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11" r:id="rId2"/>
    <p:sldMasterId id="2147483726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61" r:id="rId6"/>
    <p:sldId id="265" r:id="rId7"/>
    <p:sldId id="262" r:id="rId8"/>
    <p:sldId id="264" r:id="rId9"/>
    <p:sldId id="266" r:id="rId10"/>
    <p:sldId id="258" r:id="rId1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E3D8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6" autoAdjust="0"/>
    <p:restoredTop sz="94643"/>
  </p:normalViewPr>
  <p:slideViewPr>
    <p:cSldViewPr snapToGrid="0" snapToObjects="1">
      <p:cViewPr varScale="1">
        <p:scale>
          <a:sx n="121" d="100"/>
          <a:sy n="121" d="100"/>
        </p:scale>
        <p:origin x="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21/11/2020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>
                <a:solidFill>
                  <a:srgbClr val="E3D88B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>
                <a:solidFill>
                  <a:srgbClr val="E3D88B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36536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>
              <a:defRPr sz="2063">
                <a:solidFill>
                  <a:srgbClr val="E3D88B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6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8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6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rgbClr val="E3D88B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572084"/>
            <a:ext cx="7950994" cy="1598863"/>
          </a:xfrm>
          <a:prstGeom prst="rect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6691362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668191"/>
            <a:ext cx="6400800" cy="49578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Akkurat Std Bold" panose="02000803000000000000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7087935" y="2572084"/>
            <a:ext cx="1729133" cy="1598863"/>
          </a:xfrm>
          <a:prstGeom prst="triangle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2" y="4205566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Nikh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142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Nikhef 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1480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2" y="4215439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0" y="4871452"/>
            <a:ext cx="9144000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is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5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Data Management from the ESCAPE Room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700" r:id="rId3"/>
    <p:sldLayoutId id="2147483724" r:id="rId4"/>
    <p:sldLayoutId id="2147483708" r:id="rId5"/>
    <p:sldLayoutId id="2147483662" r:id="rId6"/>
    <p:sldLayoutId id="2147483701" r:id="rId7"/>
    <p:sldLayoutId id="2147483668" r:id="rId8"/>
    <p:sldLayoutId id="2147483660" r:id="rId9"/>
    <p:sldLayoutId id="2147483704" r:id="rId10"/>
    <p:sldLayoutId id="2147483705" r:id="rId11"/>
    <p:sldLayoutId id="2147483730" r:id="rId12"/>
    <p:sldLayoutId id="2147483706" r:id="rId13"/>
    <p:sldLayoutId id="2147483707" r:id="rId14"/>
    <p:sldLayoutId id="2147483703" r:id="rId15"/>
    <p:sldLayoutId id="2147483661" r:id="rId16"/>
    <p:sldLayoutId id="2147483664" r:id="rId17"/>
    <p:sldLayoutId id="2147483667" r:id="rId18"/>
    <p:sldLayoutId id="2147483702" r:id="rId19"/>
    <p:sldLayoutId id="2147483697" r:id="rId20"/>
    <p:sldLayoutId id="2147483709" r:id="rId21"/>
    <p:sldLayoutId id="2147483674" r:id="rId22"/>
    <p:sldLayoutId id="2147483677" r:id="rId23"/>
    <p:sldLayoutId id="2147483698" r:id="rId24"/>
    <p:sldLayoutId id="2147483699" r:id="rId25"/>
    <p:sldLayoutId id="2147483710" r:id="rId26"/>
    <p:sldLayoutId id="2147483672" r:id="rId27"/>
    <p:sldLayoutId id="2147483675" r:id="rId28"/>
    <p:sldLayoutId id="2147483678" r:id="rId29"/>
    <p:sldLayoutId id="2147483681" r:id="rId30"/>
    <p:sldLayoutId id="2147483684" r:id="rId31"/>
    <p:sldLayoutId id="2147483673" r:id="rId32"/>
    <p:sldLayoutId id="2147483676" r:id="rId33"/>
    <p:sldLayoutId id="2147483679" r:id="rId34"/>
    <p:sldLayoutId id="2147483682" r:id="rId35"/>
    <p:sldLayoutId id="2147483685" r:id="rId36"/>
    <p:sldLayoutId id="2147483686" r:id="rId37"/>
    <p:sldLayoutId id="2147483688" r:id="rId38"/>
    <p:sldLayoutId id="2147483689" r:id="rId39"/>
    <p:sldLayoutId id="2147483690" r:id="rId40"/>
  </p:sldLayoutIdLst>
  <p:transition spd="med"/>
  <p:hf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56160" y="4913264"/>
            <a:ext cx="346248" cy="31739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309563">
              <a:defRPr sz="1125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96894" y="54568"/>
            <a:ext cx="7159227" cy="5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1714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43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3969" y="-7386"/>
            <a:ext cx="1647693" cy="706226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" y="127607"/>
            <a:ext cx="1131580" cy="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22" r:id="rId3"/>
    <p:sldLayoutId id="2147483723" r:id="rId4"/>
    <p:sldLayoutId id="2147483720" r:id="rId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https://www.nikhef.nl/~davidg/presentations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2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7" r:id="rId2"/>
    <p:sldLayoutId id="2147483729" r:id="rId3"/>
    <p:sldLayoutId id="2147483728" r:id="rId4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gif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wmf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10" Type="http://schemas.openxmlformats.org/officeDocument/2006/relationships/image" Target="../media/image30.gif"/><Relationship Id="rId4" Type="http://schemas.openxmlformats.org/officeDocument/2006/relationships/image" Target="../media/image25.png"/><Relationship Id="rId9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gif"/><Relationship Id="rId18" Type="http://schemas.openxmlformats.org/officeDocument/2006/relationships/image" Target="../media/image44.gif"/><Relationship Id="rId3" Type="http://schemas.openxmlformats.org/officeDocument/2006/relationships/image" Target="../media/image25.png"/><Relationship Id="rId7" Type="http://schemas.openxmlformats.org/officeDocument/2006/relationships/image" Target="../media/image34.gif"/><Relationship Id="rId12" Type="http://schemas.openxmlformats.org/officeDocument/2006/relationships/image" Target="../media/image39.png"/><Relationship Id="rId17" Type="http://schemas.openxmlformats.org/officeDocument/2006/relationships/image" Target="../media/image43.emf"/><Relationship Id="rId2" Type="http://schemas.openxmlformats.org/officeDocument/2006/relationships/image" Target="../media/image31.png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gif"/><Relationship Id="rId5" Type="http://schemas.openxmlformats.org/officeDocument/2006/relationships/image" Target="../media/image26.wmf"/><Relationship Id="rId15" Type="http://schemas.openxmlformats.org/officeDocument/2006/relationships/image" Target="../media/image41.gif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36.gif"/><Relationship Id="rId1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Management</a:t>
            </a:r>
            <a:br>
              <a:rPr lang="en-GB" dirty="0" smtClean="0"/>
            </a:br>
            <a:r>
              <a:rPr lang="en-GB" dirty="0" smtClean="0"/>
              <a:t>from the ESCAPE* room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68975" y="2716932"/>
            <a:ext cx="2600110" cy="2182697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1500" i="1" dirty="0" smtClean="0"/>
              <a:t>* European </a:t>
            </a:r>
            <a:r>
              <a:rPr lang="en-GB" sz="1500" i="1" dirty="0"/>
              <a:t>Science Cluster </a:t>
            </a:r>
            <a:r>
              <a:rPr lang="en-GB" sz="1500" i="1" dirty="0" smtClean="0"/>
              <a:t>of Astronomy &amp; </a:t>
            </a:r>
            <a:r>
              <a:rPr lang="en-GB" sz="1500" i="1" dirty="0"/>
              <a:t>Particle physics </a:t>
            </a:r>
            <a:r>
              <a:rPr lang="en-GB" sz="1500" i="1" dirty="0" smtClean="0"/>
              <a:t>ESFRIs</a:t>
            </a:r>
          </a:p>
          <a:p>
            <a:endParaRPr lang="en-GB" sz="1500" i="1" dirty="0" smtClean="0"/>
          </a:p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r>
              <a:rPr lang="en-GB" dirty="0"/>
              <a:t>,</a:t>
            </a:r>
            <a:endParaRPr lang="en-GB" dirty="0"/>
          </a:p>
          <a:p>
            <a:r>
              <a:rPr lang="en-GB" dirty="0" err="1"/>
              <a:t>Nikhef</a:t>
            </a:r>
            <a:r>
              <a:rPr lang="en-GB" dirty="0"/>
              <a:t> PDP </a:t>
            </a:r>
            <a:r>
              <a:rPr lang="en-GB" dirty="0" smtClean="0"/>
              <a:t>programme, </a:t>
            </a:r>
            <a:r>
              <a:rPr lang="en-GB" dirty="0" smtClean="0"/>
              <a:t>November 2020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‘FAIR </a:t>
            </a:r>
            <a:r>
              <a:rPr lang="nl-NL" dirty="0"/>
              <a:t>in de fysica: waarde en </a:t>
            </a:r>
            <a:r>
              <a:rPr lang="nl-NL" dirty="0" smtClean="0"/>
              <a:t>prioriteiten</a:t>
            </a:r>
            <a:r>
              <a:rPr lang="nl-NL" dirty="0" smtClean="0"/>
              <a:t>’</a:t>
            </a:r>
            <a:br>
              <a:rPr lang="nl-NL" dirty="0" smtClean="0"/>
            </a:br>
            <a:r>
              <a:rPr lang="nl-NL" i="1" dirty="0" smtClean="0"/>
              <a:t>NPOS werkconferentie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 tradition of open and accessible data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133271"/>
              </p:ext>
            </p:extLst>
          </p:nvPr>
        </p:nvGraphicFramePr>
        <p:xfrm>
          <a:off x="767943" y="1145439"/>
          <a:ext cx="75057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HOTO-PAINT" r:id="rId3" imgW="7505640" imgH="1638000" progId="CorelPHOTOPAINT.Image.16">
                  <p:embed/>
                </p:oleObj>
              </mc:Choice>
              <mc:Fallback>
                <p:oleObj name="PHOTO-PAINT" r:id="rId3" imgW="7505640" imgH="163800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943" y="1145439"/>
                        <a:ext cx="750570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16903" y="2775110"/>
            <a:ext cx="440986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CERN Convention, done in Paris, 1</a:t>
            </a:r>
            <a:r>
              <a:rPr kumimoji="0" lang="en-GB" sz="1600" b="0" i="0" u="none" strike="noStrike" cap="none" spc="0" normalizeH="0" baseline="3000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st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July 1953</a:t>
            </a:r>
            <a:endParaRPr kumimoji="0" lang="en-US" sz="1600" b="0" i="0" u="none" strike="noStrike" cap="none" spc="0" normalizeH="0" dirty="0" smtClean="0">
              <a:ln>
                <a:noFill/>
              </a:ln>
              <a:solidFill>
                <a:srgbClr val="E3D88B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424" y="3588127"/>
            <a:ext cx="3953427" cy="5906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55430" y="4178759"/>
            <a:ext cx="490358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600" cap="none" dirty="0" smtClean="0">
                <a:solidFill>
                  <a:srgbClr val="E3D88B"/>
                </a:solidFill>
              </a:rPr>
              <a:t>CERN-DD-89-001-OC at cds.cern.ch/record/369245</a:t>
            </a:r>
            <a:r>
              <a:rPr lang="en-US" sz="1600" cap="none" dirty="0">
                <a:solidFill>
                  <a:srgbClr val="E3D88B"/>
                </a:solidFill>
              </a:rPr>
              <a:t>/</a:t>
            </a:r>
            <a:endParaRPr kumimoji="0" lang="en-US" sz="1600" b="0" i="0" u="none" strike="noStrike" cap="none" spc="0" normalizeH="0" dirty="0" smtClean="0">
              <a:ln>
                <a:noFill/>
              </a:ln>
              <a:solidFill>
                <a:srgbClr val="E3D88B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8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2FBF1A-2E1B-8642-812D-68E440EAF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" y="-68763"/>
            <a:ext cx="9144000" cy="4607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248" y="1832350"/>
            <a:ext cx="1821017" cy="241161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6517533" y="611528"/>
            <a:ext cx="2507405" cy="1051086"/>
          </a:xfr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E3D88B"/>
                </a:solidFill>
              </a:rPr>
              <a:t>Considering both data </a:t>
            </a:r>
            <a:br>
              <a:rPr lang="en-GB" sz="1800" dirty="0" smtClean="0">
                <a:solidFill>
                  <a:srgbClr val="E3D88B"/>
                </a:solidFill>
              </a:rPr>
            </a:br>
            <a:r>
              <a:rPr lang="en-GB" sz="1800" dirty="0" smtClean="0">
                <a:solidFill>
                  <a:srgbClr val="E3D88B"/>
                </a:solidFill>
              </a:rPr>
              <a:t>as well as its necessary processing environment</a:t>
            </a:r>
            <a:endParaRPr lang="en-US" sz="1800" dirty="0">
              <a:solidFill>
                <a:srgbClr val="E3D88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FAIR data needs its domain context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61" y="883543"/>
            <a:ext cx="5438007" cy="726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07" y="1832350"/>
            <a:ext cx="4209500" cy="2425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09" y="1705256"/>
            <a:ext cx="1072505" cy="4043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26" y="2753093"/>
            <a:ext cx="2725643" cy="1779775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2487" y="2287669"/>
            <a:ext cx="2798093" cy="2126034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8058" y="3626108"/>
            <a:ext cx="2567897" cy="791691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grpSp>
        <p:nvGrpSpPr>
          <p:cNvPr id="14" name="Groepeer"/>
          <p:cNvGrpSpPr/>
          <p:nvPr/>
        </p:nvGrpSpPr>
        <p:grpSpPr>
          <a:xfrm>
            <a:off x="2061888" y="1709409"/>
            <a:ext cx="4605319" cy="3065196"/>
            <a:chOff x="0" y="0"/>
            <a:chExt cx="14950477" cy="9950698"/>
          </a:xfrm>
          <a:effectLst>
            <a:glow rad="317500">
              <a:srgbClr val="6F2575">
                <a:alpha val="90000"/>
              </a:srgbClr>
            </a:glow>
          </a:effectLst>
        </p:grpSpPr>
        <p:sp>
          <p:nvSpPr>
            <p:cNvPr id="18" name="Rechthoek"/>
            <p:cNvSpPr/>
            <p:nvPr/>
          </p:nvSpPr>
          <p:spPr>
            <a:xfrm>
              <a:off x="0" y="0"/>
              <a:ext cx="14950477" cy="9950698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sym typeface="Helvetica Neue Medium"/>
              </a:endParaRPr>
            </a:p>
          </p:txBody>
        </p:sp>
        <p:pic>
          <p:nvPicPr>
            <p:cNvPr id="19" name="datacircles.gif" descr="datacircles.gi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5664" y="202845"/>
              <a:ext cx="14579148" cy="95450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" name="TextBox 19"/>
          <p:cNvSpPr txBox="1"/>
          <p:nvPr/>
        </p:nvSpPr>
        <p:spPr>
          <a:xfrm>
            <a:off x="5855646" y="4629057"/>
            <a:ext cx="191558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sym typeface="Arial"/>
              </a:rPr>
              <a:t>Data from various sources, for</a:t>
            </a:r>
            <a:br>
              <a:rPr kumimoji="0" lang="en-GB" sz="5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sym typeface="Arial"/>
              </a:rPr>
            </a:br>
            <a:r>
              <a:rPr kumimoji="0" lang="en-GB" sz="5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sym typeface="Arial"/>
              </a:rPr>
              <a:t>public entities: data ca. 2018, </a:t>
            </a:r>
            <a:br>
              <a:rPr kumimoji="0" lang="en-GB" sz="5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sym typeface="Arial"/>
              </a:rPr>
            </a:br>
            <a:r>
              <a:rPr kumimoji="0" lang="en-GB" sz="5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sym typeface="Arial"/>
              </a:rPr>
              <a:t>indicative, within ~ factor 2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00" cap="none" dirty="0" smtClean="0">
                <a:solidFill>
                  <a:srgbClr val="E3D88B"/>
                </a:solidFill>
              </a:rPr>
              <a:t>LHC volumes: LCG Resource Scrutiny Group &amp; CERN;  2020</a:t>
            </a:r>
            <a:br>
              <a:rPr lang="en-GB" sz="500" cap="none" dirty="0" smtClean="0">
                <a:solidFill>
                  <a:srgbClr val="E3D88B"/>
                </a:solidFill>
              </a:rPr>
            </a:br>
            <a:r>
              <a:rPr lang="en-GB" sz="500" cap="none" dirty="0" smtClean="0">
                <a:solidFill>
                  <a:srgbClr val="E3D88B"/>
                </a:solidFill>
              </a:rPr>
              <a:t>SKA and LOFAR volumes: ASTRON/</a:t>
            </a:r>
            <a:r>
              <a:rPr lang="en-GB" sz="500" cap="none" dirty="0" err="1" smtClean="0">
                <a:solidFill>
                  <a:srgbClr val="E3D88B"/>
                </a:solidFill>
              </a:rPr>
              <a:t>Michiel</a:t>
            </a:r>
            <a:r>
              <a:rPr lang="en-GB" sz="500" cap="none" dirty="0" smtClean="0">
                <a:solidFill>
                  <a:srgbClr val="E3D88B"/>
                </a:solidFill>
              </a:rPr>
              <a:t> van Haarlem, 2020</a:t>
            </a:r>
            <a:endParaRPr kumimoji="0" lang="en-US" sz="500" b="0" i="0" u="none" strike="noStrike" cap="none" spc="0" normalizeH="0" dirty="0" smtClean="0">
              <a:ln>
                <a:noFill/>
              </a:ln>
              <a:solidFill>
                <a:srgbClr val="E3D88B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6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since much data that’s unique</a:t>
            </a:r>
            <a:br>
              <a:rPr lang="en-GB" sz="1800" dirty="0" smtClean="0"/>
            </a:br>
            <a:r>
              <a:rPr lang="en-GB" sz="1800" dirty="0" smtClean="0"/>
              <a:t>just cannot be reproduced today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‘its just essential’ </a:t>
            </a:r>
            <a:br>
              <a:rPr lang="en-GB" sz="1800" dirty="0" smtClean="0"/>
            </a:br>
            <a:r>
              <a:rPr lang="en-GB" sz="1800" dirty="0" smtClean="0"/>
              <a:t>experiment time: 30+ year data taking</a:t>
            </a:r>
            <a:br>
              <a:rPr lang="en-GB" sz="1800" dirty="0" smtClean="0"/>
            </a:br>
            <a:r>
              <a:rPr lang="en-GB" sz="1800" dirty="0" smtClean="0"/>
              <a:t>‘researcher time’: ~4 years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meta-data and cataloguing are embedded in analysis frameworks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for more powerful statistical </a:t>
            </a:r>
            <a:r>
              <a:rPr lang="en-GB" sz="1800" dirty="0" smtClean="0"/>
              <a:t>analyses</a:t>
            </a:r>
          </a:p>
          <a:p>
            <a:pPr>
              <a:spcAft>
                <a:spcPts val="600"/>
              </a:spcAft>
            </a:pPr>
            <a:r>
              <a:rPr lang="en-GB" sz="1800" b="1" dirty="0"/>
              <a:t>multi-messenger </a:t>
            </a:r>
            <a:r>
              <a:rPr lang="en-GB" sz="1800" b="1" dirty="0" smtClean="0"/>
              <a:t/>
            </a:r>
            <a:br>
              <a:rPr lang="en-GB" sz="1800" b="1" dirty="0" smtClean="0"/>
            </a:br>
            <a:r>
              <a:rPr lang="en-GB" sz="1800" dirty="0" smtClean="0"/>
              <a:t>physics and astronomy enabled </a:t>
            </a:r>
            <a:r>
              <a:rPr lang="en-GB" sz="1800" dirty="0"/>
              <a:t>by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common </a:t>
            </a:r>
            <a:r>
              <a:rPr lang="en-GB" sz="1800" dirty="0"/>
              <a:t>domain formats (Root, IVOA)</a:t>
            </a: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4"/>
          </p:nvPr>
        </p:nvSpPr>
        <p:spPr>
          <a:xfrm>
            <a:off x="5303521" y="3456909"/>
            <a:ext cx="3604364" cy="883920"/>
          </a:xfrm>
          <a:ln>
            <a:solidFill>
              <a:srgbClr val="6F2575"/>
            </a:solidFill>
          </a:ln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GB" sz="1400" i="1" dirty="0" smtClean="0"/>
              <a:t>but it’s only valuable if methodological integrity is maintained! Easier for high-level data products, yet cannot be expressed in ‘generic meta-data’ for much of the ‘raw’ data</a:t>
            </a:r>
            <a:endParaRPr lang="en-US" sz="1400" i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</p:spPr>
        <p:txBody>
          <a:bodyPr/>
          <a:lstStyle/>
          <a:p>
            <a:r>
              <a:rPr lang="en-GB" dirty="0" smtClean="0"/>
              <a:t>Value of ‘DPHEP’ and of common data structures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911" y="775328"/>
            <a:ext cx="3497973" cy="2020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56379" y="4685267"/>
            <a:ext cx="4334520" cy="518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kumimoji="0" lang="en-GB" sz="9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image: </a:t>
            </a:r>
            <a:r>
              <a:rPr kumimoji="0" lang="en-GB" sz="9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Jouri</a:t>
            </a:r>
            <a:r>
              <a:rPr kumimoji="0" lang="en-GB" sz="9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 van </a:t>
            </a:r>
            <a:r>
              <a:rPr kumimoji="0" lang="en-GB" sz="9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>Leeuwen</a:t>
            </a:r>
            <a:r>
              <a:rPr lang="en-GB" sz="900" cap="none" dirty="0">
                <a:solidFill>
                  <a:srgbClr val="6F2575"/>
                </a:solidFill>
              </a:rPr>
              <a:t>,</a:t>
            </a:r>
            <a:r>
              <a:rPr kumimoji="0" lang="en-GB" sz="9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  <a:t/>
            </a:r>
            <a:br>
              <a:rPr kumimoji="0" lang="en-GB" sz="9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sym typeface="Arial"/>
              </a:rPr>
            </a:br>
            <a:r>
              <a:rPr lang="en-US" sz="900" cap="none" dirty="0" smtClean="0">
                <a:solidFill>
                  <a:srgbClr val="6F2575"/>
                </a:solidFill>
              </a:rPr>
              <a:t>ARGO</a:t>
            </a:r>
            <a:r>
              <a:rPr lang="en-US" sz="900" cap="none" dirty="0">
                <a:solidFill>
                  <a:srgbClr val="6F2575"/>
                </a:solidFill>
              </a:rPr>
              <a:t>: The </a:t>
            </a:r>
            <a:r>
              <a:rPr lang="en-US" sz="900" cap="none" dirty="0" err="1">
                <a:solidFill>
                  <a:srgbClr val="6F2575"/>
                </a:solidFill>
              </a:rPr>
              <a:t>Apertif</a:t>
            </a:r>
            <a:r>
              <a:rPr lang="en-US" sz="900" cap="none" dirty="0">
                <a:solidFill>
                  <a:srgbClr val="6F2575"/>
                </a:solidFill>
              </a:rPr>
              <a:t> Radio-Gravitational wave Observatory, 2018</a:t>
            </a:r>
            <a:br>
              <a:rPr lang="en-US" sz="900" cap="none" dirty="0">
                <a:solidFill>
                  <a:srgbClr val="6F2575"/>
                </a:solidFill>
              </a:rPr>
            </a:br>
            <a:r>
              <a:rPr lang="en-US" sz="900" cap="none" dirty="0">
                <a:solidFill>
                  <a:srgbClr val="6F2575"/>
                </a:solidFill>
              </a:rPr>
              <a:t>7th Belgian-Dutch Gravitational Waves Meeting, https://indico.nikhef.nl/event/1099/</a:t>
            </a:r>
            <a:endParaRPr kumimoji="0" lang="en-US" sz="9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4054" y="2725927"/>
            <a:ext cx="3125698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multi-messenger: gravitational waves (LIGO/Virgo) and radio-astronomy (APERTIF) combined searches</a:t>
            </a:r>
            <a:endParaRPr kumimoji="0" lang="en-US" sz="10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8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5" y="967796"/>
            <a:ext cx="8669759" cy="3581344"/>
          </a:xfrm>
        </p:spPr>
        <p:txBody>
          <a:bodyPr/>
          <a:lstStyle/>
          <a:p>
            <a:r>
              <a:rPr lang="en-GB" sz="2000" dirty="0" smtClean="0">
                <a:solidFill>
                  <a:srgbClr val="E3D88B"/>
                </a:solidFill>
              </a:rPr>
              <a:t>Much of the data should </a:t>
            </a:r>
            <a:r>
              <a:rPr lang="en-GB" sz="2000" i="1" dirty="0" smtClean="0">
                <a:solidFill>
                  <a:srgbClr val="E3D88B"/>
                </a:solidFill>
              </a:rPr>
              <a:t>really</a:t>
            </a:r>
            <a:r>
              <a:rPr lang="en-GB" sz="2000" dirty="0" smtClean="0">
                <a:solidFill>
                  <a:srgbClr val="E3D88B"/>
                </a:solidFill>
              </a:rPr>
              <a:t> be interpreted using domain 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E3D88B"/>
                </a:solidFill>
              </a:rPr>
              <a:t>knowledge is much more than can be written in any ‘broad language’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E3D88B"/>
                </a:solidFill>
              </a:rPr>
              <a:t>open-ness does not instil understanding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E3D88B"/>
              </a:solidFill>
            </a:endParaRPr>
          </a:p>
          <a:p>
            <a:r>
              <a:rPr lang="en-GB" sz="2000" dirty="0" smtClean="0">
                <a:solidFill>
                  <a:srgbClr val="E3D88B"/>
                </a:solidFill>
              </a:rPr>
              <a:t>High-level data products - in publications or as images - are ‘simple’ </a:t>
            </a:r>
            <a:br>
              <a:rPr lang="en-GB" sz="2000" dirty="0" smtClean="0">
                <a:solidFill>
                  <a:srgbClr val="E3D88B"/>
                </a:solidFill>
              </a:rPr>
            </a:br>
            <a:r>
              <a:rPr lang="en-GB" sz="2000" dirty="0" smtClean="0">
                <a:solidFill>
                  <a:srgbClr val="E3D88B"/>
                </a:solidFill>
              </a:rPr>
              <a:t>to re-use and make accessible, but this is quite a restricted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E3D88B"/>
                </a:solidFill>
              </a:rPr>
              <a:t>thematic approaches like </a:t>
            </a:r>
            <a:r>
              <a:rPr lang="en-GB" sz="2000" dirty="0" err="1" smtClean="0">
                <a:solidFill>
                  <a:srgbClr val="E3D88B"/>
                </a:solidFill>
              </a:rPr>
              <a:t>FuSE</a:t>
            </a:r>
            <a:r>
              <a:rPr lang="en-GB" sz="2000" dirty="0" smtClean="0">
                <a:solidFill>
                  <a:srgbClr val="E3D88B"/>
                </a:solidFill>
              </a:rPr>
              <a:t> bring actual multi-messenger knowledge </a:t>
            </a:r>
            <a:br>
              <a:rPr lang="en-GB" sz="2000" dirty="0" smtClean="0">
                <a:solidFill>
                  <a:srgbClr val="E3D88B"/>
                </a:solidFill>
              </a:rPr>
            </a:br>
            <a:r>
              <a:rPr lang="en-GB" sz="2000" dirty="0" smtClean="0">
                <a:solidFill>
                  <a:srgbClr val="E3D88B"/>
                </a:solidFill>
              </a:rPr>
              <a:t>– based on domain understanding &amp; distributed participation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E3D88B"/>
                </a:solidFill>
              </a:rPr>
              <a:t>leveraging existing clusters and research infrastructures</a:t>
            </a:r>
          </a:p>
          <a:p>
            <a:endParaRPr lang="en-GB" sz="2000" dirty="0" smtClean="0">
              <a:solidFill>
                <a:srgbClr val="E3D88B"/>
              </a:solidFill>
            </a:endParaRPr>
          </a:p>
          <a:p>
            <a:r>
              <a:rPr lang="en-GB" sz="2000" dirty="0" smtClean="0">
                <a:solidFill>
                  <a:srgbClr val="E3D88B"/>
                </a:solidFill>
              </a:rPr>
              <a:t>FAIR data must come with </a:t>
            </a:r>
            <a:r>
              <a:rPr lang="en-GB" sz="2000" i="1" dirty="0" smtClean="0">
                <a:solidFill>
                  <a:srgbClr val="E3D88B"/>
                </a:solidFill>
              </a:rPr>
              <a:t>means </a:t>
            </a:r>
            <a:r>
              <a:rPr lang="en-GB" sz="2000" dirty="0" smtClean="0">
                <a:solidFill>
                  <a:srgbClr val="E3D88B"/>
                </a:solidFill>
              </a:rPr>
              <a:t>to re-use data, or it will just be ‘dead data’</a:t>
            </a:r>
            <a:endParaRPr lang="en-GB" sz="2000" dirty="0">
              <a:solidFill>
                <a:srgbClr val="E3D88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Challenges and 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Towards Valuable </a:t>
            </a:r>
            <a:r>
              <a:rPr lang="en-GB" dirty="0" smtClean="0"/>
              <a:t>FAIR Data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187" y="2813927"/>
            <a:ext cx="1415263" cy="14643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79" y="2600013"/>
            <a:ext cx="838369" cy="427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14" y="2982177"/>
            <a:ext cx="817470" cy="3180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8125" y="822505"/>
            <a:ext cx="817435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Considering data management as 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regular part of the research workflow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600" cap="none" dirty="0" smtClean="0">
              <a:solidFill>
                <a:srgbClr val="E3D88B"/>
              </a:solidFill>
            </a:endParaRP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cap="none" dirty="0" smtClean="0">
                <a:solidFill>
                  <a:srgbClr val="E3D88B"/>
                </a:solidFill>
              </a:rPr>
              <a:t>data management must be an integral part of the ability to </a:t>
            </a:r>
            <a:r>
              <a:rPr lang="en-US" sz="1600" cap="none" dirty="0" err="1" smtClean="0">
                <a:solidFill>
                  <a:srgbClr val="E3D88B"/>
                </a:solidFill>
              </a:rPr>
              <a:t>analyse</a:t>
            </a:r>
            <a:r>
              <a:rPr lang="en-US" sz="1600" cap="none" dirty="0" smtClean="0">
                <a:solidFill>
                  <a:srgbClr val="E3D88B"/>
                </a:solidFill>
              </a:rPr>
              <a:t> and process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domain expertise remains essential to ensure scientific integrity of results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research infrastructure clusters provide solid basis for both </a:t>
            </a: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interoperability 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and </a:t>
            </a: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E3D88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re-use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600" cap="none" dirty="0" smtClean="0">
                <a:solidFill>
                  <a:srgbClr val="E3D88B"/>
                </a:solidFill>
              </a:rPr>
              <a:t>our existing national e-infrastructure with SURF has this proven ability to integrate</a:t>
            </a:r>
            <a:endParaRPr kumimoji="0" lang="en-US" sz="1600" b="0" u="none" strike="noStrike" cap="none" spc="0" normalizeH="0" dirty="0" smtClean="0">
              <a:ln>
                <a:noFill/>
              </a:ln>
              <a:solidFill>
                <a:srgbClr val="E3D88B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18" y="2666217"/>
            <a:ext cx="867849" cy="6445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73" y="3729608"/>
            <a:ext cx="794858" cy="6463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217" y="3654810"/>
            <a:ext cx="998364" cy="7062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463" y="4171560"/>
            <a:ext cx="412585" cy="427026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4677319" y="3027841"/>
            <a:ext cx="502920" cy="282955"/>
          </a:xfrm>
          <a:prstGeom prst="rightArrow">
            <a:avLst/>
          </a:prstGeom>
          <a:solidFill>
            <a:srgbClr val="6F257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677319" y="3866433"/>
            <a:ext cx="502920" cy="282955"/>
          </a:xfrm>
          <a:prstGeom prst="rightArrow">
            <a:avLst/>
          </a:prstGeom>
          <a:solidFill>
            <a:srgbClr val="6F257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385474" y="2478388"/>
            <a:ext cx="2011680" cy="1147830"/>
          </a:xfrm>
          <a:prstGeom prst="ellipse">
            <a:avLst/>
          </a:prstGeom>
          <a:noFill/>
          <a:ln w="12700" cap="flat">
            <a:solidFill>
              <a:srgbClr val="6F2575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770437"/>
              </p:ext>
            </p:extLst>
          </p:nvPr>
        </p:nvGraphicFramePr>
        <p:xfrm>
          <a:off x="3613851" y="3149012"/>
          <a:ext cx="590341" cy="161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PHOTO-PAINT" r:id="rId11" imgW="3267000" imgH="895320" progId="CorelPHOTOPAINT.Image.16">
                  <p:embed/>
                </p:oleObj>
              </mc:Choice>
              <mc:Fallback>
                <p:oleObj name="PHOTO-PAINT" r:id="rId11" imgW="3267000" imgH="895320" progId="CorelPHOTOPAINT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13851" y="3149012"/>
                        <a:ext cx="590341" cy="161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98575" y="4260368"/>
            <a:ext cx="1540486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050" cap="none" dirty="0">
                <a:solidFill>
                  <a:srgbClr val="6F2575"/>
                </a:solidFill>
              </a:rPr>
              <a:t>https://www.fuse-infra.nl</a:t>
            </a:r>
            <a:endParaRPr kumimoji="0" lang="en-US" sz="105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3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Data Management from the ESCAPE Room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Leveraging our existing interactions for RDM 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2" y="1315895"/>
            <a:ext cx="1668780" cy="10432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16" y="1473312"/>
            <a:ext cx="940025" cy="901612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5555405" y="1229511"/>
            <a:ext cx="2795001" cy="2959198"/>
            <a:chOff x="5038102" y="717164"/>
            <a:chExt cx="3758329" cy="397911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779" y="1646450"/>
              <a:ext cx="1895880" cy="38482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327" y="3273519"/>
              <a:ext cx="1072991" cy="4174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72223" y="2227230"/>
              <a:ext cx="1794136" cy="9579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3304" y="3249175"/>
              <a:ext cx="1234024" cy="62020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419" y="4226569"/>
              <a:ext cx="1173480" cy="39123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316" y="2808458"/>
              <a:ext cx="1173480" cy="38617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8284" y="2341545"/>
              <a:ext cx="1302236" cy="32915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9081" y="1783564"/>
              <a:ext cx="1324927" cy="31449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039" y="3774074"/>
              <a:ext cx="1516547" cy="42126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4004" y="921046"/>
              <a:ext cx="2219305" cy="986126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5038102" y="717164"/>
              <a:ext cx="3758329" cy="3979118"/>
            </a:xfrm>
            <a:prstGeom prst="ellipse">
              <a:avLst/>
            </a:prstGeom>
            <a:noFill/>
            <a:ln w="12700" cap="flat">
              <a:solidFill>
                <a:srgbClr val="6F2575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264318" y="969429"/>
            <a:ext cx="2626461" cy="1741776"/>
          </a:xfrm>
          <a:prstGeom prst="ellipse">
            <a:avLst/>
          </a:prstGeom>
          <a:noFill/>
          <a:ln w="12700" cap="flat">
            <a:solidFill>
              <a:srgbClr val="6F2575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79" y="2237091"/>
            <a:ext cx="1439135" cy="734405"/>
          </a:xfrm>
          <a:prstGeom prst="rect">
            <a:avLst/>
          </a:prstGeom>
          <a:effectLst>
            <a:glow rad="101600">
              <a:srgbClr val="6F2575">
                <a:alpha val="60000"/>
              </a:srgbClr>
            </a:glow>
          </a:effectLst>
        </p:spPr>
      </p:pic>
      <p:sp>
        <p:nvSpPr>
          <p:cNvPr id="26" name="TextBox 25"/>
          <p:cNvSpPr txBox="1"/>
          <p:nvPr/>
        </p:nvSpPr>
        <p:spPr>
          <a:xfrm>
            <a:off x="787997" y="834405"/>
            <a:ext cx="344325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cap="none" dirty="0">
                <a:solidFill>
                  <a:srgbClr val="E3D88B"/>
                </a:solidFill>
              </a:rPr>
              <a:t>o</a:t>
            </a:r>
            <a:r>
              <a:rPr lang="en-GB" sz="1600" cap="none" dirty="0" smtClean="0">
                <a:solidFill>
                  <a:srgbClr val="E3D88B"/>
                </a:solidFill>
              </a:rPr>
              <a:t>ur thematic </a:t>
            </a:r>
            <a:br>
              <a:rPr lang="en-GB" sz="1600" cap="none" dirty="0" smtClean="0">
                <a:solidFill>
                  <a:srgbClr val="E3D88B"/>
                </a:solidFill>
              </a:rPr>
            </a:br>
            <a:r>
              <a:rPr lang="en-GB" sz="1600" cap="none" dirty="0" smtClean="0">
                <a:solidFill>
                  <a:srgbClr val="E3D88B"/>
                </a:solidFill>
              </a:rPr>
              <a:t>	Roadmap &amp; ESFRI Cluster </a:t>
            </a:r>
            <a:endParaRPr kumimoji="0" lang="en-US" sz="1600" b="0" i="0" u="none" strike="noStrike" cap="none" spc="0" normalizeH="0" dirty="0" smtClean="0">
              <a:ln>
                <a:noFill/>
              </a:ln>
              <a:solidFill>
                <a:srgbClr val="E3D88B"/>
              </a:solidFill>
              <a:effectLst/>
              <a:uFillTx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3103" y="888438"/>
            <a:ext cx="270106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600" cap="none" dirty="0" smtClean="0">
                <a:solidFill>
                  <a:srgbClr val="E3D88B"/>
                </a:solidFill>
              </a:rPr>
              <a:t>our local DCC </a:t>
            </a:r>
            <a:br>
              <a:rPr lang="en-GB" sz="1600" cap="none" dirty="0" smtClean="0">
                <a:solidFill>
                  <a:srgbClr val="E3D88B"/>
                </a:solidFill>
              </a:rPr>
            </a:br>
            <a:r>
              <a:rPr lang="en-GB" sz="1600" cap="none" dirty="0" smtClean="0">
                <a:solidFill>
                  <a:srgbClr val="E3D88B"/>
                </a:solidFill>
              </a:rPr>
              <a:t>	RDM cluster </a:t>
            </a:r>
            <a:r>
              <a:rPr lang="en-GB" sz="1600" cap="none" dirty="0">
                <a:solidFill>
                  <a:srgbClr val="E3D88B"/>
                </a:solidFill>
              </a:rPr>
              <a:t>‘RDIX</a:t>
            </a:r>
            <a:r>
              <a:rPr lang="en-GB" sz="1600" cap="none" dirty="0" smtClean="0">
                <a:solidFill>
                  <a:srgbClr val="E3D88B"/>
                </a:solidFill>
              </a:rPr>
              <a:t>’</a:t>
            </a:r>
            <a:endParaRPr kumimoji="0" lang="en-US" sz="1600" b="0" i="0" u="none" strike="noStrike" cap="none" spc="0" normalizeH="0" dirty="0" smtClean="0">
              <a:ln>
                <a:noFill/>
              </a:ln>
              <a:solidFill>
                <a:srgbClr val="E3D88B"/>
              </a:solidFill>
              <a:effectLst/>
              <a:uFillTx/>
              <a:sym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34" y="3897086"/>
            <a:ext cx="697508" cy="4254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49" y="3480706"/>
            <a:ext cx="565348" cy="4277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37" y="3950763"/>
            <a:ext cx="833484" cy="475925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2868554" y="2057053"/>
            <a:ext cx="544646" cy="282320"/>
          </a:xfrm>
          <a:prstGeom prst="straightConnector1">
            <a:avLst/>
          </a:prstGeom>
          <a:noFill/>
          <a:ln w="25400" cap="flat">
            <a:solidFill>
              <a:srgbClr val="E3D88B"/>
            </a:solidFill>
            <a:prstDash val="solid"/>
            <a:miter lim="400000"/>
            <a:headEnd type="arrow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Arrow Connector 39"/>
          <p:cNvCxnSpPr/>
          <p:nvPr/>
        </p:nvCxnSpPr>
        <p:spPr>
          <a:xfrm flipV="1">
            <a:off x="4835297" y="2165919"/>
            <a:ext cx="745240" cy="173454"/>
          </a:xfrm>
          <a:prstGeom prst="straightConnector1">
            <a:avLst/>
          </a:prstGeom>
          <a:noFill/>
          <a:ln w="25400" cap="flat">
            <a:solidFill>
              <a:srgbClr val="E3D88B"/>
            </a:solidFill>
            <a:prstDash val="solid"/>
            <a:miter lim="400000"/>
            <a:headEnd type="arrow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/>
          <p:cNvCxnSpPr/>
          <p:nvPr/>
        </p:nvCxnSpPr>
        <p:spPr>
          <a:xfrm flipV="1">
            <a:off x="2868554" y="2771095"/>
            <a:ext cx="559473" cy="406534"/>
          </a:xfrm>
          <a:prstGeom prst="straightConnector1">
            <a:avLst/>
          </a:prstGeom>
          <a:noFill/>
          <a:ln w="25400" cap="flat">
            <a:solidFill>
              <a:srgbClr val="E3D88B"/>
            </a:solidFill>
            <a:prstDash val="solid"/>
            <a:miter lim="400000"/>
            <a:headEnd type="arrow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20" y="3297486"/>
            <a:ext cx="756568" cy="233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0" y="3766874"/>
            <a:ext cx="631141" cy="6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Tijdelijke aanduiding voor inhoud 1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25" y="4795551"/>
            <a:ext cx="467401" cy="163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993" y="4937268"/>
            <a:ext cx="6344686" cy="297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" cap="none" dirty="0">
                <a:solidFill>
                  <a:srgbClr val="6F2575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</a:t>
            </a:r>
            <a:r>
              <a:rPr kumimoji="0" lang="en-GB" sz="600" u="none" strike="noStrike" cap="none" spc="0" normalizeH="0" baseline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ll logos and trademarks are owned</a:t>
            </a:r>
            <a:r>
              <a:rPr kumimoji="0" lang="en-GB" sz="60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by the respective organisations and projects, and shown here because of joint collaborative participation of these organisations and projects</a:t>
            </a:r>
            <a:endParaRPr kumimoji="0" lang="en-US" sz="600" u="none" strike="noStrike" cap="none" spc="0" normalizeH="0" baseline="0" dirty="0">
              <a:ln>
                <a:noFill/>
              </a:ln>
              <a:solidFill>
                <a:srgbClr val="6F2575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099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-ER.potx" id="{D0D2BB00-EE16-4FD5-9FCA-EB77D7932B6A}" vid="{22556AB9-44F3-441D-BA67-5A088471FC57}"/>
    </a:ext>
  </a:extLst>
</a:theme>
</file>

<file path=ppt/theme/theme2.xml><?xml version="1.0" encoding="utf-8"?>
<a:theme xmlns:a="http://schemas.openxmlformats.org/drawingml/2006/main" name="Nik2018-Standard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-ER.potx" id="{D0D2BB00-EE16-4FD5-9FCA-EB77D7932B6A}" vid="{9FAF1C68-7A2A-4CBC-BFF7-2AEBA92DD69E}"/>
    </a:ext>
  </a:extLst>
</a:theme>
</file>

<file path=ppt/theme/theme3.xml><?xml version="1.0" encoding="utf-8"?>
<a:theme xmlns:a="http://schemas.openxmlformats.org/drawingml/2006/main" name="Nik2018DG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-ER.potx" id="{D0D2BB00-EE16-4FD5-9FCA-EB77D7932B6A}" vid="{3485AEA6-54EA-4571-A50E-E28E7CFCE320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Nikhef_presentatie-template-lc-2018-DG-ER</Template>
  <TotalTime>2638</TotalTime>
  <Words>528</Words>
  <Application>Microsoft Office PowerPoint</Application>
  <PresentationFormat>On-screen Show (16:9)</PresentationFormat>
  <Paragraphs>58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Akkurat Std</vt:lpstr>
      <vt:lpstr>Akkurat Std Bold</vt:lpstr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White</vt:lpstr>
      <vt:lpstr>Nik2018-Standard</vt:lpstr>
      <vt:lpstr>Nik2018DG-Closures</vt:lpstr>
      <vt:lpstr>PHOTO-PAINT</vt:lpstr>
      <vt:lpstr>Data Management from the ESCAPE* 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</dc:title>
  <dc:creator>davidg</dc:creator>
  <cp:lastModifiedBy>davidg</cp:lastModifiedBy>
  <cp:revision>61</cp:revision>
  <dcterms:created xsi:type="dcterms:W3CDTF">2020-11-16T07:50:10Z</dcterms:created>
  <dcterms:modified xsi:type="dcterms:W3CDTF">2020-11-21T15:57:17Z</dcterms:modified>
</cp:coreProperties>
</file>