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2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3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740" r:id="rId2"/>
    <p:sldMasterId id="2147483711" r:id="rId3"/>
    <p:sldMasterId id="2147483726" r:id="rId4"/>
  </p:sldMasterIdLst>
  <p:notesMasterIdLst>
    <p:notesMasterId r:id="rId20"/>
  </p:notesMasterIdLst>
  <p:handoutMasterIdLst>
    <p:handoutMasterId r:id="rId21"/>
  </p:handoutMasterIdLst>
  <p:sldIdLst>
    <p:sldId id="256" r:id="rId5"/>
    <p:sldId id="283" r:id="rId6"/>
    <p:sldId id="284" r:id="rId7"/>
    <p:sldId id="286" r:id="rId8"/>
    <p:sldId id="288" r:id="rId9"/>
    <p:sldId id="295" r:id="rId10"/>
    <p:sldId id="290" r:id="rId11"/>
    <p:sldId id="282" r:id="rId12"/>
    <p:sldId id="293" r:id="rId13"/>
    <p:sldId id="294" r:id="rId14"/>
    <p:sldId id="271" r:id="rId15"/>
    <p:sldId id="296" r:id="rId16"/>
    <p:sldId id="289" r:id="rId17"/>
    <p:sldId id="291" r:id="rId18"/>
    <p:sldId id="292" r:id="rId19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8572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17145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25717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34290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42862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51435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60007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68580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2575"/>
    <a:srgbClr val="E3D88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43"/>
  </p:normalViewPr>
  <p:slideViewPr>
    <p:cSldViewPr snapToGrid="0" snapToObjects="1">
      <p:cViewPr varScale="1">
        <p:scale>
          <a:sx n="126" d="100"/>
          <a:sy n="126" d="100"/>
        </p:scale>
        <p:origin x="1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295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8E9CF-6ECB-41C1-8DD6-9BF6F92CECC7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F6F17-2B88-4A13-AF5C-86B2AC906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57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3" name="Shape 6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f76307e46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f76307e46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7731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0c6f25ff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0c6f25ff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415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f76307e46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f76307e46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017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f76307e467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f76307e467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2551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cf19ba90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cf19ba90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7598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c40ca592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0c40ca592a_1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10c40ca592a_1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3607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c40ca592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0c40ca592a_1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10c40ca592a_1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8024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f76307e46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f76307e46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596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0c40ca592a_1_1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0c40ca592a_1_1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4639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0c40ca592a_1_1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0c40ca592a_1_1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6894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0c40ca592a_1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10c40ca592a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2298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wmf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6.png"/><Relationship Id="rId4" Type="http://schemas.openxmlformats.org/officeDocument/2006/relationships/image" Target="../media/image17.jpe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6.png"/><Relationship Id="rId4" Type="http://schemas.openxmlformats.org/officeDocument/2006/relationships/image" Target="../media/image2.w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w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w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8926" y="98775"/>
            <a:ext cx="7123931" cy="494595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7262180" y="1067"/>
            <a:ext cx="1916944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" name="Driehoek"/>
          <p:cNvSpPr/>
          <p:nvPr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5768975" y="2716932"/>
            <a:ext cx="2443114" cy="2182697"/>
          </a:xfrm>
          <a:prstGeom prst="rect">
            <a:avLst/>
          </a:prstGeom>
        </p:spPr>
        <p:txBody>
          <a:bodyPr anchor="b"/>
          <a:lstStyle>
            <a:lvl1pPr>
              <a:defRPr sz="1600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028014"/>
      </p:ext>
    </p:extLst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95158"/>
            <a:ext cx="9144000" cy="4448342"/>
          </a:xfrm>
          <a:prstGeom prst="rect">
            <a:avLst/>
          </a:prstGeom>
          <a:solidFill>
            <a:srgbClr val="E3D88B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2572084"/>
            <a:ext cx="7950994" cy="1598863"/>
          </a:xfrm>
          <a:prstGeom prst="rect">
            <a:avLst/>
          </a:prstGeom>
          <a:solidFill>
            <a:srgbClr val="6F2575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59632" y="3273828"/>
            <a:ext cx="6691362" cy="58722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32" y="2668191"/>
            <a:ext cx="6400800" cy="495783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  <a:latin typeface="Akkurat Std Bold" panose="02000803000000000000" pitchFamily="2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7087935" y="2572084"/>
            <a:ext cx="1729133" cy="1598863"/>
          </a:xfrm>
          <a:prstGeom prst="triangle">
            <a:avLst/>
          </a:prstGeom>
          <a:solidFill>
            <a:srgbClr val="6F2575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082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09" y="1293854"/>
            <a:ext cx="6220749" cy="3373223"/>
          </a:xfrm>
          <a:prstGeom prst="rect">
            <a:avLst/>
          </a:prstGeom>
        </p:spPr>
      </p:pic>
      <p:sp>
        <p:nvSpPr>
          <p:cNvPr id="5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-27822" y="-16147"/>
            <a:ext cx="9171822" cy="659246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ianummer"/>
          <p:cNvSpPr txBox="1">
            <a:spLocks/>
          </p:cNvSpPr>
          <p:nvPr userDrawn="1"/>
        </p:nvSpPr>
        <p:spPr>
          <a:xfrm>
            <a:off x="8801243" y="4913264"/>
            <a:ext cx="256081" cy="227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  <a:lvl2pPr marL="0" marR="0" indent="228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GB" sz="1125" smtClean="0"/>
              <a:pPr/>
              <a:t>‹#›</a:t>
            </a:fld>
            <a:endParaRPr lang="en-GB" sz="1125"/>
          </a:p>
        </p:txBody>
      </p:sp>
      <p:sp>
        <p:nvSpPr>
          <p:cNvPr id="9" name="Physics Data Processing…"/>
          <p:cNvSpPr txBox="1">
            <a:spLocks noGrp="1"/>
          </p:cNvSpPr>
          <p:nvPr>
            <p:ph type="title" hasCustomPrompt="1"/>
          </p:nvPr>
        </p:nvSpPr>
        <p:spPr>
          <a:xfrm>
            <a:off x="-800" y="89583"/>
            <a:ext cx="9145600" cy="13970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 sz="2700">
                <a:latin typeface="Akkurat Std"/>
                <a:ea typeface="Akkurat Std"/>
                <a:cs typeface="Akkurat Std"/>
                <a:sym typeface="Akkurat Std"/>
              </a:defRPr>
            </a:lvl2pPr>
          </a:lstStyle>
          <a:p>
            <a:r>
              <a:rPr lang="en-US" dirty="0" smtClean="0">
                <a:solidFill>
                  <a:schemeClr val="bg1"/>
                </a:solidFill>
              </a:rPr>
              <a:t>Main Title</a:t>
            </a:r>
            <a:endParaRPr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Subtitle text</a:t>
            </a:r>
            <a:endParaRPr dirty="0"/>
          </a:p>
        </p:txBody>
      </p:sp>
      <p:sp>
        <p:nvSpPr>
          <p:cNvPr id="11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2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79950" y="3281869"/>
            <a:ext cx="4180852" cy="923697"/>
          </a:xfrm>
          <a:prstGeom prst="rect">
            <a:avLst/>
          </a:prstGeom>
        </p:spPr>
        <p:txBody>
          <a:bodyPr/>
          <a:lstStyle>
            <a:lvl1pPr marL="15240" indent="0" algn="r">
              <a:buNone/>
              <a:defRPr sz="1800">
                <a:solidFill>
                  <a:schemeClr val="bg1"/>
                </a:solidFill>
                <a:latin typeface="Akkurat Std" panose="02000503000000000000" pitchFamily="2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Rechthoek"/>
          <p:cNvSpPr/>
          <p:nvPr userDrawn="1"/>
        </p:nvSpPr>
        <p:spPr>
          <a:xfrm>
            <a:off x="-824" y="4674995"/>
            <a:ext cx="9144824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7" name="2011-2016…"/>
          <p:cNvSpPr txBox="1"/>
          <p:nvPr userDrawn="1"/>
        </p:nvSpPr>
        <p:spPr>
          <a:xfrm>
            <a:off x="7543867" y="4551606"/>
            <a:ext cx="1317668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600" cap="none" baseline="0" dirty="0" smtClean="0">
                <a:solidFill>
                  <a:srgbClr val="E3D88A"/>
                </a:solidFill>
              </a:rPr>
              <a:t>David </a:t>
            </a:r>
            <a:r>
              <a:rPr lang="en-US" sz="1600" cap="none" baseline="0" dirty="0" err="1" smtClean="0">
                <a:solidFill>
                  <a:srgbClr val="E3D88A"/>
                </a:solidFill>
              </a:rPr>
              <a:t>Groep</a:t>
            </a:r>
            <a:endParaRPr lang="en-US" sz="1600" cap="none" baseline="0" dirty="0" smtClean="0">
              <a:solidFill>
                <a:srgbClr val="E3D88A"/>
              </a:solidFill>
            </a:endParaRPr>
          </a:p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200" cap="none" baseline="0" dirty="0" smtClean="0">
                <a:solidFill>
                  <a:srgbClr val="6F2575"/>
                </a:solidFill>
              </a:rPr>
              <a:t>davidg@nikhef.nl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35" y="4473814"/>
            <a:ext cx="1186455" cy="461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17" y="4390909"/>
            <a:ext cx="3017492" cy="6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517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09" y="1293854"/>
            <a:ext cx="6220749" cy="3373223"/>
          </a:xfrm>
          <a:prstGeom prst="rect">
            <a:avLst/>
          </a:prstGeom>
        </p:spPr>
      </p:pic>
      <p:sp>
        <p:nvSpPr>
          <p:cNvPr id="5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-27822" y="-16147"/>
            <a:ext cx="9171822" cy="659246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ianummer"/>
          <p:cNvSpPr txBox="1">
            <a:spLocks/>
          </p:cNvSpPr>
          <p:nvPr userDrawn="1"/>
        </p:nvSpPr>
        <p:spPr>
          <a:xfrm>
            <a:off x="8801243" y="4913264"/>
            <a:ext cx="256081" cy="227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  <a:lvl2pPr marL="0" marR="0" indent="228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GB" sz="1125" smtClean="0"/>
              <a:pPr/>
              <a:t>‹#›</a:t>
            </a:fld>
            <a:endParaRPr lang="en-GB" sz="1125"/>
          </a:p>
        </p:txBody>
      </p:sp>
      <p:sp>
        <p:nvSpPr>
          <p:cNvPr id="9" name="Physics Data Processing…"/>
          <p:cNvSpPr txBox="1">
            <a:spLocks noGrp="1"/>
          </p:cNvSpPr>
          <p:nvPr>
            <p:ph type="title" hasCustomPrompt="1"/>
          </p:nvPr>
        </p:nvSpPr>
        <p:spPr>
          <a:xfrm>
            <a:off x="-800" y="89583"/>
            <a:ext cx="9145600" cy="13970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 sz="2700">
                <a:latin typeface="Akkurat Std"/>
                <a:ea typeface="Akkurat Std"/>
                <a:cs typeface="Akkurat Std"/>
                <a:sym typeface="Akkurat Std"/>
              </a:defRPr>
            </a:lvl2pPr>
          </a:lstStyle>
          <a:p>
            <a:r>
              <a:rPr lang="en-US" dirty="0" smtClean="0">
                <a:solidFill>
                  <a:schemeClr val="bg1"/>
                </a:solidFill>
              </a:rPr>
              <a:t>Main Title</a:t>
            </a:r>
            <a:endParaRPr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Subtitle text</a:t>
            </a:r>
            <a:endParaRPr dirty="0"/>
          </a:p>
        </p:txBody>
      </p:sp>
      <p:sp>
        <p:nvSpPr>
          <p:cNvPr id="11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2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79950" y="3281869"/>
            <a:ext cx="4180852" cy="923697"/>
          </a:xfrm>
          <a:prstGeom prst="rect">
            <a:avLst/>
          </a:prstGeom>
        </p:spPr>
        <p:txBody>
          <a:bodyPr/>
          <a:lstStyle>
            <a:lvl1pPr marL="15240" indent="0" algn="r">
              <a:buNone/>
              <a:defRPr sz="1800">
                <a:solidFill>
                  <a:schemeClr val="bg1"/>
                </a:solidFill>
                <a:latin typeface="Akkurat Std" panose="02000503000000000000" pitchFamily="2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Rechthoek"/>
          <p:cNvSpPr/>
          <p:nvPr userDrawn="1"/>
        </p:nvSpPr>
        <p:spPr>
          <a:xfrm>
            <a:off x="-824" y="4674995"/>
            <a:ext cx="9144824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7" name="2011-2016…"/>
          <p:cNvSpPr txBox="1"/>
          <p:nvPr userDrawn="1"/>
        </p:nvSpPr>
        <p:spPr>
          <a:xfrm>
            <a:off x="7543867" y="4551606"/>
            <a:ext cx="1317668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600" cap="none" baseline="0" dirty="0" smtClean="0">
                <a:solidFill>
                  <a:srgbClr val="E3D88A"/>
                </a:solidFill>
              </a:rPr>
              <a:t>David </a:t>
            </a:r>
            <a:r>
              <a:rPr lang="en-US" sz="1600" cap="none" baseline="0" dirty="0" err="1" smtClean="0">
                <a:solidFill>
                  <a:srgbClr val="E3D88A"/>
                </a:solidFill>
              </a:rPr>
              <a:t>Groep</a:t>
            </a:r>
            <a:endParaRPr lang="en-US" sz="1600" cap="none" baseline="0" dirty="0" smtClean="0">
              <a:solidFill>
                <a:srgbClr val="E3D88A"/>
              </a:solidFill>
            </a:endParaRPr>
          </a:p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200" cap="none" baseline="0" dirty="0" smtClean="0">
                <a:solidFill>
                  <a:srgbClr val="6F2575"/>
                </a:solidFill>
              </a:rPr>
              <a:t>davidg@nikhef.nl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35" y="4473814"/>
            <a:ext cx="1186455" cy="4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462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99440"/>
            <a:ext cx="7029450" cy="742932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480" y="3895090"/>
            <a:ext cx="385592" cy="151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280" y="3853418"/>
            <a:ext cx="1021574" cy="212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91420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99440"/>
            <a:ext cx="7029450" cy="742932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27587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EC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68960"/>
            <a:ext cx="7029450" cy="773412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6" y="4487082"/>
            <a:ext cx="2428073" cy="50478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59206" y="-8110"/>
            <a:ext cx="28408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This work has also been co-supported by projects that have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received funding from the European Union’s Horizon research and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innovation programmes under Grant Agreement No. 856726  (GN4-3),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101017536 (EOSC Future), 777536 (EOSC-hub), 730941 (AARC2).</a:t>
            </a:r>
            <a:endParaRPr lang="en-GB" sz="650" cap="none" dirty="0">
              <a:solidFill>
                <a:srgbClr val="E3D88B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" y="45688"/>
            <a:ext cx="552054" cy="375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90727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EC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68960"/>
            <a:ext cx="7029450" cy="773412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59206" y="-8110"/>
            <a:ext cx="28408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This work has also been co-supported by projects that have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received funding from the European Union’s Horizon research and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innovation programmes under Grant Agreement No. 856726  (GN4-3),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101017536 (EOSC Future), 777536 (EOSC-hub), 730941 (AARC2).</a:t>
            </a:r>
            <a:endParaRPr lang="en-GB" sz="650" cap="none" dirty="0">
              <a:solidFill>
                <a:srgbClr val="E3D88B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" y="45688"/>
            <a:ext cx="552054" cy="375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36193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RD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91" y="1095615"/>
            <a:ext cx="6135650" cy="3613544"/>
          </a:xfrm>
          <a:prstGeom prst="rect">
            <a:avLst/>
          </a:prstGeom>
        </p:spPr>
      </p:pic>
      <p:sp>
        <p:nvSpPr>
          <p:cNvPr id="6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0" y="-14108"/>
            <a:ext cx="9146966" cy="657208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9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348597"/>
            <a:ext cx="7029450" cy="993775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31" y="3964856"/>
            <a:ext cx="1834422" cy="718988"/>
          </a:xfrm>
          <a:prstGeom prst="rect">
            <a:avLst/>
          </a:prstGeom>
        </p:spPr>
      </p:pic>
      <p:sp>
        <p:nvSpPr>
          <p:cNvPr id="10" name="Rechthoek"/>
          <p:cNvSpPr/>
          <p:nvPr userDrawn="1"/>
        </p:nvSpPr>
        <p:spPr>
          <a:xfrm>
            <a:off x="1130" y="4667250"/>
            <a:ext cx="9147791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064467" y="3720459"/>
            <a:ext cx="3936975" cy="1105431"/>
            <a:chOff x="13257342" y="9941877"/>
            <a:chExt cx="10498600" cy="2947816"/>
          </a:xfrm>
        </p:grpSpPr>
        <p:sp>
          <p:nvSpPr>
            <p:cNvPr id="12" name="2011-2016…"/>
            <p:cNvSpPr txBox="1"/>
            <p:nvPr/>
          </p:nvSpPr>
          <p:spPr>
            <a:xfrm>
              <a:off x="13257342" y="9941877"/>
              <a:ext cx="10498600" cy="2947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800" cap="none" baseline="0" dirty="0" smtClean="0">
                  <a:solidFill>
                    <a:schemeClr val="bg1"/>
                  </a:solidFill>
                </a:rPr>
                <a:t>David </a:t>
              </a:r>
              <a:r>
                <a:rPr lang="en-US" sz="1800" cap="none" baseline="0" dirty="0" err="1" smtClean="0">
                  <a:solidFill>
                    <a:schemeClr val="bg1"/>
                  </a:solidFill>
                </a:rPr>
                <a:t>Groep</a:t>
              </a:r>
              <a:endParaRPr lang="en-US" sz="1800" cap="none" baseline="0" dirty="0" smtClean="0">
                <a:solidFill>
                  <a:schemeClr val="bg1"/>
                </a:solidFill>
              </a:endParaRP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 smtClean="0">
                  <a:solidFill>
                    <a:srgbClr val="6F2575"/>
                  </a:solidFill>
                </a:rPr>
                <a:t>davidg@nikhef.nl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GB" sz="1300" cap="none" baseline="0" dirty="0">
                  <a:solidFill>
                    <a:srgbClr val="6F2575"/>
                  </a:solidFill>
                </a:rPr>
                <a:t>https://www.nikhef.nl/~davidg/presentations</a:t>
              </a:r>
              <a:r>
                <a:rPr lang="en-GB" sz="1300" cap="none" baseline="0" dirty="0" smtClean="0">
                  <a:solidFill>
                    <a:srgbClr val="6F2575"/>
                  </a:solidFill>
                </a:rPr>
                <a:t>/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>
                  <a:solidFill>
                    <a:srgbClr val="6F2575"/>
                  </a:solidFill>
                </a:rPr>
                <a:t>https://orcid.org/0000-0003-1026-6606</a:t>
              </a:r>
              <a:endParaRPr sz="1300" cap="none" baseline="0" dirty="0">
                <a:solidFill>
                  <a:srgbClr val="6F2575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8979" y="12028322"/>
              <a:ext cx="529432" cy="52943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52" y="3957111"/>
            <a:ext cx="1834422" cy="7189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71480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SURF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348597"/>
            <a:ext cx="7029450" cy="993775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930" y="4177514"/>
            <a:ext cx="1259675" cy="493720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 userDrawn="1"/>
        </p:nvSpPr>
        <p:spPr>
          <a:xfrm>
            <a:off x="-1" y="4759692"/>
            <a:ext cx="8097011" cy="272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 anchorCtr="0"/>
          <a:lstStyle>
            <a:lvl1pPr marL="21675" marR="21675" indent="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Akkurat Std" panose="02000503000000000000" pitchFamily="2" charset="0"/>
                <a:cs typeface="Akkurat Std" panose="02000503000000000000" pitchFamily="2" charset="0"/>
                <a:sym typeface="Akkurat Std Mono"/>
              </a:defRPr>
            </a:lvl1pPr>
            <a:lvl2pPr marL="21675" marR="21675" indent="8572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2pPr>
            <a:lvl3pPr marL="21675" marR="21675" indent="17145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3pPr>
            <a:lvl4pPr marL="21675" marR="21675" indent="25717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4pPr>
            <a:lvl5pPr marL="21675" marR="21675" indent="34290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5pPr>
            <a:lvl6pPr marL="21675" marR="21675" indent="42862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6pPr>
            <a:lvl7pPr marL="21675" marR="21675" indent="51435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7pPr>
            <a:lvl8pPr marL="21675" marR="21675" indent="60007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8pPr>
            <a:lvl9pPr marL="21675" marR="21675" indent="68580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9pPr>
          </a:lstStyle>
          <a:p>
            <a:pPr marL="21675" marR="21675" lvl="0" indent="0" algn="ctr" defTabSz="485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E3D88B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sym typeface="Akkurat Std Mono"/>
              </a:rPr>
              <a:t>this work co-funded by and contributing to the Dutch National e-Infrastructure coordinated by SURF</a:t>
            </a: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rgbClr val="E3D88B"/>
              </a:solidFill>
              <a:effectLst/>
              <a:uLnTx/>
              <a:uFill>
                <a:solidFill>
                  <a:srgbClr val="000000"/>
                </a:solidFill>
              </a:uFill>
              <a:latin typeface="Akkurat Std" panose="02000503000000000000" pitchFamily="2" charset="0"/>
              <a:sym typeface="Akkurat Std Mono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83" y="4215439"/>
            <a:ext cx="1010653" cy="515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56" y="4017975"/>
            <a:ext cx="622642" cy="7766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0985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94418" y="3280613"/>
            <a:ext cx="5020932" cy="9937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E3D8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0" name="NIKHEF_PATROON1.png" descr="NIKHEF_PATROON1.pn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3709" t="15831" r="44950" b="12066"/>
          <a:stretch/>
        </p:blipFill>
        <p:spPr>
          <a:xfrm rot="10800000">
            <a:off x="0" y="505593"/>
            <a:ext cx="3657600" cy="356616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95040" y="2022475"/>
            <a:ext cx="502031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E3D88B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3430625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96516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166948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1860"/>
            <a:ext cx="4191769" cy="337201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4191769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1690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9067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4992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70" y="873934"/>
            <a:ext cx="4044130" cy="369299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E3D88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223532"/>
            <a:ext cx="2657839" cy="55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9726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6736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8520"/>
            <a:ext cx="4191769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0138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3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5841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317481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7440464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3689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42677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0" name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43" y="531491"/>
            <a:ext cx="4364024" cy="398511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8217708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98156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85286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08383" y="0"/>
            <a:ext cx="1435618" cy="5143500"/>
            <a:chOff x="20555686" y="0"/>
            <a:chExt cx="3828315" cy="13716001"/>
          </a:xfrm>
        </p:grpSpPr>
        <p:sp>
          <p:nvSpPr>
            <p:cNvPr id="373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7440464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6846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8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38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3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39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8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9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3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4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0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1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0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0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3573314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0380"/>
            <a:ext cx="3572718" cy="338044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51" y="436086"/>
            <a:ext cx="3919974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37068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5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56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0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0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54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57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23243" y="-7317"/>
            <a:ext cx="9190485" cy="515813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12247" y="0"/>
            <a:ext cx="9156247" cy="5161686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238125" y="3581243"/>
            <a:ext cx="2300040" cy="1319526"/>
          </a:xfrm>
          <a:prstGeom prst="rect">
            <a:avLst/>
          </a:prstGeom>
        </p:spPr>
        <p:txBody>
          <a:bodyPr anchor="b"/>
          <a:lstStyle>
            <a:lvl1pPr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3348" y="-12520"/>
            <a:ext cx="8438094" cy="5156293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7070725" y="242731"/>
            <a:ext cx="1832273" cy="465803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3349" y="-23174"/>
            <a:ext cx="9175924" cy="5166947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289303" y="242731"/>
            <a:ext cx="2613695" cy="149826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5574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>
  <p:cSld name="ALLEEN TITE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74999" y="540000"/>
            <a:ext cx="70242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dt" idx="10"/>
          </p:nvPr>
        </p:nvSpPr>
        <p:spPr>
          <a:xfrm>
            <a:off x="1029734" y="4654472"/>
            <a:ext cx="5106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r>
              <a:rPr lang="en-US" smtClean="0"/>
              <a:t>September 2, 2022</a:t>
            </a:r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1616516" y="4657787"/>
            <a:ext cx="6019800" cy="1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r>
              <a:rPr lang="en-US" smtClean="0"/>
              <a:t>Starting the NES Thematic DCC</a:t>
            </a:r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616311" y="4654472"/>
            <a:ext cx="3468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3669209" y="-368489"/>
            <a:ext cx="1805700" cy="2253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ALLEEN TITEL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0985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4919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746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4141"/>
              </a:buClr>
              <a:buSzPts val="2300"/>
              <a:buFont typeface="Noto Sans Symbols"/>
              <a:buChar char="▪"/>
              <a:defRPr b="1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559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0202" y="0"/>
            <a:ext cx="4673798" cy="5149623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11460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8926" y="98775"/>
            <a:ext cx="7123931" cy="494595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7262180" y="1067"/>
            <a:ext cx="1916944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" name="Driehoek"/>
          <p:cNvSpPr/>
          <p:nvPr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5768975" y="2716932"/>
            <a:ext cx="2443114" cy="2182697"/>
          </a:xfrm>
          <a:prstGeom prst="rect">
            <a:avLst/>
          </a:prstGeom>
        </p:spPr>
        <p:txBody>
          <a:bodyPr anchor="b"/>
          <a:lstStyle>
            <a:lvl1pPr>
              <a:defRPr sz="1600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34043019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70" y="873934"/>
            <a:ext cx="4044130" cy="369299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94183405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0" name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43" y="531491"/>
            <a:ext cx="4364024" cy="398511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2728547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51" y="436086"/>
            <a:ext cx="3919974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11421751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0202" y="0"/>
            <a:ext cx="4673798" cy="5149623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8019193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63"/>
            </a:lvl1pPr>
            <a:lvl2pPr marL="119063" indent="0">
              <a:buFont typeface="Arial" panose="020B0604020202020204" pitchFamily="34" charset="0"/>
              <a:buNone/>
              <a:defRPr/>
            </a:lvl2pPr>
            <a:lvl3pPr marL="288925" indent="0">
              <a:buFont typeface="Arial" panose="020B0604020202020204" pitchFamily="34" charset="0"/>
              <a:buNone/>
              <a:defRPr/>
            </a:lvl3pPr>
            <a:lvl4pPr marL="401638" indent="0">
              <a:buFont typeface="Arial" panose="020B0604020202020204" pitchFamily="34" charset="0"/>
              <a:buNone/>
              <a:defRPr/>
            </a:lvl4pPr>
            <a:lvl5pPr marL="515938" indent="0">
              <a:buFont typeface="Arial" panose="020B0604020202020204" pitchFamily="34" charset="0"/>
              <a:buNone/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749203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[A2]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9753344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280613"/>
            <a:ext cx="5772150" cy="9937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6F25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Starting the NES Thematic DCC</a:t>
            </a:r>
            <a:endParaRPr lang="nl-NL" dirty="0"/>
          </a:p>
        </p:txBody>
      </p:sp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7" r="-3946"/>
          <a:stretch/>
        </p:blipFill>
        <p:spPr>
          <a:xfrm>
            <a:off x="0" y="187608"/>
            <a:ext cx="2743200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3200" y="2022475"/>
            <a:ext cx="577215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6F2575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318347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63">
                <a:solidFill>
                  <a:srgbClr val="E3D88B"/>
                </a:solidFill>
              </a:defRPr>
            </a:lvl1pPr>
            <a:lvl2pPr marL="119063" indent="0">
              <a:buFont typeface="Arial" panose="020B0604020202020204" pitchFamily="34" charset="0"/>
              <a:buNone/>
              <a:defRPr/>
            </a:lvl2pPr>
            <a:lvl3pPr marL="288925" indent="0">
              <a:buFont typeface="Arial" panose="020B0604020202020204" pitchFamily="34" charset="0"/>
              <a:buNone/>
              <a:defRPr/>
            </a:lvl3pPr>
            <a:lvl4pPr marL="401638" indent="0">
              <a:buFont typeface="Arial" panose="020B0604020202020204" pitchFamily="34" charset="0"/>
              <a:buNone/>
              <a:defRPr/>
            </a:lvl4pPr>
            <a:lvl5pPr marL="515938" indent="0">
              <a:buFont typeface="Arial" panose="020B0604020202020204" pitchFamily="34" charset="0"/>
              <a:buNone/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5964992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51645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63"/>
            </a:lvl1pPr>
            <a:lvl2pPr marL="119063" indent="0">
              <a:buFont typeface="Arial" panose="020B0604020202020204" pitchFamily="34" charset="0"/>
              <a:buNone/>
              <a:defRPr/>
            </a:lvl2pPr>
            <a:lvl3pPr marL="288925" indent="0">
              <a:buFont typeface="Arial" panose="020B0604020202020204" pitchFamily="34" charset="0"/>
              <a:buNone/>
              <a:defRPr/>
            </a:lvl3pPr>
            <a:lvl4pPr marL="401638" indent="0">
              <a:buFont typeface="Arial" panose="020B0604020202020204" pitchFamily="34" charset="0"/>
              <a:buNone/>
              <a:defRPr/>
            </a:lvl4pPr>
            <a:lvl5pPr marL="515938" indent="0">
              <a:buFont typeface="Arial" panose="020B0604020202020204" pitchFamily="34" charset="0"/>
              <a:buNone/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2139330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94418" y="3280613"/>
            <a:ext cx="5020932" cy="9937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E3D88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0" name="NIKHEF_PATROON1.png" descr="NIKHEF_PATROON1.pn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3709" t="15831" r="44950" b="12066"/>
          <a:stretch/>
        </p:blipFill>
        <p:spPr>
          <a:xfrm rot="10800000">
            <a:off x="0" y="505593"/>
            <a:ext cx="3657600" cy="356616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95040" y="2022475"/>
            <a:ext cx="502031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E3D88B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8660482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3289969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3623222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16904246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480006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1860"/>
            <a:ext cx="4191769" cy="337201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81607339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4191769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5933633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912011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61339778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7868755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[A2]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888323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8520"/>
            <a:ext cx="4191769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16174032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2168874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3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92293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9722192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74123976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7440464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4093756150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149102221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3670025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4044333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517896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280613"/>
            <a:ext cx="5772150" cy="9937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6F25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Starting the NES Thematic DCC</a:t>
            </a:r>
            <a:endParaRPr lang="nl-NL" dirty="0"/>
          </a:p>
        </p:txBody>
      </p:sp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7" r="-3946"/>
          <a:stretch/>
        </p:blipFill>
        <p:spPr>
          <a:xfrm>
            <a:off x="0" y="187608"/>
            <a:ext cx="2743200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3200" y="2022475"/>
            <a:ext cx="577215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6F2575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04657035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68879878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08383" y="0"/>
            <a:ext cx="1435618" cy="5143500"/>
            <a:chOff x="20555686" y="0"/>
            <a:chExt cx="3828315" cy="13716001"/>
          </a:xfrm>
        </p:grpSpPr>
        <p:sp>
          <p:nvSpPr>
            <p:cNvPr id="373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7440464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2851580926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1940150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8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38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650536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3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39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8789566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8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9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831298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3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4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71514775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0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1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1047627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0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0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3573314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0380"/>
            <a:ext cx="3572718" cy="338044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341121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5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56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599690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63">
                <a:solidFill>
                  <a:srgbClr val="E3D88B"/>
                </a:solidFill>
              </a:defRPr>
            </a:lvl1pPr>
            <a:lvl2pPr marL="119063" indent="0">
              <a:buFont typeface="Arial" panose="020B0604020202020204" pitchFamily="34" charset="0"/>
              <a:buNone/>
              <a:defRPr/>
            </a:lvl2pPr>
            <a:lvl3pPr marL="288925" indent="0">
              <a:buFont typeface="Arial" panose="020B0604020202020204" pitchFamily="34" charset="0"/>
              <a:buNone/>
              <a:defRPr/>
            </a:lvl3pPr>
            <a:lvl4pPr marL="401638" indent="0">
              <a:buFont typeface="Arial" panose="020B0604020202020204" pitchFamily="34" charset="0"/>
              <a:buNone/>
              <a:defRPr/>
            </a:lvl4pPr>
            <a:lvl5pPr marL="515938" indent="0">
              <a:buFont typeface="Arial" panose="020B0604020202020204" pitchFamily="34" charset="0"/>
              <a:buNone/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780311"/>
      </p:ext>
    </p:extLst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0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0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3202005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54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57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05539118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23243" y="-7317"/>
            <a:ext cx="9190485" cy="515813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00369490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12247" y="0"/>
            <a:ext cx="9156247" cy="5161686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238125" y="3581243"/>
            <a:ext cx="2300040" cy="1319526"/>
          </a:xfrm>
          <a:prstGeom prst="rect">
            <a:avLst/>
          </a:prstGeom>
        </p:spPr>
        <p:txBody>
          <a:bodyPr anchor="b"/>
          <a:lstStyle>
            <a:lvl1pPr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861827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3348" y="-12520"/>
            <a:ext cx="8438094" cy="5156293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7070725" y="242731"/>
            <a:ext cx="1832273" cy="465803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3689257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3349" y="-23174"/>
            <a:ext cx="9175924" cy="5166947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289303" y="242731"/>
            <a:ext cx="2613695" cy="149826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1923566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2018-Standard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3642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663" y="957262"/>
            <a:ext cx="8454628" cy="395585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kkurat Std" panose="02000503000000000000" pitchFamily="2" charset="0"/>
              </a:defRPr>
            </a:lvl1pPr>
            <a:lvl2pPr>
              <a:defRPr sz="2000">
                <a:solidFill>
                  <a:schemeClr val="tx1"/>
                </a:solidFill>
                <a:latin typeface="Akkurat Std" panose="02000503000000000000" pitchFamily="2" charset="0"/>
              </a:defRPr>
            </a:lvl2pPr>
            <a:lvl3pPr>
              <a:defRPr sz="1800">
                <a:solidFill>
                  <a:schemeClr val="tx1"/>
                </a:solidFill>
                <a:latin typeface="Akkurat Std" panose="02000503000000000000" pitchFamily="2" charset="0"/>
              </a:defRPr>
            </a:lvl3pPr>
            <a:lvl4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4pPr>
            <a:lvl5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1270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663" y="957262"/>
            <a:ext cx="8454628" cy="395585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kkurat Std" panose="02000503000000000000" pitchFamily="2" charset="0"/>
              </a:defRPr>
            </a:lvl1pPr>
            <a:lvl2pPr>
              <a:defRPr sz="2000">
                <a:solidFill>
                  <a:schemeClr val="tx1"/>
                </a:solidFill>
                <a:latin typeface="Akkurat Std" panose="02000503000000000000" pitchFamily="2" charset="0"/>
              </a:defRPr>
            </a:lvl2pPr>
            <a:lvl3pPr>
              <a:defRPr sz="1800">
                <a:solidFill>
                  <a:schemeClr val="tx1"/>
                </a:solidFill>
                <a:latin typeface="Akkurat Std" panose="02000503000000000000" pitchFamily="2" charset="0"/>
              </a:defRPr>
            </a:lvl3pPr>
            <a:lvl4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4pPr>
            <a:lvl5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9380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ik2018-Standard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95158"/>
            <a:ext cx="9144000" cy="444834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264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2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9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70.xml"/><Relationship Id="rId34" Type="http://schemas.openxmlformats.org/officeDocument/2006/relationships/slideLayout" Target="../slideLayouts/slideLayout83.xml"/><Relationship Id="rId42" Type="http://schemas.openxmlformats.org/officeDocument/2006/relationships/slideLayout" Target="../slideLayouts/slideLayout91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9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37" Type="http://schemas.openxmlformats.org/officeDocument/2006/relationships/slideLayout" Target="../slideLayouts/slideLayout86.xml"/><Relationship Id="rId40" Type="http://schemas.openxmlformats.org/officeDocument/2006/relationships/slideLayout" Target="../slideLayouts/slideLayout89.xml"/><Relationship Id="rId45" Type="http://schemas.openxmlformats.org/officeDocument/2006/relationships/slideLayout" Target="../slideLayouts/slideLayout94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36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4" Type="http://schemas.openxmlformats.org/officeDocument/2006/relationships/slideLayout" Target="../slideLayouts/slideLayout93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Relationship Id="rId35" Type="http://schemas.openxmlformats.org/officeDocument/2006/relationships/slideLayout" Target="../slideLayouts/slideLayout84.xml"/><Relationship Id="rId43" Type="http://schemas.openxmlformats.org/officeDocument/2006/relationships/slideLayout" Target="../slideLayouts/slideLayout92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82.xml"/><Relationship Id="rId38" Type="http://schemas.openxmlformats.org/officeDocument/2006/relationships/slideLayout" Target="../slideLayouts/slideLayout87.xml"/><Relationship Id="rId4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69.xml"/><Relationship Id="rId41" Type="http://schemas.openxmlformats.org/officeDocument/2006/relationships/slideLayout" Target="../slideLayouts/slideLayout9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8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105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04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125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51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4133850" cy="4098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317481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30" r:id="rId2"/>
    <p:sldLayoutId id="2147483731" r:id="rId3"/>
    <p:sldLayoutId id="2147483732" r:id="rId4"/>
    <p:sldLayoutId id="2147483692" r:id="rId5"/>
    <p:sldLayoutId id="2147483735" r:id="rId6"/>
    <p:sldLayoutId id="2147483736" r:id="rId7"/>
    <p:sldLayoutId id="2147483734" r:id="rId8"/>
    <p:sldLayoutId id="2147483724" r:id="rId9"/>
    <p:sldLayoutId id="2147483733" r:id="rId10"/>
    <p:sldLayoutId id="2147483737" r:id="rId11"/>
    <p:sldLayoutId id="2147483708" r:id="rId12"/>
    <p:sldLayoutId id="2147483662" r:id="rId13"/>
    <p:sldLayoutId id="2147483701" r:id="rId14"/>
    <p:sldLayoutId id="2147483668" r:id="rId15"/>
    <p:sldLayoutId id="2147483660" r:id="rId16"/>
    <p:sldLayoutId id="2147483704" r:id="rId17"/>
    <p:sldLayoutId id="2147483705" r:id="rId18"/>
    <p:sldLayoutId id="2147483706" r:id="rId19"/>
    <p:sldLayoutId id="2147483707" r:id="rId20"/>
    <p:sldLayoutId id="2147483703" r:id="rId21"/>
    <p:sldLayoutId id="2147483661" r:id="rId22"/>
    <p:sldLayoutId id="2147483664" r:id="rId23"/>
    <p:sldLayoutId id="2147483667" r:id="rId24"/>
    <p:sldLayoutId id="2147483702" r:id="rId25"/>
    <p:sldLayoutId id="2147483697" r:id="rId26"/>
    <p:sldLayoutId id="2147483709" r:id="rId27"/>
    <p:sldLayoutId id="2147483674" r:id="rId28"/>
    <p:sldLayoutId id="2147483677" r:id="rId29"/>
    <p:sldLayoutId id="2147483698" r:id="rId30"/>
    <p:sldLayoutId id="2147483699" r:id="rId31"/>
    <p:sldLayoutId id="2147483710" r:id="rId32"/>
    <p:sldLayoutId id="2147483672" r:id="rId33"/>
    <p:sldLayoutId id="2147483675" r:id="rId34"/>
    <p:sldLayoutId id="2147483678" r:id="rId35"/>
    <p:sldLayoutId id="2147483681" r:id="rId36"/>
    <p:sldLayoutId id="2147483684" r:id="rId37"/>
    <p:sldLayoutId id="2147483673" r:id="rId38"/>
    <p:sldLayoutId id="2147483676" r:id="rId39"/>
    <p:sldLayoutId id="2147483679" r:id="rId40"/>
    <p:sldLayoutId id="2147483682" r:id="rId41"/>
    <p:sldLayoutId id="2147483685" r:id="rId42"/>
    <p:sldLayoutId id="2147483686" r:id="rId43"/>
    <p:sldLayoutId id="2147483688" r:id="rId44"/>
    <p:sldLayoutId id="2147483689" r:id="rId45"/>
    <p:sldLayoutId id="2147483690" r:id="rId46"/>
    <p:sldLayoutId id="2147483791" r:id="rId47"/>
    <p:sldLayoutId id="2147483792" r:id="rId48"/>
    <p:sldLayoutId id="2147483793" r:id="rId49"/>
  </p:sldLayoutIdLst>
  <p:transition spd="med"/>
  <p:hf hdr="0"/>
  <p:txStyles>
    <p:title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75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8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125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48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4133850" cy="4098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317481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Starting the NES Thematic DCC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8613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  <p:sldLayoutId id="2147483770" r:id="rId29"/>
    <p:sldLayoutId id="2147483771" r:id="rId30"/>
    <p:sldLayoutId id="2147483772" r:id="rId31"/>
    <p:sldLayoutId id="2147483773" r:id="rId32"/>
    <p:sldLayoutId id="2147483774" r:id="rId33"/>
    <p:sldLayoutId id="2147483775" r:id="rId34"/>
    <p:sldLayoutId id="2147483776" r:id="rId35"/>
    <p:sldLayoutId id="2147483777" r:id="rId36"/>
    <p:sldLayoutId id="2147483778" r:id="rId37"/>
    <p:sldLayoutId id="2147483779" r:id="rId38"/>
    <p:sldLayoutId id="2147483780" r:id="rId39"/>
    <p:sldLayoutId id="2147483781" r:id="rId40"/>
    <p:sldLayoutId id="2147483782" r:id="rId41"/>
    <p:sldLayoutId id="2147483783" r:id="rId42"/>
    <p:sldLayoutId id="2147483784" r:id="rId43"/>
    <p:sldLayoutId id="2147483785" r:id="rId44"/>
    <p:sldLayoutId id="2147483786" r:id="rId45"/>
    <p:sldLayoutId id="2147483787" r:id="rId46"/>
  </p:sldLayoutIdLst>
  <p:transition spd="med"/>
  <p:hf hdr="0"/>
  <p:txStyles>
    <p:title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75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8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"/>
          <p:cNvSpPr/>
          <p:nvPr/>
        </p:nvSpPr>
        <p:spPr>
          <a:xfrm>
            <a:off x="0" y="-6565"/>
            <a:ext cx="9152122" cy="704612"/>
          </a:xfrm>
          <a:prstGeom prst="rect">
            <a:avLst/>
          </a:prstGeom>
          <a:solidFill>
            <a:srgbClr val="6F257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756160" y="4913264"/>
            <a:ext cx="346248" cy="317394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ctr" defTabSz="309563">
              <a:defRPr sz="1125" b="0" i="0"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896894" y="54568"/>
            <a:ext cx="7159227" cy="582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 anchorCtr="0"/>
          <a:lstStyle/>
          <a:p>
            <a:r>
              <a:rPr dirty="0"/>
              <a:t>Title Text</a:t>
            </a:r>
          </a:p>
        </p:txBody>
      </p:sp>
      <p:sp>
        <p:nvSpPr>
          <p:cNvPr id="14" name="Tekstvak 13"/>
          <p:cNvSpPr txBox="1"/>
          <p:nvPr userDrawn="1"/>
        </p:nvSpPr>
        <p:spPr>
          <a:xfrm>
            <a:off x="160522" y="4838753"/>
            <a:ext cx="2921000" cy="237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1714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43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kkurat Std" charset="0"/>
                <a:ea typeface="Helvetica Neue"/>
                <a:cs typeface="Helvetica Neue"/>
                <a:sym typeface="Helvetica Neue"/>
              </a:rPr>
              <a:t>Event</a:t>
            </a:r>
            <a:endParaRPr kumimoji="0" lang="nl-NL" sz="1043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kkurat Std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Freeform 6"/>
          <p:cNvSpPr/>
          <p:nvPr userDrawn="1"/>
        </p:nvSpPr>
        <p:spPr>
          <a:xfrm>
            <a:off x="-3969" y="-7386"/>
            <a:ext cx="1647693" cy="706226"/>
          </a:xfrm>
          <a:custGeom>
            <a:avLst/>
            <a:gdLst>
              <a:gd name="connsiteX0" fmla="*/ 4143983 w 4202349"/>
              <a:gd name="connsiteY0" fmla="*/ 0 h 1926077"/>
              <a:gd name="connsiteX1" fmla="*/ 3171217 w 4202349"/>
              <a:gd name="connsiteY1" fmla="*/ 1926077 h 1926077"/>
              <a:gd name="connsiteX2" fmla="*/ 0 w 4202349"/>
              <a:gd name="connsiteY2" fmla="*/ 1926077 h 1926077"/>
              <a:gd name="connsiteX3" fmla="*/ 0 w 4202349"/>
              <a:gd name="connsiteY3" fmla="*/ 19456 h 1926077"/>
              <a:gd name="connsiteX4" fmla="*/ 4202349 w 4202349"/>
              <a:gd name="connsiteY4" fmla="*/ 19456 h 1926077"/>
              <a:gd name="connsiteX5" fmla="*/ 4202349 w 4202349"/>
              <a:gd name="connsiteY5" fmla="*/ 58366 h 1926077"/>
              <a:gd name="connsiteX0" fmla="*/ 4143983 w 4202349"/>
              <a:gd name="connsiteY0" fmla="*/ 0 h 1926077"/>
              <a:gd name="connsiteX1" fmla="*/ 3171217 w 4202349"/>
              <a:gd name="connsiteY1" fmla="*/ 1926077 h 1926077"/>
              <a:gd name="connsiteX2" fmla="*/ 0 w 4202349"/>
              <a:gd name="connsiteY2" fmla="*/ 1926077 h 1926077"/>
              <a:gd name="connsiteX3" fmla="*/ 0 w 4202349"/>
              <a:gd name="connsiteY3" fmla="*/ 19456 h 1926077"/>
              <a:gd name="connsiteX4" fmla="*/ 4202349 w 4202349"/>
              <a:gd name="connsiteY4" fmla="*/ 1945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0 w 4143983"/>
              <a:gd name="connsiteY3" fmla="*/ 1945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14408 w 4143983"/>
              <a:gd name="connsiteY3" fmla="*/ 40285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489874 w 4143983"/>
              <a:gd name="connsiteY3" fmla="*/ 53498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0 w 4143983"/>
              <a:gd name="connsiteY3" fmla="*/ 19456 h 1926077"/>
              <a:gd name="connsiteX0" fmla="*/ 4147985 w 4147985"/>
              <a:gd name="connsiteY0" fmla="*/ 2242 h 1928319"/>
              <a:gd name="connsiteX1" fmla="*/ 3175219 w 4147985"/>
              <a:gd name="connsiteY1" fmla="*/ 1928319 h 1928319"/>
              <a:gd name="connsiteX2" fmla="*/ 4002 w 4147985"/>
              <a:gd name="connsiteY2" fmla="*/ 1928319 h 1928319"/>
              <a:gd name="connsiteX3" fmla="*/ 0 w 4147985"/>
              <a:gd name="connsiteY3" fmla="*/ 0 h 1928319"/>
              <a:gd name="connsiteX0" fmla="*/ 4153988 w 4153988"/>
              <a:gd name="connsiteY0" fmla="*/ 2242 h 1930489"/>
              <a:gd name="connsiteX1" fmla="*/ 3181222 w 4153988"/>
              <a:gd name="connsiteY1" fmla="*/ 1928319 h 1930489"/>
              <a:gd name="connsiteX2" fmla="*/ 0 w 4153988"/>
              <a:gd name="connsiteY2" fmla="*/ 1930489 h 1930489"/>
              <a:gd name="connsiteX3" fmla="*/ 6003 w 4153988"/>
              <a:gd name="connsiteY3" fmla="*/ 0 h 193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3988" h="1930489">
                <a:moveTo>
                  <a:pt x="4153988" y="2242"/>
                </a:moveTo>
                <a:lnTo>
                  <a:pt x="3181222" y="1928319"/>
                </a:lnTo>
                <a:lnTo>
                  <a:pt x="0" y="1930489"/>
                </a:lnTo>
                <a:lnTo>
                  <a:pt x="6003" y="0"/>
                </a:lnTo>
              </a:path>
            </a:pathLst>
          </a:custGeom>
          <a:solidFill>
            <a:srgbClr val="E3D88A"/>
          </a:solidFill>
          <a:ln>
            <a:noFill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34290" tIns="17145" rIns="34290" bIns="17145" numCol="1" spcCol="38100" rtlCol="0" anchor="t">
            <a:noAutofit/>
          </a:bodyPr>
          <a:lstStyle/>
          <a:p>
            <a: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67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34" y="127607"/>
            <a:ext cx="1131580" cy="44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2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22" r:id="rId3"/>
    <p:sldLayoutId id="2147483723" r:id="rId4"/>
    <p:sldLayoutId id="2147483720" r:id="rId5"/>
  </p:sldLayoutIdLst>
  <p:transition spd="med"/>
  <p:timing>
    <p:tnLst>
      <p:par>
        <p:cTn id="1" dur="indefinite" restart="never" nodeType="tmRoot"/>
      </p:par>
    </p:tnLst>
  </p:timing>
  <p:hf hdr="0"/>
  <p:txStyles>
    <p:titleStyle>
      <a:lvl1pPr marL="21675" marR="21675" indent="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bg1"/>
          </a:solidFill>
          <a:uFill>
            <a:solidFill>
              <a:srgbClr val="000000"/>
            </a:solidFill>
          </a:uFill>
          <a:latin typeface="Akkurat Std" panose="02000503000000000000" pitchFamily="2" charset="0"/>
          <a:ea typeface="Akkurat Std" panose="02000503000000000000" pitchFamily="2" charset="0"/>
          <a:cs typeface="Akkurat Std" panose="02000503000000000000" pitchFamily="2" charset="0"/>
          <a:sym typeface="Akkurat Std Mono"/>
        </a:defRPr>
      </a:lvl1pPr>
      <a:lvl2pPr marL="21675" marR="21675" indent="857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2pPr>
      <a:lvl3pPr marL="21675" marR="21675" indent="1714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3pPr>
      <a:lvl4pPr marL="21675" marR="21675" indent="2571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4pPr>
      <a:lvl5pPr marL="21675" marR="21675" indent="3429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5pPr>
      <a:lvl6pPr marL="21675" marR="21675" indent="4286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6pPr>
      <a:lvl7pPr marL="21675" marR="21675" indent="5143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7pPr>
      <a:lvl8pPr marL="21675" marR="21675" indent="6000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8pPr>
      <a:lvl9pPr marL="21675" marR="21675" indent="6858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9pPr>
    </p:titleStyle>
    <p:bodyStyle>
      <a:lvl1pPr marL="235192" marR="21675" indent="-21995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1pPr>
      <a:lvl2pPr marL="391547" marR="21675" indent="-204857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2pPr>
      <a:lvl3pPr marL="557144" marR="21675" indent="-199004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3pPr>
      <a:lvl4pPr marL="76176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4pPr>
      <a:lvl5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5pPr>
      <a:lvl6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6pPr>
      <a:lvl7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7pPr>
      <a:lvl8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8pPr>
      <a:lvl9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9pPr>
    </p:bodyStyle>
    <p:otherStyle>
      <a:lvl1pPr marL="0" marR="0" indent="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857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1714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2571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3429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4286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5143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6000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6858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 userDrawn="1"/>
        </p:nvSpPr>
        <p:spPr>
          <a:xfrm>
            <a:off x="160522" y="4838753"/>
            <a:ext cx="2921000" cy="237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lvl="0" indent="0" algn="l" defTabSz="1714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3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 charset="0"/>
                <a:ea typeface="Helvetica Neue"/>
                <a:cs typeface="Helvetica Neue"/>
                <a:sym typeface="Helvetica Neue"/>
              </a:rPr>
              <a:t>Event</a:t>
            </a:r>
            <a:endParaRPr kumimoji="0" lang="nl-NL" sz="104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kurat Std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3791" y="1226905"/>
            <a:ext cx="6429375" cy="3448050"/>
          </a:xfrm>
          <a:prstGeom prst="rect">
            <a:avLst/>
          </a:prstGeom>
        </p:spPr>
      </p:pic>
      <p:sp>
        <p:nvSpPr>
          <p:cNvPr id="11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2" name="Rechthoek"/>
          <p:cNvSpPr/>
          <p:nvPr userDrawn="1"/>
        </p:nvSpPr>
        <p:spPr>
          <a:xfrm>
            <a:off x="0" y="-14108"/>
            <a:ext cx="9146966" cy="657208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3" name="Rechthoek"/>
          <p:cNvSpPr/>
          <p:nvPr userDrawn="1"/>
        </p:nvSpPr>
        <p:spPr>
          <a:xfrm>
            <a:off x="-3791" y="4674995"/>
            <a:ext cx="9147791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5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6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5059546" y="3728204"/>
            <a:ext cx="3936975" cy="1105431"/>
            <a:chOff x="13257342" y="9941877"/>
            <a:chExt cx="10498600" cy="2947816"/>
          </a:xfrm>
        </p:grpSpPr>
        <p:sp>
          <p:nvSpPr>
            <p:cNvPr id="18" name="2011-2016…"/>
            <p:cNvSpPr txBox="1"/>
            <p:nvPr/>
          </p:nvSpPr>
          <p:spPr>
            <a:xfrm>
              <a:off x="13257342" y="9941877"/>
              <a:ext cx="10498600" cy="2947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kkurat Std"/>
                </a:rPr>
                <a:t>Groep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/>
                <a:sym typeface="Akkurat Std"/>
              </a:endParaRP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davidg@nikhef.nl</a:t>
              </a: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GB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https://www.nikhef.nl/~</a:t>
              </a:r>
              <a:r>
                <a:rPr kumimoji="0" lang="en-GB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davidg/presentations/</a:t>
              </a: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https://orcid.org/0000-0003-1026-6606</a:t>
              </a:r>
              <a:endPara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Akkurat Std"/>
                <a:sym typeface="Akkurat Std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9550" y="12056840"/>
              <a:ext cx="529432" cy="529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721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89" r:id="rId2"/>
    <p:sldLayoutId id="2147483727" r:id="rId3"/>
    <p:sldLayoutId id="2147483788" r:id="rId4"/>
    <p:sldLayoutId id="2147483739" r:id="rId5"/>
    <p:sldLayoutId id="2147483790" r:id="rId6"/>
    <p:sldLayoutId id="2147483729" r:id="rId7"/>
    <p:sldLayoutId id="2147483728" r:id="rId8"/>
  </p:sldLayoutIdLst>
  <p:transition spd="med"/>
  <p:timing>
    <p:tnLst>
      <p:par>
        <p:cTn id="1" dur="indefinite" restart="never" nodeType="tmRoot"/>
      </p:par>
    </p:tnLst>
  </p:timing>
  <p:hf hdr="0"/>
  <p:txStyles>
    <p:titleStyle>
      <a:lvl1pPr marL="21675" marR="21675" indent="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bg1"/>
          </a:solidFill>
          <a:uFill>
            <a:solidFill>
              <a:srgbClr val="000000"/>
            </a:solidFill>
          </a:uFill>
          <a:latin typeface="Akkurat Std" panose="02000503000000000000" pitchFamily="2" charset="0"/>
          <a:ea typeface="Akkurat Std" panose="02000503000000000000" pitchFamily="2" charset="0"/>
          <a:cs typeface="Akkurat Std" panose="02000503000000000000" pitchFamily="2" charset="0"/>
          <a:sym typeface="Akkurat Std Mono"/>
        </a:defRPr>
      </a:lvl1pPr>
      <a:lvl2pPr marL="21675" marR="21675" indent="857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2pPr>
      <a:lvl3pPr marL="21675" marR="21675" indent="1714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3pPr>
      <a:lvl4pPr marL="21675" marR="21675" indent="2571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4pPr>
      <a:lvl5pPr marL="21675" marR="21675" indent="3429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5pPr>
      <a:lvl6pPr marL="21675" marR="21675" indent="4286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6pPr>
      <a:lvl7pPr marL="21675" marR="21675" indent="5143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7pPr>
      <a:lvl8pPr marL="21675" marR="21675" indent="6000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8pPr>
      <a:lvl9pPr marL="21675" marR="21675" indent="6858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9pPr>
    </p:titleStyle>
    <p:bodyStyle>
      <a:lvl1pPr marL="235192" marR="21675" indent="-21995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1pPr>
      <a:lvl2pPr marL="391547" marR="21675" indent="-204857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2pPr>
      <a:lvl3pPr marL="557144" marR="21675" indent="-199004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3pPr>
      <a:lvl4pPr marL="76176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4pPr>
      <a:lvl5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5pPr>
      <a:lvl6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6pPr>
      <a:lvl7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7pPr>
      <a:lvl8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8pPr>
      <a:lvl9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9pPr>
    </p:bodyStyle>
    <p:otherStyle>
      <a:lvl1pPr marL="0" marR="0" indent="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857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1714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2571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3429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4286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5143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6000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6858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0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www.nikhef.nl/wp-content/uploads/2019/10/Terziet-Drilling-Campaign-Final-NoC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nature.com/articles/d41586-021-00954-8" TargetMode="Externa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doi.org/10.1038/s41550-018-0561-6" TargetMode="External"/><Relationship Id="rId4" Type="http://schemas.openxmlformats.org/officeDocument/2006/relationships/hyperlink" Target="https://doi.org/10.1007/978-1-4614-3323-1_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392708" y="2716932"/>
            <a:ext cx="2512349" cy="2182697"/>
          </a:xfrm>
        </p:spPr>
        <p:txBody>
          <a:bodyPr/>
          <a:lstStyle/>
          <a:p>
            <a:r>
              <a:rPr lang="en-US" sz="1400" dirty="0" smtClean="0"/>
              <a:t>David Groep</a:t>
            </a:r>
            <a:br>
              <a:rPr lang="en-US" sz="1400" dirty="0" smtClean="0"/>
            </a:br>
            <a:r>
              <a:rPr lang="en-US" sz="1400" dirty="0" smtClean="0"/>
              <a:t>September 2022</a:t>
            </a:r>
          </a:p>
          <a:p>
            <a:endParaRPr lang="en-US" sz="1400" i="1" dirty="0" smtClean="0"/>
          </a:p>
          <a:p>
            <a:r>
              <a:rPr lang="en-US" sz="900" i="1" dirty="0" smtClean="0"/>
              <a:t>for the NES TDCC writing team</a:t>
            </a:r>
            <a:br>
              <a:rPr lang="en-US" sz="900" i="1" dirty="0" smtClean="0"/>
            </a:br>
            <a:r>
              <a:rPr lang="en-US" sz="900" i="1" dirty="0" smtClean="0"/>
              <a:t>Anthony Brown, David Groep, Marta </a:t>
            </a:r>
            <a:r>
              <a:rPr lang="en-US" sz="900" i="1" dirty="0" err="1" smtClean="0"/>
              <a:t>Teperek</a:t>
            </a:r>
            <a:r>
              <a:rPr lang="en-US" sz="900" i="1" dirty="0" smtClean="0"/>
              <a:t>, </a:t>
            </a:r>
            <a:r>
              <a:rPr lang="en-US" sz="900" i="1" dirty="0"/>
              <a:t>Irene Debussy, </a:t>
            </a:r>
            <a:r>
              <a:rPr lang="en-US" sz="900" i="1" dirty="0" smtClean="0"/>
              <a:t>Vera </a:t>
            </a:r>
            <a:r>
              <a:rPr lang="en-US" sz="900" i="1" dirty="0" err="1" smtClean="0"/>
              <a:t>Sarkol</a:t>
            </a:r>
            <a:r>
              <a:rPr lang="en-US" sz="900" i="1" dirty="0" smtClean="0"/>
              <a:t>, </a:t>
            </a:r>
            <a:r>
              <a:rPr lang="en-US" sz="900" i="1" dirty="0" err="1" smtClean="0"/>
              <a:t>Wim</a:t>
            </a:r>
            <a:r>
              <a:rPr lang="en-US" sz="900" i="1" dirty="0" smtClean="0"/>
              <a:t> </a:t>
            </a:r>
            <a:r>
              <a:rPr lang="en-US" sz="900" i="1" dirty="0" err="1" smtClean="0"/>
              <a:t>Som</a:t>
            </a:r>
            <a:r>
              <a:rPr lang="en-US" sz="900" i="1" dirty="0" smtClean="0"/>
              <a:t> de </a:t>
            </a:r>
            <a:r>
              <a:rPr lang="en-US" sz="900" i="1" dirty="0" err="1" smtClean="0"/>
              <a:t>Cerff</a:t>
            </a:r>
            <a:endParaRPr lang="en-GB" sz="9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29" y="3136909"/>
            <a:ext cx="5951660" cy="1768070"/>
          </a:xfrm>
        </p:spPr>
        <p:txBody>
          <a:bodyPr/>
          <a:lstStyle/>
          <a:p>
            <a:r>
              <a:rPr lang="en-US" sz="3200" dirty="0" smtClean="0"/>
              <a:t>Starting the </a:t>
            </a:r>
            <a:br>
              <a:rPr lang="en-US" sz="3200" dirty="0" smtClean="0"/>
            </a:br>
            <a:r>
              <a:rPr lang="en-US" sz="3200" dirty="0" smtClean="0"/>
              <a:t>Natural &amp; Engineering Sciences Thematic DCC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NES TDCC “2022” Roadmap </a:t>
            </a:r>
            <a:endParaRPr lang="en-GB" dirty="0"/>
          </a:p>
        </p:txBody>
      </p:sp>
      <p:pic>
        <p:nvPicPr>
          <p:cNvPr id="5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92708" y="3679676"/>
            <a:ext cx="360046" cy="141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398" y="3672840"/>
            <a:ext cx="746090" cy="15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24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these will be complemented with more &amp;  targeted projects in years following</a:t>
            </a:r>
          </a:p>
          <a:p>
            <a:pPr marL="461963" lvl="1" indent="-342900">
              <a:buFont typeface="Arial" panose="020B0604020202020204" pitchFamily="34" charset="0"/>
              <a:buChar char="•"/>
            </a:pPr>
            <a:r>
              <a:rPr lang="en-US" sz="1612" dirty="0" smtClean="0"/>
              <a:t>identified by a domain-wide continuous consultation process </a:t>
            </a:r>
            <a:br>
              <a:rPr lang="en-US" sz="1612" dirty="0" smtClean="0"/>
            </a:br>
            <a:r>
              <a:rPr lang="en-US" sz="1612" dirty="0" smtClean="0"/>
              <a:t>in the NES TDCC governance board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support together a coherent work </a:t>
            </a:r>
            <a:r>
              <a:rPr lang="en-US" sz="1800" dirty="0" err="1" smtClean="0"/>
              <a:t>programme</a:t>
            </a:r>
            <a:r>
              <a:rPr lang="en-US" sz="1800" dirty="0" smtClean="0"/>
              <a:t> and foster collaboration</a:t>
            </a:r>
          </a:p>
          <a:p>
            <a:pPr marL="461963" lvl="1" indent="-342900">
              <a:buFont typeface="Arial" panose="020B0604020202020204" pitchFamily="34" charset="0"/>
              <a:buChar char="•"/>
            </a:pPr>
            <a:r>
              <a:rPr lang="en-US" sz="1612" dirty="0" smtClean="0"/>
              <a:t>by centrally defining that work </a:t>
            </a:r>
            <a:r>
              <a:rPr lang="en-US" sz="1612" dirty="0" err="1" smtClean="0"/>
              <a:t>programme</a:t>
            </a:r>
            <a:r>
              <a:rPr lang="en-US" sz="1612" dirty="0" smtClean="0"/>
              <a:t>, and calling for teams to work </a:t>
            </a:r>
            <a:br>
              <a:rPr lang="en-US" sz="1612" dirty="0" smtClean="0"/>
            </a:br>
            <a:r>
              <a:rPr lang="en-US" sz="1612" dirty="0" smtClean="0"/>
              <a:t>together on realizing the NES work </a:t>
            </a:r>
            <a:r>
              <a:rPr lang="en-US" sz="1612" dirty="0" err="1" smtClean="0"/>
              <a:t>programme</a:t>
            </a:r>
            <a:endParaRPr lang="en-US" sz="1612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project calls will be to execute a specific part of the work </a:t>
            </a:r>
            <a:r>
              <a:rPr lang="en-US" sz="1800" dirty="0" err="1" smtClean="0"/>
              <a:t>programme</a:t>
            </a:r>
            <a:endParaRPr lang="en-US" sz="1800" dirty="0" smtClean="0"/>
          </a:p>
          <a:p>
            <a:pPr marL="461963" lvl="1" indent="-342900">
              <a:buFont typeface="Arial" panose="020B0604020202020204" pitchFamily="34" charset="0"/>
              <a:buChar char="•"/>
            </a:pPr>
            <a:r>
              <a:rPr lang="en-US" sz="1612" i="1" dirty="0" smtClean="0"/>
              <a:t>in a collaborative way</a:t>
            </a:r>
            <a:endParaRPr lang="en-US" sz="1612" dirty="0" smtClean="0"/>
          </a:p>
          <a:p>
            <a:pPr marL="461963" lvl="1" indent="-342900">
              <a:buFont typeface="Arial" panose="020B0604020202020204" pitchFamily="34" charset="0"/>
              <a:buChar char="•"/>
            </a:pPr>
            <a:r>
              <a:rPr lang="en-US" sz="1612" dirty="0" smtClean="0"/>
              <a:t>call process will be promoting collaboration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Beyond the </a:t>
            </a:r>
            <a:r>
              <a:rPr lang="en-GB" dirty="0"/>
              <a:t>b</a:t>
            </a:r>
            <a:r>
              <a:rPr lang="en-GB" dirty="0" smtClean="0"/>
              <a:t>ottleneck </a:t>
            </a:r>
            <a:r>
              <a:rPr lang="en-GB" dirty="0"/>
              <a:t>‘projects’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377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0784" y="221302"/>
            <a:ext cx="7029450" cy="742932"/>
          </a:xfrm>
        </p:spPr>
        <p:txBody>
          <a:bodyPr/>
          <a:lstStyle/>
          <a:p>
            <a:r>
              <a:rPr lang="en-US" dirty="0" smtClean="0"/>
              <a:t>… the NES TDCC looks for your input </a:t>
            </a:r>
            <a:br>
              <a:rPr lang="en-US" dirty="0" smtClean="0"/>
            </a:br>
            <a:r>
              <a:rPr lang="en-US" dirty="0" smtClean="0"/>
              <a:t>and appreciates your participation!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002039" y="3055730"/>
            <a:ext cx="39772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hangingPunct="1"/>
            <a:r>
              <a:rPr lang="en-US" sz="1100" i="1" cap="none" dirty="0" smtClean="0">
                <a:solidFill>
                  <a:srgbClr val="E3D88B"/>
                </a:solidFill>
                <a:latin typeface="Arial"/>
                <a:cs typeface="Arial"/>
              </a:rPr>
              <a:t>The </a:t>
            </a:r>
            <a:r>
              <a:rPr lang="en-US" sz="1100" i="1" cap="none" dirty="0">
                <a:solidFill>
                  <a:srgbClr val="E3D88B"/>
                </a:solidFill>
                <a:latin typeface="Arial"/>
                <a:cs typeface="Arial"/>
              </a:rPr>
              <a:t>NES TDCC </a:t>
            </a:r>
            <a:r>
              <a:rPr lang="en-US" sz="1100" i="1" cap="none" dirty="0" smtClean="0">
                <a:solidFill>
                  <a:srgbClr val="E3D88B"/>
                </a:solidFill>
                <a:latin typeface="Arial"/>
                <a:cs typeface="Arial"/>
              </a:rPr>
              <a:t>writing team:</a:t>
            </a:r>
            <a:r>
              <a:rPr lang="en-US" sz="1100" i="1" cap="none" dirty="0">
                <a:solidFill>
                  <a:srgbClr val="E3D88B"/>
                </a:solidFill>
                <a:latin typeface="Arial"/>
                <a:cs typeface="Arial"/>
              </a:rPr>
              <a:t/>
            </a:r>
            <a:br>
              <a:rPr lang="en-US" sz="1100" i="1" cap="none" dirty="0">
                <a:solidFill>
                  <a:srgbClr val="E3D88B"/>
                </a:solidFill>
                <a:latin typeface="Arial"/>
                <a:cs typeface="Arial"/>
              </a:rPr>
            </a:br>
            <a:r>
              <a:rPr lang="en-US" sz="1100" i="1" cap="none" dirty="0">
                <a:solidFill>
                  <a:srgbClr val="E3D88B"/>
                </a:solidFill>
                <a:latin typeface="Arial"/>
                <a:cs typeface="Arial"/>
              </a:rPr>
              <a:t>Anthony Brown, </a:t>
            </a:r>
            <a:r>
              <a:rPr lang="en-US" sz="1100" i="1" cap="none" dirty="0" smtClean="0">
                <a:solidFill>
                  <a:srgbClr val="E3D88B"/>
                </a:solidFill>
                <a:latin typeface="Arial"/>
                <a:cs typeface="Arial"/>
              </a:rPr>
              <a:t>David Groep, Marta </a:t>
            </a:r>
            <a:r>
              <a:rPr lang="en-US" sz="1100" i="1" cap="none" dirty="0" err="1">
                <a:solidFill>
                  <a:srgbClr val="E3D88B"/>
                </a:solidFill>
                <a:latin typeface="Arial"/>
                <a:cs typeface="Arial"/>
              </a:rPr>
              <a:t>Teperek</a:t>
            </a:r>
            <a:r>
              <a:rPr lang="en-US" sz="1100" i="1" cap="none" dirty="0">
                <a:solidFill>
                  <a:srgbClr val="E3D88B"/>
                </a:solidFill>
                <a:latin typeface="Arial"/>
                <a:cs typeface="Arial"/>
              </a:rPr>
              <a:t>, </a:t>
            </a:r>
            <a:r>
              <a:rPr lang="en-US" sz="1100" i="1" cap="none" dirty="0" smtClean="0">
                <a:solidFill>
                  <a:srgbClr val="E3D88B"/>
                </a:solidFill>
                <a:latin typeface="Arial"/>
                <a:cs typeface="Arial"/>
              </a:rPr>
              <a:t/>
            </a:r>
            <a:br>
              <a:rPr lang="en-US" sz="1100" i="1" cap="none" dirty="0" smtClean="0">
                <a:solidFill>
                  <a:srgbClr val="E3D88B"/>
                </a:solidFill>
                <a:latin typeface="Arial"/>
                <a:cs typeface="Arial"/>
              </a:rPr>
            </a:br>
            <a:r>
              <a:rPr lang="en-US" sz="1100" i="1" cap="none" dirty="0" smtClean="0">
                <a:solidFill>
                  <a:srgbClr val="E3D88B"/>
                </a:solidFill>
                <a:latin typeface="Arial"/>
                <a:cs typeface="Arial"/>
              </a:rPr>
              <a:t>Irene </a:t>
            </a:r>
            <a:r>
              <a:rPr lang="en-US" sz="1100" i="1" cap="none" dirty="0">
                <a:solidFill>
                  <a:srgbClr val="E3D88B"/>
                </a:solidFill>
                <a:latin typeface="Arial"/>
                <a:cs typeface="Arial"/>
              </a:rPr>
              <a:t>Debussy, Vera </a:t>
            </a:r>
            <a:r>
              <a:rPr lang="en-US" sz="1100" i="1" cap="none" dirty="0" err="1">
                <a:solidFill>
                  <a:srgbClr val="E3D88B"/>
                </a:solidFill>
                <a:latin typeface="Arial"/>
                <a:cs typeface="Arial"/>
              </a:rPr>
              <a:t>Sarkol</a:t>
            </a:r>
            <a:r>
              <a:rPr lang="en-US" sz="1100" i="1" cap="none" dirty="0">
                <a:solidFill>
                  <a:srgbClr val="E3D88B"/>
                </a:solidFill>
                <a:latin typeface="Arial"/>
                <a:cs typeface="Arial"/>
              </a:rPr>
              <a:t>, </a:t>
            </a:r>
            <a:r>
              <a:rPr lang="en-US" sz="1100" i="1" cap="none" dirty="0" err="1">
                <a:solidFill>
                  <a:srgbClr val="E3D88B"/>
                </a:solidFill>
                <a:latin typeface="Arial"/>
                <a:cs typeface="Arial"/>
              </a:rPr>
              <a:t>Wim</a:t>
            </a:r>
            <a:r>
              <a:rPr lang="en-US" sz="1100" i="1" cap="none" dirty="0">
                <a:solidFill>
                  <a:srgbClr val="E3D88B"/>
                </a:solidFill>
                <a:latin typeface="Arial"/>
                <a:cs typeface="Arial"/>
              </a:rPr>
              <a:t> </a:t>
            </a:r>
            <a:r>
              <a:rPr lang="en-US" sz="1100" i="1" cap="none" dirty="0" err="1">
                <a:solidFill>
                  <a:srgbClr val="E3D88B"/>
                </a:solidFill>
                <a:latin typeface="Arial"/>
                <a:cs typeface="Arial"/>
              </a:rPr>
              <a:t>Som</a:t>
            </a:r>
            <a:r>
              <a:rPr lang="en-US" sz="1100" i="1" cap="none" dirty="0">
                <a:solidFill>
                  <a:srgbClr val="E3D88B"/>
                </a:solidFill>
                <a:latin typeface="Arial"/>
                <a:cs typeface="Arial"/>
              </a:rPr>
              <a:t> de </a:t>
            </a:r>
            <a:r>
              <a:rPr lang="en-US" sz="1100" i="1" cap="none" dirty="0" err="1" smtClean="0">
                <a:solidFill>
                  <a:srgbClr val="E3D88B"/>
                </a:solidFill>
                <a:latin typeface="Arial"/>
                <a:cs typeface="Arial"/>
              </a:rPr>
              <a:t>Cerff</a:t>
            </a:r>
            <a:r>
              <a:rPr lang="en-US" sz="1100" i="1" cap="none" dirty="0" smtClean="0">
                <a:solidFill>
                  <a:srgbClr val="E3D88B"/>
                </a:solidFill>
                <a:latin typeface="Arial"/>
                <a:cs typeface="Arial"/>
              </a:rPr>
              <a:t/>
            </a:r>
            <a:br>
              <a:rPr lang="en-US" sz="1100" i="1" cap="none" dirty="0" smtClean="0">
                <a:solidFill>
                  <a:srgbClr val="E3D88B"/>
                </a:solidFill>
                <a:latin typeface="Arial"/>
                <a:cs typeface="Arial"/>
              </a:rPr>
            </a:br>
            <a:r>
              <a:rPr lang="en-US" sz="1100" i="1" cap="none" dirty="0" smtClean="0">
                <a:solidFill>
                  <a:srgbClr val="E3D88B"/>
                </a:solidFill>
                <a:latin typeface="Arial"/>
                <a:cs typeface="Arial"/>
              </a:rPr>
              <a:t>NWO support by </a:t>
            </a:r>
            <a:r>
              <a:rPr lang="en-US" sz="1100" i="1" cap="none" dirty="0">
                <a:solidFill>
                  <a:srgbClr val="E3D88B"/>
                </a:solidFill>
                <a:latin typeface="Arial"/>
                <a:cs typeface="Arial"/>
              </a:rPr>
              <a:t>Erik van </a:t>
            </a:r>
            <a:r>
              <a:rPr lang="en-US" sz="1100" i="1" cap="none" dirty="0" err="1" smtClean="0">
                <a:solidFill>
                  <a:srgbClr val="E3D88B"/>
                </a:solidFill>
                <a:latin typeface="Arial"/>
                <a:cs typeface="Arial"/>
              </a:rPr>
              <a:t>Aert</a:t>
            </a:r>
            <a:r>
              <a:rPr lang="en-US" sz="1100" i="1" cap="none" dirty="0" smtClean="0">
                <a:solidFill>
                  <a:srgbClr val="E3D88B"/>
                </a:solidFill>
                <a:latin typeface="Arial"/>
                <a:cs typeface="Arial"/>
              </a:rPr>
              <a:t> and </a:t>
            </a:r>
            <a:r>
              <a:rPr lang="en-US" sz="1100" i="1" cap="none" dirty="0">
                <a:solidFill>
                  <a:srgbClr val="E3D88B"/>
                </a:solidFill>
                <a:latin typeface="Arial"/>
                <a:cs typeface="Arial"/>
              </a:rPr>
              <a:t>Paul Blank</a:t>
            </a:r>
            <a:endParaRPr lang="en-GB" sz="1100" i="1" cap="none" dirty="0">
              <a:solidFill>
                <a:srgbClr val="E3D88B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1234" y="1124542"/>
            <a:ext cx="2669000" cy="5437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1600" tIns="101600" rIns="101600" bIns="1016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i="1" u="none" strike="noStrike" cap="none" spc="0" normalizeH="0" baseline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all thanks</a:t>
            </a:r>
            <a:r>
              <a:rPr kumimoji="0" lang="en-US" sz="1100" i="1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should go to the writing team!</a:t>
            </a:r>
            <a:br>
              <a:rPr kumimoji="0" lang="en-US" sz="1100" i="1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kumimoji="0" lang="en-US" sz="1100" i="1" u="none" strike="noStrike" cap="none" spc="0" normalizeH="0" baseline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and any blame: please direct that to me</a:t>
            </a:r>
            <a:endParaRPr kumimoji="0" lang="en-GB" sz="1100" i="1" u="none" strike="noStrike" cap="none" spc="0" normalizeH="0" baseline="0" dirty="0">
              <a:ln>
                <a:noFill/>
              </a:ln>
              <a:solidFill>
                <a:srgbClr val="E3D88B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3" y="1246462"/>
            <a:ext cx="2425174" cy="2853145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107704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Supplementary material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379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</p:spPr>
        <p:txBody>
          <a:bodyPr/>
          <a:lstStyle/>
          <a:p>
            <a:r>
              <a:rPr lang="en-GB" dirty="0" smtClean="0"/>
              <a:t>Three domain-specific digital competence centres</a:t>
            </a:r>
            <a:endParaRPr lang="en-GB" dirty="0"/>
          </a:p>
        </p:txBody>
      </p:sp>
      <p:grpSp>
        <p:nvGrpSpPr>
          <p:cNvPr id="130" name="Google Shape;130;p22"/>
          <p:cNvGrpSpPr/>
          <p:nvPr/>
        </p:nvGrpSpPr>
        <p:grpSpPr>
          <a:xfrm>
            <a:off x="1091228" y="752309"/>
            <a:ext cx="7295819" cy="3895088"/>
            <a:chOff x="1454971" y="1003079"/>
            <a:chExt cx="9727759" cy="5193451"/>
          </a:xfrm>
        </p:grpSpPr>
        <p:sp>
          <p:nvSpPr>
            <p:cNvPr id="131" name="Google Shape;131;p22"/>
            <p:cNvSpPr/>
            <p:nvPr/>
          </p:nvSpPr>
          <p:spPr>
            <a:xfrm>
              <a:off x="1454971" y="1003079"/>
              <a:ext cx="7079400" cy="2310300"/>
            </a:xfrm>
            <a:prstGeom prst="roundRect">
              <a:avLst>
                <a:gd name="adj" fmla="val 16667"/>
              </a:avLst>
            </a:prstGeom>
            <a:solidFill>
              <a:srgbClr val="D8E2F3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2" name="Google Shape;132;p22"/>
            <p:cNvGrpSpPr/>
            <p:nvPr/>
          </p:nvGrpSpPr>
          <p:grpSpPr>
            <a:xfrm>
              <a:off x="1455096" y="3545609"/>
              <a:ext cx="3474300" cy="2419500"/>
              <a:chOff x="1547056" y="2973825"/>
              <a:chExt cx="3474300" cy="2419500"/>
            </a:xfrm>
          </p:grpSpPr>
          <p:sp>
            <p:nvSpPr>
              <p:cNvPr id="133" name="Google Shape;133;p22"/>
              <p:cNvSpPr/>
              <p:nvPr/>
            </p:nvSpPr>
            <p:spPr>
              <a:xfrm>
                <a:off x="1547056" y="2973825"/>
                <a:ext cx="3474300" cy="2419500"/>
              </a:xfrm>
              <a:prstGeom prst="roundRect">
                <a:avLst>
                  <a:gd name="adj" fmla="val 16667"/>
                </a:avLst>
              </a:prstGeom>
              <a:solidFill>
                <a:srgbClr val="FFF2CC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6000"/>
                  </a:buClr>
                  <a:buSzPts val="1400"/>
                  <a:buFont typeface="Calibri"/>
                  <a:buNone/>
                </a:pPr>
                <a:r>
                  <a:rPr lang="en" sz="1400" b="1" i="0" u="none" strike="noStrike" cap="none">
                    <a:solidFill>
                      <a:srgbClr val="7F6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Local DCC</a:t>
                </a:r>
                <a:endParaRPr sz="1400" b="1" i="0" u="none" strike="noStrike" cap="none">
                  <a:solidFill>
                    <a:srgbClr val="7F6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34" name="Google Shape;134;p22" descr="Cycle with people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924297" y="2995266"/>
                <a:ext cx="845282" cy="81419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5" name="Google Shape;135;p22" descr="Cycle with people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037920" y="3303993"/>
                <a:ext cx="845282" cy="81419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6" name="Google Shape;136;p22" descr="Cycle with people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777411" y="3343207"/>
                <a:ext cx="845282" cy="81419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7" name="Google Shape;137;p22"/>
            <p:cNvSpPr/>
            <p:nvPr/>
          </p:nvSpPr>
          <p:spPr>
            <a:xfrm>
              <a:off x="8965730" y="1003079"/>
              <a:ext cx="2217000" cy="4971600"/>
            </a:xfrm>
            <a:prstGeom prst="roundRect">
              <a:avLst>
                <a:gd name="adj" fmla="val 16667"/>
              </a:avLst>
            </a:prstGeom>
            <a:solidFill>
              <a:srgbClr val="ED7D31"/>
            </a:solidFill>
            <a:ln w="12700" cap="flat" cmpd="sng">
              <a:solidFill>
                <a:srgbClr val="AC5B2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en"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Cross-domain &amp; large-scale IT infrastructure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en"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Generic infra &amp; expertise for data &amp; software stewardship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en"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Connecting to international </a:t>
              </a:r>
              <a:endParaRPr sz="110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en"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e-infrastructures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8" name="Google Shape;138;p22"/>
            <p:cNvGrpSpPr/>
            <p:nvPr/>
          </p:nvGrpSpPr>
          <p:grpSpPr>
            <a:xfrm>
              <a:off x="1822092" y="2014403"/>
              <a:ext cx="1293502" cy="1207730"/>
              <a:chOff x="1547056" y="1245619"/>
              <a:chExt cx="1511100" cy="1410900"/>
            </a:xfrm>
          </p:grpSpPr>
          <p:sp>
            <p:nvSpPr>
              <p:cNvPr id="139" name="Google Shape;139;p22"/>
              <p:cNvSpPr/>
              <p:nvPr/>
            </p:nvSpPr>
            <p:spPr>
              <a:xfrm>
                <a:off x="1547056" y="1245619"/>
                <a:ext cx="1511100" cy="1410900"/>
              </a:xfrm>
              <a:prstGeom prst="roundRect">
                <a:avLst>
                  <a:gd name="adj" fmla="val 16667"/>
                </a:avLst>
              </a:prstGeom>
              <a:solidFill>
                <a:srgbClr val="B3C6E7"/>
              </a:solidFill>
              <a:ln w="12700" cap="flat" cmpd="sng">
                <a:solidFill>
                  <a:srgbClr val="31538F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rPr lang="en" sz="14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TDCC-SSH</a:t>
                </a:r>
                <a:endParaRPr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0" name="Google Shape;140;p22" descr="Group brainstorm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845454" y="1384959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41" name="Google Shape;141;p22"/>
            <p:cNvSpPr/>
            <p:nvPr/>
          </p:nvSpPr>
          <p:spPr>
            <a:xfrm>
              <a:off x="4354302" y="2014456"/>
              <a:ext cx="1293600" cy="1207800"/>
            </a:xfrm>
            <a:prstGeom prst="roundRect">
              <a:avLst>
                <a:gd name="adj" fmla="val 16667"/>
              </a:avLst>
            </a:prstGeom>
            <a:solidFill>
              <a:srgbClr val="B3C6E7"/>
            </a:solidFill>
            <a:ln w="12700" cap="flat" cmpd="sng">
              <a:solidFill>
                <a:srgbClr val="31538F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en"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TDCC-LSH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2" name="Google Shape;142;p22" descr="Group brainstorm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609743" y="2159775"/>
              <a:ext cx="782765" cy="78276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3" name="Google Shape;143;p22"/>
            <p:cNvGrpSpPr/>
            <p:nvPr/>
          </p:nvGrpSpPr>
          <p:grpSpPr>
            <a:xfrm>
              <a:off x="6922234" y="2014325"/>
              <a:ext cx="1293502" cy="1207730"/>
              <a:chOff x="3145340" y="3094431"/>
              <a:chExt cx="1511100" cy="1410900"/>
            </a:xfrm>
          </p:grpSpPr>
          <p:sp>
            <p:nvSpPr>
              <p:cNvPr id="144" name="Google Shape;144;p22"/>
              <p:cNvSpPr/>
              <p:nvPr/>
            </p:nvSpPr>
            <p:spPr>
              <a:xfrm>
                <a:off x="3145340" y="3094431"/>
                <a:ext cx="1511100" cy="1410900"/>
              </a:xfrm>
              <a:prstGeom prst="roundRect">
                <a:avLst>
                  <a:gd name="adj" fmla="val 16667"/>
                </a:avLst>
              </a:prstGeom>
              <a:solidFill>
                <a:srgbClr val="B3C6E7"/>
              </a:solidFill>
              <a:ln w="12700" cap="flat" cmpd="sng">
                <a:solidFill>
                  <a:srgbClr val="31538F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rPr lang="en" sz="14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TDCC-NES</a:t>
                </a:r>
                <a:endParaRPr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5" name="Google Shape;145;p22" descr="Group brainstorm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3443738" y="3241626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146" name="Google Shape;146;p22"/>
            <p:cNvCxnSpPr>
              <a:stCxn id="139" idx="2"/>
              <a:endCxn id="136" idx="0"/>
            </p:cNvCxnSpPr>
            <p:nvPr/>
          </p:nvCxnSpPr>
          <p:spPr>
            <a:xfrm flipH="1">
              <a:off x="2107943" y="3222134"/>
              <a:ext cx="360900" cy="693000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dot"/>
              <a:miter lim="800000"/>
              <a:headEnd type="triangle" w="med" len="med"/>
              <a:tailEnd type="triangle" w="med" len="med"/>
            </a:ln>
          </p:spPr>
        </p:cxnSp>
        <p:grpSp>
          <p:nvGrpSpPr>
            <p:cNvPr id="147" name="Google Shape;147;p22"/>
            <p:cNvGrpSpPr/>
            <p:nvPr/>
          </p:nvGrpSpPr>
          <p:grpSpPr>
            <a:xfrm>
              <a:off x="5065380" y="3544530"/>
              <a:ext cx="3474300" cy="2430300"/>
              <a:chOff x="1547056" y="2973825"/>
              <a:chExt cx="3474300" cy="2430300"/>
            </a:xfrm>
          </p:grpSpPr>
          <p:sp>
            <p:nvSpPr>
              <p:cNvPr id="148" name="Google Shape;148;p22"/>
              <p:cNvSpPr/>
              <p:nvPr/>
            </p:nvSpPr>
            <p:spPr>
              <a:xfrm>
                <a:off x="1547056" y="2973825"/>
                <a:ext cx="3474300" cy="2430300"/>
              </a:xfrm>
              <a:prstGeom prst="roundRect">
                <a:avLst>
                  <a:gd name="adj" fmla="val 16667"/>
                </a:avLst>
              </a:prstGeom>
              <a:solidFill>
                <a:srgbClr val="FFF2CC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6000"/>
                  </a:buClr>
                  <a:buSzPts val="1400"/>
                  <a:buFont typeface="Calibri"/>
                  <a:buNone/>
                </a:pPr>
                <a:r>
                  <a:rPr lang="en" sz="1400" b="1" i="0" u="none" strike="noStrike" cap="none">
                    <a:solidFill>
                      <a:srgbClr val="7F6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Local DCC</a:t>
                </a:r>
                <a:endParaRPr sz="1400" b="1" i="0" u="none" strike="noStrike" cap="none">
                  <a:solidFill>
                    <a:srgbClr val="7F6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9" name="Google Shape;149;p22" descr="Cycle with people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924297" y="2995266"/>
                <a:ext cx="845282" cy="81419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0" name="Google Shape;150;p22" descr="Cycle with people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037920" y="3303993"/>
                <a:ext cx="845282" cy="81419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1" name="Google Shape;151;p22" descr="Cycle with people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777411" y="3343207"/>
                <a:ext cx="845282" cy="81419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152" name="Google Shape;152;p22"/>
            <p:cNvCxnSpPr>
              <a:stCxn id="141" idx="2"/>
              <a:endCxn id="148" idx="0"/>
            </p:cNvCxnSpPr>
            <p:nvPr/>
          </p:nvCxnSpPr>
          <p:spPr>
            <a:xfrm>
              <a:off x="5001102" y="3222256"/>
              <a:ext cx="1801500" cy="322200"/>
            </a:xfrm>
            <a:prstGeom prst="straightConnector1">
              <a:avLst/>
            </a:prstGeom>
            <a:noFill/>
            <a:ln w="38100" cap="flat" cmpd="sng">
              <a:solidFill>
                <a:srgbClr val="70AD47"/>
              </a:solidFill>
              <a:prstDash val="dot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53" name="Google Shape;153;p22"/>
            <p:cNvCxnSpPr>
              <a:stCxn id="139" idx="2"/>
              <a:endCxn id="151" idx="0"/>
            </p:cNvCxnSpPr>
            <p:nvPr/>
          </p:nvCxnSpPr>
          <p:spPr>
            <a:xfrm>
              <a:off x="2468843" y="3222134"/>
              <a:ext cx="3249600" cy="691800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dot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54" name="Google Shape;154;p22"/>
            <p:cNvCxnSpPr>
              <a:stCxn id="134" idx="0"/>
              <a:endCxn id="141" idx="2"/>
            </p:cNvCxnSpPr>
            <p:nvPr/>
          </p:nvCxnSpPr>
          <p:spPr>
            <a:xfrm rot="10800000" flipH="1">
              <a:off x="3254978" y="3222350"/>
              <a:ext cx="1746000" cy="344700"/>
            </a:xfrm>
            <a:prstGeom prst="straightConnector1">
              <a:avLst/>
            </a:prstGeom>
            <a:noFill/>
            <a:ln w="38100" cap="flat" cmpd="sng">
              <a:solidFill>
                <a:srgbClr val="70AD47"/>
              </a:solidFill>
              <a:prstDash val="dot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55" name="Google Shape;155;p22"/>
            <p:cNvCxnSpPr>
              <a:stCxn id="135" idx="0"/>
              <a:endCxn id="144" idx="2"/>
            </p:cNvCxnSpPr>
            <p:nvPr/>
          </p:nvCxnSpPr>
          <p:spPr>
            <a:xfrm rot="10800000" flipH="1">
              <a:off x="4368601" y="3222077"/>
              <a:ext cx="3200400" cy="653700"/>
            </a:xfrm>
            <a:prstGeom prst="straightConnector1">
              <a:avLst/>
            </a:prstGeom>
            <a:noFill/>
            <a:ln w="38100" cap="flat" cmpd="sng">
              <a:solidFill>
                <a:srgbClr val="4472C4"/>
              </a:solidFill>
              <a:prstDash val="dot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56" name="Google Shape;156;p22"/>
            <p:cNvCxnSpPr>
              <a:stCxn id="150" idx="0"/>
              <a:endCxn id="144" idx="2"/>
            </p:cNvCxnSpPr>
            <p:nvPr/>
          </p:nvCxnSpPr>
          <p:spPr>
            <a:xfrm rot="10800000">
              <a:off x="7569085" y="3222198"/>
              <a:ext cx="409800" cy="652500"/>
            </a:xfrm>
            <a:prstGeom prst="straightConnector1">
              <a:avLst/>
            </a:prstGeom>
            <a:noFill/>
            <a:ln w="38100" cap="flat" cmpd="sng">
              <a:solidFill>
                <a:srgbClr val="4472C4"/>
              </a:solidFill>
              <a:prstDash val="dot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57" name="Google Shape;157;p22"/>
            <p:cNvCxnSpPr>
              <a:stCxn id="148" idx="2"/>
            </p:cNvCxnSpPr>
            <p:nvPr/>
          </p:nvCxnSpPr>
          <p:spPr>
            <a:xfrm rot="-5400000" flipH="1">
              <a:off x="8327430" y="4449930"/>
              <a:ext cx="221700" cy="3271500"/>
            </a:xfrm>
            <a:prstGeom prst="bentConnector2">
              <a:avLst/>
            </a:prstGeom>
            <a:noFill/>
            <a:ln w="38100" cap="flat" cmpd="sng">
              <a:solidFill>
                <a:srgbClr val="ED7D31"/>
              </a:solidFill>
              <a:prstDash val="dot"/>
              <a:miter lim="800000"/>
              <a:headEnd type="triangle" w="med" len="med"/>
              <a:tailEnd type="none" w="sm" len="sm"/>
            </a:ln>
          </p:spPr>
        </p:cxnSp>
        <p:cxnSp>
          <p:nvCxnSpPr>
            <p:cNvPr id="158" name="Google Shape;158;p22"/>
            <p:cNvCxnSpPr>
              <a:stCxn id="133" idx="2"/>
              <a:endCxn id="137" idx="2"/>
            </p:cNvCxnSpPr>
            <p:nvPr/>
          </p:nvCxnSpPr>
          <p:spPr>
            <a:xfrm rot="-5400000" flipH="1">
              <a:off x="6628446" y="2528909"/>
              <a:ext cx="9600" cy="6882000"/>
            </a:xfrm>
            <a:prstGeom prst="bentConnector3">
              <a:avLst>
                <a:gd name="adj1" fmla="val 3774214"/>
              </a:avLst>
            </a:prstGeom>
            <a:noFill/>
            <a:ln w="38100" cap="flat" cmpd="sng">
              <a:solidFill>
                <a:srgbClr val="ED7D31"/>
              </a:solidFill>
              <a:prstDash val="dot"/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159" name="Google Shape;159;p22"/>
            <p:cNvSpPr/>
            <p:nvPr/>
          </p:nvSpPr>
          <p:spPr>
            <a:xfrm>
              <a:off x="1454971" y="1031486"/>
              <a:ext cx="71043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72C4"/>
                </a:buClr>
                <a:buSzPts val="1400"/>
                <a:buFont typeface="Calibri"/>
                <a:buNone/>
              </a:pPr>
              <a:r>
                <a:rPr lang="en" sz="1400" b="1" i="0" u="none" strike="noStrike" cap="none">
                  <a:solidFill>
                    <a:srgbClr val="4472C4"/>
                  </a:solidFill>
                  <a:latin typeface="Calibri"/>
                  <a:ea typeface="Calibri"/>
                  <a:cs typeface="Calibri"/>
                  <a:sym typeface="Calibri"/>
                </a:rPr>
                <a:t>Thematic (domain-specific) DCCs</a:t>
              </a:r>
              <a:endParaRPr sz="1400" b="1" i="0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72C4"/>
                </a:buClr>
                <a:buSzPts val="1400"/>
                <a:buFont typeface="Calibri"/>
                <a:buNone/>
              </a:pPr>
              <a:r>
                <a:rPr lang="en" sz="1400" b="0" i="0" u="none" strike="noStrike" cap="none">
                  <a:solidFill>
                    <a:srgbClr val="4472C4"/>
                  </a:solidFill>
                  <a:latin typeface="Calibri"/>
                  <a:ea typeface="Calibri"/>
                  <a:cs typeface="Calibri"/>
                  <a:sym typeface="Calibri"/>
                </a:rPr>
                <a:t>National coordination per domain, internat</a:t>
              </a:r>
              <a:r>
                <a:rPr lang="en" sz="1400">
                  <a:solidFill>
                    <a:srgbClr val="4472C4"/>
                  </a:solidFill>
                  <a:latin typeface="Calibri"/>
                  <a:ea typeface="Calibri"/>
                  <a:cs typeface="Calibri"/>
                  <a:sym typeface="Calibri"/>
                </a:rPr>
                <a:t>ional</a:t>
              </a:r>
              <a:r>
                <a:rPr lang="en" sz="1400" b="0" i="0" u="none" strike="noStrike" cap="none">
                  <a:solidFill>
                    <a:srgbClr val="4472C4"/>
                  </a:solidFill>
                  <a:latin typeface="Calibri"/>
                  <a:ea typeface="Calibri"/>
                  <a:cs typeface="Calibri"/>
                  <a:sym typeface="Calibri"/>
                </a:rPr>
                <a:t> collaboration, brokering domain expertise, collections, tools, FAIR-standards, training</a:t>
              </a:r>
              <a:endParaRPr sz="1100"/>
            </a:p>
          </p:txBody>
        </p:sp>
        <p:pic>
          <p:nvPicPr>
            <p:cNvPr id="160" name="Google Shape;160;p22" descr="Group brainstorm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692525" y="3856489"/>
              <a:ext cx="782765" cy="7827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22"/>
            <p:cNvSpPr/>
            <p:nvPr/>
          </p:nvSpPr>
          <p:spPr>
            <a:xfrm>
              <a:off x="1822158" y="4628475"/>
              <a:ext cx="6393900" cy="923400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6000"/>
                </a:buClr>
                <a:buSzPts val="1400"/>
                <a:buFont typeface="Calibri"/>
                <a:buNone/>
              </a:pPr>
              <a:r>
                <a:rPr lang="en" sz="1400" b="0" i="0" u="none" strike="noStrike" cap="none">
                  <a:solidFill>
                    <a:srgbClr val="7F6000"/>
                  </a:solidFill>
                  <a:latin typeface="Calibri"/>
                  <a:ea typeface="Calibri"/>
                  <a:cs typeface="Calibri"/>
                  <a:sym typeface="Calibri"/>
                </a:rPr>
                <a:t>Supporting local needs within constraints of </a:t>
              </a:r>
              <a:endParaRPr sz="110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6000"/>
                </a:buClr>
                <a:buSzPts val="1400"/>
                <a:buFont typeface="Calibri"/>
                <a:buNone/>
              </a:pPr>
              <a:r>
                <a:rPr lang="en" sz="1400" b="0" i="0" u="none" strike="noStrike" cap="none">
                  <a:solidFill>
                    <a:srgbClr val="7F6000"/>
                  </a:solidFill>
                  <a:latin typeface="Calibri"/>
                  <a:ea typeface="Calibri"/>
                  <a:cs typeface="Calibri"/>
                  <a:sym typeface="Calibri"/>
                </a:rPr>
                <a:t>local infrastructure, budgets &amp; policy </a:t>
              </a:r>
              <a:endParaRPr sz="110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6000"/>
                </a:buClr>
                <a:buSzPts val="1400"/>
                <a:buFont typeface="Calibri"/>
                <a:buNone/>
              </a:pPr>
              <a:r>
                <a:rPr lang="en" sz="1400" b="0" i="0" u="none" strike="noStrike" cap="none">
                  <a:solidFill>
                    <a:srgbClr val="7F6000"/>
                  </a:solidFill>
                  <a:latin typeface="Calibri"/>
                  <a:ea typeface="Calibri"/>
                  <a:cs typeface="Calibri"/>
                  <a:sym typeface="Calibri"/>
                </a:rPr>
                <a:t>Institutional &amp; domain data stewards, data science centres</a:t>
              </a:r>
              <a:endParaRPr sz="1400" b="0" i="0" u="none" strike="noStrike" cap="none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2" name="Google Shape;162;p22"/>
            <p:cNvCxnSpPr/>
            <p:nvPr/>
          </p:nvCxnSpPr>
          <p:spPr>
            <a:xfrm>
              <a:off x="8528263" y="2418837"/>
              <a:ext cx="448500" cy="600"/>
            </a:xfrm>
            <a:prstGeom prst="bentConnector3">
              <a:avLst>
                <a:gd name="adj1" fmla="val 50000"/>
              </a:avLst>
            </a:prstGeom>
            <a:noFill/>
            <a:ln w="38100" cap="flat" cmpd="sng">
              <a:solidFill>
                <a:srgbClr val="ED7D31"/>
              </a:solidFill>
              <a:prstDash val="dot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63" name="Google Shape;163;p22"/>
            <p:cNvCxnSpPr>
              <a:endCxn id="144" idx="1"/>
            </p:cNvCxnSpPr>
            <p:nvPr/>
          </p:nvCxnSpPr>
          <p:spPr>
            <a:xfrm>
              <a:off x="5647834" y="2610090"/>
              <a:ext cx="1274400" cy="8100"/>
            </a:xfrm>
            <a:prstGeom prst="bentConnector3">
              <a:avLst>
                <a:gd name="adj1" fmla="val 50000"/>
              </a:avLst>
            </a:prstGeom>
            <a:noFill/>
            <a:ln w="38100" cap="flat" cmpd="sng">
              <a:solidFill>
                <a:srgbClr val="2B6CBA"/>
              </a:solidFill>
              <a:prstDash val="dot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64" name="Google Shape;164;p22"/>
            <p:cNvCxnSpPr>
              <a:stCxn id="139" idx="3"/>
            </p:cNvCxnSpPr>
            <p:nvPr/>
          </p:nvCxnSpPr>
          <p:spPr>
            <a:xfrm>
              <a:off x="3115594" y="2618268"/>
              <a:ext cx="1238400" cy="600"/>
            </a:xfrm>
            <a:prstGeom prst="bentConnector3">
              <a:avLst>
                <a:gd name="adj1" fmla="val 50000"/>
              </a:avLst>
            </a:prstGeom>
            <a:noFill/>
            <a:ln w="38100" cap="flat" cmpd="sng">
              <a:solidFill>
                <a:srgbClr val="2B6CBA"/>
              </a:solidFill>
              <a:prstDash val="dot"/>
              <a:miter lim="800000"/>
              <a:headEnd type="triangle" w="med" len="med"/>
              <a:tailEnd type="triangle" w="med" len="med"/>
            </a:ln>
          </p:spPr>
        </p:cxnSp>
      </p:grpSp>
      <p:sp>
        <p:nvSpPr>
          <p:cNvPr id="9" name="TextBox 8"/>
          <p:cNvSpPr txBox="1"/>
          <p:nvPr/>
        </p:nvSpPr>
        <p:spPr>
          <a:xfrm>
            <a:off x="874158" y="4895629"/>
            <a:ext cx="2822889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US" sz="1100" i="1" cap="none" dirty="0" smtClean="0">
                <a:solidFill>
                  <a:srgbClr val="6F2575"/>
                </a:solidFill>
              </a:rPr>
              <a:t>Image by: </a:t>
            </a:r>
            <a:r>
              <a:rPr lang="en-US" sz="1100" i="1" cap="none" dirty="0">
                <a:solidFill>
                  <a:srgbClr val="6F2575"/>
                </a:solidFill>
              </a:rPr>
              <a:t>Ruben </a:t>
            </a:r>
            <a:r>
              <a:rPr lang="en-US" sz="1100" i="1" cap="none" dirty="0" err="1" smtClean="0">
                <a:solidFill>
                  <a:srgbClr val="6F2575"/>
                </a:solidFill>
              </a:rPr>
              <a:t>Kok</a:t>
            </a:r>
            <a:r>
              <a:rPr lang="en-US" sz="1100" i="1" cap="none" dirty="0" smtClean="0">
                <a:solidFill>
                  <a:srgbClr val="6F2575"/>
                </a:solidFill>
              </a:rPr>
              <a:t>, LSH TDCC and DTL</a:t>
            </a:r>
            <a:endParaRPr lang="en-US" sz="1100" i="1" cap="none" dirty="0">
              <a:solidFill>
                <a:srgbClr val="6F2575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486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</p:spPr>
        <p:txBody>
          <a:bodyPr/>
          <a:lstStyle/>
          <a:p>
            <a:r>
              <a:rPr lang="en-GB" dirty="0" smtClean="0"/>
              <a:t>Building the NES TDCC – governance</a:t>
            </a:r>
            <a:endParaRPr lang="en-GB" dirty="0"/>
          </a:p>
        </p:txBody>
      </p:sp>
      <p:sp>
        <p:nvSpPr>
          <p:cNvPr id="177" name="Google Shape;177;p24"/>
          <p:cNvSpPr/>
          <p:nvPr/>
        </p:nvSpPr>
        <p:spPr>
          <a:xfrm>
            <a:off x="1852825" y="900566"/>
            <a:ext cx="5338200" cy="20811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4"/>
          <p:cNvSpPr txBox="1"/>
          <p:nvPr/>
        </p:nvSpPr>
        <p:spPr>
          <a:xfrm>
            <a:off x="1870225" y="900554"/>
            <a:ext cx="53034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cap="none" dirty="0">
                <a:solidFill>
                  <a:srgbClr val="6F2575"/>
                </a:solidFill>
              </a:rPr>
              <a:t>Governance Board </a:t>
            </a:r>
            <a:r>
              <a:rPr lang="en" sz="1500" cap="none" dirty="0">
                <a:solidFill>
                  <a:srgbClr val="6F2575"/>
                </a:solidFill>
              </a:rPr>
              <a:t/>
            </a:r>
            <a:br>
              <a:rPr lang="en" sz="1500" cap="none" dirty="0">
                <a:solidFill>
                  <a:srgbClr val="6F2575"/>
                </a:solidFill>
              </a:rPr>
            </a:br>
            <a:r>
              <a:rPr lang="en" sz="1500" cap="none" dirty="0" smtClean="0">
                <a:solidFill>
                  <a:srgbClr val="6F2575"/>
                </a:solidFill>
              </a:rPr>
              <a:t>c</a:t>
            </a:r>
            <a:r>
              <a:rPr lang="en" sz="1500" i="1" cap="none" dirty="0" smtClean="0">
                <a:solidFill>
                  <a:srgbClr val="6F2575"/>
                </a:solidFill>
              </a:rPr>
              <a:t>omposed </a:t>
            </a:r>
            <a:r>
              <a:rPr lang="en" sz="1500" i="1" cap="none" dirty="0">
                <a:solidFill>
                  <a:srgbClr val="6F2575"/>
                </a:solidFill>
              </a:rPr>
              <a:t>of contributing </a:t>
            </a:r>
            <a:r>
              <a:rPr lang="en" sz="1500" b="1" i="1" cap="none" dirty="0" smtClean="0">
                <a:solidFill>
                  <a:srgbClr val="6F2575"/>
                </a:solidFill>
              </a:rPr>
              <a:t>members from all disciplines</a:t>
            </a:r>
            <a:endParaRPr sz="1500" b="1" i="1" cap="none" dirty="0">
              <a:solidFill>
                <a:srgbClr val="6F2575"/>
              </a:solidFill>
            </a:endParaRPr>
          </a:p>
        </p:txBody>
      </p:sp>
      <p:grpSp>
        <p:nvGrpSpPr>
          <p:cNvPr id="179" name="Google Shape;179;p24"/>
          <p:cNvGrpSpPr/>
          <p:nvPr/>
        </p:nvGrpSpPr>
        <p:grpSpPr>
          <a:xfrm>
            <a:off x="1870225" y="3191625"/>
            <a:ext cx="5338200" cy="1329300"/>
            <a:chOff x="1890300" y="3486025"/>
            <a:chExt cx="5338200" cy="1329300"/>
          </a:xfrm>
        </p:grpSpPr>
        <p:sp>
          <p:nvSpPr>
            <p:cNvPr id="180" name="Google Shape;180;p24"/>
            <p:cNvSpPr/>
            <p:nvPr/>
          </p:nvSpPr>
          <p:spPr>
            <a:xfrm>
              <a:off x="1890300" y="3486025"/>
              <a:ext cx="5338200" cy="1329300"/>
            </a:xfrm>
            <a:prstGeom prst="roundRect">
              <a:avLst>
                <a:gd name="adj" fmla="val 16667"/>
              </a:avLst>
            </a:prstGeom>
            <a:solidFill>
              <a:srgbClr val="F3F3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cap="none"/>
            </a:p>
          </p:txBody>
        </p:sp>
        <p:sp>
          <p:nvSpPr>
            <p:cNvPr id="181" name="Google Shape;181;p24"/>
            <p:cNvSpPr txBox="1"/>
            <p:nvPr/>
          </p:nvSpPr>
          <p:spPr>
            <a:xfrm>
              <a:off x="2231275" y="3486025"/>
              <a:ext cx="4667400" cy="615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cap="none" dirty="0"/>
                <a:t>Coordination Team</a:t>
              </a:r>
              <a:endParaRPr sz="1400" b="1" cap="none" dirty="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cap="none" dirty="0"/>
                <a:t>Supports the Board and implements the programme</a:t>
              </a:r>
              <a:endParaRPr sz="1400" cap="none" dirty="0"/>
            </a:p>
          </p:txBody>
        </p:sp>
        <p:pic>
          <p:nvPicPr>
            <p:cNvPr id="182" name="Google Shape;182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088900" y="4295150"/>
              <a:ext cx="251825" cy="251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Google Shape;183;p24"/>
            <p:cNvSpPr txBox="1"/>
            <p:nvPr/>
          </p:nvSpPr>
          <p:spPr>
            <a:xfrm>
              <a:off x="3406650" y="4219191"/>
              <a:ext cx="1444505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cap="none" dirty="0" smtClean="0"/>
                <a:t>Network Manager</a:t>
              </a:r>
              <a:endParaRPr sz="1200" cap="none" dirty="0"/>
            </a:p>
          </p:txBody>
        </p:sp>
        <p:pic>
          <p:nvPicPr>
            <p:cNvPr id="184" name="Google Shape;184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246625" y="4295150"/>
              <a:ext cx="251825" cy="251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24"/>
            <p:cNvSpPr txBox="1"/>
            <p:nvPr/>
          </p:nvSpPr>
          <p:spPr>
            <a:xfrm>
              <a:off x="5564375" y="4101625"/>
              <a:ext cx="1132675" cy="553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cap="none" dirty="0"/>
                <a:t>Community </a:t>
              </a:r>
              <a:r>
                <a:rPr lang="en" sz="1200" cap="none" dirty="0" smtClean="0"/>
                <a:t>Coordinator</a:t>
              </a:r>
              <a:endParaRPr sz="1200" cap="none" dirty="0"/>
            </a:p>
          </p:txBody>
        </p:sp>
      </p:grpSp>
      <p:sp>
        <p:nvSpPr>
          <p:cNvPr id="186" name="Google Shape;186;p24"/>
          <p:cNvSpPr txBox="1"/>
          <p:nvPr/>
        </p:nvSpPr>
        <p:spPr>
          <a:xfrm>
            <a:off x="1973934" y="1529691"/>
            <a:ext cx="5075434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600" cap="none" dirty="0">
                <a:solidFill>
                  <a:srgbClr val="6F2575"/>
                </a:solidFill>
              </a:rPr>
              <a:t>Develops the consortium agreement</a:t>
            </a:r>
            <a:endParaRPr sz="1600" cap="none" dirty="0">
              <a:solidFill>
                <a:srgbClr val="6F2575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600" cap="none" dirty="0">
                <a:solidFill>
                  <a:srgbClr val="6F2575"/>
                </a:solidFill>
              </a:rPr>
              <a:t>Determines the priorities and </a:t>
            </a:r>
            <a:r>
              <a:rPr lang="en" sz="1600" b="1" cap="none" dirty="0">
                <a:solidFill>
                  <a:srgbClr val="6F2575"/>
                </a:solidFill>
              </a:rPr>
              <a:t>work programme</a:t>
            </a:r>
            <a:endParaRPr sz="1600" b="1" cap="none" dirty="0">
              <a:solidFill>
                <a:srgbClr val="6F2575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600" cap="none" dirty="0">
                <a:solidFill>
                  <a:srgbClr val="6F2575"/>
                </a:solidFill>
              </a:rPr>
              <a:t>Ensures alignment with national digital research priorities and other thematic domains</a:t>
            </a:r>
            <a:endParaRPr sz="1600" cap="none" dirty="0">
              <a:solidFill>
                <a:srgbClr val="6F2575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600" cap="none" dirty="0" smtClean="0">
                <a:solidFill>
                  <a:srgbClr val="6F2575"/>
                </a:solidFill>
              </a:rPr>
              <a:t>Guides the evaluation of </a:t>
            </a:r>
            <a:r>
              <a:rPr lang="en" sz="1600" cap="none" dirty="0">
                <a:solidFill>
                  <a:srgbClr val="6F2575"/>
                </a:solidFill>
              </a:rPr>
              <a:t>project proposals </a:t>
            </a:r>
            <a:endParaRPr sz="1600" cap="none" dirty="0">
              <a:solidFill>
                <a:srgbClr val="6F257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4158" y="4895629"/>
            <a:ext cx="3015249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US" sz="1100" i="1" cap="none" dirty="0" smtClean="0">
                <a:solidFill>
                  <a:srgbClr val="6F2575"/>
                </a:solidFill>
              </a:rPr>
              <a:t>Image by Marta </a:t>
            </a:r>
            <a:r>
              <a:rPr lang="en-US" sz="1100" i="1" cap="none" dirty="0" err="1" smtClean="0">
                <a:solidFill>
                  <a:srgbClr val="6F2575"/>
                </a:solidFill>
              </a:rPr>
              <a:t>Teperek</a:t>
            </a:r>
            <a:r>
              <a:rPr lang="en-US" sz="1100" i="1" cap="none" dirty="0" smtClean="0">
                <a:solidFill>
                  <a:srgbClr val="6F2575"/>
                </a:solidFill>
              </a:rPr>
              <a:t>, 4TU.RD and </a:t>
            </a:r>
            <a:r>
              <a:rPr lang="en-US" sz="1100" i="1" cap="none" dirty="0" err="1" smtClean="0">
                <a:solidFill>
                  <a:srgbClr val="6F2575"/>
                </a:solidFill>
              </a:rPr>
              <a:t>TUDelft</a:t>
            </a:r>
            <a:endParaRPr lang="en-US" sz="1100" i="1" cap="none" dirty="0">
              <a:solidFill>
                <a:srgbClr val="6F2575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062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/>
          <p:nvPr/>
        </p:nvSpPr>
        <p:spPr>
          <a:xfrm>
            <a:off x="1180316" y="743775"/>
            <a:ext cx="7039500" cy="38061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5"/>
          <p:cNvSpPr/>
          <p:nvPr/>
        </p:nvSpPr>
        <p:spPr>
          <a:xfrm>
            <a:off x="1549840" y="1876175"/>
            <a:ext cx="3039997" cy="2344200"/>
          </a:xfrm>
          <a:prstGeom prst="rect">
            <a:avLst/>
          </a:prstGeom>
          <a:solidFill>
            <a:srgbClr val="E3D88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400" cap="none" dirty="0"/>
              <a:t>Represents the consortium</a:t>
            </a:r>
            <a:endParaRPr sz="1400" cap="none" dirty="0"/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400" cap="none" dirty="0"/>
              <a:t>Drives governance and membership discussions</a:t>
            </a:r>
            <a:endParaRPr sz="1400" cap="none" dirty="0"/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400" cap="none" dirty="0"/>
              <a:t>Structures the project portfolio and ensures alignment with the programme</a:t>
            </a:r>
            <a:endParaRPr sz="1400" cap="none" dirty="0"/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400" cap="none" dirty="0"/>
              <a:t>Liaises with infrastructure, tool and resource providers</a:t>
            </a:r>
            <a:endParaRPr sz="1400" cap="none" dirty="0"/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400" cap="none" dirty="0"/>
              <a:t>Oversees communication and online presence</a:t>
            </a:r>
            <a:endParaRPr sz="1400" cap="none" dirty="0"/>
          </a:p>
        </p:txBody>
      </p:sp>
      <p:sp>
        <p:nvSpPr>
          <p:cNvPr id="199" name="Google Shape;199;p25"/>
          <p:cNvSpPr/>
          <p:nvPr/>
        </p:nvSpPr>
        <p:spPr>
          <a:xfrm>
            <a:off x="4959361" y="1876175"/>
            <a:ext cx="2921930" cy="2344200"/>
          </a:xfrm>
          <a:prstGeom prst="rect">
            <a:avLst/>
          </a:prstGeom>
          <a:solidFill>
            <a:srgbClr val="E3D88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74320" lvl="0" indent="-269875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400" cap="none" dirty="0"/>
              <a:t>Identifies and liaises with community members</a:t>
            </a:r>
            <a:endParaRPr sz="1400" cap="none" dirty="0"/>
          </a:p>
          <a:p>
            <a:pPr marL="274320" lvl="0" indent="-269875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400" cap="none" dirty="0"/>
              <a:t>Identifies community needs</a:t>
            </a:r>
            <a:endParaRPr sz="1400" cap="none" dirty="0"/>
          </a:p>
          <a:p>
            <a:pPr marL="274320" lvl="0" indent="-269875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400" cap="none" dirty="0"/>
              <a:t>Maps the infrastructure, existing resources and tools</a:t>
            </a:r>
            <a:endParaRPr sz="1400" cap="none" dirty="0"/>
          </a:p>
          <a:p>
            <a:pPr marL="274320" lvl="0" indent="-269875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400" cap="none" dirty="0"/>
              <a:t>Connects people from different disciplines and connecting them with infrastructure, resources and tools</a:t>
            </a:r>
            <a:endParaRPr sz="1400" cap="non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NES TDCC </a:t>
            </a:r>
            <a:r>
              <a:rPr lang="en-GB" dirty="0"/>
              <a:t>organisation: coordination team</a:t>
            </a:r>
          </a:p>
        </p:txBody>
      </p:sp>
      <p:sp>
        <p:nvSpPr>
          <p:cNvPr id="193" name="Google Shape;193;p25"/>
          <p:cNvSpPr txBox="1"/>
          <p:nvPr/>
        </p:nvSpPr>
        <p:spPr>
          <a:xfrm>
            <a:off x="2204016" y="789250"/>
            <a:ext cx="4667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Coordination Team</a:t>
            </a:r>
            <a:endParaRPr sz="1800"/>
          </a:p>
        </p:txBody>
      </p:sp>
      <p:pic>
        <p:nvPicPr>
          <p:cNvPr id="194" name="Google Shape;19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8491" y="1480475"/>
            <a:ext cx="251825" cy="25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5"/>
          <p:cNvSpPr txBox="1"/>
          <p:nvPr/>
        </p:nvSpPr>
        <p:spPr>
          <a:xfrm>
            <a:off x="2256241" y="1368100"/>
            <a:ext cx="261777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/>
              <a:t>Network manager (Consortium Coordinator)</a:t>
            </a:r>
            <a:endParaRPr sz="1200" b="1" dirty="0"/>
          </a:p>
        </p:txBody>
      </p:sp>
      <p:pic>
        <p:nvPicPr>
          <p:cNvPr id="196" name="Google Shape;19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6391" y="1434363"/>
            <a:ext cx="251825" cy="25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5"/>
          <p:cNvSpPr txBox="1"/>
          <p:nvPr/>
        </p:nvSpPr>
        <p:spPr>
          <a:xfrm>
            <a:off x="6003566" y="1351975"/>
            <a:ext cx="13341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/>
              <a:t>Community </a:t>
            </a:r>
            <a:r>
              <a:rPr lang="en" sz="1200" b="1" dirty="0" smtClean="0"/>
              <a:t>Coordinator</a:t>
            </a:r>
            <a:endParaRPr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74158" y="4895629"/>
            <a:ext cx="3015249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US" sz="1100" i="1" cap="none" dirty="0" smtClean="0">
                <a:solidFill>
                  <a:srgbClr val="6F2575"/>
                </a:solidFill>
              </a:rPr>
              <a:t>Image by Marta </a:t>
            </a:r>
            <a:r>
              <a:rPr lang="en-US" sz="1100" i="1" cap="none" dirty="0" err="1" smtClean="0">
                <a:solidFill>
                  <a:srgbClr val="6F2575"/>
                </a:solidFill>
              </a:rPr>
              <a:t>Teperek</a:t>
            </a:r>
            <a:r>
              <a:rPr lang="en-US" sz="1100" i="1" cap="none" dirty="0" smtClean="0">
                <a:solidFill>
                  <a:srgbClr val="6F2575"/>
                </a:solidFill>
              </a:rPr>
              <a:t>, 4TU.RD and </a:t>
            </a:r>
            <a:r>
              <a:rPr lang="en-US" sz="1100" i="1" cap="none" dirty="0" err="1" smtClean="0">
                <a:solidFill>
                  <a:srgbClr val="6F2575"/>
                </a:solidFill>
              </a:rPr>
              <a:t>TUDelft</a:t>
            </a:r>
            <a:endParaRPr lang="en-US" sz="1100" i="1" cap="none" dirty="0">
              <a:solidFill>
                <a:srgbClr val="6F2575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5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body" sz="half" idx="14"/>
          </p:nvPr>
        </p:nvSpPr>
        <p:spPr>
          <a:xfrm>
            <a:off x="146685" y="1018195"/>
            <a:ext cx="9164820" cy="3373033"/>
          </a:xfrm>
        </p:spPr>
        <p:txBody>
          <a:bodyPr/>
          <a:lstStyle/>
          <a:p>
            <a:pPr lvl="0"/>
            <a:r>
              <a:rPr lang="en-GB" sz="1800" dirty="0" smtClean="0"/>
              <a:t>Case study 1: Einstein Telescope seismic studies … (‘E-TEST’)</a:t>
            </a:r>
          </a:p>
          <a:p>
            <a:pPr lvl="0"/>
            <a:endParaRPr lang="en-GB" sz="1800" dirty="0" smtClean="0"/>
          </a:p>
          <a:p>
            <a:pPr lvl="0"/>
            <a:endParaRPr lang="en-GB" sz="1800" dirty="0" smtClean="0"/>
          </a:p>
          <a:p>
            <a:pPr lvl="0"/>
            <a:endParaRPr lang="en-GB" sz="1800" dirty="0" smtClean="0"/>
          </a:p>
          <a:p>
            <a:pPr lvl="0"/>
            <a:endParaRPr lang="en-GB" sz="1800" dirty="0" smtClean="0"/>
          </a:p>
          <a:p>
            <a:pPr lvl="0"/>
            <a:endParaRPr lang="en-US" sz="1800" dirty="0" smtClean="0"/>
          </a:p>
          <a:p>
            <a:pPr lvl="0"/>
            <a:endParaRPr lang="en-US" sz="1800" dirty="0"/>
          </a:p>
          <a:p>
            <a:pPr lvl="0"/>
            <a:endParaRPr lang="en-GB" sz="1800" dirty="0" smtClean="0"/>
          </a:p>
          <a:p>
            <a:pPr lvl="0"/>
            <a:endParaRPr lang="en-GB" sz="1800" dirty="0" smtClean="0"/>
          </a:p>
          <a:p>
            <a:pPr lvl="0"/>
            <a:r>
              <a:rPr lang="en-GB" sz="1800" dirty="0" smtClean="0"/>
              <a:t>Data collected here is also useful for many others - outside of the ET planning - and </a:t>
            </a:r>
            <a:br>
              <a:rPr lang="en-GB" sz="1800" dirty="0" smtClean="0"/>
            </a:br>
            <a:r>
              <a:rPr lang="en-GB" sz="1800" dirty="0" smtClean="0"/>
              <a:t>we build on existing competences from domains decidedly ‘non-GW’ … that span </a:t>
            </a:r>
            <a:br>
              <a:rPr lang="en-GB" sz="1800" dirty="0" smtClean="0"/>
            </a:br>
            <a:r>
              <a:rPr lang="en-GB" sz="1800" dirty="0" smtClean="0"/>
              <a:t>many ‘local’ organisations (UM/Nikhef, KNMI, VU/Nikhef, </a:t>
            </a:r>
            <a:r>
              <a:rPr lang="en-GB" sz="1800" dirty="0" err="1" smtClean="0"/>
              <a:t>UvA</a:t>
            </a:r>
            <a:r>
              <a:rPr lang="en-GB" sz="1800" dirty="0" smtClean="0"/>
              <a:t>/Nikhef, Liege, Aachen, …)</a:t>
            </a:r>
            <a:endParaRPr lang="en-GB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" dirty="0" smtClean="0"/>
              <a:t>‘NES’: a heterogeneous domain with common challenges</a:t>
            </a:r>
            <a:endParaRPr lang="en-GB" dirty="0"/>
          </a:p>
        </p:txBody>
      </p:sp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650" y="1433315"/>
            <a:ext cx="2646326" cy="18565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/>
          <p:nvPr/>
        </p:nvSpPr>
        <p:spPr>
          <a:xfrm>
            <a:off x="3605825" y="2136453"/>
            <a:ext cx="696300" cy="4503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6"/>
          <p:cNvSpPr txBox="1"/>
          <p:nvPr/>
        </p:nvSpPr>
        <p:spPr>
          <a:xfrm>
            <a:off x="431400" y="4238019"/>
            <a:ext cx="87126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cap="none" dirty="0"/>
              <a:t>ET impression: Marco Kraan (Nikhef) from “Terziet drilling campaign” </a:t>
            </a:r>
            <a:r>
              <a:rPr lang="en" sz="600" u="sng" cap="none" dirty="0">
                <a:solidFill>
                  <a:schemeClr val="hlink"/>
                </a:solidFill>
                <a:hlinkClick r:id="rId4"/>
              </a:rPr>
              <a:t>https://www.nikhef.nl/wp-content/uploads/2019/10/Terziet-Drilling-Campaign-Final-NoC.pdf</a:t>
            </a:r>
            <a:endParaRPr sz="600" cap="none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cap="none" dirty="0"/>
              <a:t>Seismic data: S Koley (VU and Nikhef) </a:t>
            </a:r>
            <a:r>
              <a:rPr lang="en" sz="600" i="1" cap="none" dirty="0"/>
              <a:t>Sensor networks to measure environmental noise at gravitational wave detector sites</a:t>
            </a:r>
            <a:r>
              <a:rPr lang="en" sz="600" cap="none" dirty="0"/>
              <a:t>, ISBN 978-94028-2054-6</a:t>
            </a:r>
            <a:endParaRPr sz="600" cap="none" dirty="0"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47713" y="1433328"/>
            <a:ext cx="2837650" cy="185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98412" y="2197365"/>
            <a:ext cx="2034125" cy="13327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54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 lvl="0"/>
            <a:r>
              <a:rPr lang="en-US" sz="2000" dirty="0" smtClean="0"/>
              <a:t>Case study 2: quantum research: quantum mechanics, physics, materials science, electrical engineering to come together with best practices</a:t>
            </a:r>
          </a:p>
          <a:p>
            <a:pPr lvl="0"/>
            <a:endParaRPr lang="en-US" sz="2000" dirty="0" smtClean="0"/>
          </a:p>
          <a:p>
            <a:pPr lvl="0"/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" dirty="0"/>
              <a:t>Opportunities for collaboration</a:t>
            </a:r>
            <a:endParaRPr lang="en-GB" dirty="0"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650" y="1857925"/>
            <a:ext cx="4189354" cy="221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2200" y="1697189"/>
            <a:ext cx="3579500" cy="28448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382650" y="4253903"/>
            <a:ext cx="48528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 cap="none" dirty="0">
                <a:solidFill>
                  <a:schemeClr val="hlink"/>
                </a:solidFill>
                <a:hlinkClick r:id="rId5"/>
              </a:rPr>
              <a:t>https://www.nature.com/articles/d41586-021-00954-8</a:t>
            </a:r>
            <a:r>
              <a:rPr lang="en" sz="1200" cap="none" dirty="0"/>
              <a:t> </a:t>
            </a:r>
            <a:endParaRPr sz="1200" cap="non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874158" y="4895629"/>
            <a:ext cx="3605154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US" sz="1100" i="1" cap="none" dirty="0" smtClean="0">
                <a:solidFill>
                  <a:srgbClr val="6F2575"/>
                </a:solidFill>
              </a:rPr>
              <a:t>Slide and imagery: Marta </a:t>
            </a:r>
            <a:r>
              <a:rPr lang="en-US" sz="1100" i="1" cap="none" dirty="0" err="1" smtClean="0">
                <a:solidFill>
                  <a:srgbClr val="6F2575"/>
                </a:solidFill>
              </a:rPr>
              <a:t>Teperek</a:t>
            </a:r>
            <a:r>
              <a:rPr lang="en-US" sz="1100" i="1" cap="none" dirty="0" smtClean="0">
                <a:solidFill>
                  <a:srgbClr val="6F2575"/>
                </a:solidFill>
              </a:rPr>
              <a:t>, 4TU.RD and </a:t>
            </a:r>
            <a:r>
              <a:rPr lang="en-US" sz="1100" i="1" cap="none" dirty="0" err="1" smtClean="0">
                <a:solidFill>
                  <a:srgbClr val="6F2575"/>
                </a:solidFill>
              </a:rPr>
              <a:t>TUDelft</a:t>
            </a:r>
            <a:endParaRPr lang="en-US" sz="1100" i="1" cap="none" dirty="0">
              <a:solidFill>
                <a:srgbClr val="6F25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690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/>
          <p:nvPr/>
        </p:nvSpPr>
        <p:spPr>
          <a:xfrm>
            <a:off x="311500" y="1709675"/>
            <a:ext cx="5005800" cy="7563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38100" dir="34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sz="half" idx="14"/>
          </p:nvPr>
        </p:nvSpPr>
        <p:spPr>
          <a:xfrm>
            <a:off x="238126" y="967797"/>
            <a:ext cx="6370850" cy="559904"/>
          </a:xfrm>
        </p:spPr>
        <p:txBody>
          <a:bodyPr/>
          <a:lstStyle/>
          <a:p>
            <a:pPr lvl="0"/>
            <a:r>
              <a:rPr lang="en-US" dirty="0" smtClean="0"/>
              <a:t>Case study 3: Long term data and software archiving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" dirty="0"/>
              <a:t>Opportunities for collaboration</a:t>
            </a:r>
            <a:endParaRPr lang="en-GB" dirty="0"/>
          </a:p>
        </p:txBody>
      </p:sp>
      <p:sp>
        <p:nvSpPr>
          <p:cNvPr id="106" name="Google Shape;106;p19"/>
          <p:cNvSpPr txBox="1"/>
          <p:nvPr/>
        </p:nvSpPr>
        <p:spPr>
          <a:xfrm>
            <a:off x="329650" y="1723275"/>
            <a:ext cx="49695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cap="none" dirty="0"/>
              <a:t>Data such as from Gaia are scientifically useful ‘forever’; e.g. astronomical data from a century ago are being reprocessed and combined with Gaia data</a:t>
            </a:r>
            <a:endParaRPr sz="1200" cap="none" dirty="0"/>
          </a:p>
        </p:txBody>
      </p:sp>
      <p:sp>
        <p:nvSpPr>
          <p:cNvPr id="107" name="Google Shape;107;p19"/>
          <p:cNvSpPr txBox="1"/>
          <p:nvPr/>
        </p:nvSpPr>
        <p:spPr>
          <a:xfrm>
            <a:off x="137850" y="2647950"/>
            <a:ext cx="5998200" cy="169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cap="none" dirty="0"/>
              <a:t>Long term (10s to 100s of years) preservation of raw and processed data</a:t>
            </a:r>
            <a:endParaRPr sz="1400" cap="none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cap="none" dirty="0"/>
              <a:t>Including calibration data and models etc</a:t>
            </a:r>
            <a:endParaRPr sz="1400" cap="none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cap="none" dirty="0"/>
              <a:t>Preserve the software needed to handle/process/interpret the data</a:t>
            </a:r>
            <a:endParaRPr sz="1400" cap="none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cap="none" dirty="0"/>
              <a:t>Facilitate reprocessing of data in the future</a:t>
            </a:r>
            <a:endParaRPr sz="1400" cap="none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cap="none" dirty="0"/>
              <a:t>E.g. new insights into forward modelling the data, combination with new/other data</a:t>
            </a:r>
            <a:endParaRPr sz="1400" cap="none" dirty="0"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7126" y="130759"/>
            <a:ext cx="2230474" cy="379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238125" y="4303833"/>
            <a:ext cx="531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cap="none" dirty="0"/>
              <a:t>See </a:t>
            </a:r>
            <a:r>
              <a:rPr lang="en" sz="900" u="sng" cap="none" dirty="0">
                <a:solidFill>
                  <a:schemeClr val="hlink"/>
                </a:solidFill>
                <a:hlinkClick r:id="rId4"/>
              </a:rPr>
              <a:t>https://doi.org/10.1007/978-1-4614-3323-1_2</a:t>
            </a:r>
            <a:r>
              <a:rPr lang="en" sz="900" cap="none" dirty="0"/>
              <a:t> for more details on the Gaia example</a:t>
            </a:r>
            <a:endParaRPr sz="900" cap="none" dirty="0"/>
          </a:p>
        </p:txBody>
      </p:sp>
      <p:sp>
        <p:nvSpPr>
          <p:cNvPr id="110" name="Google Shape;110;p19"/>
          <p:cNvSpPr txBox="1"/>
          <p:nvPr/>
        </p:nvSpPr>
        <p:spPr>
          <a:xfrm>
            <a:off x="6136050" y="3925797"/>
            <a:ext cx="3086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cap="none" dirty="0"/>
              <a:t>Exoplanet detection by combination Hipparcos and Gaia data (spanning 25 years) </a:t>
            </a:r>
            <a:r>
              <a:rPr lang="en" sz="1000" u="sng" cap="none" dirty="0">
                <a:solidFill>
                  <a:schemeClr val="hlink"/>
                </a:solidFill>
                <a:hlinkClick r:id="rId5"/>
              </a:rPr>
              <a:t>https://doi.org/10.1038/s41550-018-0561-6</a:t>
            </a:r>
            <a:r>
              <a:rPr lang="en" sz="1000" cap="none" dirty="0"/>
              <a:t> </a:t>
            </a:r>
            <a:endParaRPr sz="1000" cap="non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74158" y="4895629"/>
            <a:ext cx="3558667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US" sz="1100" i="1" cap="none" dirty="0" smtClean="0">
                <a:solidFill>
                  <a:srgbClr val="6F2575"/>
                </a:solidFill>
              </a:rPr>
              <a:t>Slide and imagery: Anthony Brown, </a:t>
            </a:r>
            <a:r>
              <a:rPr lang="en-US" sz="1100" i="1" cap="none" dirty="0" err="1" smtClean="0">
                <a:solidFill>
                  <a:srgbClr val="6F2575"/>
                </a:solidFill>
              </a:rPr>
              <a:t>Sterrewacht</a:t>
            </a:r>
            <a:r>
              <a:rPr lang="en-US" sz="1100" i="1" cap="none" dirty="0" smtClean="0">
                <a:solidFill>
                  <a:srgbClr val="6F2575"/>
                </a:solidFill>
              </a:rPr>
              <a:t> Leiden</a:t>
            </a:r>
            <a:endParaRPr lang="en-US" sz="1100" i="1" cap="none" dirty="0">
              <a:solidFill>
                <a:srgbClr val="6F25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30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Connect </a:t>
            </a:r>
            <a:r>
              <a:rPr lang="en-US" sz="1600" b="1" dirty="0" smtClean="0"/>
              <a:t>research communities </a:t>
            </a:r>
            <a:r>
              <a:rPr lang="en-US" sz="1600" dirty="0" smtClean="0"/>
              <a:t>to </a:t>
            </a:r>
            <a:r>
              <a:rPr lang="en-US" sz="1600" b="1" dirty="0"/>
              <a:t>existing infrastructures</a:t>
            </a:r>
            <a:r>
              <a:rPr lang="en-US" sz="1600" dirty="0"/>
              <a:t>, tools, services and </a:t>
            </a:r>
            <a:r>
              <a:rPr lang="en-US" sz="1600" dirty="0" smtClean="0"/>
              <a:t>expertise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Foster a </a:t>
            </a:r>
            <a:r>
              <a:rPr lang="en-US" sz="1600" b="1" dirty="0" smtClean="0"/>
              <a:t>coherent </a:t>
            </a:r>
            <a:r>
              <a:rPr lang="en-US" sz="1600" b="1" dirty="0"/>
              <a:t>ecosystem</a:t>
            </a:r>
            <a:r>
              <a:rPr lang="en-US" sz="1600" dirty="0"/>
              <a:t> of digital services, data and software across the domain.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Stimulate </a:t>
            </a:r>
            <a:r>
              <a:rPr lang="en-US" sz="1600" dirty="0"/>
              <a:t>collaboration and exchange of </a:t>
            </a:r>
            <a:r>
              <a:rPr lang="en-US" sz="1600" b="1" dirty="0" smtClean="0"/>
              <a:t>best </a:t>
            </a:r>
            <a:r>
              <a:rPr lang="en-US" sz="1600" b="1" dirty="0"/>
              <a:t>practices across disciplines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Increase </a:t>
            </a:r>
            <a:r>
              <a:rPr lang="en-US" sz="1600" b="1" dirty="0" smtClean="0"/>
              <a:t>expertise </a:t>
            </a:r>
            <a:r>
              <a:rPr lang="en-US" sz="1600" b="1" dirty="0"/>
              <a:t>among researchers </a:t>
            </a:r>
            <a:r>
              <a:rPr lang="en-US" sz="1600" dirty="0"/>
              <a:t>so </a:t>
            </a:r>
            <a:r>
              <a:rPr lang="en-US" sz="1600" dirty="0" smtClean="0"/>
              <a:t>they </a:t>
            </a:r>
            <a:r>
              <a:rPr lang="en-US" sz="1600" dirty="0"/>
              <a:t>can </a:t>
            </a:r>
            <a:r>
              <a:rPr lang="en-US" sz="1600" dirty="0" smtClean="0"/>
              <a:t>steer more initiatives </a:t>
            </a:r>
            <a:r>
              <a:rPr lang="en-US" sz="1600" dirty="0"/>
              <a:t>in their own </a:t>
            </a:r>
            <a:r>
              <a:rPr lang="en-US" sz="1600" dirty="0" smtClean="0"/>
              <a:t>field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Provide continuous feedback to NWO on </a:t>
            </a:r>
            <a:r>
              <a:rPr lang="en-US" sz="1600" b="1" dirty="0"/>
              <a:t>research support needs 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dirty="0" smtClean="0"/>
              <a:t>to inform </a:t>
            </a:r>
            <a:r>
              <a:rPr lang="en-US" sz="1600" dirty="0"/>
              <a:t>NWO’s (future) resources distribution on digital competence </a:t>
            </a:r>
            <a:r>
              <a:rPr lang="en-US" sz="1600" dirty="0" smtClean="0"/>
              <a:t>topics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Facilitate </a:t>
            </a:r>
            <a:r>
              <a:rPr lang="en-US" sz="1600" dirty="0" smtClean="0"/>
              <a:t>connections also </a:t>
            </a:r>
            <a:r>
              <a:rPr lang="en-US" sz="1600" b="1" dirty="0"/>
              <a:t>between </a:t>
            </a:r>
            <a:r>
              <a:rPr lang="en-US" sz="1600" b="1" dirty="0" smtClean="0"/>
              <a:t>thematic </a:t>
            </a:r>
            <a:r>
              <a:rPr lang="en-US" sz="1600" b="1" dirty="0"/>
              <a:t>DCCs </a:t>
            </a:r>
            <a:r>
              <a:rPr lang="en-US" sz="1600" dirty="0" smtClean="0"/>
              <a:t>for cross-disciplinary research</a:t>
            </a:r>
            <a:endParaRPr lang="en-US" sz="1600" dirty="0"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" dirty="0" smtClean="0"/>
              <a:t>The challenge for the NES TDCC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745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Local DCCs </a:t>
            </a:r>
            <a:r>
              <a:rPr lang="en-US" sz="1600" dirty="0" smtClean="0"/>
              <a:t>are essential to </a:t>
            </a:r>
            <a:r>
              <a:rPr lang="en-US" sz="1600" dirty="0"/>
              <a:t>identify, connect and support the domain-specific needs,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and the TDCC can help to extend </a:t>
            </a:r>
            <a:r>
              <a:rPr lang="en-US" sz="1600" dirty="0"/>
              <a:t>beyond </a:t>
            </a:r>
            <a:r>
              <a:rPr lang="en-US" sz="1600" dirty="0" smtClean="0"/>
              <a:t>institutional, and national, </a:t>
            </a:r>
            <a:r>
              <a:rPr lang="en-US" sz="1600" dirty="0"/>
              <a:t>borders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there’s a rich ecosystem on infrastructure, software, data and expert groups surrounds us, </a:t>
            </a:r>
            <a:br>
              <a:rPr lang="en-US" sz="1600" dirty="0" smtClean="0"/>
            </a:br>
            <a:r>
              <a:rPr lang="en-US" sz="1600" dirty="0" smtClean="0"/>
              <a:t>with </a:t>
            </a:r>
            <a:r>
              <a:rPr lang="en-US" sz="1600" b="1" dirty="0" smtClean="0"/>
              <a:t>SURF</a:t>
            </a:r>
            <a:r>
              <a:rPr lang="en-US" sz="1600" dirty="0" smtClean="0"/>
              <a:t>, the </a:t>
            </a:r>
            <a:r>
              <a:rPr lang="en-US" sz="1600" b="1" dirty="0" smtClean="0"/>
              <a:t>Netherlands </a:t>
            </a:r>
            <a:r>
              <a:rPr lang="en-US" sz="1600" b="1" dirty="0" err="1" smtClean="0"/>
              <a:t>eScience</a:t>
            </a:r>
            <a:r>
              <a:rPr lang="en-US" sz="1600" b="1" dirty="0" smtClean="0"/>
              <a:t> Center</a:t>
            </a:r>
            <a:r>
              <a:rPr lang="en-US" sz="1600" dirty="0" smtClean="0"/>
              <a:t>, </a:t>
            </a:r>
            <a:r>
              <a:rPr lang="en-US" sz="1600" b="1" dirty="0" smtClean="0"/>
              <a:t>LCRDM</a:t>
            </a:r>
            <a:r>
              <a:rPr lang="en-US" sz="1600" dirty="0" smtClean="0"/>
              <a:t>, NWO’s Open Science Fund, </a:t>
            </a:r>
            <a:r>
              <a:rPr lang="en-US" sz="1600" i="1" dirty="0" smtClean="0"/>
              <a:t>&amp;c</a:t>
            </a:r>
            <a:endParaRPr lang="en-US" sz="1600" i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there is inherent, structural, expertise in the </a:t>
            </a:r>
            <a:r>
              <a:rPr lang="en-US" sz="1600" b="1" dirty="0" smtClean="0"/>
              <a:t>Roadmap Facilities of the PC-GWI</a:t>
            </a:r>
            <a:r>
              <a:rPr lang="en-US" sz="1600" dirty="0" smtClean="0"/>
              <a:t> (you!)</a:t>
            </a:r>
            <a:endParaRPr lang="en-US" sz="1600" b="1" dirty="0"/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strong international collaborations &amp; forums (RDA, IVOA, ECFA, …) and the ESFRIs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we </a:t>
            </a:r>
            <a:r>
              <a:rPr lang="en-GB" sz="1600" dirty="0"/>
              <a:t>now have our new Open Science ‘</a:t>
            </a:r>
            <a:r>
              <a:rPr lang="en-GB" sz="1600" dirty="0" err="1"/>
              <a:t>Regieorgaan</a:t>
            </a:r>
            <a:r>
              <a:rPr lang="en-GB" sz="1600" dirty="0"/>
              <a:t>’ coordination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" dirty="0" smtClean="0"/>
              <a:t>Luckily, the NES TDCC stands not alone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009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>
            <a:spLocks noGrp="1"/>
          </p:cNvSpPr>
          <p:nvPr>
            <p:ph type="body" sz="half" idx="14"/>
          </p:nvPr>
        </p:nvSpPr>
        <p:spPr>
          <a:xfrm>
            <a:off x="238125" y="867264"/>
            <a:ext cx="8669759" cy="3373033"/>
          </a:xfrm>
        </p:spPr>
        <p:txBody>
          <a:bodyPr/>
          <a:lstStyle/>
          <a:p>
            <a:pPr marL="285750" lvl="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6F2575"/>
                </a:solidFill>
              </a:rPr>
              <a:t>Fragmented landscape </a:t>
            </a:r>
            <a:r>
              <a:rPr lang="en-US" sz="1800" dirty="0" smtClean="0"/>
              <a:t>– insufficient connections </a:t>
            </a:r>
            <a:br>
              <a:rPr lang="en-US" sz="1800" dirty="0" smtClean="0"/>
            </a:br>
            <a:r>
              <a:rPr lang="en-US" sz="1800" dirty="0" smtClean="0"/>
              <a:t>  between research communities, existing infrastructures, tools, services &amp; experts</a:t>
            </a:r>
          </a:p>
          <a:p>
            <a:pPr marL="285750" lvl="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Lack of interoperability of data and of workflows: </a:t>
            </a:r>
            <a:r>
              <a:rPr lang="en-US" sz="1800" b="1" dirty="0" smtClean="0">
                <a:solidFill>
                  <a:srgbClr val="6F2575"/>
                </a:solidFill>
              </a:rPr>
              <a:t>especially the ‘I’ and ‘R’</a:t>
            </a:r>
            <a:r>
              <a:rPr lang="en-US" sz="1800" dirty="0" smtClean="0">
                <a:solidFill>
                  <a:srgbClr val="6F2575"/>
                </a:solidFill>
              </a:rPr>
              <a:t/>
            </a:r>
            <a:br>
              <a:rPr lang="en-US" sz="1800" dirty="0" smtClean="0">
                <a:solidFill>
                  <a:srgbClr val="6F2575"/>
                </a:solidFill>
              </a:rPr>
            </a:br>
            <a:r>
              <a:rPr lang="en-US" sz="1800" dirty="0" smtClean="0"/>
              <a:t>&amp; need to integrate workflows to put FAIR into practice and bring data to ‘life’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Insufficient </a:t>
            </a:r>
            <a:r>
              <a:rPr lang="en-US" sz="1800" b="1" dirty="0" smtClean="0">
                <a:solidFill>
                  <a:srgbClr val="6F2575"/>
                </a:solidFill>
              </a:rPr>
              <a:t>training capacity </a:t>
            </a:r>
            <a:r>
              <a:rPr lang="en-US" sz="1800" dirty="0" smtClean="0"/>
              <a:t>on digital competences</a:t>
            </a:r>
            <a:endParaRPr lang="en-US" sz="1800" dirty="0"/>
          </a:p>
          <a:p>
            <a:pPr marL="285750" lvl="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Insufficient support long-term preservation &amp; sustained maintenance of </a:t>
            </a:r>
            <a:r>
              <a:rPr lang="en-US" sz="1800" b="1" dirty="0" smtClean="0">
                <a:solidFill>
                  <a:srgbClr val="6F2575"/>
                </a:solidFill>
              </a:rPr>
              <a:t>software</a:t>
            </a:r>
          </a:p>
          <a:p>
            <a:pPr marL="285750" lvl="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Insufficient computational </a:t>
            </a:r>
            <a:r>
              <a:rPr lang="en-US" sz="1800" b="1" dirty="0" smtClean="0">
                <a:solidFill>
                  <a:srgbClr val="6F2575"/>
                </a:solidFill>
              </a:rPr>
              <a:t>reproducibility</a:t>
            </a:r>
            <a:r>
              <a:rPr lang="en-US" sz="1800" dirty="0" smtClean="0"/>
              <a:t> practices </a:t>
            </a:r>
            <a:br>
              <a:rPr lang="en-US" sz="1800" dirty="0" smtClean="0"/>
            </a:br>
            <a:r>
              <a:rPr lang="en-US" sz="1800" dirty="0" smtClean="0"/>
              <a:t>  (e.g. implementation of provenance standards and agreement on level of detail)</a:t>
            </a:r>
          </a:p>
          <a:p>
            <a:pPr marL="285750" lvl="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Lack of clarity and guidance about </a:t>
            </a:r>
            <a:r>
              <a:rPr lang="en-US" sz="1800" b="1" dirty="0" smtClean="0">
                <a:solidFill>
                  <a:srgbClr val="6F2575"/>
                </a:solidFill>
              </a:rPr>
              <a:t>dealing with IP </a:t>
            </a:r>
            <a:r>
              <a:rPr lang="en-US" sz="1800" dirty="0" smtClean="0"/>
              <a:t>and legal issues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Insufficient </a:t>
            </a:r>
            <a:r>
              <a:rPr lang="en-US" sz="1800" b="1" dirty="0">
                <a:solidFill>
                  <a:srgbClr val="6F2575"/>
                </a:solidFill>
              </a:rPr>
              <a:t>collaboration between disciplines </a:t>
            </a:r>
            <a:r>
              <a:rPr lang="en-US" sz="1800" dirty="0"/>
              <a:t>across the domain </a:t>
            </a:r>
            <a:br>
              <a:rPr lang="en-US" sz="1800" dirty="0"/>
            </a:br>
            <a:r>
              <a:rPr lang="en-US" sz="1800" dirty="0" smtClean="0"/>
              <a:t>  which </a:t>
            </a:r>
            <a:r>
              <a:rPr lang="en-US" sz="1800" dirty="0"/>
              <a:t>could facilitate the adoption of FAIR </a:t>
            </a:r>
            <a:r>
              <a:rPr lang="en-US" sz="1800" dirty="0" smtClean="0"/>
              <a:t>practices</a:t>
            </a: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Initial challenges </a:t>
            </a:r>
            <a:r>
              <a:rPr lang="en-US" dirty="0"/>
              <a:t>within the NES domain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071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F2575"/>
                </a:solidFill>
              </a:rPr>
              <a:t>Based on the extensive consultation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PC-GWI, science deans, LDCCs, </a:t>
            </a:r>
            <a:br>
              <a:rPr lang="en-US" sz="1600" dirty="0" smtClean="0"/>
            </a:br>
            <a:r>
              <a:rPr lang="en-US" sz="1600" dirty="0" smtClean="0"/>
              <a:t>Netherlands </a:t>
            </a:r>
            <a:r>
              <a:rPr lang="en-US" sz="1600" dirty="0" err="1" smtClean="0"/>
              <a:t>eScience</a:t>
            </a:r>
            <a:r>
              <a:rPr lang="en-US" sz="1600" dirty="0" smtClean="0"/>
              <a:t> Center, SURF, LCRDM, and you:</a:t>
            </a:r>
            <a:br>
              <a:rPr lang="en-US" sz="1600" dirty="0" smtClean="0"/>
            </a:br>
            <a:r>
              <a:rPr lang="en-US" sz="1600" dirty="0" smtClean="0"/>
              <a:t>the national Roadmap Facility digital expert group,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stakeholders* welcome </a:t>
            </a:r>
            <a:br>
              <a:rPr lang="en-US" sz="1800" dirty="0" smtClean="0"/>
            </a:br>
            <a:r>
              <a:rPr lang="en-US" sz="1800" dirty="0" smtClean="0"/>
              <a:t>to </a:t>
            </a:r>
            <a:r>
              <a:rPr lang="en-US" sz="1800" b="1" dirty="0" smtClean="0"/>
              <a:t>shape </a:t>
            </a:r>
            <a:r>
              <a:rPr lang="en-US" sz="1800" b="1" dirty="0" err="1" smtClean="0"/>
              <a:t>programme</a:t>
            </a:r>
            <a:r>
              <a:rPr lang="en-US" sz="1800" b="1" dirty="0" smtClean="0"/>
              <a:t> and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 smtClean="0"/>
              <a:t>anyone can use the output</a:t>
            </a:r>
            <a:r>
              <a:rPr lang="en-US" sz="1800" dirty="0" smtClean="0"/>
              <a:t>, join the</a:t>
            </a:r>
            <a:br>
              <a:rPr lang="en-US" sz="1800" dirty="0" smtClean="0"/>
            </a:br>
            <a:r>
              <a:rPr lang="en-US" sz="1800" dirty="0" smtClean="0"/>
              <a:t>trainings, and use the network!</a:t>
            </a:r>
            <a:endParaRPr lang="en-GB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The NES Roadmap v1 is now ready!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278" y="438180"/>
            <a:ext cx="3230789" cy="3825023"/>
          </a:xfrm>
          <a:prstGeom prst="rect">
            <a:avLst/>
          </a:prstGeom>
          <a:effectLst>
            <a:glow rad="101600">
              <a:srgbClr val="6F2575">
                <a:alpha val="60000"/>
              </a:srgb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289" y="3050467"/>
            <a:ext cx="3625828" cy="1807284"/>
          </a:xfrm>
          <a:prstGeom prst="rect">
            <a:avLst/>
          </a:prstGeom>
          <a:ln>
            <a:solidFill>
              <a:srgbClr val="6F2575"/>
            </a:solidFill>
          </a:ln>
        </p:spPr>
      </p:pic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2" name="TextBox 1"/>
          <p:cNvSpPr txBox="1"/>
          <p:nvPr/>
        </p:nvSpPr>
        <p:spPr>
          <a:xfrm>
            <a:off x="3649980" y="4914766"/>
            <a:ext cx="3852017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*) contribution can also be in-kind with your time investment!</a:t>
            </a:r>
          </a:p>
        </p:txBody>
      </p:sp>
    </p:spTree>
    <p:extLst>
      <p:ext uri="{BB962C8B-B14F-4D97-AF65-F5344CB8AC3E}">
        <p14:creationId xmlns:p14="http://schemas.microsoft.com/office/powerpoint/2010/main" val="4256231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>
            <a:spLocks noGrp="1"/>
          </p:cNvSpPr>
          <p:nvPr>
            <p:ph type="body" sz="half" idx="14"/>
          </p:nvPr>
        </p:nvSpPr>
        <p:spPr>
          <a:xfrm>
            <a:off x="238125" y="795148"/>
            <a:ext cx="8669759" cy="3373033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Community </a:t>
            </a:r>
            <a:r>
              <a:rPr lang="en-GB" sz="2000" dirty="0" smtClean="0"/>
              <a:t>building</a:t>
            </a:r>
            <a:endParaRPr lang="en-GB" sz="2000" dirty="0"/>
          </a:p>
          <a:p>
            <a:pPr marL="461963" lvl="1" indent="-342900">
              <a:buFont typeface="Arial" panose="020B0604020202020204" pitchFamily="34" charset="0"/>
              <a:buChar char="•"/>
            </a:pPr>
            <a:r>
              <a:rPr lang="en-GB" sz="1812" dirty="0" smtClean="0"/>
              <a:t>the </a:t>
            </a:r>
            <a:r>
              <a:rPr lang="en-GB" sz="1812" dirty="0"/>
              <a:t>national expertise map and thematic </a:t>
            </a:r>
            <a:r>
              <a:rPr lang="en-GB" sz="1812" dirty="0" smtClean="0"/>
              <a:t>survey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Creating a Training Hub </a:t>
            </a:r>
            <a:endParaRPr lang="en-US" sz="2000" dirty="0"/>
          </a:p>
          <a:p>
            <a:pPr marL="461963" lvl="1" indent="-342900">
              <a:buFont typeface="Arial" panose="020B0604020202020204" pitchFamily="34" charset="0"/>
              <a:buChar char="•"/>
            </a:pPr>
            <a:r>
              <a:rPr lang="en-US" sz="1812" dirty="0" smtClean="0"/>
              <a:t>leveraging existing communities and material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Facilitating </a:t>
            </a:r>
            <a:r>
              <a:rPr lang="en-GB" sz="2000" dirty="0"/>
              <a:t>long-term software </a:t>
            </a:r>
            <a:r>
              <a:rPr lang="en-GB" sz="2000" dirty="0" smtClean="0"/>
              <a:t>preservation </a:t>
            </a:r>
            <a:endParaRPr lang="en-GB" sz="2000" dirty="0"/>
          </a:p>
          <a:p>
            <a:pPr marL="461963" lvl="1" indent="-342900">
              <a:buFont typeface="Arial" panose="020B0604020202020204" pitchFamily="34" charset="0"/>
              <a:buChar char="•"/>
            </a:pPr>
            <a:r>
              <a:rPr lang="en-GB" sz="1812" dirty="0" smtClean="0"/>
              <a:t>curation guidance, best practice licensing and publishing, </a:t>
            </a:r>
            <a:br>
              <a:rPr lang="en-GB" sz="1812" dirty="0" smtClean="0"/>
            </a:br>
            <a:r>
              <a:rPr lang="en-GB" sz="1812" dirty="0" smtClean="0"/>
              <a:t>models for sustaining research software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Support </a:t>
            </a:r>
            <a:r>
              <a:rPr lang="en-GB" sz="2000" dirty="0"/>
              <a:t>for metadata standards and vocabularies for FAIR </a:t>
            </a:r>
            <a:r>
              <a:rPr lang="en-GB" sz="2000" dirty="0" smtClean="0"/>
              <a:t>data</a:t>
            </a:r>
          </a:p>
          <a:p>
            <a:pPr marL="461963" lvl="1" indent="-342900">
              <a:buFont typeface="Arial" panose="020B0604020202020204" pitchFamily="34" charset="0"/>
              <a:buChar char="•"/>
            </a:pPr>
            <a:r>
              <a:rPr lang="en-GB" sz="1812" dirty="0" smtClean="0"/>
              <a:t>linking with RDA, promoting community standards to new users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Bottleneck ‘projects’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Starting the NES Thematic DCC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873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khef-DG22-NikUM-main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dirty="0" err="1" smtClean="0">
            <a:ln>
              <a:noFill/>
            </a:ln>
            <a:solidFill>
              <a:srgbClr val="6F257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28A8DCEC-AAE5-48E2-BD78-DBDD74D1174A}" vid="{B269EC47-FC74-43FA-AA4E-D2624E121557}"/>
    </a:ext>
  </a:extLst>
</a:theme>
</file>

<file path=ppt/theme/theme2.xml><?xml version="1.0" encoding="utf-8"?>
<a:theme xmlns:a="http://schemas.openxmlformats.org/drawingml/2006/main" name="Nikhef-DG22-NikOnly-main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dirty="0" err="1" smtClean="0">
            <a:ln>
              <a:noFill/>
            </a:ln>
            <a:solidFill>
              <a:srgbClr val="6F257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28A8DCEC-AAE5-48E2-BD78-DBDD74D1174A}" vid="{86EA9C1F-1A98-4DFB-B614-68BD42A61A3A}"/>
    </a:ext>
  </a:extLst>
</a:theme>
</file>

<file path=ppt/theme/theme3.xml><?xml version="1.0" encoding="utf-8"?>
<a:theme xmlns:a="http://schemas.openxmlformats.org/drawingml/2006/main" name="Nikhef-DG22-2018-legacy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Custom 1">
      <a:majorFont>
        <a:latin typeface="Candara"/>
        <a:ea typeface="Candara"/>
        <a:cs typeface="Candara"/>
      </a:majorFont>
      <a:minorFont>
        <a:latin typeface="Akkurat Std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D6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28A8DCEC-AAE5-48E2-BD78-DBDD74D1174A}" vid="{EF368345-ED6E-4C79-B8B6-2E96EF2E4FA5}"/>
    </a:ext>
  </a:extLst>
</a:theme>
</file>

<file path=ppt/theme/theme4.xml><?xml version="1.0" encoding="utf-8"?>
<a:theme xmlns:a="http://schemas.openxmlformats.org/drawingml/2006/main" name="Nikhef-DG22-NikUM-Closures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Custom 1">
      <a:majorFont>
        <a:latin typeface="Candara"/>
        <a:ea typeface="Candara"/>
        <a:cs typeface="Candara"/>
      </a:majorFont>
      <a:minorFont>
        <a:latin typeface="Akkurat Std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D6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28A8DCEC-AAE5-48E2-BD78-DBDD74D1174A}" vid="{7E00089A-B55B-4F91-A0B1-ACAA0F72C4E6}"/>
    </a:ext>
  </a:extLst>
</a:theme>
</file>

<file path=ppt/theme/theme5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Nikhef_presentatie-template-lc-2018-DGUM-MF</Template>
  <TotalTime>195</TotalTime>
  <Words>1258</Words>
  <Application>Microsoft Office PowerPoint</Application>
  <PresentationFormat>On-screen Show (16:9)</PresentationFormat>
  <Paragraphs>171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Akkurat Std</vt:lpstr>
      <vt:lpstr>Akkurat Std Bold</vt:lpstr>
      <vt:lpstr>Akkurat Std Mono</vt:lpstr>
      <vt:lpstr>Arial</vt:lpstr>
      <vt:lpstr>Calibri</vt:lpstr>
      <vt:lpstr>Candara</vt:lpstr>
      <vt:lpstr>Helvetica Neue</vt:lpstr>
      <vt:lpstr>Helvetica Neue Medium</vt:lpstr>
      <vt:lpstr>Minion Pro</vt:lpstr>
      <vt:lpstr>Noto Sans Symbols</vt:lpstr>
      <vt:lpstr>Nikhef-DG22-NikUM-main</vt:lpstr>
      <vt:lpstr>Nikhef-DG22-NikOnly-main</vt:lpstr>
      <vt:lpstr>Nikhef-DG22-2018-legacy</vt:lpstr>
      <vt:lpstr>Nikhef-DG22-NikUM-Closures</vt:lpstr>
      <vt:lpstr>Starting the  Natural &amp; Engineering Sciences Thematic DCC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… the NES TDCC looks for your input  and appreciates your participation!</vt:lpstr>
      <vt:lpstr>Supplementary material</vt:lpstr>
      <vt:lpstr>PowerPoint Presentation</vt:lpstr>
      <vt:lpstr>PowerPoint Presentation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davidg</dc:creator>
  <cp:lastModifiedBy>davidg</cp:lastModifiedBy>
  <cp:revision>48</cp:revision>
  <dcterms:created xsi:type="dcterms:W3CDTF">2022-04-02T14:19:23Z</dcterms:created>
  <dcterms:modified xsi:type="dcterms:W3CDTF">2022-08-31T13:51:34Z</dcterms:modified>
</cp:coreProperties>
</file>