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256" r:id="rId2"/>
    <p:sldId id="263" r:id="rId3"/>
    <p:sldId id="355" r:id="rId4"/>
    <p:sldId id="422" r:id="rId5"/>
    <p:sldId id="262" r:id="rId6"/>
    <p:sldId id="271" r:id="rId7"/>
    <p:sldId id="272" r:id="rId8"/>
    <p:sldId id="277" r:id="rId9"/>
    <p:sldId id="284" r:id="rId10"/>
    <p:sldId id="283" r:id="rId11"/>
    <p:sldId id="282" r:id="rId12"/>
    <p:sldId id="423" r:id="rId13"/>
    <p:sldId id="425" r:id="rId14"/>
    <p:sldId id="403" r:id="rId15"/>
    <p:sldId id="469" r:id="rId16"/>
    <p:sldId id="468" r:id="rId17"/>
    <p:sldId id="470" r:id="rId18"/>
    <p:sldId id="467" r:id="rId19"/>
    <p:sldId id="409" r:id="rId20"/>
    <p:sldId id="471" r:id="rId21"/>
    <p:sldId id="472" r:id="rId22"/>
    <p:sldId id="417" r:id="rId23"/>
    <p:sldId id="286" r:id="rId24"/>
    <p:sldId id="287" r:id="rId25"/>
    <p:sldId id="288" r:id="rId26"/>
    <p:sldId id="289" r:id="rId27"/>
    <p:sldId id="290" r:id="rId28"/>
    <p:sldId id="395" r:id="rId29"/>
    <p:sldId id="399" r:id="rId30"/>
    <p:sldId id="400" r:id="rId31"/>
    <p:sldId id="393" r:id="rId32"/>
    <p:sldId id="397" r:id="rId33"/>
    <p:sldId id="398" r:id="rId34"/>
    <p:sldId id="291" r:id="rId35"/>
    <p:sldId id="297" r:id="rId36"/>
    <p:sldId id="401" r:id="rId37"/>
    <p:sldId id="298" r:id="rId38"/>
    <p:sldId id="299" r:id="rId39"/>
    <p:sldId id="300" r:id="rId40"/>
    <p:sldId id="308" r:id="rId41"/>
    <p:sldId id="292" r:id="rId42"/>
    <p:sldId id="301" r:id="rId43"/>
    <p:sldId id="302" r:id="rId44"/>
    <p:sldId id="304" r:id="rId45"/>
    <p:sldId id="324" r:id="rId46"/>
    <p:sldId id="408" r:id="rId47"/>
    <p:sldId id="414" r:id="rId48"/>
    <p:sldId id="370" r:id="rId49"/>
    <p:sldId id="327" r:id="rId50"/>
    <p:sldId id="413" r:id="rId51"/>
    <p:sldId id="357" r:id="rId52"/>
    <p:sldId id="420" r:id="rId53"/>
    <p:sldId id="356" r:id="rId54"/>
    <p:sldId id="328" r:id="rId55"/>
    <p:sldId id="329" r:id="rId56"/>
    <p:sldId id="407" r:id="rId57"/>
    <p:sldId id="426" r:id="rId58"/>
    <p:sldId id="309" r:id="rId59"/>
    <p:sldId id="441" r:id="rId60"/>
    <p:sldId id="442" r:id="rId61"/>
    <p:sldId id="434" r:id="rId62"/>
    <p:sldId id="435" r:id="rId63"/>
    <p:sldId id="436" r:id="rId64"/>
    <p:sldId id="437" r:id="rId65"/>
    <p:sldId id="314" r:id="rId66"/>
    <p:sldId id="438" r:id="rId67"/>
    <p:sldId id="439" r:id="rId68"/>
    <p:sldId id="440" r:id="rId69"/>
    <p:sldId id="443" r:id="rId70"/>
    <p:sldId id="315" r:id="rId71"/>
    <p:sldId id="446" r:id="rId72"/>
    <p:sldId id="447" r:id="rId73"/>
    <p:sldId id="448" r:id="rId74"/>
    <p:sldId id="316" r:id="rId75"/>
    <p:sldId id="449" r:id="rId76"/>
    <p:sldId id="450" r:id="rId77"/>
    <p:sldId id="452" r:id="rId78"/>
    <p:sldId id="453" r:id="rId79"/>
    <p:sldId id="455" r:id="rId80"/>
    <p:sldId id="456" r:id="rId81"/>
    <p:sldId id="321" r:id="rId82"/>
    <p:sldId id="454" r:id="rId83"/>
    <p:sldId id="457" r:id="rId84"/>
    <p:sldId id="330" r:id="rId85"/>
    <p:sldId id="331" r:id="rId86"/>
    <p:sldId id="332" r:id="rId87"/>
    <p:sldId id="336" r:id="rId88"/>
    <p:sldId id="416" r:id="rId89"/>
    <p:sldId id="335" r:id="rId90"/>
    <p:sldId id="461" r:id="rId91"/>
    <p:sldId id="462" r:id="rId92"/>
    <p:sldId id="463" r:id="rId93"/>
    <p:sldId id="464" r:id="rId94"/>
    <p:sldId id="465" r:id="rId95"/>
    <p:sldId id="466" r:id="rId96"/>
    <p:sldId id="475" r:id="rId97"/>
    <p:sldId id="476" r:id="rId98"/>
    <p:sldId id="477" r:id="rId99"/>
    <p:sldId id="473" r:id="rId100"/>
    <p:sldId id="474" r:id="rId101"/>
    <p:sldId id="415" r:id="rId102"/>
    <p:sldId id="380" r:id="rId103"/>
    <p:sldId id="382" r:id="rId104"/>
    <p:sldId id="383" r:id="rId105"/>
    <p:sldId id="418" r:id="rId106"/>
    <p:sldId id="460" r:id="rId107"/>
    <p:sldId id="419" r:id="rId108"/>
    <p:sldId id="427" r:id="rId109"/>
    <p:sldId id="428" r:id="rId110"/>
    <p:sldId id="429" r:id="rId111"/>
    <p:sldId id="431" r:id="rId112"/>
    <p:sldId id="432" r:id="rId113"/>
    <p:sldId id="433" r:id="rId114"/>
    <p:sldId id="293" r:id="rId115"/>
    <p:sldId id="366" r:id="rId116"/>
    <p:sldId id="367" r:id="rId117"/>
    <p:sldId id="368" r:id="rId118"/>
    <p:sldId id="363" r:id="rId119"/>
    <p:sldId id="364" r:id="rId120"/>
    <p:sldId id="365" r:id="rId121"/>
    <p:sldId id="358" r:id="rId122"/>
    <p:sldId id="361" r:id="rId123"/>
    <p:sldId id="360" r:id="rId124"/>
    <p:sldId id="362" r:id="rId125"/>
    <p:sldId id="294" r:id="rId126"/>
    <p:sldId id="387" r:id="rId127"/>
    <p:sldId id="390" r:id="rId128"/>
    <p:sldId id="389" r:id="rId129"/>
    <p:sldId id="391" r:id="rId130"/>
    <p:sldId id="392" r:id="rId131"/>
    <p:sldId id="296" r:id="rId132"/>
    <p:sldId id="385" r:id="rId133"/>
    <p:sldId id="406" r:id="rId134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99"/>
    <a:srgbClr val="FF99CC"/>
    <a:srgbClr val="00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50" autoAdjust="0"/>
    <p:restoredTop sz="94660"/>
  </p:normalViewPr>
  <p:slideViewPr>
    <p:cSldViewPr>
      <p:cViewPr varScale="1">
        <p:scale>
          <a:sx n="65" d="100"/>
          <a:sy n="65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FF15-286B-4E86-BE97-10E7BE7C8AE5}" type="datetimeFigureOut">
              <a:rPr lang="en-US" smtClean="0"/>
              <a:pPr/>
              <a:t>2010-02-26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E804-7218-4D50-9968-190B4C129F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CF9D-2DA0-4DF6-9568-064F047E59F1}" type="datetimeFigureOut">
              <a:rPr lang="en-US" smtClean="0"/>
              <a:pPr/>
              <a:t>2010-02-26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0B05-3BEC-4D1B-9C0A-28D17C9093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0B05-3BEC-4D1B-9C0A-28D17C90931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7343-5B22-45CE-9254-3DC63EA53964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7340E-1D48-436A-855D-815D5E8AEE1E}" type="slidenum">
              <a:rPr lang="en-GB" smtClean="0"/>
              <a:pPr/>
              <a:t>94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59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527" y="4712061"/>
            <a:ext cx="5437447" cy="446138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E4B8D-9707-421D-85FC-4B12E175F889}" type="slidenum">
              <a:rPr lang="en-US"/>
              <a:pPr/>
              <a:t>126</a:t>
            </a:fld>
            <a:endParaRPr lang="en-US"/>
          </a:p>
        </p:txBody>
      </p:sp>
      <p:sp>
        <p:nvSpPr>
          <p:cNvPr id="811010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101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22FD8-BA49-4D4F-BB2C-59538957EDD4}" type="slidenum">
              <a:rPr lang="en-US"/>
              <a:pPr/>
              <a:t>127</a:t>
            </a:fld>
            <a:endParaRPr lang="en-US"/>
          </a:p>
        </p:txBody>
      </p:sp>
      <p:sp>
        <p:nvSpPr>
          <p:cNvPr id="817154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71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2AEC3-03AE-4B80-A594-E5BE2D230215}" type="slidenum">
              <a:rPr lang="en-US"/>
              <a:pPr/>
              <a:t>128</a:t>
            </a:fld>
            <a:endParaRPr lang="en-US"/>
          </a:p>
        </p:txBody>
      </p:sp>
      <p:sp>
        <p:nvSpPr>
          <p:cNvPr id="815106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5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3713163"/>
            <a:ext cx="428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B20A-8D30-46FC-8674-81CAE8D1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8" y="-14069"/>
            <a:ext cx="9172136" cy="13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815957" y="5786454"/>
            <a:ext cx="1963417" cy="500066"/>
            <a:chOff x="815957" y="5786454"/>
            <a:chExt cx="1184275" cy="301625"/>
          </a:xfrm>
        </p:grpSpPr>
        <p:pic>
          <p:nvPicPr>
            <p:cNvPr id="12" name="Picture 2" descr="H:\Home\davidg\Template\Logos\NIKHEF.w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957" y="5786454"/>
              <a:ext cx="6842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H:\Home\davidg\Template\Logos\pdpbw-small.gif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0657" y="5821379"/>
              <a:ext cx="409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75" y="5814590"/>
            <a:ext cx="4786313" cy="357188"/>
          </a:xfrm>
        </p:spPr>
        <p:txBody>
          <a:bodyPr/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Author and affiliation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28600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D5ED-88F6-42CE-AF53-0FC15CFCD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B3AB-EAE3-4CC8-ACAA-E7A9BF08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38" y="190500"/>
            <a:ext cx="814167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936" y="1350963"/>
            <a:ext cx="4340469" cy="515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081" y="1350963"/>
            <a:ext cx="4341934" cy="515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9925" y="6554788"/>
            <a:ext cx="1901825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</a:t>
            </a:r>
            <a:r>
              <a:rPr lang="en-GB" sz="1400"/>
              <a:t>_</a:t>
            </a:r>
            <a:fld id="{ABB8D186-26C7-4362-8AEA-9425EC917D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AF94-7CC7-4666-B314-5C787AD3E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721519" y="2156619"/>
            <a:ext cx="428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827-203A-491B-8DCD-71C2DCB9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362D-BF3B-402A-90C1-30D5877A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143D-C8FD-4F2A-9499-DB13EE47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A233-C085-4621-AE82-93BA4DF5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A366-783F-4092-974E-D1ECF116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40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3407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954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7B99-807B-4DB1-8E31-4C2425634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7DCA-28B3-46B7-AE1A-DED32AE62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346075"/>
            <a:ext cx="7900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3688" y="6500813"/>
            <a:ext cx="1071562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8875" y="6500813"/>
            <a:ext cx="328612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500813"/>
            <a:ext cx="471487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FE22299A-08F5-4923-B1E6-FBFA07A5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H:\Home\davidg\Template\Logos\NIKHEF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9900" y="6484938"/>
            <a:ext cx="684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H:\Home\davidg\Template\Logos\pdpbw-small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44600" y="6519863"/>
            <a:ext cx="409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1688" y="6429375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3" r:id="rId7"/>
    <p:sldLayoutId id="2147483704" r:id="rId8"/>
    <p:sldLayoutId id="2147483705" r:id="rId9"/>
    <p:sldLayoutId id="2147483713" r:id="rId10"/>
    <p:sldLayoutId id="2147483706" r:id="rId11"/>
    <p:sldLayoutId id="214748371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Franklin Gothic Heavy" pitchFamily="34" charset="0"/>
        <a:buChar char="&gt;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Franklin Gothic Book" pitchFamily="34" charset="0"/>
        <a:buChar char="&gt;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khef.nl/~janjust/proxy-verif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ranks/My%20Documents/ogsa-wg/apa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lcg-tf.hep.ac.uk/wiki/Multi_User_Pilot_Jobs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855383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cd-docdb.fnal.gov/cgi-bin/ShowDocument?docid=2952" TargetMode="External"/><Relationship Id="rId2" Type="http://schemas.openxmlformats.org/officeDocument/2006/relationships/hyperlink" Target="http://www.switch.ch/grid/support/documents/xacmlsam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ms.cern.ch/document/929867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Middleware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 Selected Grid Infrastructures (2010)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00375" y="5814590"/>
            <a:ext cx="6143625" cy="471930"/>
          </a:xfrm>
        </p:spPr>
        <p:txBody>
          <a:bodyPr/>
          <a:lstStyle/>
          <a:p>
            <a:pPr marL="0" indent="0"/>
            <a:r>
              <a:rPr lang="en-US" dirty="0" smtClean="0"/>
              <a:t>David Groep, </a:t>
            </a:r>
            <a:r>
              <a:rPr lang="en-US" dirty="0" err="1" smtClean="0"/>
              <a:t>Nikhef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i="1" dirty="0" smtClean="0"/>
              <a:t>with graphics </a:t>
            </a:r>
            <a:r>
              <a:rPr lang="en-GB" sz="1600" i="1" dirty="0" smtClean="0"/>
              <a:t>by many </a:t>
            </a:r>
            <a:r>
              <a:rPr lang="en-GB" sz="1600" i="1" dirty="0" smtClean="0"/>
              <a:t>others </a:t>
            </a:r>
            <a:r>
              <a:rPr lang="en-GB" sz="1600" i="1" dirty="0" smtClean="0"/>
              <a:t>from publicly available sources ...</a:t>
            </a:r>
            <a:endParaRPr lang="en-US" dirty="0" smtClean="0"/>
          </a:p>
        </p:txBody>
      </p:sp>
      <p:pic>
        <p:nvPicPr>
          <p:cNvPr id="5" name="Picture 1" descr="H:\Home\davidg\BIG\Logo\Logo\BiGGrid-Logo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32" y="4572008"/>
            <a:ext cx="1500198" cy="1111910"/>
          </a:xfrm>
          <a:prstGeom prst="rect">
            <a:avLst/>
          </a:prstGeom>
          <a:noFill/>
        </p:spPr>
      </p:pic>
      <p:pic>
        <p:nvPicPr>
          <p:cNvPr id="64513" name="Picture 1" descr="H:\Home\davidg\Template\Logos\EGEElogo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714884"/>
            <a:ext cx="118110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policy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 name space to specified subject names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now, specific to Grids</a:t>
            </a:r>
          </a:p>
          <a:p>
            <a:pPr lvl="1"/>
            <a:r>
              <a:rPr lang="en-US" dirty="0" err="1" smtClean="0"/>
              <a:t>Recognised</a:t>
            </a:r>
            <a:r>
              <a:rPr lang="en-US" dirty="0" smtClean="0"/>
              <a:t> in</a:t>
            </a:r>
          </a:p>
          <a:p>
            <a:pPr lvl="2"/>
            <a:r>
              <a:rPr lang="en-US" dirty="0" err="1" smtClean="0"/>
              <a:t>Globus</a:t>
            </a:r>
            <a:r>
              <a:rPr lang="en-US" dirty="0" smtClean="0"/>
              <a:t> Toolkit C core</a:t>
            </a:r>
            <a:r>
              <a:rPr lang="en-GB" dirty="0" smtClean="0"/>
              <a:t>, and Java in 4.2+</a:t>
            </a:r>
          </a:p>
          <a:p>
            <a:pPr lvl="2"/>
            <a:r>
              <a:rPr lang="en-US" dirty="0" smtClean="0"/>
              <a:t>gLite Trust Manager</a:t>
            </a:r>
          </a:p>
          <a:p>
            <a:pPr lvl="2"/>
            <a:r>
              <a:rPr lang="en-US" dirty="0" err="1" smtClean="0"/>
              <a:t>GridSite</a:t>
            </a:r>
            <a:r>
              <a:rPr lang="en-US" dirty="0" smtClean="0"/>
              <a:t> (recent versions only)</a:t>
            </a:r>
          </a:p>
          <a:p>
            <a:pPr lvl="1"/>
            <a:r>
              <a:rPr lang="en-US" dirty="0" smtClean="0"/>
              <a:t>Parsing is prone to many, many bugs!</a:t>
            </a:r>
          </a:p>
          <a:p>
            <a:pPr lvl="1"/>
            <a:r>
              <a:rPr lang="en-US" dirty="0" smtClean="0"/>
              <a:t>See OGF CAOPS-WG “RPDNC Policies”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45135"/>
            <a:ext cx="914400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access_id_CA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X509    '/C=NL/O=NIKHEF/CN=NIKHEF medium-security certification auth'</a:t>
            </a:r>
          </a:p>
          <a:p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pos_rights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CA:sign</a:t>
            </a: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cond_subjects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'"/C=NL/O=NIKHEF/CN=NIKHEF medium-security certification auth" 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            "/O=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/O=users/*" "/O=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/O=hosts/*" 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            "/O=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/O=robots/*"'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achievements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7" name="Picture 2" descr="H:\Home\davidg\Projects-misc\Privilege\authz-interop-diagram-0.8.gi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85786" y="1285859"/>
            <a:ext cx="7500990" cy="5093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6143644"/>
            <a:ext cx="292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graphic: </a:t>
            </a:r>
            <a:r>
              <a:rPr lang="en-US" sz="1400" i="1" dirty="0" smtClean="0">
                <a:solidFill>
                  <a:srgbClr val="C00000"/>
                </a:solidFill>
              </a:rPr>
              <a:t>Gabriele </a:t>
            </a:r>
            <a:r>
              <a:rPr lang="en-US" sz="1400" i="1" dirty="0" err="1" smtClean="0">
                <a:solidFill>
                  <a:srgbClr val="C00000"/>
                </a:solidFill>
              </a:rPr>
              <a:t>Garzoglio</a:t>
            </a:r>
            <a:r>
              <a:rPr lang="en-US" sz="1400" i="1" dirty="0" smtClean="0">
                <a:solidFill>
                  <a:srgbClr val="C00000"/>
                </a:solidFill>
              </a:rPr>
              <a:t>, FNAL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Argus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46" y="642919"/>
            <a:ext cx="23177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000232" y="6215082"/>
            <a:ext cx="6752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graphic: MJRA1.4 (EGEE-II) </a:t>
            </a:r>
            <a:r>
              <a:rPr lang="en-US" sz="1400" i="1" dirty="0" err="1" smtClean="0"/>
              <a:t>gLite</a:t>
            </a:r>
            <a:r>
              <a:rPr lang="en-US" sz="1400" i="1" dirty="0" smtClean="0"/>
              <a:t> security architecture, Oct 2008, </a:t>
            </a:r>
            <a:r>
              <a:rPr lang="en-US" sz="1400" i="1" dirty="0" err="1" smtClean="0"/>
              <a:t>Christoph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Witzig</a:t>
            </a:r>
            <a:endParaRPr lang="en-US" sz="1400" i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75057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Argus services and daemons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Administration Point </a:t>
            </a:r>
            <a:br>
              <a:rPr lang="en-US" sz="2400" dirty="0" smtClean="0"/>
            </a:br>
            <a:r>
              <a:rPr lang="en-US" sz="2400" dirty="0" smtClean="0"/>
              <a:t>Formulating rules through CLI and/or </a:t>
            </a:r>
            <a:r>
              <a:rPr lang="en-GB" sz="2400" dirty="0" smtClean="0"/>
              <a:t>file-based input</a:t>
            </a:r>
          </a:p>
          <a:p>
            <a:r>
              <a:rPr lang="en-US" sz="2400" dirty="0" smtClean="0"/>
              <a:t>Decision Point</a:t>
            </a:r>
            <a:br>
              <a:rPr lang="en-US" sz="2400" dirty="0" smtClean="0"/>
            </a:br>
            <a:r>
              <a:rPr lang="en-US" sz="2400" dirty="0" smtClean="0"/>
              <a:t>Evaluating a request from a </a:t>
            </a:r>
            <a:br>
              <a:rPr lang="en-US" sz="2400" dirty="0" smtClean="0"/>
            </a:br>
            <a:r>
              <a:rPr lang="en-US" sz="2400" dirty="0" smtClean="0"/>
              <a:t>client based on the rules</a:t>
            </a:r>
          </a:p>
          <a:p>
            <a:r>
              <a:rPr lang="en-US" sz="2400" dirty="0" smtClean="0"/>
              <a:t>Enforcement Point</a:t>
            </a:r>
            <a:br>
              <a:rPr lang="en-US" sz="2400" dirty="0" smtClean="0"/>
            </a:br>
            <a:r>
              <a:rPr lang="en-US" sz="2400" dirty="0" smtClean="0"/>
              <a:t>Thin client part and server part: </a:t>
            </a:r>
            <a:br>
              <a:rPr lang="en-US" sz="2400" dirty="0" smtClean="0"/>
            </a:br>
            <a:r>
              <a:rPr lang="en-US" sz="2400" dirty="0" smtClean="0"/>
              <a:t>all complexity in server part</a:t>
            </a:r>
          </a:p>
          <a:p>
            <a:r>
              <a:rPr lang="en-US" sz="2400" dirty="0" smtClean="0"/>
              <a:t>Runtime Execution Environment</a:t>
            </a:r>
            <a:br>
              <a:rPr lang="en-US" sz="2400" dirty="0" smtClean="0"/>
            </a:br>
            <a:r>
              <a:rPr lang="en-US" sz="2400" dirty="0" smtClean="0"/>
              <a:t>Under which </a:t>
            </a:r>
            <a:r>
              <a:rPr lang="en-US" sz="2400" dirty="0" err="1" smtClean="0"/>
              <a:t>env</a:t>
            </a:r>
            <a:r>
              <a:rPr lang="en-US" sz="2400" dirty="0" smtClean="0"/>
              <a:t>. must I run? </a:t>
            </a:r>
            <a:br>
              <a:rPr lang="en-US" sz="2400" dirty="0" smtClean="0"/>
            </a:br>
            <a:r>
              <a:rPr lang="en-US" sz="2400" dirty="0" smtClean="0"/>
              <a:t>(Unix UID, GID, …)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16913"/>
            <a:ext cx="4071934" cy="36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22734" y="6143644"/>
            <a:ext cx="3921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Graphic: </a:t>
            </a:r>
            <a:r>
              <a:rPr lang="en-GB" sz="1400" dirty="0" err="1" smtClean="0">
                <a:solidFill>
                  <a:srgbClr val="C00000"/>
                </a:solidFill>
              </a:rPr>
              <a:t>Christoph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err="1" smtClean="0">
                <a:solidFill>
                  <a:srgbClr val="C00000"/>
                </a:solidFill>
              </a:rPr>
              <a:t>Witzig</a:t>
            </a:r>
            <a:r>
              <a:rPr lang="en-GB" sz="1400" dirty="0" smtClean="0">
                <a:solidFill>
                  <a:srgbClr val="C00000"/>
                </a:solidFill>
              </a:rPr>
              <a:t>, SWITCH and EGEE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Enables/eases various authorization tasks:</a:t>
            </a:r>
          </a:p>
          <a:p>
            <a:pPr lvl="1"/>
            <a:r>
              <a:rPr lang="en-US" sz="1800" dirty="0" smtClean="0"/>
              <a:t>Banning of users (VO, WMS, site, or grid wide)</a:t>
            </a:r>
          </a:p>
          <a:p>
            <a:r>
              <a:rPr lang="en-US" sz="2400" dirty="0" smtClean="0"/>
              <a:t>Composition of policies – e.g.</a:t>
            </a:r>
            <a:br>
              <a:rPr lang="en-US" sz="2400" dirty="0" smtClean="0"/>
            </a:br>
            <a:r>
              <a:rPr lang="en-US" sz="2400" dirty="0" smtClean="0"/>
              <a:t>CERN policy + experiment policy + CE </a:t>
            </a:r>
            <a:r>
              <a:rPr lang="en-GB" sz="2400" dirty="0" smtClean="0"/>
              <a:t>policy </a:t>
            </a:r>
            <a:br>
              <a:rPr lang="en-GB" sz="2400" dirty="0" smtClean="0"/>
            </a:br>
            <a:r>
              <a:rPr lang="en-GB" sz="2400" dirty="0" smtClean="0"/>
              <a:t>+ OCST policy + NGI policy=&gt; Effective policy</a:t>
            </a:r>
          </a:p>
          <a:p>
            <a:r>
              <a:rPr lang="en-US" sz="2400" dirty="0" smtClean="0"/>
              <a:t>Support for authorization based on more detailed information about the job, action, and execution environment</a:t>
            </a:r>
          </a:p>
          <a:p>
            <a:pPr lvl="1"/>
            <a:r>
              <a:rPr lang="en-US" sz="1800" dirty="0" smtClean="0"/>
              <a:t>Support for authorization based on attributes other than FQAN</a:t>
            </a:r>
          </a:p>
          <a:p>
            <a:pPr lvl="1"/>
            <a:r>
              <a:rPr lang="en-US" sz="1800" dirty="0" smtClean="0"/>
              <a:t>Support for multiple credential formats (not just X.509)</a:t>
            </a:r>
          </a:p>
          <a:p>
            <a:pPr lvl="1"/>
            <a:r>
              <a:rPr lang="en-US" sz="1800" dirty="0" smtClean="0"/>
              <a:t>Support for multiple types of execution environments</a:t>
            </a:r>
          </a:p>
          <a:p>
            <a:pPr lvl="1"/>
            <a:r>
              <a:rPr lang="en-GB" sz="1800" dirty="0" smtClean="0"/>
              <a:t>Virtual machines, workspaces,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4596" y="6072206"/>
            <a:ext cx="642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solidFill>
                  <a:srgbClr val="C00000"/>
                </a:solidFill>
              </a:rPr>
              <a:t>https://twiki.cern.ch/twiki/bin/view/EGEE/AuthorizationFramework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74" y="3071810"/>
            <a:ext cx="3929058" cy="2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the service in gLite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 computing services (again </a:t>
            </a:r>
            <a:r>
              <a:rPr lang="en-US" dirty="0" smtClean="0">
                <a:sym typeface="Wingdings" pitchFamily="2" charset="2"/>
              </a:rPr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Initial introduction through gLExec on the WN</a:t>
            </a:r>
          </a:p>
          <a:p>
            <a:pPr lvl="1"/>
            <a:r>
              <a:rPr lang="en-US" dirty="0" smtClean="0"/>
              <a:t>As a new LCMAPS plug-in </a:t>
            </a:r>
            <a:br>
              <a:rPr lang="en-US" dirty="0" smtClean="0"/>
            </a:br>
            <a:r>
              <a:rPr lang="en-US" dirty="0" smtClean="0"/>
              <a:t>(used in conjunction with the others, esp. verify-proxy)</a:t>
            </a:r>
          </a:p>
          <a:p>
            <a:pPr lvl="1"/>
            <a:r>
              <a:rPr lang="en-US" dirty="0" smtClean="0"/>
              <a:t>With OSCT ban list</a:t>
            </a:r>
          </a:p>
          <a:p>
            <a:r>
              <a:rPr lang="en-US" dirty="0" smtClean="0"/>
              <a:t>standards </a:t>
            </a:r>
            <a:r>
              <a:rPr lang="en-US" dirty="0" err="1" smtClean="0"/>
              <a:t>expressibility</a:t>
            </a:r>
            <a:endParaRPr lang="en-US" dirty="0" smtClean="0"/>
          </a:p>
          <a:p>
            <a:pPr lvl="1"/>
            <a:r>
              <a:rPr lang="en-US" dirty="0" smtClean="0"/>
              <a:t>‘PIP, PEP, PAP, PDP’, and SAML</a:t>
            </a:r>
          </a:p>
          <a:p>
            <a:pPr lvl="1"/>
            <a:r>
              <a:rPr lang="en-US" dirty="0" smtClean="0"/>
              <a:t>XACML policies and attributes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with </a:t>
            </a:r>
            <a:r>
              <a:rPr lang="en-US" dirty="0" smtClean="0"/>
              <a:t>a simplified language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v1.1 released in Feb 2010</a:t>
            </a:r>
          </a:p>
          <a:p>
            <a:pPr lvl="1"/>
            <a:r>
              <a:rPr lang="en-US" dirty="0" smtClean="0"/>
              <a:t>Contains important fixes – use at least this one or better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00662" y="557214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err="1" smtClean="0">
                <a:solidFill>
                  <a:srgbClr val="C00000"/>
                </a:solidFill>
              </a:rPr>
              <a:t>Christoph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Witzig</a:t>
            </a:r>
            <a:r>
              <a:rPr lang="en-US" sz="1200" dirty="0" smtClean="0">
                <a:solidFill>
                  <a:srgbClr val="C00000"/>
                </a:solidFill>
              </a:rPr>
              <a:t>, SWITCH and EGEE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gLExec</a:t>
            </a:r>
            <a:r>
              <a:rPr lang="en-US" dirty="0" smtClean="0"/>
              <a:t> with Argus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142984"/>
            <a:ext cx="8229600" cy="4768850"/>
          </a:xfrm>
        </p:spPr>
        <p:txBody>
          <a:bodyPr/>
          <a:lstStyle/>
          <a:p>
            <a:r>
              <a:rPr lang="en-US" dirty="0" smtClean="0"/>
              <a:t>‘just another call-out from LCMAPS’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2100759"/>
            <a:ext cx="8454559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LCMAPS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file for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glexec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generated by YAIM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definitions: </a:t>
            </a:r>
          </a:p>
          <a:p>
            <a:pPr lvl="0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posix_enf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= "lcmaps_posix_enf.mod" </a:t>
            </a:r>
          </a:p>
          <a:p>
            <a:pPr lvl="0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maxuid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1" " -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maxpgid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1" " -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maxsgid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32" </a:t>
            </a:r>
          </a:p>
          <a:p>
            <a:pPr lvl="0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verifyproxy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= "lcmaps_verify_proxy.mod" </a:t>
            </a:r>
          </a:p>
          <a:p>
            <a:pPr lvl="0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certdir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/etc/grid-security/certificates" 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pepc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"lcmaps_c_pep.mod"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"--pep-daemon-endpoint-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https://mient.nikhef.nl:8154/authz"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"--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resourcetype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"--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actiontype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execute-now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"--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capath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/etc/grid-security/certificates"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"--pep-certificate-mode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LCMAPS Execution Policies: 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argus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verifyproxy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pepc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pepc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posix_enf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7737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lcmaps</a:t>
            </a:r>
            <a:r>
              <a:rPr lang="en-GB" dirty="0" smtClean="0"/>
              <a:t>/</a:t>
            </a:r>
            <a:r>
              <a:rPr lang="en-GB" dirty="0" err="1" smtClean="0"/>
              <a:t>lcmaps-argus.db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Argus Supported services &amp; protocols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Argus communicates based on many of the well-known standard protocols</a:t>
            </a:r>
          </a:p>
          <a:p>
            <a:endParaRPr lang="en-GB" sz="2000" dirty="0" smtClean="0"/>
          </a:p>
          <a:p>
            <a:pPr lvl="1"/>
            <a:r>
              <a:rPr lang="en-GB" sz="1800" dirty="0" smtClean="0"/>
              <a:t>Same common wire communications protocol as </a:t>
            </a:r>
            <a:br>
              <a:rPr lang="en-GB" sz="1800" dirty="0" smtClean="0"/>
            </a:br>
            <a:r>
              <a:rPr lang="en-GB" sz="1800" dirty="0" err="1" smtClean="0"/>
              <a:t>Globus</a:t>
            </a:r>
            <a:r>
              <a:rPr lang="en-GB" sz="1800" dirty="0" smtClean="0"/>
              <a:t>, EGEE/</a:t>
            </a:r>
            <a:r>
              <a:rPr lang="en-GB" sz="1800" dirty="0" err="1" smtClean="0"/>
              <a:t>gLite</a:t>
            </a:r>
            <a:r>
              <a:rPr lang="en-GB" sz="1800" dirty="0" smtClean="0"/>
              <a:t> 3.x, VO Services/OSG, and SCAS</a:t>
            </a:r>
          </a:p>
          <a:p>
            <a:pPr lvl="1"/>
            <a:r>
              <a:rPr lang="en-GB" sz="1800" dirty="0" smtClean="0"/>
              <a:t>Naming derived from but slightly different from the Joint Profile</a:t>
            </a:r>
            <a:br>
              <a:rPr lang="en-GB" sz="1800" dirty="0" smtClean="0"/>
            </a:br>
            <a:r>
              <a:rPr lang="en-GB" sz="1800" i="1" dirty="0" smtClean="0"/>
              <a:t>but will not yet work with </a:t>
            </a:r>
            <a:r>
              <a:rPr lang="en-GB" sz="1800" i="1" dirty="0" err="1" smtClean="0"/>
              <a:t>AuthZ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Interop</a:t>
            </a:r>
            <a:r>
              <a:rPr lang="en-GB" sz="1800" i="1" dirty="0" smtClean="0"/>
              <a:t> attribute profile compliant  apps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r>
              <a:rPr lang="en-GB" sz="2000" dirty="0" smtClean="0"/>
              <a:t>Compatible software</a:t>
            </a:r>
          </a:p>
          <a:p>
            <a:pPr lvl="1"/>
            <a:r>
              <a:rPr lang="en-GB" sz="1800" dirty="0" err="1" smtClean="0"/>
              <a:t>gLExec</a:t>
            </a:r>
            <a:r>
              <a:rPr lang="en-GB" sz="1800" dirty="0" smtClean="0"/>
              <a:t> (on WNs and on CREAM-CEs)</a:t>
            </a:r>
          </a:p>
          <a:p>
            <a:pPr lvl="1"/>
            <a:r>
              <a:rPr lang="en-GB" sz="1800" dirty="0" smtClean="0"/>
              <a:t>All LCMAPS capable services via common PEP-C </a:t>
            </a:r>
            <a:r>
              <a:rPr lang="en-GB" sz="1800" dirty="0" err="1" smtClean="0"/>
              <a:t>plugin</a:t>
            </a:r>
            <a:endParaRPr lang="en-GB" sz="1800" dirty="0" smtClean="0"/>
          </a:p>
          <a:p>
            <a:pPr lvl="1"/>
            <a:r>
              <a:rPr lang="en-GB" sz="1800" dirty="0" smtClean="0"/>
              <a:t>GT4 pre-WS gatekeeper via dedicated GT4 </a:t>
            </a:r>
            <a:r>
              <a:rPr lang="en-GB" sz="1800" dirty="0" err="1" smtClean="0"/>
              <a:t>authZ</a:t>
            </a:r>
            <a:r>
              <a:rPr lang="en-GB" sz="1800" dirty="0" smtClean="0"/>
              <a:t> call-out</a:t>
            </a:r>
          </a:p>
          <a:p>
            <a:pPr lvl="1"/>
            <a:r>
              <a:rPr lang="en-GB" sz="1800" dirty="0" smtClean="0"/>
              <a:t>Scale-out to WMS and storage services foreseen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want, e.g., </a:t>
            </a:r>
            <a:br>
              <a:rPr lang="en-US" dirty="0" smtClean="0"/>
            </a:br>
            <a:r>
              <a:rPr lang="en-US" dirty="0" smtClean="0"/>
              <a:t>banning from Argus and mapping done locally?</a:t>
            </a:r>
          </a:p>
          <a:p>
            <a:pPr lvl="1"/>
            <a:r>
              <a:rPr lang="en-US" dirty="0" smtClean="0"/>
              <a:t>Configure Argus service to not run a pool-account map</a:t>
            </a:r>
          </a:p>
          <a:p>
            <a:pPr lvl="1"/>
            <a:r>
              <a:rPr lang="en-US" dirty="0" smtClean="0"/>
              <a:t>Then, chain a </a:t>
            </a:r>
            <a:r>
              <a:rPr lang="en-US" dirty="0" err="1" smtClean="0"/>
              <a:t>lcmaps_c_pep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r>
              <a:rPr lang="en-US" dirty="0" smtClean="0"/>
              <a:t> and a </a:t>
            </a:r>
            <a:r>
              <a:rPr lang="en-US" dirty="0" err="1" smtClean="0"/>
              <a:t>voms-poolaccount</a:t>
            </a:r>
            <a:r>
              <a:rPr lang="en-US" dirty="0" smtClean="0"/>
              <a:t> in sequence, followed by </a:t>
            </a:r>
            <a:r>
              <a:rPr lang="en-US" dirty="0" err="1" smtClean="0"/>
              <a:t>posix_enf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662" y="3643314"/>
            <a:ext cx="707236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Policies</a:t>
            </a:r>
          </a:p>
          <a:p>
            <a:pPr lvl="0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good_account_mapping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/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verifyproxy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pepc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pepc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vomslocalgroup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vomslocalgroup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localaccount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posix_enf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vomspoolaccount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vomspoolaccount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posix_enf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localaccount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posix_enf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poolaccount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poolaccount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posix_enf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Running Jobs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MyProxy</a:t>
            </a:r>
            <a:endParaRPr lang="en-GB" dirty="0" smtClean="0"/>
          </a:p>
          <a:p>
            <a:r>
              <a:rPr lang="en-GB" dirty="0" smtClean="0"/>
              <a:t>Renewal daemons</a:t>
            </a:r>
          </a:p>
          <a:p>
            <a:r>
              <a:rPr lang="en-GB" dirty="0" smtClean="0"/>
              <a:t>What About VOMS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MyProxy in EGEE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EGEE security based on proxy certificates</a:t>
            </a:r>
          </a:p>
          <a:p>
            <a:pPr lvl="1"/>
            <a:r>
              <a:rPr lang="en-US" dirty="0"/>
              <a:t>often carrying VOMS attribute certificates</a:t>
            </a:r>
          </a:p>
          <a:p>
            <a:endParaRPr lang="en-US" dirty="0" smtClean="0"/>
          </a:p>
          <a:p>
            <a:r>
              <a:rPr lang="en-US" dirty="0" err="1" smtClean="0"/>
              <a:t>MyProxy</a:t>
            </a:r>
            <a:r>
              <a:rPr lang="en-US" dirty="0" smtClean="0"/>
              <a:t> </a:t>
            </a:r>
            <a:r>
              <a:rPr lang="en-US" dirty="0"/>
              <a:t>used for several purposes:</a:t>
            </a:r>
          </a:p>
          <a:p>
            <a:pPr lvl="1"/>
            <a:r>
              <a:rPr lang="en-US" dirty="0"/>
              <a:t>Solution for portals (P-GRADE, Genius)</a:t>
            </a:r>
          </a:p>
          <a:p>
            <a:pPr lvl="2"/>
            <a:r>
              <a:rPr lang="en-US" dirty="0"/>
              <a:t>a common way of using </a:t>
            </a:r>
            <a:r>
              <a:rPr lang="en-US" dirty="0" err="1"/>
              <a:t>MyProxy</a:t>
            </a:r>
            <a:endParaRPr lang="en-US" dirty="0"/>
          </a:p>
          <a:p>
            <a:pPr lvl="1"/>
            <a:r>
              <a:rPr lang="en-US" u="sng" dirty="0"/>
              <a:t>Long-running jobs and data transfers</a:t>
            </a:r>
          </a:p>
          <a:p>
            <a:pPr lvl="2"/>
            <a:r>
              <a:rPr lang="en-US" dirty="0"/>
              <a:t>credential </a:t>
            </a:r>
            <a:r>
              <a:rPr lang="en-US" dirty="0" smtClean="0"/>
              <a:t>renewal</a:t>
            </a:r>
            <a:endParaRPr lang="en-US" dirty="0"/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300788" y="306863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noFill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6732588" y="3068638"/>
            <a:ext cx="287337" cy="1296987"/>
          </a:xfrm>
          <a:prstGeom prst="rightBrace">
            <a:avLst>
              <a:gd name="adj1" fmla="val 37615"/>
              <a:gd name="adj2" fmla="val 50000"/>
            </a:avLst>
          </a:prstGeom>
          <a:noFill/>
          <a:ln w="25400">
            <a:noFill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>
            <a:off x="6659563" y="3068638"/>
            <a:ext cx="360362" cy="1368425"/>
          </a:xfrm>
          <a:prstGeom prst="rightBrace">
            <a:avLst>
              <a:gd name="adj1" fmla="val 31645"/>
              <a:gd name="adj2" fmla="val 50000"/>
            </a:avLst>
          </a:prstGeom>
          <a:noFill/>
          <a:ln w="25400">
            <a:noFill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786454"/>
            <a:ext cx="31683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http://myproxy.ncsa.uiuc.edu/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up: CA hierarchies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357950" y="3500438"/>
            <a:ext cx="2268956" cy="2714644"/>
            <a:chOff x="4886356" y="1357298"/>
            <a:chExt cx="4000528" cy="4786346"/>
          </a:xfrm>
        </p:grpSpPr>
        <p:sp>
          <p:nvSpPr>
            <p:cNvPr id="8" name="Rectangle 7"/>
            <p:cNvSpPr/>
            <p:nvPr/>
          </p:nvSpPr>
          <p:spPr>
            <a:xfrm>
              <a:off x="4886356" y="1357298"/>
              <a:ext cx="4000528" cy="478634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7794" y="1428736"/>
              <a:ext cx="3857652" cy="42148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7794" y="571501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 smtClean="0">
                  <a:solidFill>
                    <a:schemeClr val="tx1"/>
                  </a:solidFill>
                </a:rPr>
                <a:t>Signature Subordinate Certification Auth1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32" y="150017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Serial Number</a:t>
              </a:r>
              <a:endParaRPr lang="en-GB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32" y="185736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Subordinate Certification Authority 1</a:t>
              </a:r>
              <a:endParaRPr lang="en-GB" sz="9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9232" y="222979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Valid </a:t>
              </a:r>
              <a:r>
                <a:rPr lang="en-US" sz="900" b="1" dirty="0" smtClean="0"/>
                <a:t>from </a:t>
              </a:r>
              <a:r>
                <a:rPr lang="en-US" sz="900" dirty="0" smtClean="0"/>
                <a:t>and valid </a:t>
              </a:r>
              <a:r>
                <a:rPr lang="en-US" sz="900" b="1" dirty="0" smtClean="0"/>
                <a:t>until</a:t>
              </a:r>
              <a:endParaRPr lang="en-GB" sz="9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32" y="2586984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 smtClean="0"/>
                <a:t>Subject Distinguished Name</a:t>
              </a:r>
              <a:endParaRPr lang="en-GB" sz="9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9232" y="2928934"/>
              <a:ext cx="3714776" cy="214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32" y="2928935"/>
              <a:ext cx="2928958" cy="37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smtClean="0"/>
                <a:t>Extensions</a:t>
              </a:r>
              <a:endParaRPr lang="en-GB" sz="800" i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00670" y="3214686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 smtClean="0"/>
                <a:t>basicConstraints</a:t>
              </a:r>
              <a:r>
                <a:rPr lang="en-US" sz="900" dirty="0" smtClean="0"/>
                <a:t>: CA: TRUE or FALSE</a:t>
              </a:r>
              <a:endParaRPr lang="en-GB" sz="9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0670" y="3643314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 smtClean="0"/>
                <a:t>keyUsage</a:t>
              </a:r>
              <a:r>
                <a:rPr lang="en-US" sz="900" dirty="0" smtClean="0"/>
                <a:t>: …</a:t>
              </a:r>
              <a:endParaRPr lang="en-GB" sz="9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0670" y="4071942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 smtClean="0"/>
                <a:t>subjectAlternativeName</a:t>
              </a:r>
              <a:r>
                <a:rPr lang="en-US" sz="900" dirty="0" smtClean="0"/>
                <a:t>: …</a:t>
              </a:r>
              <a:endParaRPr lang="en-GB" sz="9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00670" y="4500570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…</a:t>
              </a:r>
              <a:endParaRPr lang="en-GB" sz="9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00670" y="4786322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…</a:t>
              </a:r>
              <a:endParaRPr lang="en-GB" sz="9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32" y="5158752"/>
              <a:ext cx="3714776" cy="413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 smtClean="0"/>
                <a:t>Public Key Data (exponent, modulus)</a:t>
              </a:r>
              <a:endParaRPr lang="en-GB" sz="9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71604" y="1214422"/>
            <a:ext cx="4000528" cy="1785950"/>
            <a:chOff x="1214414" y="1214422"/>
            <a:chExt cx="4000528" cy="1785950"/>
          </a:xfrm>
        </p:grpSpPr>
        <p:sp>
          <p:nvSpPr>
            <p:cNvPr id="24" name="Rectangle 23"/>
            <p:cNvSpPr/>
            <p:nvPr/>
          </p:nvSpPr>
          <p:spPr>
            <a:xfrm>
              <a:off x="1214414" y="1214422"/>
              <a:ext cx="4000528" cy="17859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5852" y="1285860"/>
              <a:ext cx="3857652" cy="1143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85852" y="250030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Signature of Root Certification Auth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57290" y="135729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Root Certificate Authority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57290" y="172972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1 Jan 1999 until 31 Dec 2029</a:t>
              </a:r>
              <a:endParaRPr lang="en-GB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57290" y="2086918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Root Certification Authority</a:t>
              </a:r>
              <a:endParaRPr lang="en-GB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7158" y="3286124"/>
            <a:ext cx="2500330" cy="1116219"/>
            <a:chOff x="1214414" y="1214422"/>
            <a:chExt cx="4000528" cy="1785950"/>
          </a:xfrm>
        </p:grpSpPr>
        <p:sp>
          <p:nvSpPr>
            <p:cNvPr id="41" name="Rectangle 40"/>
            <p:cNvSpPr/>
            <p:nvPr/>
          </p:nvSpPr>
          <p:spPr>
            <a:xfrm>
              <a:off x="1214414" y="1214422"/>
              <a:ext cx="4000528" cy="17859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85852" y="1285860"/>
              <a:ext cx="3857652" cy="1143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85852" y="250030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chemeClr val="tx1"/>
                  </a:solidFill>
                </a:rPr>
                <a:t>Signature of Root Certification Auth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57290" y="135729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/>
                <a:t>Root Certificate Authority</a:t>
              </a:r>
              <a:endParaRPr lang="en-GB" sz="105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57290" y="172972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/>
                <a:t>1 Jan 1999 until 31 Dec 2049</a:t>
              </a:r>
              <a:endParaRPr lang="en-GB" sz="105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57290" y="2086918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/>
                <a:t>Subordinate Certification Authority 2</a:t>
              </a:r>
              <a:endParaRPr lang="en-GB" sz="105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95706" y="2295516"/>
            <a:ext cx="4000528" cy="1785950"/>
            <a:chOff x="1214414" y="1214422"/>
            <a:chExt cx="4000528" cy="1785950"/>
          </a:xfrm>
        </p:grpSpPr>
        <p:sp>
          <p:nvSpPr>
            <p:cNvPr id="48" name="Rectangle 47"/>
            <p:cNvSpPr/>
            <p:nvPr/>
          </p:nvSpPr>
          <p:spPr>
            <a:xfrm>
              <a:off x="1214414" y="1214422"/>
              <a:ext cx="4000528" cy="17859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85852" y="1285860"/>
              <a:ext cx="3857652" cy="1143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85852" y="250030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Signature of Root Certification Auth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57290" y="135729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Root Certificate Authority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357290" y="172972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1 Jan 1999 until 31 Dec 2019</a:t>
              </a:r>
              <a:endParaRPr lang="en-GB" b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57290" y="2086918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Subordinate Certification Authority 1</a:t>
              </a:r>
              <a:endParaRPr lang="en-GB" b="1" dirty="0"/>
            </a:p>
          </p:txBody>
        </p:sp>
      </p:grpSp>
      <p:sp>
        <p:nvSpPr>
          <p:cNvPr id="54" name="Bent Arrow 53"/>
          <p:cNvSpPr/>
          <p:nvPr/>
        </p:nvSpPr>
        <p:spPr>
          <a:xfrm rot="5400000">
            <a:off x="5786446" y="1714488"/>
            <a:ext cx="357190" cy="642942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Bent Arrow 54"/>
          <p:cNvSpPr/>
          <p:nvPr/>
        </p:nvSpPr>
        <p:spPr>
          <a:xfrm rot="5400000">
            <a:off x="8001024" y="2928934"/>
            <a:ext cx="357190" cy="642942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Bent Arrow 55"/>
          <p:cNvSpPr/>
          <p:nvPr/>
        </p:nvSpPr>
        <p:spPr>
          <a:xfrm rot="5400000" flipV="1">
            <a:off x="928662" y="2643182"/>
            <a:ext cx="357190" cy="78581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472" y="492919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all paths need to be equally trusted by </a:t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i="1" dirty="0" smtClean="0"/>
              <a:t>relying party - </a:t>
            </a:r>
            <a:r>
              <a:rPr lang="en-US" sz="2000" dirty="0" smtClean="0"/>
              <a:t>i.e.</a:t>
            </a:r>
            <a:r>
              <a:rPr lang="en-US" sz="2000" i="1" dirty="0" smtClean="0"/>
              <a:t> a site, a user or a VO</a:t>
            </a:r>
            <a:endParaRPr lang="en-GB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Long-running Jobs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Jobs require valid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 to access </a:t>
            </a:r>
            <a:r>
              <a:rPr lang="en-US" sz="2000" dirty="0" err="1"/>
              <a:t>GridFTP</a:t>
            </a:r>
            <a:r>
              <a:rPr lang="en-US" sz="2000" dirty="0"/>
              <a:t> data repositories on the user‘s behalf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these operations must be secured, using the users‘ credentials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Job's lifetime can easily exceed the lifetime of a proxy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consider waiting in the queues, possible resubmissions, computation time, data transfers, etc.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also VOMS certificates have limited lifetime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Impossible to submit a job with sufficiently long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overall job lifetime not known in advance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violation of the meaning of short-time proxies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increased risk when the credential is stolen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might be unacceptable for the end resources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How to provide jobs with a valid short-lived credential throughout their run?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Proxy Renewal Service</a:t>
            </a:r>
            <a:endParaRPr lang="en-US"/>
          </a:p>
        </p:txBody>
      </p:sp>
      <p:pic>
        <p:nvPicPr>
          <p:cNvPr id="13320" name="Picture 8" descr="renewal_slid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4238" y="974725"/>
            <a:ext cx="7513637" cy="542925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Proxy Renewal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Ensures that jobs always have a valid short-time proxy</a:t>
            </a:r>
          </a:p>
          <a:p>
            <a:r>
              <a:rPr lang="en-US" sz="2400" dirty="0"/>
              <a:t>Users have full control over their proxies and renewal</a:t>
            </a:r>
          </a:p>
          <a:p>
            <a:pPr lvl="1"/>
            <a:r>
              <a:rPr lang="en-US" sz="2000" dirty="0"/>
              <a:t>Using the </a:t>
            </a:r>
            <a:r>
              <a:rPr lang="en-US" sz="2000" dirty="0" err="1"/>
              <a:t>MyProxy</a:t>
            </a:r>
            <a:r>
              <a:rPr lang="en-US" sz="2000" dirty="0"/>
              <a:t> repository</a:t>
            </a:r>
          </a:p>
          <a:p>
            <a:r>
              <a:rPr lang="en-US" sz="2400" dirty="0"/>
              <a:t>Support for VOMS</a:t>
            </a:r>
          </a:p>
          <a:p>
            <a:r>
              <a:rPr lang="en-US" sz="2400" dirty="0"/>
              <a:t>All operations are logged</a:t>
            </a:r>
          </a:p>
          <a:p>
            <a:pPr lvl="1"/>
            <a:r>
              <a:rPr lang="en-US" sz="2000" dirty="0"/>
              <a:t>allows an audit</a:t>
            </a:r>
          </a:p>
          <a:p>
            <a:r>
              <a:rPr lang="en-US" sz="2400" dirty="0"/>
              <a:t>Stolen credentials can't be renewed easily</a:t>
            </a:r>
          </a:p>
          <a:p>
            <a:pPr lvl="1"/>
            <a:r>
              <a:rPr lang="en-US" sz="2000" dirty="0"/>
              <a:t>the WMS credential are necessary for renewal</a:t>
            </a:r>
          </a:p>
          <a:p>
            <a:r>
              <a:rPr lang="en-US" sz="2400" dirty="0"/>
              <a:t>An older (still valid) proxy must be available for renewal</a:t>
            </a:r>
          </a:p>
          <a:p>
            <a:pPr lvl="1"/>
            <a:r>
              <a:rPr lang="en-US" sz="2000" dirty="0"/>
              <a:t>reduces the risk when services are compromised</a:t>
            </a:r>
          </a:p>
          <a:p>
            <a:r>
              <a:rPr lang="en-US" sz="2400" dirty="0"/>
              <a:t>Developed in EU </a:t>
            </a:r>
            <a:r>
              <a:rPr lang="en-US" sz="2400" dirty="0" err="1"/>
              <a:t>Datagrid</a:t>
            </a:r>
            <a:r>
              <a:rPr lang="en-US" sz="2400" dirty="0"/>
              <a:t>, in production use in EGEE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 </a:t>
            </a:r>
            <a:r>
              <a:rPr lang="en-US" sz="2800"/>
              <a:t>MyProxy and Trust Establishment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Relationship between </a:t>
            </a:r>
            <a:r>
              <a:rPr lang="en-US" sz="2400" dirty="0" err="1"/>
              <a:t>MyProxy</a:t>
            </a:r>
            <a:r>
              <a:rPr lang="en-US" sz="2400" dirty="0"/>
              <a:t> and its client is crucial</a:t>
            </a:r>
          </a:p>
          <a:p>
            <a:pPr lvl="1"/>
            <a:r>
              <a:rPr lang="en-US" sz="2000" dirty="0"/>
              <a:t>clients must be authorized to access the repository</a:t>
            </a:r>
          </a:p>
          <a:p>
            <a:r>
              <a:rPr lang="en-US" sz="2400" dirty="0"/>
              <a:t>So far trust based on a static configuration</a:t>
            </a:r>
          </a:p>
          <a:p>
            <a:pPr lvl="1"/>
            <a:r>
              <a:rPr lang="en-US" sz="2000" dirty="0"/>
              <a:t>each service and client must be listed</a:t>
            </a:r>
          </a:p>
          <a:p>
            <a:pPr lvl="1"/>
            <a:r>
              <a:rPr lang="en-US" sz="2000" dirty="0"/>
              <a:t>regular expressions aren‘t sufficient</a:t>
            </a:r>
          </a:p>
          <a:p>
            <a:pPr lvl="1"/>
            <a:r>
              <a:rPr lang="en-US" sz="2000" dirty="0"/>
              <a:t>a subject name of a service must be added on each change or addition </a:t>
            </a:r>
          </a:p>
          <a:p>
            <a:r>
              <a:rPr lang="en-US" sz="2400" dirty="0"/>
              <a:t>VOMS support introduced recently</a:t>
            </a:r>
          </a:p>
          <a:p>
            <a:pPr lvl="1"/>
            <a:r>
              <a:rPr lang="en-US" sz="2000" dirty="0"/>
              <a:t>generated by needs of EGEE</a:t>
            </a:r>
          </a:p>
          <a:p>
            <a:pPr lvl="1"/>
            <a:r>
              <a:rPr lang="en-US" sz="2000" dirty="0"/>
              <a:t>allows to specify VOMS attributes (roles, groups) instead of specifying identity</a:t>
            </a:r>
          </a:p>
          <a:p>
            <a:pPr lvl="1"/>
            <a:r>
              <a:rPr lang="en-US" sz="2000" dirty="0"/>
              <a:t>requires adding service certificates to VOMS machinery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Data Storage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Control semantics</a:t>
            </a:r>
          </a:p>
          <a:p>
            <a:r>
              <a:rPr lang="en-US" dirty="0" smtClean="0"/>
              <a:t>Breakdown of the container model</a:t>
            </a:r>
          </a:p>
          <a:p>
            <a:r>
              <a:rPr lang="en-US" dirty="0" smtClean="0"/>
              <a:t>Legacy forever: mapping grid storage onto Unix semantics</a:t>
            </a:r>
          </a:p>
          <a:p>
            <a:r>
              <a:rPr lang="en-US" dirty="0" smtClean="0"/>
              <a:t>The DPM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Storage: Access </a:t>
            </a:r>
            <a:r>
              <a:rPr lang="en-GB" dirty="0"/>
              <a:t>Control </a:t>
            </a:r>
            <a:r>
              <a:rPr lang="en-GB" dirty="0" smtClean="0"/>
              <a:t>Lists</a:t>
            </a:r>
            <a:endParaRPr lang="en-GB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Catalogue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protects access to meta-data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is only advisory for actual file access</a:t>
            </a:r>
            <a:br>
              <a:rPr lang="en-GB" sz="1600" dirty="0"/>
            </a:br>
            <a:r>
              <a:rPr lang="en-GB" sz="1600" dirty="0"/>
              <a:t>unless the storage system only accepts connections from a trusted agent that does itself </a:t>
            </a:r>
            <a:r>
              <a:rPr lang="en-GB" sz="1600" dirty="0" smtClean="0"/>
              <a:t>do a </a:t>
            </a:r>
            <a:r>
              <a:rPr lang="en-GB" sz="1600" dirty="0"/>
              <a:t>catalogue </a:t>
            </a:r>
            <a:r>
              <a:rPr lang="en-GB" sz="1600" dirty="0" smtClean="0"/>
              <a:t>lookup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SE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either natively (i.e. supported by both the SRM and transfer services</a:t>
            </a:r>
            <a:r>
              <a:rPr lang="en-GB" sz="16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SRM/transfer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SRM and </a:t>
            </a:r>
            <a:r>
              <a:rPr lang="en-GB" sz="1600" dirty="0" err="1"/>
              <a:t>GridFTp</a:t>
            </a:r>
            <a:r>
              <a:rPr lang="en-GB" sz="1600" dirty="0"/>
              <a:t> server need to lookup in local ACL store </a:t>
            </a:r>
            <a:r>
              <a:rPr lang="en-GB" sz="1600" dirty="0" smtClean="0"/>
              <a:t>for </a:t>
            </a:r>
            <a:r>
              <a:rPr lang="en-GB" sz="1600" dirty="0"/>
              <a:t>each transfer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need “all files owned by SRM” unless underlying FS supports ACLs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i="1" dirty="0" smtClean="0"/>
              <a:t>OS level?</a:t>
            </a:r>
            <a:endParaRPr lang="en-GB" sz="2000" i="1" dirty="0"/>
          </a:p>
          <a:p>
            <a:pPr lvl="1">
              <a:lnSpc>
                <a:spcPct val="90000"/>
              </a:lnSpc>
            </a:pPr>
            <a:r>
              <a:rPr lang="en-GB" sz="1600" i="1" dirty="0"/>
              <a:t>native POSIX-ACL support in OS </a:t>
            </a:r>
            <a:r>
              <a:rPr lang="en-GB" sz="1600" i="1" dirty="0" smtClean="0"/>
              <a:t>would be needed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Mapping would still be requires (as for job execution)</a:t>
            </a:r>
            <a:endParaRPr lang="en-GB" sz="1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Grid ACL considerations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Semantics</a:t>
            </a:r>
          </a:p>
          <a:p>
            <a:pPr lvl="1"/>
            <a:r>
              <a:rPr lang="en-GB" sz="2000" dirty="0" err="1"/>
              <a:t>Posix</a:t>
            </a:r>
            <a:r>
              <a:rPr lang="en-GB" sz="2000" dirty="0"/>
              <a:t> </a:t>
            </a:r>
            <a:r>
              <a:rPr lang="en-GB" sz="2000" dirty="0" smtClean="0"/>
              <a:t>semantics </a:t>
            </a:r>
            <a:r>
              <a:rPr lang="en-GB" sz="2000" dirty="0"/>
              <a:t>require that you traverse </a:t>
            </a:r>
            <a:r>
              <a:rPr lang="en-GB" sz="2000" i="1" dirty="0"/>
              <a:t>up</a:t>
            </a:r>
            <a:r>
              <a:rPr lang="en-GB" sz="2000" dirty="0"/>
              <a:t> the tree to find all constraints</a:t>
            </a:r>
          </a:p>
          <a:p>
            <a:pPr lvl="1"/>
            <a:r>
              <a:rPr lang="en-GB" sz="2000" dirty="0"/>
              <a:t>behaviour both costly and possibly undefined in a distributed context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VMS and NTFS container semantics are self-contained</a:t>
            </a:r>
          </a:p>
          <a:p>
            <a:pPr lvl="1"/>
            <a:r>
              <a:rPr lang="en-GB" sz="2000" dirty="0"/>
              <a:t>taken as a basis for the ACL semantics in many grid services</a:t>
            </a:r>
          </a:p>
          <a:p>
            <a:pPr lvl="1"/>
            <a:endParaRPr lang="en-GB" sz="2000" dirty="0"/>
          </a:p>
          <a:p>
            <a:r>
              <a:rPr lang="en-GB" sz="2400" dirty="0"/>
              <a:t>ACL syntax &amp; local semantics typically </a:t>
            </a:r>
            <a:r>
              <a:rPr lang="en-GB" sz="2400" dirty="0" err="1"/>
              <a:t>Posix</a:t>
            </a:r>
            <a:r>
              <a:rPr lang="en-GB" sz="2400" dirty="0"/>
              <a:t>-style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nl-NL" dirty="0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‘Container abstraction’ breakdown</a:t>
            </a:r>
            <a:endParaRPr lang="en-GB" dirty="0"/>
          </a:p>
        </p:txBody>
      </p:sp>
      <p:graphicFrame>
        <p:nvGraphicFramePr>
          <p:cNvPr id="550916" name="Object 4"/>
          <p:cNvGraphicFramePr>
            <a:graphicFrameLocks noChangeAspect="1"/>
          </p:cNvGraphicFramePr>
          <p:nvPr>
            <p:ph idx="1"/>
          </p:nvPr>
        </p:nvGraphicFramePr>
        <p:xfrm>
          <a:off x="1142976" y="1428736"/>
          <a:ext cx="6569075" cy="4525963"/>
        </p:xfrm>
        <a:graphic>
          <a:graphicData uri="http://schemas.openxmlformats.org/presentationml/2006/ole">
            <p:oleObj spid="_x0000_s58370" name="Visio" r:id="rId3" imgW="6862046" imgH="4727102" progId="Visio.Drawing.11">
              <p:embed/>
            </p:oleObj>
          </a:graphicData>
        </a:graphic>
      </p:graphicFrame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0" y="6597650"/>
            <a:ext cx="9144000" cy="2746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800000"/>
                </a:solidFill>
              </a:rPr>
              <a:t>graphic: Ann Chervenak, ISI/USC, from presentation to the Design Team, Argonne, 2005</a:t>
            </a:r>
          </a:p>
        </p:txBody>
      </p:sp>
      <p:sp>
        <p:nvSpPr>
          <p:cNvPr id="7" name="Left-Right Arrow 6"/>
          <p:cNvSpPr/>
          <p:nvPr/>
        </p:nvSpPr>
        <p:spPr>
          <a:xfrm rot="18424321">
            <a:off x="1288242" y="3198732"/>
            <a:ext cx="185738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8423535">
            <a:off x="723400" y="296910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database consistency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 access control: dCache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09604" y="1071546"/>
            <a:ext cx="8305800" cy="5357100"/>
            <a:chOff x="838200" y="1371600"/>
            <a:chExt cx="7467600" cy="4816475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990600" y="3368675"/>
              <a:ext cx="2438400" cy="1676400"/>
            </a:xfrm>
            <a:prstGeom prst="flowChartAlternateProcess">
              <a:avLst/>
            </a:prstGeom>
            <a:solidFill>
              <a:srgbClr val="F4F4F4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600" b="1">
                <a:latin typeface="Arial Narrow" pitchFamily="1" charset="0"/>
              </a:endParaRPr>
            </a:p>
            <a:p>
              <a:pPr algn="ctr"/>
              <a:r>
                <a:rPr lang="en-US" sz="1600" b="1">
                  <a:latin typeface="Arial Narrow" pitchFamily="1" charset="0"/>
                </a:rPr>
                <a:t>SRM-dCache</a:t>
              </a: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838200" y="2987675"/>
              <a:ext cx="1524000" cy="5334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SRM Server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6800" y="1371600"/>
              <a:ext cx="2057400" cy="51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CC0000"/>
                  </a:solidFill>
                  <a:latin typeface="Courier New" pitchFamily="49" charset="0"/>
                </a:rPr>
                <a:t>voms-proxy-init</a:t>
              </a:r>
            </a:p>
            <a:p>
              <a:r>
                <a:rPr lang="en-US" sz="1050" b="1">
                  <a:latin typeface="Arial Narrow" pitchFamily="1" charset="0"/>
                </a:rPr>
                <a:t>Proxy with VO </a:t>
              </a:r>
            </a:p>
            <a:p>
              <a:r>
                <a:rPr lang="en-US" sz="1050" b="1">
                  <a:latin typeface="Arial Narrow" pitchFamily="1" charset="0"/>
                </a:rPr>
                <a:t>Membership | Role attributes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371600" y="1997075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819400" y="4054475"/>
              <a:ext cx="762000" cy="3048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0386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PRIMA SAML Client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943600" y="39782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Storage Authorization 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73914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Storage metadata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667000" y="3140075"/>
              <a:ext cx="838200" cy="3810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GridFTP</a:t>
              </a:r>
            </a:p>
            <a:p>
              <a:r>
                <a:rPr lang="en-US" sz="1050" b="1">
                  <a:latin typeface="Arial Narrow" pitchFamily="1" charset="0"/>
                </a:rPr>
                <a:t>Server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371600" y="352107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371600" y="4283075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5814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8768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69342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876800" y="407035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5814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9342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>
              <a:off x="1676400" y="4130675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1676400" y="352107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362200" y="34448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9718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31242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3505200" y="32162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rot="5400000" flipH="1">
              <a:off x="2019300" y="27209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3886200" y="2911475"/>
              <a:ext cx="6858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667000" y="2378075"/>
              <a:ext cx="6858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5029200" y="4114800"/>
              <a:ext cx="8382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>
                  <a:latin typeface="Arial Narrow" pitchFamily="1" charset="0"/>
                </a:rPr>
                <a:t>https/SOAP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9906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SAML response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953000" y="4403725"/>
              <a:ext cx="8382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SAML query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6934200" y="4435475"/>
              <a:ext cx="13716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Get storage authz for this username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858000" y="3597275"/>
              <a:ext cx="11430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User Authorization </a:t>
              </a:r>
            </a:p>
            <a:p>
              <a:r>
                <a:rPr lang="en-US" sz="1050" b="1">
                  <a:latin typeface="Arial Narrow" pitchFamily="1" charset="0"/>
                </a:rPr>
                <a:t>Record</a:t>
              </a:r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61722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64770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5943600" y="4784725"/>
              <a:ext cx="14478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If authorized,</a:t>
              </a:r>
            </a:p>
            <a:p>
              <a:r>
                <a:rPr lang="en-US" sz="1050" b="1">
                  <a:latin typeface="Arial Narrow" pitchFamily="1" charset="0"/>
                </a:rPr>
                <a:t>get username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H="1">
              <a:off x="2362200" y="3216275"/>
              <a:ext cx="3048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1371600" y="4267200"/>
              <a:ext cx="9906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SRM Callout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1066800" y="2149475"/>
              <a:ext cx="762000" cy="228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CC0000"/>
                  </a:solidFill>
                  <a:latin typeface="Courier New" pitchFamily="49" charset="0"/>
                </a:rPr>
                <a:t>srmcp</a:t>
              </a: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2438400" y="3597275"/>
              <a:ext cx="6096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GridFTP </a:t>
              </a:r>
            </a:p>
            <a:p>
              <a:r>
                <a:rPr lang="en-US" sz="1050" b="1">
                  <a:latin typeface="Arial Narrow" pitchFamily="1" charset="0"/>
                </a:rPr>
                <a:t>Callout</a:t>
              </a:r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4038600" y="46640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gPLAZMALite Authorization 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48" name="AutoShape 42"/>
            <p:cNvSpPr>
              <a:spLocks noChangeArrowheads="1"/>
            </p:cNvSpPr>
            <p:nvPr/>
          </p:nvSpPr>
          <p:spPr bwMode="auto">
            <a:xfrm>
              <a:off x="4038600" y="51974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gPLAZMALite grid-mapfile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49" name="AutoShape 43"/>
            <p:cNvSpPr>
              <a:spLocks noChangeArrowheads="1"/>
            </p:cNvSpPr>
            <p:nvPr/>
          </p:nvSpPr>
          <p:spPr bwMode="auto">
            <a:xfrm>
              <a:off x="4038600" y="57308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dcache.kpwd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3581400" y="48164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3581400" y="53498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3581400" y="5883275"/>
              <a:ext cx="457200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581400" y="4283075"/>
              <a:ext cx="0" cy="160020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4" name="AutoShape 48"/>
            <p:cNvSpPr>
              <a:spLocks noChangeArrowheads="1"/>
            </p:cNvSpPr>
            <p:nvPr/>
          </p:nvSpPr>
          <p:spPr bwMode="auto">
            <a:xfrm>
              <a:off x="5943600" y="5334000"/>
              <a:ext cx="11430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GUMS </a:t>
              </a:r>
            </a:p>
            <a:p>
              <a:r>
                <a:rPr lang="en-US" sz="1050" b="1">
                  <a:latin typeface="Arial Narrow" pitchFamily="1" charset="0"/>
                </a:rPr>
                <a:t>Identity Mapping</a:t>
              </a:r>
            </a:p>
            <a:p>
              <a:r>
                <a:rPr lang="en-US" sz="1050" b="1">
                  <a:latin typeface="Arial Narrow" pitchFamily="1" charset="0"/>
                </a:rPr>
                <a:t>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61722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64770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214942" y="6143644"/>
            <a:ext cx="392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smtClean="0">
                <a:solidFill>
                  <a:srgbClr val="C00000"/>
                </a:solidFill>
              </a:rPr>
              <a:t>Frank </a:t>
            </a:r>
            <a:r>
              <a:rPr lang="en-US" sz="1200" dirty="0" err="1" smtClean="0">
                <a:solidFill>
                  <a:srgbClr val="C00000"/>
                </a:solidFill>
              </a:rPr>
              <a:t>Wurthwein</a:t>
            </a:r>
            <a:r>
              <a:rPr lang="en-US" sz="1200" dirty="0" smtClean="0">
                <a:solidFill>
                  <a:srgbClr val="C00000"/>
                </a:solidFill>
              </a:rPr>
              <a:t>, CHEP2006 Mumbai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Flowchart: Direct Access Storage 58"/>
          <p:cNvSpPr/>
          <p:nvPr/>
        </p:nvSpPr>
        <p:spPr>
          <a:xfrm>
            <a:off x="5715008" y="4000504"/>
            <a:ext cx="285752" cy="428628"/>
          </a:xfrm>
          <a:prstGeom prst="flowChartMagneticDru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rot="5400000">
            <a:off x="5750727" y="3321843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29388" y="264318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SAML2XACML2</a:t>
            </a:r>
          </a:p>
          <a:p>
            <a:r>
              <a:rPr lang="en-GB" sz="1400" dirty="0" err="1" smtClean="0"/>
              <a:t>interop</a:t>
            </a:r>
            <a:r>
              <a:rPr lang="en-GB" sz="1400" dirty="0" smtClean="0"/>
              <a:t> protocol</a:t>
            </a:r>
          </a:p>
          <a:p>
            <a:r>
              <a:rPr lang="en-GB" sz="1400" dirty="0" smtClean="0"/>
              <a:t>GUMS, SCAS, &amp;c</a:t>
            </a:r>
            <a:endParaRPr lang="en-GB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Legacy persists, though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dCache/</a:t>
            </a:r>
            <a:r>
              <a:rPr lang="en-GB" dirty="0" err="1" smtClean="0"/>
              <a:t>gPlazma</a:t>
            </a:r>
            <a:r>
              <a:rPr lang="en-GB" dirty="0" smtClean="0"/>
              <a:t> maps back to </a:t>
            </a:r>
          </a:p>
          <a:p>
            <a:pPr lvl="1"/>
            <a:r>
              <a:rPr lang="en-GB" dirty="0" smtClean="0"/>
              <a:t>Unix username</a:t>
            </a:r>
          </a:p>
          <a:p>
            <a:pPr lvl="1"/>
            <a:r>
              <a:rPr lang="en-GB" dirty="0" smtClean="0"/>
              <a:t>‘root path’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Files stored 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i="1" dirty="0" smtClean="0"/>
              <a:t>Unix </a:t>
            </a:r>
            <a:r>
              <a:rPr lang="en-GB" dirty="0" err="1" smtClean="0"/>
              <a:t>uid</a:t>
            </a:r>
            <a:r>
              <a:rPr lang="en-GB" dirty="0" smtClean="0"/>
              <a:t> and </a:t>
            </a:r>
            <a:r>
              <a:rPr lang="en-GB" dirty="0" err="1" smtClean="0"/>
              <a:t>gid</a:t>
            </a:r>
            <a:endParaRPr lang="en-GB" dirty="0" smtClean="0"/>
          </a:p>
          <a:p>
            <a:pPr lvl="1"/>
            <a:r>
              <a:rPr lang="en-US" dirty="0" smtClean="0"/>
              <a:t>Can have local access!</a:t>
            </a:r>
            <a:endParaRPr lang="en-GB" dirty="0" smtClean="0"/>
          </a:p>
          <a:p>
            <a:pPr lvl="1"/>
            <a:r>
              <a:rPr lang="en-GB" dirty="0" smtClean="0"/>
              <a:t>But doing VOMS-based ACLs </a:t>
            </a:r>
            <a:br>
              <a:rPr lang="en-GB" dirty="0" smtClean="0"/>
            </a:br>
            <a:r>
              <a:rPr lang="en-GB" dirty="0" smtClean="0"/>
              <a:t>over simple Unix ACLs </a:t>
            </a:r>
            <a:br>
              <a:rPr lang="en-GB" dirty="0" smtClean="0"/>
            </a:br>
            <a:r>
              <a:rPr lang="en-GB" dirty="0" smtClean="0"/>
              <a:t>results in </a:t>
            </a:r>
            <a:br>
              <a:rPr lang="en-GB" dirty="0" smtClean="0"/>
            </a:br>
            <a:r>
              <a:rPr lang="en-GB" dirty="0" smtClean="0"/>
              <a:t>a combinatorial group explosion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163570" y="2000240"/>
            <a:ext cx="4980430" cy="3571900"/>
            <a:chOff x="3286116" y="2786058"/>
            <a:chExt cx="5478473" cy="3929090"/>
          </a:xfrm>
        </p:grpSpPr>
        <p:sp>
          <p:nvSpPr>
            <p:cNvPr id="25" name="Oval 24"/>
            <p:cNvSpPr/>
            <p:nvPr/>
          </p:nvSpPr>
          <p:spPr>
            <a:xfrm>
              <a:off x="4572000" y="4357718"/>
              <a:ext cx="2571768" cy="235743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86116" y="2786058"/>
              <a:ext cx="5478473" cy="3505208"/>
              <a:chOff x="4876800" y="3597275"/>
              <a:chExt cx="3429000" cy="2193925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5943600" y="3978275"/>
                <a:ext cx="990600" cy="457200"/>
              </a:xfrm>
              <a:prstGeom prst="flowChartAlternateProcess">
                <a:avLst/>
              </a:prstGeom>
              <a:solidFill>
                <a:srgbClr val="FFFFCC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1600" b="1" dirty="0">
                    <a:latin typeface="Arial Narrow" pitchFamily="1" charset="0"/>
                  </a:rPr>
                  <a:t>Storage Authorization Service</a:t>
                </a:r>
                <a:endParaRPr lang="en-US" sz="1600" dirty="0">
                  <a:latin typeface="Arial Narrow" pitchFamily="1" charset="0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7391400" y="3978275"/>
                <a:ext cx="838200" cy="457200"/>
              </a:xfrm>
              <a:prstGeom prst="flowChartAlternateProcess">
                <a:avLst/>
              </a:prstGeom>
              <a:solidFill>
                <a:srgbClr val="FFFFCC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1600" b="1">
                    <a:latin typeface="Arial Narrow" pitchFamily="1" charset="0"/>
                  </a:rPr>
                  <a:t>Storage metadata</a:t>
                </a:r>
                <a:endParaRPr lang="en-US" sz="1600">
                  <a:latin typeface="Arial Narrow" pitchFamily="1" charset="0"/>
                </a:endParaRP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4876800" y="434340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6934200" y="428307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4876800" y="407035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6934200" y="413067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5029200" y="4114800"/>
                <a:ext cx="838200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Arial Narrow" pitchFamily="1" charset="0"/>
                  </a:rPr>
                  <a:t>https/SOAP</a:t>
                </a: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4953000" y="3657600"/>
                <a:ext cx="990600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 dirty="0">
                    <a:latin typeface="Arial Narrow" pitchFamily="1" charset="0"/>
                  </a:rPr>
                  <a:t>SAML response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4953000" y="4403725"/>
                <a:ext cx="838200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SAML query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6934200" y="4435475"/>
                <a:ext cx="1371600" cy="36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Get storage authz for this username</a:t>
                </a:r>
              </a:p>
            </p:txBody>
          </p:sp>
          <p:sp>
            <p:nvSpPr>
              <p:cNvPr id="17" name="Text Box 32"/>
              <p:cNvSpPr txBox="1">
                <a:spLocks noChangeArrowheads="1"/>
              </p:cNvSpPr>
              <p:nvPr/>
            </p:nvSpPr>
            <p:spPr bwMode="auto">
              <a:xfrm>
                <a:off x="6858000" y="3597275"/>
                <a:ext cx="1143000" cy="36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User Authorization 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Record</a:t>
                </a:r>
              </a:p>
            </p:txBody>
          </p:sp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>
                <a:off x="6172200" y="4435475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 flipV="1">
                <a:off x="6477000" y="4435475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5943600" y="4784725"/>
                <a:ext cx="1447800" cy="36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If authorized,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get username</a:t>
                </a:r>
              </a:p>
            </p:txBody>
          </p:sp>
          <p:sp>
            <p:nvSpPr>
              <p:cNvPr id="21" name="AutoShape 48"/>
              <p:cNvSpPr>
                <a:spLocks noChangeArrowheads="1"/>
              </p:cNvSpPr>
              <p:nvPr/>
            </p:nvSpPr>
            <p:spPr bwMode="auto">
              <a:xfrm>
                <a:off x="5943600" y="5334000"/>
                <a:ext cx="1143000" cy="457200"/>
              </a:xfrm>
              <a:prstGeom prst="flowChartAlternateProcess">
                <a:avLst/>
              </a:prstGeom>
              <a:solidFill>
                <a:srgbClr val="FFFFCC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1600" b="1">
                    <a:latin typeface="Arial Narrow" pitchFamily="1" charset="0"/>
                  </a:rPr>
                  <a:t>GUMS 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Identity Mapping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Service</a:t>
                </a:r>
                <a:endParaRPr lang="en-US" sz="1600">
                  <a:latin typeface="Arial Narrow" pitchFamily="1" charset="0"/>
                </a:endParaRPr>
              </a:p>
            </p:txBody>
          </p:sp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6172200" y="5181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6477000" y="5181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214942" y="6143644"/>
            <a:ext cx="392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smtClean="0">
                <a:solidFill>
                  <a:srgbClr val="C00000"/>
                </a:solidFill>
              </a:rPr>
              <a:t>Frank </a:t>
            </a:r>
            <a:r>
              <a:rPr lang="en-US" sz="1200" dirty="0" err="1" smtClean="0">
                <a:solidFill>
                  <a:srgbClr val="C00000"/>
                </a:solidFill>
              </a:rPr>
              <a:t>Wurthwein</a:t>
            </a:r>
            <a:r>
              <a:rPr lang="en-US" sz="1200" dirty="0" smtClean="0">
                <a:solidFill>
                  <a:srgbClr val="C00000"/>
                </a:solidFill>
              </a:rPr>
              <a:t>, CHEP2006 Mumbai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Hierarchies in 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Namespace constrains aid in securing hierarchies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45135"/>
            <a:ext cx="9144000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 EACL -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AAACertificateServices</a:t>
            </a:r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access_id_CA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X509   '/C=GB/ST=Greater Manchester/L=Salford/O=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Comodo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CA Limited/CN=AAA Certificate Services'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pos_rights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CA:sign</a:t>
            </a:r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cond_subjects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'"/C=GB/ST=Greater Manchester/L=Salford/O=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Comodo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CA Limited/CN=AAA Certificate Services" "/C=US/ST=UT/L=Salt Lake City/O=The USERTRUST Network/OU=http://www.usertrust.com/CN=UTN-USERFirst-Client Authentication and Email"'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57628"/>
            <a:ext cx="9144000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 EACL -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UTNAAAClient</a:t>
            </a:r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access_id_CA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X509   '/C=US/ST=UT/L=Salt Lake City/O=The USERTRUST Network/OU=http://www.usertrust.com/CN=UTN-USERFirst-Client Authentication and Email'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pos_rights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CA:sign</a:t>
            </a:r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cond_subjects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'"/C=NL/O=TERENA/CN=TERENA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Personal CA"'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286388"/>
            <a:ext cx="9144000" cy="10926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 EACL -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TERENAeSciencePersonalCA</a:t>
            </a:r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access_id_CA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X509   '/C=NL/O=TERENA/CN=TERENA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Personal CA'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pos_rights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CA:sign</a:t>
            </a:r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cond_subjects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'"/DC=org/DC=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terena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/DC=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tcs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/*"'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storage access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‘grid’ identity and attributes to define ACLs</a:t>
            </a:r>
          </a:p>
          <a:p>
            <a:endParaRPr lang="en-GB" dirty="0" smtClean="0"/>
          </a:p>
          <a:p>
            <a:r>
              <a:rPr lang="en-GB" dirty="0" smtClean="0"/>
              <a:t>With ‘POSIX’ semantics </a:t>
            </a:r>
          </a:p>
          <a:p>
            <a:pPr lvl="1"/>
            <a:r>
              <a:rPr lang="en-GB" dirty="0" smtClean="0"/>
              <a:t>So traversal based, not object based</a:t>
            </a:r>
          </a:p>
          <a:p>
            <a:pPr lvl="1"/>
            <a:r>
              <a:rPr lang="en-GB" dirty="0" smtClean="0"/>
              <a:t>Needs ‘good’ database schema to store </a:t>
            </a:r>
            <a:r>
              <a:rPr lang="en-GB" dirty="0" err="1" smtClean="0"/>
              <a:t>ACLs&amp;metadata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Example: DPM “Disk Pool Manager”</a:t>
            </a:r>
          </a:p>
          <a:p>
            <a:pPr lvl="1"/>
            <a:r>
              <a:rPr lang="en-GB" dirty="0" smtClean="0"/>
              <a:t>See </a:t>
            </a:r>
            <a:br>
              <a:rPr lang="en-GB" dirty="0" smtClean="0"/>
            </a:br>
            <a:r>
              <a:rPr lang="en-GB" dirty="0" smtClean="0"/>
              <a:t>https://twiki.cern.ch/twiki/bin/view/EGEE/GliteDPM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Architecture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750" y="1628775"/>
            <a:ext cx="1524000" cy="3048000"/>
            <a:chOff x="480" y="816"/>
            <a:chExt cx="960" cy="1920"/>
          </a:xfrm>
        </p:grpSpPr>
        <p:sp>
          <p:nvSpPr>
            <p:cNvPr id="401414" name="Rectangle 6"/>
            <p:cNvSpPr>
              <a:spLocks noChangeArrowheads="1"/>
            </p:cNvSpPr>
            <p:nvPr/>
          </p:nvSpPr>
          <p:spPr bwMode="auto">
            <a:xfrm>
              <a:off x="480" y="816"/>
              <a:ext cx="96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960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Grid Client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44750" y="1628775"/>
            <a:ext cx="2971800" cy="1981200"/>
            <a:chOff x="1680" y="816"/>
            <a:chExt cx="1872" cy="1248"/>
          </a:xfrm>
        </p:grpSpPr>
        <p:sp>
          <p:nvSpPr>
            <p:cNvPr id="401417" name="Rectangle 9"/>
            <p:cNvSpPr>
              <a:spLocks noChangeArrowheads="1"/>
            </p:cNvSpPr>
            <p:nvPr/>
          </p:nvSpPr>
          <p:spPr bwMode="auto">
            <a:xfrm>
              <a:off x="1680" y="816"/>
              <a:ext cx="1872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18" name="Text Box 10"/>
            <p:cNvSpPr txBox="1">
              <a:spLocks noChangeArrowheads="1"/>
            </p:cNvSpPr>
            <p:nvPr/>
          </p:nvSpPr>
          <p:spPr bwMode="auto">
            <a:xfrm>
              <a:off x="1680" y="816"/>
              <a:ext cx="187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Data Server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54350" y="3762375"/>
            <a:ext cx="1676400" cy="914400"/>
            <a:chOff x="2064" y="2160"/>
            <a:chExt cx="1056" cy="576"/>
          </a:xfrm>
          <a:solidFill>
            <a:srgbClr val="FFC000"/>
          </a:solidFill>
        </p:grpSpPr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2064" y="2161"/>
              <a:ext cx="1056" cy="5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1" name="Text Box 13"/>
            <p:cNvSpPr txBox="1">
              <a:spLocks noChangeArrowheads="1"/>
            </p:cNvSpPr>
            <p:nvPr/>
          </p:nvSpPr>
          <p:spPr bwMode="auto">
            <a:xfrm>
              <a:off x="2064" y="2160"/>
              <a:ext cx="1056" cy="1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Server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645150" y="1628775"/>
            <a:ext cx="2895600" cy="1219200"/>
            <a:chOff x="3696" y="816"/>
            <a:chExt cx="1824" cy="768"/>
          </a:xfrm>
        </p:grpSpPr>
        <p:sp>
          <p:nvSpPr>
            <p:cNvPr id="401423" name="Rectangle 15"/>
            <p:cNvSpPr>
              <a:spLocks noChangeArrowheads="1"/>
            </p:cNvSpPr>
            <p:nvPr/>
          </p:nvSpPr>
          <p:spPr bwMode="auto">
            <a:xfrm>
              <a:off x="3696" y="816"/>
              <a:ext cx="1824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4" name="Text Box 16"/>
            <p:cNvSpPr txBox="1">
              <a:spLocks noChangeArrowheads="1"/>
            </p:cNvSpPr>
            <p:nvPr/>
          </p:nvSpPr>
          <p:spPr bwMode="auto">
            <a:xfrm>
              <a:off x="3696" y="816"/>
              <a:ext cx="182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Name Server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645150" y="3076575"/>
            <a:ext cx="2895600" cy="1600200"/>
            <a:chOff x="3696" y="1728"/>
            <a:chExt cx="1824" cy="1008"/>
          </a:xfrm>
          <a:solidFill>
            <a:srgbClr val="FFC000"/>
          </a:solidFill>
        </p:grpSpPr>
        <p:sp>
          <p:nvSpPr>
            <p:cNvPr id="401426" name="Rectangle 18"/>
            <p:cNvSpPr>
              <a:spLocks noChangeArrowheads="1"/>
            </p:cNvSpPr>
            <p:nvPr/>
          </p:nvSpPr>
          <p:spPr bwMode="auto">
            <a:xfrm>
              <a:off x="3696" y="1728"/>
              <a:ext cx="1824" cy="10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7" name="Text Box 19"/>
            <p:cNvSpPr txBox="1">
              <a:spLocks noChangeArrowheads="1"/>
            </p:cNvSpPr>
            <p:nvPr/>
          </p:nvSpPr>
          <p:spPr bwMode="auto">
            <a:xfrm>
              <a:off x="3696" y="1728"/>
              <a:ext cx="1824" cy="1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Disk Pool Manager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0449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29" name="Rectangle 21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30" name="Text Box 22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Disk System</a:t>
              </a:r>
            </a:p>
          </p:txBody>
        </p:sp>
      </p:grpSp>
      <p:sp>
        <p:nvSpPr>
          <p:cNvPr id="401431" name="Line 23"/>
          <p:cNvSpPr>
            <a:spLocks noChangeShapeType="1"/>
          </p:cNvSpPr>
          <p:nvPr/>
        </p:nvSpPr>
        <p:spPr bwMode="auto">
          <a:xfrm flipV="1">
            <a:off x="3816350" y="2314575"/>
            <a:ext cx="228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2" name="Line 24"/>
          <p:cNvSpPr>
            <a:spLocks noChangeShapeType="1"/>
          </p:cNvSpPr>
          <p:nvPr/>
        </p:nvSpPr>
        <p:spPr bwMode="auto">
          <a:xfrm flipV="1">
            <a:off x="3282950" y="2619375"/>
            <a:ext cx="0" cy="2286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3" name="Line 25"/>
          <p:cNvSpPr>
            <a:spLocks noChangeShapeType="1"/>
          </p:cNvSpPr>
          <p:nvPr/>
        </p:nvSpPr>
        <p:spPr bwMode="auto">
          <a:xfrm>
            <a:off x="1911350" y="3076575"/>
            <a:ext cx="685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92150" y="2847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35" name="Rectangle 2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36" name="Text Box 2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Gridftp Client</a:t>
              </a:r>
            </a:p>
          </p:txBody>
        </p:sp>
      </p:grpSp>
      <p:sp>
        <p:nvSpPr>
          <p:cNvPr id="401437" name="Line 29"/>
          <p:cNvSpPr>
            <a:spLocks noChangeShapeType="1"/>
          </p:cNvSpPr>
          <p:nvPr/>
        </p:nvSpPr>
        <p:spPr bwMode="auto">
          <a:xfrm>
            <a:off x="1911350" y="4295775"/>
            <a:ext cx="1371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>
            <a:off x="1911350" y="2314575"/>
            <a:ext cx="685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92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0" name="Rectangle 32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1" name="Text Box 33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RFIO Client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92150" y="3990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3" name="Rectangle 35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4" name="Text Box 36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Client</a:t>
              </a:r>
            </a:p>
          </p:txBody>
        </p:sp>
      </p:grpSp>
      <p:sp>
        <p:nvSpPr>
          <p:cNvPr id="401445" name="Freeform 37"/>
          <p:cNvSpPr>
            <a:spLocks/>
          </p:cNvSpPr>
          <p:nvPr/>
        </p:nvSpPr>
        <p:spPr bwMode="auto">
          <a:xfrm>
            <a:off x="4273550" y="2466975"/>
            <a:ext cx="2362200" cy="533400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1488" y="282"/>
              </a:cxn>
              <a:cxn ang="0">
                <a:pos x="1488" y="0"/>
              </a:cxn>
            </a:cxnLst>
            <a:rect l="0" t="0" r="r" b="b"/>
            <a:pathLst>
              <a:path w="1488" h="282">
                <a:moveTo>
                  <a:pt x="0" y="282"/>
                </a:moveTo>
                <a:lnTo>
                  <a:pt x="1488" y="282"/>
                </a:lnTo>
                <a:lnTo>
                  <a:pt x="1488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169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7" name="Rectangle 39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8" name="Text Box 40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NS Database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169150" y="40671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50" name="Rectangle 42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51" name="Text Box 43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19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100" b="1">
                  <a:solidFill>
                    <a:schemeClr val="tx1"/>
                  </a:solidFill>
                </a:rPr>
                <a:t>DPM Database</a:t>
              </a:r>
            </a:p>
          </p:txBody>
        </p:sp>
      </p:grpSp>
      <p:sp>
        <p:nvSpPr>
          <p:cNvPr id="401452" name="Freeform 44"/>
          <p:cNvSpPr>
            <a:spLocks/>
          </p:cNvSpPr>
          <p:nvPr/>
        </p:nvSpPr>
        <p:spPr bwMode="auto">
          <a:xfrm>
            <a:off x="6854825" y="2619375"/>
            <a:ext cx="1381125" cy="914400"/>
          </a:xfrm>
          <a:custGeom>
            <a:avLst/>
            <a:gdLst/>
            <a:ahLst/>
            <a:cxnLst>
              <a:cxn ang="0">
                <a:pos x="870" y="528"/>
              </a:cxn>
              <a:cxn ang="0">
                <a:pos x="864" y="204"/>
              </a:cxn>
              <a:cxn ang="0">
                <a:pos x="0" y="198"/>
              </a:cxn>
              <a:cxn ang="0">
                <a:pos x="6" y="0"/>
              </a:cxn>
            </a:cxnLst>
            <a:rect l="0" t="0" r="r" b="b"/>
            <a:pathLst>
              <a:path w="870" h="528">
                <a:moveTo>
                  <a:pt x="870" y="528"/>
                </a:moveTo>
                <a:lnTo>
                  <a:pt x="864" y="204"/>
                </a:lnTo>
                <a:lnTo>
                  <a:pt x="0" y="198"/>
                </a:lnTo>
                <a:lnTo>
                  <a:pt x="6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3" name="Freeform 45"/>
          <p:cNvSpPr>
            <a:spLocks/>
          </p:cNvSpPr>
          <p:nvPr/>
        </p:nvSpPr>
        <p:spPr bwMode="auto">
          <a:xfrm>
            <a:off x="3121025" y="1971675"/>
            <a:ext cx="2676525" cy="342900"/>
          </a:xfrm>
          <a:custGeom>
            <a:avLst/>
            <a:gdLst/>
            <a:ahLst/>
            <a:cxnLst>
              <a:cxn ang="0">
                <a:pos x="6" y="70"/>
              </a:cxn>
              <a:cxn ang="0">
                <a:pos x="0" y="0"/>
              </a:cxn>
              <a:cxn ang="0">
                <a:pos x="1548" y="0"/>
              </a:cxn>
              <a:cxn ang="0">
                <a:pos x="1544" y="216"/>
              </a:cxn>
              <a:cxn ang="0">
                <a:pos x="1686" y="209"/>
              </a:cxn>
            </a:cxnLst>
            <a:rect l="0" t="0" r="r" b="b"/>
            <a:pathLst>
              <a:path w="1686" h="216">
                <a:moveTo>
                  <a:pt x="6" y="70"/>
                </a:moveTo>
                <a:lnTo>
                  <a:pt x="0" y="0"/>
                </a:lnTo>
                <a:lnTo>
                  <a:pt x="1548" y="0"/>
                </a:lnTo>
                <a:lnTo>
                  <a:pt x="1544" y="216"/>
                </a:lnTo>
                <a:lnTo>
                  <a:pt x="1686" y="209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4" name="Line 46"/>
          <p:cNvSpPr>
            <a:spLocks noChangeShapeType="1"/>
          </p:cNvSpPr>
          <p:nvPr/>
        </p:nvSpPr>
        <p:spPr bwMode="auto">
          <a:xfrm flipH="1">
            <a:off x="7854950" y="3914775"/>
            <a:ext cx="0" cy="152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5" name="Line 47"/>
          <p:cNvSpPr>
            <a:spLocks noChangeShapeType="1"/>
          </p:cNvSpPr>
          <p:nvPr/>
        </p:nvSpPr>
        <p:spPr bwMode="auto">
          <a:xfrm>
            <a:off x="7016750" y="4219575"/>
            <a:ext cx="152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6" name="Line 48"/>
          <p:cNvSpPr>
            <a:spLocks noChangeShapeType="1"/>
          </p:cNvSpPr>
          <p:nvPr/>
        </p:nvSpPr>
        <p:spPr bwMode="auto">
          <a:xfrm flipV="1">
            <a:off x="7016750" y="2390775"/>
            <a:ext cx="152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7" name="Freeform 49"/>
          <p:cNvSpPr>
            <a:spLocks/>
          </p:cNvSpPr>
          <p:nvPr/>
        </p:nvSpPr>
        <p:spPr bwMode="auto">
          <a:xfrm>
            <a:off x="4273550" y="3228975"/>
            <a:ext cx="1981200" cy="3810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56" y="0"/>
              </a:cxn>
              <a:cxn ang="0">
                <a:pos x="1056" y="875"/>
              </a:cxn>
            </a:cxnLst>
            <a:rect l="0" t="0" r="r" b="b"/>
            <a:pathLst>
              <a:path w="1056" h="875">
                <a:moveTo>
                  <a:pt x="0" y="3"/>
                </a:moveTo>
                <a:lnTo>
                  <a:pt x="1056" y="0"/>
                </a:lnTo>
                <a:lnTo>
                  <a:pt x="1056" y="875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169150" y="33813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59" name="Rectangle 51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0" name="Text Box 52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DPM Daemon</a:t>
              </a: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7975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62" name="Rectangle 54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3" name="Text Box 55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NS Daemon</a:t>
              </a: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2597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65" name="Rectangle 5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6" name="Text Box 5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RFIO Daemon</a:t>
              </a:r>
            </a:p>
          </p:txBody>
        </p:sp>
      </p:grpSp>
      <p:sp>
        <p:nvSpPr>
          <p:cNvPr id="401467" name="Rectangle 59"/>
          <p:cNvSpPr>
            <a:spLocks noChangeArrowheads="1"/>
          </p:cNvSpPr>
          <p:nvPr/>
        </p:nvSpPr>
        <p:spPr bwMode="auto">
          <a:xfrm>
            <a:off x="2597150" y="2847975"/>
            <a:ext cx="1676400" cy="685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200" b="1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01468" name="Text Box 60"/>
          <p:cNvSpPr txBox="1">
            <a:spLocks noChangeArrowheads="1"/>
          </p:cNvSpPr>
          <p:nvPr/>
        </p:nvSpPr>
        <p:spPr bwMode="auto">
          <a:xfrm>
            <a:off x="2597150" y="2847975"/>
            <a:ext cx="1676400" cy="2841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Gridftp Server</a:t>
            </a:r>
          </a:p>
        </p:txBody>
      </p:sp>
      <p:sp>
        <p:nvSpPr>
          <p:cNvPr id="401469" name="Text Box 61"/>
          <p:cNvSpPr txBox="1">
            <a:spLocks noChangeArrowheads="1"/>
          </p:cNvSpPr>
          <p:nvPr/>
        </p:nvSpPr>
        <p:spPr bwMode="auto">
          <a:xfrm>
            <a:off x="2901950" y="3152775"/>
            <a:ext cx="1016000" cy="2746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RFIO Client</a:t>
            </a: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5797550" y="3609975"/>
            <a:ext cx="1219200" cy="7620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71" name="Rectangle 63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72" name="Text Box 64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Request Daemon</a:t>
              </a:r>
            </a:p>
          </p:txBody>
        </p:sp>
      </p:grpSp>
      <p:sp>
        <p:nvSpPr>
          <p:cNvPr id="401473" name="Line 65"/>
          <p:cNvSpPr>
            <a:spLocks noChangeShapeType="1"/>
          </p:cNvSpPr>
          <p:nvPr/>
        </p:nvSpPr>
        <p:spPr bwMode="auto">
          <a:xfrm>
            <a:off x="4502150" y="4219575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3282950" y="40671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75" name="Rectangle 6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76" name="Text Box 6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Daemon</a:t>
              </a:r>
            </a:p>
          </p:txBody>
        </p:sp>
      </p:grpSp>
      <p:sp>
        <p:nvSpPr>
          <p:cNvPr id="401477" name="Line 69"/>
          <p:cNvSpPr>
            <a:spLocks noChangeShapeType="1"/>
          </p:cNvSpPr>
          <p:nvPr/>
        </p:nvSpPr>
        <p:spPr bwMode="auto">
          <a:xfrm>
            <a:off x="4502150" y="4524375"/>
            <a:ext cx="2667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graphics</a:t>
            </a:r>
            <a:r>
              <a:rPr lang="en-US" sz="1400" dirty="0" smtClean="0">
                <a:solidFill>
                  <a:srgbClr val="C00000"/>
                </a:solidFill>
              </a:rPr>
              <a:t>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57200" y="4857759"/>
            <a:ext cx="8229600" cy="12684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All disk-based (data)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files owned by a generic ‘</a:t>
            </a:r>
            <a:r>
              <a:rPr kumimoji="0" lang="en-GB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dpm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’ user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GB" sz="2400" baseline="0" dirty="0" smtClean="0">
                <a:latin typeface="Franklin Gothic Book" pitchFamily="34" charset="0"/>
                <a:cs typeface="+mn-cs"/>
              </a:rPr>
              <a:t>Meta-data, locations, ownership, ACLs:</a:t>
            </a:r>
            <a:r>
              <a:rPr lang="en-GB" sz="2400" dirty="0" smtClean="0">
                <a:latin typeface="Franklin Gothic Book" pitchFamily="34" charset="0"/>
                <a:cs typeface="+mn-cs"/>
              </a:rPr>
              <a:t> all in a database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Ids and VOMS integration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DNs are mapped to virtual UIDs: the virtual </a:t>
            </a:r>
            <a:r>
              <a:rPr lang="en-US" sz="2400" dirty="0" err="1"/>
              <a:t>uid</a:t>
            </a:r>
            <a:r>
              <a:rPr lang="en-US" sz="2400" dirty="0"/>
              <a:t> is created on the fly the first time the system receives a request for this DN (no pool account)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VOMS roles are mapped to virtual GIDs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given user may have one DN and several roles, so a given user may be mapped to one UID and several GIDs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Currently only the primary role is used in LFC/DPM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Support for normal proxies and VOMS proxies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Administrative tools available to update the DB mapping table: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create VO groups in advance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keep same </a:t>
            </a:r>
            <a:r>
              <a:rPr lang="en-US" sz="2000" dirty="0" err="1"/>
              <a:t>uid</a:t>
            </a:r>
            <a:r>
              <a:rPr lang="en-US" sz="2000" dirty="0"/>
              <a:t> when DN changes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get same </a:t>
            </a:r>
            <a:r>
              <a:rPr lang="en-US" sz="2000" dirty="0" err="1"/>
              <a:t>uid</a:t>
            </a:r>
            <a:r>
              <a:rPr lang="en-US" sz="2000" dirty="0"/>
              <a:t> for a DN and a Kerberos principal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DPNS mapping tables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CREATE TABLE </a:t>
            </a:r>
            <a:r>
              <a:rPr lang="en-US" sz="2400" dirty="0" err="1"/>
              <a:t>Cns_groupinfo</a:t>
            </a:r>
            <a:r>
              <a:rPr lang="en-US" sz="2400" dirty="0"/>
              <a:t> (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dirty="0" err="1"/>
              <a:t>gid</a:t>
            </a:r>
            <a:r>
              <a:rPr lang="en-US" sz="2400" dirty="0"/>
              <a:t> NUMBER(10),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dirty="0" err="1"/>
              <a:t>groupname</a:t>
            </a:r>
            <a:r>
              <a:rPr lang="en-US" sz="2400" dirty="0"/>
              <a:t> VARCHAR2(255));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CREATE TABLE </a:t>
            </a:r>
            <a:r>
              <a:rPr lang="en-US" sz="2400" dirty="0" err="1"/>
              <a:t>Cns_userinfo</a:t>
            </a:r>
            <a:r>
              <a:rPr lang="en-US" sz="2400" dirty="0"/>
              <a:t> (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dirty="0" err="1"/>
              <a:t>userid</a:t>
            </a:r>
            <a:r>
              <a:rPr lang="en-US" sz="2400" dirty="0"/>
              <a:t> NUMBER(10),</a:t>
            </a:r>
          </a:p>
          <a:p>
            <a:pPr>
              <a:buNone/>
            </a:pPr>
            <a:r>
              <a:rPr lang="en-US" sz="2400" dirty="0"/>
              <a:t>       username VARCHAR2(255</a:t>
            </a:r>
            <a:r>
              <a:rPr lang="en-US" sz="2400" dirty="0" smtClean="0"/>
              <a:t>));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included in </a:t>
            </a:r>
            <a:r>
              <a:rPr lang="en-US" sz="2400" i="1" dirty="0" err="1" smtClean="0"/>
              <a:t>GridFTP</a:t>
            </a:r>
            <a:r>
              <a:rPr lang="en-US" sz="2400" i="1" dirty="0" smtClean="0"/>
              <a:t> through ‘</a:t>
            </a:r>
            <a:r>
              <a:rPr lang="en-US" sz="2400" i="1" dirty="0" err="1" smtClean="0"/>
              <a:t>dli</a:t>
            </a:r>
            <a:r>
              <a:rPr lang="en-US" sz="2400" i="1" dirty="0" smtClean="0"/>
              <a:t>’ </a:t>
            </a:r>
            <a:r>
              <a:rPr lang="en-US" sz="2400" i="1" dirty="0" err="1" smtClean="0"/>
              <a:t>plugin</a:t>
            </a:r>
            <a:r>
              <a:rPr lang="en-US" sz="2400" i="1" dirty="0" smtClean="0"/>
              <a:t> mechanism</a:t>
            </a:r>
            <a:r>
              <a:rPr lang="en-US" sz="2400" i="1" smtClean="0"/>
              <a:t>, </a:t>
            </a:r>
            <a:br>
              <a:rPr lang="en-US" sz="2400" i="1" smtClean="0"/>
            </a:br>
            <a:r>
              <a:rPr lang="en-US" sz="2400" i="1" smtClean="0"/>
              <a:t>and </a:t>
            </a:r>
            <a:r>
              <a:rPr lang="en-US" sz="2400" i="1" dirty="0" smtClean="0"/>
              <a:t>in SRM through call-outs to </a:t>
            </a:r>
            <a:r>
              <a:rPr lang="en-US" sz="2400" i="1" dirty="0" err="1" smtClean="0"/>
              <a:t>dpns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 Lists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18"/>
            <a:ext cx="8229600" cy="476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LFC and DPM support </a:t>
            </a:r>
            <a:r>
              <a:rPr lang="en-US" sz="2000" dirty="0" err="1"/>
              <a:t>Posix</a:t>
            </a:r>
            <a:r>
              <a:rPr lang="en-US" sz="2000" dirty="0"/>
              <a:t> ACLs based on Virtual Ids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Access Control Lists on files and directories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Default Access Control Lists on directories: they are inherited by the sub-directories and files under the directory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900" dirty="0" err="1"/>
              <a:t>dpns-mkdir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dpns-setacl</a:t>
            </a:r>
            <a:r>
              <a:rPr lang="en-US" sz="1900" dirty="0"/>
              <a:t> -m d:u::7,d:g::7,d:o:5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dpns-getacl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file: 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dpm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/cern.ch/home/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jpb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owner: /C=CH/O=CERN/OU=GRID/CN=Jean-Philippe Baud 7183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group: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              #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effective:r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264495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Specialised</a:t>
            </a:r>
            <a:r>
              <a:rPr lang="en-US" b="0" dirty="0" smtClean="0"/>
              <a:t> Middleware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Hydra distributed key store</a:t>
            </a:r>
          </a:p>
          <a:p>
            <a:r>
              <a:rPr lang="en-US" dirty="0" smtClean="0"/>
              <a:t>SSSS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88921"/>
            <a:ext cx="7758138" cy="796925"/>
          </a:xfrm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Encrypted Data Storage</a:t>
            </a:r>
            <a:endParaRPr lang="en-GB" dirty="0"/>
          </a:p>
        </p:txBody>
      </p:sp>
      <p:sp>
        <p:nvSpPr>
          <p:cNvPr id="80998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Medical community as the principal user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large amount of images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privacy concerns vs. processing needs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ease of use (image production and application)</a:t>
            </a:r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/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Strong security requirements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anonymity (patient data is separate)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fine grained access control (only selected individuals)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privacy (even storage administrator cannot read)</a:t>
            </a:r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/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i="1" dirty="0" smtClean="0">
                <a:solidFill>
                  <a:srgbClr val="C00000"/>
                </a:solidFill>
              </a:rPr>
              <a:t>Described </a:t>
            </a:r>
            <a:r>
              <a:rPr lang="en-GB" sz="2400" i="1" dirty="0">
                <a:solidFill>
                  <a:srgbClr val="C00000"/>
                </a:solidFill>
              </a:rPr>
              <a:t>components are under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Accessing medical images</a:t>
            </a:r>
            <a:endParaRPr lang="en-GB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image ID is located by AMGA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key is retrieved from the Hydra key </a:t>
            </a:r>
            <a:r>
              <a:rPr lang="en-GB" sz="2000" dirty="0" smtClean="0"/>
              <a:t>servers (implicitly)</a:t>
            </a:r>
            <a:endParaRPr lang="en-GB" sz="2000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file is accessed by SRM (access control in DPM)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data is read and decrypted block-by-block </a:t>
            </a:r>
            <a:br>
              <a:rPr lang="en-GB" sz="2000" dirty="0"/>
            </a:br>
            <a:r>
              <a:rPr lang="en-GB" sz="2000" dirty="0"/>
              <a:t>in memory only (</a:t>
            </a:r>
            <a:r>
              <a:rPr lang="en-GB" sz="2000" dirty="0">
                <a:solidFill>
                  <a:srgbClr val="FF0000"/>
                </a:solidFill>
              </a:rPr>
              <a:t>GFAL</a:t>
            </a:r>
            <a:r>
              <a:rPr lang="en-GB" sz="2000" dirty="0"/>
              <a:t> and hydra-</a:t>
            </a:r>
            <a:r>
              <a:rPr lang="en-GB" sz="2000" dirty="0" err="1"/>
              <a:t>cli</a:t>
            </a:r>
            <a:r>
              <a:rPr lang="en-GB" sz="2000" dirty="0"/>
              <a:t>)---&gt; useful for all</a:t>
            </a:r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Still to be solved:</a:t>
            </a:r>
            <a:endParaRPr lang="en-GB" sz="2000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ACL synchronization among SEs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  <p:sp>
        <p:nvSpPr>
          <p:cNvPr id="816132" name="AutoShape 4"/>
          <p:cNvSpPr>
            <a:spLocks noChangeArrowheads="1"/>
          </p:cNvSpPr>
          <p:nvPr/>
        </p:nvSpPr>
        <p:spPr bwMode="auto">
          <a:xfrm>
            <a:off x="6215040" y="4792661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3" name="AutoShape 5"/>
          <p:cNvSpPr>
            <a:spLocks noChangeArrowheads="1"/>
          </p:cNvSpPr>
          <p:nvPr/>
        </p:nvSpPr>
        <p:spPr bwMode="auto">
          <a:xfrm>
            <a:off x="3452790" y="4078286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4" name="Text Box 6"/>
          <p:cNvSpPr txBox="1">
            <a:spLocks noChangeArrowheads="1"/>
          </p:cNvSpPr>
          <p:nvPr/>
        </p:nvSpPr>
        <p:spPr bwMode="auto">
          <a:xfrm>
            <a:off x="3444852" y="5907086"/>
            <a:ext cx="132397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DICOM-SE</a:t>
            </a:r>
          </a:p>
        </p:txBody>
      </p:sp>
      <p:sp>
        <p:nvSpPr>
          <p:cNvPr id="816135" name="Rectangle 7"/>
          <p:cNvSpPr>
            <a:spLocks noChangeArrowheads="1"/>
          </p:cNvSpPr>
          <p:nvPr/>
        </p:nvSpPr>
        <p:spPr bwMode="auto">
          <a:xfrm>
            <a:off x="3884590" y="4852986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SRMv2</a:t>
            </a:r>
          </a:p>
        </p:txBody>
      </p:sp>
      <p:sp>
        <p:nvSpPr>
          <p:cNvPr id="816136" name="Rectangle 8"/>
          <p:cNvSpPr>
            <a:spLocks noChangeArrowheads="1"/>
          </p:cNvSpPr>
          <p:nvPr/>
        </p:nvSpPr>
        <p:spPr bwMode="auto">
          <a:xfrm>
            <a:off x="3884590" y="4279898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gridftp</a:t>
            </a:r>
          </a:p>
        </p:txBody>
      </p:sp>
      <p:sp>
        <p:nvSpPr>
          <p:cNvPr id="816137" name="Rectangle 9"/>
          <p:cNvSpPr>
            <a:spLocks noChangeArrowheads="1"/>
          </p:cNvSpPr>
          <p:nvPr/>
        </p:nvSpPr>
        <p:spPr bwMode="auto">
          <a:xfrm>
            <a:off x="3884590" y="5438773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I/O</a:t>
            </a:r>
          </a:p>
        </p:txBody>
      </p:sp>
      <p:sp>
        <p:nvSpPr>
          <p:cNvPr id="816138" name="AutoShape 10"/>
          <p:cNvSpPr>
            <a:spLocks noChangeArrowheads="1"/>
          </p:cNvSpPr>
          <p:nvPr/>
        </p:nvSpPr>
        <p:spPr bwMode="auto">
          <a:xfrm>
            <a:off x="1357290" y="4078286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9" name="Text Box 11"/>
          <p:cNvSpPr txBox="1">
            <a:spLocks noChangeArrowheads="1"/>
          </p:cNvSpPr>
          <p:nvPr/>
        </p:nvSpPr>
        <p:spPr bwMode="auto">
          <a:xfrm>
            <a:off x="1814490" y="5907086"/>
            <a:ext cx="94297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DICOM</a:t>
            </a:r>
          </a:p>
        </p:txBody>
      </p:sp>
      <p:cxnSp>
        <p:nvCxnSpPr>
          <p:cNvPr id="816140" name="AutoShape 12"/>
          <p:cNvCxnSpPr>
            <a:cxnSpLocks noChangeShapeType="1"/>
            <a:stCxn id="816138" idx="3"/>
            <a:endCxn id="816133" idx="1"/>
          </p:cNvCxnSpPr>
          <p:nvPr/>
        </p:nvCxnSpPr>
        <p:spPr bwMode="auto">
          <a:xfrm>
            <a:off x="2728890" y="5162548"/>
            <a:ext cx="725487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1" name="AutoShape 13"/>
          <p:cNvSpPr>
            <a:spLocks noChangeArrowheads="1"/>
          </p:cNvSpPr>
          <p:nvPr/>
        </p:nvSpPr>
        <p:spPr bwMode="auto">
          <a:xfrm>
            <a:off x="5018065" y="321468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cxnSp>
        <p:nvCxnSpPr>
          <p:cNvPr id="816142" name="AutoShape 14"/>
          <p:cNvCxnSpPr>
            <a:cxnSpLocks noChangeShapeType="1"/>
            <a:stCxn id="816132" idx="1"/>
            <a:endCxn id="816144" idx="2"/>
          </p:cNvCxnSpPr>
          <p:nvPr/>
        </p:nvCxnSpPr>
        <p:spPr bwMode="auto">
          <a:xfrm flipH="1" flipV="1">
            <a:off x="5714977" y="4040186"/>
            <a:ext cx="600075" cy="8509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3" name="AutoShape 15"/>
          <p:cNvSpPr>
            <a:spLocks noChangeArrowheads="1"/>
          </p:cNvSpPr>
          <p:nvPr/>
        </p:nvSpPr>
        <p:spPr bwMode="auto">
          <a:xfrm>
            <a:off x="5076802" y="3273423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6144" name="AutoShape 16"/>
          <p:cNvSpPr>
            <a:spLocks noChangeArrowheads="1"/>
          </p:cNvSpPr>
          <p:nvPr/>
        </p:nvSpPr>
        <p:spPr bwMode="auto">
          <a:xfrm>
            <a:off x="5143477" y="335438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6145" name="AutoShape 17"/>
          <p:cNvSpPr>
            <a:spLocks noChangeArrowheads="1"/>
          </p:cNvSpPr>
          <p:nvPr/>
        </p:nvSpPr>
        <p:spPr bwMode="auto">
          <a:xfrm>
            <a:off x="7389790" y="330993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AMGA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metadata</a:t>
            </a:r>
          </a:p>
        </p:txBody>
      </p:sp>
      <p:cxnSp>
        <p:nvCxnSpPr>
          <p:cNvPr id="816146" name="AutoShape 18"/>
          <p:cNvCxnSpPr>
            <a:cxnSpLocks noChangeShapeType="1"/>
            <a:stCxn id="816132" idx="7"/>
            <a:endCxn id="816145" idx="2"/>
          </p:cNvCxnSpPr>
          <p:nvPr/>
        </p:nvCxnSpPr>
        <p:spPr bwMode="auto">
          <a:xfrm flipV="1">
            <a:off x="6800827" y="3995736"/>
            <a:ext cx="1160463" cy="89535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7" name="Text Box 19"/>
          <p:cNvSpPr txBox="1">
            <a:spLocks noChangeArrowheads="1"/>
          </p:cNvSpPr>
          <p:nvPr/>
        </p:nvSpPr>
        <p:spPr bwMode="auto">
          <a:xfrm>
            <a:off x="2784452" y="5154611"/>
            <a:ext cx="695325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image</a:t>
            </a:r>
          </a:p>
        </p:txBody>
      </p:sp>
      <p:sp>
        <p:nvSpPr>
          <p:cNvPr id="816148" name="Text Box 20"/>
          <p:cNvSpPr txBox="1">
            <a:spLocks noChangeArrowheads="1"/>
          </p:cNvSpPr>
          <p:nvPr/>
        </p:nvSpPr>
        <p:spPr bwMode="auto">
          <a:xfrm>
            <a:off x="7037365" y="4395786"/>
            <a:ext cx="1652587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1. patient look-up</a:t>
            </a:r>
          </a:p>
        </p:txBody>
      </p:sp>
      <p:sp>
        <p:nvSpPr>
          <p:cNvPr id="816149" name="Text Box 21"/>
          <p:cNvSpPr txBox="1">
            <a:spLocks noChangeArrowheads="1"/>
          </p:cNvSpPr>
          <p:nvPr/>
        </p:nvSpPr>
        <p:spPr bwMode="auto">
          <a:xfrm>
            <a:off x="4984727" y="4879973"/>
            <a:ext cx="11684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3. get TURL</a:t>
            </a:r>
          </a:p>
        </p:txBody>
      </p:sp>
      <p:sp>
        <p:nvSpPr>
          <p:cNvPr id="816150" name="Text Box 22"/>
          <p:cNvSpPr txBox="1">
            <a:spLocks noChangeArrowheads="1"/>
          </p:cNvSpPr>
          <p:nvPr/>
        </p:nvSpPr>
        <p:spPr bwMode="auto">
          <a:xfrm>
            <a:off x="5526065" y="4297361"/>
            <a:ext cx="7747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2. keys</a:t>
            </a:r>
          </a:p>
        </p:txBody>
      </p:sp>
      <p:cxnSp>
        <p:nvCxnSpPr>
          <p:cNvPr id="816151" name="AutoShape 23"/>
          <p:cNvCxnSpPr>
            <a:cxnSpLocks noChangeShapeType="1"/>
            <a:stCxn id="816132" idx="3"/>
            <a:endCxn id="816137" idx="3"/>
          </p:cNvCxnSpPr>
          <p:nvPr/>
        </p:nvCxnSpPr>
        <p:spPr bwMode="auto">
          <a:xfrm flipH="1">
            <a:off x="4798990" y="5376861"/>
            <a:ext cx="1514475" cy="290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6152" name="AutoShape 24"/>
          <p:cNvCxnSpPr>
            <a:cxnSpLocks noChangeShapeType="1"/>
            <a:stCxn id="816132" idx="2"/>
            <a:endCxn id="816135" idx="3"/>
          </p:cNvCxnSpPr>
          <p:nvPr/>
        </p:nvCxnSpPr>
        <p:spPr bwMode="auto">
          <a:xfrm flipH="1" flipV="1">
            <a:off x="4798990" y="5081586"/>
            <a:ext cx="1414462" cy="53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53" name="Text Box 25"/>
          <p:cNvSpPr txBox="1">
            <a:spLocks noChangeArrowheads="1"/>
          </p:cNvSpPr>
          <p:nvPr/>
        </p:nvSpPr>
        <p:spPr bwMode="auto">
          <a:xfrm>
            <a:off x="5249840" y="5380036"/>
            <a:ext cx="754062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4. read</a:t>
            </a:r>
          </a:p>
        </p:txBody>
      </p:sp>
      <p:sp>
        <p:nvSpPr>
          <p:cNvPr id="816154" name="Text Box 26"/>
          <p:cNvSpPr txBox="1">
            <a:spLocks noChangeArrowheads="1"/>
          </p:cNvSpPr>
          <p:nvPr/>
        </p:nvSpPr>
        <p:spPr bwMode="auto">
          <a:xfrm>
            <a:off x="7040540" y="4957761"/>
            <a:ext cx="7778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/>
              <a:t>GFAL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Exporting Images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“wrapping” DICOM :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anonymity: patient data is separated and stored in AMGA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access control: ACL information on individual files in SE (DPM)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privacy: per-file keys </a:t>
            </a:r>
          </a:p>
          <a:p>
            <a:pPr lvl="2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distributed among several Hydra key servers </a:t>
            </a:r>
          </a:p>
          <a:p>
            <a:pPr lvl="2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fine grained access </a:t>
            </a:r>
            <a:r>
              <a:rPr lang="en-GB" sz="1800" dirty="0" smtClean="0"/>
              <a:t>control</a:t>
            </a:r>
            <a:endParaRPr lang="en-GB" sz="1800" dirty="0"/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/>
              <a:t>Image is retrieved from DICOM and processed to be “exported” to the grid.</a:t>
            </a:r>
          </a:p>
        </p:txBody>
      </p:sp>
      <p:sp>
        <p:nvSpPr>
          <p:cNvPr id="814084" name="AutoShape 4"/>
          <p:cNvSpPr>
            <a:spLocks noChangeArrowheads="1"/>
          </p:cNvSpPr>
          <p:nvPr/>
        </p:nvSpPr>
        <p:spPr bwMode="auto">
          <a:xfrm>
            <a:off x="6215074" y="4214818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6243649" y="6043618"/>
            <a:ext cx="1207680" cy="319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DICOM-SE</a:t>
            </a:r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6215074" y="4989518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SRMv2</a:t>
            </a:r>
          </a:p>
        </p:txBody>
      </p:sp>
      <p:sp>
        <p:nvSpPr>
          <p:cNvPr id="814087" name="Rectangle 7"/>
          <p:cNvSpPr>
            <a:spLocks noChangeArrowheads="1"/>
          </p:cNvSpPr>
          <p:nvPr/>
        </p:nvSpPr>
        <p:spPr bwMode="auto">
          <a:xfrm>
            <a:off x="6215074" y="4416431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gridftp</a:t>
            </a:r>
          </a:p>
        </p:txBody>
      </p:sp>
      <p:sp>
        <p:nvSpPr>
          <p:cNvPr id="814088" name="Rectangle 8"/>
          <p:cNvSpPr>
            <a:spLocks noChangeArrowheads="1"/>
          </p:cNvSpPr>
          <p:nvPr/>
        </p:nvSpPr>
        <p:spPr bwMode="auto">
          <a:xfrm>
            <a:off x="6215074" y="5575306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I/O</a:t>
            </a:r>
          </a:p>
        </p:txBody>
      </p:sp>
      <p:sp>
        <p:nvSpPr>
          <p:cNvPr id="814089" name="AutoShape 9"/>
          <p:cNvSpPr>
            <a:spLocks noChangeArrowheads="1"/>
          </p:cNvSpPr>
          <p:nvPr/>
        </p:nvSpPr>
        <p:spPr bwMode="auto">
          <a:xfrm>
            <a:off x="1563699" y="4143381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2020899" y="5972181"/>
            <a:ext cx="866241" cy="319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cs typeface="Arial" charset="0"/>
              </a:rPr>
              <a:t>DICOM</a:t>
            </a:r>
          </a:p>
        </p:txBody>
      </p:sp>
      <p:cxnSp>
        <p:nvCxnSpPr>
          <p:cNvPr id="814091" name="AutoShape 11"/>
          <p:cNvCxnSpPr>
            <a:cxnSpLocks noChangeShapeType="1"/>
            <a:stCxn id="814089" idx="3"/>
            <a:endCxn id="814092" idx="1"/>
          </p:cNvCxnSpPr>
          <p:nvPr/>
        </p:nvCxnSpPr>
        <p:spPr bwMode="auto">
          <a:xfrm flipV="1">
            <a:off x="2935299" y="5197481"/>
            <a:ext cx="739775" cy="285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2" name="Rectangle 12"/>
          <p:cNvSpPr>
            <a:spLocks noChangeArrowheads="1"/>
          </p:cNvSpPr>
          <p:nvPr/>
        </p:nvSpPr>
        <p:spPr bwMode="auto">
          <a:xfrm>
            <a:off x="3673486" y="4991106"/>
            <a:ext cx="784225" cy="414337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trigger</a:t>
            </a:r>
          </a:p>
        </p:txBody>
      </p:sp>
      <p:sp>
        <p:nvSpPr>
          <p:cNvPr id="814093" name="AutoShape 13"/>
          <p:cNvSpPr>
            <a:spLocks noChangeArrowheads="1"/>
          </p:cNvSpPr>
          <p:nvPr/>
        </p:nvSpPr>
        <p:spPr bwMode="auto">
          <a:xfrm>
            <a:off x="4778386" y="3789368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cxnSp>
        <p:nvCxnSpPr>
          <p:cNvPr id="814094" name="AutoShape 14"/>
          <p:cNvCxnSpPr>
            <a:cxnSpLocks noChangeShapeType="1"/>
            <a:stCxn id="814092" idx="0"/>
            <a:endCxn id="814096" idx="2"/>
          </p:cNvCxnSpPr>
          <p:nvPr/>
        </p:nvCxnSpPr>
        <p:spPr bwMode="auto">
          <a:xfrm flipV="1">
            <a:off x="4065599" y="4614868"/>
            <a:ext cx="1409700" cy="376238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5" name="AutoShape 15"/>
          <p:cNvSpPr>
            <a:spLocks noChangeArrowheads="1"/>
          </p:cNvSpPr>
          <p:nvPr/>
        </p:nvSpPr>
        <p:spPr bwMode="auto">
          <a:xfrm>
            <a:off x="4837124" y="384810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4096" name="AutoShape 16"/>
          <p:cNvSpPr>
            <a:spLocks noChangeArrowheads="1"/>
          </p:cNvSpPr>
          <p:nvPr/>
        </p:nvSpPr>
        <p:spPr bwMode="auto">
          <a:xfrm>
            <a:off x="4903799" y="3929068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4097" name="AutoShape 17"/>
          <p:cNvSpPr>
            <a:spLocks noChangeArrowheads="1"/>
          </p:cNvSpPr>
          <p:nvPr/>
        </p:nvSpPr>
        <p:spPr bwMode="auto">
          <a:xfrm>
            <a:off x="3290899" y="3768731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AMGA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metadata</a:t>
            </a:r>
          </a:p>
        </p:txBody>
      </p:sp>
      <p:cxnSp>
        <p:nvCxnSpPr>
          <p:cNvPr id="814098" name="AutoShape 18"/>
          <p:cNvCxnSpPr>
            <a:cxnSpLocks noChangeShapeType="1"/>
            <a:stCxn id="814092" idx="0"/>
            <a:endCxn id="814097" idx="2"/>
          </p:cNvCxnSpPr>
          <p:nvPr/>
        </p:nvCxnSpPr>
        <p:spPr bwMode="auto">
          <a:xfrm flipH="1" flipV="1">
            <a:off x="3862399" y="4454531"/>
            <a:ext cx="203200" cy="5365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9" name="Text Box 19"/>
          <p:cNvSpPr txBox="1">
            <a:spLocks noChangeArrowheads="1"/>
          </p:cNvSpPr>
          <p:nvPr/>
        </p:nvSpPr>
        <p:spPr bwMode="auto">
          <a:xfrm>
            <a:off x="2989274" y="5219706"/>
            <a:ext cx="625790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image</a:t>
            </a:r>
          </a:p>
        </p:txBody>
      </p:sp>
      <p:sp>
        <p:nvSpPr>
          <p:cNvPr id="814100" name="Text Box 20"/>
          <p:cNvSpPr txBox="1">
            <a:spLocks noChangeArrowheads="1"/>
          </p:cNvSpPr>
          <p:nvPr/>
        </p:nvSpPr>
        <p:spPr bwMode="auto">
          <a:xfrm>
            <a:off x="3213111" y="4608518"/>
            <a:ext cx="1045777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patient data</a:t>
            </a:r>
          </a:p>
        </p:txBody>
      </p:sp>
      <p:sp>
        <p:nvSpPr>
          <p:cNvPr id="814101" name="Text Box 21"/>
          <p:cNvSpPr txBox="1">
            <a:spLocks noChangeArrowheads="1"/>
          </p:cNvSpPr>
          <p:nvPr/>
        </p:nvSpPr>
        <p:spPr bwMode="auto">
          <a:xfrm>
            <a:off x="4625986" y="5200656"/>
            <a:ext cx="757941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file ACL</a:t>
            </a:r>
          </a:p>
        </p:txBody>
      </p:sp>
      <p:sp>
        <p:nvSpPr>
          <p:cNvPr id="814102" name="Text Box 22"/>
          <p:cNvSpPr txBox="1">
            <a:spLocks noChangeArrowheads="1"/>
          </p:cNvSpPr>
          <p:nvPr/>
        </p:nvSpPr>
        <p:spPr bwMode="auto">
          <a:xfrm>
            <a:off x="4621224" y="4754568"/>
            <a:ext cx="521594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keys</a:t>
            </a:r>
          </a:p>
        </p:txBody>
      </p:sp>
      <p:cxnSp>
        <p:nvCxnSpPr>
          <p:cNvPr id="814103" name="AutoShape 23"/>
          <p:cNvCxnSpPr>
            <a:cxnSpLocks noChangeShapeType="1"/>
            <a:stCxn id="814092" idx="3"/>
            <a:endCxn id="814086" idx="1"/>
          </p:cNvCxnSpPr>
          <p:nvPr/>
        </p:nvCxnSpPr>
        <p:spPr bwMode="auto">
          <a:xfrm>
            <a:off x="4457711" y="5197481"/>
            <a:ext cx="1757363" cy="20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72066" y="6335933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 key store theory, and SSSS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Keys are split for security and reliability reasons using Shamir's </a:t>
            </a:r>
            <a:r>
              <a:rPr lang="en-US" sz="2400" dirty="0" err="1" smtClean="0"/>
              <a:t>Secrect</a:t>
            </a:r>
            <a:r>
              <a:rPr lang="en-US" sz="2400" dirty="0" smtClean="0"/>
              <a:t> Sharing Scheme (</a:t>
            </a:r>
            <a:r>
              <a:rPr lang="en-US" sz="2400" dirty="0" err="1" smtClean="0"/>
              <a:t>org.glite.security.ssss</a:t>
            </a:r>
            <a:r>
              <a:rPr lang="en-US" sz="2400" dirty="0" smtClean="0"/>
              <a:t>)</a:t>
            </a:r>
          </a:p>
          <a:p>
            <a:pPr lvl="1"/>
            <a:r>
              <a:rPr lang="en-GB" sz="2000" dirty="0" smtClean="0"/>
              <a:t>standalone library and CLI</a:t>
            </a:r>
          </a:p>
          <a:p>
            <a:pPr lvl="1"/>
            <a:r>
              <a:rPr lang="en-US" sz="2000" dirty="0" smtClean="0"/>
              <a:t>modified Hydra service and Hydra client library/CLI</a:t>
            </a:r>
          </a:p>
          <a:p>
            <a:pPr lvl="1"/>
            <a:r>
              <a:rPr lang="en-US" sz="2000" dirty="0" smtClean="0"/>
              <a:t>the client contacts all services for key registration, retrieval and to change permissions</a:t>
            </a:r>
          </a:p>
          <a:p>
            <a:pPr lvl="2"/>
            <a:r>
              <a:rPr lang="en-US" sz="1600" dirty="0" smtClean="0"/>
              <a:t>there is no synchronization or transaction coordinator service</a:t>
            </a:r>
          </a:p>
          <a:p>
            <a:pPr lvl="2"/>
            <a:endParaRPr lang="en-US" sz="1600" dirty="0" smtClean="0"/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ssss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-split-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-q 5 3 secret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137c9547aba101ef 6ee7adbbaacac1ef 1256bcc160eda592 fdabc259cdfbacc9 3113be83f203d794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ssss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-join-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-q 137c9547aba101ef NULL \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1256bcc160eda592 NULL 3113be83f203d794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secret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Hierarchies in 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‘.</a:t>
            </a:r>
            <a:r>
              <a:rPr lang="en-US" dirty="0" err="1" smtClean="0"/>
              <a:t>namespaces’</a:t>
            </a:r>
            <a:r>
              <a:rPr lang="en-US" dirty="0" smtClean="0"/>
              <a:t> format (e.g. VOMS)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45135"/>
            <a:ext cx="9144000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##############################################################################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#NAMESPACES-VERSION: 1.0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 @(#)$Id: 75680d2e.namespaces,v 1.1 2010/01/29 09:46:36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pmacvsdg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Exp $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 CA Hierarchy anchored at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AAACertificateServices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for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 the TCS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Personal CA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#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TO Issuer "/C=GB/ST=Greater Manchester/L=Salford/O=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Comodo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CA Limited/CN=AAA Certificate Services" \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PERMIT Subject "/C=US/ST=UT/L=Salt Lake City/O=The USERTRUST Network/OU=http://www.usertrust.com/CN=UTN-USERFirst-Client Authentication and Email"</a:t>
            </a:r>
          </a:p>
          <a:p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TO Issuer "/C=US/ST=UT/L=Salt Lake City/O=The USERTRUST Network/OU=http://www.usertrust.com/CN=UTN-USERFirst-Client Authentication and Email" \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PERMIT Subject "/C=NL/O=TERENA/CN=TERENA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Personal CA"</a:t>
            </a:r>
          </a:p>
          <a:p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TO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Isser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"/C=NL/O=TERENA/CN=TERENA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Personal CA" \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PERMIT Subject "/DC=org/DC=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terena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/DC=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tcs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/*"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integration </a:t>
            </a:r>
            <a:r>
              <a:rPr lang="en-US" dirty="0" smtClean="0"/>
              <a:t>into DPM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lcg</a:t>
            </a:r>
            <a:r>
              <a:rPr lang="en-GB" sz="2400" dirty="0" smtClean="0"/>
              <a:t>-cp -</a:t>
            </a:r>
            <a:r>
              <a:rPr lang="en-GB" sz="2400" dirty="0" err="1" smtClean="0"/>
              <a:t>bD</a:t>
            </a:r>
            <a:r>
              <a:rPr lang="en-GB" sz="2400" dirty="0" smtClean="0"/>
              <a:t> srmv2 srm://dpm.example.org:8446/srm/managerv2?</a:t>
            </a:r>
          </a:p>
          <a:p>
            <a:pPr lvl="1"/>
            <a:r>
              <a:rPr lang="en-GB" sz="2000" dirty="0" smtClean="0"/>
              <a:t>SFN=/</a:t>
            </a:r>
            <a:r>
              <a:rPr lang="en-GB" sz="2000" dirty="0" err="1" smtClean="0"/>
              <a:t>dpm</a:t>
            </a:r>
            <a:r>
              <a:rPr lang="en-GB" sz="2000" dirty="0" smtClean="0"/>
              <a:t>/example.org/home/biomed/</a:t>
            </a:r>
            <a:r>
              <a:rPr lang="en-GB" sz="2000" dirty="0" err="1" smtClean="0"/>
              <a:t>mdm</a:t>
            </a:r>
            <a:r>
              <a:rPr lang="en-GB" sz="2000" dirty="0" smtClean="0"/>
              <a:t>/&lt;ID&gt; file:picture.enc</a:t>
            </a:r>
          </a:p>
          <a:p>
            <a:r>
              <a:rPr lang="en-GB" sz="2400" dirty="0" err="1" smtClean="0"/>
              <a:t>glite</a:t>
            </a:r>
            <a:r>
              <a:rPr lang="en-GB" sz="2400" dirty="0" smtClean="0"/>
              <a:t>-</a:t>
            </a:r>
            <a:r>
              <a:rPr lang="en-GB" sz="2400" dirty="0" err="1" smtClean="0"/>
              <a:t>eds</a:t>
            </a:r>
            <a:r>
              <a:rPr lang="en-GB" sz="2400" dirty="0" smtClean="0"/>
              <a:t>-decrypt &lt;ID&gt; picture.enc picture</a:t>
            </a:r>
          </a:p>
          <a:p>
            <a:r>
              <a:rPr lang="en-GB" sz="2400" dirty="0" err="1" smtClean="0"/>
              <a:t>glite</a:t>
            </a:r>
            <a:r>
              <a:rPr lang="en-GB" sz="2400" dirty="0" smtClean="0"/>
              <a:t>-</a:t>
            </a:r>
            <a:r>
              <a:rPr lang="en-GB" sz="2400" dirty="0" err="1" smtClean="0"/>
              <a:t>eds</a:t>
            </a:r>
            <a:r>
              <a:rPr lang="en-GB" sz="2400" dirty="0" smtClean="0"/>
              <a:t>-get -</a:t>
            </a:r>
            <a:r>
              <a:rPr lang="en-GB" sz="2400" dirty="0" err="1" smtClean="0"/>
              <a:t>i</a:t>
            </a:r>
            <a:r>
              <a:rPr lang="en-GB" sz="2400" dirty="0" smtClean="0"/>
              <a:t> &lt;ID&gt; rfio:////dpm/example.org/home/biomed/mdm/&lt;ID&gt; picture</a:t>
            </a:r>
          </a:p>
          <a:p>
            <a:pPr lvl="1"/>
            <a:r>
              <a:rPr lang="en-GB" sz="2000" dirty="0" smtClean="0"/>
              <a:t>file is opened via </a:t>
            </a:r>
            <a:r>
              <a:rPr lang="en-GB" sz="2000" dirty="0" err="1" smtClean="0"/>
              <a:t>gfal_open</a:t>
            </a:r>
            <a:r>
              <a:rPr lang="en-GB" sz="2000" dirty="0" smtClean="0"/>
              <a:t>()</a:t>
            </a:r>
          </a:p>
          <a:p>
            <a:pPr lvl="1"/>
            <a:r>
              <a:rPr lang="en-US" sz="2000" dirty="0" smtClean="0"/>
              <a:t>decryption key is fetched for &lt;ID&gt;</a:t>
            </a:r>
          </a:p>
          <a:p>
            <a:pPr lvl="1"/>
            <a:r>
              <a:rPr lang="en-US" sz="2000" dirty="0" smtClean="0"/>
              <a:t>loop on </a:t>
            </a:r>
            <a:r>
              <a:rPr lang="en-US" sz="2000" dirty="0" err="1" smtClean="0"/>
              <a:t>gfal_read</a:t>
            </a:r>
            <a:r>
              <a:rPr lang="en-US" sz="2000" dirty="0" smtClean="0"/>
              <a:t>(), </a:t>
            </a:r>
            <a:r>
              <a:rPr lang="en-US" sz="2000" dirty="0" err="1" smtClean="0"/>
              <a:t>glite_eds_decrypt_block</a:t>
            </a:r>
            <a:r>
              <a:rPr lang="en-US" sz="2000" dirty="0" smtClean="0"/>
              <a:t>(), write()</a:t>
            </a:r>
          </a:p>
          <a:p>
            <a:endParaRPr lang="en-US" sz="2400" dirty="0" smtClean="0"/>
          </a:p>
          <a:p>
            <a:r>
              <a:rPr lang="en-US" sz="2400" dirty="0" smtClean="0"/>
              <a:t>'</a:t>
            </a:r>
            <a:r>
              <a:rPr lang="en-US" sz="2400" dirty="0" err="1" smtClean="0"/>
              <a:t>glite</a:t>
            </a:r>
            <a:r>
              <a:rPr lang="en-US" sz="2400" dirty="0" smtClean="0"/>
              <a:t>-</a:t>
            </a:r>
            <a:r>
              <a:rPr lang="en-US" sz="2400" dirty="0" err="1" smtClean="0"/>
              <a:t>eds</a:t>
            </a:r>
            <a:r>
              <a:rPr lang="en-US" sz="2400" dirty="0" smtClean="0"/>
              <a:t>-get' is a simple utility over the EDS library.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Summary and last words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Security middleware is everywhere</a:t>
            </a:r>
          </a:p>
          <a:p>
            <a:pPr lvl="1"/>
            <a:r>
              <a:rPr lang="en-US" sz="2000" dirty="0" smtClean="0"/>
              <a:t>An integral part of almost any grid service</a:t>
            </a:r>
          </a:p>
          <a:p>
            <a:pPr lvl="1"/>
            <a:r>
              <a:rPr lang="en-US" sz="2000" dirty="0" smtClean="0"/>
              <a:t>And (but …) implemented </a:t>
            </a:r>
            <a:r>
              <a:rPr lang="en-US" sz="2000" dirty="0" smtClean="0"/>
              <a:t>in a myriad of ways</a:t>
            </a:r>
          </a:p>
          <a:p>
            <a:r>
              <a:rPr lang="en-US" sz="2400" dirty="0" smtClean="0"/>
              <a:t>Most of the core capabilities are there</a:t>
            </a:r>
          </a:p>
          <a:p>
            <a:pPr lvl="1"/>
            <a:r>
              <a:rPr lang="en-US" sz="2000" dirty="0" smtClean="0"/>
              <a:t>VOMS based access, banning on VO or DN</a:t>
            </a:r>
          </a:p>
          <a:p>
            <a:pPr lvl="1"/>
            <a:r>
              <a:rPr lang="en-US" sz="2000" dirty="0" smtClean="0"/>
              <a:t>But methodology varies, </a:t>
            </a:r>
            <a:br>
              <a:rPr lang="en-US" sz="2000" dirty="0" smtClean="0"/>
            </a:br>
            <a:r>
              <a:rPr lang="en-US" sz="2000" dirty="0" smtClean="0"/>
              <a:t>and the documentation is not well read or disseminated</a:t>
            </a:r>
          </a:p>
          <a:p>
            <a:r>
              <a:rPr lang="en-US" sz="2400" dirty="0" smtClean="0"/>
              <a:t>New frameworks will help you manage security at the site</a:t>
            </a:r>
          </a:p>
          <a:p>
            <a:pPr lvl="1"/>
            <a:r>
              <a:rPr lang="en-US" sz="2000" dirty="0" smtClean="0"/>
              <a:t>Deal with new usage patterns and novel risk surfaces</a:t>
            </a:r>
          </a:p>
          <a:p>
            <a:pPr lvl="1"/>
            <a:r>
              <a:rPr lang="en-US" sz="2000" dirty="0" smtClean="0"/>
              <a:t>We’re getting there with </a:t>
            </a:r>
            <a:r>
              <a:rPr lang="en-US" sz="2000" dirty="0" err="1" smtClean="0"/>
              <a:t>interop</a:t>
            </a:r>
            <a:endParaRPr lang="en-US" sz="2000" dirty="0" smtClean="0"/>
          </a:p>
          <a:p>
            <a:pPr lvl="1"/>
            <a:r>
              <a:rPr lang="en-US" sz="2000" dirty="0" smtClean="0"/>
              <a:t>No reason to wait: regular site management can already help a lot</a:t>
            </a:r>
            <a:endParaRPr lang="en-US" sz="2400" dirty="0" smtClean="0"/>
          </a:p>
          <a:p>
            <a:r>
              <a:rPr lang="en-US" sz="2400" dirty="0" smtClean="0"/>
              <a:t>And (or: but): we’re far from done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8215338" cy="796925"/>
          </a:xfrm>
        </p:spPr>
        <p:txBody>
          <a:bodyPr/>
          <a:lstStyle/>
          <a:p>
            <a:r>
              <a:rPr lang="en-GB" dirty="0" smtClean="0"/>
              <a:t>Delegation – why break the recursion?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Mechanism to have someone, or some-thing </a:t>
            </a:r>
            <a:br>
              <a:rPr lang="en-GB" dirty="0" smtClean="0"/>
            </a:br>
            <a:r>
              <a:rPr lang="en-GB" dirty="0" smtClean="0"/>
              <a:t>– a program – act on your behalf</a:t>
            </a:r>
          </a:p>
          <a:p>
            <a:pPr lvl="1"/>
            <a:r>
              <a:rPr lang="en-US" dirty="0" smtClean="0"/>
              <a:t>as yourself</a:t>
            </a:r>
          </a:p>
          <a:p>
            <a:pPr lvl="1"/>
            <a:r>
              <a:rPr lang="en-US" dirty="0" smtClean="0"/>
              <a:t>with a (sub)set of your rights</a:t>
            </a:r>
          </a:p>
          <a:p>
            <a:r>
              <a:rPr lang="en-US" dirty="0" smtClean="0"/>
              <a:t>Essential for the grid model to work</a:t>
            </a:r>
          </a:p>
          <a:p>
            <a:endParaRPr lang="en-GB" dirty="0" smtClean="0"/>
          </a:p>
          <a:p>
            <a:r>
              <a:rPr lang="en-GB" dirty="0" smtClean="0"/>
              <a:t>GSI/PKI and recent SAML drafts define this</a:t>
            </a:r>
          </a:p>
          <a:p>
            <a:pPr lvl="1"/>
            <a:r>
              <a:rPr lang="en-US" dirty="0" smtClean="0"/>
              <a:t>GSI (PKI) through ‘proxy’ certificates (see RFC3820)</a:t>
            </a:r>
          </a:p>
          <a:p>
            <a:pPr lvl="1"/>
            <a:r>
              <a:rPr lang="en-US" dirty="0" smtClean="0"/>
              <a:t>SAML through </a:t>
            </a:r>
            <a:r>
              <a:rPr lang="en-US" i="1" dirty="0" smtClean="0"/>
              <a:t>Subject Confirmation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(linking to at least one key or name)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Daisy-chaining proxy delegation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4" descr="grid-delegation-J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23988"/>
            <a:ext cx="8253412" cy="3962400"/>
          </a:xfrm>
          <a:prstGeom prst="rect">
            <a:avLst/>
          </a:prstGeom>
          <a:noFill/>
        </p:spPr>
      </p:pic>
      <p:pic>
        <p:nvPicPr>
          <p:cNvPr id="9" name="Picture 5" descr="proxychain-cn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24400"/>
            <a:ext cx="4895850" cy="165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Delegation, but to whom?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‘normal’ proxies form a chain</a:t>
            </a:r>
          </a:p>
          <a:p>
            <a:pPr lvl="1"/>
            <a:r>
              <a:rPr lang="en-US" dirty="0" smtClean="0"/>
              <a:t>Subject name of the proxy derived from issuer</a:t>
            </a:r>
            <a:endParaRPr lang="en-GB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contain path-length constraint</a:t>
            </a:r>
          </a:p>
          <a:p>
            <a:pPr lvl="1"/>
            <a:r>
              <a:rPr lang="en-US" dirty="0" smtClean="0"/>
              <a:t>May contain policy constraints</a:t>
            </a:r>
          </a:p>
          <a:p>
            <a:pPr lvl="1"/>
            <a:r>
              <a:rPr lang="en-US" dirty="0" smtClean="0"/>
              <a:t>And: legacy (pre-3820) proxies abound</a:t>
            </a:r>
          </a:p>
          <a:p>
            <a:r>
              <a:rPr lang="en-US" i="1" dirty="0" smtClean="0"/>
              <a:t>But: use the name of the real end-entity for </a:t>
            </a:r>
            <a:r>
              <a:rPr lang="en-US" i="1" dirty="0" err="1" smtClean="0"/>
              <a:t>authZ</a:t>
            </a:r>
            <a:r>
              <a:rPr lang="en-US" i="1" dirty="0" smtClean="0"/>
              <a:t>!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Note that</a:t>
            </a:r>
          </a:p>
          <a:p>
            <a:r>
              <a:rPr lang="en-US" sz="2400" dirty="0" smtClean="0"/>
              <a:t>in SAML, delegation can be to any </a:t>
            </a:r>
            <a:r>
              <a:rPr lang="en-US" sz="2400" dirty="0" err="1" smtClean="0"/>
              <a:t>NameID</a:t>
            </a:r>
            <a:endParaRPr lang="en-US" sz="2400" dirty="0" smtClean="0"/>
          </a:p>
          <a:p>
            <a:r>
              <a:rPr lang="en-US" sz="2400" dirty="0" smtClean="0"/>
              <a:t>in RFC3820 these are called ‘independent proxies’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5852" y="2285992"/>
            <a:ext cx="67151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“/DC=org/DC=example/CN=John Doe/CN=24623/CN=535431”</a:t>
            </a:r>
          </a:p>
          <a:p>
            <a:r>
              <a:rPr lang="en-US" dirty="0" smtClean="0"/>
              <a:t>is likely a proxy for user </a:t>
            </a:r>
          </a:p>
          <a:p>
            <a:r>
              <a:rPr lang="en-GB" dirty="0" smtClean="0"/>
              <a:t>“/DC=org/DC=example/CN=John Doe”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authentication and X.509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‘Conventional’ PKI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, Apache </a:t>
            </a:r>
            <a:r>
              <a:rPr lang="en-US" dirty="0" err="1" smtClean="0"/>
              <a:t>mod_ssl</a:t>
            </a:r>
            <a:endParaRPr lang="en-US" dirty="0" smtClean="0"/>
          </a:p>
          <a:p>
            <a:pPr lvl="1"/>
            <a:r>
              <a:rPr lang="en-US" dirty="0" smtClean="0"/>
              <a:t>Java JCE providers, such as </a:t>
            </a:r>
            <a:r>
              <a:rPr lang="en-US" dirty="0" err="1" smtClean="0"/>
              <a:t>BouncyCastle</a:t>
            </a:r>
            <a:endParaRPr lang="en-US" dirty="0" smtClean="0"/>
          </a:p>
          <a:p>
            <a:pPr lvl="1"/>
            <a:r>
              <a:rPr lang="en-US" dirty="0" smtClean="0"/>
              <a:t>Perl, Python usually wrappers around </a:t>
            </a:r>
            <a:r>
              <a:rPr lang="en-US" dirty="0" err="1" smtClean="0"/>
              <a:t>OpenSSL</a:t>
            </a:r>
            <a:endParaRPr lang="en-US" dirty="0" smtClean="0"/>
          </a:p>
          <a:p>
            <a:r>
              <a:rPr lang="en-US" dirty="0" smtClean="0"/>
              <a:t>With proxy support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(but beware of outstanding issues!)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Toolkit (C, Java)</a:t>
            </a:r>
          </a:p>
          <a:p>
            <a:pPr lvl="1"/>
            <a:r>
              <a:rPr lang="en-US" dirty="0" err="1" smtClean="0"/>
              <a:t>GridSite</a:t>
            </a:r>
            <a:endParaRPr lang="en-US" dirty="0" smtClean="0"/>
          </a:p>
          <a:p>
            <a:pPr lvl="1"/>
            <a:r>
              <a:rPr lang="en-US" dirty="0" err="1" smtClean="0"/>
              <a:t>ProxyVerify</a:t>
            </a:r>
            <a:r>
              <a:rPr lang="en-US" dirty="0" smtClean="0"/>
              <a:t> library</a:t>
            </a:r>
          </a:p>
          <a:p>
            <a:pPr lvl="1"/>
            <a:r>
              <a:rPr lang="en-US" dirty="0" err="1" smtClean="0"/>
              <a:t>TrustManager</a:t>
            </a:r>
            <a:endParaRPr lang="en-US" dirty="0" smtClean="0"/>
          </a:p>
          <a:p>
            <a:r>
              <a:rPr lang="en-US" dirty="0" smtClean="0"/>
              <a:t>Always ensure the </a:t>
            </a:r>
            <a:r>
              <a:rPr lang="en-US" i="1" dirty="0" smtClean="0"/>
              <a:t>proxy policies</a:t>
            </a:r>
            <a:r>
              <a:rPr lang="en-US" dirty="0" smtClean="0"/>
              <a:t> are implemented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middleware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Plain </a:t>
            </a:r>
            <a:r>
              <a:rPr lang="en-US" sz="2400" dirty="0" err="1" smtClean="0"/>
              <a:t>OpenSSL</a:t>
            </a:r>
            <a:r>
              <a:rPr lang="en-US" sz="2400" dirty="0" smtClean="0"/>
              <a:t> (C)</a:t>
            </a:r>
          </a:p>
          <a:p>
            <a:pPr lvl="1"/>
            <a:r>
              <a:rPr lang="en-US" sz="2000" dirty="0" smtClean="0"/>
              <a:t>On its own, it is </a:t>
            </a:r>
            <a:r>
              <a:rPr lang="en-US" sz="2000" i="1" dirty="0" smtClean="0"/>
              <a:t>not enough</a:t>
            </a:r>
            <a:r>
              <a:rPr lang="en-US" sz="2000" dirty="0" smtClean="0"/>
              <a:t> to verify a credential</a:t>
            </a:r>
          </a:p>
          <a:p>
            <a:pPr lvl="1"/>
            <a:r>
              <a:rPr lang="en-US" sz="2000" dirty="0" smtClean="0"/>
              <a:t>Need to add your validation routines for (proxy) credentials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e.g. </a:t>
            </a:r>
            <a:r>
              <a:rPr lang="en-US" sz="2000" dirty="0" smtClean="0">
                <a:hlinkClick r:id="rId2"/>
              </a:rPr>
              <a:t>http://www.nikhef.nl/~janjust/proxy-verify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/>
              <a:t>No single library available, though – re-implemented many times</a:t>
            </a:r>
            <a:endParaRPr lang="en-US" sz="2400" dirty="0" smtClean="0"/>
          </a:p>
          <a:p>
            <a:r>
              <a:rPr lang="en-US" sz="2400" dirty="0" err="1" smtClean="0"/>
              <a:t>GridSite</a:t>
            </a:r>
            <a:r>
              <a:rPr lang="en-US" sz="2400" dirty="0" smtClean="0"/>
              <a:t> (Andre </a:t>
            </a:r>
            <a:r>
              <a:rPr lang="en-US" sz="2400" dirty="0" err="1" smtClean="0"/>
              <a:t>McNab</a:t>
            </a:r>
            <a:r>
              <a:rPr lang="en-US" sz="2400" dirty="0" smtClean="0"/>
              <a:t>, C)</a:t>
            </a:r>
          </a:p>
          <a:p>
            <a:r>
              <a:rPr lang="en-US" sz="2400" dirty="0" err="1" smtClean="0"/>
              <a:t>Globus</a:t>
            </a:r>
            <a:r>
              <a:rPr lang="en-US" sz="2400" dirty="0" smtClean="0"/>
              <a:t> Toolkit GSI </a:t>
            </a:r>
            <a:r>
              <a:rPr lang="en-US" sz="2400" dirty="0" err="1" smtClean="0"/>
              <a:t>utils</a:t>
            </a:r>
            <a:r>
              <a:rPr lang="en-US" sz="2400" dirty="0" smtClean="0"/>
              <a:t> (C) and Java tools</a:t>
            </a:r>
          </a:p>
          <a:p>
            <a:r>
              <a:rPr lang="en-US" sz="2400" dirty="0" err="1" smtClean="0"/>
              <a:t>gLite</a:t>
            </a:r>
            <a:r>
              <a:rPr lang="en-US" sz="2400" dirty="0" smtClean="0"/>
              <a:t> Trust Manager (Java)</a:t>
            </a:r>
          </a:p>
          <a:p>
            <a:pPr lvl="1"/>
            <a:r>
              <a:rPr lang="en-US" sz="2000" dirty="0" smtClean="0"/>
              <a:t>based on </a:t>
            </a:r>
            <a:r>
              <a:rPr lang="en-US" sz="2000" dirty="0" err="1" smtClean="0"/>
              <a:t>BouncyCastle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None/>
            </a:pPr>
            <a:r>
              <a:rPr lang="en-US" dirty="0" smtClean="0"/>
              <a:t>Most of this is based on </a:t>
            </a:r>
            <a:r>
              <a:rPr lang="en-US" dirty="0" err="1" smtClean="0"/>
              <a:t>OpenSSL</a:t>
            </a:r>
            <a:r>
              <a:rPr lang="en-US" dirty="0" smtClean="0"/>
              <a:t> or </a:t>
            </a:r>
            <a:r>
              <a:rPr lang="en-US" dirty="0" err="1" smtClean="0"/>
              <a:t>BouncyCastle</a:t>
            </a:r>
            <a:r>
              <a:rPr lang="en-US" dirty="0" smtClean="0"/>
              <a:t>, but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anchor formats are diversifying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based software (e.g. </a:t>
            </a:r>
            <a:r>
              <a:rPr lang="en-US" dirty="0" err="1" smtClean="0"/>
              <a:t>Unicore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Java Key Store</a:t>
            </a:r>
          </a:p>
          <a:p>
            <a:pPr lvl="1"/>
            <a:r>
              <a:rPr lang="en-US" dirty="0" smtClean="0"/>
              <a:t>Supports keys over 2048 bits only since Java 1.4</a:t>
            </a:r>
          </a:p>
          <a:p>
            <a:r>
              <a:rPr lang="en-US" dirty="0" smtClean="0"/>
              <a:t>NSS</a:t>
            </a:r>
          </a:p>
          <a:p>
            <a:pPr lvl="1"/>
            <a:r>
              <a:rPr lang="en-US" dirty="0" smtClean="0"/>
              <a:t>Increasingly deployed as alternative to </a:t>
            </a:r>
            <a:r>
              <a:rPr lang="en-US" dirty="0" err="1" smtClean="0"/>
              <a:t>OpenSSL</a:t>
            </a:r>
            <a:endParaRPr lang="en-US" dirty="0" smtClean="0"/>
          </a:p>
          <a:p>
            <a:pPr lvl="1"/>
            <a:r>
              <a:rPr lang="en-US" dirty="0" smtClean="0"/>
              <a:t>E.g. by </a:t>
            </a:r>
            <a:r>
              <a:rPr lang="en-US" dirty="0" err="1" smtClean="0"/>
              <a:t>RedHat</a:t>
            </a:r>
            <a:r>
              <a:rPr lang="en-US" dirty="0" smtClean="0"/>
              <a:t> and its distribution of apache </a:t>
            </a:r>
            <a:r>
              <a:rPr lang="en-US" dirty="0" err="1" smtClean="0"/>
              <a:t>mod_nss</a:t>
            </a:r>
            <a:endParaRPr lang="en-US" dirty="0" smtClean="0"/>
          </a:p>
          <a:p>
            <a:pPr lvl="1"/>
            <a:r>
              <a:rPr lang="en-US" dirty="0" smtClean="0"/>
              <a:t>Binary trust store format (‘key3.db’, ‘cert8.db’)</a:t>
            </a:r>
          </a:p>
          <a:p>
            <a:pPr lvl="1"/>
            <a:r>
              <a:rPr lang="en-US" dirty="0" smtClean="0"/>
              <a:t>Trust anchors can be </a:t>
            </a:r>
            <a:r>
              <a:rPr lang="en-US" i="1" dirty="0" smtClean="0"/>
              <a:t>qualified</a:t>
            </a:r>
            <a:r>
              <a:rPr lang="en-US" dirty="0" smtClean="0"/>
              <a:t> for purposes</a:t>
            </a:r>
          </a:p>
          <a:p>
            <a:pPr lvl="1"/>
            <a:r>
              <a:rPr lang="en-US" dirty="0" smtClean="0"/>
              <a:t>But not a ‘pluggable’ format …</a:t>
            </a:r>
          </a:p>
          <a:p>
            <a:r>
              <a:rPr lang="en-US" dirty="0" err="1" smtClean="0"/>
              <a:t>OpenSSL</a:t>
            </a:r>
            <a:endParaRPr lang="en-US" dirty="0" smtClean="0"/>
          </a:p>
          <a:p>
            <a:pPr lvl="1"/>
            <a:r>
              <a:rPr lang="en-US" dirty="0" smtClean="0"/>
              <a:t>Changed its format in v1 for no apparent reason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36"/>
            <a:ext cx="9144000" cy="67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286776" cy="95410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Grid Security Middleware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mechanisms for protecting the e-Infrastructure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8A366-783F-4092-974E-D1ECF11634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AuthN</a:t>
            </a:r>
            <a:r>
              <a:rPr lang="en-US" dirty="0" smtClean="0"/>
              <a:t> and </a:t>
            </a:r>
            <a:r>
              <a:rPr lang="en-US" dirty="0" err="1" smtClean="0"/>
              <a:t>AuthZ</a:t>
            </a:r>
            <a:r>
              <a:rPr lang="en-US" dirty="0" smtClean="0"/>
              <a:t>, a User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problems in </a:t>
            </a:r>
            <a:r>
              <a:rPr lang="en-US" dirty="0" err="1" smtClean="0"/>
              <a:t>AuthN</a:t>
            </a:r>
            <a:r>
              <a:rPr lang="en-US" dirty="0" smtClean="0"/>
              <a:t> and </a:t>
            </a:r>
            <a:r>
              <a:rPr lang="en-US" dirty="0" err="1" smtClean="0"/>
              <a:t>AuthZ</a:t>
            </a:r>
            <a:endParaRPr lang="en-US" dirty="0" smtClean="0"/>
          </a:p>
          <a:p>
            <a:pPr lvl="1"/>
            <a:r>
              <a:rPr lang="en-US" dirty="0" smtClean="0"/>
              <a:t>Trust anchors inconsistent on client and server</a:t>
            </a:r>
          </a:p>
          <a:p>
            <a:pPr lvl="1"/>
            <a:r>
              <a:rPr lang="en-US" dirty="0" smtClean="0"/>
              <a:t>Certificates revoked</a:t>
            </a:r>
          </a:p>
          <a:p>
            <a:pPr lvl="1"/>
            <a:r>
              <a:rPr lang="en-US" dirty="0" smtClean="0"/>
              <a:t>CRL outdated</a:t>
            </a:r>
          </a:p>
          <a:p>
            <a:pPr lvl="1"/>
            <a:r>
              <a:rPr lang="en-US" dirty="0" smtClean="0"/>
              <a:t>Time on client and server is different</a:t>
            </a:r>
          </a:p>
          <a:p>
            <a:pPr lvl="1"/>
            <a:r>
              <a:rPr lang="en-US" dirty="0" smtClean="0"/>
              <a:t>Proxy has expired or has wrong attributes</a:t>
            </a:r>
          </a:p>
          <a:p>
            <a:pPr lvl="1"/>
            <a:r>
              <a:rPr lang="en-US" dirty="0" smtClean="0"/>
              <a:t>User not member of the (proper) VO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Error messages usually incomprehensible</a:t>
            </a:r>
          </a:p>
          <a:p>
            <a:r>
              <a:rPr lang="en-US" dirty="0" smtClean="0"/>
              <a:t>Which side it ‘at fault’ is unclear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 Life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158" y="1428736"/>
            <a:ext cx="828680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Error creating PKCS#7 structure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1688:error:0B080074:x509 certificate routines:X509_check_private_key:key values mismatch:x509_cmp.c:411: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1688:error:2107407F:PKCS7 routines:PKCS7_sign:private key does not match certificate:pk7_smime.c:76: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3357562"/>
            <a:ext cx="828680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End of file reached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4640057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C00000"/>
              </a:buClr>
              <a:buFont typeface="Franklin Gothic Heavy" pitchFamily="34" charset="0"/>
              <a:buChar char="&gt;"/>
            </a:pPr>
            <a:r>
              <a:rPr lang="en-US" sz="2400" dirty="0" smtClean="0"/>
              <a:t>For testing the connection and interpreting the diagnostics try, e.g., the connection verify utility</a:t>
            </a:r>
            <a:endParaRPr lang="en-US" dirty="0" smtClean="0"/>
          </a:p>
          <a:p>
            <a:pPr marL="800100" lvl="2" indent="-342900">
              <a:buClr>
                <a:srgbClr val="C00000"/>
              </a:buClr>
              <a:buFont typeface="Franklin Gothic Heavy" pitchFamily="34" charset="0"/>
              <a:buChar char="&gt;"/>
            </a:pPr>
            <a:endParaRPr lang="en-US" sz="2400" dirty="0" smtClean="0"/>
          </a:p>
          <a:p>
            <a:pPr marL="800100" lvl="2" indent="-342900">
              <a:buClr>
                <a:srgbClr val="C00000"/>
              </a:buClr>
              <a:buFont typeface="Franklin Gothic Heavy" pitchFamily="34" charset="0"/>
              <a:buChar char="&gt;"/>
            </a:pPr>
            <a:r>
              <a:rPr lang="en-US" sz="2400" b="1" dirty="0" smtClean="0">
                <a:solidFill>
                  <a:srgbClr val="C00000"/>
                </a:solidFill>
              </a:rPr>
              <a:t>http://www.nikhef.nl/grid/client-connect</a:t>
            </a:r>
          </a:p>
          <a:p>
            <a:pPr marL="342900" lvl="1" indent="-342900">
              <a:buClr>
                <a:srgbClr val="C00000"/>
              </a:buClr>
            </a:pP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57158" y="4071942"/>
            <a:ext cx="828680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Error -12227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Community Models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H:\Home\davidg\UvA\Onderwijs\SNE2007\vostructure-abstr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14620"/>
            <a:ext cx="3476622" cy="181389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256-56D2-4F73-938B-084F5D612C9C}" type="slidenum">
              <a:rPr lang="en-GB"/>
              <a:pPr/>
              <a:t>23</a:t>
            </a:fld>
            <a:endParaRPr lang="en-GB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Authorization: VO representations</a:t>
            </a:r>
            <a:endParaRPr lang="en-GB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GB" sz="2400" dirty="0"/>
              <a:t>VO is a directory (database) with members, groups, roles</a:t>
            </a:r>
          </a:p>
          <a:p>
            <a:r>
              <a:rPr lang="en-GB" sz="2400" dirty="0"/>
              <a:t>based on identifiers issues at the </a:t>
            </a:r>
            <a:r>
              <a:rPr lang="en-GB" sz="2400" dirty="0" err="1"/>
              <a:t>AuthN</a:t>
            </a:r>
            <a:r>
              <a:rPr lang="en-GB" sz="2400" dirty="0"/>
              <a:t> stage</a:t>
            </a:r>
          </a:p>
          <a:p>
            <a:r>
              <a:rPr lang="en-GB" sz="2400" dirty="0"/>
              <a:t>Membership information is to be conveyed </a:t>
            </a:r>
            <a:br>
              <a:rPr lang="en-GB" sz="2400" dirty="0"/>
            </a:br>
            <a:r>
              <a:rPr lang="en-GB" sz="2400" dirty="0"/>
              <a:t>to the resource </a:t>
            </a:r>
            <a:r>
              <a:rPr lang="en-GB" sz="2400" dirty="0" smtClean="0"/>
              <a:t>providers</a:t>
            </a:r>
          </a:p>
          <a:p>
            <a:pPr>
              <a:buNone/>
            </a:pPr>
            <a:endParaRPr lang="en-GB" sz="2400" dirty="0"/>
          </a:p>
          <a:p>
            <a:pPr lvl="1"/>
            <a:r>
              <a:rPr lang="en-GB" sz="2000" dirty="0"/>
              <a:t>configured statically, out of band		</a:t>
            </a:r>
            <a:endParaRPr lang="en-GB" sz="2000" dirty="0">
              <a:solidFill>
                <a:srgbClr val="A50021"/>
              </a:solidFill>
            </a:endParaRPr>
          </a:p>
          <a:p>
            <a:pPr lvl="1"/>
            <a:r>
              <a:rPr lang="en-GB" sz="2000" dirty="0"/>
              <a:t>in advance, by periodically pulling lists	</a:t>
            </a:r>
            <a:r>
              <a:rPr lang="en-GB" sz="2000" dirty="0" smtClean="0">
                <a:solidFill>
                  <a:srgbClr val="A50021"/>
                </a:solidFill>
              </a:rPr>
              <a:t/>
            </a:r>
            <a:br>
              <a:rPr lang="en-GB" sz="2000" dirty="0" smtClean="0">
                <a:solidFill>
                  <a:srgbClr val="A50021"/>
                </a:solidFill>
              </a:rPr>
            </a:br>
            <a:r>
              <a:rPr lang="en-GB" sz="2000" dirty="0"/>
              <a:t>	VO </a:t>
            </a:r>
            <a:r>
              <a:rPr lang="en-GB" sz="2000" dirty="0" smtClean="0"/>
              <a:t>(LDAP) </a:t>
            </a:r>
            <a:r>
              <a:rPr lang="en-GB" sz="2000" dirty="0"/>
              <a:t>directories</a:t>
            </a:r>
          </a:p>
          <a:p>
            <a:pPr lvl="1"/>
            <a:r>
              <a:rPr lang="en-GB" sz="2000" dirty="0"/>
              <a:t>in VO-signed assertions pushed with the	</a:t>
            </a:r>
            <a:r>
              <a:rPr lang="en-GB" sz="2000" dirty="0" smtClean="0">
                <a:solidFill>
                  <a:srgbClr val="A50021"/>
                </a:solidFill>
              </a:rPr>
              <a:t/>
            </a:r>
            <a:br>
              <a:rPr lang="en-GB" sz="2000" dirty="0" smtClean="0">
                <a:solidFill>
                  <a:srgbClr val="A50021"/>
                </a:solidFill>
              </a:rPr>
            </a:br>
            <a:r>
              <a:rPr lang="en-GB" sz="2000" dirty="0" smtClean="0"/>
              <a:t>  request</a:t>
            </a:r>
            <a:r>
              <a:rPr lang="en-GB" sz="2000" dirty="0"/>
              <a:t>: VOMS, Community </a:t>
            </a:r>
            <a:r>
              <a:rPr lang="en-GB" sz="2000" dirty="0" err="1"/>
              <a:t>AuthZ</a:t>
            </a:r>
            <a:r>
              <a:rPr lang="en-GB" sz="2000" dirty="0"/>
              <a:t> </a:t>
            </a:r>
            <a:r>
              <a:rPr lang="en-GB" sz="2000" dirty="0" smtClean="0"/>
              <a:t>Service</a:t>
            </a:r>
            <a:endParaRPr lang="en-GB" sz="2000" dirty="0" smtClean="0"/>
          </a:p>
          <a:p>
            <a:pPr lvl="1"/>
            <a:r>
              <a:rPr lang="en-US" sz="2000" dirty="0" smtClean="0"/>
              <a:t>Push or pull assertions </a:t>
            </a:r>
            <a:r>
              <a:rPr lang="en-US" sz="2000" dirty="0" smtClean="0"/>
              <a:t>via SAML		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D2C4-E051-498F-94B5-187AFBE51B63}" type="slidenum">
              <a:rPr lang="en-GB"/>
              <a:pPr/>
              <a:t>24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 LDAP model </a:t>
            </a:r>
          </a:p>
        </p:txBody>
      </p:sp>
      <p:pic>
        <p:nvPicPr>
          <p:cNvPr id="136196" name="Picture 4" descr="VO-LDAP-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66836"/>
            <a:ext cx="8143932" cy="53625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5F8-A073-40F3-B51B-6FCE6D7E1095}" type="slidenum">
              <a:rPr lang="en-GB"/>
              <a:pPr/>
              <a:t>25</a:t>
            </a:fld>
            <a:endParaRPr lang="en-GB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VOMS: X.509 </a:t>
            </a:r>
            <a:r>
              <a:rPr lang="en-GB" dirty="0"/>
              <a:t>as a container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Virtual Organisation Management System (VOMS)</a:t>
            </a:r>
          </a:p>
          <a:p>
            <a:r>
              <a:rPr lang="en-GB" sz="2000" dirty="0"/>
              <a:t>developed by INFN for EU </a:t>
            </a:r>
            <a:r>
              <a:rPr lang="en-GB" sz="2000" dirty="0" err="1"/>
              <a:t>DataTAG</a:t>
            </a:r>
            <a:r>
              <a:rPr lang="en-GB" sz="2000" dirty="0"/>
              <a:t> and EGEE</a:t>
            </a:r>
          </a:p>
          <a:p>
            <a:r>
              <a:rPr lang="en-GB" sz="2000" dirty="0"/>
              <a:t>used by VOs in EGEE, Open Science Grid, NAREGI, …</a:t>
            </a:r>
          </a:p>
          <a:p>
            <a:r>
              <a:rPr lang="en-GB" sz="2000" dirty="0"/>
              <a:t>push-model signed VO membership tokens</a:t>
            </a:r>
          </a:p>
          <a:p>
            <a:pPr lvl="1"/>
            <a:r>
              <a:rPr lang="en-GB" sz="1800" dirty="0"/>
              <a:t>using the traditional X.509 ‘proxy’ certificate for trans-shipment</a:t>
            </a:r>
          </a:p>
          <a:p>
            <a:pPr lvl="1"/>
            <a:r>
              <a:rPr lang="en-GB" sz="1800" dirty="0"/>
              <a:t>fully backward-compatible with only-identity-based mechanisms</a:t>
            </a:r>
          </a:p>
        </p:txBody>
      </p:sp>
      <p:pic>
        <p:nvPicPr>
          <p:cNvPr id="154629" name="Picture 5" descr="VOMS-proxy-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9997"/>
            <a:ext cx="7427913" cy="3033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D3-33CB-491D-91EF-C047A618B5D7}" type="slidenum">
              <a:rPr lang="en-GB"/>
              <a:pPr/>
              <a:t>26</a:t>
            </a:fld>
            <a:endParaRPr lang="en-GB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VOMS model</a:t>
            </a:r>
          </a:p>
        </p:txBody>
      </p:sp>
      <p:pic>
        <p:nvPicPr>
          <p:cNvPr id="150534" name="Picture 6" descr="VO-VOMS-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929618" cy="5462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22301" y="1489983"/>
            <a:ext cx="7878789" cy="4867975"/>
            <a:chOff x="1975" y="1630"/>
            <a:chExt cx="3483" cy="215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975" y="1630"/>
              <a:ext cx="3483" cy="2152"/>
              <a:chOff x="960" y="771"/>
              <a:chExt cx="3483" cy="2152"/>
            </a:xfrm>
          </p:grpSpPr>
          <p:pic>
            <p:nvPicPr>
              <p:cNvPr id="12" name="Picture 4" descr="architecture-06040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29497"/>
              <a:stretch>
                <a:fillRect/>
              </a:stretch>
            </p:blipFill>
            <p:spPr bwMode="auto">
              <a:xfrm>
                <a:off x="960" y="771"/>
                <a:ext cx="3483" cy="2132"/>
              </a:xfrm>
              <a:prstGeom prst="rect">
                <a:avLst/>
              </a:prstGeom>
              <a:noFill/>
            </p:spPr>
          </p:pic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844" y="2807"/>
                <a:ext cx="392" cy="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684" y="2896"/>
                <a:ext cx="1148" cy="0"/>
              </a:xfrm>
              <a:prstGeom prst="line">
                <a:avLst/>
              </a:prstGeom>
              <a:noFill/>
              <a:ln w="1905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99" y="2408"/>
              <a:ext cx="917" cy="154"/>
              <a:chOff x="3699" y="2408"/>
              <a:chExt cx="917" cy="154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699" y="2546"/>
                <a:ext cx="9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853" y="2408"/>
                <a:ext cx="581" cy="15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synchronizes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857241"/>
          </a:xfrm>
        </p:spPr>
        <p:txBody>
          <a:bodyPr/>
          <a:lstStyle/>
          <a:p>
            <a:r>
              <a:rPr lang="en-US" dirty="0" smtClean="0"/>
              <a:t>VO configuration replicated locally at the site</a:t>
            </a:r>
          </a:p>
          <a:p>
            <a:r>
              <a:rPr lang="en-US" dirty="0" smtClean="0"/>
              <a:t>Here, pushed VOMS attributes are advisory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Gabriele </a:t>
            </a:r>
            <a:r>
              <a:rPr lang="en-US" sz="1200" dirty="0" err="1" smtClean="0">
                <a:solidFill>
                  <a:srgbClr val="C00000"/>
                </a:solidFill>
              </a:rPr>
              <a:t>Garzoglio</a:t>
            </a:r>
            <a:r>
              <a:rPr lang="en-US" sz="1200" dirty="0" smtClean="0">
                <a:solidFill>
                  <a:srgbClr val="C00000"/>
                </a:solidFill>
              </a:rPr>
              <a:t>, FNAL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F3B5-7FC4-498F-BF2B-C82BE82C4A71}" type="slidenum">
              <a:rPr lang="en-GB"/>
              <a:pPr/>
              <a:t>28</a:t>
            </a:fld>
            <a:endParaRPr lang="en-GB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multi-authority world (AAI)</a:t>
            </a:r>
            <a:endParaRPr lang="en-GB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Interlinking of technologies can be cone at various points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Authentication: linking (federations of) identity providers to the existing grid </a:t>
            </a:r>
            <a:r>
              <a:rPr lang="en-GB" sz="2400" dirty="0" err="1"/>
              <a:t>AuthN</a:t>
            </a:r>
            <a:r>
              <a:rPr lang="en-GB" sz="2400" dirty="0"/>
              <a:t> systems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‘Short-Lived Credential Services’ translation bridges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Populate VO databases with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Equip resource providers to also inspect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Expressing VO attributes as function of UHO attributes</a:t>
            </a:r>
          </a:p>
          <a:p>
            <a:pPr marL="457200" indent="-457200">
              <a:lnSpc>
                <a:spcPct val="90000"/>
              </a:lnSpc>
            </a:pPr>
            <a:r>
              <a:rPr lang="en-GB" sz="2400" i="1" dirty="0" smtClean="0"/>
              <a:t>and </a:t>
            </a:r>
            <a:r>
              <a:rPr lang="en-GB" sz="2400" i="1" dirty="0"/>
              <a:t>most probably many other options as well …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GB" sz="2400" dirty="0">
              <a:solidFill>
                <a:srgbClr val="A50021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Leads to assertions with multiple </a:t>
            </a:r>
            <a:r>
              <a:rPr lang="en-GB" sz="2400" dirty="0" err="1">
                <a:solidFill>
                  <a:srgbClr val="A50021"/>
                </a:solidFill>
              </a:rPr>
              <a:t>LoAs</a:t>
            </a:r>
            <a:r>
              <a:rPr lang="en-GB" sz="2400" dirty="0">
                <a:solidFill>
                  <a:srgbClr val="A50021"/>
                </a:solidFill>
              </a:rPr>
              <a:t> in the same decision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thus all assertions should carry their </a:t>
            </a:r>
            <a:r>
              <a:rPr lang="en-GB" sz="2000" dirty="0" err="1"/>
              <a:t>LoA</a:t>
            </a:r>
            <a:endParaRPr lang="en-GB" sz="2000" dirty="0"/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expressed in a way that’s recognisable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and the </a:t>
            </a:r>
            <a:r>
              <a:rPr lang="en-GB" sz="2000" dirty="0" err="1"/>
              <a:t>LoA</a:t>
            </a:r>
            <a:r>
              <a:rPr lang="en-GB" sz="2000" dirty="0"/>
              <a:t> attested to by ‘third parties’ (i.e. the federation)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0" name="Picture 2" descr="H:\Home\davidg\Projects-misc\ISGC2009\federation-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62258"/>
            <a:ext cx="6858048" cy="4424328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357158" y="4786322"/>
            <a:ext cx="2045694" cy="1500198"/>
            <a:chOff x="6572264" y="1643050"/>
            <a:chExt cx="2571736" cy="1928826"/>
          </a:xfrm>
        </p:grpSpPr>
        <p:sp>
          <p:nvSpPr>
            <p:cNvPr id="9" name="Rectangle 8"/>
            <p:cNvSpPr/>
            <p:nvPr/>
          </p:nvSpPr>
          <p:spPr>
            <a:xfrm>
              <a:off x="6572264" y="1643050"/>
              <a:ext cx="2571736" cy="1928826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4" descr="vostructure-abstra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9015" y="2357430"/>
              <a:ext cx="2019265" cy="105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18074" y="1643050"/>
              <a:ext cx="2444850" cy="6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grid structure was not </a:t>
              </a:r>
              <a:br>
                <a:rPr lang="en-US" sz="1400" dirty="0" smtClean="0"/>
              </a:br>
              <a:r>
                <a:rPr lang="en-US" sz="1400" dirty="0" smtClean="0"/>
                <a:t>too much different!</a:t>
              </a:r>
              <a:endParaRPr lang="en-US" sz="1400" dirty="0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US" sz="2400" dirty="0" smtClean="0"/>
              <a:t>A common Authentication and Authorization Infrastructure</a:t>
            </a:r>
          </a:p>
          <a:p>
            <a:r>
              <a:rPr lang="en-US" sz="2400" dirty="0" smtClean="0"/>
              <a:t>Allow access to common resources with a single credential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/>
          <a:lstStyle/>
          <a:p>
            <a:r>
              <a:rPr lang="en-US" dirty="0" smtClean="0"/>
              <a:t>What might be covered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11308"/>
            <a:ext cx="7115196" cy="3951288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How to deal with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AuthN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AuthZ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frameworks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Access control in services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Unix credential mapping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Pilot jobs and late binding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Security interoperability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Storage access control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Data Security and Privacy</a:t>
            </a:r>
          </a:p>
          <a:p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… with a slight EGEE &amp; C + Unix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bias, sorry …</a:t>
            </a:r>
            <a:endParaRPr lang="en-GB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639762"/>
          </a:xfrm>
        </p:spPr>
        <p:txBody>
          <a:bodyPr/>
          <a:lstStyle/>
          <a:p>
            <a:r>
              <a:rPr lang="en-US" dirty="0" smtClean="0"/>
              <a:t>What will not be covered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711308"/>
            <a:ext cx="4213255" cy="395128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to write secure code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Look at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http://pages.cs.wisc.edu/~kupsch/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vulnerabilities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They’re secret for a reason…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 of the federation work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Milan will tell you all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latest WS-* *ML specs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8A366-783F-4092-974E-D1ECF11634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39284"/>
            <a:ext cx="6357982" cy="31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Federated Grid 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26" y="1231918"/>
            <a:ext cx="8229600" cy="4768850"/>
          </a:xfrm>
        </p:spPr>
        <p:txBody>
          <a:bodyPr/>
          <a:lstStyle/>
          <a:p>
            <a:r>
              <a:rPr lang="en-GB" dirty="0" smtClean="0"/>
              <a:t>Use your federation ID</a:t>
            </a:r>
          </a:p>
          <a:p>
            <a:r>
              <a:rPr lang="en-GB" dirty="0" smtClean="0"/>
              <a:t>... to authenticate to a service</a:t>
            </a:r>
          </a:p>
          <a:p>
            <a:r>
              <a:rPr lang="en-GB" dirty="0" smtClean="0"/>
              <a:t>... that issues a certificate</a:t>
            </a:r>
          </a:p>
          <a:p>
            <a:r>
              <a:rPr lang="en-GB" dirty="0" smtClean="0"/>
              <a:t>... recognised by the Grid today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4876" y="5786454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Outdated </a:t>
            </a:r>
            <a:br>
              <a:rPr lang="en-US" sz="1200" i="1" dirty="0" smtClean="0"/>
            </a:br>
            <a:r>
              <a:rPr lang="en-US" sz="1200" i="1" dirty="0" smtClean="0"/>
              <a:t>Graphic from: </a:t>
            </a:r>
          </a:p>
          <a:p>
            <a:pPr algn="r"/>
            <a:r>
              <a:rPr lang="en-US" sz="1200" i="1" dirty="0" smtClean="0"/>
              <a:t>Jan Meijer, UNINETT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1428736"/>
            <a:ext cx="30003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Implementations: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SWITCHaai</a:t>
            </a:r>
            <a:r>
              <a:rPr lang="en-US" i="1" dirty="0" smtClean="0">
                <a:solidFill>
                  <a:srgbClr val="C00000"/>
                </a:solidFill>
              </a:rPr>
              <a:t> SLCS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 TERENA Grid CA Service</a:t>
            </a:r>
            <a:endParaRPr lang="en-GB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 from multi-authority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‘conventional’ grids, all attributes assigned by VO</a:t>
            </a:r>
          </a:p>
          <a:p>
            <a:r>
              <a:rPr lang="en-GB" dirty="0" smtClean="0"/>
              <a:t>But there are many more attributes</a:t>
            </a:r>
          </a:p>
          <a:p>
            <a:endParaRPr lang="en-GB" dirty="0" smtClean="0"/>
          </a:p>
          <a:p>
            <a:r>
              <a:rPr lang="en-GB" dirty="0" smtClean="0"/>
              <a:t>VASH: ‘VOMS Attributes </a:t>
            </a:r>
            <a:br>
              <a:rPr lang="en-GB" dirty="0" smtClean="0"/>
            </a:br>
            <a:r>
              <a:rPr lang="en-GB" dirty="0" smtClean="0"/>
              <a:t>from Shibboleth’</a:t>
            </a:r>
            <a:endParaRPr lang="en-US" dirty="0" smtClean="0"/>
          </a:p>
          <a:p>
            <a:pPr lvl="1"/>
            <a:r>
              <a:rPr lang="en-US" dirty="0" smtClean="0"/>
              <a:t>Populate VOMS with </a:t>
            </a:r>
            <a:br>
              <a:rPr lang="en-US" dirty="0" smtClean="0"/>
            </a:br>
            <a:r>
              <a:rPr lang="en-US" dirty="0" smtClean="0"/>
              <a:t>generic attributes</a:t>
            </a:r>
          </a:p>
          <a:p>
            <a:pPr lvl="1"/>
            <a:r>
              <a:rPr lang="en-US" dirty="0" smtClean="0"/>
              <a:t>Part of gLite (SWITCH)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http://www.switch.ch/grid/vash/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14620"/>
            <a:ext cx="4486287" cy="36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err="1" smtClean="0">
                <a:solidFill>
                  <a:srgbClr val="C00000"/>
                </a:solidFill>
              </a:rPr>
              <a:t>Christoph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Witzig</a:t>
            </a:r>
            <a:r>
              <a:rPr lang="en-US" sz="1200" dirty="0" smtClean="0">
                <a:solidFill>
                  <a:srgbClr val="C00000"/>
                </a:solidFill>
              </a:rPr>
              <a:t>, SWITCH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F8-3078-437F-839B-D8FAB8C524C3}" type="slidenum">
              <a:rPr lang="en-GB"/>
              <a:pPr/>
              <a:t>32</a:t>
            </a:fld>
            <a:endParaRPr lang="en-GB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Putting home attributes in the VO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013325"/>
            <a:ext cx="8763000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The VO will know the source of the attributes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Resource can make a decision on combined VO and UHO attributes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but for the outside world, the VO now has asserted to the validity of the UHO attributes – over which the VO has hardly any control</a:t>
            </a:r>
          </a:p>
        </p:txBody>
      </p:sp>
      <p:pic>
        <p:nvPicPr>
          <p:cNvPr id="151559" name="Picture 7" descr="UHO-attrs-in-VOMS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366024" cy="38954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C84-7C28-4D8A-A6C0-7A7DB9752599}" type="slidenum">
              <a:rPr lang="en-GB"/>
              <a:pPr/>
              <a:t>33</a:t>
            </a:fld>
            <a:endParaRPr lang="en-GB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collection </a:t>
            </a:r>
            <a:r>
              <a:rPr lang="en-GB" dirty="0" smtClean="0"/>
              <a:t>‘at </a:t>
            </a:r>
            <a:r>
              <a:rPr lang="en-GB" dirty="0"/>
              <a:t>the </a:t>
            </a:r>
            <a:r>
              <a:rPr lang="en-GB" dirty="0" smtClean="0"/>
              <a:t>resource’</a:t>
            </a:r>
            <a:endParaRPr lang="en-GB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60971"/>
            <a:ext cx="8763000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Characteristics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The RP (at the decision point) knows the source of all attributes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but has to combine these and make the ‘informed decision’ 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is suddenly faced with a decision on quality from different assertions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needs to push a kind of ‘session identifier’ to select a role at the target resource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27091" y="1214422"/>
            <a:ext cx="3694676" cy="2500330"/>
            <a:chOff x="1156" y="1162"/>
            <a:chExt cx="3839" cy="2598"/>
          </a:xfrm>
        </p:grpSpPr>
        <p:pic>
          <p:nvPicPr>
            <p:cNvPr id="152582" name="Picture 6" descr="egee_security_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6" y="1162"/>
              <a:ext cx="3839" cy="2446"/>
            </a:xfrm>
            <a:prstGeom prst="rect">
              <a:avLst/>
            </a:prstGeom>
            <a:noFill/>
          </p:spPr>
        </p:pic>
        <p:pic>
          <p:nvPicPr>
            <p:cNvPr id="152583" name="Picture 7" descr="13_mil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" y="3113"/>
              <a:ext cx="447" cy="647"/>
            </a:xfrm>
            <a:prstGeom prst="rect">
              <a:avLst/>
            </a:prstGeom>
            <a:noFill/>
          </p:spPr>
        </p:pic>
      </p:grp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143504" y="3786190"/>
            <a:ext cx="3619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200" dirty="0">
                <a:solidFill>
                  <a:srgbClr val="CC0000"/>
                </a:solidFill>
              </a:rPr>
              <a:t>graphic from: </a:t>
            </a:r>
            <a:r>
              <a:rPr lang="en-GB" sz="1200" dirty="0" smtClean="0">
                <a:solidFill>
                  <a:srgbClr val="CC0000"/>
                </a:solidFill>
              </a:rPr>
              <a:t/>
            </a:r>
            <a:br>
              <a:rPr lang="en-GB" sz="1200" dirty="0" smtClean="0">
                <a:solidFill>
                  <a:srgbClr val="CC0000"/>
                </a:solidFill>
              </a:rPr>
            </a:br>
            <a:r>
              <a:rPr lang="en-GB" sz="1200" dirty="0" err="1" smtClean="0">
                <a:solidFill>
                  <a:srgbClr val="CC0000"/>
                </a:solidFill>
              </a:rPr>
              <a:t>Chistoph</a:t>
            </a:r>
            <a:r>
              <a:rPr lang="en-GB" sz="1200" dirty="0" smtClean="0">
                <a:solidFill>
                  <a:srgbClr val="CC0000"/>
                </a:solidFill>
              </a:rPr>
              <a:t> </a:t>
            </a:r>
            <a:r>
              <a:rPr lang="en-GB" sz="1200" dirty="0" err="1">
                <a:solidFill>
                  <a:srgbClr val="CC0000"/>
                </a:solidFill>
              </a:rPr>
              <a:t>Witzig</a:t>
            </a:r>
            <a:r>
              <a:rPr lang="en-GB" sz="1200" dirty="0">
                <a:solidFill>
                  <a:srgbClr val="CC0000"/>
                </a:solidFill>
              </a:rPr>
              <a:t>, SWITCH, GGF16, February 2006</a:t>
            </a:r>
          </a:p>
        </p:txBody>
      </p:sp>
      <p:pic>
        <p:nvPicPr>
          <p:cNvPr id="23555" name="Picture 3" descr="H:\Home\Documents\GridTechnology\Security-AuthZ\gridshib-deployment-scenari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86" y="1000108"/>
            <a:ext cx="4503728" cy="3517024"/>
          </a:xfrm>
          <a:prstGeom prst="rect">
            <a:avLst/>
          </a:prstGeom>
          <a:noFill/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5720" y="4538971"/>
            <a:ext cx="4344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CC0000"/>
                </a:solidFill>
              </a:rPr>
              <a:t>Graphic: the </a:t>
            </a:r>
            <a:r>
              <a:rPr lang="en-GB" sz="1200" dirty="0" err="1" smtClean="0">
                <a:solidFill>
                  <a:srgbClr val="CC0000"/>
                </a:solidFill>
              </a:rPr>
              <a:t>GridShib</a:t>
            </a:r>
            <a:r>
              <a:rPr lang="en-GB" sz="1200" dirty="0" smtClean="0">
                <a:solidFill>
                  <a:srgbClr val="CC0000"/>
                </a:solidFill>
              </a:rPr>
              <a:t> project (NCSA)</a:t>
            </a:r>
            <a:br>
              <a:rPr lang="en-GB" sz="1200" dirty="0" smtClean="0">
                <a:solidFill>
                  <a:srgbClr val="CC0000"/>
                </a:solidFill>
              </a:rPr>
            </a:br>
            <a:r>
              <a:rPr lang="en-GB" sz="1200" dirty="0" smtClean="0">
                <a:solidFill>
                  <a:srgbClr val="CC0000"/>
                </a:solidFill>
              </a:rPr>
              <a:t>http</a:t>
            </a:r>
            <a:r>
              <a:rPr lang="en-GB" sz="1200" dirty="0" smtClean="0">
                <a:solidFill>
                  <a:srgbClr val="CC0000"/>
                </a:solidFill>
              </a:rPr>
              <a:t>://gridshib.globus.org/docs/gridshib/deploy-scenarios.html</a:t>
            </a:r>
            <a:endParaRPr lang="en-GB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Authorization Frameworks</a:t>
            </a:r>
            <a:endParaRPr lang="en-GB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 versus service level</a:t>
            </a:r>
          </a:p>
          <a:p>
            <a:r>
              <a:rPr lang="en-US" dirty="0" smtClean="0"/>
              <a:t>Logical </a:t>
            </a:r>
            <a:r>
              <a:rPr lang="en-US" dirty="0" err="1" smtClean="0"/>
              <a:t>authZ</a:t>
            </a:r>
            <a:r>
              <a:rPr lang="en-US" dirty="0" smtClean="0"/>
              <a:t> structure: PEP,PDP,PAP,PEP</a:t>
            </a:r>
          </a:p>
          <a:p>
            <a:r>
              <a:rPr lang="en-US" dirty="0" smtClean="0"/>
              <a:t>Frameworks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multi-authority world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60480"/>
            <a:ext cx="8229600" cy="4768850"/>
          </a:xfrm>
        </p:spPr>
        <p:txBody>
          <a:bodyPr/>
          <a:lstStyle/>
          <a:p>
            <a:r>
              <a:rPr lang="en-GB" dirty="0" smtClean="0"/>
              <a:t>Authorization elements (from OGSA 1.0)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85852" y="1857364"/>
          <a:ext cx="7215238" cy="4303713"/>
        </p:xfrm>
        <a:graphic>
          <a:graphicData uri="http://schemas.openxmlformats.org/presentationml/2006/ole">
            <p:oleObj spid="_x0000_s3074" name="VISIO" r:id="rId3" imgW="6054852" imgH="4358640" progId="Visio.Drawing.6">
              <p:link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OGSA Working Group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Elements in authorization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5715040" cy="528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2857496"/>
            <a:ext cx="299152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“beware that translating </a:t>
            </a:r>
            <a:br>
              <a:rPr lang="en-US" sz="1600" i="1" dirty="0" smtClean="0"/>
            </a:br>
            <a:r>
              <a:rPr lang="en-US" sz="1600" i="1" dirty="0" smtClean="0"/>
              <a:t>architecture to implementation </a:t>
            </a:r>
            <a:br>
              <a:rPr lang="en-US" sz="1600" i="1" dirty="0" smtClean="0"/>
            </a:br>
            <a:r>
              <a:rPr lang="en-US" sz="1600" i="1" dirty="0" smtClean="0"/>
              <a:t>1:1 is a recipe for disaster </a:t>
            </a:r>
            <a:r>
              <a:rPr lang="en-US" sz="1600" i="1" dirty="0" smtClean="0">
                <a:sym typeface="Wingdings" pitchFamily="2" charset="2"/>
              </a:rPr>
              <a:t>”</a:t>
            </a:r>
            <a:endParaRPr lang="en-GB" sz="1600" i="1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points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639762"/>
          </a:xfrm>
        </p:spPr>
        <p:txBody>
          <a:bodyPr/>
          <a:lstStyle/>
          <a:p>
            <a:r>
              <a:rPr lang="en-GB" dirty="0" smtClean="0"/>
              <a:t>Container based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3951288"/>
          </a:xfrm>
        </p:spPr>
        <p:txBody>
          <a:bodyPr/>
          <a:lstStyle/>
          <a:p>
            <a:r>
              <a:rPr lang="en-GB" sz="2000" dirty="0" smtClean="0"/>
              <a:t>Single control point</a:t>
            </a:r>
          </a:p>
          <a:p>
            <a:r>
              <a:rPr lang="en-GB" sz="2000" dirty="0" smtClean="0"/>
              <a:t>Agnostic to service semantics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39762"/>
          </a:xfrm>
        </p:spPr>
        <p:txBody>
          <a:bodyPr/>
          <a:lstStyle/>
          <a:p>
            <a:r>
              <a:rPr lang="en-GB" dirty="0" smtClean="0"/>
              <a:t>Service based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3951288"/>
          </a:xfrm>
        </p:spPr>
        <p:txBody>
          <a:bodyPr/>
          <a:lstStyle/>
          <a:p>
            <a:r>
              <a:rPr lang="en-GB" sz="2000" dirty="0" smtClean="0"/>
              <a:t>Many control points</a:t>
            </a:r>
          </a:p>
          <a:p>
            <a:r>
              <a:rPr lang="en-GB" sz="2000" dirty="0" smtClean="0"/>
              <a:t>Authorization can depend on </a:t>
            </a:r>
            <a:br>
              <a:rPr lang="en-GB" sz="2000" dirty="0" smtClean="0"/>
            </a:br>
            <a:r>
              <a:rPr lang="en-GB" sz="2000" dirty="0" smtClean="0"/>
              <a:t>requested action and resource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2" descr="H:\Home\davidg\Projects-misc\ISGC2009\authz-service-contai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509952" cy="3049521"/>
          </a:xfrm>
          <a:prstGeom prst="rect">
            <a:avLst/>
          </a:prstGeom>
          <a:noFill/>
        </p:spPr>
      </p:pic>
      <p:pic>
        <p:nvPicPr>
          <p:cNvPr id="18434" name="Picture 2" descr="H:\Home\davidg\Projects-misc\ISGC2009\authz-service-byserv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97481"/>
            <a:ext cx="3605256" cy="24880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58827" y="2412266"/>
          <a:ext cx="7599387" cy="4088568"/>
        </p:xfrm>
        <a:graphic>
          <a:graphicData uri="http://schemas.openxmlformats.org/presentationml/2006/ole">
            <p:oleObj spid="_x0000_s19458" name="Document" r:id="rId3" imgW="5140410" imgH="2922762" progId="Word.Documen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Frank </a:t>
            </a:r>
            <a:r>
              <a:rPr lang="en-US" sz="1200" dirty="0" err="1" smtClean="0">
                <a:solidFill>
                  <a:srgbClr val="C00000"/>
                </a:solidFill>
              </a:rPr>
              <a:t>Siebenlist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Globus</a:t>
            </a:r>
            <a:r>
              <a:rPr lang="en-US" sz="1200" dirty="0" smtClean="0">
                <a:solidFill>
                  <a:srgbClr val="C00000"/>
                </a:solidFill>
              </a:rPr>
              <a:t> and ANL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4768850"/>
          </a:xfrm>
        </p:spPr>
        <p:txBody>
          <a:bodyPr/>
          <a:lstStyle/>
          <a:p>
            <a:r>
              <a:rPr lang="en-GB" dirty="0" smtClean="0"/>
              <a:t>(chain of) decision making modules controlling access</a:t>
            </a:r>
          </a:p>
          <a:p>
            <a:pPr lvl="1"/>
            <a:r>
              <a:rPr lang="en-GB" dirty="0" smtClean="0"/>
              <a:t>Loosely or tightly coupled to a service or container</a:t>
            </a:r>
          </a:p>
          <a:p>
            <a:pPr lvl="1"/>
            <a:r>
              <a:rPr lang="en-GB" dirty="0" smtClean="0"/>
              <a:t>Generic ‘library’, or tied into the service business logic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271462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example: GT4/Java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8215338" cy="796925"/>
          </a:xfrm>
        </p:spPr>
        <p:txBody>
          <a:bodyPr/>
          <a:lstStyle/>
          <a:p>
            <a:r>
              <a:rPr lang="en-GB" dirty="0" smtClean="0"/>
              <a:t>Some framework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PRIMA-SAZ-GUMS-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gPlazma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suite</a:t>
            </a:r>
          </a:p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Globus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Toolkit v4 Authorization Framework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Site Access Control ‘LCAS-LCMAPS’ suite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Argus (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gLite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GB" dirty="0" err="1" smtClean="0"/>
              <a:t>GridSite</a:t>
            </a:r>
            <a:r>
              <a:rPr lang="en-GB" dirty="0" smtClean="0"/>
              <a:t> &amp; GACL</a:t>
            </a:r>
          </a:p>
          <a:p>
            <a:r>
              <a:rPr lang="en-GB" dirty="0" smtClean="0"/>
              <a:t>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400" i="1" dirty="0" smtClean="0"/>
              <a:t>		     ... and don’t forget ‘native’ service implementations</a:t>
            </a:r>
            <a:endParaRPr lang="en-GB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500958" y="1500174"/>
            <a:ext cx="214314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58148" y="19581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interop</a:t>
            </a:r>
            <a:endParaRPr lang="en-GB" dirty="0" smtClean="0"/>
          </a:p>
        </p:txBody>
      </p:sp>
      <p:sp>
        <p:nvSpPr>
          <p:cNvPr id="9" name="Right Brace 8"/>
          <p:cNvSpPr/>
          <p:nvPr/>
        </p:nvSpPr>
        <p:spPr>
          <a:xfrm>
            <a:off x="7643834" y="2428868"/>
            <a:ext cx="214314" cy="92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17996" y="27146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interop</a:t>
            </a:r>
            <a:endParaRPr lang="en-GB" dirty="0" smtClean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ight Arrow 75"/>
          <p:cNvSpPr/>
          <p:nvPr/>
        </p:nvSpPr>
        <p:spPr>
          <a:xfrm rot="19896211">
            <a:off x="-807103" y="3131256"/>
            <a:ext cx="10351790" cy="192882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taxonomy of this middleware talk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C143D-C8FD-4F2A-9499-DB13EE4721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00298" y="5214950"/>
            <a:ext cx="3214710" cy="64294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Authentication and </a:t>
            </a:r>
            <a:br>
              <a:rPr lang="en-US" dirty="0" smtClean="0"/>
            </a:br>
            <a:r>
              <a:rPr lang="en-US" dirty="0" smtClean="0"/>
              <a:t>Identity Credentials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5720" y="4214818"/>
            <a:ext cx="1857388" cy="5715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services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43174" y="4286256"/>
            <a:ext cx="6143668" cy="5000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Middleware Authorization Frameworks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428860" y="3500438"/>
            <a:ext cx="3643338" cy="64294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Services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714612" y="1785926"/>
            <a:ext cx="1285884" cy="12858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 Job Binding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071538" y="2357429"/>
            <a:ext cx="1357322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ACLs and banning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857752" y="2285992"/>
            <a:ext cx="1500198" cy="5000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Long-running job renewal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71538" y="1428735"/>
            <a:ext cx="1357322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the Unix Domain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500826" y="3071810"/>
            <a:ext cx="2357422" cy="10715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models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214810" y="1071546"/>
            <a:ext cx="1571636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Centralizing access control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73698" y="1071546"/>
            <a:ext cx="1428760" cy="5715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 storage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1" idx="0"/>
            <a:endCxn id="12" idx="2"/>
          </p:cNvCxnSpPr>
          <p:nvPr/>
        </p:nvCxnSpPr>
        <p:spPr>
          <a:xfrm rot="16200000" flipV="1">
            <a:off x="2446720" y="3554016"/>
            <a:ext cx="428628" cy="2893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0"/>
            <a:endCxn id="14" idx="2"/>
          </p:cNvCxnSpPr>
          <p:nvPr/>
        </p:nvCxnSpPr>
        <p:spPr>
          <a:xfrm rot="5400000" flipH="1" flipV="1">
            <a:off x="4697016" y="4196959"/>
            <a:ext cx="428628" cy="1607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5" idx="2"/>
          </p:cNvCxnSpPr>
          <p:nvPr/>
        </p:nvCxnSpPr>
        <p:spPr>
          <a:xfrm rot="16200000" flipV="1">
            <a:off x="4911331" y="3482578"/>
            <a:ext cx="142876" cy="1464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0"/>
            <a:endCxn id="17" idx="2"/>
          </p:cNvCxnSpPr>
          <p:nvPr/>
        </p:nvCxnSpPr>
        <p:spPr>
          <a:xfrm rot="16200000" flipV="1">
            <a:off x="2786050" y="2035959"/>
            <a:ext cx="428629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0"/>
            <a:endCxn id="19" idx="2"/>
          </p:cNvCxnSpPr>
          <p:nvPr/>
        </p:nvCxnSpPr>
        <p:spPr>
          <a:xfrm rot="5400000" flipH="1" flipV="1">
            <a:off x="1643042" y="225027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0"/>
            <a:endCxn id="18" idx="2"/>
          </p:cNvCxnSpPr>
          <p:nvPr/>
        </p:nvCxnSpPr>
        <p:spPr>
          <a:xfrm rot="5400000" flipH="1" flipV="1">
            <a:off x="4572000" y="2464587"/>
            <a:ext cx="714380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0"/>
            <a:endCxn id="16" idx="2"/>
          </p:cNvCxnSpPr>
          <p:nvPr/>
        </p:nvCxnSpPr>
        <p:spPr>
          <a:xfrm rot="16200000" flipV="1">
            <a:off x="3589728" y="2839636"/>
            <a:ext cx="428629" cy="892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0"/>
            <a:endCxn id="21" idx="2"/>
          </p:cNvCxnSpPr>
          <p:nvPr/>
        </p:nvCxnSpPr>
        <p:spPr>
          <a:xfrm rot="5400000" flipH="1" flipV="1">
            <a:off x="3768322" y="2268133"/>
            <a:ext cx="1714512" cy="750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0"/>
            <a:endCxn id="20" idx="2"/>
          </p:cNvCxnSpPr>
          <p:nvPr/>
        </p:nvCxnSpPr>
        <p:spPr>
          <a:xfrm rot="5400000" flipH="1" flipV="1">
            <a:off x="6625834" y="3232554"/>
            <a:ext cx="142876" cy="1964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0"/>
            <a:endCxn id="22" idx="2"/>
          </p:cNvCxnSpPr>
          <p:nvPr/>
        </p:nvCxnSpPr>
        <p:spPr>
          <a:xfrm rot="5400000" flipH="1" flipV="1">
            <a:off x="6969427" y="2353160"/>
            <a:ext cx="1428760" cy="8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714612" y="1071546"/>
            <a:ext cx="1285884" cy="4286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glexec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16" idx="0"/>
            <a:endCxn id="60" idx="2"/>
          </p:cNvCxnSpPr>
          <p:nvPr/>
        </p:nvCxnSpPr>
        <p:spPr>
          <a:xfrm rot="5400000" flipH="1" flipV="1">
            <a:off x="3214678" y="16430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357158" y="5929330"/>
            <a:ext cx="2786082" cy="5000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73" idx="3"/>
            <a:endCxn id="11" idx="2"/>
          </p:cNvCxnSpPr>
          <p:nvPr/>
        </p:nvCxnSpPr>
        <p:spPr>
          <a:xfrm flipV="1">
            <a:off x="3143240" y="5857892"/>
            <a:ext cx="964413" cy="32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572000" y="61436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… with a slight EGEE &amp; C + Unix bias, sorry …</a:t>
            </a:r>
            <a:endParaRPr lang="en-GB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frameworks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Each framework has</a:t>
            </a:r>
          </a:p>
          <a:p>
            <a:pPr lvl="1"/>
            <a:r>
              <a:rPr lang="en-GB" sz="2000" dirty="0" smtClean="0"/>
              <a:t>own calling semantics (but may interoperate at the back)</a:t>
            </a:r>
          </a:p>
          <a:p>
            <a:pPr lvl="1"/>
            <a:r>
              <a:rPr lang="en-GB" sz="2000" dirty="0" smtClean="0"/>
              <a:t>its own form of logging and auditing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Most provide</a:t>
            </a:r>
          </a:p>
          <a:p>
            <a:pPr lvl="1"/>
            <a:r>
              <a:rPr lang="en-GB" sz="2000" dirty="0" smtClean="0"/>
              <a:t>Validity checking of credentials</a:t>
            </a:r>
          </a:p>
          <a:p>
            <a:pPr lvl="1"/>
            <a:r>
              <a:rPr lang="en-GB" sz="2000" dirty="0" smtClean="0"/>
              <a:t>Access control based on Subject DN and VOMS FQANs</a:t>
            </a:r>
          </a:p>
          <a:p>
            <a:pPr lvl="1"/>
            <a:r>
              <a:rPr lang="en-GB" sz="2000" dirty="0" smtClean="0"/>
              <a:t>Subject DN banning capability</a:t>
            </a:r>
          </a:p>
          <a:p>
            <a:r>
              <a:rPr lang="en-GB" sz="2400" dirty="0" smtClean="0"/>
              <a:t>And some have specific features, e.g.,</a:t>
            </a:r>
          </a:p>
          <a:p>
            <a:pPr lvl="1"/>
            <a:r>
              <a:rPr lang="en-GB" sz="2000" dirty="0" smtClean="0"/>
              <a:t>Capability to process arbitrary ‘XACML’ (composite) policies</a:t>
            </a:r>
          </a:p>
          <a:p>
            <a:pPr lvl="1"/>
            <a:r>
              <a:rPr lang="en-GB" sz="2000" dirty="0" smtClean="0"/>
              <a:t>Calling out to obtain new user attributes</a:t>
            </a:r>
          </a:p>
          <a:p>
            <a:pPr lvl="1"/>
            <a:r>
              <a:rPr lang="en-GB" sz="2000" dirty="0" smtClean="0"/>
              <a:t>Limiting the user executables, or proxy life time,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Access Control for Compute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running compute jobs</a:t>
            </a:r>
          </a:p>
          <a:p>
            <a:r>
              <a:rPr lang="en-US" dirty="0" smtClean="0"/>
              <a:t>Access control: gatekeepers, gLExec, ban lists, and GACL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Submission Today</a:t>
            </a:r>
          </a:p>
        </p:txBody>
      </p:sp>
      <p:pic>
        <p:nvPicPr>
          <p:cNvPr id="5123" name="Picture 2" descr="H:\Home\davidg\EGEE\JRA3\glExec\Site-gatekeeper-scen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2130425"/>
            <a:ext cx="6696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587500"/>
            <a:ext cx="9509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0800000">
            <a:off x="1430338" y="2433638"/>
            <a:ext cx="782637" cy="4857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75" y="3859213"/>
            <a:ext cx="3805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 submits his jobs to a resource through a ‘cloud’ of intermediaries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57200" y="5221288"/>
            <a:ext cx="815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Direct binding of payload and submitted grid job</a:t>
            </a:r>
          </a:p>
          <a:p>
            <a:pPr>
              <a:buFont typeface="Arial" charset="0"/>
              <a:buChar char="•"/>
            </a:pPr>
            <a:r>
              <a:rPr lang="en-US"/>
              <a:t>    job contains all the user’s business</a:t>
            </a:r>
          </a:p>
          <a:p>
            <a:pPr>
              <a:buFont typeface="Arial" charset="0"/>
              <a:buChar char="•"/>
            </a:pPr>
            <a:r>
              <a:rPr lang="en-US"/>
              <a:t>    access control is done at the site’s edge</a:t>
            </a:r>
          </a:p>
          <a:p>
            <a:pPr>
              <a:buFont typeface="Arial" charset="0"/>
              <a:buChar char="•"/>
            </a:pPr>
            <a:r>
              <a:rPr lang="en-US"/>
              <a:t>    inside the site, the user job has a specific, site-local, system identity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pic>
        <p:nvPicPr>
          <p:cNvPr id="12" name="Picture 4" descr="Site-CE-scena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703" y="5081536"/>
            <a:ext cx="3544891" cy="9906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Control for Compute on Unix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System access needing assignment of Unix account</a:t>
            </a:r>
            <a:endParaRPr lang="en-GB" sz="2000" dirty="0" smtClean="0"/>
          </a:p>
          <a:p>
            <a:pPr lvl="1"/>
            <a:r>
              <a:rPr lang="en-GB" sz="2000" dirty="0" smtClean="0"/>
              <a:t>Either locally on the node (grid-</a:t>
            </a:r>
            <a:r>
              <a:rPr lang="en-GB" sz="2000" dirty="0" err="1" smtClean="0"/>
              <a:t>mapfile</a:t>
            </a:r>
            <a:r>
              <a:rPr lang="en-GB" sz="2000" dirty="0" smtClean="0"/>
              <a:t>, LCMAPS)</a:t>
            </a:r>
          </a:p>
          <a:p>
            <a:pPr lvl="1"/>
            <a:r>
              <a:rPr lang="en-GB" sz="2000" dirty="0" smtClean="0"/>
              <a:t>or through call-outs to GUMS (Prima), Argus PEP-C client, or SCAS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06721"/>
            <a:ext cx="720883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r>
              <a:rPr lang="en-GB" dirty="0" smtClean="0"/>
              <a:t>LCAS</a:t>
            </a:r>
            <a:r>
              <a:rPr lang="en-GB" dirty="0" smtClean="0"/>
              <a:t> in</a:t>
            </a:r>
            <a:r>
              <a:rPr lang="en-GB" dirty="0" smtClean="0"/>
              <a:t> </a:t>
            </a:r>
            <a:r>
              <a:rPr lang="en-GB" dirty="0" smtClean="0"/>
              <a:t>basic authorization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Pluggable authorization framework in C</a:t>
            </a:r>
          </a:p>
          <a:p>
            <a:pPr lvl="1"/>
            <a:r>
              <a:rPr lang="en-GB" dirty="0" smtClean="0"/>
              <a:t>Independent modules (‘shared objects’) called based on simple ‘</a:t>
            </a:r>
            <a:r>
              <a:rPr lang="en-GB" dirty="0" err="1" smtClean="0"/>
              <a:t>boolean</a:t>
            </a:r>
            <a:r>
              <a:rPr lang="en-GB" dirty="0" smtClean="0"/>
              <a:t>-</a:t>
            </a:r>
            <a:r>
              <a:rPr lang="en-GB" sz="1800" dirty="0" smtClean="0"/>
              <a:t>AND</a:t>
            </a:r>
            <a:r>
              <a:rPr lang="en-GB" dirty="0" smtClean="0"/>
              <a:t>’ policy description</a:t>
            </a:r>
          </a:p>
          <a:p>
            <a:r>
              <a:rPr lang="en-GB" dirty="0" smtClean="0"/>
              <a:t>Decisions based on</a:t>
            </a:r>
          </a:p>
          <a:p>
            <a:pPr lvl="1"/>
            <a:r>
              <a:rPr lang="en-GB" dirty="0" smtClean="0"/>
              <a:t>Allowed user or VOMS FQAN list</a:t>
            </a:r>
          </a:p>
          <a:p>
            <a:pPr lvl="1"/>
            <a:r>
              <a:rPr lang="en-GB" dirty="0" smtClean="0"/>
              <a:t>Deny based on a separate ‘ban’ list with wildcards</a:t>
            </a:r>
          </a:p>
          <a:p>
            <a:pPr lvl="1"/>
            <a:r>
              <a:rPr lang="en-GB" dirty="0" smtClean="0"/>
              <a:t>GACL policy</a:t>
            </a:r>
          </a:p>
          <a:p>
            <a:pPr lvl="1"/>
            <a:r>
              <a:rPr lang="en-GB" dirty="0" smtClean="0"/>
              <a:t>Allowed-executable (‘RSL’ matching)</a:t>
            </a:r>
          </a:p>
          <a:p>
            <a:pPr lvl="1"/>
            <a:r>
              <a:rPr lang="en-GB" dirty="0" smtClean="0"/>
              <a:t>Time slots</a:t>
            </a:r>
          </a:p>
          <a:p>
            <a:pPr lvl="1"/>
            <a:r>
              <a:rPr lang="en-GB" dirty="0" smtClean="0"/>
              <a:t>L&amp;B2-policy module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600076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http://www.nikhef.nl/grid/lcaslcmaps/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LCAS example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571612"/>
            <a:ext cx="845455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@(#)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lcas_userban.mod,pluginargs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ban_users.db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lcas_voms.mod,pluginargs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="-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/etc/grid-security/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 ..."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6418" y="123870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lcas</a:t>
            </a:r>
            <a:r>
              <a:rPr lang="en-GB" dirty="0" smtClean="0"/>
              <a:t>/</a:t>
            </a:r>
            <a:r>
              <a:rPr lang="en-GB" dirty="0" err="1" smtClean="0"/>
              <a:t>lcas.db</a:t>
            </a:r>
            <a:endParaRPr lang="en-GB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2833212"/>
            <a:ext cx="845455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@(#)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ban_users.db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/DC=org/DC=example/CN=Sherlock Holmes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/DC=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gov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/DC=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somelab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/OU=CDF/CN=*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8" y="2500306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lcas</a:t>
            </a:r>
            <a:r>
              <a:rPr lang="en-GB" dirty="0" smtClean="0"/>
              <a:t>/</a:t>
            </a:r>
            <a:r>
              <a:rPr lang="en-GB" dirty="0" err="1" smtClean="0"/>
              <a:t>ban_users.db</a:t>
            </a:r>
            <a:endParaRPr lang="en-GB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0034" y="4040881"/>
            <a:ext cx="8454559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/CN=David Groep"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pvier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/CN=Oscar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Koeroo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okoeroo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"/C=AT/O=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AustrianGrid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/OU=UIBK/OU=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OrgUnit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/CN=Name Suppressed"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esr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/Role=NULL/Capability=NULL"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"/vo.gear.cern.ch/Role=NULL/Capability=NULL"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"/vo.gear.cern.ch/Role=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lcgadmin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/Capability=NULL"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troi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"/vo.gear.cern.ch/Role=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lcgadmin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troi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1" y="3707975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only DN </a:t>
            </a:r>
            <a:r>
              <a:rPr lang="en-GB" i="1" dirty="0" err="1" smtClean="0"/>
              <a:t>c.q</a:t>
            </a:r>
            <a:r>
              <a:rPr lang="en-GB" i="1" dirty="0" smtClean="0"/>
              <a:t>. FQAN used from ...</a:t>
            </a:r>
            <a:r>
              <a:rPr lang="en-GB" dirty="0" smtClean="0"/>
              <a:t> /etc/grid-security/grid-</a:t>
            </a:r>
            <a:r>
              <a:rPr lang="en-GB" dirty="0" err="1" smtClean="0"/>
              <a:t>mapfile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Argus Policies and banning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US" dirty="0" smtClean="0"/>
              <a:t>Integrated policy with distributed mechanism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‘pushed’ policies can implement </a:t>
            </a:r>
            <a:r>
              <a:rPr lang="en-US" i="1" dirty="0" smtClean="0"/>
              <a:t>central</a:t>
            </a:r>
            <a:r>
              <a:rPr lang="en-US" dirty="0" smtClean="0"/>
              <a:t> banning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1997556"/>
            <a:ext cx="8715404" cy="3570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resource ".*" { 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obligation "http://glite.org/xacml/obligation/local-environment-map" {}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action ".*" {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rule deny {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subject = "CN=Alberto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Forti,L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=CNAF,OU=Personal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Certificate,O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=INFN,C=IT"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}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rule deny {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fqan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= 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dteam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/test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} 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rule deny { 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pfqan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= "/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lsgrid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/Role=pilot“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} 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rule permit { 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vo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= “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lsgrid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" 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}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} 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1" y="1763901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https://twiki.cern.ch/twiki/bin/view/EGEE/SimplifiedPolicyLanguage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08" y="614364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https://twiki.cern.ch/twiki/bin/view/EGEE/AuthorizationFramework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gLite WMS access control: GACL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475890"/>
            <a:ext cx="8454559" cy="46166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gacl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version="0.0.1"&gt;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&lt;fqan&gt;lofar/ROLE=admin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fqan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&lt;allow&gt;&lt;exec/&gt;&lt;/allow&gt;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&lt;/entry&gt;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fqan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lsgrid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fqan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&lt;allow&gt;&lt;exec/&gt;&lt;/allow&gt;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&lt;/entry&gt;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&lt;entry&gt;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&lt;person&gt;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dn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&gt;/DC=org/DC=example/O=HEP/O=PKU/OU=PHYS/CN=Some Person&lt;/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dn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&lt;/person&gt;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&lt;deny&gt;&lt;exec/&gt;&lt;/deny&gt;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&lt;/entry&gt;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gacl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1" y="11429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glite_wms_wmproxy.gacl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606006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err="1" smtClean="0"/>
              <a:t>GridSite</a:t>
            </a:r>
            <a:r>
              <a:rPr lang="en-GB" i="1" dirty="0" smtClean="0"/>
              <a:t> and LCAS can do GACL as well, though ...</a:t>
            </a:r>
            <a:endParaRPr lang="en-GB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GUMS is a central-service only mapping service</a:t>
            </a:r>
          </a:p>
          <a:p>
            <a:r>
              <a:rPr lang="en-GB" sz="2400" dirty="0" smtClean="0"/>
              <a:t>Database with a ‘site’ dump of the VO membership</a:t>
            </a:r>
          </a:p>
          <a:p>
            <a:r>
              <a:rPr lang="en-GB" sz="2400" dirty="0" smtClean="0"/>
              <a:t>Tools to manipulate that database</a:t>
            </a:r>
          </a:p>
          <a:p>
            <a:r>
              <a:rPr lang="en-GB" sz="2400" dirty="0" smtClean="0"/>
              <a:t>e.g. banning a user or a VO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i="1" dirty="0" smtClean="0"/>
          </a:p>
          <a:p>
            <a:r>
              <a:rPr lang="en-GB" sz="2400" i="1" dirty="0" smtClean="0"/>
              <a:t>please hold for a central service based on LCAS-LCMAPS...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GUMS access control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3404716"/>
            <a:ext cx="8715404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# an individual that is not a VO member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/DC=org/DC=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doegrids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/OU=People/CN=Jay Packard 335585, </a:t>
            </a:r>
          </a:p>
          <a:p>
            <a:pPr lvl="0"/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# an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invidual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from any VO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/DC=org/DC=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doegrids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/OU=People/CN=Jay Packard 335585, .* </a:t>
            </a:r>
          </a:p>
          <a:p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# or an individual from the Atlas production role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/DC=org/DC=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doegrids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/OU=People/CN=Jay Packard 335585, //atlas/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usatlas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/Role=production.*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1" y="3143248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https://twiki.grid.iu.edu/bin/view/Security/GUMS--DevelopmentandAdditions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notably different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gLite WMS</a:t>
            </a:r>
          </a:p>
          <a:p>
            <a:pPr lvl="1"/>
            <a:r>
              <a:rPr lang="en-GB" dirty="0" smtClean="0"/>
              <a:t>Uses GACL libraries directly and exclusively</a:t>
            </a:r>
          </a:p>
          <a:p>
            <a:r>
              <a:rPr lang="en-GB" dirty="0" smtClean="0"/>
              <a:t>Storage access control, e.g. DPM</a:t>
            </a:r>
          </a:p>
          <a:p>
            <a:pPr lvl="1"/>
            <a:r>
              <a:rPr lang="en-GB" dirty="0" smtClean="0"/>
              <a:t>Has built-in native handing of groups via POSIX ACLs expressed as VOMS FQANs</a:t>
            </a:r>
          </a:p>
          <a:p>
            <a:r>
              <a:rPr lang="en-GB" dirty="0" smtClean="0"/>
              <a:t>Native GRAM, </a:t>
            </a:r>
            <a:r>
              <a:rPr lang="en-GB" dirty="0" err="1" smtClean="0"/>
              <a:t>GSIssh</a:t>
            </a:r>
            <a:r>
              <a:rPr lang="en-GB" dirty="0" smtClean="0"/>
              <a:t>, and </a:t>
            </a:r>
            <a:r>
              <a:rPr lang="en-GB" dirty="0" err="1" smtClean="0"/>
              <a:t>GridFTP</a:t>
            </a:r>
            <a:r>
              <a:rPr lang="en-GB" dirty="0" smtClean="0"/>
              <a:t> in GT &lt;= 5.0</a:t>
            </a:r>
          </a:p>
          <a:p>
            <a:pPr lvl="1"/>
            <a:r>
              <a:rPr lang="en-GB" dirty="0" smtClean="0"/>
              <a:t>Has only a static DN map file</a:t>
            </a:r>
          </a:p>
          <a:p>
            <a:pPr lvl="1"/>
            <a:r>
              <a:rPr lang="en-GB" dirty="0" smtClean="0"/>
              <a:t>Unless configured to use LCAS-LCMAPS or PRIMA-GUMS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Security Mechanism </a:t>
            </a:r>
            <a:r>
              <a:rPr lang="en-GB" b="0" dirty="0" smtClean="0"/>
              <a:t>Foundations and scope</a:t>
            </a:r>
            <a:endParaRPr lang="en-GB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Trust infrastructures and PKI: verifying authenticity</a:t>
            </a:r>
            <a:endParaRPr lang="en-GB" dirty="0" smtClean="0"/>
          </a:p>
          <a:p>
            <a:r>
              <a:rPr lang="en-GB" dirty="0" smtClean="0"/>
              <a:t>Delegation and </a:t>
            </a:r>
            <a:r>
              <a:rPr lang="en-GB" dirty="0" smtClean="0"/>
              <a:t>proxies</a:t>
            </a:r>
          </a:p>
          <a:p>
            <a:r>
              <a:rPr lang="en-GB" dirty="0" smtClean="0"/>
              <a:t>Getting practical about failures</a:t>
            </a:r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basic yes-no does not get you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If yes, what are you allowed to do?</a:t>
            </a:r>
          </a:p>
          <a:p>
            <a:pPr lvl="1"/>
            <a:r>
              <a:rPr lang="en-GB" dirty="0" smtClean="0"/>
              <a:t>Credential mapping via obligations, e.g. </a:t>
            </a:r>
            <a:r>
              <a:rPr lang="en-GB" dirty="0" err="1" smtClean="0"/>
              <a:t>unix</a:t>
            </a:r>
            <a:r>
              <a:rPr lang="en-GB" dirty="0" smtClean="0"/>
              <a:t> account, to limit what a user can do and disambiguate users</a:t>
            </a:r>
          </a:p>
          <a:p>
            <a:pPr lvl="1"/>
            <a:r>
              <a:rPr lang="en-GB" dirty="0" smtClean="0"/>
              <a:t>Intended side effects: allocating or creating accounts ... or virtual machines, or ...</a:t>
            </a:r>
          </a:p>
          <a:p>
            <a:pPr lvl="1"/>
            <a:r>
              <a:rPr lang="en-GB" dirty="0" smtClean="0"/>
              <a:t>Limit access to specific (batch) queues, or specific systems</a:t>
            </a:r>
          </a:p>
          <a:p>
            <a:r>
              <a:rPr lang="en-US" dirty="0" smtClean="0"/>
              <a:t>Additional software needed</a:t>
            </a:r>
          </a:p>
          <a:p>
            <a:pPr lvl="1"/>
            <a:r>
              <a:rPr lang="en-US" dirty="0" smtClean="0"/>
              <a:t>Handling ‘</a:t>
            </a:r>
            <a:r>
              <a:rPr lang="en-US" dirty="0" err="1" smtClean="0"/>
              <a:t>oblibations</a:t>
            </a:r>
            <a:r>
              <a:rPr lang="en-US" dirty="0" smtClean="0"/>
              <a:t>’ conveyed with a decision</a:t>
            </a:r>
          </a:p>
          <a:p>
            <a:pPr lvl="1"/>
            <a:r>
              <a:rPr lang="en-US" dirty="0" smtClean="0"/>
              <a:t>LCMAPS: account mappings, AFS tokens</a:t>
            </a:r>
          </a:p>
          <a:p>
            <a:pPr lvl="1"/>
            <a:r>
              <a:rPr lang="en-US" dirty="0" smtClean="0"/>
              <a:t>Argus: pluggable obligation handlers per application</a:t>
            </a:r>
          </a:p>
          <a:p>
            <a:pPr lvl="2"/>
            <a:r>
              <a:rPr lang="en-US" dirty="0" smtClean="0"/>
              <a:t>E.g. used by LCMAPS again when talking to an Argus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Unix world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Credential mapping</a:t>
            </a:r>
          </a:p>
          <a:p>
            <a:r>
              <a:rPr lang="en-US" dirty="0" smtClean="0"/>
              <a:t>Running jobs</a:t>
            </a:r>
          </a:p>
          <a:p>
            <a:r>
              <a:rPr lang="en-US" i="1" dirty="0" smtClean="0"/>
              <a:t>Long-running jobs and </a:t>
            </a:r>
            <a:r>
              <a:rPr lang="en-US" i="1" dirty="0" err="1" smtClean="0"/>
              <a:t>MyProxy</a:t>
            </a:r>
            <a:endParaRPr lang="en-US" i="1" dirty="0" smtClean="0"/>
          </a:p>
          <a:p>
            <a:r>
              <a:rPr lang="en-US" i="1" dirty="0" smtClean="0"/>
              <a:t>Addressing late-binding with gLExec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Computing jobs in a multi-user Unix site</a:t>
            </a:r>
            <a:endParaRPr lang="en-GB" sz="2800" dirty="0"/>
          </a:p>
        </p:txBody>
      </p:sp>
      <p:pic>
        <p:nvPicPr>
          <p:cNvPr id="4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357298"/>
            <a:ext cx="870093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the Unix world: Problem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ADD5-A8B4-4732-9A81-7483BEBD7A63}" type="slidenum">
              <a:rPr lang="en-US"/>
              <a:pPr/>
              <a:t>53</a:t>
            </a:fld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8317" y="3752850"/>
            <a:ext cx="8589963" cy="2260600"/>
          </a:xfrm>
        </p:spPr>
        <p:txBody>
          <a:bodyPr/>
          <a:lstStyle/>
          <a:p>
            <a:pPr marL="457200" indent="-457200"/>
            <a:r>
              <a:rPr lang="en-GB" dirty="0"/>
              <a:t>Unix does not talk Grid, so</a:t>
            </a:r>
            <a:br>
              <a:rPr lang="en-GB" dirty="0"/>
            </a:br>
            <a:r>
              <a:rPr lang="en-GB" dirty="0"/>
              <a:t>translation is needed between grid and local identity</a:t>
            </a:r>
          </a:p>
          <a:p>
            <a:pPr marL="457200" indent="-457200"/>
            <a:endParaRPr lang="en-GB" dirty="0"/>
          </a:p>
          <a:p>
            <a:pPr marL="457200" indent="-457200">
              <a:buFontTx/>
              <a:buAutoNum type="arabicPeriod"/>
            </a:pPr>
            <a:r>
              <a:rPr lang="en-GB" dirty="0"/>
              <a:t>this translation has to happen somewhere</a:t>
            </a:r>
          </a:p>
          <a:p>
            <a:pPr marL="457200" indent="-457200">
              <a:buFontTx/>
              <a:buAutoNum type="arabicPeriod"/>
            </a:pPr>
            <a:r>
              <a:rPr lang="en-GB" dirty="0"/>
              <a:t>something needs to do that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3282" y="1357298"/>
            <a:ext cx="1354138" cy="866775"/>
            <a:chOff x="737" y="2513"/>
            <a:chExt cx="988" cy="694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737" y="2513"/>
              <a:ext cx="960" cy="590"/>
            </a:xfrm>
            <a:prstGeom prst="verticalScrol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C=IT/O=INFN 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/L=CNAF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/CN=Pinco Palla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/CN=proxy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900" b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 sz="1400">
                <a:solidFill>
                  <a:schemeClr val="tx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79" y="2579"/>
              <a:ext cx="446" cy="628"/>
              <a:chOff x="4001" y="2995"/>
              <a:chExt cx="957" cy="835"/>
            </a:xfrm>
          </p:grpSpPr>
          <p:pic>
            <p:nvPicPr>
              <p:cNvPr id="360455" name="Picture 7" descr="j025587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01" y="2995"/>
                <a:ext cx="957" cy="835"/>
              </a:xfrm>
              <a:prstGeom prst="rect">
                <a:avLst/>
              </a:prstGeom>
              <a:noFill/>
            </p:spPr>
          </p:pic>
          <p:sp>
            <p:nvSpPr>
              <p:cNvPr id="360456" name="Text Box 8"/>
              <p:cNvSpPr txBox="1">
                <a:spLocks noChangeArrowheads="1"/>
              </p:cNvSpPr>
              <p:nvPr/>
            </p:nvSpPr>
            <p:spPr bwMode="auto">
              <a:xfrm>
                <a:off x="4027" y="3045"/>
                <a:ext cx="759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VOMS</a:t>
                </a:r>
                <a:b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</a:b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pseudo-cert</a:t>
                </a:r>
                <a:endParaRPr lang="it-IT" sz="600">
                  <a:solidFill>
                    <a:schemeClr val="tx1"/>
                  </a:solidFill>
                  <a:latin typeface="Helvetica-Narrow" pitchFamily="34" charset="0"/>
                </a:endParaRPr>
              </a:p>
            </p:txBody>
          </p:sp>
        </p:grpSp>
      </p:grp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5264120" y="1411273"/>
            <a:ext cx="3582987" cy="611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(X509, VOMS)</a:t>
            </a:r>
            <a:br>
              <a:rPr lang="en-GB"/>
            </a:br>
            <a:r>
              <a:rPr lang="en-GB" sz="1600"/>
              <a:t>/dc=org/dc=example/CN=John Doe</a:t>
            </a:r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>
            <a:off x="4238595" y="2316148"/>
            <a:ext cx="0" cy="7889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oval" w="sm" len="sm"/>
            <a:tailEnd type="triangl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214282" y="3273410"/>
            <a:ext cx="8718550" cy="263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>
                <a:srgbClr val="FFCC00"/>
              </a:buClr>
              <a:buFontTx/>
              <a:buNone/>
            </a:pPr>
            <a:r>
              <a:rPr lang="it-IT" sz="1600">
                <a:solidFill>
                  <a:schemeClr val="bg1"/>
                </a:solidFill>
                <a:latin typeface="Courier New" pitchFamily="49" charset="0"/>
              </a:rPr>
              <a:t>pvier001:x:43401:2029:PoolAccount VL-e P4 no.1:/home/pvier001:/bin/sh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1357282" y="1516048"/>
            <a:ext cx="217963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/>
              <a:t>grid identity</a:t>
            </a:r>
          </a:p>
        </p:txBody>
      </p:sp>
      <p:sp>
        <p:nvSpPr>
          <p:cNvPr id="360462" name="WordArt 14"/>
          <p:cNvSpPr>
            <a:spLocks noChangeArrowheads="1" noChangeShapeType="1" noTextEdit="1"/>
          </p:cNvSpPr>
          <p:nvPr/>
        </p:nvSpPr>
        <p:spPr bwMode="auto">
          <a:xfrm>
            <a:off x="3184495" y="2479660"/>
            <a:ext cx="2092325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translate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the Unix world: LCMAPS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5614998" cy="476885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Two things need to happen</a:t>
            </a:r>
          </a:p>
          <a:p>
            <a:r>
              <a:rPr lang="en-GB" dirty="0" smtClean="0"/>
              <a:t>Figure out which account to use</a:t>
            </a:r>
          </a:p>
          <a:p>
            <a:pPr lvl="1"/>
            <a:r>
              <a:rPr lang="en-GB" b="1" dirty="0" smtClean="0"/>
              <a:t>Acquisition</a:t>
            </a:r>
            <a:br>
              <a:rPr lang="en-GB" b="1" dirty="0" smtClean="0"/>
            </a:br>
            <a:r>
              <a:rPr lang="en-GB" dirty="0" smtClean="0"/>
              <a:t>collect attributes and obligations</a:t>
            </a:r>
          </a:p>
          <a:p>
            <a:pPr lvl="1">
              <a:buNone/>
            </a:pPr>
            <a:r>
              <a:rPr lang="en-GB" dirty="0" smtClean="0"/>
              <a:t>	allocate or make an account </a:t>
            </a:r>
            <a:br>
              <a:rPr lang="en-GB" dirty="0" smtClean="0"/>
            </a:br>
            <a:r>
              <a:rPr lang="en-GB" dirty="0" smtClean="0"/>
              <a:t>obtain a mapping from a service</a:t>
            </a:r>
          </a:p>
          <a:p>
            <a:r>
              <a:rPr lang="en-GB" dirty="0" smtClean="0"/>
              <a:t>Make sure you get there</a:t>
            </a:r>
          </a:p>
          <a:p>
            <a:pPr lvl="1"/>
            <a:r>
              <a:rPr lang="en-GB" b="1" dirty="0" smtClean="0"/>
              <a:t>Enforcement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modify accounts if needed (LDAP)</a:t>
            </a:r>
            <a:br>
              <a:rPr lang="en-GB" dirty="0" smtClean="0"/>
            </a:br>
            <a:r>
              <a:rPr lang="en-GB" dirty="0" smtClean="0"/>
              <a:t>obtain AFS tokens for file </a:t>
            </a:r>
            <a:r>
              <a:rPr lang="en-GB" dirty="0" err="1" smtClean="0"/>
              <a:t>acces</a:t>
            </a:r>
            <a:endParaRPr lang="en-GB" dirty="0" smtClean="0"/>
          </a:p>
          <a:p>
            <a:pPr lvl="1"/>
            <a:r>
              <a:rPr lang="en-GB" dirty="0" smtClean="0"/>
              <a:t>change effective user id of process</a:t>
            </a:r>
            <a:br>
              <a:rPr lang="en-GB" dirty="0" smtClean="0"/>
            </a:br>
            <a:r>
              <a:rPr lang="en-GB" i="1" dirty="0" smtClean="0"/>
              <a:t>needs to be the last step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0456" y="6500813"/>
            <a:ext cx="471487" cy="214312"/>
          </a:xfrm>
        </p:spPr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000760" y="1244402"/>
            <a:ext cx="3259013" cy="5179630"/>
            <a:chOff x="5715008" y="1244402"/>
            <a:chExt cx="3259013" cy="5179630"/>
          </a:xfrm>
        </p:grpSpPr>
        <p:pic>
          <p:nvPicPr>
            <p:cNvPr id="34" name="Picture 2" descr="H:\Home\davidg\EGEE\JRA3\glExec\scas-lcmaps-classic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6190" y="2046762"/>
              <a:ext cx="2286016" cy="356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Arrow Connector 35"/>
            <p:cNvCxnSpPr/>
            <p:nvPr/>
          </p:nvCxnSpPr>
          <p:spPr>
            <a:xfrm rot="5400000">
              <a:off x="5394719" y="1677975"/>
              <a:ext cx="64373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965429" y="5892817"/>
              <a:ext cx="64373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5715008" y="2065275"/>
              <a:ext cx="572126" cy="3507698"/>
            </a:xfrm>
            <a:custGeom>
              <a:avLst/>
              <a:gdLst>
                <a:gd name="connsiteX0" fmla="*/ 14991 w 572126"/>
                <a:gd name="connsiteY0" fmla="*/ 0 h 3507698"/>
                <a:gd name="connsiteX1" fmla="*/ 569627 w 572126"/>
                <a:gd name="connsiteY1" fmla="*/ 554636 h 3507698"/>
                <a:gd name="connsiteX2" fmla="*/ 14991 w 572126"/>
                <a:gd name="connsiteY2" fmla="*/ 1244183 h 3507698"/>
                <a:gd name="connsiteX3" fmla="*/ 569627 w 572126"/>
                <a:gd name="connsiteY3" fmla="*/ 1663908 h 3507698"/>
                <a:gd name="connsiteX4" fmla="*/ 0 w 572126"/>
                <a:gd name="connsiteY4" fmla="*/ 1963711 h 3507698"/>
                <a:gd name="connsiteX5" fmla="*/ 569627 w 572126"/>
                <a:gd name="connsiteY5" fmla="*/ 2293495 h 3507698"/>
                <a:gd name="connsiteX6" fmla="*/ 0 w 572126"/>
                <a:gd name="connsiteY6" fmla="*/ 2713219 h 3507698"/>
                <a:gd name="connsiteX7" fmla="*/ 569627 w 572126"/>
                <a:gd name="connsiteY7" fmla="*/ 3507698 h 35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126" h="3507698">
                  <a:moveTo>
                    <a:pt x="14991" y="0"/>
                  </a:moveTo>
                  <a:cubicBezTo>
                    <a:pt x="292309" y="173636"/>
                    <a:pt x="569627" y="347272"/>
                    <a:pt x="569627" y="554636"/>
                  </a:cubicBezTo>
                  <a:cubicBezTo>
                    <a:pt x="569627" y="762000"/>
                    <a:pt x="14991" y="1059304"/>
                    <a:pt x="14991" y="1244183"/>
                  </a:cubicBezTo>
                  <a:cubicBezTo>
                    <a:pt x="14991" y="1429062"/>
                    <a:pt x="572126" y="1543987"/>
                    <a:pt x="569627" y="1663908"/>
                  </a:cubicBezTo>
                  <a:cubicBezTo>
                    <a:pt x="567129" y="1783829"/>
                    <a:pt x="0" y="1858780"/>
                    <a:pt x="0" y="1963711"/>
                  </a:cubicBezTo>
                  <a:cubicBezTo>
                    <a:pt x="0" y="2068642"/>
                    <a:pt x="569627" y="2168577"/>
                    <a:pt x="569627" y="2293495"/>
                  </a:cubicBezTo>
                  <a:cubicBezTo>
                    <a:pt x="569627" y="2418413"/>
                    <a:pt x="0" y="2510852"/>
                    <a:pt x="0" y="2713219"/>
                  </a:cubicBezTo>
                  <a:cubicBezTo>
                    <a:pt x="0" y="2915586"/>
                    <a:pt x="284813" y="3211642"/>
                    <a:pt x="569627" y="3507698"/>
                  </a:cubicBezTo>
                </a:path>
              </a:pathLst>
            </a:custGeom>
            <a:ln w="38100" cmpd="sng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59066" y="1244402"/>
              <a:ext cx="3114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as </a:t>
              </a:r>
              <a:r>
                <a:rPr lang="en-US" b="1" dirty="0" smtClean="0"/>
                <a:t>root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credential: …/CN=</a:t>
              </a:r>
              <a:r>
                <a:rPr lang="en-US" dirty="0" err="1" smtClean="0"/>
                <a:t>Pietje</a:t>
              </a:r>
              <a:r>
                <a:rPr lang="en-US" dirty="0" smtClean="0"/>
                <a:t> </a:t>
              </a:r>
              <a:r>
                <a:rPr lang="en-US" dirty="0" err="1" smtClean="0"/>
                <a:t>Puk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30570" y="5500702"/>
              <a:ext cx="20826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as target user</a:t>
              </a:r>
            </a:p>
            <a:p>
              <a:r>
                <a:rPr lang="en-US" dirty="0" err="1" smtClean="0"/>
                <a:t>uid</a:t>
              </a:r>
              <a:r>
                <a:rPr lang="en-US" dirty="0" smtClean="0"/>
                <a:t>: ppuk001</a:t>
              </a:r>
            </a:p>
            <a:p>
              <a:r>
                <a:rPr lang="en-US" dirty="0" err="1" smtClean="0"/>
                <a:t>uidNumber</a:t>
              </a:r>
              <a:r>
                <a:rPr lang="en-US" dirty="0" smtClean="0"/>
                <a:t>: 96201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LCMAPS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7985"/>
            <a:ext cx="8229600" cy="2339973"/>
          </a:xfrm>
        </p:spPr>
        <p:txBody>
          <a:bodyPr/>
          <a:lstStyle/>
          <a:p>
            <a:r>
              <a:rPr lang="en-GB" dirty="0" smtClean="0"/>
              <a:t>Acquisition</a:t>
            </a:r>
            <a:br>
              <a:rPr lang="en-GB" dirty="0" smtClean="0"/>
            </a:br>
            <a:r>
              <a:rPr lang="en-GB" sz="2400" dirty="0" smtClean="0"/>
              <a:t>(</a:t>
            </a:r>
            <a:r>
              <a:rPr lang="en-GB" sz="2400" dirty="0" err="1" smtClean="0"/>
              <a:t>voms</a:t>
            </a:r>
            <a:r>
              <a:rPr lang="en-GB" sz="2400" dirty="0" smtClean="0"/>
              <a:t>)local{</a:t>
            </a:r>
            <a:r>
              <a:rPr lang="en-GB" sz="2400" dirty="0" err="1" smtClean="0"/>
              <a:t>account,group</a:t>
            </a:r>
            <a:r>
              <a:rPr lang="en-GB" sz="2400" dirty="0" smtClean="0"/>
              <a:t>}, (</a:t>
            </a:r>
            <a:r>
              <a:rPr lang="en-GB" sz="2400" dirty="0" err="1" smtClean="0"/>
              <a:t>voms</a:t>
            </a:r>
            <a:r>
              <a:rPr lang="en-GB" sz="2400" dirty="0" smtClean="0"/>
              <a:t>)pool{</a:t>
            </a:r>
            <a:r>
              <a:rPr lang="en-GB" sz="2400" dirty="0" err="1" smtClean="0"/>
              <a:t>account,group</a:t>
            </a:r>
            <a:r>
              <a:rPr lang="en-GB" sz="2400" dirty="0" smtClean="0"/>
              <a:t>}, GUMS, verify-proxy, </a:t>
            </a:r>
            <a:r>
              <a:rPr lang="en-GB" sz="2400" dirty="0" err="1" smtClean="0"/>
              <a:t>scas</a:t>
            </a:r>
            <a:r>
              <a:rPr lang="en-GB" sz="2400" dirty="0" smtClean="0"/>
              <a:t>-client</a:t>
            </a:r>
          </a:p>
          <a:p>
            <a:r>
              <a:rPr lang="en-GB" dirty="0" smtClean="0"/>
              <a:t>Enforcement</a:t>
            </a:r>
            <a:br>
              <a:rPr lang="en-GB" dirty="0" smtClean="0"/>
            </a:br>
            <a:r>
              <a:rPr lang="en-GB" sz="2400" dirty="0" err="1" smtClean="0"/>
              <a:t>posix_enf</a:t>
            </a:r>
            <a:r>
              <a:rPr lang="en-GB" sz="2400" dirty="0" smtClean="0"/>
              <a:t>, </a:t>
            </a:r>
            <a:r>
              <a:rPr lang="en-GB" sz="2400" dirty="0" err="1" smtClean="0"/>
              <a:t>ldap_enf</a:t>
            </a:r>
            <a:r>
              <a:rPr lang="en-GB" sz="2400" dirty="0" smtClean="0"/>
              <a:t>, </a:t>
            </a:r>
            <a:r>
              <a:rPr lang="en-GB" sz="2400" dirty="0" err="1" smtClean="0"/>
              <a:t>afs</a:t>
            </a:r>
            <a:r>
              <a:rPr lang="en-GB" sz="2400" dirty="0" smtClean="0"/>
              <a:t>, </a:t>
            </a:r>
            <a:r>
              <a:rPr lang="en-GB" sz="2400" dirty="0" err="1" smtClean="0"/>
              <a:t>jobRepository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515120" cy="26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6216" y="614364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C00000"/>
                </a:solidFill>
              </a:rPr>
              <a:t>http://www.nikhef.nl/grid/lcaslcmaps/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8215338" cy="796925"/>
          </a:xfrm>
        </p:spPr>
        <p:txBody>
          <a:bodyPr/>
          <a:lstStyle/>
          <a:p>
            <a:r>
              <a:rPr lang="en-GB" dirty="0" smtClean="0"/>
              <a:t>LCMAPS configuration example (local)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475890"/>
            <a:ext cx="8454559" cy="50475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LCMAPS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file for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glexec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generated by YAIM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vomslocalgroup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"lcmaps_voms_localgroup.mod ...“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"lcmaps_voms_localaccount.mod ...“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"lcmaps_voms_poolaccount.mod ...“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"lcmaps_localaccount.mod"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/etc/grid-security/grid-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"lcmaps_poolaccount.mod"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override_inconsistency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/etc/grid-security/grid-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/share/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good = "lcmaps_dummy_good.mod“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Policies: DN-local -&gt; VO-static -&gt; VO-pool -&gt; DN-pool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static_account_mapping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good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voms_mapping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vomslocalgroup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good |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vomspoolaccount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classic_poolaccount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good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1" y="11429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lcmaps</a:t>
            </a:r>
            <a:r>
              <a:rPr lang="en-GB" dirty="0" smtClean="0"/>
              <a:t>/</a:t>
            </a:r>
            <a:r>
              <a:rPr lang="en-GB" dirty="0" err="1" smtClean="0"/>
              <a:t>lcmaps-scas.db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606006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Policy sequence depends on the service!</a:t>
            </a:r>
            <a:endParaRPr lang="en-GB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Mapping, but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Locally at the service end (the CE node)</a:t>
            </a:r>
          </a:p>
          <a:p>
            <a:pPr lvl="1"/>
            <a:r>
              <a:rPr lang="en-US" dirty="0" smtClean="0"/>
              <a:t>LCMAPS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‘</a:t>
            </a:r>
            <a:r>
              <a:rPr lang="en-US" dirty="0" err="1" smtClean="0"/>
              <a:t>authz</a:t>
            </a:r>
            <a:r>
              <a:rPr lang="en-US" dirty="0" smtClean="0"/>
              <a:t> call-out’ loaded with LCMAPS</a:t>
            </a:r>
          </a:p>
          <a:p>
            <a:pPr lvl="1"/>
            <a:r>
              <a:rPr lang="en-US" dirty="0" smtClean="0"/>
              <a:t>Classic ‘</a:t>
            </a:r>
            <a:r>
              <a:rPr lang="en-US" dirty="0" err="1" smtClean="0"/>
              <a:t>gss_assist</a:t>
            </a:r>
            <a:r>
              <a:rPr lang="en-US" dirty="0" smtClean="0"/>
              <a:t>’ grid-</a:t>
            </a:r>
            <a:r>
              <a:rPr lang="en-US" dirty="0" err="1" smtClean="0"/>
              <a:t>mapfile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At a (central) mapping/</a:t>
            </a:r>
            <a:r>
              <a:rPr lang="en-US" dirty="0" err="1" smtClean="0"/>
              <a:t>authz</a:t>
            </a:r>
            <a:r>
              <a:rPr lang="en-US" dirty="0" smtClean="0"/>
              <a:t> service</a:t>
            </a:r>
          </a:p>
          <a:p>
            <a:pPr lvl="1"/>
            <a:r>
              <a:rPr lang="en-US" dirty="0" smtClean="0"/>
              <a:t>PRIMA + GUS</a:t>
            </a:r>
          </a:p>
          <a:p>
            <a:pPr lvl="1"/>
            <a:r>
              <a:rPr lang="en-US" dirty="0" smtClean="0"/>
              <a:t>LCMAPS + SCAS</a:t>
            </a:r>
          </a:p>
          <a:p>
            <a:pPr lvl="1"/>
            <a:r>
              <a:rPr lang="en-US" dirty="0" smtClean="0"/>
              <a:t>LCMAPS + Argus</a:t>
            </a:r>
          </a:p>
          <a:p>
            <a:pPr lvl="1"/>
            <a:r>
              <a:rPr lang="en-US" dirty="0" err="1" smtClean="0"/>
              <a:t>gPlazma</a:t>
            </a:r>
            <a:r>
              <a:rPr lang="en-US" dirty="0" smtClean="0"/>
              <a:t> + GUMS (some forms of storage)</a:t>
            </a:r>
          </a:p>
          <a:p>
            <a:pPr lvl="1"/>
            <a:r>
              <a:rPr lang="en-US" dirty="0" smtClean="0"/>
              <a:t>GT call-out talking to LCMAPS or Argus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binding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Pilot jobs</a:t>
            </a:r>
          </a:p>
          <a:p>
            <a:r>
              <a:rPr lang="en-GB" dirty="0" smtClean="0"/>
              <a:t>Impact on sites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Classic job submission models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b="0" dirty="0"/>
              <a:t>In the submission models shown, </a:t>
            </a:r>
            <a:r>
              <a:rPr lang="en-GB" sz="2000" b="0" dirty="0" smtClean="0"/>
              <a:t>submission </a:t>
            </a:r>
            <a:r>
              <a:rPr lang="en-GB" sz="2000" b="0" dirty="0"/>
              <a:t>of the 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>user </a:t>
            </a:r>
            <a:r>
              <a:rPr lang="en-GB" sz="2000" b="0" dirty="0"/>
              <a:t>job to the batch system is </a:t>
            </a:r>
            <a:r>
              <a:rPr lang="en-GB" sz="2000" b="0" dirty="0" smtClean="0"/>
              <a:t> done </a:t>
            </a:r>
            <a:br>
              <a:rPr lang="en-GB" sz="2000" b="0" dirty="0" smtClean="0"/>
            </a:br>
            <a:r>
              <a:rPr lang="en-GB" sz="2000" b="0" dirty="0" smtClean="0"/>
              <a:t>with </a:t>
            </a:r>
            <a:r>
              <a:rPr lang="en-GB" sz="2000" b="0" dirty="0"/>
              <a:t>the </a:t>
            </a:r>
            <a:r>
              <a:rPr lang="en-GB" sz="2000" b="0" i="1" dirty="0" smtClean="0"/>
              <a:t>original </a:t>
            </a:r>
            <a:r>
              <a:rPr lang="en-GB" sz="2000" b="0" i="1" dirty="0"/>
              <a:t>job owner’s </a:t>
            </a:r>
            <a:r>
              <a:rPr lang="en-GB" sz="2000" b="0" dirty="0"/>
              <a:t>mapped (</a:t>
            </a:r>
            <a:r>
              <a:rPr lang="en-GB" sz="2000" b="0" dirty="0" err="1"/>
              <a:t>uid</a:t>
            </a:r>
            <a:r>
              <a:rPr lang="en-GB" sz="2000" b="0" dirty="0"/>
              <a:t>, </a:t>
            </a:r>
            <a:r>
              <a:rPr lang="en-GB" sz="2000" b="0" dirty="0" err="1"/>
              <a:t>gid</a:t>
            </a:r>
            <a:r>
              <a:rPr lang="en-GB" sz="2000" b="0" dirty="0"/>
              <a:t>) identity</a:t>
            </a:r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 smtClean="0"/>
          </a:p>
          <a:p>
            <a:pPr>
              <a:lnSpc>
                <a:spcPct val="90000"/>
              </a:lnSpc>
            </a:pPr>
            <a:r>
              <a:rPr lang="en-GB" sz="2000" b="0" dirty="0" smtClean="0"/>
              <a:t>grid-to-local </a:t>
            </a:r>
            <a:r>
              <a:rPr lang="en-GB" sz="2000" b="0" dirty="0"/>
              <a:t>identity mapping is done </a:t>
            </a:r>
            <a:r>
              <a:rPr lang="en-GB" sz="2000" b="0" i="1" dirty="0"/>
              <a:t>only</a:t>
            </a:r>
            <a:r>
              <a:rPr lang="en-GB" sz="2000" b="0" dirty="0"/>
              <a:t> on the front-end system (CE)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batch system accounting provides per-user records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inspection shows Unix process on worker nodes and in batch queue per-user</a:t>
            </a:r>
          </a:p>
        </p:txBody>
      </p:sp>
      <p:pic>
        <p:nvPicPr>
          <p:cNvPr id="330756" name="Picture 4" descr="Site-CE-scena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38" y="2547294"/>
            <a:ext cx="5805487" cy="1622425"/>
          </a:xfrm>
          <a:prstGeom prst="rect">
            <a:avLst/>
          </a:prstGeom>
          <a:noFill/>
        </p:spPr>
      </p:pic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4643438" y="2169469"/>
            <a:ext cx="539750" cy="12541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 flipV="1">
            <a:off x="2894013" y="3999856"/>
            <a:ext cx="588962" cy="5889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4633913" y="2158356"/>
            <a:ext cx="2317750" cy="12906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 of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Authentication</a:t>
            </a:r>
          </a:p>
          <a:p>
            <a:pPr lvl="1"/>
            <a:r>
              <a:rPr lang="en-GB" dirty="0" smtClean="0"/>
              <a:t>Who are you? </a:t>
            </a:r>
          </a:p>
          <a:p>
            <a:pPr lvl="1"/>
            <a:r>
              <a:rPr lang="en-GB" dirty="0" smtClean="0"/>
              <a:t>Who says so?</a:t>
            </a:r>
          </a:p>
          <a:p>
            <a:pPr lvl="1"/>
            <a:r>
              <a:rPr lang="en-GB" dirty="0" smtClean="0"/>
              <a:t>How long ago was that statement made? </a:t>
            </a:r>
          </a:p>
          <a:p>
            <a:pPr lvl="1"/>
            <a:r>
              <a:rPr lang="en-GB" dirty="0" smtClean="0"/>
              <a:t>Have you changed since then?</a:t>
            </a:r>
          </a:p>
          <a:p>
            <a:r>
              <a:rPr lang="en-GB" dirty="0" smtClean="0"/>
              <a:t>Authorization</a:t>
            </a:r>
          </a:p>
          <a:p>
            <a:pPr lvl="1"/>
            <a:r>
              <a:rPr lang="en-GB" dirty="0" smtClean="0"/>
              <a:t>Why should I let you in?</a:t>
            </a:r>
          </a:p>
          <a:p>
            <a:pPr lvl="1"/>
            <a:r>
              <a:rPr lang="en-GB" dirty="0" smtClean="0"/>
              <a:t>What are you allowed to do?</a:t>
            </a:r>
          </a:p>
          <a:p>
            <a:pPr lvl="1"/>
            <a:r>
              <a:rPr lang="en-GB" dirty="0" smtClean="0"/>
              <a:t>By whom? </a:t>
            </a:r>
            <a:r>
              <a:rPr lang="en-GB" i="1" dirty="0" smtClean="0"/>
              <a:t>Who </a:t>
            </a:r>
            <a:r>
              <a:rPr lang="en-GB" dirty="0" smtClean="0"/>
              <a:t>said you could do that?</a:t>
            </a:r>
          </a:p>
          <a:p>
            <a:pPr lvl="1"/>
            <a:r>
              <a:rPr lang="en-GB" dirty="0" smtClean="0"/>
              <a:t>And how long ago was </a:t>
            </a:r>
            <a:r>
              <a:rPr lang="en-GB" i="1" dirty="0" smtClean="0"/>
              <a:t>that </a:t>
            </a:r>
            <a:r>
              <a:rPr lang="en-GB" dirty="0" smtClean="0"/>
              <a:t>statement made? 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binding: pilot jobs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lnSpc>
                <a:spcPct val="90000"/>
              </a:lnSpc>
              <a:buFontTx/>
              <a:buNone/>
            </a:pPr>
            <a:r>
              <a:rPr lang="en-GB" b="0" dirty="0" smtClean="0">
                <a:solidFill>
                  <a:srgbClr val="800000"/>
                </a:solidFill>
              </a:rPr>
              <a:t>Job </a:t>
            </a:r>
            <a:r>
              <a:rPr lang="en-GB" b="0" dirty="0">
                <a:solidFill>
                  <a:srgbClr val="800000"/>
                </a:solidFill>
              </a:rPr>
              <a:t>submission gets more and more intricate …</a:t>
            </a:r>
          </a:p>
          <a:p>
            <a:pPr marL="358775" indent="-358775">
              <a:lnSpc>
                <a:spcPct val="90000"/>
              </a:lnSpc>
            </a:pPr>
            <a:endParaRPr lang="en-GB" sz="2000" b="0" dirty="0" smtClean="0"/>
          </a:p>
          <a:p>
            <a:pPr marL="358775" indent="-358775">
              <a:lnSpc>
                <a:spcPct val="90000"/>
              </a:lnSpc>
            </a:pPr>
            <a:r>
              <a:rPr lang="en-GB" sz="2000" b="0" dirty="0" smtClean="0"/>
              <a:t>Late </a:t>
            </a:r>
            <a:r>
              <a:rPr lang="en-GB" sz="2000" b="0" dirty="0"/>
              <a:t>binding of jobs to job slots via </a:t>
            </a:r>
            <a:r>
              <a:rPr lang="en-GB" sz="2000" b="0" i="1" dirty="0"/>
              <a:t>pilot jobs</a:t>
            </a:r>
            <a:br>
              <a:rPr lang="en-GB" sz="2000" b="0" i="1" dirty="0"/>
            </a:br>
            <a:r>
              <a:rPr lang="en-US" sz="2000" b="0" i="1" dirty="0">
                <a:solidFill>
                  <a:srgbClr val="993300"/>
                </a:solidFill>
              </a:rPr>
              <a:t>some </a:t>
            </a:r>
            <a:r>
              <a:rPr lang="en-US" sz="2000" b="0" i="1" dirty="0" smtClean="0">
                <a:solidFill>
                  <a:srgbClr val="993300"/>
                </a:solidFill>
              </a:rPr>
              <a:t>users and </a:t>
            </a:r>
            <a:r>
              <a:rPr lang="en-US" sz="2000" b="0" i="1" dirty="0">
                <a:solidFill>
                  <a:srgbClr val="993300"/>
                </a:solidFill>
              </a:rPr>
              <a:t>communities develop and prefer to use </a:t>
            </a:r>
            <a:br>
              <a:rPr lang="en-US" sz="2000" b="0" i="1" dirty="0">
                <a:solidFill>
                  <a:srgbClr val="993300"/>
                </a:solidFill>
              </a:rPr>
            </a:br>
            <a:r>
              <a:rPr lang="en-US" sz="2000" b="0" i="1" dirty="0" smtClean="0">
                <a:solidFill>
                  <a:srgbClr val="993300"/>
                </a:solidFill>
              </a:rPr>
              <a:t>proprietary, VO-specific, scheduling </a:t>
            </a:r>
            <a:r>
              <a:rPr lang="en-US" sz="2000" b="0" i="1" dirty="0">
                <a:solidFill>
                  <a:srgbClr val="993300"/>
                </a:solidFill>
              </a:rPr>
              <a:t>&amp; job management</a:t>
            </a:r>
            <a:endParaRPr lang="en-GB" sz="2000" b="0" dirty="0"/>
          </a:p>
          <a:p>
            <a:pPr marL="1008063" lvl="1">
              <a:lnSpc>
                <a:spcPct val="90000"/>
              </a:lnSpc>
            </a:pPr>
            <a:r>
              <a:rPr lang="en-GB" dirty="0" smtClean="0"/>
              <a:t>‘visible’ job is a pilot: a </a:t>
            </a:r>
            <a:r>
              <a:rPr lang="en-GB" dirty="0"/>
              <a:t>small placeholder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that </a:t>
            </a:r>
            <a:r>
              <a:rPr lang="en-GB" dirty="0"/>
              <a:t>downloads a real job </a:t>
            </a:r>
            <a:endParaRPr lang="en-GB" dirty="0" smtClean="0"/>
          </a:p>
          <a:p>
            <a:pPr marL="1008063" lvl="1">
              <a:lnSpc>
                <a:spcPct val="90000"/>
              </a:lnSpc>
            </a:pPr>
            <a:r>
              <a:rPr lang="en-US" dirty="0" smtClean="0"/>
              <a:t>first </a:t>
            </a:r>
            <a:r>
              <a:rPr lang="en-US" dirty="0"/>
              <a:t>establishing an overlay </a:t>
            </a:r>
            <a:r>
              <a:rPr lang="en-US" dirty="0" smtClean="0"/>
              <a:t>network,</a:t>
            </a:r>
          </a:p>
          <a:p>
            <a:pPr marL="1008063" lvl="1">
              <a:lnSpc>
                <a:spcPct val="90000"/>
              </a:lnSpc>
            </a:pPr>
            <a:r>
              <a:rPr lang="en-US" dirty="0" smtClean="0"/>
              <a:t>subsequent </a:t>
            </a:r>
            <a:r>
              <a:rPr lang="en-US" dirty="0"/>
              <a:t>scheduling and starting of jobs is </a:t>
            </a:r>
            <a:r>
              <a:rPr lang="en-US" dirty="0" smtClean="0"/>
              <a:t>faster</a:t>
            </a:r>
            <a:endParaRPr lang="en-US" dirty="0"/>
          </a:p>
          <a:p>
            <a:pPr marL="1008063" lvl="1">
              <a:lnSpc>
                <a:spcPct val="90000"/>
              </a:lnSpc>
            </a:pPr>
            <a:endParaRPr lang="en-GB" dirty="0" smtClean="0"/>
          </a:p>
          <a:p>
            <a:pPr marL="1008063" lvl="1">
              <a:lnSpc>
                <a:spcPct val="90000"/>
              </a:lnSpc>
            </a:pPr>
            <a:r>
              <a:rPr lang="en-GB" dirty="0" smtClean="0"/>
              <a:t>it </a:t>
            </a:r>
            <a:r>
              <a:rPr lang="en-GB" dirty="0"/>
              <a:t>is not committed to any particular </a:t>
            </a:r>
            <a:r>
              <a:rPr lang="en-GB" dirty="0" smtClean="0"/>
              <a:t>task on launch</a:t>
            </a:r>
            <a:endParaRPr lang="en-GB" dirty="0"/>
          </a:p>
          <a:p>
            <a:pPr marL="1008063" lvl="1">
              <a:lnSpc>
                <a:spcPct val="90000"/>
              </a:lnSpc>
            </a:pPr>
            <a:r>
              <a:rPr lang="en-GB" i="1" dirty="0"/>
              <a:t>perhaps not even bound to a particular </a:t>
            </a:r>
            <a:r>
              <a:rPr lang="en-GB" i="1" dirty="0" smtClean="0"/>
              <a:t>user!</a:t>
            </a:r>
            <a:endParaRPr lang="en-GB" i="1" dirty="0"/>
          </a:p>
          <a:p>
            <a:pPr marL="1008063" lvl="1">
              <a:lnSpc>
                <a:spcPct val="90000"/>
              </a:lnSpc>
            </a:pPr>
            <a:endParaRPr lang="en-US" dirty="0" smtClean="0"/>
          </a:p>
          <a:p>
            <a:pPr marL="358775" indent="-358775">
              <a:lnSpc>
                <a:spcPct val="90000"/>
              </a:lnSpc>
            </a:pPr>
            <a:r>
              <a:rPr lang="en-GB" sz="2000" b="0" dirty="0" smtClean="0"/>
              <a:t>this </a:t>
            </a:r>
            <a:r>
              <a:rPr lang="en-GB" sz="2000" b="0" dirty="0"/>
              <a:t>scheduling is orthogonal to the site-provided systems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user a pilot</a:t>
            </a:r>
            <a:endParaRPr lang="en-GB" dirty="0"/>
          </a:p>
        </p:txBody>
      </p:sp>
      <p:pic>
        <p:nvPicPr>
          <p:cNvPr id="4" name="Picture 2" descr="H:\Home\davidg\EGEE\JRA3\glExec\single-user-pilotjob-scenario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3214"/>
            <a:ext cx="8229600" cy="36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job incentives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72518" cy="4572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Some Pros:</a:t>
            </a:r>
          </a:p>
          <a:p>
            <a:r>
              <a:rPr lang="en-US" sz="2000" dirty="0" smtClean="0"/>
              <a:t>Worker node validation and matching to task properties </a:t>
            </a:r>
          </a:p>
          <a:p>
            <a:r>
              <a:rPr lang="en-US" sz="2000" dirty="0" smtClean="0"/>
              <a:t>Intra-VO priorities can be reshuffled on the fly </a:t>
            </a:r>
            <a:br>
              <a:rPr lang="en-US" sz="2000" dirty="0" smtClean="0"/>
            </a:br>
            <a:r>
              <a:rPr lang="en-US" sz="2000" dirty="0" smtClean="0"/>
              <a:t>without involving site administrators</a:t>
            </a:r>
          </a:p>
          <a:p>
            <a:r>
              <a:rPr lang="en-US" sz="2000" dirty="0" smtClean="0"/>
              <a:t>Avoid jobs sitting in queues when they could run elsewhere</a:t>
            </a:r>
          </a:p>
          <a:p>
            <a:pPr>
              <a:buNone/>
            </a:pPr>
            <a:r>
              <a:rPr lang="en-US" sz="1600" i="1" dirty="0" smtClean="0"/>
              <a:t>From: </a:t>
            </a:r>
            <a:r>
              <a:rPr lang="en-US" sz="1600" i="1" dirty="0" smtClean="0">
                <a:hlinkClick r:id="rId2"/>
              </a:rPr>
              <a:t>https://wlcg-tf.hep.ac.uk/wiki/Multi_User_Pilot_Jobs</a:t>
            </a:r>
            <a:endParaRPr lang="en-US" sz="1600" dirty="0" smtClean="0"/>
          </a:p>
          <a:p>
            <a:endParaRPr lang="en-US" sz="1600" i="1" dirty="0" smtClean="0"/>
          </a:p>
          <a:p>
            <a:r>
              <a:rPr lang="en-US" sz="2000" dirty="0" smtClean="0"/>
              <a:t>For any kind of pilot job:</a:t>
            </a:r>
          </a:p>
          <a:p>
            <a:pPr lvl="1"/>
            <a:r>
              <a:rPr lang="en-US" sz="1600" dirty="0" smtClean="0"/>
              <a:t>Frameworks such as Condor glide-in, DIRAC, PANDA, … or </a:t>
            </a:r>
            <a:r>
              <a:rPr lang="en-US" sz="1600" dirty="0" err="1" smtClean="0"/>
              <a:t>Topos</a:t>
            </a:r>
            <a:r>
              <a:rPr lang="en-US" sz="1600" dirty="0" smtClean="0"/>
              <a:t>, are popular, because they are ‘easy’ (that’s why there are so many of them!)</a:t>
            </a:r>
          </a:p>
          <a:p>
            <a:pPr lvl="1"/>
            <a:r>
              <a:rPr lang="en-US" sz="1600" dirty="0" smtClean="0"/>
              <a:t>Single-user pilot jobs are no different than other jobs </a:t>
            </a:r>
            <a:br>
              <a:rPr lang="en-US" sz="1600" dirty="0" smtClean="0"/>
            </a:br>
            <a:r>
              <a:rPr lang="en-US" sz="1600" dirty="0" smtClean="0"/>
              <a:t>when you allow network connections to and from the WNs</a:t>
            </a:r>
            <a:endParaRPr lang="en-US" dirty="0" smtClean="0"/>
          </a:p>
          <a:p>
            <a:pPr lvl="1"/>
            <a:r>
              <a:rPr lang="en-US" sz="1600" dirty="0" smtClean="0"/>
              <a:t>Of course: </a:t>
            </a:r>
            <a:br>
              <a:rPr lang="en-US" sz="1600" dirty="0" smtClean="0"/>
            </a:br>
            <a:r>
              <a:rPr lang="en-US" sz="1600" dirty="0" smtClean="0"/>
              <a:t>any framework used to distribute payload gives additional attack surface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Multi-user pilot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All pilot jobs are submitted by a single (or a few) individuals from a user community (VO)</a:t>
            </a:r>
          </a:p>
          <a:p>
            <a:pPr lvl="1"/>
            <a:r>
              <a:rPr lang="en-GB" sz="1800" dirty="0" smtClean="0"/>
              <a:t>Creating an overlay network of waiting pilot jobs</a:t>
            </a:r>
          </a:p>
          <a:p>
            <a:pPr lvl="1"/>
            <a:endParaRPr lang="en-GB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VO maintains a task queue to which people </a:t>
            </a:r>
            <a:br>
              <a:rPr lang="en-GB" sz="2000" dirty="0" smtClean="0"/>
            </a:br>
            <a:r>
              <a:rPr lang="en-GB" sz="2000" dirty="0" smtClean="0"/>
              <a:t>(presumably from the VO) can submit their work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Users put their programs up on the task queue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Pilot jobs on the worker node looks for work from that task queue to get its payload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Pilot jobs can execute work for one or more users in sequence, until wall time is consumed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 overlay networks: MUPJ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2143108" y="1428736"/>
            <a:ext cx="6357982" cy="2357454"/>
          </a:xfrm>
          <a:prstGeom prst="cloudCallout">
            <a:avLst>
              <a:gd name="adj1" fmla="val -11407"/>
              <a:gd name="adj2" fmla="val -5913"/>
            </a:avLst>
          </a:prstGeom>
          <a:solidFill>
            <a:srgbClr val="FFFF00">
              <a:alpha val="17000"/>
            </a:srgbClr>
          </a:solidFill>
          <a:ln>
            <a:solidFill>
              <a:srgbClr val="FF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H:\Home\davidg\EGEE\JRA3\glExec\VO-Pilot-Job-scenario-tod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16" y="1244902"/>
            <a:ext cx="822325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resource view of MUPJs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51A41-48FA-4CAB-858A-1A2A4A3DDAE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10243" name="Picture 2" descr="H:\Home\davidg\EGEE\JRA3\glExec\jobsubmission-mup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1832040"/>
            <a:ext cx="7308870" cy="47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1142976" y="1357298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Multi-user pilot jobs hiding in the classic model</a:t>
            </a:r>
          </a:p>
        </p:txBody>
      </p:sp>
      <p:pic>
        <p:nvPicPr>
          <p:cNvPr id="10" name="Picture 2" descr="H:\Home\davidg\EGEE\JRA3\glExec\jobsubmission-perus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011" y="1060029"/>
            <a:ext cx="3784583" cy="1726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740525" y="2786058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 dirty="0">
                <a:solidFill>
                  <a:srgbClr val="C00000"/>
                </a:solidFill>
              </a:rPr>
              <a:t>Classic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 and Cons of </a:t>
            </a:r>
            <a:r>
              <a:rPr lang="en-GB" dirty="0" err="1" smtClean="0"/>
              <a:t>MUpilot</a:t>
            </a:r>
            <a:r>
              <a:rPr lang="en-GB" dirty="0" smtClean="0"/>
              <a:t>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/>
              <a:t>In current ‘you only see the VO pilot submitter’ model:</a:t>
            </a:r>
          </a:p>
          <a:p>
            <a:r>
              <a:rPr lang="en-GB" sz="2000" dirty="0" smtClean="0"/>
              <a:t>Loss of control over scheduling/workload assignment, e.g.</a:t>
            </a:r>
          </a:p>
          <a:p>
            <a:pPr lvl="1"/>
            <a:r>
              <a:rPr lang="en-US" sz="1600" dirty="0" smtClean="0"/>
              <a:t>site admin cannot adjust share of specific user overloading e.g. the Storage Element (only the pilots are seen by the batch system) and might need to: </a:t>
            </a:r>
          </a:p>
          <a:p>
            <a:pPr lvl="1"/>
            <a:r>
              <a:rPr lang="en-US" sz="1600" dirty="0" smtClean="0"/>
              <a:t>ban entire VO instead of user from the SE and/or CE, or </a:t>
            </a:r>
          </a:p>
          <a:p>
            <a:pPr lvl="1"/>
            <a:r>
              <a:rPr lang="en-US" sz="1600" dirty="0" smtClean="0"/>
              <a:t>reduce the entire VO share</a:t>
            </a:r>
          </a:p>
          <a:p>
            <a:pPr lvl="1"/>
            <a:r>
              <a:rPr lang="en-GB" sz="1600" i="1" dirty="0" smtClean="0"/>
              <a:t>Is that acceptable in case of a non-confirmed incident?</a:t>
            </a:r>
            <a:endParaRPr lang="en-GB" sz="1600" dirty="0" smtClean="0"/>
          </a:p>
          <a:p>
            <a:r>
              <a:rPr lang="en-GB" sz="2000" dirty="0" smtClean="0"/>
              <a:t>Traceability and incident handling issues</a:t>
            </a:r>
          </a:p>
          <a:p>
            <a:pPr>
              <a:buNone/>
            </a:pPr>
            <a:r>
              <a:rPr lang="en-GB" sz="2000" dirty="0" smtClean="0"/>
              <a:t>Advantages</a:t>
            </a:r>
          </a:p>
          <a:p>
            <a:r>
              <a:rPr lang="en-GB" sz="2000" dirty="0" smtClean="0"/>
              <a:t>you only see &amp; need to configure a single user</a:t>
            </a:r>
          </a:p>
          <a:p>
            <a:r>
              <a:rPr lang="en-GB" sz="2000" dirty="0" smtClean="0"/>
              <a:t>It’s not complicated, and no software/</a:t>
            </a:r>
            <a:r>
              <a:rPr lang="en-GB" sz="2000" dirty="0" err="1" smtClean="0"/>
              <a:t>config</a:t>
            </a:r>
            <a:r>
              <a:rPr lang="en-GB" sz="2000" dirty="0" smtClean="0"/>
              <a:t> is needed</a:t>
            </a:r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r>
              <a:rPr lang="en-GB" sz="1600" i="1" dirty="0" smtClean="0"/>
              <a:t>			Extensive summary of technical issues (pros and cons): </a:t>
            </a:r>
            <a:br>
              <a:rPr lang="en-GB" sz="1600" i="1" dirty="0" smtClean="0"/>
            </a:br>
            <a:r>
              <a:rPr lang="en-GB" sz="1600" i="1" dirty="0" smtClean="0"/>
              <a:t>		https://wlcg-tf.hep.ac.uk/wiki/Multi_User_Pilot_Jobs</a:t>
            </a:r>
            <a:endParaRPr lang="en-GB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 and compromises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Post-factum: in case of security incidents:</a:t>
            </a:r>
          </a:p>
          <a:p>
            <a:pPr lvl="1"/>
            <a:r>
              <a:rPr lang="en-GB" dirty="0" smtClean="0"/>
              <a:t>Complete &amp; confirmed compromise is simple: ban VO</a:t>
            </a:r>
          </a:p>
          <a:p>
            <a:pPr lvl="1"/>
            <a:r>
              <a:rPr lang="en-GB" dirty="0" smtClean="0"/>
              <a:t>In case of suspicion: to ban or not to ban, that’s the question</a:t>
            </a:r>
          </a:p>
          <a:p>
            <a:pPr lvl="2"/>
            <a:r>
              <a:rPr lang="en-GB" dirty="0" smtClean="0"/>
              <a:t>There is no ‘commensurate’ way to contain compromises</a:t>
            </a:r>
          </a:p>
          <a:p>
            <a:pPr lvl="2"/>
            <a:r>
              <a:rPr lang="en-GB" dirty="0" smtClean="0"/>
              <a:t>Do you know which users are inside the VO?</a:t>
            </a:r>
            <a:br>
              <a:rPr lang="en-GB" dirty="0" smtClean="0"/>
            </a:br>
            <a:r>
              <a:rPr lang="en-GB" dirty="0" smtClean="0"/>
              <a:t>No: the list is largely private</a:t>
            </a:r>
            <a:br>
              <a:rPr lang="en-GB" dirty="0" smtClean="0"/>
            </a:br>
            <a:r>
              <a:rPr lang="en-GB" dirty="0" smtClean="0"/>
              <a:t>No: it takes a while for a VO to respond to ‘is this user known’?</a:t>
            </a:r>
            <a:br>
              <a:rPr lang="en-GB" dirty="0" smtClean="0"/>
            </a:br>
            <a:r>
              <a:rPr lang="en-GB" dirty="0" smtClean="0"/>
              <a:t>No: the VO will ban user only in case </a:t>
            </a:r>
            <a:r>
              <a:rPr lang="en-GB" i="1" dirty="0" smtClean="0"/>
              <a:t>they</a:t>
            </a:r>
            <a:r>
              <a:rPr lang="en-GB" dirty="0" smtClean="0"/>
              <a:t> think (s)he is malicious – that may be different from </a:t>
            </a:r>
            <a:r>
              <a:rPr lang="en-GB" i="1" dirty="0" smtClean="0"/>
              <a:t>your</a:t>
            </a:r>
            <a:r>
              <a:rPr lang="en-GB" dirty="0" smtClean="0"/>
              <a:t> view, or from the AIVD’s view, or ...</a:t>
            </a:r>
          </a:p>
          <a:p>
            <a:pPr lvl="2"/>
            <a:r>
              <a:rPr lang="en-GB" dirty="0" smtClean="0"/>
              <a:t>So: the VO may or may not block</a:t>
            </a:r>
          </a:p>
          <a:p>
            <a:pPr lvl="2"/>
            <a:r>
              <a:rPr lang="en-GB" dirty="0" smtClean="0"/>
              <a:t>The site is left in the cold: there is no ‘easy’ way out except blocking the entire VO, which then likely is not ‘acceptable’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 and compromises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Protecting user payload, other users, and the pilot framework itself from malicious payloads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To </a:t>
            </a:r>
            <a:r>
              <a:rPr lang="en-US" sz="1800" dirty="0" smtClean="0"/>
              <a:t>some extent a problem for the VO framework, not for the site </a:t>
            </a:r>
          </a:p>
          <a:p>
            <a:pPr lvl="1"/>
            <a:r>
              <a:rPr lang="en-US" sz="1800" dirty="0" smtClean="0"/>
              <a:t>Not clear which payload caused the problem: all of them are suspect </a:t>
            </a:r>
          </a:p>
          <a:p>
            <a:pPr lvl="1"/>
            <a:r>
              <a:rPr lang="en-US" sz="1800" dirty="0" smtClean="0"/>
              <a:t>User proxies (when used) can be stolen by rogue payloads </a:t>
            </a:r>
          </a:p>
          <a:p>
            <a:pPr lvl="1"/>
            <a:r>
              <a:rPr lang="en-US" sz="1800" dirty="0" smtClean="0"/>
              <a:t>… or the proxy of the pilot job submitter itself can be stolen</a:t>
            </a:r>
          </a:p>
          <a:p>
            <a:pPr lvl="1"/>
            <a:r>
              <a:rPr lang="en-US" sz="1800" dirty="0" smtClean="0"/>
              <a:t>Risk for other user to be held legally accountable</a:t>
            </a:r>
          </a:p>
          <a:p>
            <a:pPr lvl="1"/>
            <a:r>
              <a:rPr lang="en-US" sz="1800" dirty="0" smtClean="0"/>
              <a:t>Cross-infection of users by modifying key scripts and environment of the framework users at each site</a:t>
            </a:r>
          </a:p>
          <a:p>
            <a:endParaRPr lang="en-US" sz="2400" dirty="0" smtClean="0"/>
          </a:p>
          <a:p>
            <a:r>
              <a:rPr lang="en-US" sz="2400" dirty="0" smtClean="0"/>
              <a:t>Helps </a:t>
            </a:r>
            <a:r>
              <a:rPr lang="en-US" sz="2400" dirty="0" err="1" smtClean="0"/>
              <a:t>admins</a:t>
            </a:r>
            <a:r>
              <a:rPr lang="en-US" sz="2400" dirty="0" smtClean="0"/>
              <a:t> understand which user is causing a problem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 and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Ante-factum requirements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Sites may need proof of the identity of who was </a:t>
            </a:r>
            <a:br>
              <a:rPr lang="en-US" sz="2000" dirty="0" smtClean="0"/>
            </a:br>
            <a:r>
              <a:rPr lang="en-US" sz="2000" dirty="0" smtClean="0"/>
              <a:t>(or is about to!) use the resources at any time, </a:t>
            </a:r>
            <a:br>
              <a:rPr lang="en-US" sz="2000" dirty="0" smtClean="0"/>
            </a:br>
            <a:r>
              <a:rPr lang="en-US" sz="2000" dirty="0" smtClean="0"/>
              <a:t>in particular the identities involved in any ongoing incidents </a:t>
            </a:r>
          </a:p>
          <a:p>
            <a:endParaRPr lang="en-US" sz="2000" dirty="0" smtClean="0"/>
          </a:p>
          <a:p>
            <a:r>
              <a:rPr lang="en-US" sz="2000" dirty="0" smtClean="0"/>
              <a:t>Information supplied by the VO may be (legally) insufficient or too late </a:t>
            </a:r>
          </a:p>
          <a:p>
            <a:endParaRPr lang="en-US" sz="2000" dirty="0" smtClean="0"/>
          </a:p>
          <a:p>
            <a:r>
              <a:rPr lang="en-US" sz="2000" dirty="0" smtClean="0"/>
              <a:t>Privacy laws might hamper the flow of such information back and forth</a:t>
            </a:r>
          </a:p>
          <a:p>
            <a:pPr lvl="1"/>
            <a:r>
              <a:rPr lang="en-US" sz="1600" dirty="0" smtClean="0"/>
              <a:t>c.f. the German government’s censorship bill, with the list of domains that </a:t>
            </a:r>
            <a:br>
              <a:rPr lang="en-US" sz="1600" dirty="0" smtClean="0"/>
            </a:br>
            <a:r>
              <a:rPr lang="en-US" sz="1600" dirty="0" smtClean="0"/>
              <a:t>a DNS server must block, but which cannot be published by the enforcing ISP</a:t>
            </a:r>
            <a:endParaRPr lang="en-GB" sz="2000" dirty="0" smtClean="0"/>
          </a:p>
          <a:p>
            <a:pPr lvl="1"/>
            <a:r>
              <a:rPr lang="en-US" sz="1600" dirty="0" smtClean="0"/>
              <a:t>Or other government requirements or ‘requests’ that need to be cloaked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Authentication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user-to-site </a:t>
            </a:r>
          </a:p>
          <a:p>
            <a:pPr lvl="1"/>
            <a:r>
              <a:rPr lang="en-US" dirty="0" smtClean="0"/>
              <a:t>passwords, enterprise PKI, Kerberos</a:t>
            </a:r>
          </a:p>
          <a:p>
            <a:endParaRPr lang="en-US" dirty="0" smtClean="0"/>
          </a:p>
          <a:p>
            <a:r>
              <a:rPr lang="en-US" dirty="0" smtClean="0"/>
              <a:t>PKI with trusted third parties</a:t>
            </a:r>
          </a:p>
          <a:p>
            <a:endParaRPr lang="en-US" dirty="0" smtClean="0"/>
          </a:p>
          <a:p>
            <a:r>
              <a:rPr lang="en-US" dirty="0" smtClean="0"/>
              <a:t>Federated access</a:t>
            </a:r>
          </a:p>
          <a:p>
            <a:pPr lvl="1"/>
            <a:r>
              <a:rPr lang="en-US" dirty="0" smtClean="0"/>
              <a:t>Controlled &amp; policy based</a:t>
            </a:r>
          </a:p>
          <a:p>
            <a:pPr lvl="1"/>
            <a:r>
              <a:rPr lang="en-US" dirty="0" smtClean="0"/>
              <a:t>Open or bi-lateral, e.g., </a:t>
            </a:r>
            <a:r>
              <a:rPr lang="en-US" dirty="0" err="1" smtClean="0"/>
              <a:t>OpenID</a:t>
            </a:r>
            <a:endParaRPr lang="en-US" dirty="0" smtClean="0"/>
          </a:p>
          <a:p>
            <a:r>
              <a:rPr lang="en-US" dirty="0" smtClean="0"/>
              <a:t>Identity meta-system</a:t>
            </a:r>
          </a:p>
          <a:p>
            <a:pPr lvl="1"/>
            <a:r>
              <a:rPr lang="en-US" dirty="0" err="1" smtClean="0"/>
              <a:t>Infocard</a:t>
            </a:r>
            <a:r>
              <a:rPr lang="en-US" dirty="0" smtClean="0"/>
              <a:t> type systems: will they materialize?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214950"/>
            <a:ext cx="1688926" cy="12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:\Home\davidg\UvA\Onderwijs\SNE2008\Aa480562.ch1_brokauthkerb_f01(en-us,MSDN.10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428736"/>
            <a:ext cx="940401" cy="946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234" y="1428736"/>
            <a:ext cx="1191984" cy="92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1505289" cy="11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:\Home\davidg\UvA\Onderwijs\SNE2008\CAarchitectur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460948"/>
            <a:ext cx="1643074" cy="17538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3" name="Rectangle 12"/>
          <p:cNvSpPr/>
          <p:nvPr/>
        </p:nvSpPr>
        <p:spPr>
          <a:xfrm>
            <a:off x="428596" y="2714620"/>
            <a:ext cx="5143536" cy="78581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8596" y="3714752"/>
            <a:ext cx="5156196" cy="1143008"/>
            <a:chOff x="428596" y="3714752"/>
            <a:chExt cx="5156196" cy="1143008"/>
          </a:xfrm>
        </p:grpSpPr>
        <p:sp>
          <p:nvSpPr>
            <p:cNvPr id="14" name="Rectangle 13"/>
            <p:cNvSpPr/>
            <p:nvPr/>
          </p:nvSpPr>
          <p:spPr>
            <a:xfrm>
              <a:off x="428596" y="3857628"/>
              <a:ext cx="5143536" cy="1000132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glow rad="101600">
                <a:schemeClr val="accent3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3372" y="3714752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Next talk …</a:t>
              </a:r>
              <a:endParaRPr lang="en-US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MUPJ security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0" dirty="0" smtClean="0"/>
              <a:t>With multi users use a common pilot job deployment Users, by design, will use the same account at the site</a:t>
            </a:r>
          </a:p>
          <a:p>
            <a:pPr>
              <a:buFontTx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000" b="0" dirty="0" smtClean="0"/>
              <a:t>Accountability</a:t>
            </a:r>
            <a:br>
              <a:rPr lang="en-US" sz="2000" b="0" dirty="0" smtClean="0"/>
            </a:br>
            <a:r>
              <a:rPr lang="en-US" sz="2000" b="0" dirty="0" smtClean="0"/>
              <a:t>no longer clear at the site who is responsible for activity</a:t>
            </a:r>
          </a:p>
          <a:p>
            <a:pPr>
              <a:defRPr/>
            </a:pPr>
            <a:endParaRPr lang="en-US" sz="1200" b="0" dirty="0" smtClean="0"/>
          </a:p>
          <a:p>
            <a:pPr>
              <a:defRPr/>
            </a:pPr>
            <a:r>
              <a:rPr lang="en-US" sz="2000" b="0" dirty="0" smtClean="0"/>
              <a:t>Integrity</a:t>
            </a:r>
            <a:br>
              <a:rPr lang="en-US" sz="2000" b="0" dirty="0" smtClean="0"/>
            </a:br>
            <a:r>
              <a:rPr lang="en-US" sz="2000" b="0" dirty="0" smtClean="0"/>
              <a:t>a compromise of any user using the MUPJ framework ‘compromises’ the entire framework</a:t>
            </a:r>
          </a:p>
          <a:p>
            <a:pPr>
              <a:buFontTx/>
              <a:buNone/>
              <a:defRPr/>
            </a:pPr>
            <a:r>
              <a:rPr lang="en-US" sz="200" b="0" dirty="0" smtClean="0"/>
              <a:t>	</a:t>
            </a:r>
            <a:endParaRPr lang="en-US" sz="2000" b="0" dirty="0" smtClean="0"/>
          </a:p>
          <a:p>
            <a:pPr>
              <a:buFontTx/>
              <a:buNone/>
              <a:defRPr/>
            </a:pPr>
            <a:r>
              <a:rPr lang="en-US" sz="2000" b="0" dirty="0" smtClean="0"/>
              <a:t>	</a:t>
            </a:r>
            <a:r>
              <a:rPr lang="en-US" sz="2000" b="0" i="1" dirty="0" smtClean="0"/>
              <a:t>the framework can’t protect itself against such compromise</a:t>
            </a:r>
            <a:br>
              <a:rPr lang="en-US" sz="2000" b="0" i="1" dirty="0" smtClean="0"/>
            </a:br>
            <a:r>
              <a:rPr lang="en-US" sz="2000" b="0" i="1" dirty="0" smtClean="0"/>
              <a:t>unless you allow change of system </a:t>
            </a:r>
            <a:r>
              <a:rPr lang="en-US" sz="2000" b="0" i="1" dirty="0" err="1" smtClean="0"/>
              <a:t>uid</a:t>
            </a:r>
            <a:r>
              <a:rPr lang="en-US" sz="2000" b="0" i="1" dirty="0" smtClean="0"/>
              <a:t>/</a:t>
            </a:r>
            <a:r>
              <a:rPr lang="en-US" sz="2000" b="0" i="1" dirty="0" err="1" smtClean="0"/>
              <a:t>gid</a:t>
            </a:r>
            <a:endParaRPr lang="en-US" sz="2000" b="0" i="1" dirty="0" smtClean="0"/>
          </a:p>
          <a:p>
            <a:pPr>
              <a:defRPr/>
            </a:pPr>
            <a:endParaRPr lang="en-US" sz="1200" b="0" dirty="0" smtClean="0"/>
          </a:p>
          <a:p>
            <a:pPr>
              <a:defRPr/>
            </a:pPr>
            <a:r>
              <a:rPr lang="en-US" sz="2000" b="0" dirty="0" smtClean="0"/>
              <a:t>Site access control policies are ignored</a:t>
            </a:r>
          </a:p>
          <a:p>
            <a:pPr>
              <a:defRPr/>
            </a:pPr>
            <a:endParaRPr lang="en-US" sz="1000" b="0" dirty="0" smtClean="0"/>
          </a:p>
          <a:p>
            <a:pPr>
              <a:defRPr/>
            </a:pPr>
            <a:r>
              <a:rPr lang="en-US" sz="2000" b="0" dirty="0" smtClean="0"/>
              <a:t>… and several more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19F80-4F85-4612-99BB-304C849D9EB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Recovering control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Policy</a:t>
            </a:r>
          </a:p>
          <a:p>
            <a:r>
              <a:rPr lang="en-GB" dirty="0" err="1" smtClean="0"/>
              <a:t>gLExec</a:t>
            </a:r>
            <a:endParaRPr lang="en-GB" dirty="0" smtClean="0"/>
          </a:p>
          <a:p>
            <a:r>
              <a:rPr lang="en-GB" dirty="0" smtClean="0"/>
              <a:t>Cooperative control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Recovering control: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Policy itself</a:t>
            </a:r>
          </a:p>
          <a:p>
            <a:pPr lvl="1"/>
            <a:r>
              <a:rPr lang="en-GB" sz="2000" dirty="0" smtClean="0"/>
              <a:t>E.g. </a:t>
            </a:r>
            <a:r>
              <a:rPr lang="en-GB" sz="2000" dirty="0" smtClean="0">
                <a:hlinkClick r:id="rId2"/>
              </a:rPr>
              <a:t>https://edms.cern.ch/document/855383</a:t>
            </a:r>
            <a:endParaRPr lang="en-GB" sz="2000" dirty="0" smtClean="0"/>
          </a:p>
          <a:p>
            <a:pPr lvl="1">
              <a:buNone/>
            </a:pPr>
            <a:endParaRPr lang="en-GB" sz="2000" dirty="0" smtClean="0"/>
          </a:p>
          <a:p>
            <a:r>
              <a:rPr lang="en-GB" sz="2400" dirty="0" smtClean="0"/>
              <a:t>Collaboration with the VOs and frameworks</a:t>
            </a:r>
            <a:br>
              <a:rPr lang="en-GB" sz="2400" dirty="0" smtClean="0"/>
            </a:br>
            <a:r>
              <a:rPr lang="en-GB" sz="2400" i="1" dirty="0" smtClean="0"/>
              <a:t>You cannot do without them!</a:t>
            </a:r>
          </a:p>
          <a:p>
            <a:pPr lvl="1"/>
            <a:r>
              <a:rPr lang="en-GB" sz="2000" dirty="0" smtClean="0"/>
              <a:t>Vulnerability assessment of the framework software</a:t>
            </a:r>
          </a:p>
          <a:p>
            <a:pPr lvl="1"/>
            <a:r>
              <a:rPr lang="en-GB" sz="2000" dirty="0" smtClean="0"/>
              <a:t>Work jointly to implement and honour controls</a:t>
            </a:r>
          </a:p>
          <a:p>
            <a:pPr lvl="1"/>
            <a:r>
              <a:rPr lang="en-GB" sz="2000" dirty="0" smtClean="0"/>
              <a:t>Where relevant: ‘trust, but verify’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Provide middleware control mechanisms</a:t>
            </a:r>
          </a:p>
          <a:p>
            <a:pPr lvl="1"/>
            <a:r>
              <a:rPr lang="en-GB" sz="2000" dirty="0" smtClean="0"/>
              <a:t>Supporting site requirements on honouring policy</a:t>
            </a:r>
          </a:p>
          <a:p>
            <a:pPr lvl="1"/>
            <a:r>
              <a:rPr lang="en-GB" sz="2000" dirty="0" smtClean="0"/>
              <a:t>Support </a:t>
            </a:r>
            <a:r>
              <a:rPr lang="en-GB" sz="2000" dirty="0" err="1" smtClean="0"/>
              <a:t>Vos</a:t>
            </a:r>
            <a:r>
              <a:rPr lang="en-GB" sz="2000" dirty="0" smtClean="0"/>
              <a:t> in maintaining framework integrity</a:t>
            </a:r>
          </a:p>
          <a:p>
            <a:pPr lvl="1"/>
            <a:r>
              <a:rPr lang="en-GB" sz="2000" dirty="0" smtClean="0"/>
              <a:t>Protect against ‘unfortunate’ user mistakes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329510" cy="715962"/>
          </a:xfrm>
        </p:spPr>
        <p:txBody>
          <a:bodyPr/>
          <a:lstStyle/>
          <a:p>
            <a:r>
              <a:rPr lang="en-GB" dirty="0" smtClean="0"/>
              <a:t>Recovering control: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Unix-level sandboxing</a:t>
            </a:r>
          </a:p>
          <a:p>
            <a:pPr lvl="1"/>
            <a:r>
              <a:rPr lang="en-GB" dirty="0" smtClean="0"/>
              <a:t>POSIX user-id and group-id mechanisms for protection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Enforced by the ‘job accepting elements’:</a:t>
            </a:r>
          </a:p>
          <a:p>
            <a:pPr lvl="2"/>
            <a:r>
              <a:rPr lang="en-GB" dirty="0" smtClean="0"/>
              <a:t>Gatekeeper in EGEE (Globus and </a:t>
            </a:r>
            <a:r>
              <a:rPr lang="en-GB" dirty="0" err="1" smtClean="0"/>
              <a:t>lcg</a:t>
            </a:r>
            <a:r>
              <a:rPr lang="en-GB" dirty="0" smtClean="0"/>
              <a:t>-CE), </a:t>
            </a:r>
            <a:r>
              <a:rPr lang="en-GB" dirty="0" err="1" smtClean="0"/>
              <a:t>TeraGrid</a:t>
            </a:r>
            <a:r>
              <a:rPr lang="en-GB" dirty="0" smtClean="0"/>
              <a:t> and selected HPC sites</a:t>
            </a:r>
          </a:p>
          <a:p>
            <a:pPr lvl="2"/>
            <a:r>
              <a:rPr lang="en-GB" dirty="0" err="1" smtClean="0"/>
              <a:t>Unicore</a:t>
            </a:r>
            <a:r>
              <a:rPr lang="en-GB" dirty="0" smtClean="0"/>
              <a:t> TSI</a:t>
            </a:r>
          </a:p>
          <a:p>
            <a:pPr lvl="2"/>
            <a:r>
              <a:rPr lang="en-GB" dirty="0" smtClean="0"/>
              <a:t>gLite CREAM-CE via </a:t>
            </a:r>
            <a:r>
              <a:rPr lang="en-GB" dirty="0" err="1" smtClean="0"/>
              <a:t>sudo</a:t>
            </a:r>
            <a:endParaRPr lang="en-GB" dirty="0" smtClean="0"/>
          </a:p>
          <a:p>
            <a:pPr lvl="1"/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VM sandboxing</a:t>
            </a:r>
          </a:p>
          <a:p>
            <a:pPr lvl="1"/>
            <a:r>
              <a:rPr lang="en-GB" dirty="0" smtClean="0"/>
              <a:t>Not widely available yet</a:t>
            </a:r>
          </a:p>
          <a:p>
            <a:pPr lvl="1"/>
            <a:endParaRPr lang="en-GB" dirty="0" smtClean="0"/>
          </a:p>
          <a:p>
            <a:pPr algn="r">
              <a:buNone/>
            </a:pPr>
            <a:r>
              <a:rPr lang="en-GB" sz="2000" i="1" dirty="0" smtClean="0">
                <a:solidFill>
                  <a:srgbClr val="002060"/>
                </a:solidFill>
              </a:rPr>
              <a:t>... a slight technical digression on (1) follows 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Pushing access control downwards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20050-8B9B-4728-ABA2-38061AFCD4C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12291" name="Picture 3" descr="H:\Home\davidg\EGEE\JRA3\glExec\jobsubmission-mupj-glex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1130417"/>
            <a:ext cx="8380440" cy="54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826125" y="1017588"/>
            <a:ext cx="3317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Making multi-user pilot jobs explicit with distributed</a:t>
            </a:r>
          </a:p>
          <a:p>
            <a:r>
              <a:rPr lang="en-US" b="1">
                <a:solidFill>
                  <a:srgbClr val="C00000"/>
                </a:solidFill>
              </a:rPr>
              <a:t>Site Access Control (SAC)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- on a cooperative basis 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428604"/>
            <a:ext cx="7043758" cy="715962"/>
          </a:xfrm>
        </p:spPr>
        <p:txBody>
          <a:bodyPr/>
          <a:lstStyle/>
          <a:p>
            <a:r>
              <a:rPr lang="en-US" sz="2800" dirty="0" smtClean="0"/>
              <a:t>Recovering Control</a:t>
            </a:r>
            <a:endParaRPr lang="en-US" sz="280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071546"/>
            <a:ext cx="8589963" cy="56546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000" b="0" dirty="0">
                <a:solidFill>
                  <a:srgbClr val="800000"/>
                </a:solidFill>
              </a:rPr>
              <a:t>Make pilot job subject to normal site policies for jobs</a:t>
            </a:r>
          </a:p>
          <a:p>
            <a:pPr marL="457200" indent="-457200"/>
            <a:r>
              <a:rPr lang="en-US" sz="2000" b="0" dirty="0">
                <a:solidFill>
                  <a:srgbClr val="800000"/>
                </a:solidFill>
              </a:rPr>
              <a:t>VO submits a pilot job to the batch system</a:t>
            </a:r>
          </a:p>
          <a:p>
            <a:pPr marL="857250" lvl="1" indent="-400050"/>
            <a:r>
              <a:rPr lang="en-US" sz="1800" dirty="0">
                <a:solidFill>
                  <a:schemeClr val="accent2"/>
                </a:solidFill>
              </a:rPr>
              <a:t>the VO ‘pilot job’ submitter is responsible for the pilot </a:t>
            </a:r>
            <a:r>
              <a:rPr lang="en-US" sz="1800" dirty="0" err="1">
                <a:solidFill>
                  <a:schemeClr val="accent2"/>
                </a:solidFill>
              </a:rPr>
              <a:t>behaviour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457200" indent="-457200">
              <a:buFontTx/>
              <a:buNone/>
            </a:pPr>
            <a:r>
              <a:rPr lang="en-US" sz="2000" i="1" dirty="0">
                <a:solidFill>
                  <a:schemeClr val="accent2"/>
                </a:solidFill>
              </a:rPr>
              <a:t>	</a:t>
            </a:r>
            <a:r>
              <a:rPr lang="en-US" sz="1800" b="0" i="1" dirty="0">
                <a:solidFill>
                  <a:schemeClr val="accent2"/>
                </a:solidFill>
              </a:rPr>
              <a:t>	this might be a specific role in the VO, or a locally 	registered ‘special’ user at each site</a:t>
            </a:r>
            <a:endParaRPr lang="en-US" sz="2000" b="0" dirty="0">
              <a:solidFill>
                <a:srgbClr val="800000"/>
              </a:solidFill>
            </a:endParaRPr>
          </a:p>
          <a:p>
            <a:pPr marL="857250" lvl="1" indent="-400050"/>
            <a:r>
              <a:rPr lang="en-US" sz="1800" dirty="0">
                <a:solidFill>
                  <a:srgbClr val="800000"/>
                </a:solidFill>
              </a:rPr>
              <a:t>Pilot job</a:t>
            </a:r>
            <a:r>
              <a:rPr lang="en-US" sz="1800" dirty="0">
                <a:solidFill>
                  <a:schemeClr val="accent2"/>
                </a:solidFill>
              </a:rPr>
              <a:t> obtains the true user job,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and </a:t>
            </a:r>
            <a:r>
              <a:rPr lang="en-US" sz="1800" dirty="0">
                <a:solidFill>
                  <a:srgbClr val="800000"/>
                </a:solidFill>
              </a:rPr>
              <a:t>presents the user credentials and the job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(executable name) </a:t>
            </a:r>
            <a:r>
              <a:rPr lang="en-US" sz="1800" dirty="0">
                <a:solidFill>
                  <a:srgbClr val="800000"/>
                </a:solidFill>
              </a:rPr>
              <a:t>to the site</a:t>
            </a:r>
            <a:r>
              <a:rPr lang="en-US" sz="1800" dirty="0">
                <a:solidFill>
                  <a:schemeClr val="accent2"/>
                </a:solidFill>
              </a:rPr>
              <a:t> (</a:t>
            </a:r>
            <a:r>
              <a:rPr lang="en-US" sz="1800" dirty="0" err="1">
                <a:solidFill>
                  <a:schemeClr val="accent2"/>
                </a:solidFill>
              </a:rPr>
              <a:t>glexec</a:t>
            </a:r>
            <a:r>
              <a:rPr lang="en-US" sz="1800" dirty="0">
                <a:solidFill>
                  <a:schemeClr val="accent2"/>
                </a:solidFill>
              </a:rPr>
              <a:t>) to request a decision </a:t>
            </a:r>
            <a:r>
              <a:rPr lang="en-US" sz="1800" dirty="0">
                <a:solidFill>
                  <a:srgbClr val="800000"/>
                </a:solidFill>
              </a:rPr>
              <a:t>on a cooperative basis</a:t>
            </a:r>
          </a:p>
          <a:p>
            <a:pPr marL="457200" indent="-457200"/>
            <a:endParaRPr lang="en-US" sz="2000" b="0" dirty="0">
              <a:solidFill>
                <a:srgbClr val="800000"/>
              </a:solidFill>
            </a:endParaRPr>
          </a:p>
          <a:p>
            <a:pPr marL="457200" indent="-457200">
              <a:buFontTx/>
              <a:buAutoNum type="arabicPeriod" startAt="2"/>
            </a:pPr>
            <a:r>
              <a:rPr lang="en-US" sz="2000" b="0" dirty="0">
                <a:solidFill>
                  <a:srgbClr val="800000"/>
                </a:solidFill>
              </a:rPr>
              <a:t>Preventing ‘back-manipulation’ of the pilot job</a:t>
            </a:r>
          </a:p>
          <a:p>
            <a:pPr marL="857250" lvl="1" indent="-400050"/>
            <a:r>
              <a:rPr lang="en-US" sz="1800" dirty="0"/>
              <a:t>make sure user workload cannot manipulate the pilot</a:t>
            </a:r>
          </a:p>
          <a:p>
            <a:pPr marL="857250" lvl="1" indent="-400050"/>
            <a:r>
              <a:rPr lang="en-US" sz="1800" dirty="0"/>
              <a:t>project sensitive data in the pilot environment (proxy</a:t>
            </a:r>
            <a:r>
              <a:rPr lang="en-US" sz="1800" dirty="0" smtClean="0"/>
              <a:t>!)</a:t>
            </a:r>
          </a:p>
          <a:p>
            <a:pPr marL="857250" lvl="1" indent="-400050"/>
            <a:endParaRPr lang="en-US" sz="1800" dirty="0"/>
          </a:p>
          <a:p>
            <a:pPr marL="457200" indent="-457200"/>
            <a:r>
              <a:rPr lang="en-US" sz="2000" b="0" dirty="0">
                <a:solidFill>
                  <a:srgbClr val="800000"/>
                </a:solidFill>
              </a:rPr>
              <a:t>by changing </a:t>
            </a:r>
            <a:r>
              <a:rPr lang="en-US" sz="2000" b="0" dirty="0" err="1">
                <a:solidFill>
                  <a:srgbClr val="800000"/>
                </a:solidFill>
              </a:rPr>
              <a:t>uid</a:t>
            </a:r>
            <a:r>
              <a:rPr lang="en-US" sz="2000" b="0" dirty="0">
                <a:solidFill>
                  <a:srgbClr val="800000"/>
                </a:solidFill>
              </a:rPr>
              <a:t> for target workload away from the pilot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Recovering control: gLExec</a:t>
            </a:r>
            <a:endParaRPr lang="en-GB" dirty="0"/>
          </a:p>
        </p:txBody>
      </p:sp>
      <p:pic>
        <p:nvPicPr>
          <p:cNvPr id="4" name="Picture 4" descr="VO-Pilot-Job-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629650" cy="488315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143108" y="1428736"/>
            <a:ext cx="6357982" cy="2357454"/>
          </a:xfrm>
          <a:prstGeom prst="cloudCallout">
            <a:avLst>
              <a:gd name="adj1" fmla="val -11407"/>
              <a:gd name="adj2" fmla="val -5913"/>
            </a:avLst>
          </a:prstGeom>
          <a:solidFill>
            <a:srgbClr val="FFFF00">
              <a:alpha val="17000"/>
            </a:srgbClr>
          </a:solidFill>
          <a:ln>
            <a:solidFill>
              <a:srgbClr val="FF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gLExec: gluing grid computing to the Unix world – CHEP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FF42D-E559-4047-9C04-C44A04871015}" type="slidenum">
              <a:rPr lang="en-US"/>
              <a:pPr/>
              <a:t>77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smtClean="0"/>
              <a:t>gLExec?</a:t>
            </a:r>
            <a:endParaRPr lang="en-GB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3200" b="1" dirty="0"/>
              <a:t>gLExec</a:t>
            </a:r>
            <a:r>
              <a:rPr lang="en-GB" b="1" dirty="0"/>
              <a:t> </a:t>
            </a:r>
          </a:p>
          <a:p>
            <a:pPr algn="ctr">
              <a:buFontTx/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a thin layer</a:t>
            </a:r>
            <a:br>
              <a:rPr lang="en-GB" i="1" dirty="0"/>
            </a:br>
            <a:r>
              <a:rPr lang="en-GB" i="1" dirty="0"/>
              <a:t>to change Unix domain credentials</a:t>
            </a:r>
            <a:br>
              <a:rPr lang="en-GB" i="1" dirty="0"/>
            </a:br>
            <a:r>
              <a:rPr lang="en-GB" i="1" dirty="0"/>
              <a:t>based on grid identity and attribute information</a:t>
            </a:r>
          </a:p>
          <a:p>
            <a:endParaRPr lang="en-GB" b="0" i="1" dirty="0"/>
          </a:p>
          <a:p>
            <a:pPr>
              <a:buFontTx/>
              <a:buNone/>
            </a:pPr>
            <a:r>
              <a:rPr lang="en-GB" dirty="0"/>
              <a:t>you can think of it </a:t>
            </a:r>
            <a:r>
              <a:rPr lang="en-GB" dirty="0" smtClean="0"/>
              <a:t>as</a:t>
            </a:r>
            <a:endParaRPr lang="en-GB" dirty="0"/>
          </a:p>
          <a:p>
            <a:r>
              <a:rPr lang="en-GB" sz="2000" dirty="0"/>
              <a:t>‘a replacement for the gatekeeper’</a:t>
            </a:r>
          </a:p>
          <a:p>
            <a:r>
              <a:rPr lang="en-GB" sz="2000" dirty="0"/>
              <a:t>‘a </a:t>
            </a:r>
            <a:r>
              <a:rPr lang="en-GB" sz="2000" i="1" dirty="0" err="1"/>
              <a:t>griddy</a:t>
            </a:r>
            <a:r>
              <a:rPr lang="en-GB" sz="2000" dirty="0"/>
              <a:t> version of Apache’s </a:t>
            </a:r>
            <a:r>
              <a:rPr lang="en-GB" dirty="0" err="1">
                <a:latin typeface="Courier New" pitchFamily="49" charset="0"/>
              </a:rPr>
              <a:t>suexec</a:t>
            </a:r>
            <a:r>
              <a:rPr lang="en-GB" sz="2000" dirty="0"/>
              <a:t>’</a:t>
            </a:r>
          </a:p>
          <a:p>
            <a:r>
              <a:rPr lang="en-GB" sz="2000" dirty="0"/>
              <a:t>‘a program wrapper around LCAS, LCMAPS or GUMS’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gLExec does …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193807"/>
            <a:ext cx="4708525" cy="1325563"/>
          </a:xfrm>
          <a:solidFill>
            <a:srgbClr val="DDDDDD"/>
          </a:solidFill>
        </p:spPr>
        <p:txBody>
          <a:bodyPr/>
          <a:lstStyle/>
          <a:p>
            <a:r>
              <a:rPr lang="en-GB" sz="1600" dirty="0"/>
              <a:t>User grid credential</a:t>
            </a:r>
            <a:br>
              <a:rPr lang="en-GB" sz="1600" dirty="0"/>
            </a:br>
            <a:r>
              <a:rPr lang="en-GB" sz="1600" b="0" dirty="0"/>
              <a:t>(subject name, VOMS, …)</a:t>
            </a:r>
          </a:p>
          <a:p>
            <a:r>
              <a:rPr lang="en-GB" sz="1600" dirty="0"/>
              <a:t>command to execute</a:t>
            </a:r>
          </a:p>
          <a:p>
            <a:r>
              <a:rPr lang="en-GB" sz="1600" i="1" dirty="0"/>
              <a:t>current </a:t>
            </a:r>
            <a:r>
              <a:rPr lang="en-GB" sz="1600" i="1" dirty="0" err="1"/>
              <a:t>uid</a:t>
            </a:r>
            <a:r>
              <a:rPr lang="en-GB" sz="1600" i="1" dirty="0"/>
              <a:t> allowed to execute gLExec</a:t>
            </a:r>
          </a:p>
        </p:txBody>
      </p:sp>
      <p:sp>
        <p:nvSpPr>
          <p:cNvPr id="352260" name="AutoShape 4"/>
          <p:cNvSpPr>
            <a:spLocks noChangeArrowheads="1"/>
          </p:cNvSpPr>
          <p:nvPr/>
        </p:nvSpPr>
        <p:spPr bwMode="auto">
          <a:xfrm>
            <a:off x="793719" y="2743207"/>
            <a:ext cx="6902450" cy="385763"/>
          </a:xfrm>
          <a:prstGeom prst="rightArrowCallout">
            <a:avLst>
              <a:gd name="adj1" fmla="val 25102"/>
              <a:gd name="adj2" fmla="val 25000"/>
              <a:gd name="adj3" fmla="val 144469"/>
              <a:gd name="adj4" fmla="val 84593"/>
            </a:avLst>
          </a:prstGeom>
          <a:solidFill>
            <a:srgbClr val="FF0000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FontTx/>
              <a:buNone/>
            </a:pPr>
            <a:r>
              <a:rPr lang="en-GB" b="1">
                <a:solidFill>
                  <a:schemeClr val="accent1"/>
                </a:solidFill>
              </a:rPr>
              <a:t>gLExec</a:t>
            </a:r>
            <a:r>
              <a:rPr lang="en-GB"/>
              <a:t> </a:t>
            </a:r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958819" y="3144845"/>
            <a:ext cx="0" cy="113823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64" name="AutoShape 8"/>
          <p:cNvSpPr>
            <a:spLocks noChangeArrowheads="1"/>
          </p:cNvSpPr>
          <p:nvPr/>
        </p:nvSpPr>
        <p:spPr bwMode="auto">
          <a:xfrm>
            <a:off x="758794" y="3473457"/>
            <a:ext cx="2605088" cy="171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FontTx/>
              <a:buNone/>
            </a:pPr>
            <a:r>
              <a:rPr lang="en-GB"/>
              <a:t>Authorization (‘LCAS’)</a:t>
            </a:r>
          </a:p>
          <a:p>
            <a:r>
              <a:rPr lang="en-GB" sz="1600"/>
              <a:t> check white/blacklist</a:t>
            </a:r>
          </a:p>
          <a:p>
            <a:r>
              <a:rPr lang="en-GB" sz="1600"/>
              <a:t> VOMS-based ACLs</a:t>
            </a:r>
          </a:p>
          <a:p>
            <a:r>
              <a:rPr lang="en-GB" sz="1600"/>
              <a:t> is executable allowed?</a:t>
            </a:r>
          </a:p>
          <a:p>
            <a:r>
              <a:rPr lang="en-GB" sz="1600"/>
              <a:t>…</a:t>
            </a:r>
          </a:p>
        </p:txBody>
      </p:sp>
      <p:sp>
        <p:nvSpPr>
          <p:cNvPr id="352266" name="Line 10"/>
          <p:cNvSpPr>
            <a:spLocks noChangeShapeType="1"/>
          </p:cNvSpPr>
          <p:nvPr/>
        </p:nvSpPr>
        <p:spPr bwMode="auto">
          <a:xfrm>
            <a:off x="3900457" y="3144845"/>
            <a:ext cx="0" cy="66833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67" name="AutoShape 11"/>
          <p:cNvSpPr>
            <a:spLocks noChangeArrowheads="1"/>
          </p:cNvSpPr>
          <p:nvPr/>
        </p:nvSpPr>
        <p:spPr bwMode="auto">
          <a:xfrm>
            <a:off x="3521044" y="3721107"/>
            <a:ext cx="2535238" cy="13922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FontTx/>
              <a:buNone/>
            </a:pPr>
            <a:r>
              <a:rPr lang="en-GB"/>
              <a:t>Credential Acquisition</a:t>
            </a:r>
          </a:p>
          <a:p>
            <a:r>
              <a:rPr lang="en-GB" sz="1600"/>
              <a:t> voms-poolaccount</a:t>
            </a:r>
          </a:p>
          <a:p>
            <a:r>
              <a:rPr lang="en-GB" sz="1600"/>
              <a:t> localaccount</a:t>
            </a:r>
          </a:p>
          <a:p>
            <a:r>
              <a:rPr lang="en-GB" sz="1600"/>
              <a:t> GUMS, …</a:t>
            </a:r>
          </a:p>
        </p:txBody>
      </p:sp>
      <p:sp>
        <p:nvSpPr>
          <p:cNvPr id="352268" name="Line 12"/>
          <p:cNvSpPr>
            <a:spLocks noChangeShapeType="1"/>
          </p:cNvSpPr>
          <p:nvPr/>
        </p:nvSpPr>
        <p:spPr bwMode="auto">
          <a:xfrm>
            <a:off x="6476969" y="3138495"/>
            <a:ext cx="0" cy="13477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69" name="AutoShape 13"/>
          <p:cNvSpPr>
            <a:spLocks noChangeArrowheads="1"/>
          </p:cNvSpPr>
          <p:nvPr/>
        </p:nvSpPr>
        <p:spPr bwMode="auto">
          <a:xfrm>
            <a:off x="6221382" y="4132270"/>
            <a:ext cx="1751012" cy="1392237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FontTx/>
              <a:buNone/>
            </a:pPr>
            <a:r>
              <a:rPr lang="en-GB"/>
              <a:t>‘do it’</a:t>
            </a:r>
          </a:p>
          <a:p>
            <a:r>
              <a:rPr lang="en-GB" sz="1600"/>
              <a:t> LDAP account</a:t>
            </a:r>
          </a:p>
          <a:p>
            <a:r>
              <a:rPr lang="en-GB" sz="1600"/>
              <a:t> posixAccount</a:t>
            </a:r>
          </a:p>
          <a:p>
            <a:r>
              <a:rPr lang="en-GB" sz="1600"/>
              <a:t> AFS, …</a:t>
            </a:r>
          </a:p>
        </p:txBody>
      </p:sp>
      <p:sp>
        <p:nvSpPr>
          <p:cNvPr id="352270" name="Rectangle 14"/>
          <p:cNvSpPr>
            <a:spLocks noChangeArrowheads="1"/>
          </p:cNvSpPr>
          <p:nvPr/>
        </p:nvSpPr>
        <p:spPr bwMode="auto">
          <a:xfrm>
            <a:off x="4232244" y="5792809"/>
            <a:ext cx="4892675" cy="7080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F1AF00"/>
              </a:buClr>
            </a:pPr>
            <a:r>
              <a:rPr lang="en-GB" sz="2000" b="1" dirty="0">
                <a:solidFill>
                  <a:schemeClr val="tx1"/>
                </a:solidFill>
              </a:rPr>
              <a:t>Execute command with arguments</a:t>
            </a:r>
          </a:p>
          <a:p>
            <a:pPr marL="342900" indent="-342900">
              <a:lnSpc>
                <a:spcPct val="90000"/>
              </a:lnSpc>
              <a:buClr>
                <a:srgbClr val="F1AF00"/>
              </a:buClr>
            </a:pPr>
            <a:r>
              <a:rPr lang="en-GB" sz="2000" b="1" dirty="0">
                <a:solidFill>
                  <a:schemeClr val="tx1"/>
                </a:solidFill>
              </a:rPr>
              <a:t>as user (</a:t>
            </a:r>
            <a:r>
              <a:rPr lang="en-GB" sz="2000" b="1" i="1" dirty="0" err="1">
                <a:solidFill>
                  <a:schemeClr val="tx1"/>
                </a:solidFill>
              </a:rPr>
              <a:t>uid</a:t>
            </a:r>
            <a:r>
              <a:rPr lang="en-GB" sz="2000" b="1" i="1" dirty="0">
                <a:solidFill>
                  <a:schemeClr val="tx1"/>
                </a:solidFill>
              </a:rPr>
              <a:t>, </a:t>
            </a:r>
            <a:r>
              <a:rPr lang="en-GB" sz="2000" b="1" i="1" dirty="0" err="1">
                <a:solidFill>
                  <a:schemeClr val="tx1"/>
                </a:solidFill>
              </a:rPr>
              <a:t>pgid</a:t>
            </a:r>
            <a:r>
              <a:rPr lang="en-GB" sz="2000" b="1" i="1" dirty="0">
                <a:solidFill>
                  <a:schemeClr val="tx1"/>
                </a:solidFill>
              </a:rPr>
              <a:t>, </a:t>
            </a:r>
            <a:r>
              <a:rPr lang="en-GB" sz="2000" b="1" i="1" dirty="0" err="1">
                <a:solidFill>
                  <a:schemeClr val="tx1"/>
                </a:solidFill>
              </a:rPr>
              <a:t>sgids</a:t>
            </a:r>
            <a:r>
              <a:rPr lang="en-GB" sz="2000" b="1" i="1" dirty="0">
                <a:solidFill>
                  <a:schemeClr val="tx1"/>
                </a:solidFill>
              </a:rPr>
              <a:t> … )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4127469" y="1217620"/>
            <a:ext cx="2943225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cryptographically protected </a:t>
            </a:r>
            <a:br>
              <a:rPr lang="en-GB"/>
            </a:br>
            <a:r>
              <a:rPr lang="en-GB"/>
              <a:t>by CA or VO AA certificate</a:t>
            </a:r>
          </a:p>
        </p:txBody>
      </p:sp>
      <p:pic>
        <p:nvPicPr>
          <p:cNvPr id="352273" name="Picture 17" descr="MCSO0010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407" y="1571632"/>
            <a:ext cx="671512" cy="906463"/>
          </a:xfrm>
          <a:prstGeom prst="rect">
            <a:avLst/>
          </a:prstGeom>
          <a:noFill/>
        </p:spPr>
      </p:pic>
      <p:sp>
        <p:nvSpPr>
          <p:cNvPr id="352275" name="AutoShape 19"/>
          <p:cNvSpPr>
            <a:spLocks noChangeArrowheads="1"/>
          </p:cNvSpPr>
          <p:nvPr/>
        </p:nvSpPr>
        <p:spPr bwMode="auto">
          <a:xfrm>
            <a:off x="3452782" y="3649670"/>
            <a:ext cx="4646612" cy="19780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3648044" y="5184782"/>
            <a:ext cx="112077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/>
              <a:t>LCMAPS</a:t>
            </a:r>
          </a:p>
        </p:txBody>
      </p:sp>
      <p:sp>
        <p:nvSpPr>
          <p:cNvPr id="352277" name="AutoShape 21"/>
          <p:cNvSpPr>
            <a:spLocks noChangeArrowheads="1"/>
          </p:cNvSpPr>
          <p:nvPr/>
        </p:nvSpPr>
        <p:spPr bwMode="auto">
          <a:xfrm>
            <a:off x="860394" y="5864247"/>
            <a:ext cx="3241675" cy="385762"/>
          </a:xfrm>
          <a:prstGeom prst="rightArrowCallout">
            <a:avLst>
              <a:gd name="adj1" fmla="val 25102"/>
              <a:gd name="adj2" fmla="val 25000"/>
              <a:gd name="adj3" fmla="val 67849"/>
              <a:gd name="adj4" fmla="val 292"/>
            </a:avLst>
          </a:prstGeom>
          <a:solidFill>
            <a:srgbClr val="FF0000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FontTx/>
              <a:buNone/>
            </a:pP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Pieces of the solution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78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1800" b="0" dirty="0"/>
              <a:t>VO supplied pilot jobs must observe and honour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GB" sz="1800" b="1" dirty="0">
                <a:solidFill>
                  <a:srgbClr val="800000"/>
                </a:solidFill>
              </a:rPr>
              <a:t>	the same policies the site uses for normal job execution</a:t>
            </a:r>
            <a:br>
              <a:rPr lang="en-GB" sz="1800" b="1" dirty="0">
                <a:solidFill>
                  <a:srgbClr val="800000"/>
                </a:solidFill>
              </a:rPr>
            </a:br>
            <a:r>
              <a:rPr lang="en-GB" sz="1800" b="1" dirty="0">
                <a:solidFill>
                  <a:srgbClr val="800000"/>
                </a:solidFill>
              </a:rPr>
              <a:t/>
            </a:r>
            <a:br>
              <a:rPr lang="en-GB" sz="1800" b="1" dirty="0">
                <a:solidFill>
                  <a:srgbClr val="800000"/>
                </a:solidFill>
              </a:rPr>
            </a:br>
            <a:r>
              <a:rPr lang="en-GB" sz="1800" dirty="0">
                <a:solidFill>
                  <a:srgbClr val="800000"/>
                </a:solidFill>
              </a:rPr>
              <a:t>(e.g. banned individual users)</a:t>
            </a:r>
            <a:endParaRPr lang="en-GB" sz="1800" dirty="0"/>
          </a:p>
          <a:p>
            <a:pPr>
              <a:lnSpc>
                <a:spcPct val="90000"/>
              </a:lnSpc>
              <a:buFontTx/>
              <a:buNone/>
            </a:pPr>
            <a:endParaRPr lang="en-GB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dirty="0"/>
              <a:t>Three pieces that go together:</a:t>
            </a:r>
          </a:p>
          <a:p>
            <a:pPr>
              <a:lnSpc>
                <a:spcPct val="90000"/>
              </a:lnSpc>
            </a:pPr>
            <a:r>
              <a:rPr lang="en-GB" sz="1800" b="0" dirty="0" err="1">
                <a:solidFill>
                  <a:srgbClr val="800000"/>
                </a:solidFill>
              </a:rPr>
              <a:t>glexec</a:t>
            </a:r>
            <a:r>
              <a:rPr lang="en-GB" sz="1800" b="0" dirty="0">
                <a:solidFill>
                  <a:srgbClr val="800000"/>
                </a:solidFill>
              </a:rPr>
              <a:t> on the worker-node deployment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the mechanism for pilot job </a:t>
            </a:r>
            <a:br>
              <a:rPr lang="en-GB" sz="1800" dirty="0"/>
            </a:br>
            <a:r>
              <a:rPr lang="en-GB" sz="1800" dirty="0"/>
              <a:t>to submit themselves and their payload to site policy control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give ‘incontrovertible’ evidence of who is running on which node at any one time (in mapping mode)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gives </a:t>
            </a:r>
            <a:r>
              <a:rPr lang="en-GB" sz="1600" dirty="0"/>
              <a:t>ability to </a:t>
            </a:r>
            <a:r>
              <a:rPr lang="en-GB" sz="1600" dirty="0" smtClean="0"/>
              <a:t>identify individual for </a:t>
            </a:r>
            <a:r>
              <a:rPr lang="en-GB" sz="1600" dirty="0"/>
              <a:t>actions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by asking the VO to present the associated delegation for each user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VO should want this 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to keep user jobs from interfering with each other, or the pilot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honouring site ban lists for individuals may help in not banning the entire VO in case of an incident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X.509: add identifiers to a public key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4329114" cy="4768850"/>
          </a:xfrm>
        </p:spPr>
        <p:txBody>
          <a:bodyPr/>
          <a:lstStyle/>
          <a:p>
            <a:r>
              <a:rPr lang="en-US" sz="2400" dirty="0" smtClean="0"/>
              <a:t>Authentic binding between</a:t>
            </a:r>
          </a:p>
          <a:p>
            <a:pPr lvl="1"/>
            <a:r>
              <a:rPr lang="en-US" sz="2000" dirty="0" smtClean="0"/>
              <a:t>Subject name</a:t>
            </a:r>
          </a:p>
          <a:p>
            <a:pPr lvl="1"/>
            <a:r>
              <a:rPr lang="en-US" sz="2000" dirty="0" smtClean="0"/>
              <a:t>A public key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i="1" dirty="0" smtClean="0"/>
              <a:t>validity period</a:t>
            </a:r>
            <a:endParaRPr lang="en-US" sz="2000" dirty="0" smtClean="0"/>
          </a:p>
          <a:p>
            <a:pPr lvl="1"/>
            <a:r>
              <a:rPr lang="en-US" sz="2000" dirty="0" smtClean="0"/>
              <a:t>Zero or more extensions</a:t>
            </a:r>
          </a:p>
          <a:p>
            <a:pPr lvl="1"/>
            <a:r>
              <a:rPr lang="en-US" sz="2000" dirty="0" smtClean="0"/>
              <a:t>… that can contain identifiers</a:t>
            </a:r>
          </a:p>
          <a:p>
            <a:pPr lvl="1"/>
            <a:r>
              <a:rPr lang="en-US" sz="2000" dirty="0" smtClean="0"/>
              <a:t>… or policies</a:t>
            </a:r>
          </a:p>
          <a:p>
            <a:endParaRPr lang="en-US" dirty="0" smtClean="0"/>
          </a:p>
          <a:p>
            <a:r>
              <a:rPr lang="en-US" dirty="0" smtClean="0"/>
              <a:t>Signed by an issuer</a:t>
            </a:r>
          </a:p>
          <a:p>
            <a:pPr lvl="1"/>
            <a:r>
              <a:rPr lang="en-US" dirty="0" smtClean="0"/>
              <a:t>Yourself: self-signed cert</a:t>
            </a:r>
          </a:p>
          <a:p>
            <a:pPr lvl="1"/>
            <a:r>
              <a:rPr lang="en-US" dirty="0" smtClean="0"/>
              <a:t>Trusted third party, ‘CA’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31" y="6500813"/>
            <a:ext cx="471487" cy="214312"/>
          </a:xfrm>
        </p:spPr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86356" y="1357298"/>
            <a:ext cx="4000528" cy="4786346"/>
            <a:chOff x="4886356" y="1357298"/>
            <a:chExt cx="4000528" cy="4786346"/>
          </a:xfrm>
        </p:grpSpPr>
        <p:sp>
          <p:nvSpPr>
            <p:cNvPr id="7" name="Rectangle 6"/>
            <p:cNvSpPr/>
            <p:nvPr/>
          </p:nvSpPr>
          <p:spPr>
            <a:xfrm>
              <a:off x="4886356" y="1357298"/>
              <a:ext cx="4000528" cy="478634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7794" y="1428736"/>
              <a:ext cx="3857652" cy="42148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7794" y="571501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Signature of the issuer (‘</a:t>
              </a:r>
              <a:r>
                <a:rPr lang="en-US" b="1" i="1" dirty="0" smtClean="0">
                  <a:solidFill>
                    <a:schemeClr val="tx1"/>
                  </a:solidFill>
                </a:rPr>
                <a:t>issuing CA’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32" y="150017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Serial Number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32" y="185736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Issuer, Algorithm, etc.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32" y="222979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Valid </a:t>
              </a:r>
              <a:r>
                <a:rPr lang="en-US" b="1" dirty="0" smtClean="0"/>
                <a:t>from </a:t>
              </a:r>
              <a:r>
                <a:rPr lang="en-US" dirty="0" smtClean="0"/>
                <a:t>and valid </a:t>
              </a:r>
              <a:r>
                <a:rPr lang="en-US" b="1" dirty="0" smtClean="0"/>
                <a:t>until</a:t>
              </a:r>
              <a:endParaRPr lang="en-GB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9232" y="2586984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Subject Distinguished Name</a:t>
              </a:r>
              <a:endParaRPr lang="en-GB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32" y="2928934"/>
              <a:ext cx="3714776" cy="214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32" y="2928934"/>
              <a:ext cx="2928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Extensions</a:t>
              </a:r>
              <a:endParaRPr lang="en-GB" sz="1600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0670" y="3214686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err="1" smtClean="0"/>
                <a:t>basicConstraints</a:t>
              </a:r>
              <a:r>
                <a:rPr lang="en-US" sz="1700" dirty="0" smtClean="0"/>
                <a:t>: CA: TRUE or FALSE</a:t>
              </a:r>
              <a:endParaRPr lang="en-GB" sz="17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00670" y="3643314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err="1" smtClean="0"/>
                <a:t>keyUsage</a:t>
              </a:r>
              <a:r>
                <a:rPr lang="en-US" sz="1700" dirty="0" smtClean="0"/>
                <a:t>: …</a:t>
              </a:r>
              <a:endParaRPr lang="en-GB" sz="17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0670" y="4071942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err="1" smtClean="0"/>
                <a:t>subjectAlternativeName</a:t>
              </a:r>
              <a:r>
                <a:rPr lang="en-US" sz="1700" dirty="0" smtClean="0"/>
                <a:t>: …</a:t>
              </a:r>
              <a:endParaRPr lang="en-GB" sz="17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0670" y="4500570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smtClean="0"/>
                <a:t>…</a:t>
              </a:r>
              <a:endParaRPr lang="en-GB" sz="17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00670" y="4786322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smtClean="0"/>
                <a:t>…</a:t>
              </a:r>
              <a:endParaRPr lang="en-GB" sz="17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32" y="5158752"/>
              <a:ext cx="3714776" cy="413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Public Key Data (exponent, modulus)</a:t>
              </a:r>
              <a:endParaRPr lang="en-GB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Pieces of the solution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err="1">
                <a:solidFill>
                  <a:srgbClr val="CCCCFF"/>
                </a:solidFill>
              </a:rPr>
              <a:t>glexec</a:t>
            </a:r>
            <a:r>
              <a:rPr lang="en-GB" sz="1800" dirty="0">
                <a:solidFill>
                  <a:srgbClr val="CCCCFF"/>
                </a:solidFill>
              </a:rPr>
              <a:t> on the worker-node deployment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b="0" dirty="0">
                <a:solidFill>
                  <a:srgbClr val="800000"/>
                </a:solidFill>
              </a:rPr>
              <a:t>keep the pilot jobs to their word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mainly: monitor for compromised pilot submitters credentials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process </a:t>
            </a:r>
            <a:r>
              <a:rPr lang="en-GB" sz="1800" dirty="0" smtClean="0"/>
              <a:t>or system </a:t>
            </a:r>
            <a:r>
              <a:rPr lang="en-GB" sz="1800" dirty="0"/>
              <a:t>call level auditing of the pilot jobs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logging and log analysis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b="0" dirty="0">
                <a:solidFill>
                  <a:srgbClr val="800000"/>
                </a:solidFill>
              </a:rPr>
              <a:t>gLExec cannot to better than what the OS/batch system does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‘internal accounting should now be done by the VO’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the regular site accounting mechanisms are via the batch system, and these will see the pilot job identity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the site can easily show from those logs the usage by the pilot job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accounting based </a:t>
            </a:r>
            <a:r>
              <a:rPr lang="en-GB" sz="1600" dirty="0" err="1"/>
              <a:t>glexec</a:t>
            </a:r>
            <a:r>
              <a:rPr lang="en-GB" sz="1600" dirty="0"/>
              <a:t> jobs requires a large and unknown effort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time accrual and process tree remain intact across the invocation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but, just like today, users can escape from both anyway</a:t>
            </a:r>
            <a:r>
              <a:rPr lang="en-GB" sz="1600" dirty="0" smtClean="0"/>
              <a:t>!</a:t>
            </a:r>
            <a:endParaRPr lang="en-GB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But all pieces should go together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sz="2000" i="1" smtClean="0"/>
              <a:t>glexec on the worker-node deployment</a:t>
            </a:r>
          </a:p>
          <a:p>
            <a:pPr marL="457200" indent="-457200">
              <a:buFontTx/>
              <a:buAutoNum type="arabicPeriod"/>
            </a:pPr>
            <a:endParaRPr lang="en-GB" sz="2000" smtClean="0"/>
          </a:p>
          <a:p>
            <a:pPr marL="457200" indent="-457200">
              <a:buFontTx/>
              <a:buAutoNum type="arabicPeriod"/>
            </a:pPr>
            <a:r>
              <a:rPr lang="en-GB" sz="2000" smtClean="0"/>
              <a:t>way to keep the pilot jobs submitters to their word</a:t>
            </a:r>
          </a:p>
          <a:p>
            <a:pPr lvl="1"/>
            <a:r>
              <a:rPr lang="en-GB" sz="1900" smtClean="0"/>
              <a:t>mainly: monitor for compromised pilot submitters credentials</a:t>
            </a:r>
          </a:p>
          <a:p>
            <a:pPr lvl="1"/>
            <a:r>
              <a:rPr lang="en-GB" sz="1900" smtClean="0"/>
              <a:t>system-level auditing of the pilot jobs, </a:t>
            </a:r>
            <a:br>
              <a:rPr lang="en-GB" sz="1900" smtClean="0"/>
            </a:br>
            <a:r>
              <a:rPr lang="en-GB" sz="1900" smtClean="0"/>
              <a:t>but auditing data on the WN is useful for incident investigations only</a:t>
            </a:r>
          </a:p>
          <a:p>
            <a:pPr lvl="1"/>
            <a:endParaRPr lang="en-GB" sz="1900" smtClean="0"/>
          </a:p>
          <a:p>
            <a:pPr marL="457200" indent="-457200">
              <a:buFontTx/>
              <a:buAutoNum type="arabicPeriod"/>
            </a:pPr>
            <a:r>
              <a:rPr lang="en-GB" sz="2000" smtClean="0"/>
              <a:t>‘internal accounting should be done by the VO’</a:t>
            </a:r>
          </a:p>
          <a:p>
            <a:pPr lvl="1"/>
            <a:r>
              <a:rPr lang="en-GB" sz="1900" smtClean="0"/>
              <a:t>the regular site accounting mechanisms are via the batch system, and these will see the pilot job identity</a:t>
            </a:r>
          </a:p>
          <a:p>
            <a:pPr lvl="1"/>
            <a:r>
              <a:rPr lang="en-GB" sz="1900" smtClean="0"/>
              <a:t>the site can easily show from those logs the usage by the pilot job</a:t>
            </a:r>
            <a:br>
              <a:rPr lang="en-GB" sz="1900" smtClean="0"/>
            </a:br>
            <a:endParaRPr lang="en-GB" sz="1900" smtClean="0"/>
          </a:p>
          <a:p>
            <a:pPr lvl="1"/>
            <a:r>
              <a:rPr lang="en-GB" sz="1900" smtClean="0"/>
              <a:t>making a site do accounting based glexec jobs is non-standard, </a:t>
            </a:r>
            <a:br>
              <a:rPr lang="en-GB" sz="1900" smtClean="0"/>
            </a:br>
            <a:r>
              <a:rPr lang="en-GB" sz="1900" smtClean="0"/>
              <a:t>and requires non-trivial effort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9ACB-ECAF-4F2C-A6E1-4F78D46A1E1D}" type="slidenum">
              <a:rPr lang="en-US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gLExec deployment modes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800000"/>
                </a:solidFill>
              </a:rPr>
              <a:t>Identity Mapping Mode – ‘just like on the CE’</a:t>
            </a:r>
          </a:p>
          <a:p>
            <a:pPr lvl="1"/>
            <a:r>
              <a:rPr lang="en-GB" sz="1800" dirty="0"/>
              <a:t>have the VO query (and by policy honour) all site policies</a:t>
            </a:r>
          </a:p>
          <a:p>
            <a:pPr lvl="1"/>
            <a:r>
              <a:rPr lang="en-GB" sz="1800" dirty="0"/>
              <a:t>actually change </a:t>
            </a:r>
            <a:r>
              <a:rPr lang="en-GB" sz="1800" dirty="0" err="1"/>
              <a:t>uid</a:t>
            </a:r>
            <a:r>
              <a:rPr lang="en-GB" sz="1800" dirty="0"/>
              <a:t> based on the true user’s grid identity</a:t>
            </a:r>
          </a:p>
          <a:p>
            <a:pPr lvl="1"/>
            <a:r>
              <a:rPr lang="en-GB" sz="1800" dirty="0"/>
              <a:t>enforce per-user isolation and auditing using </a:t>
            </a:r>
            <a:r>
              <a:rPr lang="en-GB" sz="1800" dirty="0" err="1"/>
              <a:t>uids</a:t>
            </a:r>
            <a:r>
              <a:rPr lang="en-GB" sz="1800" dirty="0"/>
              <a:t> and </a:t>
            </a:r>
            <a:r>
              <a:rPr lang="en-GB" sz="1800" dirty="0" err="1"/>
              <a:t>gids</a:t>
            </a:r>
            <a:endParaRPr lang="en-GB" sz="1800" dirty="0"/>
          </a:p>
          <a:p>
            <a:pPr lvl="1"/>
            <a:r>
              <a:rPr lang="en-GB" sz="1800" dirty="0"/>
              <a:t>requires gLExec to have </a:t>
            </a:r>
            <a:r>
              <a:rPr lang="en-GB" sz="1800" i="1" dirty="0" err="1"/>
              <a:t>setuid</a:t>
            </a:r>
            <a:r>
              <a:rPr lang="en-GB" sz="1800" i="1" dirty="0"/>
              <a:t> </a:t>
            </a:r>
            <a:r>
              <a:rPr lang="en-GB" sz="1800" dirty="0"/>
              <a:t>capability</a:t>
            </a:r>
          </a:p>
          <a:p>
            <a:endParaRPr lang="en-GB" sz="2000" dirty="0">
              <a:solidFill>
                <a:srgbClr val="800000"/>
              </a:solidFill>
            </a:endParaRPr>
          </a:p>
          <a:p>
            <a:r>
              <a:rPr lang="en-GB" sz="2000" dirty="0">
                <a:solidFill>
                  <a:srgbClr val="800000"/>
                </a:solidFill>
              </a:rPr>
              <a:t>Non-Privileged Mode – declare only</a:t>
            </a:r>
          </a:p>
          <a:p>
            <a:pPr lvl="1"/>
            <a:r>
              <a:rPr lang="en-GB" sz="1800" dirty="0"/>
              <a:t>have the VO query (and by policy honour) all site policies</a:t>
            </a:r>
          </a:p>
          <a:p>
            <a:pPr lvl="1"/>
            <a:r>
              <a:rPr lang="en-GB" sz="1800" dirty="0"/>
              <a:t>do not actually change </a:t>
            </a:r>
            <a:r>
              <a:rPr lang="en-GB" sz="1800" dirty="0" err="1"/>
              <a:t>uid</a:t>
            </a:r>
            <a:r>
              <a:rPr lang="en-GB" sz="1800" dirty="0"/>
              <a:t>: no isolation or auditing per </a:t>
            </a:r>
            <a:r>
              <a:rPr lang="en-GB" sz="1800" dirty="0" smtClean="0"/>
              <a:t>user</a:t>
            </a:r>
          </a:p>
          <a:p>
            <a:pPr lvl="1"/>
            <a:r>
              <a:rPr lang="en-GB" sz="1800" dirty="0" smtClean="0"/>
              <a:t>Pilot and framework remain vulnerable</a:t>
            </a:r>
            <a:endParaRPr lang="en-GB" sz="1800" dirty="0"/>
          </a:p>
          <a:p>
            <a:pPr lvl="1"/>
            <a:r>
              <a:rPr lang="en-GB" sz="1800" dirty="0"/>
              <a:t>the gLExec invocation will be logged, with the user identity</a:t>
            </a:r>
          </a:p>
          <a:p>
            <a:pPr lvl="1"/>
            <a:r>
              <a:rPr lang="en-GB" sz="1800" dirty="0"/>
              <a:t>does not require </a:t>
            </a:r>
            <a:r>
              <a:rPr lang="en-GB" sz="1800" dirty="0" err="1"/>
              <a:t>setuid</a:t>
            </a:r>
            <a:r>
              <a:rPr lang="en-GB" sz="1800" dirty="0"/>
              <a:t> powers – job keeps running in pilot space</a:t>
            </a:r>
          </a:p>
          <a:p>
            <a:endParaRPr lang="en-GB" sz="2000" dirty="0">
              <a:solidFill>
                <a:srgbClr val="800000"/>
              </a:solidFill>
            </a:endParaRPr>
          </a:p>
          <a:p>
            <a:r>
              <a:rPr lang="en-GB" sz="2000" dirty="0">
                <a:solidFill>
                  <a:srgbClr val="800000"/>
                </a:solidFill>
              </a:rPr>
              <a:t>‘Empty Shell’ – do nothing but execute the command…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214282" y="1142984"/>
            <a:ext cx="8667750" cy="217963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Actually only identity mapping mode really helps</a:t>
            </a:r>
          </a:p>
          <a:p>
            <a:pPr lvl="1">
              <a:buNone/>
            </a:pPr>
            <a:r>
              <a:rPr lang="en-GB" dirty="0" smtClean="0"/>
              <a:t>Otherwise </a:t>
            </a:r>
          </a:p>
          <a:p>
            <a:pPr lvl="1"/>
            <a:r>
              <a:rPr lang="en-GB" dirty="0" smtClean="0"/>
              <a:t>back-compromise (and worm infections) remain possible</a:t>
            </a:r>
          </a:p>
          <a:p>
            <a:pPr lvl="1"/>
            <a:r>
              <a:rPr lang="en-GB" dirty="0" smtClean="0"/>
              <a:t>attributing actions to users on WN is impossible </a:t>
            </a:r>
            <a:br>
              <a:rPr lang="en-GB" dirty="0" smtClean="0"/>
            </a:br>
            <a:r>
              <a:rPr lang="en-GB" dirty="0" smtClean="0"/>
              <a:t>(that needs a </a:t>
            </a:r>
            <a:r>
              <a:rPr lang="en-GB" dirty="0" err="1" smtClean="0"/>
              <a:t>uid</a:t>
            </a:r>
            <a:r>
              <a:rPr lang="en-GB" dirty="0" smtClean="0"/>
              <a:t> change)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Central Control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Centralizing Authorization in the </a:t>
            </a:r>
            <a:r>
              <a:rPr lang="en-GB" dirty="0" smtClean="0"/>
              <a:t>site</a:t>
            </a:r>
            <a:endParaRPr lang="en-GB" dirty="0" smtClean="0"/>
          </a:p>
          <a:p>
            <a:r>
              <a:rPr lang="en-GB" dirty="0" smtClean="0"/>
              <a:t>Available middleware: </a:t>
            </a:r>
            <a:r>
              <a:rPr lang="en-GB" dirty="0" smtClean="0"/>
              <a:t>GUMS </a:t>
            </a:r>
            <a:r>
              <a:rPr lang="en-GB" dirty="0" smtClean="0"/>
              <a:t>and </a:t>
            </a:r>
            <a:r>
              <a:rPr lang="en-GB" dirty="0" smtClean="0"/>
              <a:t>SAZ, Argus, SCAS</a:t>
            </a:r>
            <a:endParaRPr lang="en-GB" dirty="0" smtClean="0"/>
          </a:p>
          <a:p>
            <a:r>
              <a:rPr lang="en-GB" dirty="0" smtClean="0"/>
              <a:t>Interoperability through common protocols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to Access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r>
              <a:rPr lang="en-US" sz="2400" b="0" dirty="0" smtClean="0"/>
              <a:t>So, as the workload binding get pushed deeper into the site, </a:t>
            </a:r>
            <a:br>
              <a:rPr lang="en-US" sz="2400" b="0" dirty="0" smtClean="0"/>
            </a:br>
            <a:r>
              <a:rPr lang="en-US" sz="2400" b="0" dirty="0" smtClean="0"/>
              <a:t>access control by the site has to become layered as well …</a:t>
            </a:r>
          </a:p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r>
              <a:rPr lang="en-US" sz="2400" b="0" dirty="0" smtClean="0"/>
              <a:t>	… how does that affect site access control software</a:t>
            </a:r>
            <a:br>
              <a:rPr lang="en-US" sz="2400" b="0" dirty="0" smtClean="0"/>
            </a:br>
            <a:r>
              <a:rPr lang="en-US" sz="2400" b="0" dirty="0" smtClean="0"/>
              <a:t>	     and its deployment ?</a:t>
            </a:r>
          </a:p>
          <a:p>
            <a:pPr>
              <a:defRPr/>
            </a:pPr>
            <a:endParaRPr lang="en-US" sz="24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60E07A-6830-4B7D-9E5B-94A42308D8C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Site Access Control today</a:t>
            </a:r>
          </a:p>
        </p:txBody>
      </p:sp>
      <p:pic>
        <p:nvPicPr>
          <p:cNvPr id="21507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960438"/>
            <a:ext cx="720883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65113" y="4689475"/>
            <a:ext cx="859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PRO	already deployed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	no need for external components, amenable to MPI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255588" y="5324475"/>
            <a:ext cx="85979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/>
              <a:t>	CON	when used for MU pilot jobs, all jobs run with a single identity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/>
              <a:t>		end-user payload can back-compromise pilots, and cross-infect other jobs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/>
              <a:t>		incidents impact large community (everyone utilizing the MUPJ framework)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FD76A6-078F-4CC5-AB4F-766EB49B5391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Centralizing decentralized SAC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4794"/>
            <a:ext cx="8258204" cy="47688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/>
              <a:t>Aim: support consistently</a:t>
            </a:r>
          </a:p>
          <a:p>
            <a:pPr marL="354013" lvl="1" indent="-354013"/>
            <a:r>
              <a:rPr lang="en-US" b="0" dirty="0" smtClean="0"/>
              <a:t>policy management across services </a:t>
            </a:r>
          </a:p>
          <a:p>
            <a:pPr marL="354013" lvl="1" indent="-354013"/>
            <a:r>
              <a:rPr lang="en-US" b="0" dirty="0" smtClean="0"/>
              <a:t>quick banning of bad users</a:t>
            </a:r>
          </a:p>
          <a:p>
            <a:pPr marL="354013" lvl="1" indent="-354013"/>
            <a:r>
              <a:rPr lang="en-US" dirty="0" smtClean="0"/>
              <a:t>coordinated common </a:t>
            </a:r>
            <a:r>
              <a:rPr lang="en-US" b="0" dirty="0" smtClean="0"/>
              <a:t>user mappings (if not WN-local)</a:t>
            </a:r>
          </a:p>
          <a:p>
            <a:pPr>
              <a:buFontTx/>
              <a:buNone/>
            </a:pP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/>
              <a:t>Different options to implement it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7ED506-AA14-47AC-9A59-AF21676024B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SAC management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Regular site management tools (</a:t>
            </a:r>
            <a:r>
              <a:rPr lang="en-US" sz="2000" dirty="0" err="1" smtClean="0"/>
              <a:t>CFengine</a:t>
            </a:r>
            <a:r>
              <a:rPr lang="en-US" sz="2000" dirty="0" smtClean="0"/>
              <a:t>, </a:t>
            </a:r>
            <a:r>
              <a:rPr lang="en-US" sz="2000" dirty="0" err="1" smtClean="0"/>
              <a:t>Quattor</a:t>
            </a:r>
            <a:r>
              <a:rPr lang="en-US" sz="2000" dirty="0" smtClean="0"/>
              <a:t>, etc)</a:t>
            </a:r>
          </a:p>
          <a:p>
            <a:pPr lvl="1"/>
            <a:r>
              <a:rPr lang="en-US" sz="1800" dirty="0" smtClean="0"/>
              <a:t>Addresses site-wide banning in a trivial and quick way</a:t>
            </a:r>
          </a:p>
          <a:p>
            <a:pPr lvl="1"/>
            <a:r>
              <a:rPr lang="en-US" sz="1800" dirty="0" smtClean="0"/>
              <a:t>Does not address coordination of mapping </a:t>
            </a:r>
            <a:r>
              <a:rPr lang="en-US" sz="1800" dirty="0" smtClean="0"/>
              <a:t> (</a:t>
            </a:r>
            <a:r>
              <a:rPr lang="en-US" sz="1800" dirty="0" smtClean="0"/>
              <a:t>except </a:t>
            </a:r>
            <a:r>
              <a:rPr lang="en-US" sz="1800" dirty="0" smtClean="0"/>
              <a:t>NFS for the </a:t>
            </a:r>
            <a:r>
              <a:rPr lang="en-US" sz="1800" dirty="0" err="1" smtClean="0"/>
              <a:t>gridmapdir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GUMS (use the new interoperability version 2)</a:t>
            </a:r>
          </a:p>
          <a:p>
            <a:pPr lvl="1"/>
            <a:r>
              <a:rPr lang="en-US" sz="1800" dirty="0" smtClean="0"/>
              <a:t>database with users available at all times, but it is not ‘real-time’</a:t>
            </a:r>
          </a:p>
          <a:p>
            <a:pPr lvl="1"/>
            <a:r>
              <a:rPr lang="en-US" sz="1800" dirty="0" smtClean="0"/>
              <a:t>Extremely well stress tested</a:t>
            </a:r>
            <a:endParaRPr lang="en-US" sz="1800" dirty="0" smtClean="0"/>
          </a:p>
          <a:p>
            <a:r>
              <a:rPr lang="en-US" sz="2000" dirty="0" smtClean="0"/>
              <a:t>Argus (use at least v1.1 or above)</a:t>
            </a:r>
          </a:p>
          <a:p>
            <a:pPr lvl="1"/>
            <a:r>
              <a:rPr lang="en-US" sz="1800" dirty="0" smtClean="0"/>
              <a:t>Supports all common use cases, with resilience in mind</a:t>
            </a:r>
          </a:p>
          <a:p>
            <a:pPr lvl="1"/>
            <a:r>
              <a:rPr lang="en-US" sz="1800" dirty="0" smtClean="0"/>
              <a:t>in addition also grid-wide policy distribution and banning</a:t>
            </a:r>
            <a:r>
              <a:rPr lang="en-US" sz="1800" dirty="0" smtClean="0"/>
              <a:t>!</a:t>
            </a:r>
            <a:endParaRPr lang="en-US" sz="1800" dirty="0" smtClean="0"/>
          </a:p>
          <a:p>
            <a:r>
              <a:rPr lang="en-US" sz="2000" dirty="0" smtClean="0"/>
              <a:t>SCAS (transitional)</a:t>
            </a:r>
          </a:p>
          <a:p>
            <a:pPr lvl="1"/>
            <a:r>
              <a:rPr lang="en-US" sz="1800" dirty="0" smtClean="0"/>
              <a:t>service implementation of the LCAS/LCMAPS system</a:t>
            </a:r>
          </a:p>
          <a:p>
            <a:pPr lvl="1"/>
            <a:r>
              <a:rPr lang="en-US" sz="1800" dirty="0" smtClean="0"/>
              <a:t>Client can talk natively also to GUMS v2 and </a:t>
            </a:r>
            <a:r>
              <a:rPr lang="en-US" sz="1800" dirty="0" smtClean="0"/>
              <a:t>GT</a:t>
            </a:r>
            <a:endParaRPr lang="en-US" sz="2000" dirty="0" smtClean="0"/>
          </a:p>
          <a:p>
            <a:r>
              <a:rPr lang="en-US" sz="2000" dirty="0" smtClean="0"/>
              <a:t>All together can be used in composition to support more use cases</a:t>
            </a:r>
          </a:p>
          <a:p>
            <a:pPr lvl="1"/>
            <a:r>
              <a:rPr lang="en-US" sz="1800" dirty="0" smtClean="0"/>
              <a:t>e.g. add support for AFS token acquisition via LCMAPS, plain-text ban-lists shared with storage via LCAS, grid-wide banning via Argus, joint GACL support with the current WMS,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Centralizing access control in M/W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65113" y="5425875"/>
            <a:ext cx="859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PRO	single unique account mapping per user across whole farm, CE, and SE*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	can do instant banning and access control in a single </a:t>
            </a:r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41300" y="5924550"/>
            <a:ext cx="8597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CON	</a:t>
            </a:r>
            <a:r>
              <a:rPr lang="en-US" dirty="0" smtClean="0"/>
              <a:t>need remedy single point of failure (more boxes, failover, i.e. standard stuff)</a:t>
            </a:r>
            <a:endParaRPr lang="en-US" dirty="0"/>
          </a:p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	</a:t>
            </a:r>
            <a:r>
              <a:rPr lang="en-US" i="1" dirty="0" smtClean="0"/>
              <a:t>credential validation is still done on the end-nodes for protocol reasons</a:t>
            </a:r>
            <a:r>
              <a:rPr lang="en-US" dirty="0"/>
              <a:t>		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E95E8D-05AF-4126-A272-750EB932CB8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1142976" y="4643446"/>
            <a:ext cx="355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sz="1200" dirty="0"/>
              <a:t>	*	of course, central policy and distributed </a:t>
            </a:r>
            <a:br>
              <a:rPr lang="en-US" sz="1200" dirty="0"/>
            </a:br>
            <a:r>
              <a:rPr lang="en-US" sz="1200" dirty="0"/>
              <a:t>		per-WN mapping also possible!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3" y="963626"/>
            <a:ext cx="6953250" cy="4394200"/>
            <a:chOff x="760413" y="963626"/>
            <a:chExt cx="6953250" cy="4394200"/>
          </a:xfrm>
        </p:grpSpPr>
        <p:pic>
          <p:nvPicPr>
            <p:cNvPr id="24581" name="Picture 2" descr="H:\Home\davidg\EGEE\JRA3\glExec\SCAS-scenarios-WN-gL-SCAS-sitecentra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0413" y="963626"/>
              <a:ext cx="6953250" cy="43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857884" y="3971008"/>
              <a:ext cx="1071570" cy="28575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7620" y="3601372"/>
              <a:ext cx="1517248" cy="271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72132" y="357187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site-central service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5" idx="2"/>
          </p:cNvCxnSpPr>
          <p:nvPr/>
        </p:nvCxnSpPr>
        <p:spPr>
          <a:xfrm flipV="1">
            <a:off x="7358082" y="3575265"/>
            <a:ext cx="1317360" cy="92530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06884" y="2928934"/>
            <a:ext cx="937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off-site </a:t>
            </a:r>
            <a:br>
              <a:rPr lang="en-US" dirty="0" smtClean="0"/>
            </a:br>
            <a:r>
              <a:rPr lang="en-US" dirty="0" smtClean="0"/>
              <a:t>policy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Check signature chain up to a trusted root</a:t>
            </a:r>
          </a:p>
          <a:p>
            <a:pPr lvl="1"/>
            <a:r>
              <a:rPr lang="en-US" sz="2000" dirty="0" err="1" smtClean="0"/>
              <a:t>OpenSSL</a:t>
            </a:r>
            <a:r>
              <a:rPr lang="en-US" sz="2000" dirty="0" smtClean="0"/>
              <a:t> (thus </a:t>
            </a:r>
            <a:r>
              <a:rPr lang="en-US" sz="2000" dirty="0" smtClean="0"/>
              <a:t>most </a:t>
            </a:r>
            <a:r>
              <a:rPr lang="en-US" sz="2000" dirty="0" smtClean="0"/>
              <a:t>middleware)</a:t>
            </a:r>
            <a:r>
              <a:rPr lang="en-US" sz="2000" dirty="0" smtClean="0"/>
              <a:t> </a:t>
            </a:r>
            <a:r>
              <a:rPr lang="en-US" sz="2000" dirty="0" smtClean="0"/>
              <a:t>root </a:t>
            </a:r>
            <a:r>
              <a:rPr lang="en-US" sz="2000" dirty="0" smtClean="0"/>
              <a:t>of trust </a:t>
            </a:r>
            <a:r>
              <a:rPr lang="en-US" sz="2000" i="1" dirty="0" smtClean="0"/>
              <a:t>must</a:t>
            </a:r>
            <a:r>
              <a:rPr lang="en-US" sz="2000" dirty="0" smtClean="0"/>
              <a:t> be </a:t>
            </a:r>
            <a:r>
              <a:rPr lang="en-US" sz="2000" dirty="0" smtClean="0"/>
              <a:t>self-signed</a:t>
            </a:r>
          </a:p>
          <a:p>
            <a:pPr lvl="1"/>
            <a:r>
              <a:rPr lang="en-US" sz="2000" dirty="0" smtClean="0"/>
              <a:t>Trust anchors</a:t>
            </a:r>
          </a:p>
          <a:p>
            <a:pPr lvl="2"/>
            <a:r>
              <a:rPr lang="en-US" sz="1800" dirty="0" smtClean="0"/>
              <a:t>‘.0’ files in ‘PEM’ format, e.g. from </a:t>
            </a:r>
            <a:r>
              <a:rPr lang="en-US" sz="1800" dirty="0" smtClean="0"/>
              <a:t>IGTF as RPM, </a:t>
            </a:r>
            <a:r>
              <a:rPr lang="en-US" sz="1800" dirty="0" err="1" smtClean="0"/>
              <a:t>tgz</a:t>
            </a:r>
            <a:r>
              <a:rPr lang="en-US" sz="1800" dirty="0" smtClean="0"/>
              <a:t> or JKS</a:t>
            </a:r>
            <a:endParaRPr lang="en-US" sz="1800" dirty="0" smtClean="0"/>
          </a:p>
          <a:p>
            <a:pPr lvl="1"/>
            <a:r>
              <a:rPr lang="en-US" sz="2000" dirty="0" smtClean="0"/>
              <a:t>Revocation</a:t>
            </a:r>
            <a:endParaRPr lang="en-US" sz="2000" dirty="0" smtClean="0"/>
          </a:p>
          <a:p>
            <a:pPr lvl="2"/>
            <a:r>
              <a:rPr lang="en-US" sz="1800" dirty="0" smtClean="0"/>
              <a:t>Lists ‘.r0’ files in PEM format, retrieved by tools: fetch-</a:t>
            </a:r>
            <a:r>
              <a:rPr lang="en-US" sz="1800" dirty="0" err="1" smtClean="0"/>
              <a:t>crl</a:t>
            </a:r>
            <a:endParaRPr lang="en-US" sz="1800" dirty="0" smtClean="0"/>
          </a:p>
          <a:p>
            <a:pPr lvl="2"/>
            <a:r>
              <a:rPr lang="en-US" sz="1800" dirty="0" smtClean="0"/>
              <a:t>OSCP not operationally deployed in grids</a:t>
            </a:r>
            <a:endParaRPr lang="en-US" sz="1800" dirty="0" smtClean="0"/>
          </a:p>
          <a:p>
            <a:r>
              <a:rPr lang="en-US" sz="2400" dirty="0" smtClean="0"/>
              <a:t>Check </a:t>
            </a:r>
            <a:r>
              <a:rPr lang="en-US" sz="2400" dirty="0" smtClean="0"/>
              <a:t>extensions</a:t>
            </a:r>
          </a:p>
          <a:p>
            <a:pPr lvl="1"/>
            <a:r>
              <a:rPr lang="en-US" sz="2000" dirty="0" err="1" smtClean="0"/>
              <a:t>basicConstraints</a:t>
            </a:r>
            <a:r>
              <a:rPr lang="en-US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keyUsage</a:t>
            </a:r>
            <a:r>
              <a:rPr lang="en-US" sz="2000" dirty="0" smtClean="0"/>
              <a:t>, but others must be ‘sane’ as well</a:t>
            </a:r>
          </a:p>
          <a:p>
            <a:pPr lvl="1"/>
            <a:r>
              <a:rPr lang="en-US" sz="2000" dirty="0" smtClean="0"/>
              <a:t>‘interesting’ errors in case other extensions are wrong, beware!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Check </a:t>
            </a:r>
            <a:r>
              <a:rPr lang="en-US" sz="2400" dirty="0" smtClean="0"/>
              <a:t>RP namespace constraints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425"/>
            <a:ext cx="8229600" cy="35004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Existing standards:</a:t>
            </a:r>
          </a:p>
          <a:p>
            <a:pPr lvl="1">
              <a:defRPr/>
            </a:pPr>
            <a:r>
              <a:rPr lang="en-US" b="1" dirty="0" smtClean="0"/>
              <a:t>XACML</a:t>
            </a:r>
            <a:r>
              <a:rPr lang="en-US" dirty="0" smtClean="0"/>
              <a:t> defines the XML-structures that are exchanged with the PDP to communicate the security context and the rendered authorization decision.</a:t>
            </a:r>
          </a:p>
          <a:p>
            <a:pPr lvl="1">
              <a:defRPr/>
            </a:pPr>
            <a:r>
              <a:rPr lang="en-US" b="1" dirty="0" smtClean="0"/>
              <a:t>SAML</a:t>
            </a:r>
            <a:r>
              <a:rPr lang="en-US" dirty="0" smtClean="0"/>
              <a:t> defines the on-the-wire messages that envelope XACML's PDP conversation.</a:t>
            </a:r>
          </a:p>
          <a:p>
            <a:pPr>
              <a:defRPr/>
            </a:pPr>
            <a:r>
              <a:rPr lang="en-US" dirty="0" smtClean="0"/>
              <a:t>The Authorization Interoperability profile augments those standards:</a:t>
            </a:r>
          </a:p>
          <a:p>
            <a:pPr lvl="1">
              <a:defRPr/>
            </a:pPr>
            <a:r>
              <a:rPr lang="en-US" dirty="0" smtClean="0"/>
              <a:t>standardize names, values and semantics for common-obligations and core-attributes such that our applications, PDP-implementations and policy do interoperate.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sp>
        <p:nvSpPr>
          <p:cNvPr id="23556" name="AutoShape 12"/>
          <p:cNvSpPr>
            <a:spLocks noChangeArrowheads="1"/>
          </p:cNvSpPr>
          <p:nvPr/>
        </p:nvSpPr>
        <p:spPr bwMode="auto">
          <a:xfrm>
            <a:off x="1873250" y="4695825"/>
            <a:ext cx="5662613" cy="1908175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5915025" y="5078413"/>
            <a:ext cx="1362075" cy="900112"/>
            <a:chOff x="3648075" y="1609725"/>
            <a:chExt cx="1352550" cy="1066800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648075" y="1609725"/>
              <a:ext cx="135255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5" name="AutoShape 15"/>
            <p:cNvSpPr>
              <a:spLocks noChangeArrowheads="1"/>
            </p:cNvSpPr>
            <p:nvPr/>
          </p:nvSpPr>
          <p:spPr bwMode="auto">
            <a:xfrm>
              <a:off x="3850196" y="2141931"/>
              <a:ext cx="914400" cy="420231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PDP</a:t>
              </a:r>
            </a:p>
          </p:txBody>
        </p:sp>
        <p:sp>
          <p:nvSpPr>
            <p:cNvPr id="23576" name="Text Box 16"/>
            <p:cNvSpPr txBox="1">
              <a:spLocks noChangeArrowheads="1"/>
            </p:cNvSpPr>
            <p:nvPr/>
          </p:nvSpPr>
          <p:spPr bwMode="auto">
            <a:xfrm>
              <a:off x="3717665" y="1675022"/>
              <a:ext cx="1221553" cy="328409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Site Services</a:t>
              </a:r>
              <a:endParaRPr lang="en-US" sz="1600"/>
            </a:p>
          </p:txBody>
        </p:sp>
      </p:grp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2149475" y="5091113"/>
            <a:ext cx="1433513" cy="896937"/>
            <a:chOff x="5973370" y="2495550"/>
            <a:chExt cx="1359454" cy="1358901"/>
          </a:xfrm>
        </p:grpSpPr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5973370" y="2495550"/>
              <a:ext cx="1359454" cy="135890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0" name="Text Box 16"/>
            <p:cNvSpPr txBox="1">
              <a:spLocks noChangeArrowheads="1"/>
            </p:cNvSpPr>
            <p:nvPr/>
          </p:nvSpPr>
          <p:spPr bwMode="auto">
            <a:xfrm>
              <a:off x="6029573" y="2552699"/>
              <a:ext cx="1249060" cy="42028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CE / SE / WN</a:t>
              </a: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030764" y="3025775"/>
              <a:ext cx="1252588" cy="771525"/>
              <a:chOff x="2260" y="2590"/>
              <a:chExt cx="1010" cy="486"/>
            </a:xfrm>
          </p:grpSpPr>
          <p:sp>
            <p:nvSpPr>
              <p:cNvPr id="23572" name="AutoShape 31"/>
              <p:cNvSpPr>
                <a:spLocks noChangeArrowheads="1"/>
              </p:cNvSpPr>
              <p:nvPr/>
            </p:nvSpPr>
            <p:spPr bwMode="auto">
              <a:xfrm>
                <a:off x="2260" y="2590"/>
                <a:ext cx="1010" cy="48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/>
              <a:lstStyle/>
              <a:p>
                <a:pPr algn="ctr"/>
                <a:r>
                  <a:rPr lang="en-US" sz="1400"/>
                  <a:t>Gateway</a:t>
                </a:r>
              </a:p>
            </p:txBody>
          </p:sp>
          <p:sp>
            <p:nvSpPr>
              <p:cNvPr id="23573" name="AutoShape 32"/>
              <p:cNvSpPr>
                <a:spLocks noChangeArrowheads="1"/>
              </p:cNvSpPr>
              <p:nvPr/>
            </p:nvSpPr>
            <p:spPr bwMode="auto">
              <a:xfrm>
                <a:off x="2325" y="2802"/>
                <a:ext cx="865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PEP</a:t>
                </a:r>
              </a:p>
            </p:txBody>
          </p:sp>
        </p:grpSp>
      </p:grpSp>
      <p:sp>
        <p:nvSpPr>
          <p:cNvPr id="16" name="Curved Down Arrow 15"/>
          <p:cNvSpPr/>
          <p:nvPr/>
        </p:nvSpPr>
        <p:spPr>
          <a:xfrm>
            <a:off x="3509963" y="5103813"/>
            <a:ext cx="2681287" cy="514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XACML Request</a:t>
            </a:r>
          </a:p>
        </p:txBody>
      </p:sp>
      <p:sp>
        <p:nvSpPr>
          <p:cNvPr id="18" name="Curved Down Arrow 17"/>
          <p:cNvSpPr/>
          <p:nvPr/>
        </p:nvSpPr>
        <p:spPr>
          <a:xfrm flipH="1" flipV="1">
            <a:off x="3411538" y="5741988"/>
            <a:ext cx="2681287" cy="514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61" name="TextBox 18"/>
          <p:cNvSpPr txBox="1">
            <a:spLocks noChangeArrowheads="1"/>
          </p:cNvSpPr>
          <p:nvPr/>
        </p:nvSpPr>
        <p:spPr bwMode="auto">
          <a:xfrm>
            <a:off x="3810000" y="5767388"/>
            <a:ext cx="17605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XACML Response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1966913" y="6276975"/>
            <a:ext cx="836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Grid Site</a:t>
            </a:r>
          </a:p>
        </p:txBody>
      </p:sp>
      <p:sp>
        <p:nvSpPr>
          <p:cNvPr id="23563" name="TextBox 20"/>
          <p:cNvSpPr txBox="1">
            <a:spLocks noChangeArrowheads="1"/>
          </p:cNvSpPr>
          <p:nvPr/>
        </p:nvSpPr>
        <p:spPr bwMode="auto">
          <a:xfrm>
            <a:off x="1670050" y="4730750"/>
            <a:ext cx="5859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lvl="1"/>
            <a:r>
              <a:rPr lang="en-US" sz="1200" i="1" u="sng"/>
              <a:t>Subject </a:t>
            </a:r>
            <a:r>
              <a:rPr lang="en-US" sz="1200" u="sng"/>
              <a:t>S requests to perform </a:t>
            </a:r>
            <a:r>
              <a:rPr lang="en-US" sz="1200" i="1" u="sng"/>
              <a:t>Action </a:t>
            </a:r>
            <a:r>
              <a:rPr lang="en-US" sz="1200" u="sng"/>
              <a:t>A on </a:t>
            </a:r>
            <a:r>
              <a:rPr lang="en-US" sz="1200" i="1" u="sng"/>
              <a:t>Resource </a:t>
            </a:r>
            <a:r>
              <a:rPr lang="en-US" sz="1200" u="sng"/>
              <a:t>R within </a:t>
            </a:r>
            <a:r>
              <a:rPr lang="en-US" sz="1200" i="1" u="sng"/>
              <a:t>Environment </a:t>
            </a:r>
            <a:r>
              <a:rPr lang="en-US" sz="1200" u="sng"/>
              <a:t>E</a:t>
            </a:r>
          </a:p>
        </p:txBody>
      </p:sp>
      <p:sp>
        <p:nvSpPr>
          <p:cNvPr id="23564" name="TextBox 21"/>
          <p:cNvSpPr txBox="1">
            <a:spLocks noChangeArrowheads="1"/>
          </p:cNvSpPr>
          <p:nvPr/>
        </p:nvSpPr>
        <p:spPr bwMode="auto">
          <a:xfrm>
            <a:off x="4108450" y="6321425"/>
            <a:ext cx="3206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1200" i="1"/>
              <a:t>Decision </a:t>
            </a:r>
            <a:r>
              <a:rPr lang="en-US" sz="1200"/>
              <a:t>Permit, but must fulfill </a:t>
            </a:r>
            <a:r>
              <a:rPr lang="en-US" sz="1200" i="1"/>
              <a:t>Obligation </a:t>
            </a:r>
            <a:r>
              <a:rPr lang="en-US" sz="1200"/>
              <a:t>O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4200525" y="6381750"/>
            <a:ext cx="2928938" cy="1588"/>
          </a:xfrm>
          <a:prstGeom prst="line">
            <a:avLst/>
          </a:prstGeom>
          <a:ln w="889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918075" y="4945063"/>
            <a:ext cx="376238" cy="300037"/>
          </a:xfrm>
          <a:prstGeom prst="line">
            <a:avLst/>
          </a:prstGeom>
          <a:ln w="889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13300" y="6042025"/>
            <a:ext cx="463550" cy="333375"/>
          </a:xfrm>
          <a:prstGeom prst="line">
            <a:avLst/>
          </a:prstGeom>
          <a:ln w="889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928662" y="346075"/>
            <a:ext cx="8001056" cy="796925"/>
          </a:xfrm>
        </p:spPr>
        <p:txBody>
          <a:bodyPr/>
          <a:lstStyle/>
          <a:p>
            <a:r>
              <a:rPr lang="en-US" dirty="0" smtClean="0"/>
              <a:t>Talking to an </a:t>
            </a:r>
            <a:r>
              <a:rPr lang="en-US" dirty="0" err="1" smtClean="0"/>
              <a:t>AuthZ</a:t>
            </a:r>
            <a:r>
              <a:rPr lang="en-US" dirty="0" smtClean="0"/>
              <a:t> Service: standards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00662" y="4429132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Gabriele </a:t>
            </a:r>
            <a:r>
              <a:rPr lang="en-US" sz="1200" dirty="0" err="1" smtClean="0">
                <a:solidFill>
                  <a:srgbClr val="C00000"/>
                </a:solidFill>
              </a:rPr>
              <a:t>Garzoglio</a:t>
            </a:r>
            <a:r>
              <a:rPr lang="en-US" sz="1200" dirty="0" smtClean="0">
                <a:solidFill>
                  <a:srgbClr val="C00000"/>
                </a:solidFill>
              </a:rPr>
              <a:t>, FNAL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Elements for </a:t>
            </a:r>
            <a:r>
              <a:rPr lang="en-US" dirty="0" err="1" smtClean="0"/>
              <a:t>interop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i="1" dirty="0" smtClean="0"/>
              <a:t>communications</a:t>
            </a:r>
            <a:r>
              <a:rPr lang="en-US" dirty="0" smtClean="0"/>
              <a:t> profile</a:t>
            </a:r>
          </a:p>
          <a:p>
            <a:pPr lvl="1"/>
            <a:r>
              <a:rPr lang="en-US" dirty="0" smtClean="0"/>
              <a:t>Agreed on use of SAML2-XACML2 </a:t>
            </a:r>
          </a:p>
          <a:p>
            <a:pPr lvl="1"/>
            <a:r>
              <a:rPr lang="en-US" sz="2000" dirty="0" smtClean="0">
                <a:hlinkClick r:id="rId2"/>
              </a:rPr>
              <a:t>http://www.switch.ch/grid/support/documents/xacmlsaml.pdf</a:t>
            </a:r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i="1" dirty="0" smtClean="0"/>
              <a:t>attributes and obligations </a:t>
            </a:r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List and semantics of attributes sent and obligations received between a ‘PEP’ and ‘PDP’</a:t>
            </a:r>
          </a:p>
          <a:p>
            <a:pPr lvl="1"/>
            <a:r>
              <a:rPr lang="en-US" dirty="0" smtClean="0"/>
              <a:t>Now at version 1.1</a:t>
            </a:r>
          </a:p>
          <a:p>
            <a:pPr lvl="1"/>
            <a:r>
              <a:rPr lang="en-US" sz="2000" dirty="0" smtClean="0">
                <a:hlinkClick r:id="rId3"/>
              </a:rPr>
              <a:t>http://cd-docdb.fnal.gov/cgi-bin/ShowDocument?docid=2952</a:t>
            </a:r>
            <a:endParaRPr lang="en-US" dirty="0" smtClean="0"/>
          </a:p>
          <a:p>
            <a:pPr lvl="1"/>
            <a:r>
              <a:rPr lang="en-US" sz="2000" dirty="0" smtClean="0">
                <a:hlinkClick r:id="rId4"/>
              </a:rPr>
              <a:t>http://edms.cern.ch/document/929867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28688" y="346075"/>
            <a:ext cx="7758112" cy="796925"/>
          </a:xfrm>
        </p:spPr>
        <p:txBody>
          <a:bodyPr/>
          <a:lstStyle/>
          <a:p>
            <a:r>
              <a:rPr lang="en-US" dirty="0" smtClean="0"/>
              <a:t>Aims of the </a:t>
            </a:r>
            <a:r>
              <a:rPr lang="en-US" dirty="0" err="1" smtClean="0"/>
              <a:t>authz</a:t>
            </a:r>
            <a:r>
              <a:rPr lang="en-US" dirty="0" smtClean="0"/>
              <a:t>-</a:t>
            </a:r>
            <a:r>
              <a:rPr lang="en-US" dirty="0" err="1" smtClean="0"/>
              <a:t>interop</a:t>
            </a:r>
            <a:r>
              <a:rPr lang="en-US" dirty="0" smtClean="0"/>
              <a:t> project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interoperability within the authorization infrastructures of OSG, EGEE, </a:t>
            </a:r>
            <a:r>
              <a:rPr lang="en-US" sz="2400" dirty="0" err="1" smtClean="0"/>
              <a:t>Globus</a:t>
            </a:r>
            <a:r>
              <a:rPr lang="en-US" sz="2400" dirty="0" smtClean="0"/>
              <a:t> and Condor</a:t>
            </a:r>
          </a:p>
          <a:p>
            <a:r>
              <a:rPr lang="en-US" sz="2400" dirty="0" smtClean="0"/>
              <a:t>See </a:t>
            </a:r>
            <a:r>
              <a:rPr lang="en-US" sz="2400" dirty="0" smtClean="0">
                <a:solidFill>
                  <a:srgbClr val="C00000"/>
                </a:solidFill>
              </a:rPr>
              <a:t>www.authz-interop.org</a:t>
            </a:r>
          </a:p>
          <a:p>
            <a:pPr>
              <a:buNone/>
            </a:pPr>
            <a:r>
              <a:rPr lang="en-US" sz="2400" dirty="0" smtClean="0"/>
              <a:t>Through</a:t>
            </a:r>
          </a:p>
          <a:p>
            <a:r>
              <a:rPr lang="en-US" sz="2400" dirty="0" smtClean="0"/>
              <a:t>Common communication protocol</a:t>
            </a:r>
          </a:p>
          <a:p>
            <a:r>
              <a:rPr lang="en-US" sz="2400" dirty="0" smtClean="0"/>
              <a:t>Common attribute and obligation definition</a:t>
            </a:r>
          </a:p>
          <a:p>
            <a:r>
              <a:rPr lang="en-US" sz="2400" dirty="0" smtClean="0"/>
              <a:t>Common semantics </a:t>
            </a:r>
            <a:r>
              <a:rPr lang="en-US" sz="2400" b="1" dirty="0" smtClean="0"/>
              <a:t>and </a:t>
            </a:r>
            <a:br>
              <a:rPr lang="en-US" sz="2400" b="1" dirty="0" smtClean="0"/>
            </a:br>
            <a:r>
              <a:rPr lang="en-US" sz="2400" dirty="0" smtClean="0"/>
              <a:t>actual interoperation of production system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 that services can use either framework </a:t>
            </a:r>
            <a:br>
              <a:rPr lang="en-US" sz="2400" dirty="0" smtClean="0"/>
            </a:br>
            <a:r>
              <a:rPr lang="en-US" sz="2400" dirty="0" smtClean="0"/>
              <a:t>and be used in both infrastructures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44475"/>
            <a:ext cx="9144000" cy="555625"/>
          </a:xfrm>
        </p:spPr>
        <p:txBody>
          <a:bodyPr/>
          <a:lstStyle/>
          <a:p>
            <a:r>
              <a:rPr lang="en-US" dirty="0" smtClean="0"/>
              <a:t>An XACML </a:t>
            </a:r>
            <a:r>
              <a:rPr lang="en-US" dirty="0" err="1" smtClean="0"/>
              <a:t>AuthZ</a:t>
            </a:r>
            <a:r>
              <a:rPr lang="en-US" dirty="0" smtClean="0"/>
              <a:t> </a:t>
            </a:r>
            <a:r>
              <a:rPr lang="en-US" dirty="0" err="1" smtClean="0"/>
              <a:t>Interop</a:t>
            </a:r>
            <a:r>
              <a:rPr lang="en-US" dirty="0" smtClean="0"/>
              <a:t> Profile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56450" y="1046163"/>
            <a:ext cx="1987550" cy="4960937"/>
          </a:xfrm>
        </p:spPr>
        <p:txBody>
          <a:bodyPr/>
          <a:lstStyle/>
          <a:p>
            <a:pPr marL="171450" indent="-171450">
              <a:defRPr/>
            </a:pPr>
            <a:r>
              <a:rPr lang="en-GB" sz="1900" dirty="0" smtClean="0"/>
              <a:t>Authorization Interoperability Profile based on the SAML v2 profile of XACML v2</a:t>
            </a:r>
          </a:p>
          <a:p>
            <a:pPr marL="171450" indent="-171450">
              <a:defRPr/>
            </a:pPr>
            <a:endParaRPr lang="en-GB" sz="1900" dirty="0" smtClean="0"/>
          </a:p>
          <a:p>
            <a:pPr marL="171450" indent="-171450">
              <a:defRPr/>
            </a:pPr>
            <a:r>
              <a:rPr lang="en-GB" sz="1900" dirty="0" smtClean="0"/>
              <a:t>Result of  a 1yr collaboration between OSG, EGEE, Globus, and Condor</a:t>
            </a:r>
          </a:p>
          <a:p>
            <a:pPr marL="0" indent="0">
              <a:buFontTx/>
              <a:buNone/>
              <a:defRPr/>
            </a:pPr>
            <a:r>
              <a:rPr lang="en-GB" sz="1900" dirty="0" smtClean="0"/>
              <a:t> </a:t>
            </a:r>
          </a:p>
          <a:p>
            <a:pPr marL="0" indent="0">
              <a:defRPr/>
            </a:pPr>
            <a:r>
              <a:rPr lang="en-GB" sz="1900" dirty="0" smtClean="0"/>
              <a:t>Releases: </a:t>
            </a:r>
          </a:p>
          <a:p>
            <a:pPr marL="230188" lvl="1" indent="0">
              <a:buFontTx/>
              <a:buNone/>
              <a:defRPr/>
            </a:pPr>
            <a:r>
              <a:rPr lang="en-GB" sz="1600" dirty="0" smtClean="0"/>
              <a:t>v1.1 </a:t>
            </a:r>
            <a:r>
              <a:rPr lang="en-GB" sz="1600" dirty="0" smtClean="0">
                <a:sym typeface="Wingdings" pitchFamily="2" charset="2"/>
              </a:rPr>
              <a:t> 10/09/08</a:t>
            </a:r>
            <a:r>
              <a:rPr lang="en-GB" sz="1600" dirty="0" smtClean="0"/>
              <a:t> v1.0 </a:t>
            </a:r>
            <a:r>
              <a:rPr lang="en-GB" sz="1600" dirty="0" smtClean="0">
                <a:sym typeface="Wingdings" pitchFamily="2" charset="2"/>
              </a:rPr>
              <a:t> 05/16/08</a:t>
            </a:r>
            <a:endParaRPr lang="en-GB" sz="1600" dirty="0" smtClean="0"/>
          </a:p>
          <a:p>
            <a:pPr marL="0" indent="0">
              <a:buFontTx/>
              <a:buNone/>
              <a:defRPr/>
            </a:pPr>
            <a:endParaRPr lang="en-GB" sz="1900" dirty="0"/>
          </a:p>
        </p:txBody>
      </p:sp>
      <p:pic>
        <p:nvPicPr>
          <p:cNvPr id="22532" name="Picture 9" descr="xacml-doc.jpg"/>
          <p:cNvPicPr>
            <a:picLocks noChangeAspect="1"/>
          </p:cNvPicPr>
          <p:nvPr/>
        </p:nvPicPr>
        <p:blipFill>
          <a:blip r:embed="rId2" cstate="print"/>
          <a:srcRect b="12360"/>
          <a:stretch>
            <a:fillRect/>
          </a:stretch>
        </p:blipFill>
        <p:spPr bwMode="auto">
          <a:xfrm>
            <a:off x="207963" y="1036638"/>
            <a:ext cx="69151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</a:t>
            </a:r>
            <a:r>
              <a:rPr lang="en-GB" sz="1400" smtClean="0"/>
              <a:t>_</a:t>
            </a:r>
            <a:fld id="{ABB8D186-26C7-4362-8AEA-9425EC917D52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International Symposium on Grid Computing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Obligation Attributes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500" dirty="0" smtClean="0"/>
              <a:t>UIDGID</a:t>
            </a:r>
            <a:endParaRPr lang="en-US" sz="3500" b="1" dirty="0" smtClean="0"/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UID (integer): Unix User ID local to the PEP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GID (integer): Unix Group ID local to the PEP</a:t>
            </a:r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algn="just">
              <a:lnSpc>
                <a:spcPct val="90000"/>
              </a:lnSpc>
              <a:defRPr/>
            </a:pPr>
            <a:r>
              <a:rPr lang="en-US" sz="3300" dirty="0" smtClean="0"/>
              <a:t>Secondary GIDs</a:t>
            </a:r>
            <a:endParaRPr lang="en-US" sz="4600" dirty="0" smtClean="0"/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GID (integer): Unix Group ID local to the PEP (Multi recurrence)</a:t>
            </a:r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3300" dirty="0" smtClean="0"/>
              <a:t>Username</a:t>
            </a:r>
            <a:endParaRPr lang="en-US" sz="3300" b="1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Username (string): Unix username or account name local to the PEP.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300" dirty="0" smtClean="0"/>
              <a:t>Path restriction</a:t>
            </a:r>
            <a:endParaRPr lang="en-US" sz="3300" b="1" dirty="0" smtClean="0"/>
          </a:p>
          <a:p>
            <a:pPr lvl="1">
              <a:defRPr/>
            </a:pPr>
            <a:r>
              <a:rPr lang="en-US" dirty="0" err="1" smtClean="0"/>
              <a:t>RootPath</a:t>
            </a:r>
            <a:r>
              <a:rPr lang="en-US" dirty="0" smtClean="0"/>
              <a:t> (string): a sub-tree of the FS at the PEP</a:t>
            </a:r>
          </a:p>
          <a:p>
            <a:pPr lvl="1">
              <a:defRPr/>
            </a:pPr>
            <a:r>
              <a:rPr lang="en-US" dirty="0" err="1" smtClean="0"/>
              <a:t>HomePath</a:t>
            </a:r>
            <a:r>
              <a:rPr lang="en-US" dirty="0" smtClean="0"/>
              <a:t> (string): path to user home area (relative to </a:t>
            </a:r>
            <a:r>
              <a:rPr lang="en-US" dirty="0" err="1" smtClean="0"/>
              <a:t>RootPath</a:t>
            </a:r>
            <a:r>
              <a:rPr lang="en-US" dirty="0" smtClean="0"/>
              <a:t>)</a:t>
            </a:r>
          </a:p>
          <a:p>
            <a:pPr lvl="1">
              <a:buFontTx/>
              <a:buNone/>
              <a:defRPr/>
            </a:pPr>
            <a:endParaRPr lang="en-US" sz="1300" dirty="0" smtClean="0"/>
          </a:p>
          <a:p>
            <a:pPr>
              <a:defRPr/>
            </a:pPr>
            <a:r>
              <a:rPr lang="en-US" sz="3300" dirty="0" smtClean="0"/>
              <a:t>Storage Priority</a:t>
            </a:r>
          </a:p>
          <a:p>
            <a:pPr lvl="1" algn="just">
              <a:defRPr/>
            </a:pPr>
            <a:r>
              <a:rPr lang="en-US" dirty="0" smtClean="0"/>
              <a:t>Priority (integer): priority to access storage resources.</a:t>
            </a:r>
          </a:p>
          <a:p>
            <a:pPr lvl="1" algn="just">
              <a:buFontTx/>
              <a:buNone/>
              <a:defRPr/>
            </a:pPr>
            <a:endParaRPr lang="en-US" sz="1900" dirty="0" smtClean="0"/>
          </a:p>
          <a:p>
            <a:pPr>
              <a:defRPr/>
            </a:pPr>
            <a:r>
              <a:rPr lang="en-US" sz="3300" dirty="0" smtClean="0"/>
              <a:t>Access permissions</a:t>
            </a:r>
            <a:endParaRPr lang="en-US" sz="3300" b="1" dirty="0" smtClean="0"/>
          </a:p>
          <a:p>
            <a:pPr lvl="1">
              <a:defRPr/>
            </a:pPr>
            <a:r>
              <a:rPr lang="en-US" dirty="0" smtClean="0"/>
              <a:t>Access-Permissions (string):</a:t>
            </a:r>
            <a:br>
              <a:rPr lang="en-US" dirty="0" smtClean="0"/>
            </a:br>
            <a:r>
              <a:rPr lang="en-GB" dirty="0" smtClean="0"/>
              <a:t>“read-only”, “read-write”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9008E-FFCE-4FEA-B137-BD13EB512A3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3240" y="6162280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see document for all attributes and obligations</a:t>
            </a:r>
            <a:endParaRPr lang="en-US" sz="1600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achieved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profiles written and implemented</a:t>
            </a:r>
          </a:p>
          <a:p>
            <a:r>
              <a:rPr lang="en-US" sz="2400" dirty="0" smtClean="0"/>
              <a:t>Common libraries available in Java and C implementing the communications protocol</a:t>
            </a:r>
          </a:p>
          <a:p>
            <a:r>
              <a:rPr lang="en-US" sz="2400" dirty="0" smtClean="0"/>
              <a:t>Common handlers for </a:t>
            </a:r>
            <a:br>
              <a:rPr lang="en-US" sz="2400" dirty="0" smtClean="0"/>
            </a:br>
            <a:r>
              <a:rPr lang="en-US" sz="2400" dirty="0" smtClean="0"/>
              <a:t>Joint Interoperable Attribute and Obligations</a:t>
            </a:r>
          </a:p>
          <a:p>
            <a:r>
              <a:rPr lang="en-US" sz="2400" dirty="0" smtClean="0"/>
              <a:t>Integrated in all relevant middleware in EGEE and OSG:</a:t>
            </a:r>
          </a:p>
          <a:p>
            <a:pPr lvl="1"/>
            <a:r>
              <a:rPr lang="en-US" sz="2000" dirty="0" smtClean="0"/>
              <a:t>Clients: </a:t>
            </a:r>
            <a:r>
              <a:rPr lang="en-US" sz="2000" dirty="0" err="1" smtClean="0"/>
              <a:t>lcg</a:t>
            </a:r>
            <a:r>
              <a:rPr lang="en-US" sz="2000" dirty="0" smtClean="0"/>
              <a:t>-CE (via LCMAPS </a:t>
            </a:r>
            <a:r>
              <a:rPr lang="en-US" sz="2000" dirty="0" err="1" smtClean="0"/>
              <a:t>scasclient</a:t>
            </a:r>
            <a:r>
              <a:rPr lang="en-US" sz="2000" dirty="0" smtClean="0"/>
              <a:t>), CREAM and gLExec (ditto), </a:t>
            </a:r>
            <a:br>
              <a:rPr lang="en-US" sz="2000" dirty="0" smtClean="0"/>
            </a:br>
            <a:r>
              <a:rPr lang="en-US" sz="2000" dirty="0" smtClean="0"/>
              <a:t>GT pre-WS gram (both prima and LCMAPS), GT </a:t>
            </a:r>
            <a:r>
              <a:rPr lang="en-US" sz="2000" dirty="0" err="1" smtClean="0"/>
              <a:t>GridFTP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GT4.2 WS-GRAM, dCache/SRM</a:t>
            </a:r>
          </a:p>
          <a:p>
            <a:pPr lvl="1"/>
            <a:r>
              <a:rPr lang="en-US" sz="2000" dirty="0" smtClean="0"/>
              <a:t>Servers: GUMS, </a:t>
            </a:r>
            <a:r>
              <a:rPr lang="en-US" sz="2000" dirty="0" smtClean="0"/>
              <a:t>SCAS, Argus (variant protocol)</a:t>
            </a:r>
            <a:endParaRPr lang="en-US" sz="2000" dirty="0" smtClean="0"/>
          </a:p>
          <a:p>
            <a:r>
              <a:rPr lang="en-US" dirty="0" smtClean="0"/>
              <a:t>Other (lower-</a:t>
            </a:r>
            <a:r>
              <a:rPr lang="en-US" dirty="0" err="1" smtClean="0"/>
              <a:t>prio</a:t>
            </a:r>
            <a:r>
              <a:rPr lang="en-US" dirty="0" smtClean="0"/>
              <a:t>) components in progress</a:t>
            </a:r>
          </a:p>
          <a:p>
            <a:pPr lvl="1"/>
            <a:r>
              <a:rPr lang="en-US" dirty="0" smtClean="0"/>
              <a:t>SAZ, RFT, </a:t>
            </a:r>
            <a:r>
              <a:rPr lang="en-US" dirty="0" smtClean="0"/>
              <a:t>GT WS </a:t>
            </a:r>
            <a:r>
              <a:rPr lang="en-US" dirty="0" smtClean="0"/>
              <a:t>native-</a:t>
            </a:r>
            <a:r>
              <a:rPr lang="en-US" dirty="0" err="1" smtClean="0"/>
              <a:t>AuthZ</a:t>
            </a:r>
            <a:r>
              <a:rPr lang="en-US" dirty="0" smtClean="0"/>
              <a:t>, Condor (&amp; -G), </a:t>
            </a:r>
            <a:r>
              <a:rPr lang="en-US" dirty="0" err="1" smtClean="0"/>
              <a:t>BeStMan</a:t>
            </a:r>
            <a:r>
              <a:rPr lang="en-US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SCAS: LCMAPS in the distance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FF53A9-B118-434D-97AC-170D5E71E381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27653" name="Picture 3" descr="H:\Home\davidg\EGEE\JRA3\glExec\scas-lcmaps-remo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48" y="1109672"/>
            <a:ext cx="6705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60388" y="4764088"/>
            <a:ext cx="8302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Application links LCMAPS dynamically or statically, or includes Prima client</a:t>
            </a:r>
          </a:p>
          <a:p>
            <a:pPr>
              <a:buFont typeface="Arial" charset="0"/>
              <a:buChar char="•"/>
            </a:pPr>
            <a:r>
              <a:rPr lang="en-US"/>
              <a:t>  Local side talks to SCAS using a variant-SAML2XACML2 protocol</a:t>
            </a:r>
            <a:br>
              <a:rPr lang="en-US"/>
            </a:br>
            <a:r>
              <a:rPr lang="en-US"/>
              <a:t>	- with agreed attribute names and obligation between EGEE/OSG</a:t>
            </a:r>
            <a:br>
              <a:rPr lang="en-US"/>
            </a:br>
            <a:r>
              <a:rPr lang="en-US"/>
              <a:t>	- remote service does acquisition and mappings</a:t>
            </a:r>
            <a:br>
              <a:rPr lang="en-US"/>
            </a:br>
            <a:r>
              <a:rPr lang="en-US"/>
              <a:t>	- both local, VOMS FAQN to uid and gids, etc.</a:t>
            </a:r>
          </a:p>
          <a:p>
            <a:pPr>
              <a:buFont typeface="Arial" charset="0"/>
              <a:buChar char="•"/>
            </a:pPr>
            <a:r>
              <a:rPr lang="en-US"/>
              <a:t>  Local LCMAPS (or application like gLExec) does the enforcement</a:t>
            </a:r>
          </a:p>
        </p:txBody>
      </p:sp>
    </p:spTree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Talking to SCAS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rgbClr val="C00000"/>
                </a:solidFill>
              </a:rPr>
              <a:t>From the CE</a:t>
            </a:r>
          </a:p>
          <a:p>
            <a:pPr lvl="1"/>
            <a:r>
              <a:rPr lang="en-US" sz="1800" dirty="0" smtClean="0"/>
              <a:t>Connect to the SCAS using the CE host credential</a:t>
            </a:r>
          </a:p>
          <a:p>
            <a:pPr lvl="1"/>
            <a:r>
              <a:rPr lang="en-US" sz="1800" dirty="0" smtClean="0"/>
              <a:t>Provide the attributes &amp; credentials of the service requester, the action (“submit job”) and target resource (CE) to SCAS</a:t>
            </a:r>
          </a:p>
          <a:p>
            <a:pPr lvl="1"/>
            <a:r>
              <a:rPr lang="en-US" sz="1800" dirty="0" smtClean="0"/>
              <a:t>Using common (EGEE+OSG+GT) attributes</a:t>
            </a:r>
          </a:p>
          <a:p>
            <a:pPr lvl="1"/>
            <a:r>
              <a:rPr lang="en-US" sz="1800" dirty="0" smtClean="0"/>
              <a:t>Get back: yes/no decision and </a:t>
            </a:r>
            <a:r>
              <a:rPr lang="en-US" sz="1800" dirty="0" err="1" smtClean="0"/>
              <a:t>uid</a:t>
            </a:r>
            <a:r>
              <a:rPr lang="en-US" sz="1800" dirty="0" smtClean="0"/>
              <a:t>/</a:t>
            </a:r>
            <a:r>
              <a:rPr lang="en-US" sz="1800" dirty="0" err="1" smtClean="0"/>
              <a:t>gid</a:t>
            </a:r>
            <a:r>
              <a:rPr lang="en-US" sz="1800" dirty="0" smtClean="0"/>
              <a:t>/</a:t>
            </a:r>
            <a:r>
              <a:rPr lang="en-US" sz="1800" dirty="0" err="1" smtClean="0"/>
              <a:t>sgid</a:t>
            </a:r>
            <a:r>
              <a:rPr lang="en-US" sz="1800" dirty="0" smtClean="0"/>
              <a:t> obligations</a:t>
            </a:r>
          </a:p>
          <a:p>
            <a:r>
              <a:rPr lang="en-US" sz="2000" b="0" dirty="0" smtClean="0">
                <a:solidFill>
                  <a:srgbClr val="C00000"/>
                </a:solidFill>
              </a:rPr>
              <a:t>From the WN with gLExec</a:t>
            </a:r>
          </a:p>
          <a:p>
            <a:pPr lvl="1"/>
            <a:r>
              <a:rPr lang="en-US" sz="1800" dirty="0" smtClean="0"/>
              <a:t>Connect to SCAS using the credentials </a:t>
            </a:r>
            <a:br>
              <a:rPr lang="en-US" sz="1800" dirty="0" smtClean="0"/>
            </a:br>
            <a:r>
              <a:rPr lang="en-US" sz="1800" b="1" dirty="0" smtClean="0"/>
              <a:t>of the pilot job submitter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 extra control to verify the invoker of gLExec </a:t>
            </a:r>
            <a:br>
              <a:rPr lang="en-US" sz="1800" dirty="0" smtClean="0"/>
            </a:br>
            <a:r>
              <a:rPr lang="en-US" sz="1800" dirty="0" smtClean="0"/>
              <a:t>is indeed an authorized pilot runner</a:t>
            </a:r>
          </a:p>
          <a:p>
            <a:pPr lvl="1"/>
            <a:r>
              <a:rPr lang="en-US" sz="1800" dirty="0" smtClean="0"/>
              <a:t>Provide the attributes &amp; credentials of the service requester, the action (“run job now”) and target resource (CE) to SCAS</a:t>
            </a:r>
          </a:p>
          <a:p>
            <a:pPr lvl="1"/>
            <a:r>
              <a:rPr lang="en-US" sz="1800" dirty="0" smtClean="0"/>
              <a:t>Get back: yes/no decision and </a:t>
            </a:r>
            <a:r>
              <a:rPr lang="en-US" sz="1800" dirty="0" err="1" smtClean="0"/>
              <a:t>uid</a:t>
            </a:r>
            <a:r>
              <a:rPr lang="en-US" sz="1800" dirty="0" smtClean="0"/>
              <a:t>/</a:t>
            </a:r>
            <a:r>
              <a:rPr lang="en-US" sz="1800" dirty="0" err="1" smtClean="0"/>
              <a:t>gid</a:t>
            </a:r>
            <a:r>
              <a:rPr lang="en-US" sz="1800" dirty="0" smtClean="0"/>
              <a:t>/</a:t>
            </a:r>
            <a:r>
              <a:rPr lang="en-US" sz="1800" dirty="0" err="1" smtClean="0"/>
              <a:t>sgid</a:t>
            </a:r>
            <a:r>
              <a:rPr lang="en-US" sz="1800" dirty="0" smtClean="0"/>
              <a:t> obligations</a:t>
            </a:r>
          </a:p>
          <a:p>
            <a:r>
              <a:rPr lang="en-US" sz="2000" b="0" dirty="0" smtClean="0">
                <a:solidFill>
                  <a:srgbClr val="C00000"/>
                </a:solidFill>
              </a:rPr>
              <a:t>The obligations are now coordinated between CE and WNs</a:t>
            </a:r>
          </a:p>
        </p:txBody>
      </p:sp>
      <p:pic>
        <p:nvPicPr>
          <p:cNvPr id="28678" name="Picture 2" descr="H:\Home\davidg\EGEE\JRA3\glExec\SCAS-scenarios-WN-gL-SCAS-sitecentr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463" y="3294063"/>
            <a:ext cx="2419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SCAS Supported services &amp; protocols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SCAS communicates based on a few standards and the joint “Authorization Interoperability” profile</a:t>
            </a:r>
          </a:p>
          <a:p>
            <a:endParaRPr lang="en-GB" sz="2000" dirty="0" smtClean="0"/>
          </a:p>
          <a:p>
            <a:pPr lvl="1"/>
            <a:r>
              <a:rPr lang="en-GB" sz="1800" dirty="0" smtClean="0"/>
              <a:t>Supported by Globus, EGEE/</a:t>
            </a:r>
            <a:r>
              <a:rPr lang="en-GB" sz="1800" dirty="0" err="1" smtClean="0"/>
              <a:t>gLite</a:t>
            </a:r>
            <a:r>
              <a:rPr lang="en-GB" sz="1800" dirty="0" smtClean="0"/>
              <a:t> 3.x, VO Services/OSG, </a:t>
            </a:r>
            <a:r>
              <a:rPr lang="en-GB" sz="1800" dirty="0" err="1" smtClean="0"/>
              <a:t>dCache</a:t>
            </a:r>
            <a:endParaRPr lang="en-GB" sz="1800" dirty="0" smtClean="0"/>
          </a:p>
          <a:p>
            <a:pPr lvl="1"/>
            <a:r>
              <a:rPr lang="en-GB" sz="1800" dirty="0" smtClean="0"/>
              <a:t>Defined also common wire protocol</a:t>
            </a:r>
          </a:p>
          <a:p>
            <a:pPr lvl="1"/>
            <a:r>
              <a:rPr lang="en-GB" sz="1800" dirty="0" smtClean="0"/>
              <a:t>Common naming of obligations such as </a:t>
            </a:r>
            <a:r>
              <a:rPr lang="en-GB" sz="1800" dirty="0" err="1" smtClean="0"/>
              <a:t>uid</a:t>
            </a:r>
            <a:r>
              <a:rPr lang="en-GB" sz="1800" dirty="0" smtClean="0"/>
              <a:t>/</a:t>
            </a:r>
            <a:r>
              <a:rPr lang="en-GB" sz="1800" dirty="0" err="1" smtClean="0"/>
              <a:t>gid</a:t>
            </a:r>
            <a:r>
              <a:rPr lang="en-GB" sz="1800" dirty="0" smtClean="0"/>
              <a:t>, </a:t>
            </a:r>
            <a:r>
              <a:rPr lang="en-GB" sz="1800" dirty="0" err="1" smtClean="0"/>
              <a:t>rootPath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r>
              <a:rPr lang="en-GB" sz="2000" dirty="0" smtClean="0"/>
              <a:t>Compatible software</a:t>
            </a:r>
          </a:p>
          <a:p>
            <a:pPr lvl="1"/>
            <a:r>
              <a:rPr lang="en-GB" sz="1800" dirty="0" smtClean="0"/>
              <a:t>Globus gatekeepers, </a:t>
            </a:r>
            <a:r>
              <a:rPr lang="en-GB" sz="1800" dirty="0" err="1" smtClean="0"/>
              <a:t>lcg</a:t>
            </a:r>
            <a:r>
              <a:rPr lang="en-GB" sz="1800" dirty="0" smtClean="0"/>
              <a:t>-CE</a:t>
            </a:r>
          </a:p>
          <a:p>
            <a:pPr lvl="1"/>
            <a:r>
              <a:rPr lang="en-GB" sz="1800" dirty="0" smtClean="0"/>
              <a:t>gLExec (on WNs and on CREAM-CEs)</a:t>
            </a:r>
          </a:p>
          <a:p>
            <a:pPr lvl="1"/>
            <a:r>
              <a:rPr lang="en-US" sz="1800" dirty="0" smtClean="0"/>
              <a:t>dCache &gt; 1.9.2-4</a:t>
            </a:r>
          </a:p>
          <a:p>
            <a:pPr lvl="1"/>
            <a:r>
              <a:rPr lang="en-US" sz="1800" dirty="0" smtClean="0"/>
              <a:t>GT </a:t>
            </a:r>
            <a:r>
              <a:rPr lang="en-US" sz="1800" dirty="0" err="1" smtClean="0"/>
              <a:t>GridFTP</a:t>
            </a:r>
            <a:endParaRPr lang="en-US" sz="1800" dirty="0" smtClean="0"/>
          </a:p>
          <a:p>
            <a:pPr lvl="1"/>
            <a:r>
              <a:rPr lang="en-US" sz="1800" dirty="0" smtClean="0"/>
              <a:t>GT4.2 WS-GRAM, GRAM5 (to be tested)</a:t>
            </a:r>
            <a:endParaRPr lang="en-GB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GUMS and SAZ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138113" y="1225570"/>
            <a:ext cx="8686800" cy="5060950"/>
            <a:chOff x="138113" y="1225570"/>
            <a:chExt cx="8686800" cy="5060950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42900" y="1270020"/>
              <a:ext cx="2654300" cy="1538287"/>
            </a:xfrm>
            <a:prstGeom prst="roundRect">
              <a:avLst>
                <a:gd name="adj" fmla="val 57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3454400" y="1250970"/>
              <a:ext cx="5338763" cy="4484687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7961313" y="1301770"/>
              <a:ext cx="615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Grid</a:t>
              </a:r>
            </a:p>
            <a:p>
              <a:r>
                <a:rPr lang="en-US"/>
                <a:t>Site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313238" y="1293832"/>
              <a:ext cx="1998662" cy="12906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4395788" y="1843107"/>
              <a:ext cx="914400" cy="66833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GUMS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65638" y="1368445"/>
              <a:ext cx="1517650" cy="36671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Site Services</a:t>
              </a: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5373688" y="1839932"/>
              <a:ext cx="838200" cy="668338"/>
            </a:xfrm>
            <a:prstGeom prst="roundRect">
              <a:avLst>
                <a:gd name="adj" fmla="val 16667"/>
              </a:avLst>
            </a:prstGeom>
            <a:solidFill>
              <a:srgbClr val="FFCDE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SAZ</a:t>
              </a:r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5462588" y="3511570"/>
              <a:ext cx="1577975" cy="1189037"/>
              <a:chOff x="3441" y="2361"/>
              <a:chExt cx="993" cy="749"/>
            </a:xfrm>
          </p:grpSpPr>
          <p:grpSp>
            <p:nvGrpSpPr>
              <p:cNvPr id="15" name="Group 20"/>
              <p:cNvGrpSpPr>
                <a:grpSpLocks/>
              </p:cNvGrpSpPr>
              <p:nvPr/>
            </p:nvGrpSpPr>
            <p:grpSpPr bwMode="auto">
              <a:xfrm>
                <a:off x="3441" y="2361"/>
                <a:ext cx="993" cy="749"/>
                <a:chOff x="3648" y="2508"/>
                <a:chExt cx="993" cy="868"/>
              </a:xfrm>
            </p:grpSpPr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3648" y="2531"/>
                  <a:ext cx="993" cy="84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25" y="2508"/>
                  <a:ext cx="3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CE</a:t>
                  </a:r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3485" y="2538"/>
                <a:ext cx="897" cy="537"/>
                <a:chOff x="3485" y="2538"/>
                <a:chExt cx="897" cy="537"/>
              </a:xfrm>
            </p:grpSpPr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>
                  <a:off x="3485" y="2538"/>
                  <a:ext cx="897" cy="53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400"/>
                    <a:t>Gatekeeper</a:t>
                  </a: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>
                  <a:off x="3543" y="2770"/>
                  <a:ext cx="768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  <a:p>
                  <a:pPr algn="ctr"/>
                  <a:r>
                    <a:rPr lang="en-US" sz="1400"/>
                    <a:t>Prima </a:t>
                  </a:r>
                </a:p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 rot="5400000">
              <a:off x="5337175" y="2711470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Is Auth?</a:t>
              </a:r>
            </a:p>
            <a:p>
              <a:pPr algn="ctr"/>
              <a:r>
                <a:rPr lang="en-US" sz="1200"/>
                <a:t>Yes / No</a:t>
              </a:r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3509963" y="3506807"/>
              <a:ext cx="1773237" cy="1196975"/>
              <a:chOff x="2211" y="2358"/>
              <a:chExt cx="1117" cy="754"/>
            </a:xfrm>
          </p:grpSpPr>
          <p:grpSp>
            <p:nvGrpSpPr>
              <p:cNvPr id="23" name="Group 28"/>
              <p:cNvGrpSpPr>
                <a:grpSpLocks/>
              </p:cNvGrpSpPr>
              <p:nvPr/>
            </p:nvGrpSpPr>
            <p:grpSpPr bwMode="auto">
              <a:xfrm>
                <a:off x="2211" y="2358"/>
                <a:ext cx="1117" cy="754"/>
                <a:chOff x="2016" y="2517"/>
                <a:chExt cx="993" cy="868"/>
              </a:xfrm>
            </p:grpSpPr>
            <p:sp>
              <p:nvSpPr>
                <p:cNvPr id="2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16" y="2540"/>
                  <a:ext cx="993" cy="84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16" y="2517"/>
                  <a:ext cx="274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SE</a:t>
                  </a:r>
                </a:p>
              </p:txBody>
            </p:sp>
          </p:grpSp>
          <p:grpSp>
            <p:nvGrpSpPr>
              <p:cNvPr id="24" name="Group 31"/>
              <p:cNvGrpSpPr>
                <a:grpSpLocks/>
              </p:cNvGrpSpPr>
              <p:nvPr/>
            </p:nvGrpSpPr>
            <p:grpSpPr bwMode="auto">
              <a:xfrm>
                <a:off x="2260" y="2536"/>
                <a:ext cx="1010" cy="540"/>
                <a:chOff x="2260" y="2536"/>
                <a:chExt cx="1010" cy="54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2260" y="2536"/>
                  <a:ext cx="1010" cy="54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400"/>
                    <a:t>SRM</a:t>
                  </a:r>
                </a:p>
              </p:txBody>
            </p:sp>
            <p:sp>
              <p:nvSpPr>
                <p:cNvPr id="26" name="AutoShape 33"/>
                <p:cNvSpPr>
                  <a:spLocks noChangeArrowheads="1"/>
                </p:cNvSpPr>
                <p:nvPr/>
              </p:nvSpPr>
              <p:spPr bwMode="auto">
                <a:xfrm>
                  <a:off x="2325" y="2770"/>
                  <a:ext cx="865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/>
                    <a:t>gPlazma</a:t>
                  </a:r>
                </a:p>
              </p:txBody>
            </p:sp>
          </p:grpSp>
        </p:grpSp>
        <p:grpSp>
          <p:nvGrpSpPr>
            <p:cNvPr id="29" name="Group 34"/>
            <p:cNvGrpSpPr>
              <a:grpSpLocks/>
            </p:cNvGrpSpPr>
            <p:nvPr/>
          </p:nvGrpSpPr>
          <p:grpSpPr bwMode="auto">
            <a:xfrm>
              <a:off x="4114800" y="2506682"/>
              <a:ext cx="639763" cy="1655763"/>
              <a:chOff x="2592" y="1728"/>
              <a:chExt cx="403" cy="1043"/>
            </a:xfrm>
          </p:grpSpPr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 rot="5400000">
                <a:off x="2445" y="1875"/>
                <a:ext cx="69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/>
                  <a:t>ID Mapping?</a:t>
                </a:r>
              </a:p>
              <a:p>
                <a:pPr algn="ctr"/>
                <a:r>
                  <a:rPr lang="en-US" sz="1200"/>
                  <a:t>Yes / No +</a:t>
                </a:r>
              </a:p>
              <a:p>
                <a:pPr algn="ctr"/>
                <a:r>
                  <a:rPr lang="en-US" sz="1200"/>
                  <a:t>UserName</a:t>
                </a:r>
              </a:p>
            </p:txBody>
          </p:sp>
          <p:sp>
            <p:nvSpPr>
              <p:cNvPr id="31" name="Line 36"/>
              <p:cNvSpPr>
                <a:spLocks noChangeShapeType="1"/>
              </p:cNvSpPr>
              <p:nvPr/>
            </p:nvSpPr>
            <p:spPr bwMode="auto">
              <a:xfrm flipV="1">
                <a:off x="2856" y="1735"/>
                <a:ext cx="0" cy="10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7"/>
            <p:cNvGrpSpPr>
              <a:grpSpLocks/>
            </p:cNvGrpSpPr>
            <p:nvPr/>
          </p:nvGrpSpPr>
          <p:grpSpPr bwMode="auto">
            <a:xfrm>
              <a:off x="392113" y="1604982"/>
              <a:ext cx="2551112" cy="1143000"/>
              <a:chOff x="96" y="1008"/>
              <a:chExt cx="1606" cy="720"/>
            </a:xfrm>
          </p:grpSpPr>
          <p:sp>
            <p:nvSpPr>
              <p:cNvPr id="33" name="Rectangle 38"/>
              <p:cNvSpPr>
                <a:spLocks noChangeArrowheads="1"/>
              </p:cNvSpPr>
              <p:nvPr/>
            </p:nvSpPr>
            <p:spPr bwMode="auto">
              <a:xfrm>
                <a:off x="96" y="1008"/>
                <a:ext cx="1606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759" y="1046"/>
                <a:ext cx="916" cy="231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VO Services</a:t>
                </a:r>
              </a:p>
            </p:txBody>
          </p:sp>
          <p:sp>
            <p:nvSpPr>
              <p:cNvPr id="35" name="AutoShape 40" descr="10%"/>
              <p:cNvSpPr>
                <a:spLocks noChangeArrowheads="1"/>
              </p:cNvSpPr>
              <p:nvPr/>
            </p:nvSpPr>
            <p:spPr bwMode="auto">
              <a:xfrm>
                <a:off x="123" y="1312"/>
                <a:ext cx="672" cy="355"/>
              </a:xfrm>
              <a:prstGeom prst="roundRect">
                <a:avLst>
                  <a:gd name="adj" fmla="val 16667"/>
                </a:avLst>
              </a:prstGeom>
              <a:pattFill prst="pct10">
                <a:fgClr>
                  <a:srgbClr val="5A99A6"/>
                </a:fgClr>
                <a:bgClr>
                  <a:schemeClr val="bg1"/>
                </a:bgClr>
              </a:pattFill>
              <a:ln w="127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VOMRS</a:t>
                </a:r>
              </a:p>
            </p:txBody>
          </p:sp>
          <p:sp>
            <p:nvSpPr>
              <p:cNvPr id="36" name="AutoShape 41" descr="10%"/>
              <p:cNvSpPr>
                <a:spLocks noChangeArrowheads="1"/>
              </p:cNvSpPr>
              <p:nvPr/>
            </p:nvSpPr>
            <p:spPr bwMode="auto">
              <a:xfrm>
                <a:off x="1104" y="1312"/>
                <a:ext cx="576" cy="355"/>
              </a:xfrm>
              <a:prstGeom prst="roundRect">
                <a:avLst>
                  <a:gd name="adj" fmla="val 16667"/>
                </a:avLst>
              </a:prstGeom>
              <a:pattFill prst="pct10">
                <a:fgClr>
                  <a:srgbClr val="5A99A6"/>
                </a:fgClr>
                <a:bgClr>
                  <a:schemeClr val="bg1"/>
                </a:bgClr>
              </a:pattFill>
              <a:ln w="127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VOMS</a:t>
                </a:r>
              </a:p>
            </p:txBody>
          </p:sp>
          <p:cxnSp>
            <p:nvCxnSpPr>
              <p:cNvPr id="37" name="AutoShape 42"/>
              <p:cNvCxnSpPr>
                <a:cxnSpLocks noChangeShapeType="1"/>
                <a:stCxn id="36" idx="1"/>
                <a:endCxn id="35" idx="3"/>
              </p:cNvCxnSpPr>
              <p:nvPr/>
            </p:nvCxnSpPr>
            <p:spPr bwMode="auto">
              <a:xfrm flipH="1">
                <a:off x="795" y="1490"/>
                <a:ext cx="30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775" y="1337"/>
                <a:ext cx="3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synch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 rot="16200000">
              <a:off x="506412" y="3025795"/>
              <a:ext cx="6905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register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285875" y="3730645"/>
              <a:ext cx="12223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get voms-proxy</a:t>
              </a:r>
            </a:p>
          </p:txBody>
        </p:sp>
        <p:grpSp>
          <p:nvGrpSpPr>
            <p:cNvPr id="41" name="Group 46"/>
            <p:cNvGrpSpPr>
              <a:grpSpLocks/>
            </p:cNvGrpSpPr>
            <p:nvPr/>
          </p:nvGrpSpPr>
          <p:grpSpPr bwMode="auto">
            <a:xfrm>
              <a:off x="728663" y="3441718"/>
              <a:ext cx="5022850" cy="1322386"/>
              <a:chOff x="459" y="2317"/>
              <a:chExt cx="3164" cy="833"/>
            </a:xfrm>
          </p:grpSpPr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459" y="2317"/>
                <a:ext cx="3164" cy="825"/>
                <a:chOff x="458" y="2274"/>
                <a:chExt cx="3164" cy="1030"/>
              </a:xfrm>
            </p:grpSpPr>
            <p:sp>
              <p:nvSpPr>
                <p:cNvPr id="44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457" y="3164"/>
                  <a:ext cx="0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5" name="AutoShape 49"/>
                <p:cNvCxnSpPr>
                  <a:cxnSpLocks noChangeShapeType="1"/>
                  <a:endCxn id="17" idx="2"/>
                </p:cNvCxnSpPr>
                <p:nvPr/>
              </p:nvCxnSpPr>
              <p:spPr bwMode="auto">
                <a:xfrm rot="16200000" flipH="1">
                  <a:off x="1686" y="1046"/>
                  <a:ext cx="708" cy="3164"/>
                </a:xfrm>
                <a:prstGeom prst="bentConnector3">
                  <a:avLst>
                    <a:gd name="adj1" fmla="val 120338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sp>
            <p:nvSpPr>
              <p:cNvPr id="43" name="Text Box 50"/>
              <p:cNvSpPr txBox="1">
                <a:spLocks noChangeArrowheads="1"/>
              </p:cNvSpPr>
              <p:nvPr/>
            </p:nvSpPr>
            <p:spPr bwMode="auto">
              <a:xfrm>
                <a:off x="623" y="286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Submit request </a:t>
                </a:r>
              </a:p>
              <a:p>
                <a:pPr algn="ctr"/>
                <a:r>
                  <a:rPr lang="en-US" sz="1200"/>
                  <a:t>with voms-proxy</a:t>
                </a:r>
              </a:p>
            </p:txBody>
          </p:sp>
        </p:grpSp>
        <p:grpSp>
          <p:nvGrpSpPr>
            <p:cNvPr id="46" name="Group 51"/>
            <p:cNvGrpSpPr>
              <a:grpSpLocks/>
            </p:cNvGrpSpPr>
            <p:nvPr/>
          </p:nvGrpSpPr>
          <p:grpSpPr bwMode="auto">
            <a:xfrm>
              <a:off x="2933700" y="2114570"/>
              <a:ext cx="1447800" cy="274637"/>
              <a:chOff x="1848" y="1481"/>
              <a:chExt cx="912" cy="173"/>
            </a:xfrm>
          </p:grpSpPr>
          <p:sp>
            <p:nvSpPr>
              <p:cNvPr id="47" name="Text Box 52"/>
              <p:cNvSpPr txBox="1">
                <a:spLocks noChangeArrowheads="1"/>
              </p:cNvSpPr>
              <p:nvPr/>
            </p:nvSpPr>
            <p:spPr bwMode="auto">
              <a:xfrm>
                <a:off x="1848" y="1481"/>
                <a:ext cx="3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synch</a:t>
                </a:r>
              </a:p>
            </p:txBody>
          </p:sp>
          <p:sp>
            <p:nvSpPr>
              <p:cNvPr id="48" name="Line 53"/>
              <p:cNvSpPr>
                <a:spLocks noChangeShapeType="1"/>
              </p:cNvSpPr>
              <p:nvPr/>
            </p:nvSpPr>
            <p:spPr bwMode="auto">
              <a:xfrm>
                <a:off x="1881" y="1634"/>
                <a:ext cx="8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492125" y="2863870"/>
              <a:ext cx="268288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393825" y="3411557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765175" y="4410095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5232400" y="2697182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4757738" y="2694007"/>
              <a:ext cx="268287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auto">
            <a:xfrm>
              <a:off x="1590675" y="2422545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auto">
            <a:xfrm>
              <a:off x="3097213" y="2386032"/>
              <a:ext cx="268287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3</a:t>
              </a:r>
            </a:p>
          </p:txBody>
        </p:sp>
        <p:grpSp>
          <p:nvGrpSpPr>
            <p:cNvPr id="56" name="Group 61"/>
            <p:cNvGrpSpPr>
              <a:grpSpLocks/>
            </p:cNvGrpSpPr>
            <p:nvPr/>
          </p:nvGrpSpPr>
          <p:grpSpPr bwMode="auto">
            <a:xfrm>
              <a:off x="7156450" y="3506807"/>
              <a:ext cx="1639888" cy="1189038"/>
              <a:chOff x="4508" y="2358"/>
              <a:chExt cx="1033" cy="749"/>
            </a:xfrm>
          </p:grpSpPr>
          <p:grpSp>
            <p:nvGrpSpPr>
              <p:cNvPr id="57" name="Group 62"/>
              <p:cNvGrpSpPr>
                <a:grpSpLocks/>
              </p:cNvGrpSpPr>
              <p:nvPr/>
            </p:nvGrpSpPr>
            <p:grpSpPr bwMode="auto">
              <a:xfrm>
                <a:off x="4508" y="2358"/>
                <a:ext cx="1033" cy="749"/>
                <a:chOff x="3648" y="2508"/>
                <a:chExt cx="1033" cy="868"/>
              </a:xfrm>
            </p:grpSpPr>
            <p:sp>
              <p:nvSpPr>
                <p:cNvPr id="61" name="Rectangle 63"/>
                <p:cNvSpPr>
                  <a:spLocks noChangeArrowheads="1"/>
                </p:cNvSpPr>
                <p:nvPr/>
              </p:nvSpPr>
              <p:spPr bwMode="auto">
                <a:xfrm>
                  <a:off x="3648" y="2531"/>
                  <a:ext cx="993" cy="84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25" y="2508"/>
                  <a:ext cx="35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WN</a:t>
                  </a:r>
                </a:p>
              </p:txBody>
            </p:sp>
          </p:grpSp>
          <p:grpSp>
            <p:nvGrpSpPr>
              <p:cNvPr id="58" name="Group 65"/>
              <p:cNvGrpSpPr>
                <a:grpSpLocks/>
              </p:cNvGrpSpPr>
              <p:nvPr/>
            </p:nvGrpSpPr>
            <p:grpSpPr bwMode="auto">
              <a:xfrm>
                <a:off x="4552" y="2535"/>
                <a:ext cx="897" cy="537"/>
                <a:chOff x="4552" y="2535"/>
                <a:chExt cx="897" cy="537"/>
              </a:xfrm>
            </p:grpSpPr>
            <p:sp>
              <p:nvSpPr>
                <p:cNvPr id="59" name="AutoShape 66"/>
                <p:cNvSpPr>
                  <a:spLocks noChangeArrowheads="1"/>
                </p:cNvSpPr>
                <p:nvPr/>
              </p:nvSpPr>
              <p:spPr bwMode="auto">
                <a:xfrm>
                  <a:off x="4552" y="2535"/>
                  <a:ext cx="897" cy="53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400"/>
                    <a:t>gLExec</a:t>
                  </a:r>
                </a:p>
              </p:txBody>
            </p:sp>
            <p:sp>
              <p:nvSpPr>
                <p:cNvPr id="60" name="AutoShape 67"/>
                <p:cNvSpPr>
                  <a:spLocks noChangeArrowheads="1"/>
                </p:cNvSpPr>
                <p:nvPr/>
              </p:nvSpPr>
              <p:spPr bwMode="auto">
                <a:xfrm>
                  <a:off x="4610" y="2767"/>
                  <a:ext cx="768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  <a:p>
                  <a:pPr algn="ctr"/>
                  <a:r>
                    <a:rPr lang="en-US" sz="1400"/>
                    <a:t>Prima </a:t>
                  </a:r>
                </a:p>
                <a:p>
                  <a:pPr algn="ctr"/>
                  <a:endParaRPr lang="en-US" sz="1400"/>
                </a:p>
              </p:txBody>
            </p:sp>
          </p:grpSp>
        </p:grpSp>
        <p:grpSp>
          <p:nvGrpSpPr>
            <p:cNvPr id="63" name="Group 68"/>
            <p:cNvGrpSpPr>
              <a:grpSpLocks/>
            </p:cNvGrpSpPr>
            <p:nvPr/>
          </p:nvGrpSpPr>
          <p:grpSpPr bwMode="auto">
            <a:xfrm>
              <a:off x="3748088" y="5033982"/>
              <a:ext cx="715962" cy="609600"/>
              <a:chOff x="2457" y="3320"/>
              <a:chExt cx="451" cy="384"/>
            </a:xfrm>
          </p:grpSpPr>
          <p:grpSp>
            <p:nvGrpSpPr>
              <p:cNvPr id="64" name="Group 69"/>
              <p:cNvGrpSpPr>
                <a:grpSpLocks/>
              </p:cNvGrpSpPr>
              <p:nvPr/>
            </p:nvGrpSpPr>
            <p:grpSpPr bwMode="auto">
              <a:xfrm>
                <a:off x="2499" y="3320"/>
                <a:ext cx="364" cy="384"/>
                <a:chOff x="2630" y="3661"/>
                <a:chExt cx="364" cy="384"/>
              </a:xfrm>
            </p:grpSpPr>
            <p:sp>
              <p:nvSpPr>
                <p:cNvPr id="66" name="Oval 70"/>
                <p:cNvSpPr>
                  <a:spLocks noChangeArrowheads="1"/>
                </p:cNvSpPr>
                <p:nvPr/>
              </p:nvSpPr>
              <p:spPr bwMode="auto">
                <a:xfrm>
                  <a:off x="2630" y="3661"/>
                  <a:ext cx="364" cy="12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71"/>
                <p:cNvSpPr>
                  <a:spLocks noChangeArrowheads="1"/>
                </p:cNvSpPr>
                <p:nvPr/>
              </p:nvSpPr>
              <p:spPr bwMode="auto">
                <a:xfrm>
                  <a:off x="2630" y="3924"/>
                  <a:ext cx="364" cy="12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72"/>
                <p:cNvSpPr>
                  <a:spLocks noChangeShapeType="1"/>
                </p:cNvSpPr>
                <p:nvPr/>
              </p:nvSpPr>
              <p:spPr bwMode="auto">
                <a:xfrm>
                  <a:off x="2631" y="3723"/>
                  <a:ext cx="0" cy="2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73"/>
                <p:cNvSpPr>
                  <a:spLocks noChangeShapeType="1"/>
                </p:cNvSpPr>
                <p:nvPr/>
              </p:nvSpPr>
              <p:spPr bwMode="auto">
                <a:xfrm>
                  <a:off x="2994" y="3729"/>
                  <a:ext cx="0" cy="2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" name="Text Box 74"/>
              <p:cNvSpPr txBox="1">
                <a:spLocks noChangeArrowheads="1"/>
              </p:cNvSpPr>
              <p:nvPr/>
            </p:nvSpPr>
            <p:spPr bwMode="auto">
              <a:xfrm>
                <a:off x="2457" y="3421"/>
                <a:ext cx="45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Storage</a:t>
                </a:r>
              </a:p>
            </p:txBody>
          </p:sp>
        </p:grpSp>
        <p:grpSp>
          <p:nvGrpSpPr>
            <p:cNvPr id="70" name="Group 75"/>
            <p:cNvGrpSpPr>
              <a:grpSpLocks/>
            </p:cNvGrpSpPr>
            <p:nvPr/>
          </p:nvGrpSpPr>
          <p:grpSpPr bwMode="auto">
            <a:xfrm>
              <a:off x="6253163" y="4899045"/>
              <a:ext cx="723900" cy="771525"/>
              <a:chOff x="3972" y="3510"/>
              <a:chExt cx="456" cy="486"/>
            </a:xfrm>
          </p:grpSpPr>
          <p:grpSp>
            <p:nvGrpSpPr>
              <p:cNvPr id="71" name="Group 76"/>
              <p:cNvGrpSpPr>
                <a:grpSpLocks/>
              </p:cNvGrpSpPr>
              <p:nvPr/>
            </p:nvGrpSpPr>
            <p:grpSpPr bwMode="auto">
              <a:xfrm>
                <a:off x="3976" y="3510"/>
                <a:ext cx="447" cy="486"/>
                <a:chOff x="3976" y="3510"/>
                <a:chExt cx="447" cy="486"/>
              </a:xfrm>
            </p:grpSpPr>
            <p:grpSp>
              <p:nvGrpSpPr>
                <p:cNvPr id="73" name="Group 77"/>
                <p:cNvGrpSpPr>
                  <a:grpSpLocks/>
                </p:cNvGrpSpPr>
                <p:nvPr/>
              </p:nvGrpSpPr>
              <p:grpSpPr bwMode="auto">
                <a:xfrm>
                  <a:off x="3976" y="3903"/>
                  <a:ext cx="447" cy="93"/>
                  <a:chOff x="3972" y="3903"/>
                  <a:chExt cx="447" cy="93"/>
                </a:xfrm>
              </p:grpSpPr>
              <p:sp>
                <p:nvSpPr>
                  <p:cNvPr id="8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82"/>
                <p:cNvGrpSpPr>
                  <a:grpSpLocks/>
                </p:cNvGrpSpPr>
                <p:nvPr/>
              </p:nvGrpSpPr>
              <p:grpSpPr bwMode="auto">
                <a:xfrm>
                  <a:off x="3976" y="3777"/>
                  <a:ext cx="447" cy="93"/>
                  <a:chOff x="3972" y="3903"/>
                  <a:chExt cx="447" cy="93"/>
                </a:xfrm>
              </p:grpSpPr>
              <p:sp>
                <p:nvSpPr>
                  <p:cNvPr id="8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87"/>
                <p:cNvGrpSpPr>
                  <a:grpSpLocks/>
                </p:cNvGrpSpPr>
                <p:nvPr/>
              </p:nvGrpSpPr>
              <p:grpSpPr bwMode="auto">
                <a:xfrm>
                  <a:off x="3976" y="3648"/>
                  <a:ext cx="447" cy="93"/>
                  <a:chOff x="3972" y="3903"/>
                  <a:chExt cx="447" cy="93"/>
                </a:xfrm>
              </p:grpSpPr>
              <p:sp>
                <p:nvSpPr>
                  <p:cNvPr id="81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92"/>
                <p:cNvGrpSpPr>
                  <a:grpSpLocks/>
                </p:cNvGrpSpPr>
                <p:nvPr/>
              </p:nvGrpSpPr>
              <p:grpSpPr bwMode="auto">
                <a:xfrm>
                  <a:off x="3976" y="3510"/>
                  <a:ext cx="447" cy="93"/>
                  <a:chOff x="3972" y="3903"/>
                  <a:chExt cx="447" cy="93"/>
                </a:xfrm>
              </p:grpSpPr>
              <p:sp>
                <p:nvSpPr>
                  <p:cNvPr id="7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2" name="Text Box 97"/>
              <p:cNvSpPr txBox="1">
                <a:spLocks noChangeArrowheads="1"/>
              </p:cNvSpPr>
              <p:nvPr/>
            </p:nvSpPr>
            <p:spPr bwMode="auto">
              <a:xfrm>
                <a:off x="3972" y="3609"/>
                <a:ext cx="4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/>
                  <a:t>Batch</a:t>
                </a:r>
              </a:p>
              <a:p>
                <a:pPr algn="ctr"/>
                <a:r>
                  <a:rPr lang="en-US" sz="1200" b="1"/>
                  <a:t>System</a:t>
                </a:r>
              </a:p>
            </p:txBody>
          </p:sp>
        </p:grpSp>
        <p:grpSp>
          <p:nvGrpSpPr>
            <p:cNvPr id="93" name="Group 98"/>
            <p:cNvGrpSpPr>
              <a:grpSpLocks/>
            </p:cNvGrpSpPr>
            <p:nvPr/>
          </p:nvGrpSpPr>
          <p:grpSpPr bwMode="auto">
            <a:xfrm>
              <a:off x="5618163" y="4551382"/>
              <a:ext cx="638175" cy="1177925"/>
              <a:chOff x="3538" y="3016"/>
              <a:chExt cx="403" cy="742"/>
            </a:xfrm>
          </p:grpSpPr>
          <p:grpSp>
            <p:nvGrpSpPr>
              <p:cNvPr id="94" name="Group 99"/>
              <p:cNvGrpSpPr>
                <a:grpSpLocks/>
              </p:cNvGrpSpPr>
              <p:nvPr/>
            </p:nvGrpSpPr>
            <p:grpSpPr bwMode="auto">
              <a:xfrm>
                <a:off x="2105" y="3016"/>
                <a:ext cx="175" cy="676"/>
                <a:chOff x="3683" y="3002"/>
                <a:chExt cx="175" cy="446"/>
              </a:xfrm>
            </p:grpSpPr>
            <p:sp>
              <p:nvSpPr>
                <p:cNvPr id="96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3686" y="3002"/>
                  <a:ext cx="0" cy="4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01"/>
                <p:cNvSpPr>
                  <a:spLocks noChangeShapeType="1"/>
                </p:cNvSpPr>
                <p:nvPr/>
              </p:nvSpPr>
              <p:spPr bwMode="auto">
                <a:xfrm>
                  <a:off x="3683" y="3448"/>
                  <a:ext cx="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" name="Text Box 102"/>
              <p:cNvSpPr txBox="1">
                <a:spLocks noChangeArrowheads="1"/>
              </p:cNvSpPr>
              <p:nvPr/>
            </p:nvSpPr>
            <p:spPr bwMode="auto">
              <a:xfrm rot="5400000">
                <a:off x="3377" y="3194"/>
                <a:ext cx="725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/>
                  <a:t>Submit</a:t>
                </a:r>
              </a:p>
              <a:p>
                <a:pPr algn="ctr"/>
                <a:r>
                  <a:rPr lang="en-US" sz="1200"/>
                  <a:t>Pilot OR  Job </a:t>
                </a:r>
              </a:p>
              <a:p>
                <a:pPr algn="ctr"/>
                <a:r>
                  <a:rPr lang="en-US" sz="1200"/>
                  <a:t>(UID/GID)</a:t>
                </a:r>
              </a:p>
            </p:txBody>
          </p:sp>
        </p:grpSp>
        <p:grpSp>
          <p:nvGrpSpPr>
            <p:cNvPr id="98" name="Group 103"/>
            <p:cNvGrpSpPr>
              <a:grpSpLocks/>
            </p:cNvGrpSpPr>
            <p:nvPr/>
          </p:nvGrpSpPr>
          <p:grpSpPr bwMode="auto">
            <a:xfrm flipH="1">
              <a:off x="4351338" y="4564082"/>
              <a:ext cx="336550" cy="1057275"/>
              <a:chOff x="3683" y="3002"/>
              <a:chExt cx="175" cy="446"/>
            </a:xfrm>
          </p:grpSpPr>
          <p:sp>
            <p:nvSpPr>
              <p:cNvPr id="99" name="Line 104"/>
              <p:cNvSpPr>
                <a:spLocks noChangeShapeType="1"/>
              </p:cNvSpPr>
              <p:nvPr/>
            </p:nvSpPr>
            <p:spPr bwMode="auto">
              <a:xfrm flipV="1">
                <a:off x="3686" y="3002"/>
                <a:ext cx="0" cy="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5"/>
              <p:cNvSpPr>
                <a:spLocks noChangeShapeType="1"/>
              </p:cNvSpPr>
              <p:nvPr/>
            </p:nvSpPr>
            <p:spPr bwMode="auto">
              <a:xfrm>
                <a:off x="3683" y="3448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Text Box 106"/>
            <p:cNvSpPr txBox="1">
              <a:spLocks noChangeArrowheads="1"/>
            </p:cNvSpPr>
            <p:nvPr/>
          </p:nvSpPr>
          <p:spPr bwMode="auto">
            <a:xfrm rot="5400000">
              <a:off x="4339431" y="4874439"/>
              <a:ext cx="86201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Access</a:t>
              </a:r>
            </a:p>
            <a:p>
              <a:pPr algn="ctr"/>
              <a:r>
                <a:rPr lang="en-US" sz="1200"/>
                <a:t>Data</a:t>
              </a:r>
            </a:p>
            <a:p>
              <a:pPr algn="ctr"/>
              <a:r>
                <a:rPr lang="en-US" sz="1200"/>
                <a:t>(UID/GID)</a:t>
              </a:r>
            </a:p>
          </p:txBody>
        </p:sp>
        <p:sp>
          <p:nvSpPr>
            <p:cNvPr id="102" name="Oval 107"/>
            <p:cNvSpPr>
              <a:spLocks noChangeArrowheads="1"/>
            </p:cNvSpPr>
            <p:nvPr/>
          </p:nvSpPr>
          <p:spPr bwMode="auto">
            <a:xfrm>
              <a:off x="5003800" y="5054620"/>
              <a:ext cx="268288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03" name="Oval 108"/>
            <p:cNvSpPr>
              <a:spLocks noChangeArrowheads="1"/>
            </p:cNvSpPr>
            <p:nvPr/>
          </p:nvSpPr>
          <p:spPr bwMode="auto">
            <a:xfrm>
              <a:off x="5384800" y="5049857"/>
              <a:ext cx="268288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04" name="Line 109"/>
            <p:cNvSpPr>
              <a:spLocks noChangeShapeType="1"/>
            </p:cNvSpPr>
            <p:nvPr/>
          </p:nvSpPr>
          <p:spPr bwMode="auto">
            <a:xfrm>
              <a:off x="5346700" y="3482995"/>
              <a:ext cx="0" cy="998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>
              <a:off x="5346700" y="4492645"/>
              <a:ext cx="298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11"/>
            <p:cNvSpPr>
              <a:spLocks noChangeShapeType="1"/>
            </p:cNvSpPr>
            <p:nvPr/>
          </p:nvSpPr>
          <p:spPr bwMode="auto">
            <a:xfrm>
              <a:off x="7412038" y="3481407"/>
              <a:ext cx="0" cy="652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12"/>
            <p:cNvSpPr>
              <a:spLocks noChangeShapeType="1"/>
            </p:cNvSpPr>
            <p:nvPr/>
          </p:nvSpPr>
          <p:spPr bwMode="auto">
            <a:xfrm flipV="1">
              <a:off x="5738813" y="2517795"/>
              <a:ext cx="0" cy="1627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" name="Group 113"/>
            <p:cNvGrpSpPr>
              <a:grpSpLocks/>
            </p:cNvGrpSpPr>
            <p:nvPr/>
          </p:nvGrpSpPr>
          <p:grpSpPr bwMode="auto">
            <a:xfrm>
              <a:off x="5738813" y="3300432"/>
              <a:ext cx="1781175" cy="836613"/>
              <a:chOff x="3615" y="2228"/>
              <a:chExt cx="1122" cy="527"/>
            </a:xfrm>
          </p:grpSpPr>
          <p:sp>
            <p:nvSpPr>
              <p:cNvPr id="109" name="Line 114"/>
              <p:cNvSpPr>
                <a:spLocks noChangeShapeType="1"/>
              </p:cNvSpPr>
              <p:nvPr/>
            </p:nvSpPr>
            <p:spPr bwMode="auto">
              <a:xfrm>
                <a:off x="3615" y="2228"/>
                <a:ext cx="1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15"/>
              <p:cNvSpPr>
                <a:spLocks noChangeShapeType="1"/>
              </p:cNvSpPr>
              <p:nvPr/>
            </p:nvSpPr>
            <p:spPr bwMode="auto">
              <a:xfrm>
                <a:off x="4737" y="2228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116"/>
            <p:cNvGrpSpPr>
              <a:grpSpLocks/>
            </p:cNvGrpSpPr>
            <p:nvPr/>
          </p:nvGrpSpPr>
          <p:grpSpPr bwMode="auto">
            <a:xfrm>
              <a:off x="7015163" y="4564082"/>
              <a:ext cx="469900" cy="1047750"/>
              <a:chOff x="4419" y="3039"/>
              <a:chExt cx="219" cy="622"/>
            </a:xfrm>
          </p:grpSpPr>
          <p:sp>
            <p:nvSpPr>
              <p:cNvPr id="112" name="Line 117"/>
              <p:cNvSpPr>
                <a:spLocks noChangeShapeType="1"/>
              </p:cNvSpPr>
              <p:nvPr/>
            </p:nvSpPr>
            <p:spPr bwMode="auto">
              <a:xfrm>
                <a:off x="4419" y="3661"/>
                <a:ext cx="2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18"/>
              <p:cNvSpPr>
                <a:spLocks noChangeShapeType="1"/>
              </p:cNvSpPr>
              <p:nvPr/>
            </p:nvSpPr>
            <p:spPr bwMode="auto">
              <a:xfrm flipV="1">
                <a:off x="4638" y="3039"/>
                <a:ext cx="0" cy="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Text Box 119"/>
            <p:cNvSpPr txBox="1">
              <a:spLocks noChangeArrowheads="1"/>
            </p:cNvSpPr>
            <p:nvPr/>
          </p:nvSpPr>
          <p:spPr bwMode="auto">
            <a:xfrm rot="5400000">
              <a:off x="6918325" y="4924445"/>
              <a:ext cx="1114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Schedule</a:t>
              </a:r>
            </a:p>
            <a:p>
              <a:pPr algn="ctr"/>
              <a:r>
                <a:rPr lang="en-US" sz="1200"/>
                <a:t>Pilot OR Job</a:t>
              </a:r>
            </a:p>
          </p:txBody>
        </p:sp>
        <p:sp>
          <p:nvSpPr>
            <p:cNvPr id="115" name="Oval 120"/>
            <p:cNvSpPr>
              <a:spLocks noChangeArrowheads="1"/>
            </p:cNvSpPr>
            <p:nvPr/>
          </p:nvSpPr>
          <p:spPr bwMode="auto">
            <a:xfrm>
              <a:off x="7561263" y="5435620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9</a:t>
              </a:r>
            </a:p>
          </p:txBody>
        </p:sp>
        <p:grpSp>
          <p:nvGrpSpPr>
            <p:cNvPr id="116" name="Group 121"/>
            <p:cNvGrpSpPr>
              <a:grpSpLocks/>
            </p:cNvGrpSpPr>
            <p:nvPr/>
          </p:nvGrpSpPr>
          <p:grpSpPr bwMode="auto">
            <a:xfrm>
              <a:off x="7631113" y="4545032"/>
              <a:ext cx="863600" cy="749300"/>
              <a:chOff x="4807" y="3012"/>
              <a:chExt cx="543" cy="472"/>
            </a:xfrm>
          </p:grpSpPr>
          <p:grpSp>
            <p:nvGrpSpPr>
              <p:cNvPr id="117" name="Group 122"/>
              <p:cNvGrpSpPr>
                <a:grpSpLocks/>
              </p:cNvGrpSpPr>
              <p:nvPr/>
            </p:nvGrpSpPr>
            <p:grpSpPr bwMode="auto">
              <a:xfrm>
                <a:off x="4108" y="3012"/>
                <a:ext cx="342" cy="334"/>
                <a:chOff x="4878" y="3012"/>
                <a:chExt cx="342" cy="301"/>
              </a:xfrm>
            </p:grpSpPr>
            <p:sp>
              <p:nvSpPr>
                <p:cNvPr id="119" name="Line 123"/>
                <p:cNvSpPr>
                  <a:spLocks noChangeShapeType="1"/>
                </p:cNvSpPr>
                <p:nvPr/>
              </p:nvSpPr>
              <p:spPr bwMode="auto">
                <a:xfrm>
                  <a:off x="4881" y="302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24"/>
                <p:cNvSpPr>
                  <a:spLocks noChangeShapeType="1"/>
                </p:cNvSpPr>
                <p:nvPr/>
              </p:nvSpPr>
              <p:spPr bwMode="auto">
                <a:xfrm>
                  <a:off x="5220" y="3012"/>
                  <a:ext cx="0" cy="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25"/>
                <p:cNvSpPr>
                  <a:spLocks noChangeShapeType="1"/>
                </p:cNvSpPr>
                <p:nvPr/>
              </p:nvSpPr>
              <p:spPr bwMode="auto">
                <a:xfrm>
                  <a:off x="4878" y="3313"/>
                  <a:ext cx="3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" name="Text Box 126"/>
              <p:cNvSpPr txBox="1">
                <a:spLocks noChangeArrowheads="1"/>
              </p:cNvSpPr>
              <p:nvPr/>
            </p:nvSpPr>
            <p:spPr bwMode="auto">
              <a:xfrm>
                <a:off x="4807" y="3081"/>
                <a:ext cx="543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Pilot SU</a:t>
                </a:r>
              </a:p>
              <a:p>
                <a:pPr algn="ctr"/>
                <a:r>
                  <a:rPr lang="en-US" sz="1200"/>
                  <a:t>Job</a:t>
                </a:r>
              </a:p>
              <a:p>
                <a:pPr algn="ctr"/>
                <a:r>
                  <a:rPr lang="en-US" sz="1200"/>
                  <a:t>(UID/GID)</a:t>
                </a:r>
              </a:p>
            </p:txBody>
          </p:sp>
        </p:grpSp>
        <p:sp>
          <p:nvSpPr>
            <p:cNvPr id="122" name="Oval 127"/>
            <p:cNvSpPr>
              <a:spLocks noChangeArrowheads="1"/>
            </p:cNvSpPr>
            <p:nvPr/>
          </p:nvSpPr>
          <p:spPr bwMode="auto">
            <a:xfrm>
              <a:off x="8418513" y="4745057"/>
              <a:ext cx="3048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10</a:t>
              </a:r>
            </a:p>
          </p:txBody>
        </p:sp>
        <p:pic>
          <p:nvPicPr>
            <p:cNvPr id="123" name="Picture 128" descr="MCj039741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5" y="3494107"/>
              <a:ext cx="731838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 Box 129"/>
            <p:cNvSpPr txBox="1">
              <a:spLocks noChangeArrowheads="1"/>
            </p:cNvSpPr>
            <p:nvPr/>
          </p:nvSpPr>
          <p:spPr bwMode="auto">
            <a:xfrm>
              <a:off x="2386013" y="1225570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VO</a:t>
              </a:r>
            </a:p>
          </p:txBody>
        </p:sp>
        <p:cxnSp>
          <p:nvCxnSpPr>
            <p:cNvPr id="125" name="AutoShape 130"/>
            <p:cNvCxnSpPr>
              <a:cxnSpLocks noChangeShapeType="1"/>
            </p:cNvCxnSpPr>
            <p:nvPr/>
          </p:nvCxnSpPr>
          <p:spPr bwMode="auto">
            <a:xfrm flipV="1">
              <a:off x="1331913" y="2651145"/>
              <a:ext cx="1119187" cy="113982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6" name="AutoShape 131"/>
            <p:cNvCxnSpPr>
              <a:cxnSpLocks noChangeShapeType="1"/>
            </p:cNvCxnSpPr>
            <p:nvPr/>
          </p:nvCxnSpPr>
          <p:spPr bwMode="auto">
            <a:xfrm flipV="1">
              <a:off x="966788" y="2651145"/>
              <a:ext cx="1587" cy="842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27" name="Group 132"/>
            <p:cNvGrpSpPr>
              <a:grpSpLocks/>
            </p:cNvGrpSpPr>
            <p:nvPr/>
          </p:nvGrpSpPr>
          <p:grpSpPr bwMode="auto">
            <a:xfrm>
              <a:off x="4514850" y="3419495"/>
              <a:ext cx="2898775" cy="57150"/>
              <a:chOff x="2844" y="2303"/>
              <a:chExt cx="1826" cy="36"/>
            </a:xfrm>
          </p:grpSpPr>
          <p:sp>
            <p:nvSpPr>
              <p:cNvPr id="128" name="Line 133"/>
              <p:cNvSpPr>
                <a:spLocks noChangeShapeType="1"/>
              </p:cNvSpPr>
              <p:nvPr/>
            </p:nvSpPr>
            <p:spPr bwMode="auto">
              <a:xfrm>
                <a:off x="2844" y="2339"/>
                <a:ext cx="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34"/>
              <p:cNvSpPr>
                <a:spLocks/>
              </p:cNvSpPr>
              <p:nvPr/>
            </p:nvSpPr>
            <p:spPr bwMode="auto">
              <a:xfrm>
                <a:off x="3582" y="2303"/>
                <a:ext cx="63" cy="34"/>
              </a:xfrm>
              <a:custGeom>
                <a:avLst/>
                <a:gdLst>
                  <a:gd name="T0" fmla="*/ 0 w 48"/>
                  <a:gd name="T1" fmla="*/ 31 h 34"/>
                  <a:gd name="T2" fmla="*/ 370 w 48"/>
                  <a:gd name="T3" fmla="*/ 1 h 34"/>
                  <a:gd name="T4" fmla="*/ 732 w 48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4"/>
                  <a:gd name="T11" fmla="*/ 48 w 48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4">
                    <a:moveTo>
                      <a:pt x="0" y="31"/>
                    </a:moveTo>
                    <a:cubicBezTo>
                      <a:pt x="8" y="15"/>
                      <a:pt x="16" y="0"/>
                      <a:pt x="24" y="1"/>
                    </a:cubicBezTo>
                    <a:cubicBezTo>
                      <a:pt x="32" y="2"/>
                      <a:pt x="45" y="29"/>
                      <a:pt x="48" y="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35"/>
              <p:cNvSpPr>
                <a:spLocks noChangeShapeType="1"/>
              </p:cNvSpPr>
              <p:nvPr/>
            </p:nvSpPr>
            <p:spPr bwMode="auto">
              <a:xfrm>
                <a:off x="3645" y="2339"/>
                <a:ext cx="1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136"/>
            <p:cNvGrpSpPr>
              <a:grpSpLocks/>
            </p:cNvGrpSpPr>
            <p:nvPr/>
          </p:nvGrpSpPr>
          <p:grpSpPr bwMode="auto">
            <a:xfrm>
              <a:off x="4840288" y="3297257"/>
              <a:ext cx="898525" cy="862013"/>
              <a:chOff x="3049" y="2226"/>
              <a:chExt cx="566" cy="543"/>
            </a:xfrm>
          </p:grpSpPr>
          <p:sp>
            <p:nvSpPr>
              <p:cNvPr id="132" name="Line 137"/>
              <p:cNvSpPr>
                <a:spLocks noChangeShapeType="1"/>
              </p:cNvSpPr>
              <p:nvPr/>
            </p:nvSpPr>
            <p:spPr bwMode="auto">
              <a:xfrm rot="-5400000">
                <a:off x="2888" y="2572"/>
                <a:ext cx="3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8"/>
              <p:cNvSpPr>
                <a:spLocks/>
              </p:cNvSpPr>
              <p:nvPr/>
            </p:nvSpPr>
            <p:spPr bwMode="auto">
              <a:xfrm rot="-5400000">
                <a:off x="3034" y="2324"/>
                <a:ext cx="63" cy="34"/>
              </a:xfrm>
              <a:custGeom>
                <a:avLst/>
                <a:gdLst>
                  <a:gd name="T0" fmla="*/ 0 w 48"/>
                  <a:gd name="T1" fmla="*/ 31 h 34"/>
                  <a:gd name="T2" fmla="*/ 370 w 48"/>
                  <a:gd name="T3" fmla="*/ 1 h 34"/>
                  <a:gd name="T4" fmla="*/ 732 w 48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4"/>
                  <a:gd name="T11" fmla="*/ 48 w 48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4">
                    <a:moveTo>
                      <a:pt x="0" y="31"/>
                    </a:moveTo>
                    <a:cubicBezTo>
                      <a:pt x="8" y="15"/>
                      <a:pt x="16" y="0"/>
                      <a:pt x="24" y="1"/>
                    </a:cubicBezTo>
                    <a:cubicBezTo>
                      <a:pt x="32" y="2"/>
                      <a:pt x="45" y="29"/>
                      <a:pt x="48" y="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39"/>
              <p:cNvSpPr>
                <a:spLocks noChangeShapeType="1"/>
              </p:cNvSpPr>
              <p:nvPr/>
            </p:nvSpPr>
            <p:spPr bwMode="auto">
              <a:xfrm rot="-5400000">
                <a:off x="3043" y="2268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40"/>
              <p:cNvSpPr>
                <a:spLocks noChangeShapeType="1"/>
              </p:cNvSpPr>
              <p:nvPr/>
            </p:nvSpPr>
            <p:spPr bwMode="auto">
              <a:xfrm flipH="1">
                <a:off x="3084" y="2229"/>
                <a:ext cx="5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" name="Text Box 14"/>
            <p:cNvSpPr txBox="1">
              <a:spLocks noChangeArrowheads="1"/>
            </p:cNvSpPr>
            <p:nvPr/>
          </p:nvSpPr>
          <p:spPr bwMode="auto">
            <a:xfrm>
              <a:off x="6353175" y="1319232"/>
              <a:ext cx="65881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PDP</a:t>
              </a:r>
            </a:p>
          </p:txBody>
        </p:sp>
        <p:sp>
          <p:nvSpPr>
            <p:cNvPr id="137" name="Text Box 14"/>
            <p:cNvSpPr txBox="1">
              <a:spLocks noChangeArrowheads="1"/>
            </p:cNvSpPr>
            <p:nvPr/>
          </p:nvSpPr>
          <p:spPr bwMode="auto">
            <a:xfrm>
              <a:off x="8062913" y="3141682"/>
              <a:ext cx="762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PEPs</a:t>
              </a:r>
            </a:p>
          </p:txBody>
        </p:sp>
        <p:grpSp>
          <p:nvGrpSpPr>
            <p:cNvPr id="138" name="Group 146"/>
            <p:cNvGrpSpPr>
              <a:grpSpLocks/>
            </p:cNvGrpSpPr>
            <p:nvPr/>
          </p:nvGrpSpPr>
          <p:grpSpPr bwMode="auto">
            <a:xfrm>
              <a:off x="138113" y="5449907"/>
              <a:ext cx="3238500" cy="836613"/>
              <a:chOff x="138176" y="5685790"/>
              <a:chExt cx="3239008" cy="836930"/>
            </a:xfrm>
          </p:grpSpPr>
          <p:sp>
            <p:nvSpPr>
              <p:cNvPr id="139" name="Rectangle 6"/>
              <p:cNvSpPr>
                <a:spLocks noChangeArrowheads="1"/>
              </p:cNvSpPr>
              <p:nvPr/>
            </p:nvSpPr>
            <p:spPr bwMode="auto">
              <a:xfrm>
                <a:off x="138176" y="5685790"/>
                <a:ext cx="3239008" cy="8369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Text Box 7"/>
              <p:cNvSpPr txBox="1">
                <a:spLocks noChangeArrowheads="1"/>
              </p:cNvSpPr>
              <p:nvPr/>
            </p:nvSpPr>
            <p:spPr bwMode="auto">
              <a:xfrm>
                <a:off x="657289" y="6027103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Text Box 8"/>
              <p:cNvSpPr txBox="1">
                <a:spLocks noChangeArrowheads="1"/>
              </p:cNvSpPr>
              <p:nvPr/>
            </p:nvSpPr>
            <p:spPr bwMode="auto">
              <a:xfrm>
                <a:off x="581089" y="5874703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AutoShape 9"/>
              <p:cNvSpPr>
                <a:spLocks noChangeArrowheads="1"/>
              </p:cNvSpPr>
              <p:nvPr/>
            </p:nvSpPr>
            <p:spPr bwMode="auto">
              <a:xfrm>
                <a:off x="206439" y="5990590"/>
                <a:ext cx="878649" cy="3810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/>
                  <a:t>AuthZ </a:t>
                </a:r>
              </a:p>
              <a:p>
                <a:pPr algn="ctr"/>
                <a:r>
                  <a:rPr lang="en-US" sz="900"/>
                  <a:t>Components</a:t>
                </a:r>
              </a:p>
            </p:txBody>
          </p:sp>
          <p:sp>
            <p:nvSpPr>
              <p:cNvPr id="143" name="Text Box 10"/>
              <p:cNvSpPr txBox="1">
                <a:spLocks noChangeArrowheads="1"/>
              </p:cNvSpPr>
              <p:nvPr/>
            </p:nvSpPr>
            <p:spPr bwMode="auto">
              <a:xfrm>
                <a:off x="138176" y="5685790"/>
                <a:ext cx="690563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Legend</a:t>
                </a:r>
              </a:p>
            </p:txBody>
          </p:sp>
          <p:sp>
            <p:nvSpPr>
              <p:cNvPr id="144" name="AutoShape 18"/>
              <p:cNvSpPr>
                <a:spLocks noChangeArrowheads="1"/>
              </p:cNvSpPr>
              <p:nvPr/>
            </p:nvSpPr>
            <p:spPr bwMode="auto">
              <a:xfrm>
                <a:off x="1149160" y="5983986"/>
                <a:ext cx="850328" cy="392430"/>
              </a:xfrm>
              <a:prstGeom prst="roundRect">
                <a:avLst>
                  <a:gd name="adj" fmla="val 16667"/>
                </a:avLst>
              </a:prstGeom>
              <a:solidFill>
                <a:srgbClr val="FFCD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/>
                  <a:t>Not Officially</a:t>
                </a:r>
              </a:p>
              <a:p>
                <a:pPr algn="ctr"/>
                <a:r>
                  <a:rPr lang="en-US" sz="900"/>
                  <a:t>In OSG</a:t>
                </a:r>
              </a:p>
            </p:txBody>
          </p:sp>
          <p:grpSp>
            <p:nvGrpSpPr>
              <p:cNvPr id="145" name="Group 145"/>
              <p:cNvGrpSpPr>
                <a:grpSpLocks/>
              </p:cNvGrpSpPr>
              <p:nvPr/>
            </p:nvGrpSpPr>
            <p:grpSpPr bwMode="auto">
              <a:xfrm>
                <a:off x="2072640" y="5974080"/>
                <a:ext cx="1194816" cy="414528"/>
                <a:chOff x="1499616" y="5583936"/>
                <a:chExt cx="1194816" cy="470091"/>
              </a:xfrm>
            </p:grpSpPr>
            <p:sp>
              <p:nvSpPr>
                <p:cNvPr id="146" name="AutoShape 11" descr="10%"/>
                <p:cNvSpPr>
                  <a:spLocks noChangeArrowheads="1"/>
                </p:cNvSpPr>
                <p:nvPr/>
              </p:nvSpPr>
              <p:spPr bwMode="auto">
                <a:xfrm>
                  <a:off x="1499616" y="5583936"/>
                  <a:ext cx="1194816" cy="470091"/>
                </a:xfrm>
                <a:prstGeom prst="roundRect">
                  <a:avLst>
                    <a:gd name="adj" fmla="val 16667"/>
                  </a:avLst>
                </a:prstGeom>
                <a:pattFill prst="pct10">
                  <a:fgClr>
                    <a:srgbClr val="5A99A6"/>
                  </a:fgClr>
                  <a:bgClr>
                    <a:schemeClr val="bg1"/>
                  </a:bgClr>
                </a:patt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Text Box 12" descr="10%"/>
                <p:cNvSpPr txBox="1">
                  <a:spLocks noChangeArrowheads="1"/>
                </p:cNvSpPr>
                <p:nvPr/>
              </p:nvSpPr>
              <p:spPr bwMode="auto">
                <a:xfrm>
                  <a:off x="1512824" y="5649214"/>
                  <a:ext cx="1145032" cy="369332"/>
                </a:xfrm>
                <a:prstGeom prst="rect">
                  <a:avLst/>
                </a:prstGeom>
                <a:pattFill prst="pct10">
                  <a:fgClr>
                    <a:srgbClr val="5A99A6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/>
                    <a:t>VO Management </a:t>
                  </a:r>
                </a:p>
                <a:p>
                  <a:pPr algn="ctr"/>
                  <a:r>
                    <a:rPr lang="en-US" sz="900"/>
                    <a:t>Services</a:t>
                  </a:r>
                </a:p>
              </p:txBody>
            </p:sp>
          </p:grpSp>
        </p:grpSp>
      </p:grpSp>
      <p:sp>
        <p:nvSpPr>
          <p:cNvPr id="150" name="TextBox 149"/>
          <p:cNvSpPr txBox="1"/>
          <p:nvPr/>
        </p:nvSpPr>
        <p:spPr>
          <a:xfrm>
            <a:off x="2260776" y="6215082"/>
            <a:ext cx="6668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graphic: </a:t>
            </a:r>
            <a:r>
              <a:rPr lang="en-US" sz="1400" i="1" dirty="0" smtClean="0">
                <a:solidFill>
                  <a:srgbClr val="C00000"/>
                </a:solidFill>
              </a:rPr>
              <a:t>Dave Dykstra, Fermi National Accelerator Laboratory, CHEP, March 2009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ikhef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Nikhef-New</Template>
  <TotalTime>36460</TotalTime>
  <Words>7360</Words>
  <Application>Microsoft Office PowerPoint</Application>
  <PresentationFormat>On-screen Show (4:3)</PresentationFormat>
  <Paragraphs>1770</Paragraphs>
  <Slides>133</Slides>
  <Notes>6</Notes>
  <HiddenSlides>2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133</vt:i4>
      </vt:variant>
    </vt:vector>
  </HeadingPairs>
  <TitlesOfParts>
    <vt:vector size="137" baseType="lpstr">
      <vt:lpstr>Nikhef-New</vt:lpstr>
      <vt:lpstr>franks\My Documents\ogsa-wg\apa.vsd</vt:lpstr>
      <vt:lpstr>Document</vt:lpstr>
      <vt:lpstr>Visio</vt:lpstr>
      <vt:lpstr>Middleware Security</vt:lpstr>
      <vt:lpstr>Slide 2</vt:lpstr>
      <vt:lpstr>What to expect?</vt:lpstr>
      <vt:lpstr>A taxonomy of this middleware talk</vt:lpstr>
      <vt:lpstr>Security Mechanism Foundations and scope</vt:lpstr>
      <vt:lpstr>Elements of Trust</vt:lpstr>
      <vt:lpstr>Authentication models</vt:lpstr>
      <vt:lpstr>X.509: add identifiers to a public key</vt:lpstr>
      <vt:lpstr>Verification steps</vt:lpstr>
      <vt:lpstr>Signing policy files</vt:lpstr>
      <vt:lpstr>Building up: CA hierarchies</vt:lpstr>
      <vt:lpstr>Hierarchies in middleware</vt:lpstr>
      <vt:lpstr>Hierarchies in middleware</vt:lpstr>
      <vt:lpstr>Delegation – why break the recursion?</vt:lpstr>
      <vt:lpstr>Daisy-chaining proxy delegation</vt:lpstr>
      <vt:lpstr>Delegation, but to whom?</vt:lpstr>
      <vt:lpstr>Verifying authentication and X.509</vt:lpstr>
      <vt:lpstr>Verification middleware options</vt:lpstr>
      <vt:lpstr>Trust anchor formats are diversifying</vt:lpstr>
      <vt:lpstr>AuthN and AuthZ, a User View</vt:lpstr>
      <vt:lpstr>In Real Life …</vt:lpstr>
      <vt:lpstr>User Community Models</vt:lpstr>
      <vt:lpstr>Authorization: VO representations</vt:lpstr>
      <vt:lpstr>VO LDAP model </vt:lpstr>
      <vt:lpstr>VOMS: X.509 as a container</vt:lpstr>
      <vt:lpstr>VOMS model</vt:lpstr>
      <vt:lpstr>GUMS model</vt:lpstr>
      <vt:lpstr>Towards a multi-authority world (AAI)</vt:lpstr>
      <vt:lpstr>Federations</vt:lpstr>
      <vt:lpstr>A Federated Grid CA</vt:lpstr>
      <vt:lpstr>Attributes from multi-authority world</vt:lpstr>
      <vt:lpstr>Putting home attributes in the VO</vt:lpstr>
      <vt:lpstr>Attribute collection ‘at the resource’</vt:lpstr>
      <vt:lpstr>Authorization Frameworks</vt:lpstr>
      <vt:lpstr>A multi-authority world</vt:lpstr>
      <vt:lpstr>Logical Elements in authorization</vt:lpstr>
      <vt:lpstr>Control points</vt:lpstr>
      <vt:lpstr>Frameworks</vt:lpstr>
      <vt:lpstr>Some framework implementations</vt:lpstr>
      <vt:lpstr>Different frameworks</vt:lpstr>
      <vt:lpstr>Access Control for Compute</vt:lpstr>
      <vt:lpstr>Job Submission Today</vt:lpstr>
      <vt:lpstr>Access Control for Compute on Unix</vt:lpstr>
      <vt:lpstr>Example: LCAS in basic authorization</vt:lpstr>
      <vt:lpstr>LCAS example</vt:lpstr>
      <vt:lpstr>Argus Policies and banning</vt:lpstr>
      <vt:lpstr>gLite WMS access control: GACL</vt:lpstr>
      <vt:lpstr>GUMS access control</vt:lpstr>
      <vt:lpstr>But notably different</vt:lpstr>
      <vt:lpstr>But basic yes-no does not get you far</vt:lpstr>
      <vt:lpstr>To the Unix world</vt:lpstr>
      <vt:lpstr>Computing jobs in a multi-user Unix site</vt:lpstr>
      <vt:lpstr>To the Unix world: Problem</vt:lpstr>
      <vt:lpstr>To the Unix world: LCMAPS</vt:lpstr>
      <vt:lpstr>LCMAPS modules</vt:lpstr>
      <vt:lpstr>LCMAPS configuration example (local)</vt:lpstr>
      <vt:lpstr>Mapping, but where</vt:lpstr>
      <vt:lpstr>Late binding</vt:lpstr>
      <vt:lpstr>Classic job submission models</vt:lpstr>
      <vt:lpstr>Late binding: pilot jobs</vt:lpstr>
      <vt:lpstr>Every user a pilot</vt:lpstr>
      <vt:lpstr>Pilot job incentives</vt:lpstr>
      <vt:lpstr>Multi-user pilot jobs</vt:lpstr>
      <vt:lpstr>VO overlay networks: MUPJ</vt:lpstr>
      <vt:lpstr>A resource view of MUPJs</vt:lpstr>
      <vt:lpstr>Pros and Cons of MUpilot jobs</vt:lpstr>
      <vt:lpstr>Traceability and compromises</vt:lpstr>
      <vt:lpstr>Traceability and compromises</vt:lpstr>
      <vt:lpstr>Traceability and compromises</vt:lpstr>
      <vt:lpstr>MUPJ security issues</vt:lpstr>
      <vt:lpstr>Recovering control</vt:lpstr>
      <vt:lpstr>Recovering control: policy</vt:lpstr>
      <vt:lpstr>Recovering control: mechanisms</vt:lpstr>
      <vt:lpstr>Pushing access control downwards</vt:lpstr>
      <vt:lpstr>Recovering Control</vt:lpstr>
      <vt:lpstr>Recovering control: gLExec</vt:lpstr>
      <vt:lpstr>What is gLExec?</vt:lpstr>
      <vt:lpstr>What gLExec does …</vt:lpstr>
      <vt:lpstr>Pieces of the solution</vt:lpstr>
      <vt:lpstr>Pieces of the solution</vt:lpstr>
      <vt:lpstr>But all pieces should go together</vt:lpstr>
      <vt:lpstr>gLExec deployment modes</vt:lpstr>
      <vt:lpstr>Installation</vt:lpstr>
      <vt:lpstr>Towards Central Control</vt:lpstr>
      <vt:lpstr>What Happens to Access Control?</vt:lpstr>
      <vt:lpstr>Site Access Control today</vt:lpstr>
      <vt:lpstr>Centralizing decentralized SAC</vt:lpstr>
      <vt:lpstr>Central SAC management options</vt:lpstr>
      <vt:lpstr>Centralizing access control in M/W</vt:lpstr>
      <vt:lpstr>Talking to an AuthZ Service: standards</vt:lpstr>
      <vt:lpstr>Two Elements for interop</vt:lpstr>
      <vt:lpstr>Aims of the authz-interop project</vt:lpstr>
      <vt:lpstr>An XACML AuthZ Interop Profile</vt:lpstr>
      <vt:lpstr>Most Common Obligation Attributes</vt:lpstr>
      <vt:lpstr>What has been achieved now</vt:lpstr>
      <vt:lpstr>SCAS: LCMAPS in the distance</vt:lpstr>
      <vt:lpstr>Talking to SCAS</vt:lpstr>
      <vt:lpstr>SCAS Supported services &amp; protocols</vt:lpstr>
      <vt:lpstr>GUMS and SAZ</vt:lpstr>
      <vt:lpstr>Interoperability achievements</vt:lpstr>
      <vt:lpstr>Argus service</vt:lpstr>
      <vt:lpstr>Argus services and daemons</vt:lpstr>
      <vt:lpstr>Capabilities</vt:lpstr>
      <vt:lpstr>Introduction of the service in gLite</vt:lpstr>
      <vt:lpstr>gLExec with Argus</vt:lpstr>
      <vt:lpstr>Argus Supported services &amp; protocols</vt:lpstr>
      <vt:lpstr>Combining services</vt:lpstr>
      <vt:lpstr>Long Running Jobs</vt:lpstr>
      <vt:lpstr>MyProxy in EGEE</vt:lpstr>
      <vt:lpstr>Long-running Jobs</vt:lpstr>
      <vt:lpstr>Proxy Renewal Service</vt:lpstr>
      <vt:lpstr>Proxy Renewal Service</vt:lpstr>
      <vt:lpstr> MyProxy and Trust Establishment</vt:lpstr>
      <vt:lpstr>Data Storage</vt:lpstr>
      <vt:lpstr>Storage: Access Control Lists</vt:lpstr>
      <vt:lpstr>Grid ACL considerations</vt:lpstr>
      <vt:lpstr>‘Container abstraction’ breakdown</vt:lpstr>
      <vt:lpstr>Embedded access control: dCache</vt:lpstr>
      <vt:lpstr>Legacy persists, though</vt:lpstr>
      <vt:lpstr>Grid storage access control</vt:lpstr>
      <vt:lpstr>DPM Architecture</vt:lpstr>
      <vt:lpstr>Virtual Ids and VOMS integration</vt:lpstr>
      <vt:lpstr>DPNS mapping tables</vt:lpstr>
      <vt:lpstr>Access Control Lists</vt:lpstr>
      <vt:lpstr>Specialised Middleware</vt:lpstr>
      <vt:lpstr>Encrypted Data Storage</vt:lpstr>
      <vt:lpstr>Accessing medical images</vt:lpstr>
      <vt:lpstr>Exporting Images</vt:lpstr>
      <vt:lpstr>Hydra key store theory, and SSSS</vt:lpstr>
      <vt:lpstr>Example: integration into DPM</vt:lpstr>
      <vt:lpstr>From Here?</vt:lpstr>
      <vt:lpstr>Summary</vt:lpstr>
      <vt:lpstr>Questions?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Middleware Security</dc:title>
  <dc:creator>davidg</dc:creator>
  <cp:lastModifiedBy>davidg</cp:lastModifiedBy>
  <cp:revision>255</cp:revision>
  <dcterms:created xsi:type="dcterms:W3CDTF">2009-03-22T16:20:02Z</dcterms:created>
  <dcterms:modified xsi:type="dcterms:W3CDTF">2010-03-07T02:48:34Z</dcterms:modified>
</cp:coreProperties>
</file>