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Default Extension="doc" ContentType="application/msword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1"/>
  </p:notesMasterIdLst>
  <p:handoutMasterIdLst>
    <p:handoutMasterId r:id="rId132"/>
  </p:handoutMasterIdLst>
  <p:sldIdLst>
    <p:sldId id="256" r:id="rId2"/>
    <p:sldId id="263" r:id="rId3"/>
    <p:sldId id="355" r:id="rId4"/>
    <p:sldId id="262" r:id="rId5"/>
    <p:sldId id="261" r:id="rId6"/>
    <p:sldId id="266" r:id="rId7"/>
    <p:sldId id="270" r:id="rId8"/>
    <p:sldId id="271" r:id="rId9"/>
    <p:sldId id="272" r:id="rId10"/>
    <p:sldId id="275" r:id="rId11"/>
    <p:sldId id="276" r:id="rId12"/>
    <p:sldId id="277" r:id="rId13"/>
    <p:sldId id="278" r:id="rId14"/>
    <p:sldId id="282" r:id="rId15"/>
    <p:sldId id="283" r:id="rId16"/>
    <p:sldId id="284" r:id="rId17"/>
    <p:sldId id="285" r:id="rId18"/>
    <p:sldId id="402" r:id="rId19"/>
    <p:sldId id="403" r:id="rId20"/>
    <p:sldId id="279" r:id="rId21"/>
    <p:sldId id="404" r:id="rId22"/>
    <p:sldId id="405" r:id="rId23"/>
    <p:sldId id="286" r:id="rId24"/>
    <p:sldId id="287" r:id="rId25"/>
    <p:sldId id="288" r:id="rId26"/>
    <p:sldId id="289" r:id="rId27"/>
    <p:sldId id="290" r:id="rId28"/>
    <p:sldId id="395" r:id="rId29"/>
    <p:sldId id="399" r:id="rId30"/>
    <p:sldId id="400" r:id="rId31"/>
    <p:sldId id="397" r:id="rId32"/>
    <p:sldId id="393" r:id="rId33"/>
    <p:sldId id="398" r:id="rId34"/>
    <p:sldId id="291" r:id="rId35"/>
    <p:sldId id="297" r:id="rId36"/>
    <p:sldId id="401" r:id="rId37"/>
    <p:sldId id="298" r:id="rId38"/>
    <p:sldId id="299" r:id="rId39"/>
    <p:sldId id="300" r:id="rId40"/>
    <p:sldId id="307" r:id="rId41"/>
    <p:sldId id="308" r:id="rId42"/>
    <p:sldId id="306" r:id="rId43"/>
    <p:sldId id="323" r:id="rId44"/>
    <p:sldId id="292" r:id="rId45"/>
    <p:sldId id="301" r:id="rId46"/>
    <p:sldId id="302" r:id="rId47"/>
    <p:sldId id="326" r:id="rId48"/>
    <p:sldId id="303" r:id="rId49"/>
    <p:sldId id="304" r:id="rId50"/>
    <p:sldId id="324" r:id="rId51"/>
    <p:sldId id="327" r:id="rId52"/>
    <p:sldId id="325" r:id="rId53"/>
    <p:sldId id="370" r:id="rId54"/>
    <p:sldId id="357" r:id="rId55"/>
    <p:sldId id="356" r:id="rId56"/>
    <p:sldId id="328" r:id="rId57"/>
    <p:sldId id="329" r:id="rId58"/>
    <p:sldId id="407" r:id="rId59"/>
    <p:sldId id="371" r:id="rId60"/>
    <p:sldId id="372" r:id="rId61"/>
    <p:sldId id="373" r:id="rId62"/>
    <p:sldId id="374" r:id="rId63"/>
    <p:sldId id="375" r:id="rId64"/>
    <p:sldId id="376" r:id="rId65"/>
    <p:sldId id="378" r:id="rId66"/>
    <p:sldId id="309" r:id="rId67"/>
    <p:sldId id="310" r:id="rId68"/>
    <p:sldId id="311" r:id="rId69"/>
    <p:sldId id="313" r:id="rId70"/>
    <p:sldId id="314" r:id="rId71"/>
    <p:sldId id="315" r:id="rId72"/>
    <p:sldId id="316" r:id="rId73"/>
    <p:sldId id="317" r:id="rId74"/>
    <p:sldId id="318" r:id="rId75"/>
    <p:sldId id="319" r:id="rId76"/>
    <p:sldId id="320" r:id="rId77"/>
    <p:sldId id="322" r:id="rId78"/>
    <p:sldId id="321" r:id="rId79"/>
    <p:sldId id="330" r:id="rId80"/>
    <p:sldId id="331" r:id="rId81"/>
    <p:sldId id="332" r:id="rId82"/>
    <p:sldId id="335" r:id="rId83"/>
    <p:sldId id="336" r:id="rId84"/>
    <p:sldId id="338" r:id="rId85"/>
    <p:sldId id="339" r:id="rId86"/>
    <p:sldId id="295" r:id="rId87"/>
    <p:sldId id="342" r:id="rId88"/>
    <p:sldId id="343" r:id="rId89"/>
    <p:sldId id="341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40" r:id="rId102"/>
    <p:sldId id="293" r:id="rId103"/>
    <p:sldId id="366" r:id="rId104"/>
    <p:sldId id="367" r:id="rId105"/>
    <p:sldId id="368" r:id="rId106"/>
    <p:sldId id="363" r:id="rId107"/>
    <p:sldId id="364" r:id="rId108"/>
    <p:sldId id="365" r:id="rId109"/>
    <p:sldId id="358" r:id="rId110"/>
    <p:sldId id="359" r:id="rId111"/>
    <p:sldId id="361" r:id="rId112"/>
    <p:sldId id="360" r:id="rId113"/>
    <p:sldId id="362" r:id="rId114"/>
    <p:sldId id="294" r:id="rId115"/>
    <p:sldId id="387" r:id="rId116"/>
    <p:sldId id="388" r:id="rId117"/>
    <p:sldId id="389" r:id="rId118"/>
    <p:sldId id="390" r:id="rId119"/>
    <p:sldId id="391" r:id="rId120"/>
    <p:sldId id="392" r:id="rId121"/>
    <p:sldId id="296" r:id="rId122"/>
    <p:sldId id="379" r:id="rId123"/>
    <p:sldId id="381" r:id="rId124"/>
    <p:sldId id="380" r:id="rId125"/>
    <p:sldId id="382" r:id="rId126"/>
    <p:sldId id="383" r:id="rId127"/>
    <p:sldId id="384" r:id="rId128"/>
    <p:sldId id="385" r:id="rId129"/>
    <p:sldId id="406" r:id="rId130"/>
  </p:sldIdLst>
  <p:sldSz cx="9144000" cy="6858000" type="screen4x3"/>
  <p:notesSz cx="67945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00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16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notesMaster" Target="notesMasters/notesMaster1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3FF15-286B-4E86-BE97-10E7BE7C8AE5}" type="datetimeFigureOut">
              <a:rPr lang="en-US" smtClean="0"/>
              <a:pPr/>
              <a:t>4/18/2009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2E804-7218-4D50-9968-190B4C129FD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0CF9D-2DA0-4DF6-9568-064F047E59F1}" type="datetimeFigureOut">
              <a:rPr lang="en-US" smtClean="0"/>
              <a:pPr/>
              <a:t>4/18/2009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50B05-3BEC-4D1B-9C0A-28D17C90931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50B05-3BEC-4D1B-9C0A-28D17C909313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EB948A-FE2B-4E0B-A105-F65304E453B1}" type="slidenum">
              <a:rPr lang="en-GB" smtClean="0"/>
              <a:pPr/>
              <a:t>94</a:t>
            </a:fld>
            <a:endParaRPr lang="en-GB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6125"/>
            <a:ext cx="4959350" cy="37195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8527" y="4712061"/>
            <a:ext cx="5437447" cy="446138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186831-CD03-41E6-A9AC-33E2CC70BE04}" type="slidenum">
              <a:rPr lang="en-GB" smtClean="0"/>
              <a:pPr/>
              <a:t>95</a:t>
            </a:fld>
            <a:endParaRPr lang="en-GB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6125"/>
            <a:ext cx="4959350" cy="37195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8527" y="4712061"/>
            <a:ext cx="5437447" cy="446138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77340E-1D48-436A-855D-815D5E8AEE1E}" type="slidenum">
              <a:rPr lang="en-GB" smtClean="0"/>
              <a:pPr/>
              <a:t>96</a:t>
            </a:fld>
            <a:endParaRPr lang="en-GB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6125"/>
            <a:ext cx="4959350" cy="37195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8527" y="4712061"/>
            <a:ext cx="5437447" cy="446138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2E4B8D-9707-421D-85FC-4B12E175F889}" type="slidenum">
              <a:rPr lang="en-US"/>
              <a:pPr/>
              <a:t>115</a:t>
            </a:fld>
            <a:endParaRPr lang="en-US"/>
          </a:p>
        </p:txBody>
      </p:sp>
      <p:sp>
        <p:nvSpPr>
          <p:cNvPr id="811010" name="Text Box 2"/>
          <p:cNvSpPr txBox="1">
            <a:spLocks noChangeArrowheads="1"/>
          </p:cNvSpPr>
          <p:nvPr/>
        </p:nvSpPr>
        <p:spPr bwMode="auto">
          <a:xfrm>
            <a:off x="1132417" y="743427"/>
            <a:ext cx="4529667" cy="37205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101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1" y="4711254"/>
            <a:ext cx="5434028" cy="446402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C541D5-5B6C-4C5D-A2C3-4A620142FEA3}" type="slidenum">
              <a:rPr lang="en-US"/>
              <a:pPr/>
              <a:t>116</a:t>
            </a:fld>
            <a:endParaRPr lang="en-US"/>
          </a:p>
        </p:txBody>
      </p:sp>
      <p:sp>
        <p:nvSpPr>
          <p:cNvPr id="813058" name="Text Box 2"/>
          <p:cNvSpPr txBox="1">
            <a:spLocks noChangeArrowheads="1"/>
          </p:cNvSpPr>
          <p:nvPr/>
        </p:nvSpPr>
        <p:spPr bwMode="auto">
          <a:xfrm>
            <a:off x="1132417" y="743427"/>
            <a:ext cx="4529667" cy="37205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305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1" y="4711254"/>
            <a:ext cx="5434028" cy="446402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2AEC3-03AE-4B80-A594-E5BE2D230215}" type="slidenum">
              <a:rPr lang="en-US"/>
              <a:pPr/>
              <a:t>117</a:t>
            </a:fld>
            <a:endParaRPr lang="en-US"/>
          </a:p>
        </p:txBody>
      </p:sp>
      <p:sp>
        <p:nvSpPr>
          <p:cNvPr id="815106" name="Text Box 2"/>
          <p:cNvSpPr txBox="1">
            <a:spLocks noChangeArrowheads="1"/>
          </p:cNvSpPr>
          <p:nvPr/>
        </p:nvSpPr>
        <p:spPr bwMode="auto">
          <a:xfrm>
            <a:off x="1132417" y="743427"/>
            <a:ext cx="4529667" cy="37205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510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1" y="4711254"/>
            <a:ext cx="5434028" cy="446402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722FD8-BA49-4D4F-BB2C-59538957EDD4}" type="slidenum">
              <a:rPr lang="en-US"/>
              <a:pPr/>
              <a:t>118</a:t>
            </a:fld>
            <a:endParaRPr lang="en-US"/>
          </a:p>
        </p:txBody>
      </p:sp>
      <p:sp>
        <p:nvSpPr>
          <p:cNvPr id="817154" name="Text Box 2"/>
          <p:cNvSpPr txBox="1">
            <a:spLocks noChangeArrowheads="1"/>
          </p:cNvSpPr>
          <p:nvPr/>
        </p:nvSpPr>
        <p:spPr bwMode="auto">
          <a:xfrm>
            <a:off x="1132417" y="743427"/>
            <a:ext cx="4529667" cy="37205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715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1" y="4711254"/>
            <a:ext cx="5434028" cy="446402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38" y="3713163"/>
            <a:ext cx="4286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FFCC00"/>
                </a:solidFill>
                <a:latin typeface="Franklin Gothic Demi" pitchFamily="34" charset="0"/>
                <a:cs typeface="+mn-cs"/>
              </a:rPr>
              <a:t>&gt;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2B20A-8D30-46FC-8674-81CAE8D1C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4068" y="-14069"/>
            <a:ext cx="9172136" cy="133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 userDrawn="1"/>
        </p:nvGrpSpPr>
        <p:grpSpPr>
          <a:xfrm>
            <a:off x="815957" y="5786454"/>
            <a:ext cx="1963417" cy="500066"/>
            <a:chOff x="815957" y="5786454"/>
            <a:chExt cx="1184275" cy="301625"/>
          </a:xfrm>
        </p:grpSpPr>
        <p:pic>
          <p:nvPicPr>
            <p:cNvPr id="12" name="Picture 2" descr="H:\Home\davidg\Template\Logos\NIKHEF.wmf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5957" y="5786454"/>
              <a:ext cx="684213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 descr="H:\Home\davidg\Template\Logos\pdpbw-small.gif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90657" y="5821379"/>
              <a:ext cx="40957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75" y="5814590"/>
            <a:ext cx="4786313" cy="357188"/>
          </a:xfrm>
        </p:spPr>
        <p:txBody>
          <a:bodyPr/>
          <a:lstStyle>
            <a:lvl1pPr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Author and affiliation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5400000">
            <a:off x="420688" y="228600"/>
            <a:ext cx="4286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CC00"/>
                </a:solidFill>
                <a:latin typeface="Franklin Gothic Demi" pitchFamily="34" charset="0"/>
                <a:cs typeface="+mn-cs"/>
              </a:rPr>
              <a:t>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346075"/>
            <a:ext cx="7758138" cy="796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8D5ED-88F6-42CE-AF53-0FC15CFCD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8B3AB-EAE3-4CC8-ACAA-E7A9BF087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338" y="190500"/>
            <a:ext cx="814167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0936" y="1350963"/>
            <a:ext cx="4340469" cy="515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081" y="1350963"/>
            <a:ext cx="4341934" cy="515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019925" y="6554788"/>
            <a:ext cx="1901825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</a:t>
            </a:r>
            <a:r>
              <a:rPr lang="en-GB" sz="1400"/>
              <a:t>_</a:t>
            </a:r>
            <a:fld id="{ABB8D186-26C7-4362-8AEA-9425EC917D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5400000">
            <a:off x="420688" y="214313"/>
            <a:ext cx="4286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CC00"/>
                </a:solidFill>
                <a:latin typeface="Franklin Gothic Demi" pitchFamily="34" charset="0"/>
                <a:cs typeface="+mn-cs"/>
              </a:rPr>
              <a:t>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346075"/>
            <a:ext cx="7758138" cy="796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DAF94-7CC7-4666-B314-5C787AD3E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5400000">
            <a:off x="721519" y="2156619"/>
            <a:ext cx="4286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FFCC00"/>
                </a:solidFill>
                <a:latin typeface="Franklin Gothic Demi" pitchFamily="34" charset="0"/>
                <a:cs typeface="+mn-cs"/>
              </a:rPr>
              <a:t>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9827-203A-491B-8DCD-71C2DCB93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5400000">
            <a:off x="420688" y="214313"/>
            <a:ext cx="4286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CC00"/>
                </a:solidFill>
                <a:latin typeface="Franklin Gothic Demi" pitchFamily="34" charset="0"/>
                <a:cs typeface="+mn-cs"/>
              </a:rPr>
              <a:t>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346075"/>
            <a:ext cx="7758138" cy="796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F362D-BF3B-402A-90C1-30D5877A4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5400000">
            <a:off x="420688" y="214313"/>
            <a:ext cx="4286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CC00"/>
                </a:solidFill>
                <a:latin typeface="Franklin Gothic Demi" pitchFamily="34" charset="0"/>
                <a:cs typeface="+mn-cs"/>
              </a:rPr>
              <a:t>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346075"/>
            <a:ext cx="7758138" cy="7969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C143D-C8FD-4F2A-9499-DB13EE472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5400000">
            <a:off x="420688" y="214313"/>
            <a:ext cx="4286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CC00"/>
                </a:solidFill>
                <a:latin typeface="Franklin Gothic Demi" pitchFamily="34" charset="0"/>
                <a:cs typeface="+mn-cs"/>
              </a:rPr>
              <a:t>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346075"/>
            <a:ext cx="7758138" cy="796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7A233-C085-4621-AE82-93BA4DF5A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2009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8A366-783F-4092-974E-D1ECF1163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340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33407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9545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2009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37B99-807B-4DB1-8E31-4C2425634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2009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F7DCA-28B3-46B7-AE1A-DED32AE62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85813" y="346075"/>
            <a:ext cx="790098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57313"/>
            <a:ext cx="822960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43688" y="6500813"/>
            <a:ext cx="1071562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April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8875" y="6500813"/>
            <a:ext cx="328612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5313" y="6500813"/>
            <a:ext cx="471487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FE22299A-08F5-4923-B1E6-FBFA07A56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" descr="H:\Home\davidg\Template\Logos\NIKHEF.wm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69900" y="6484938"/>
            <a:ext cx="68421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3" descr="H:\Home\davidg\Template\Logos\pdpbw-small.gif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244600" y="6519863"/>
            <a:ext cx="4095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071688" y="6429375"/>
            <a:ext cx="428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Franklin Gothic Demi" pitchFamily="34" charset="0"/>
                <a:cs typeface="+mn-cs"/>
              </a:rPr>
              <a:t>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03" r:id="rId7"/>
    <p:sldLayoutId id="2147483704" r:id="rId8"/>
    <p:sldLayoutId id="2147483705" r:id="rId9"/>
    <p:sldLayoutId id="2147483713" r:id="rId10"/>
    <p:sldLayoutId id="2147483706" r:id="rId11"/>
    <p:sldLayoutId id="2147483714" r:id="rId1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Franklin Gothic Dem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Dem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Dem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Dem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Dem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Dem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Dem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Dem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Dem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Franklin Gothic Heavy" pitchFamily="34" charset="0"/>
        <a:buChar char="&gt;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Franklin Gothic Book" pitchFamily="34" charset="0"/>
        <a:buChar char="&gt;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franks/My%20Documents/ogsa-wg/apa.vsd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://cd-docdb.fnal.gov/cgi-bin/ShowDocument?docid=2952" TargetMode="External"/><Relationship Id="rId2" Type="http://schemas.openxmlformats.org/officeDocument/2006/relationships/hyperlink" Target="http://www.switch.ch/grid/support/documents/xacmlsaml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dms.cern.ch/document/929867" TargetMode="Externa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Middleware Security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in Selected Grid Infrastructures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David Groep, Nikhef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PKI (1): Asymmetric cryptography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1893910"/>
            <a:ext cx="45974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Franklin Gothic Heavy" pitchFamily="34" charset="0"/>
              <a:buChar char="&gt;"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every user/host/service has an X.509 certificate;</a:t>
            </a:r>
          </a:p>
          <a:p>
            <a:pPr marL="342900" marR="0" lvl="0" indent="-3429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Franklin Gothic Heavy" pitchFamily="34" charset="0"/>
              <a:buChar char="&gt;"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certificates are signed by trusted (by the local sites) CA’s;</a:t>
            </a:r>
          </a:p>
          <a:p>
            <a:pPr marL="342900" marR="0" lvl="0" indent="-3429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Franklin Gothic Heavy" pitchFamily="34" charset="0"/>
              <a:buChar char="&gt;"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every Grid transaction is </a:t>
            </a:r>
            <a:r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mutually authenticated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:</a:t>
            </a:r>
          </a:p>
          <a:p>
            <a:pPr marL="742950" marR="0" lvl="1" indent="-28575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Monotype Sorts" charset="2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John sends his certificate;</a:t>
            </a:r>
          </a:p>
          <a:p>
            <a:pPr marL="742950" marR="0" lvl="1" indent="-28575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Monotype Sorts" charset="2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Paul verifies signature in John’s certificate;</a:t>
            </a:r>
          </a:p>
          <a:p>
            <a:pPr marL="742950" marR="0" lvl="1" indent="-28575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Monotype Sorts" charset="2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Paul sends to John a challenge string;</a:t>
            </a:r>
          </a:p>
          <a:p>
            <a:pPr marL="742950" marR="0" lvl="1" indent="-28575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Monotype Sorts" charset="2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John encrypts the challenge string with his private key;</a:t>
            </a:r>
          </a:p>
          <a:p>
            <a:pPr marL="742950" marR="0" lvl="1" indent="-28575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Monotype Sorts" charset="2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John sends encrypted challenge to Paul</a:t>
            </a:r>
          </a:p>
          <a:p>
            <a:pPr marL="742950" marR="0" lvl="1" indent="-28575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Monotype Sorts" charset="2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Paul uses John’s public key to decrypt the challenge.</a:t>
            </a:r>
          </a:p>
          <a:p>
            <a:pPr marL="742950" marR="0" lvl="1" indent="-28575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Monotype Sorts" charset="2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Paul compares the decrypted string with the original challenge</a:t>
            </a:r>
          </a:p>
          <a:p>
            <a:pPr marL="742950" marR="0" lvl="1" indent="-28575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Monotype Sorts" charset="2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If they match, Paul verified John’s identity and John can not repudiate it.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5100638" y="1824060"/>
            <a:ext cx="0" cy="468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8682038" y="1824060"/>
            <a:ext cx="0" cy="468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29163" y="1436710"/>
            <a:ext cx="9112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00"/>
              </a:buClr>
              <a:buFontTx/>
              <a:buNone/>
            </a:pP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John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267700" y="1438297"/>
            <a:ext cx="8270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FFCC00"/>
              </a:buClr>
              <a:buFontTx/>
              <a:buNone/>
            </a:pP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Paul</a:t>
            </a:r>
          </a:p>
        </p:txBody>
      </p: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5089525" y="1893910"/>
            <a:ext cx="3592513" cy="336550"/>
            <a:chOff x="3206" y="1045"/>
            <a:chExt cx="2263" cy="212"/>
          </a:xfrm>
        </p:grpSpPr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3206" y="1249"/>
              <a:ext cx="22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988" y="1045"/>
              <a:ext cx="117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Clr>
                  <a:srgbClr val="FFCC00"/>
                </a:buClr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John’s certificate</a:t>
              </a:r>
            </a:p>
          </p:txBody>
        </p:sp>
      </p:grp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6038850" y="2460647"/>
            <a:ext cx="2643188" cy="379413"/>
            <a:chOff x="3804" y="1402"/>
            <a:chExt cx="1665" cy="239"/>
          </a:xfrm>
        </p:grpSpPr>
        <p:grpSp>
          <p:nvGrpSpPr>
            <p:cNvPr id="16" name="Group 12"/>
            <p:cNvGrpSpPr>
              <a:grpSpLocks/>
            </p:cNvGrpSpPr>
            <p:nvPr/>
          </p:nvGrpSpPr>
          <p:grpSpPr bwMode="auto">
            <a:xfrm>
              <a:off x="5122" y="1402"/>
              <a:ext cx="347" cy="239"/>
              <a:chOff x="5122" y="1402"/>
              <a:chExt cx="347" cy="239"/>
            </a:xfrm>
          </p:grpSpPr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 flipH="1" flipV="1">
                <a:off x="5122" y="1402"/>
                <a:ext cx="34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 flipH="1" flipV="1">
                <a:off x="5122" y="1641"/>
                <a:ext cx="34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 flipV="1">
                <a:off x="5122" y="1402"/>
                <a:ext cx="0" cy="23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804" y="1406"/>
              <a:ext cx="130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Clr>
                  <a:srgbClr val="FFCC00"/>
                </a:buClr>
                <a:buFontTx/>
                <a:buNone/>
              </a:pPr>
              <a:r>
                <a:rPr lang="en-US" sz="1600" b="1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Verify CA signature</a:t>
              </a:r>
            </a:p>
          </p:txBody>
        </p:sp>
      </p:grpSp>
      <p:grpSp>
        <p:nvGrpSpPr>
          <p:cNvPr id="21" name="Group 17"/>
          <p:cNvGrpSpPr>
            <a:grpSpLocks/>
          </p:cNvGrpSpPr>
          <p:nvPr/>
        </p:nvGrpSpPr>
        <p:grpSpPr bwMode="auto">
          <a:xfrm>
            <a:off x="5089525" y="2878160"/>
            <a:ext cx="3592513" cy="336550"/>
            <a:chOff x="3206" y="1665"/>
            <a:chExt cx="2263" cy="212"/>
          </a:xfrm>
        </p:grpSpPr>
        <p:sp>
          <p:nvSpPr>
            <p:cNvPr id="22" name="Line 18"/>
            <p:cNvSpPr>
              <a:spLocks noChangeShapeType="1"/>
            </p:cNvSpPr>
            <p:nvPr/>
          </p:nvSpPr>
          <p:spPr bwMode="auto">
            <a:xfrm flipH="1">
              <a:off x="3206" y="1853"/>
              <a:ext cx="22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3988" y="1665"/>
              <a:ext cx="108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Clr>
                  <a:srgbClr val="FFCC00"/>
                </a:buClr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Random phrase</a:t>
              </a:r>
            </a:p>
          </p:txBody>
        </p:sp>
      </p:grpSp>
      <p:grpSp>
        <p:nvGrpSpPr>
          <p:cNvPr id="24" name="Group 20"/>
          <p:cNvGrpSpPr>
            <a:grpSpLocks/>
          </p:cNvGrpSpPr>
          <p:nvPr/>
        </p:nvGrpSpPr>
        <p:grpSpPr bwMode="auto">
          <a:xfrm>
            <a:off x="5089525" y="3538560"/>
            <a:ext cx="3627438" cy="396875"/>
            <a:chOff x="3206" y="2081"/>
            <a:chExt cx="2285" cy="250"/>
          </a:xfrm>
        </p:grpSpPr>
        <p:grpSp>
          <p:nvGrpSpPr>
            <p:cNvPr id="25" name="Group 21"/>
            <p:cNvGrpSpPr>
              <a:grpSpLocks/>
            </p:cNvGrpSpPr>
            <p:nvPr/>
          </p:nvGrpSpPr>
          <p:grpSpPr bwMode="auto">
            <a:xfrm>
              <a:off x="3206" y="2092"/>
              <a:ext cx="354" cy="239"/>
              <a:chOff x="3206" y="2092"/>
              <a:chExt cx="354" cy="239"/>
            </a:xfrm>
          </p:grpSpPr>
          <p:sp>
            <p:nvSpPr>
              <p:cNvPr id="27" name="Line 22"/>
              <p:cNvSpPr>
                <a:spLocks noChangeShapeType="1"/>
              </p:cNvSpPr>
              <p:nvPr/>
            </p:nvSpPr>
            <p:spPr bwMode="auto">
              <a:xfrm flipH="1" flipV="1">
                <a:off x="3213" y="2092"/>
                <a:ext cx="34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8" name="Line 23"/>
              <p:cNvSpPr>
                <a:spLocks noChangeShapeType="1"/>
              </p:cNvSpPr>
              <p:nvPr/>
            </p:nvSpPr>
            <p:spPr bwMode="auto">
              <a:xfrm flipH="1" flipV="1">
                <a:off x="3206" y="2331"/>
                <a:ext cx="34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9" name="Line 24"/>
              <p:cNvSpPr>
                <a:spLocks noChangeShapeType="1"/>
              </p:cNvSpPr>
              <p:nvPr/>
            </p:nvSpPr>
            <p:spPr bwMode="auto">
              <a:xfrm flipV="1">
                <a:off x="3560" y="2092"/>
                <a:ext cx="0" cy="23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3615" y="2081"/>
              <a:ext cx="187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Clr>
                  <a:srgbClr val="FFCC00"/>
                </a:buClr>
                <a:buFontTx/>
                <a:buNone/>
              </a:pPr>
              <a:r>
                <a:rPr lang="en-US" sz="1600" b="1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Encrypt with J.’ s private key</a:t>
              </a:r>
            </a:p>
          </p:txBody>
        </p:sp>
      </p:grpSp>
      <p:grpSp>
        <p:nvGrpSpPr>
          <p:cNvPr id="30" name="Group 26"/>
          <p:cNvGrpSpPr>
            <a:grpSpLocks/>
          </p:cNvGrpSpPr>
          <p:nvPr/>
        </p:nvGrpSpPr>
        <p:grpSpPr bwMode="auto">
          <a:xfrm>
            <a:off x="5089525" y="4013222"/>
            <a:ext cx="3592513" cy="336550"/>
            <a:chOff x="3206" y="2380"/>
            <a:chExt cx="2263" cy="212"/>
          </a:xfrm>
        </p:grpSpPr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3206" y="2574"/>
              <a:ext cx="22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32" name="Text Box 28"/>
            <p:cNvSpPr txBox="1">
              <a:spLocks noChangeArrowheads="1"/>
            </p:cNvSpPr>
            <p:nvPr/>
          </p:nvSpPr>
          <p:spPr bwMode="auto">
            <a:xfrm>
              <a:off x="3826" y="2380"/>
              <a:ext cx="119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Clr>
                  <a:srgbClr val="FFCC00"/>
                </a:buClr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Encrypted phrase</a:t>
              </a:r>
            </a:p>
          </p:txBody>
        </p:sp>
      </p:grpSp>
      <p:grpSp>
        <p:nvGrpSpPr>
          <p:cNvPr id="33" name="Group 29"/>
          <p:cNvGrpSpPr>
            <a:grpSpLocks/>
          </p:cNvGrpSpPr>
          <p:nvPr/>
        </p:nvGrpSpPr>
        <p:grpSpPr bwMode="auto">
          <a:xfrm>
            <a:off x="5259388" y="4678385"/>
            <a:ext cx="3422650" cy="379412"/>
            <a:chOff x="3313" y="2799"/>
            <a:chExt cx="2156" cy="239"/>
          </a:xfrm>
        </p:grpSpPr>
        <p:grpSp>
          <p:nvGrpSpPr>
            <p:cNvPr id="34" name="Group 30"/>
            <p:cNvGrpSpPr>
              <a:grpSpLocks/>
            </p:cNvGrpSpPr>
            <p:nvPr/>
          </p:nvGrpSpPr>
          <p:grpSpPr bwMode="auto">
            <a:xfrm>
              <a:off x="5122" y="2799"/>
              <a:ext cx="347" cy="239"/>
              <a:chOff x="5122" y="1402"/>
              <a:chExt cx="347" cy="239"/>
            </a:xfrm>
          </p:grpSpPr>
          <p:sp>
            <p:nvSpPr>
              <p:cNvPr id="36" name="Line 31"/>
              <p:cNvSpPr>
                <a:spLocks noChangeShapeType="1"/>
              </p:cNvSpPr>
              <p:nvPr/>
            </p:nvSpPr>
            <p:spPr bwMode="auto">
              <a:xfrm flipH="1" flipV="1">
                <a:off x="5122" y="1402"/>
                <a:ext cx="34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7" name="Line 32"/>
              <p:cNvSpPr>
                <a:spLocks noChangeShapeType="1"/>
              </p:cNvSpPr>
              <p:nvPr/>
            </p:nvSpPr>
            <p:spPr bwMode="auto">
              <a:xfrm flipH="1" flipV="1">
                <a:off x="5122" y="1641"/>
                <a:ext cx="34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8" name="Line 33"/>
              <p:cNvSpPr>
                <a:spLocks noChangeShapeType="1"/>
              </p:cNvSpPr>
              <p:nvPr/>
            </p:nvSpPr>
            <p:spPr bwMode="auto">
              <a:xfrm flipV="1">
                <a:off x="5122" y="1402"/>
                <a:ext cx="0" cy="23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35" name="Text Box 34"/>
            <p:cNvSpPr txBox="1">
              <a:spLocks noChangeArrowheads="1"/>
            </p:cNvSpPr>
            <p:nvPr/>
          </p:nvSpPr>
          <p:spPr bwMode="auto">
            <a:xfrm>
              <a:off x="3313" y="2817"/>
              <a:ext cx="1833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Clr>
                  <a:srgbClr val="FFCC00"/>
                </a:buClr>
                <a:buFontTx/>
                <a:buNone/>
              </a:pPr>
              <a:r>
                <a:rPr lang="en-US" sz="1600" b="1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Decrypt with J.’ s public key</a:t>
              </a:r>
            </a:p>
          </p:txBody>
        </p:sp>
      </p:grpSp>
      <p:grpSp>
        <p:nvGrpSpPr>
          <p:cNvPr id="39" name="Group 35"/>
          <p:cNvGrpSpPr>
            <a:grpSpLocks/>
          </p:cNvGrpSpPr>
          <p:nvPr/>
        </p:nvGrpSpPr>
        <p:grpSpPr bwMode="auto">
          <a:xfrm>
            <a:off x="5110163" y="5457847"/>
            <a:ext cx="3571875" cy="379413"/>
            <a:chOff x="3219" y="3290"/>
            <a:chExt cx="2250" cy="239"/>
          </a:xfrm>
        </p:grpSpPr>
        <p:grpSp>
          <p:nvGrpSpPr>
            <p:cNvPr id="40" name="Group 36"/>
            <p:cNvGrpSpPr>
              <a:grpSpLocks/>
            </p:cNvGrpSpPr>
            <p:nvPr/>
          </p:nvGrpSpPr>
          <p:grpSpPr bwMode="auto">
            <a:xfrm>
              <a:off x="5122" y="3290"/>
              <a:ext cx="347" cy="239"/>
              <a:chOff x="5122" y="1402"/>
              <a:chExt cx="347" cy="239"/>
            </a:xfrm>
          </p:grpSpPr>
          <p:sp>
            <p:nvSpPr>
              <p:cNvPr id="42" name="Line 37"/>
              <p:cNvSpPr>
                <a:spLocks noChangeShapeType="1"/>
              </p:cNvSpPr>
              <p:nvPr/>
            </p:nvSpPr>
            <p:spPr bwMode="auto">
              <a:xfrm flipH="1" flipV="1">
                <a:off x="5122" y="1402"/>
                <a:ext cx="34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3" name="Line 38"/>
              <p:cNvSpPr>
                <a:spLocks noChangeShapeType="1"/>
              </p:cNvSpPr>
              <p:nvPr/>
            </p:nvSpPr>
            <p:spPr bwMode="auto">
              <a:xfrm flipH="1" flipV="1">
                <a:off x="5122" y="1641"/>
                <a:ext cx="34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4" name="Line 39"/>
              <p:cNvSpPr>
                <a:spLocks noChangeShapeType="1"/>
              </p:cNvSpPr>
              <p:nvPr/>
            </p:nvSpPr>
            <p:spPr bwMode="auto">
              <a:xfrm flipV="1">
                <a:off x="5122" y="1402"/>
                <a:ext cx="0" cy="23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41" name="Text Box 40"/>
            <p:cNvSpPr txBox="1">
              <a:spLocks noChangeArrowheads="1"/>
            </p:cNvSpPr>
            <p:nvPr/>
          </p:nvSpPr>
          <p:spPr bwMode="auto">
            <a:xfrm>
              <a:off x="3219" y="3301"/>
              <a:ext cx="1917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Clr>
                  <a:srgbClr val="FFCC00"/>
                </a:buClr>
                <a:buFontTx/>
                <a:buNone/>
              </a:pPr>
              <a:r>
                <a:rPr lang="en-US" sz="1600" b="1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Compare with original phrase</a:t>
              </a:r>
            </a:p>
          </p:txBody>
        </p:sp>
      </p:grpSp>
      <p:sp>
        <p:nvSpPr>
          <p:cNvPr id="45" name="Text Box 41"/>
          <p:cNvSpPr txBox="1">
            <a:spLocks noChangeArrowheads="1"/>
          </p:cNvSpPr>
          <p:nvPr/>
        </p:nvSpPr>
        <p:spPr bwMode="auto">
          <a:xfrm>
            <a:off x="576263" y="1284310"/>
            <a:ext cx="30130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FFCC00"/>
              </a:buClr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Based on X.509 PKI: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Latest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dCache v1.9.2-4 has been released</a:t>
            </a:r>
            <a:br>
              <a:rPr lang="en-US" sz="2400" dirty="0" smtClean="0"/>
            </a:br>
            <a:r>
              <a:rPr lang="en-US" sz="2400" dirty="0" smtClean="0"/>
              <a:t>Pre-release tests have been conducted successfully against GUMS and SCAS. </a:t>
            </a:r>
            <a:br>
              <a:rPr lang="en-US" sz="2400" dirty="0" smtClean="0"/>
            </a:br>
            <a:r>
              <a:rPr lang="en-US" sz="2400" dirty="0" smtClean="0"/>
              <a:t>Will be the recommended release in a few months</a:t>
            </a:r>
          </a:p>
          <a:p>
            <a:endParaRPr lang="en-US" sz="2400" dirty="0" smtClean="0"/>
          </a:p>
          <a:p>
            <a:r>
              <a:rPr lang="en-US" sz="2400" dirty="0" smtClean="0"/>
              <a:t>Development of native </a:t>
            </a:r>
            <a:r>
              <a:rPr lang="en-US" sz="2400" dirty="0" err="1" smtClean="0"/>
              <a:t>authz</a:t>
            </a:r>
            <a:r>
              <a:rPr lang="en-US" sz="2400" dirty="0" smtClean="0"/>
              <a:t> XACML call-out module for </a:t>
            </a:r>
            <a:r>
              <a:rPr lang="en-US" sz="2400" dirty="0" err="1" smtClean="0"/>
              <a:t>GridFTP</a:t>
            </a:r>
            <a:r>
              <a:rPr lang="en-US" sz="2400" dirty="0" smtClean="0"/>
              <a:t>: tests with the </a:t>
            </a:r>
            <a:r>
              <a:rPr lang="en-US" sz="2400" dirty="0" err="1" smtClean="0"/>
              <a:t>Globus</a:t>
            </a:r>
            <a:r>
              <a:rPr lang="en-US" sz="2400" dirty="0" smtClean="0"/>
              <a:t> Toolkit call-out module for authorization speaking the </a:t>
            </a:r>
            <a:r>
              <a:rPr lang="en-US" sz="2400" dirty="0" err="1" smtClean="0"/>
              <a:t>interop</a:t>
            </a:r>
            <a:r>
              <a:rPr lang="en-US" sz="2400" dirty="0" smtClean="0"/>
              <a:t> protocol started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5CBDD-E846-458A-8393-A274EE15E760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EGEE</a:t>
            </a:r>
          </a:p>
          <a:p>
            <a:r>
              <a:rPr lang="en-US" sz="2400" dirty="0" smtClean="0"/>
              <a:t>VO Services (‘Privilege’) Project</a:t>
            </a:r>
          </a:p>
          <a:p>
            <a:r>
              <a:rPr lang="en-US" sz="2400" dirty="0" err="1" smtClean="0"/>
              <a:t>Globus</a:t>
            </a:r>
            <a:endParaRPr lang="en-US" sz="2400" dirty="0" smtClean="0"/>
          </a:p>
          <a:p>
            <a:r>
              <a:rPr lang="en-US" sz="2400" dirty="0" smtClean="0"/>
              <a:t>Condor</a:t>
            </a:r>
          </a:p>
          <a:p>
            <a:r>
              <a:rPr lang="en-US" sz="2400" dirty="0" smtClean="0"/>
              <a:t>VDT (OSG)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Joint development and definition effort 2007 until early 2009</a:t>
            </a:r>
          </a:p>
          <a:p>
            <a:pPr>
              <a:buNone/>
            </a:pPr>
            <a:r>
              <a:rPr lang="en-US" sz="2400" dirty="0" smtClean="0"/>
              <a:t>In production phase as of mid 2008</a:t>
            </a:r>
          </a:p>
          <a:p>
            <a:pPr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i="1" dirty="0" smtClean="0"/>
              <a:t>Institutes: </a:t>
            </a:r>
            <a:br>
              <a:rPr lang="en-US" sz="2400" i="1" dirty="0" smtClean="0"/>
            </a:br>
            <a:r>
              <a:rPr lang="en-US" sz="2400" i="1" dirty="0" smtClean="0"/>
              <a:t>ANL, BCCS, BNL, FNAL, INFN, Nikhef, Switch, </a:t>
            </a:r>
            <a:r>
              <a:rPr lang="en-US" sz="2400" i="1" dirty="0" err="1" smtClean="0"/>
              <a:t>UvA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UWMadison</a:t>
            </a:r>
            <a:endParaRPr lang="en-US" sz="2400" i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5CBDD-E846-458A-8393-A274EE15E760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Data Storage</a:t>
            </a:r>
            <a:endParaRPr lang="en-GB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 Control semantics</a:t>
            </a:r>
          </a:p>
          <a:p>
            <a:r>
              <a:rPr lang="en-US" dirty="0" smtClean="0"/>
              <a:t>Breakdown of the container model</a:t>
            </a:r>
          </a:p>
          <a:p>
            <a:r>
              <a:rPr lang="en-US" dirty="0" smtClean="0"/>
              <a:t>Legacy forever: mapping grid storage onto Unix semantics</a:t>
            </a:r>
          </a:p>
          <a:p>
            <a:r>
              <a:rPr lang="en-US" dirty="0" smtClean="0"/>
              <a:t>The DPM model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C9827-203A-491B-8DCD-71C2DCB938CA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Storage: Access </a:t>
            </a:r>
            <a:r>
              <a:rPr lang="en-GB" dirty="0"/>
              <a:t>Control </a:t>
            </a:r>
            <a:r>
              <a:rPr lang="en-GB" dirty="0" smtClean="0"/>
              <a:t>Lists</a:t>
            </a:r>
            <a:endParaRPr lang="en-GB" dirty="0"/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/>
              <a:t>Catalogue level</a:t>
            </a:r>
          </a:p>
          <a:p>
            <a:pPr lvl="1">
              <a:lnSpc>
                <a:spcPct val="90000"/>
              </a:lnSpc>
            </a:pPr>
            <a:r>
              <a:rPr lang="en-GB" sz="1600" dirty="0"/>
              <a:t>protects access to meta-data</a:t>
            </a:r>
          </a:p>
          <a:p>
            <a:pPr lvl="1">
              <a:lnSpc>
                <a:spcPct val="90000"/>
              </a:lnSpc>
            </a:pPr>
            <a:r>
              <a:rPr lang="en-GB" sz="1600" dirty="0"/>
              <a:t>is only advisory for actual file access</a:t>
            </a:r>
            <a:br>
              <a:rPr lang="en-GB" sz="1600" dirty="0"/>
            </a:br>
            <a:r>
              <a:rPr lang="en-GB" sz="1600" dirty="0"/>
              <a:t>unless the storage system only accepts connections from a trusted agent that does itself </a:t>
            </a:r>
            <a:r>
              <a:rPr lang="en-GB" sz="1600" dirty="0" smtClean="0"/>
              <a:t>do a </a:t>
            </a:r>
            <a:r>
              <a:rPr lang="en-GB" sz="1600" dirty="0"/>
              <a:t>catalogue </a:t>
            </a:r>
            <a:r>
              <a:rPr lang="en-GB" sz="1600" dirty="0" smtClean="0"/>
              <a:t>lookup</a:t>
            </a:r>
          </a:p>
          <a:p>
            <a:pPr lvl="1">
              <a:lnSpc>
                <a:spcPct val="90000"/>
              </a:lnSpc>
            </a:pPr>
            <a:endParaRPr lang="en-GB" sz="1600" dirty="0"/>
          </a:p>
          <a:p>
            <a:pPr>
              <a:lnSpc>
                <a:spcPct val="90000"/>
              </a:lnSpc>
            </a:pPr>
            <a:r>
              <a:rPr lang="en-GB" sz="2000" dirty="0"/>
              <a:t>SE level</a:t>
            </a:r>
          </a:p>
          <a:p>
            <a:pPr lvl="1">
              <a:lnSpc>
                <a:spcPct val="90000"/>
              </a:lnSpc>
            </a:pPr>
            <a:r>
              <a:rPr lang="en-GB" sz="1600" dirty="0"/>
              <a:t>either natively (i.e. supported by both the SRM and transfer services</a:t>
            </a:r>
            <a:r>
              <a:rPr lang="en-GB" sz="1600" dirty="0" smtClean="0"/>
              <a:t>)</a:t>
            </a:r>
          </a:p>
          <a:p>
            <a:pPr lvl="1">
              <a:lnSpc>
                <a:spcPct val="90000"/>
              </a:lnSpc>
            </a:pPr>
            <a:endParaRPr lang="en-GB" sz="1600" dirty="0"/>
          </a:p>
          <a:p>
            <a:pPr>
              <a:lnSpc>
                <a:spcPct val="90000"/>
              </a:lnSpc>
            </a:pPr>
            <a:r>
              <a:rPr lang="en-GB" sz="2000" dirty="0"/>
              <a:t>SRM/transfer level</a:t>
            </a:r>
          </a:p>
          <a:p>
            <a:pPr lvl="1">
              <a:lnSpc>
                <a:spcPct val="90000"/>
              </a:lnSpc>
            </a:pPr>
            <a:r>
              <a:rPr lang="en-GB" sz="1600" dirty="0"/>
              <a:t>SRM and </a:t>
            </a:r>
            <a:r>
              <a:rPr lang="en-GB" sz="1600" dirty="0" err="1"/>
              <a:t>GridFTp</a:t>
            </a:r>
            <a:r>
              <a:rPr lang="en-GB" sz="1600" dirty="0"/>
              <a:t> server need to lookup in local ACL store </a:t>
            </a:r>
            <a:r>
              <a:rPr lang="en-GB" sz="1600" dirty="0" smtClean="0"/>
              <a:t>for </a:t>
            </a:r>
            <a:r>
              <a:rPr lang="en-GB" sz="1600" dirty="0"/>
              <a:t>each transfer</a:t>
            </a:r>
          </a:p>
          <a:p>
            <a:pPr lvl="1">
              <a:lnSpc>
                <a:spcPct val="90000"/>
              </a:lnSpc>
            </a:pPr>
            <a:r>
              <a:rPr lang="en-GB" sz="1600" dirty="0"/>
              <a:t>need “all files owned by SRM” unless underlying FS supports ACLs</a:t>
            </a:r>
          </a:p>
          <a:p>
            <a:pPr>
              <a:lnSpc>
                <a:spcPct val="90000"/>
              </a:lnSpc>
            </a:pPr>
            <a:endParaRPr lang="en-GB" sz="2000" dirty="0" smtClean="0"/>
          </a:p>
          <a:p>
            <a:pPr>
              <a:lnSpc>
                <a:spcPct val="90000"/>
              </a:lnSpc>
            </a:pPr>
            <a:r>
              <a:rPr lang="en-GB" sz="2000" i="1" dirty="0" smtClean="0"/>
              <a:t>OS level?</a:t>
            </a:r>
            <a:endParaRPr lang="en-GB" sz="2000" i="1" dirty="0"/>
          </a:p>
          <a:p>
            <a:pPr lvl="1">
              <a:lnSpc>
                <a:spcPct val="90000"/>
              </a:lnSpc>
            </a:pPr>
            <a:r>
              <a:rPr lang="en-GB" sz="1600" i="1" dirty="0"/>
              <a:t>native POSIX-ACL support in OS </a:t>
            </a:r>
            <a:r>
              <a:rPr lang="en-GB" sz="1600" i="1" dirty="0" smtClean="0"/>
              <a:t>would be needed</a:t>
            </a:r>
          </a:p>
          <a:p>
            <a:pPr lvl="1">
              <a:lnSpc>
                <a:spcPct val="90000"/>
              </a:lnSpc>
            </a:pPr>
            <a:r>
              <a:rPr lang="en-US" sz="1600" i="1" dirty="0" smtClean="0"/>
              <a:t>Mapping would still be requires (as for job execution)</a:t>
            </a:r>
            <a:endParaRPr lang="en-GB" sz="1600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Grid ACL considerations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/>
              <a:t>Semantics</a:t>
            </a:r>
          </a:p>
          <a:p>
            <a:pPr lvl="1"/>
            <a:r>
              <a:rPr lang="en-GB" sz="2000" dirty="0" err="1"/>
              <a:t>Posix</a:t>
            </a:r>
            <a:r>
              <a:rPr lang="en-GB" sz="2000" dirty="0"/>
              <a:t> </a:t>
            </a:r>
            <a:r>
              <a:rPr lang="en-GB" sz="2000" dirty="0" smtClean="0"/>
              <a:t>semantics </a:t>
            </a:r>
            <a:r>
              <a:rPr lang="en-GB" sz="2000" dirty="0"/>
              <a:t>require that you traverse </a:t>
            </a:r>
            <a:r>
              <a:rPr lang="en-GB" sz="2000" i="1" dirty="0"/>
              <a:t>up</a:t>
            </a:r>
            <a:r>
              <a:rPr lang="en-GB" sz="2000" dirty="0"/>
              <a:t> the tree to find all constraints</a:t>
            </a:r>
          </a:p>
          <a:p>
            <a:pPr lvl="1"/>
            <a:r>
              <a:rPr lang="en-GB" sz="2000" dirty="0"/>
              <a:t>behaviour both costly and possibly undefined in a distributed context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/>
              <a:t>VMS and NTFS container semantics are self-contained</a:t>
            </a:r>
          </a:p>
          <a:p>
            <a:pPr lvl="1"/>
            <a:r>
              <a:rPr lang="en-GB" sz="2000" dirty="0"/>
              <a:t>taken as a basis for the ACL semantics in many grid services</a:t>
            </a:r>
          </a:p>
          <a:p>
            <a:pPr lvl="1"/>
            <a:endParaRPr lang="en-GB" sz="2000" dirty="0"/>
          </a:p>
          <a:p>
            <a:r>
              <a:rPr lang="en-GB" sz="2400" dirty="0"/>
              <a:t>ACL syntax &amp; local semantics typically </a:t>
            </a:r>
            <a:r>
              <a:rPr lang="en-GB" sz="2400" dirty="0" err="1"/>
              <a:t>Posix</a:t>
            </a:r>
            <a:r>
              <a:rPr lang="en-GB" sz="2400" dirty="0"/>
              <a:t>-style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International Symposium on Grid Computing</a:t>
            </a:r>
            <a:endParaRPr lang="nl-NL" dirty="0"/>
          </a:p>
        </p:txBody>
      </p:sp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‘Container abstraction’ breakdown</a:t>
            </a:r>
            <a:endParaRPr lang="en-GB" dirty="0"/>
          </a:p>
        </p:txBody>
      </p:sp>
      <p:graphicFrame>
        <p:nvGraphicFramePr>
          <p:cNvPr id="550916" name="Object 4"/>
          <p:cNvGraphicFramePr>
            <a:graphicFrameLocks noChangeAspect="1"/>
          </p:cNvGraphicFramePr>
          <p:nvPr>
            <p:ph idx="1"/>
          </p:nvPr>
        </p:nvGraphicFramePr>
        <p:xfrm>
          <a:off x="1142976" y="1428736"/>
          <a:ext cx="6569075" cy="4525963"/>
        </p:xfrm>
        <a:graphic>
          <a:graphicData uri="http://schemas.openxmlformats.org/presentationml/2006/ole">
            <p:oleObj spid="_x0000_s58370" name="Visio" r:id="rId3" imgW="6862046" imgH="4727102" progId="Visio.Drawing.11">
              <p:embed/>
            </p:oleObj>
          </a:graphicData>
        </a:graphic>
      </p:graphicFrame>
      <p:sp>
        <p:nvSpPr>
          <p:cNvPr id="550920" name="Text Box 8"/>
          <p:cNvSpPr txBox="1">
            <a:spLocks noChangeArrowheads="1"/>
          </p:cNvSpPr>
          <p:nvPr/>
        </p:nvSpPr>
        <p:spPr bwMode="auto">
          <a:xfrm>
            <a:off x="0" y="6597650"/>
            <a:ext cx="9144000" cy="2746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solidFill>
                  <a:srgbClr val="800000"/>
                </a:solidFill>
              </a:rPr>
              <a:t>graphic: Ann Chervenak, ISI/USC, from presentation to the Design Team, Argonne, 2005</a:t>
            </a:r>
          </a:p>
        </p:txBody>
      </p:sp>
      <p:sp>
        <p:nvSpPr>
          <p:cNvPr id="7" name="Left-Right Arrow 6"/>
          <p:cNvSpPr/>
          <p:nvPr/>
        </p:nvSpPr>
        <p:spPr>
          <a:xfrm rot="18424321">
            <a:off x="1288242" y="3198732"/>
            <a:ext cx="1857388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 rot="18423535">
            <a:off x="723400" y="2969102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database consistency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Embedded access control: dCache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C9827-203A-491B-8DCD-71C2DCB938CA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409604" y="1071546"/>
            <a:ext cx="8305800" cy="5357100"/>
            <a:chOff x="838200" y="1371600"/>
            <a:chExt cx="7467600" cy="4816475"/>
          </a:xfrm>
        </p:grpSpPr>
        <p:sp>
          <p:nvSpPr>
            <p:cNvPr id="9" name="AutoShape 2"/>
            <p:cNvSpPr>
              <a:spLocks noChangeArrowheads="1"/>
            </p:cNvSpPr>
            <p:nvPr/>
          </p:nvSpPr>
          <p:spPr bwMode="auto">
            <a:xfrm>
              <a:off x="990600" y="3368675"/>
              <a:ext cx="2438400" cy="1676400"/>
            </a:xfrm>
            <a:prstGeom prst="flowChartAlternateProcess">
              <a:avLst/>
            </a:prstGeom>
            <a:solidFill>
              <a:srgbClr val="F4F4F4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 sz="1400" b="1">
                <a:latin typeface="Arial Narrow" pitchFamily="1" charset="0"/>
              </a:endParaRPr>
            </a:p>
            <a:p>
              <a:pPr algn="ctr"/>
              <a:endParaRPr lang="en-US" sz="1400" b="1">
                <a:latin typeface="Arial Narrow" pitchFamily="1" charset="0"/>
              </a:endParaRPr>
            </a:p>
            <a:p>
              <a:pPr algn="ctr"/>
              <a:endParaRPr lang="en-US" sz="1400" b="1">
                <a:latin typeface="Arial Narrow" pitchFamily="1" charset="0"/>
              </a:endParaRPr>
            </a:p>
            <a:p>
              <a:pPr algn="ctr"/>
              <a:endParaRPr lang="en-US" sz="1400" b="1">
                <a:latin typeface="Arial Narrow" pitchFamily="1" charset="0"/>
              </a:endParaRPr>
            </a:p>
            <a:p>
              <a:pPr algn="ctr"/>
              <a:endParaRPr lang="en-US" sz="1400" b="1">
                <a:latin typeface="Arial Narrow" pitchFamily="1" charset="0"/>
              </a:endParaRPr>
            </a:p>
            <a:p>
              <a:pPr algn="ctr"/>
              <a:endParaRPr lang="en-US" sz="1400" b="1">
                <a:latin typeface="Arial Narrow" pitchFamily="1" charset="0"/>
              </a:endParaRPr>
            </a:p>
            <a:p>
              <a:pPr algn="ctr"/>
              <a:endParaRPr lang="en-US" sz="1600" b="1">
                <a:latin typeface="Arial Narrow" pitchFamily="1" charset="0"/>
              </a:endParaRPr>
            </a:p>
            <a:p>
              <a:pPr algn="ctr"/>
              <a:r>
                <a:rPr lang="en-US" sz="1600" b="1">
                  <a:latin typeface="Arial Narrow" pitchFamily="1" charset="0"/>
                </a:rPr>
                <a:t>SRM-dCache</a:t>
              </a:r>
            </a:p>
          </p:txBody>
        </p:sp>
        <p:sp>
          <p:nvSpPr>
            <p:cNvPr id="10" name="AutoShape 3"/>
            <p:cNvSpPr>
              <a:spLocks noChangeArrowheads="1"/>
            </p:cNvSpPr>
            <p:nvPr/>
          </p:nvSpPr>
          <p:spPr bwMode="auto">
            <a:xfrm>
              <a:off x="838200" y="2987675"/>
              <a:ext cx="1524000" cy="533400"/>
            </a:xfrm>
            <a:prstGeom prst="flowChartAlternateProcess">
              <a:avLst/>
            </a:prstGeom>
            <a:solidFill>
              <a:srgbClr val="FFFFCC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050" b="1">
                  <a:latin typeface="Arial Narrow" pitchFamily="1" charset="0"/>
                </a:rPr>
                <a:t>SRM Server</a:t>
              </a:r>
              <a:endParaRPr lang="en-US" sz="1050">
                <a:latin typeface="Arial Narrow" pitchFamily="1" charset="0"/>
              </a:endParaRP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066800" y="1371600"/>
              <a:ext cx="2057400" cy="51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b="1">
                  <a:solidFill>
                    <a:srgbClr val="CC0000"/>
                  </a:solidFill>
                  <a:latin typeface="Courier New" pitchFamily="49" charset="0"/>
                </a:rPr>
                <a:t>voms-proxy-init</a:t>
              </a:r>
            </a:p>
            <a:p>
              <a:r>
                <a:rPr lang="en-US" sz="1050" b="1">
                  <a:latin typeface="Arial Narrow" pitchFamily="1" charset="0"/>
                </a:rPr>
                <a:t>Proxy with VO </a:t>
              </a:r>
            </a:p>
            <a:p>
              <a:r>
                <a:rPr lang="en-US" sz="1050" b="1">
                  <a:latin typeface="Arial Narrow" pitchFamily="1" charset="0"/>
                </a:rPr>
                <a:t>Membership | Role attributes</a:t>
              </a:r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1371600" y="1997075"/>
              <a:ext cx="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2819400" y="4054475"/>
              <a:ext cx="762000" cy="304800"/>
            </a:xfrm>
            <a:prstGeom prst="flowChartAlternateProcess">
              <a:avLst/>
            </a:prstGeom>
            <a:solidFill>
              <a:srgbClr val="FFFFCC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050" b="1">
                  <a:latin typeface="Arial Narrow" pitchFamily="1" charset="0"/>
                </a:rPr>
                <a:t>gPLAZMA</a:t>
              </a:r>
              <a:endParaRPr lang="en-US" sz="1050">
                <a:latin typeface="Arial Narrow" pitchFamily="1" charset="0"/>
              </a:endParaRPr>
            </a:p>
          </p:txBody>
        </p:sp>
        <p:sp>
          <p:nvSpPr>
            <p:cNvPr id="14" name="AutoShape 7"/>
            <p:cNvSpPr>
              <a:spLocks noChangeArrowheads="1"/>
            </p:cNvSpPr>
            <p:nvPr/>
          </p:nvSpPr>
          <p:spPr bwMode="auto">
            <a:xfrm>
              <a:off x="4038600" y="3978275"/>
              <a:ext cx="838200" cy="457200"/>
            </a:xfrm>
            <a:prstGeom prst="flowChartAlternateProcess">
              <a:avLst/>
            </a:prstGeom>
            <a:solidFill>
              <a:srgbClr val="FFFFCC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050" b="1">
                  <a:latin typeface="Arial Narrow" pitchFamily="1" charset="0"/>
                </a:rPr>
                <a:t>PRIMA SAML Client</a:t>
              </a:r>
              <a:endParaRPr lang="en-US" sz="1050">
                <a:latin typeface="Arial Narrow" pitchFamily="1" charset="0"/>
              </a:endParaRPr>
            </a:p>
          </p:txBody>
        </p:sp>
        <p:sp>
          <p:nvSpPr>
            <p:cNvPr id="15" name="AutoShape 8"/>
            <p:cNvSpPr>
              <a:spLocks noChangeArrowheads="1"/>
            </p:cNvSpPr>
            <p:nvPr/>
          </p:nvSpPr>
          <p:spPr bwMode="auto">
            <a:xfrm>
              <a:off x="5943600" y="3978275"/>
              <a:ext cx="990600" cy="457200"/>
            </a:xfrm>
            <a:prstGeom prst="flowChartAlternateProcess">
              <a:avLst/>
            </a:prstGeom>
            <a:solidFill>
              <a:srgbClr val="FFFFCC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050" b="1">
                  <a:latin typeface="Arial Narrow" pitchFamily="1" charset="0"/>
                </a:rPr>
                <a:t>Storage Authorization Service</a:t>
              </a:r>
              <a:endParaRPr lang="en-US" sz="1050">
                <a:latin typeface="Arial Narrow" pitchFamily="1" charset="0"/>
              </a:endParaRPr>
            </a:p>
          </p:txBody>
        </p:sp>
        <p:sp>
          <p:nvSpPr>
            <p:cNvPr id="16" name="AutoShape 9"/>
            <p:cNvSpPr>
              <a:spLocks noChangeArrowheads="1"/>
            </p:cNvSpPr>
            <p:nvPr/>
          </p:nvSpPr>
          <p:spPr bwMode="auto">
            <a:xfrm>
              <a:off x="7391400" y="3978275"/>
              <a:ext cx="838200" cy="457200"/>
            </a:xfrm>
            <a:prstGeom prst="flowChartAlternateProcess">
              <a:avLst/>
            </a:prstGeom>
            <a:solidFill>
              <a:srgbClr val="FFFFCC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050" b="1">
                  <a:latin typeface="Arial Narrow" pitchFamily="1" charset="0"/>
                </a:rPr>
                <a:t>Storage metadata</a:t>
              </a:r>
              <a:endParaRPr lang="en-US" sz="1050">
                <a:latin typeface="Arial Narrow" pitchFamily="1" charset="0"/>
              </a:endParaRP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auto">
            <a:xfrm>
              <a:off x="2667000" y="3140075"/>
              <a:ext cx="838200" cy="381000"/>
            </a:xfrm>
            <a:prstGeom prst="flowChartAlternateProcess">
              <a:avLst/>
            </a:prstGeom>
            <a:solidFill>
              <a:srgbClr val="FFFFCC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050" b="1">
                  <a:latin typeface="Arial Narrow" pitchFamily="1" charset="0"/>
                </a:rPr>
                <a:t>GridFTP</a:t>
              </a:r>
            </a:p>
            <a:p>
              <a:r>
                <a:rPr lang="en-US" sz="1050" b="1">
                  <a:latin typeface="Arial Narrow" pitchFamily="1" charset="0"/>
                </a:rPr>
                <a:t>Server</a:t>
              </a:r>
              <a:endParaRPr lang="en-US" sz="1050">
                <a:latin typeface="Arial Narrow" pitchFamily="1" charset="0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1371600" y="3521075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1371600" y="4283075"/>
              <a:ext cx="144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3581400" y="4283075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4876800" y="4343400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6934200" y="4283075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4876800" y="4070350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3581400" y="4130675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>
              <a:off x="6934200" y="4130675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 flipH="1">
              <a:off x="1676400" y="4130675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 flipV="1">
              <a:off x="1676400" y="3521075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28" name="Line 21"/>
            <p:cNvSpPr>
              <a:spLocks noChangeShapeType="1"/>
            </p:cNvSpPr>
            <p:nvPr/>
          </p:nvSpPr>
          <p:spPr bwMode="auto">
            <a:xfrm>
              <a:off x="2362200" y="3444875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29" name="Line 22"/>
            <p:cNvSpPr>
              <a:spLocks noChangeShapeType="1"/>
            </p:cNvSpPr>
            <p:nvPr/>
          </p:nvSpPr>
          <p:spPr bwMode="auto">
            <a:xfrm>
              <a:off x="2971800" y="3521075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30" name="Line 23"/>
            <p:cNvSpPr>
              <a:spLocks noChangeShapeType="1"/>
            </p:cNvSpPr>
            <p:nvPr/>
          </p:nvSpPr>
          <p:spPr bwMode="auto">
            <a:xfrm>
              <a:off x="3124200" y="3521075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31" name="Line 24"/>
            <p:cNvSpPr>
              <a:spLocks noChangeShapeType="1"/>
            </p:cNvSpPr>
            <p:nvPr/>
          </p:nvSpPr>
          <p:spPr bwMode="auto">
            <a:xfrm flipH="1">
              <a:off x="3505200" y="3216275"/>
              <a:ext cx="990600" cy="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prstDash val="dash"/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32" name="Line 25"/>
            <p:cNvSpPr>
              <a:spLocks noChangeShapeType="1"/>
            </p:cNvSpPr>
            <p:nvPr/>
          </p:nvSpPr>
          <p:spPr bwMode="auto">
            <a:xfrm rot="5400000" flipH="1">
              <a:off x="2019300" y="2720975"/>
              <a:ext cx="990600" cy="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prstDash val="dash"/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33" name="Text Box 26"/>
            <p:cNvSpPr txBox="1">
              <a:spLocks noChangeArrowheads="1"/>
            </p:cNvSpPr>
            <p:nvPr/>
          </p:nvSpPr>
          <p:spPr bwMode="auto">
            <a:xfrm>
              <a:off x="3886200" y="2911475"/>
              <a:ext cx="685800" cy="228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b="1">
                  <a:solidFill>
                    <a:srgbClr val="00CC00"/>
                  </a:solidFill>
                  <a:latin typeface="Arial Narrow" pitchFamily="1" charset="0"/>
                </a:rPr>
                <a:t>DATA</a:t>
              </a:r>
            </a:p>
          </p:txBody>
        </p:sp>
        <p:sp>
          <p:nvSpPr>
            <p:cNvPr id="34" name="Text Box 27"/>
            <p:cNvSpPr txBox="1">
              <a:spLocks noChangeArrowheads="1"/>
            </p:cNvSpPr>
            <p:nvPr/>
          </p:nvSpPr>
          <p:spPr bwMode="auto">
            <a:xfrm>
              <a:off x="2667000" y="2378075"/>
              <a:ext cx="685800" cy="228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b="1">
                  <a:solidFill>
                    <a:srgbClr val="00CC00"/>
                  </a:solidFill>
                  <a:latin typeface="Arial Narrow" pitchFamily="1" charset="0"/>
                </a:rPr>
                <a:t>DATA</a:t>
              </a:r>
            </a:p>
          </p:txBody>
        </p:sp>
        <p:sp>
          <p:nvSpPr>
            <p:cNvPr id="35" name="Text Box 28"/>
            <p:cNvSpPr txBox="1">
              <a:spLocks noChangeArrowheads="1"/>
            </p:cNvSpPr>
            <p:nvPr/>
          </p:nvSpPr>
          <p:spPr bwMode="auto">
            <a:xfrm>
              <a:off x="5029200" y="4114800"/>
              <a:ext cx="838200" cy="228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>
                  <a:latin typeface="Arial Narrow" pitchFamily="1" charset="0"/>
                </a:rPr>
                <a:t>https/SOAP</a:t>
              </a:r>
            </a:p>
          </p:txBody>
        </p:sp>
        <p:sp>
          <p:nvSpPr>
            <p:cNvPr id="36" name="Text Box 29"/>
            <p:cNvSpPr txBox="1">
              <a:spLocks noChangeArrowheads="1"/>
            </p:cNvSpPr>
            <p:nvPr/>
          </p:nvSpPr>
          <p:spPr bwMode="auto">
            <a:xfrm>
              <a:off x="4953000" y="3657600"/>
              <a:ext cx="990600" cy="228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b="1">
                  <a:latin typeface="Arial Narrow" pitchFamily="1" charset="0"/>
                </a:rPr>
                <a:t>SAML response</a:t>
              </a:r>
            </a:p>
          </p:txBody>
        </p:sp>
        <p:sp>
          <p:nvSpPr>
            <p:cNvPr id="37" name="Text Box 30"/>
            <p:cNvSpPr txBox="1">
              <a:spLocks noChangeArrowheads="1"/>
            </p:cNvSpPr>
            <p:nvPr/>
          </p:nvSpPr>
          <p:spPr bwMode="auto">
            <a:xfrm>
              <a:off x="4953000" y="4403725"/>
              <a:ext cx="838200" cy="228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b="1">
                  <a:latin typeface="Arial Narrow" pitchFamily="1" charset="0"/>
                </a:rPr>
                <a:t>SAML query</a:t>
              </a:r>
            </a:p>
          </p:txBody>
        </p:sp>
        <p:sp>
          <p:nvSpPr>
            <p:cNvPr id="38" name="Text Box 31"/>
            <p:cNvSpPr txBox="1">
              <a:spLocks noChangeArrowheads="1"/>
            </p:cNvSpPr>
            <p:nvPr/>
          </p:nvSpPr>
          <p:spPr bwMode="auto">
            <a:xfrm>
              <a:off x="6934200" y="4435475"/>
              <a:ext cx="1371600" cy="373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b="1">
                  <a:latin typeface="Arial Narrow" pitchFamily="1" charset="0"/>
                </a:rPr>
                <a:t>Get storage authz for this username</a:t>
              </a:r>
            </a:p>
          </p:txBody>
        </p:sp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6858000" y="3597275"/>
              <a:ext cx="1143000" cy="373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b="1">
                  <a:latin typeface="Arial Narrow" pitchFamily="1" charset="0"/>
                </a:rPr>
                <a:t>User Authorization </a:t>
              </a:r>
            </a:p>
            <a:p>
              <a:r>
                <a:rPr lang="en-US" sz="1050" b="1">
                  <a:latin typeface="Arial Narrow" pitchFamily="1" charset="0"/>
                </a:rPr>
                <a:t>Record</a:t>
              </a:r>
            </a:p>
          </p:txBody>
        </p:sp>
        <p:sp>
          <p:nvSpPr>
            <p:cNvPr id="40" name="Line 33"/>
            <p:cNvSpPr>
              <a:spLocks noChangeShapeType="1"/>
            </p:cNvSpPr>
            <p:nvPr/>
          </p:nvSpPr>
          <p:spPr bwMode="auto">
            <a:xfrm>
              <a:off x="6172200" y="4435475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41" name="Line 34"/>
            <p:cNvSpPr>
              <a:spLocks noChangeShapeType="1"/>
            </p:cNvSpPr>
            <p:nvPr/>
          </p:nvSpPr>
          <p:spPr bwMode="auto">
            <a:xfrm flipV="1">
              <a:off x="6477000" y="4435475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42" name="Text Box 35"/>
            <p:cNvSpPr txBox="1">
              <a:spLocks noChangeArrowheads="1"/>
            </p:cNvSpPr>
            <p:nvPr/>
          </p:nvSpPr>
          <p:spPr bwMode="auto">
            <a:xfrm>
              <a:off x="5943600" y="4784725"/>
              <a:ext cx="1447800" cy="373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b="1">
                  <a:latin typeface="Arial Narrow" pitchFamily="1" charset="0"/>
                </a:rPr>
                <a:t>If authorized,</a:t>
              </a:r>
            </a:p>
            <a:p>
              <a:r>
                <a:rPr lang="en-US" sz="1050" b="1">
                  <a:latin typeface="Arial Narrow" pitchFamily="1" charset="0"/>
                </a:rPr>
                <a:t>get username</a:t>
              </a:r>
            </a:p>
          </p:txBody>
        </p:sp>
        <p:sp>
          <p:nvSpPr>
            <p:cNvPr id="43" name="Line 36"/>
            <p:cNvSpPr>
              <a:spLocks noChangeShapeType="1"/>
            </p:cNvSpPr>
            <p:nvPr/>
          </p:nvSpPr>
          <p:spPr bwMode="auto">
            <a:xfrm flipH="1">
              <a:off x="2362200" y="3216275"/>
              <a:ext cx="304800" cy="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44" name="Text Box 37"/>
            <p:cNvSpPr txBox="1">
              <a:spLocks noChangeArrowheads="1"/>
            </p:cNvSpPr>
            <p:nvPr/>
          </p:nvSpPr>
          <p:spPr bwMode="auto">
            <a:xfrm>
              <a:off x="1371600" y="4267200"/>
              <a:ext cx="990600" cy="228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b="1">
                  <a:latin typeface="Arial Narrow" pitchFamily="1" charset="0"/>
                </a:rPr>
                <a:t>SRM Callout</a:t>
              </a:r>
            </a:p>
          </p:txBody>
        </p:sp>
        <p:sp>
          <p:nvSpPr>
            <p:cNvPr id="45" name="Text Box 38"/>
            <p:cNvSpPr txBox="1">
              <a:spLocks noChangeArrowheads="1"/>
            </p:cNvSpPr>
            <p:nvPr/>
          </p:nvSpPr>
          <p:spPr bwMode="auto">
            <a:xfrm>
              <a:off x="1066800" y="2149475"/>
              <a:ext cx="762000" cy="2282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b="1">
                  <a:solidFill>
                    <a:srgbClr val="CC0000"/>
                  </a:solidFill>
                  <a:latin typeface="Courier New" pitchFamily="49" charset="0"/>
                </a:rPr>
                <a:t>srmcp</a:t>
              </a:r>
            </a:p>
          </p:txBody>
        </p:sp>
        <p:sp>
          <p:nvSpPr>
            <p:cNvPr id="46" name="Text Box 39"/>
            <p:cNvSpPr txBox="1">
              <a:spLocks noChangeArrowheads="1"/>
            </p:cNvSpPr>
            <p:nvPr/>
          </p:nvSpPr>
          <p:spPr bwMode="auto">
            <a:xfrm>
              <a:off x="2438400" y="3597275"/>
              <a:ext cx="609600" cy="373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b="1">
                  <a:latin typeface="Arial Narrow" pitchFamily="1" charset="0"/>
                </a:rPr>
                <a:t>GridFTP </a:t>
              </a:r>
            </a:p>
            <a:p>
              <a:r>
                <a:rPr lang="en-US" sz="1050" b="1">
                  <a:latin typeface="Arial Narrow" pitchFamily="1" charset="0"/>
                </a:rPr>
                <a:t>Callout</a:t>
              </a:r>
            </a:p>
          </p:txBody>
        </p:sp>
        <p:sp>
          <p:nvSpPr>
            <p:cNvPr id="47" name="AutoShape 41"/>
            <p:cNvSpPr>
              <a:spLocks noChangeArrowheads="1"/>
            </p:cNvSpPr>
            <p:nvPr/>
          </p:nvSpPr>
          <p:spPr bwMode="auto">
            <a:xfrm>
              <a:off x="4038600" y="4664075"/>
              <a:ext cx="990600" cy="457200"/>
            </a:xfrm>
            <a:prstGeom prst="flowChartAlternateProcess">
              <a:avLst/>
            </a:prstGeom>
            <a:solidFill>
              <a:srgbClr val="FFFFCC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050" b="1">
                  <a:latin typeface="Arial Narrow" pitchFamily="1" charset="0"/>
                </a:rPr>
                <a:t>gPLAZMALite Authorization Service</a:t>
              </a:r>
              <a:endParaRPr lang="en-US" sz="1050">
                <a:latin typeface="Arial Narrow" pitchFamily="1" charset="0"/>
              </a:endParaRPr>
            </a:p>
          </p:txBody>
        </p:sp>
        <p:sp>
          <p:nvSpPr>
            <p:cNvPr id="48" name="AutoShape 42"/>
            <p:cNvSpPr>
              <a:spLocks noChangeArrowheads="1"/>
            </p:cNvSpPr>
            <p:nvPr/>
          </p:nvSpPr>
          <p:spPr bwMode="auto">
            <a:xfrm>
              <a:off x="4038600" y="5197475"/>
              <a:ext cx="990600" cy="457200"/>
            </a:xfrm>
            <a:prstGeom prst="flowChartAlternateProcess">
              <a:avLst/>
            </a:prstGeom>
            <a:solidFill>
              <a:srgbClr val="FFFFCC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050" b="1">
                  <a:latin typeface="Arial Narrow" pitchFamily="1" charset="0"/>
                </a:rPr>
                <a:t>gPLAZMALite grid-mapfile</a:t>
              </a:r>
              <a:endParaRPr lang="en-US" sz="1050">
                <a:latin typeface="Arial Narrow" pitchFamily="1" charset="0"/>
              </a:endParaRPr>
            </a:p>
          </p:txBody>
        </p:sp>
        <p:sp>
          <p:nvSpPr>
            <p:cNvPr id="49" name="AutoShape 43"/>
            <p:cNvSpPr>
              <a:spLocks noChangeArrowheads="1"/>
            </p:cNvSpPr>
            <p:nvPr/>
          </p:nvSpPr>
          <p:spPr bwMode="auto">
            <a:xfrm>
              <a:off x="4038600" y="5730875"/>
              <a:ext cx="990600" cy="457200"/>
            </a:xfrm>
            <a:prstGeom prst="flowChartAlternateProcess">
              <a:avLst/>
            </a:prstGeom>
            <a:solidFill>
              <a:srgbClr val="FFFFCC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050" b="1">
                  <a:latin typeface="Arial Narrow" pitchFamily="1" charset="0"/>
                </a:rPr>
                <a:t>dcache.kpwd</a:t>
              </a:r>
              <a:endParaRPr lang="en-US" sz="1050">
                <a:latin typeface="Arial Narrow" pitchFamily="1" charset="0"/>
              </a:endParaRPr>
            </a:p>
          </p:txBody>
        </p:sp>
        <p:sp>
          <p:nvSpPr>
            <p:cNvPr id="50" name="Line 44"/>
            <p:cNvSpPr>
              <a:spLocks noChangeShapeType="1"/>
            </p:cNvSpPr>
            <p:nvPr/>
          </p:nvSpPr>
          <p:spPr bwMode="auto">
            <a:xfrm>
              <a:off x="3581400" y="4816475"/>
              <a:ext cx="45720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51" name="Line 45"/>
            <p:cNvSpPr>
              <a:spLocks noChangeShapeType="1"/>
            </p:cNvSpPr>
            <p:nvPr/>
          </p:nvSpPr>
          <p:spPr bwMode="auto">
            <a:xfrm>
              <a:off x="3581400" y="5349875"/>
              <a:ext cx="45720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52" name="Line 46"/>
            <p:cNvSpPr>
              <a:spLocks noChangeShapeType="1"/>
            </p:cNvSpPr>
            <p:nvPr/>
          </p:nvSpPr>
          <p:spPr bwMode="auto">
            <a:xfrm>
              <a:off x="3581400" y="5883275"/>
              <a:ext cx="457200" cy="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53" name="Line 47"/>
            <p:cNvSpPr>
              <a:spLocks noChangeShapeType="1"/>
            </p:cNvSpPr>
            <p:nvPr/>
          </p:nvSpPr>
          <p:spPr bwMode="auto">
            <a:xfrm>
              <a:off x="3581400" y="4283075"/>
              <a:ext cx="0" cy="160020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54" name="AutoShape 48"/>
            <p:cNvSpPr>
              <a:spLocks noChangeArrowheads="1"/>
            </p:cNvSpPr>
            <p:nvPr/>
          </p:nvSpPr>
          <p:spPr bwMode="auto">
            <a:xfrm>
              <a:off x="5943600" y="5334000"/>
              <a:ext cx="1143000" cy="457200"/>
            </a:xfrm>
            <a:prstGeom prst="flowChartAlternateProcess">
              <a:avLst/>
            </a:prstGeom>
            <a:solidFill>
              <a:srgbClr val="FFFFCC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050" b="1">
                  <a:latin typeface="Arial Narrow" pitchFamily="1" charset="0"/>
                </a:rPr>
                <a:t>GUMS </a:t>
              </a:r>
            </a:p>
            <a:p>
              <a:r>
                <a:rPr lang="en-US" sz="1050" b="1">
                  <a:latin typeface="Arial Narrow" pitchFamily="1" charset="0"/>
                </a:rPr>
                <a:t>Identity Mapping</a:t>
              </a:r>
            </a:p>
            <a:p>
              <a:r>
                <a:rPr lang="en-US" sz="1050" b="1">
                  <a:latin typeface="Arial Narrow" pitchFamily="1" charset="0"/>
                </a:rPr>
                <a:t>Service</a:t>
              </a:r>
              <a:endParaRPr lang="en-US" sz="1050">
                <a:latin typeface="Arial Narrow" pitchFamily="1" charset="0"/>
              </a:endParaRPr>
            </a:p>
          </p:txBody>
        </p:sp>
        <p:sp>
          <p:nvSpPr>
            <p:cNvPr id="55" name="Line 49"/>
            <p:cNvSpPr>
              <a:spLocks noChangeShapeType="1"/>
            </p:cNvSpPr>
            <p:nvPr/>
          </p:nvSpPr>
          <p:spPr bwMode="auto">
            <a:xfrm>
              <a:off x="6172200" y="5181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56" name="Line 50"/>
            <p:cNvSpPr>
              <a:spLocks noChangeShapeType="1"/>
            </p:cNvSpPr>
            <p:nvPr/>
          </p:nvSpPr>
          <p:spPr bwMode="auto">
            <a:xfrm>
              <a:off x="6477000" y="5181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200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5214942" y="6143644"/>
            <a:ext cx="3929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C00000"/>
                </a:solidFill>
              </a:rPr>
              <a:t>Graphic: </a:t>
            </a:r>
            <a:r>
              <a:rPr lang="en-US" sz="1200" dirty="0" smtClean="0">
                <a:solidFill>
                  <a:srgbClr val="C00000"/>
                </a:solidFill>
              </a:rPr>
              <a:t>Frank </a:t>
            </a:r>
            <a:r>
              <a:rPr lang="en-US" sz="1200" dirty="0" err="1" smtClean="0">
                <a:solidFill>
                  <a:srgbClr val="C00000"/>
                </a:solidFill>
              </a:rPr>
              <a:t>Wurthwein</a:t>
            </a:r>
            <a:r>
              <a:rPr lang="en-US" sz="1200" dirty="0" smtClean="0">
                <a:solidFill>
                  <a:srgbClr val="C00000"/>
                </a:solidFill>
              </a:rPr>
              <a:t>, CHEP2006 Mumbai</a:t>
            </a:r>
            <a:endParaRPr lang="en-GB" sz="1200" dirty="0">
              <a:solidFill>
                <a:srgbClr val="C00000"/>
              </a:solidFill>
            </a:endParaRPr>
          </a:p>
        </p:txBody>
      </p:sp>
      <p:sp>
        <p:nvSpPr>
          <p:cNvPr id="59" name="Flowchart: Direct Access Storage 58"/>
          <p:cNvSpPr/>
          <p:nvPr/>
        </p:nvSpPr>
        <p:spPr>
          <a:xfrm>
            <a:off x="5715008" y="4000504"/>
            <a:ext cx="285752" cy="428628"/>
          </a:xfrm>
          <a:prstGeom prst="flowChartMagneticDrum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1" name="Straight Arrow Connector 60"/>
          <p:cNvCxnSpPr>
            <a:endCxn id="59" idx="0"/>
          </p:cNvCxnSpPr>
          <p:nvPr/>
        </p:nvCxnSpPr>
        <p:spPr>
          <a:xfrm rot="5400000">
            <a:off x="5750727" y="3321843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429388" y="2643182"/>
            <a:ext cx="2357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SAML2XACML2</a:t>
            </a:r>
          </a:p>
          <a:p>
            <a:r>
              <a:rPr lang="en-GB" sz="1400" dirty="0" err="1" smtClean="0"/>
              <a:t>interop</a:t>
            </a:r>
            <a:r>
              <a:rPr lang="en-GB" sz="1400" dirty="0" smtClean="0"/>
              <a:t> protocol</a:t>
            </a:r>
          </a:p>
          <a:p>
            <a:r>
              <a:rPr lang="en-GB" sz="1400" dirty="0" smtClean="0"/>
              <a:t>GUMS, SCAS, &amp;c</a:t>
            </a:r>
            <a:endParaRPr lang="en-GB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Legacy persists, though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dCache/</a:t>
            </a:r>
            <a:r>
              <a:rPr lang="en-GB" dirty="0" err="1" smtClean="0"/>
              <a:t>gPlazma</a:t>
            </a:r>
            <a:r>
              <a:rPr lang="en-GB" dirty="0" smtClean="0"/>
              <a:t> maps back to </a:t>
            </a:r>
          </a:p>
          <a:p>
            <a:pPr lvl="1"/>
            <a:r>
              <a:rPr lang="en-GB" dirty="0" smtClean="0"/>
              <a:t>Unix username</a:t>
            </a:r>
          </a:p>
          <a:p>
            <a:pPr lvl="1"/>
            <a:r>
              <a:rPr lang="en-GB" dirty="0" smtClean="0"/>
              <a:t>‘root path’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Files stored </a:t>
            </a:r>
            <a:br>
              <a:rPr lang="en-GB" dirty="0" smtClean="0"/>
            </a:br>
            <a:r>
              <a:rPr lang="en-GB" dirty="0" smtClean="0"/>
              <a:t>with </a:t>
            </a:r>
            <a:r>
              <a:rPr lang="en-GB" i="1" dirty="0" smtClean="0"/>
              <a:t>Unix </a:t>
            </a:r>
            <a:r>
              <a:rPr lang="en-GB" dirty="0" err="1" smtClean="0"/>
              <a:t>uid</a:t>
            </a:r>
            <a:r>
              <a:rPr lang="en-GB" dirty="0" smtClean="0"/>
              <a:t> and </a:t>
            </a:r>
            <a:r>
              <a:rPr lang="en-GB" dirty="0" err="1" smtClean="0"/>
              <a:t>gid</a:t>
            </a:r>
            <a:endParaRPr lang="en-GB" dirty="0" smtClean="0"/>
          </a:p>
          <a:p>
            <a:pPr lvl="1"/>
            <a:r>
              <a:rPr lang="en-US" dirty="0" smtClean="0"/>
              <a:t>Can have local access!</a:t>
            </a:r>
            <a:endParaRPr lang="en-GB" dirty="0" smtClean="0"/>
          </a:p>
          <a:p>
            <a:pPr lvl="1"/>
            <a:r>
              <a:rPr lang="en-GB" dirty="0" smtClean="0"/>
              <a:t>But doing </a:t>
            </a:r>
            <a:r>
              <a:rPr lang="en-GB" dirty="0" smtClean="0"/>
              <a:t>VOMS-based ACLs </a:t>
            </a:r>
            <a:br>
              <a:rPr lang="en-GB" dirty="0" smtClean="0"/>
            </a:br>
            <a:r>
              <a:rPr lang="en-GB" dirty="0" smtClean="0"/>
              <a:t>over simple Unix ACLs </a:t>
            </a:r>
            <a:br>
              <a:rPr lang="en-GB" dirty="0" smtClean="0"/>
            </a:br>
            <a:r>
              <a:rPr lang="en-GB" dirty="0" smtClean="0"/>
              <a:t>results in </a:t>
            </a:r>
            <a:br>
              <a:rPr lang="en-GB" dirty="0" smtClean="0"/>
            </a:br>
            <a:r>
              <a:rPr lang="en-GB" dirty="0" smtClean="0"/>
              <a:t>a combinatorial </a:t>
            </a:r>
            <a:r>
              <a:rPr lang="en-GB" dirty="0" smtClean="0"/>
              <a:t>group explosion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4163570" y="2000240"/>
            <a:ext cx="4980430" cy="3571900"/>
            <a:chOff x="3286116" y="2786058"/>
            <a:chExt cx="5478473" cy="3929090"/>
          </a:xfrm>
        </p:grpSpPr>
        <p:sp>
          <p:nvSpPr>
            <p:cNvPr id="25" name="Oval 24"/>
            <p:cNvSpPr/>
            <p:nvPr/>
          </p:nvSpPr>
          <p:spPr>
            <a:xfrm>
              <a:off x="4572000" y="4357718"/>
              <a:ext cx="2571768" cy="235743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286116" y="2786058"/>
              <a:ext cx="5478473" cy="3505208"/>
              <a:chOff x="4876800" y="3597275"/>
              <a:chExt cx="3429000" cy="2193925"/>
            </a:xfrm>
          </p:grpSpPr>
          <p:sp>
            <p:nvSpPr>
              <p:cNvPr id="7" name="AutoShape 8"/>
              <p:cNvSpPr>
                <a:spLocks noChangeArrowheads="1"/>
              </p:cNvSpPr>
              <p:nvPr/>
            </p:nvSpPr>
            <p:spPr bwMode="auto">
              <a:xfrm>
                <a:off x="5943600" y="3978275"/>
                <a:ext cx="990600" cy="457200"/>
              </a:xfrm>
              <a:prstGeom prst="flowChartAlternateProcess">
                <a:avLst/>
              </a:prstGeom>
              <a:solidFill>
                <a:srgbClr val="FFFFCC"/>
              </a:solidFill>
              <a:ln w="15875">
                <a:solidFill>
                  <a:srgbClr val="FFCC00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en-US" sz="1600" b="1" dirty="0">
                    <a:latin typeface="Arial Narrow" pitchFamily="1" charset="0"/>
                  </a:rPr>
                  <a:t>Storage Authorization Service</a:t>
                </a:r>
                <a:endParaRPr lang="en-US" sz="1600" dirty="0">
                  <a:latin typeface="Arial Narrow" pitchFamily="1" charset="0"/>
                </a:endParaRPr>
              </a:p>
            </p:txBody>
          </p:sp>
          <p:sp>
            <p:nvSpPr>
              <p:cNvPr id="8" name="AutoShape 9"/>
              <p:cNvSpPr>
                <a:spLocks noChangeArrowheads="1"/>
              </p:cNvSpPr>
              <p:nvPr/>
            </p:nvSpPr>
            <p:spPr bwMode="auto">
              <a:xfrm>
                <a:off x="7391400" y="3978275"/>
                <a:ext cx="838200" cy="457200"/>
              </a:xfrm>
              <a:prstGeom prst="flowChartAlternateProcess">
                <a:avLst/>
              </a:prstGeom>
              <a:solidFill>
                <a:srgbClr val="FFFFCC"/>
              </a:solidFill>
              <a:ln w="15875">
                <a:solidFill>
                  <a:srgbClr val="FFCC00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en-US" sz="1600" b="1">
                    <a:latin typeface="Arial Narrow" pitchFamily="1" charset="0"/>
                  </a:rPr>
                  <a:t>Storage metadata</a:t>
                </a:r>
                <a:endParaRPr lang="en-US" sz="1600">
                  <a:latin typeface="Arial Narrow" pitchFamily="1" charset="0"/>
                </a:endParaRPr>
              </a:p>
            </p:txBody>
          </p:sp>
          <p:sp>
            <p:nvSpPr>
              <p:cNvPr id="9" name="Line 14"/>
              <p:cNvSpPr>
                <a:spLocks noChangeShapeType="1"/>
              </p:cNvSpPr>
              <p:nvPr/>
            </p:nvSpPr>
            <p:spPr bwMode="auto">
              <a:xfrm>
                <a:off x="4876800" y="4343400"/>
                <a:ext cx="1066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 sz="3600"/>
              </a:p>
            </p:txBody>
          </p:sp>
          <p:sp>
            <p:nvSpPr>
              <p:cNvPr id="10" name="Line 15"/>
              <p:cNvSpPr>
                <a:spLocks noChangeShapeType="1"/>
              </p:cNvSpPr>
              <p:nvPr/>
            </p:nvSpPr>
            <p:spPr bwMode="auto">
              <a:xfrm>
                <a:off x="6934200" y="4283075"/>
                <a:ext cx="457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 sz="3600"/>
              </a:p>
            </p:txBody>
          </p:sp>
          <p:sp>
            <p:nvSpPr>
              <p:cNvPr id="11" name="Line 16"/>
              <p:cNvSpPr>
                <a:spLocks noChangeShapeType="1"/>
              </p:cNvSpPr>
              <p:nvPr/>
            </p:nvSpPr>
            <p:spPr bwMode="auto">
              <a:xfrm>
                <a:off x="4876800" y="4070350"/>
                <a:ext cx="1066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GB" sz="3600"/>
              </a:p>
            </p:txBody>
          </p:sp>
          <p:sp>
            <p:nvSpPr>
              <p:cNvPr id="12" name="Line 18"/>
              <p:cNvSpPr>
                <a:spLocks noChangeShapeType="1"/>
              </p:cNvSpPr>
              <p:nvPr/>
            </p:nvSpPr>
            <p:spPr bwMode="auto">
              <a:xfrm>
                <a:off x="6934200" y="4130675"/>
                <a:ext cx="457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GB" sz="3600"/>
              </a:p>
            </p:txBody>
          </p:sp>
          <p:sp>
            <p:nvSpPr>
              <p:cNvPr id="13" name="Text Box 28"/>
              <p:cNvSpPr txBox="1">
                <a:spLocks noChangeArrowheads="1"/>
              </p:cNvSpPr>
              <p:nvPr/>
            </p:nvSpPr>
            <p:spPr bwMode="auto">
              <a:xfrm>
                <a:off x="5029200" y="4114800"/>
                <a:ext cx="838200" cy="2119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>
                    <a:latin typeface="Arial Narrow" pitchFamily="1" charset="0"/>
                  </a:rPr>
                  <a:t>https/SOAP</a:t>
                </a:r>
              </a:p>
            </p:txBody>
          </p:sp>
          <p:sp>
            <p:nvSpPr>
              <p:cNvPr id="14" name="Text Box 29"/>
              <p:cNvSpPr txBox="1">
                <a:spLocks noChangeArrowheads="1"/>
              </p:cNvSpPr>
              <p:nvPr/>
            </p:nvSpPr>
            <p:spPr bwMode="auto">
              <a:xfrm>
                <a:off x="4953000" y="3657600"/>
                <a:ext cx="990600" cy="2119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b="1" dirty="0">
                    <a:latin typeface="Arial Narrow" pitchFamily="1" charset="0"/>
                  </a:rPr>
                  <a:t>SAML response</a:t>
                </a:r>
              </a:p>
            </p:txBody>
          </p:sp>
          <p:sp>
            <p:nvSpPr>
              <p:cNvPr id="15" name="Text Box 30"/>
              <p:cNvSpPr txBox="1">
                <a:spLocks noChangeArrowheads="1"/>
              </p:cNvSpPr>
              <p:nvPr/>
            </p:nvSpPr>
            <p:spPr bwMode="auto">
              <a:xfrm>
                <a:off x="4953000" y="4403725"/>
                <a:ext cx="838200" cy="2119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b="1">
                    <a:latin typeface="Arial Narrow" pitchFamily="1" charset="0"/>
                  </a:rPr>
                  <a:t>SAML query</a:t>
                </a:r>
              </a:p>
            </p:txBody>
          </p:sp>
          <p:sp>
            <p:nvSpPr>
              <p:cNvPr id="16" name="Text Box 31"/>
              <p:cNvSpPr txBox="1">
                <a:spLocks noChangeArrowheads="1"/>
              </p:cNvSpPr>
              <p:nvPr/>
            </p:nvSpPr>
            <p:spPr bwMode="auto">
              <a:xfrm>
                <a:off x="6934200" y="4435475"/>
                <a:ext cx="1371600" cy="366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b="1">
                    <a:latin typeface="Arial Narrow" pitchFamily="1" charset="0"/>
                  </a:rPr>
                  <a:t>Get storage authz for this username</a:t>
                </a:r>
              </a:p>
            </p:txBody>
          </p:sp>
          <p:sp>
            <p:nvSpPr>
              <p:cNvPr id="17" name="Text Box 32"/>
              <p:cNvSpPr txBox="1">
                <a:spLocks noChangeArrowheads="1"/>
              </p:cNvSpPr>
              <p:nvPr/>
            </p:nvSpPr>
            <p:spPr bwMode="auto">
              <a:xfrm>
                <a:off x="6858000" y="3597275"/>
                <a:ext cx="1143000" cy="366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b="1">
                    <a:latin typeface="Arial Narrow" pitchFamily="1" charset="0"/>
                  </a:rPr>
                  <a:t>User Authorization </a:t>
                </a:r>
              </a:p>
              <a:p>
                <a:r>
                  <a:rPr lang="en-US" sz="1600" b="1">
                    <a:latin typeface="Arial Narrow" pitchFamily="1" charset="0"/>
                  </a:rPr>
                  <a:t>Record</a:t>
                </a:r>
              </a:p>
            </p:txBody>
          </p:sp>
          <p:sp>
            <p:nvSpPr>
              <p:cNvPr id="18" name="Line 33"/>
              <p:cNvSpPr>
                <a:spLocks noChangeShapeType="1"/>
              </p:cNvSpPr>
              <p:nvPr/>
            </p:nvSpPr>
            <p:spPr bwMode="auto">
              <a:xfrm>
                <a:off x="6172200" y="4435475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3600"/>
              </a:p>
            </p:txBody>
          </p:sp>
          <p:sp>
            <p:nvSpPr>
              <p:cNvPr id="19" name="Line 34"/>
              <p:cNvSpPr>
                <a:spLocks noChangeShapeType="1"/>
              </p:cNvSpPr>
              <p:nvPr/>
            </p:nvSpPr>
            <p:spPr bwMode="auto">
              <a:xfrm flipV="1">
                <a:off x="6477000" y="4435475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 sz="3600"/>
              </a:p>
            </p:txBody>
          </p:sp>
          <p:sp>
            <p:nvSpPr>
              <p:cNvPr id="20" name="Text Box 35"/>
              <p:cNvSpPr txBox="1">
                <a:spLocks noChangeArrowheads="1"/>
              </p:cNvSpPr>
              <p:nvPr/>
            </p:nvSpPr>
            <p:spPr bwMode="auto">
              <a:xfrm>
                <a:off x="5943600" y="4784725"/>
                <a:ext cx="1447800" cy="366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b="1">
                    <a:latin typeface="Arial Narrow" pitchFamily="1" charset="0"/>
                  </a:rPr>
                  <a:t>If authorized,</a:t>
                </a:r>
              </a:p>
              <a:p>
                <a:r>
                  <a:rPr lang="en-US" sz="1600" b="1">
                    <a:latin typeface="Arial Narrow" pitchFamily="1" charset="0"/>
                  </a:rPr>
                  <a:t>get username</a:t>
                </a:r>
              </a:p>
            </p:txBody>
          </p:sp>
          <p:sp>
            <p:nvSpPr>
              <p:cNvPr id="21" name="AutoShape 48"/>
              <p:cNvSpPr>
                <a:spLocks noChangeArrowheads="1"/>
              </p:cNvSpPr>
              <p:nvPr/>
            </p:nvSpPr>
            <p:spPr bwMode="auto">
              <a:xfrm>
                <a:off x="5943600" y="5334000"/>
                <a:ext cx="1143000" cy="457200"/>
              </a:xfrm>
              <a:prstGeom prst="flowChartAlternateProcess">
                <a:avLst/>
              </a:prstGeom>
              <a:solidFill>
                <a:srgbClr val="FFFFCC"/>
              </a:solidFill>
              <a:ln w="15875">
                <a:solidFill>
                  <a:srgbClr val="FFCC00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en-US" sz="1600" b="1">
                    <a:latin typeface="Arial Narrow" pitchFamily="1" charset="0"/>
                  </a:rPr>
                  <a:t>GUMS </a:t>
                </a:r>
              </a:p>
              <a:p>
                <a:r>
                  <a:rPr lang="en-US" sz="1600" b="1">
                    <a:latin typeface="Arial Narrow" pitchFamily="1" charset="0"/>
                  </a:rPr>
                  <a:t>Identity Mapping</a:t>
                </a:r>
              </a:p>
              <a:p>
                <a:r>
                  <a:rPr lang="en-US" sz="1600" b="1">
                    <a:latin typeface="Arial Narrow" pitchFamily="1" charset="0"/>
                  </a:rPr>
                  <a:t>Service</a:t>
                </a:r>
                <a:endParaRPr lang="en-US" sz="1600">
                  <a:latin typeface="Arial Narrow" pitchFamily="1" charset="0"/>
                </a:endParaRPr>
              </a:p>
            </p:txBody>
          </p:sp>
          <p:sp>
            <p:nvSpPr>
              <p:cNvPr id="22" name="Line 49"/>
              <p:cNvSpPr>
                <a:spLocks noChangeShapeType="1"/>
              </p:cNvSpPr>
              <p:nvPr/>
            </p:nvSpPr>
            <p:spPr bwMode="auto">
              <a:xfrm>
                <a:off x="6172200" y="51816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 sz="3600"/>
              </a:p>
            </p:txBody>
          </p:sp>
          <p:sp>
            <p:nvSpPr>
              <p:cNvPr id="23" name="Line 50"/>
              <p:cNvSpPr>
                <a:spLocks noChangeShapeType="1"/>
              </p:cNvSpPr>
              <p:nvPr/>
            </p:nvSpPr>
            <p:spPr bwMode="auto">
              <a:xfrm>
                <a:off x="6477000" y="51816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3600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Grid storage access control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‘grid’ identity and attributes to define ACLs</a:t>
            </a:r>
          </a:p>
          <a:p>
            <a:endParaRPr lang="en-GB" dirty="0" smtClean="0"/>
          </a:p>
          <a:p>
            <a:r>
              <a:rPr lang="en-GB" dirty="0" smtClean="0"/>
              <a:t>With ‘POSIX’ semantics </a:t>
            </a:r>
          </a:p>
          <a:p>
            <a:pPr lvl="1"/>
            <a:r>
              <a:rPr lang="en-GB" dirty="0" smtClean="0"/>
              <a:t>So traversal based, not object based</a:t>
            </a:r>
          </a:p>
          <a:p>
            <a:pPr lvl="1"/>
            <a:r>
              <a:rPr lang="en-GB" dirty="0" smtClean="0"/>
              <a:t>Needs ‘good’ database schema to store </a:t>
            </a:r>
            <a:r>
              <a:rPr lang="en-GB" dirty="0" err="1" smtClean="0"/>
              <a:t>ACLs&amp;metadata</a:t>
            </a:r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Example: DPM “Disk Pool Manager”</a:t>
            </a:r>
          </a:p>
          <a:p>
            <a:pPr lvl="1"/>
            <a:r>
              <a:rPr lang="en-GB" dirty="0" smtClean="0"/>
              <a:t>See </a:t>
            </a:r>
            <a:br>
              <a:rPr lang="en-GB" dirty="0" smtClean="0"/>
            </a:br>
            <a:r>
              <a:rPr lang="en-GB" dirty="0" smtClean="0"/>
              <a:t>https://twiki.cern.ch/twiki/bin/view/EGEE/GliteDPM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DPM Architecture</a:t>
            </a: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9750" y="1628775"/>
            <a:ext cx="1524000" cy="3048000"/>
            <a:chOff x="480" y="816"/>
            <a:chExt cx="960" cy="1920"/>
          </a:xfrm>
        </p:grpSpPr>
        <p:sp>
          <p:nvSpPr>
            <p:cNvPr id="401414" name="Rectangle 6"/>
            <p:cNvSpPr>
              <a:spLocks noChangeArrowheads="1"/>
            </p:cNvSpPr>
            <p:nvPr/>
          </p:nvSpPr>
          <p:spPr bwMode="auto">
            <a:xfrm>
              <a:off x="480" y="816"/>
              <a:ext cx="960" cy="19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15" name="Text Box 7"/>
            <p:cNvSpPr txBox="1">
              <a:spLocks noChangeArrowheads="1"/>
            </p:cNvSpPr>
            <p:nvPr/>
          </p:nvSpPr>
          <p:spPr bwMode="auto">
            <a:xfrm>
              <a:off x="480" y="816"/>
              <a:ext cx="960" cy="1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Grid Client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444750" y="1628775"/>
            <a:ext cx="2971800" cy="1981200"/>
            <a:chOff x="1680" y="816"/>
            <a:chExt cx="1872" cy="1248"/>
          </a:xfrm>
        </p:grpSpPr>
        <p:sp>
          <p:nvSpPr>
            <p:cNvPr id="401417" name="Rectangle 9"/>
            <p:cNvSpPr>
              <a:spLocks noChangeArrowheads="1"/>
            </p:cNvSpPr>
            <p:nvPr/>
          </p:nvSpPr>
          <p:spPr bwMode="auto">
            <a:xfrm>
              <a:off x="1680" y="816"/>
              <a:ext cx="1872" cy="12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18" name="Text Box 10"/>
            <p:cNvSpPr txBox="1">
              <a:spLocks noChangeArrowheads="1"/>
            </p:cNvSpPr>
            <p:nvPr/>
          </p:nvSpPr>
          <p:spPr bwMode="auto">
            <a:xfrm>
              <a:off x="1680" y="816"/>
              <a:ext cx="1872" cy="1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Data Server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054350" y="3762375"/>
            <a:ext cx="1676400" cy="914400"/>
            <a:chOff x="2064" y="2160"/>
            <a:chExt cx="1056" cy="576"/>
          </a:xfrm>
          <a:solidFill>
            <a:srgbClr val="FFC000"/>
          </a:solidFill>
        </p:grpSpPr>
        <p:sp>
          <p:nvSpPr>
            <p:cNvPr id="401420" name="Rectangle 12"/>
            <p:cNvSpPr>
              <a:spLocks noChangeArrowheads="1"/>
            </p:cNvSpPr>
            <p:nvPr/>
          </p:nvSpPr>
          <p:spPr bwMode="auto">
            <a:xfrm>
              <a:off x="2064" y="2161"/>
              <a:ext cx="1056" cy="5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21" name="Text Box 13"/>
            <p:cNvSpPr txBox="1">
              <a:spLocks noChangeArrowheads="1"/>
            </p:cNvSpPr>
            <p:nvPr/>
          </p:nvSpPr>
          <p:spPr bwMode="auto">
            <a:xfrm>
              <a:off x="2064" y="2160"/>
              <a:ext cx="1056" cy="17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SRM Server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645150" y="1628775"/>
            <a:ext cx="2895600" cy="1219200"/>
            <a:chOff x="3696" y="816"/>
            <a:chExt cx="1824" cy="768"/>
          </a:xfrm>
        </p:grpSpPr>
        <p:sp>
          <p:nvSpPr>
            <p:cNvPr id="401423" name="Rectangle 15"/>
            <p:cNvSpPr>
              <a:spLocks noChangeArrowheads="1"/>
            </p:cNvSpPr>
            <p:nvPr/>
          </p:nvSpPr>
          <p:spPr bwMode="auto">
            <a:xfrm>
              <a:off x="3696" y="816"/>
              <a:ext cx="1824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24" name="Text Box 16"/>
            <p:cNvSpPr txBox="1">
              <a:spLocks noChangeArrowheads="1"/>
            </p:cNvSpPr>
            <p:nvPr/>
          </p:nvSpPr>
          <p:spPr bwMode="auto">
            <a:xfrm>
              <a:off x="3696" y="816"/>
              <a:ext cx="1824" cy="1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Name Server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645150" y="3076575"/>
            <a:ext cx="2895600" cy="1600200"/>
            <a:chOff x="3696" y="1728"/>
            <a:chExt cx="1824" cy="1008"/>
          </a:xfrm>
          <a:solidFill>
            <a:srgbClr val="FFC000"/>
          </a:solidFill>
        </p:grpSpPr>
        <p:sp>
          <p:nvSpPr>
            <p:cNvPr id="401426" name="Rectangle 18"/>
            <p:cNvSpPr>
              <a:spLocks noChangeArrowheads="1"/>
            </p:cNvSpPr>
            <p:nvPr/>
          </p:nvSpPr>
          <p:spPr bwMode="auto">
            <a:xfrm>
              <a:off x="3696" y="1728"/>
              <a:ext cx="1824" cy="100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27" name="Text Box 19"/>
            <p:cNvSpPr txBox="1">
              <a:spLocks noChangeArrowheads="1"/>
            </p:cNvSpPr>
            <p:nvPr/>
          </p:nvSpPr>
          <p:spPr bwMode="auto">
            <a:xfrm>
              <a:off x="3696" y="1728"/>
              <a:ext cx="1824" cy="17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Disk Pool Manager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044950" y="2085975"/>
            <a:ext cx="1219200" cy="533400"/>
            <a:chOff x="1968" y="1392"/>
            <a:chExt cx="1008" cy="384"/>
          </a:xfrm>
          <a:solidFill>
            <a:srgbClr val="FFC000"/>
          </a:solidFill>
        </p:grpSpPr>
        <p:sp>
          <p:nvSpPr>
            <p:cNvPr id="401429" name="Rectangle 21"/>
            <p:cNvSpPr>
              <a:spLocks noChangeArrowheads="1"/>
            </p:cNvSpPr>
            <p:nvPr/>
          </p:nvSpPr>
          <p:spPr bwMode="auto">
            <a:xfrm>
              <a:off x="1968" y="1392"/>
              <a:ext cx="1008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30" name="Text Box 22"/>
            <p:cNvSpPr txBox="1">
              <a:spLocks noChangeArrowheads="1"/>
            </p:cNvSpPr>
            <p:nvPr/>
          </p:nvSpPr>
          <p:spPr bwMode="auto">
            <a:xfrm>
              <a:off x="1968" y="1392"/>
              <a:ext cx="1008" cy="20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Disk System</a:t>
              </a:r>
            </a:p>
          </p:txBody>
        </p:sp>
      </p:grpSp>
      <p:sp>
        <p:nvSpPr>
          <p:cNvPr id="401431" name="Line 23"/>
          <p:cNvSpPr>
            <a:spLocks noChangeShapeType="1"/>
          </p:cNvSpPr>
          <p:nvPr/>
        </p:nvSpPr>
        <p:spPr bwMode="auto">
          <a:xfrm flipV="1">
            <a:off x="3816350" y="2314575"/>
            <a:ext cx="2286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1432" name="Line 24"/>
          <p:cNvSpPr>
            <a:spLocks noChangeShapeType="1"/>
          </p:cNvSpPr>
          <p:nvPr/>
        </p:nvSpPr>
        <p:spPr bwMode="auto">
          <a:xfrm flipV="1">
            <a:off x="3282950" y="2619375"/>
            <a:ext cx="0" cy="2286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1433" name="Line 25"/>
          <p:cNvSpPr>
            <a:spLocks noChangeShapeType="1"/>
          </p:cNvSpPr>
          <p:nvPr/>
        </p:nvSpPr>
        <p:spPr bwMode="auto">
          <a:xfrm>
            <a:off x="1911350" y="3076575"/>
            <a:ext cx="6858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692150" y="2847975"/>
            <a:ext cx="1219200" cy="533400"/>
            <a:chOff x="1968" y="1392"/>
            <a:chExt cx="1008" cy="384"/>
          </a:xfrm>
          <a:solidFill>
            <a:srgbClr val="FFC000"/>
          </a:solidFill>
        </p:grpSpPr>
        <p:sp>
          <p:nvSpPr>
            <p:cNvPr id="401435" name="Rectangle 27"/>
            <p:cNvSpPr>
              <a:spLocks noChangeArrowheads="1"/>
            </p:cNvSpPr>
            <p:nvPr/>
          </p:nvSpPr>
          <p:spPr bwMode="auto">
            <a:xfrm>
              <a:off x="1968" y="1392"/>
              <a:ext cx="1008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36" name="Text Box 28"/>
            <p:cNvSpPr txBox="1">
              <a:spLocks noChangeArrowheads="1"/>
            </p:cNvSpPr>
            <p:nvPr/>
          </p:nvSpPr>
          <p:spPr bwMode="auto">
            <a:xfrm>
              <a:off x="1968" y="1392"/>
              <a:ext cx="1008" cy="20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Gridftp Client</a:t>
              </a:r>
            </a:p>
          </p:txBody>
        </p:sp>
      </p:grpSp>
      <p:sp>
        <p:nvSpPr>
          <p:cNvPr id="401437" name="Line 29"/>
          <p:cNvSpPr>
            <a:spLocks noChangeShapeType="1"/>
          </p:cNvSpPr>
          <p:nvPr/>
        </p:nvSpPr>
        <p:spPr bwMode="auto">
          <a:xfrm>
            <a:off x="1911350" y="4295775"/>
            <a:ext cx="13716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1438" name="Line 30"/>
          <p:cNvSpPr>
            <a:spLocks noChangeShapeType="1"/>
          </p:cNvSpPr>
          <p:nvPr/>
        </p:nvSpPr>
        <p:spPr bwMode="auto">
          <a:xfrm>
            <a:off x="1911350" y="2314575"/>
            <a:ext cx="6858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692150" y="2085975"/>
            <a:ext cx="1219200" cy="533400"/>
            <a:chOff x="1968" y="1392"/>
            <a:chExt cx="1008" cy="384"/>
          </a:xfrm>
          <a:solidFill>
            <a:srgbClr val="FFC000"/>
          </a:solidFill>
        </p:grpSpPr>
        <p:sp>
          <p:nvSpPr>
            <p:cNvPr id="401440" name="Rectangle 32"/>
            <p:cNvSpPr>
              <a:spLocks noChangeArrowheads="1"/>
            </p:cNvSpPr>
            <p:nvPr/>
          </p:nvSpPr>
          <p:spPr bwMode="auto">
            <a:xfrm>
              <a:off x="1968" y="1392"/>
              <a:ext cx="1008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41" name="Text Box 33"/>
            <p:cNvSpPr txBox="1">
              <a:spLocks noChangeArrowheads="1"/>
            </p:cNvSpPr>
            <p:nvPr/>
          </p:nvSpPr>
          <p:spPr bwMode="auto">
            <a:xfrm>
              <a:off x="1968" y="1392"/>
              <a:ext cx="1008" cy="20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RFIO Client</a:t>
              </a:r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692150" y="3990975"/>
            <a:ext cx="1219200" cy="533400"/>
            <a:chOff x="1968" y="1392"/>
            <a:chExt cx="1008" cy="384"/>
          </a:xfrm>
          <a:solidFill>
            <a:srgbClr val="FFC000"/>
          </a:solidFill>
        </p:grpSpPr>
        <p:sp>
          <p:nvSpPr>
            <p:cNvPr id="401443" name="Rectangle 35"/>
            <p:cNvSpPr>
              <a:spLocks noChangeArrowheads="1"/>
            </p:cNvSpPr>
            <p:nvPr/>
          </p:nvSpPr>
          <p:spPr bwMode="auto">
            <a:xfrm>
              <a:off x="1968" y="1392"/>
              <a:ext cx="1008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44" name="Text Box 36"/>
            <p:cNvSpPr txBox="1">
              <a:spLocks noChangeArrowheads="1"/>
            </p:cNvSpPr>
            <p:nvPr/>
          </p:nvSpPr>
          <p:spPr bwMode="auto">
            <a:xfrm>
              <a:off x="1968" y="1392"/>
              <a:ext cx="1008" cy="20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SRM Client</a:t>
              </a:r>
            </a:p>
          </p:txBody>
        </p:sp>
      </p:grpSp>
      <p:sp>
        <p:nvSpPr>
          <p:cNvPr id="401445" name="Freeform 37"/>
          <p:cNvSpPr>
            <a:spLocks/>
          </p:cNvSpPr>
          <p:nvPr/>
        </p:nvSpPr>
        <p:spPr bwMode="auto">
          <a:xfrm>
            <a:off x="4273550" y="2466975"/>
            <a:ext cx="2362200" cy="533400"/>
          </a:xfrm>
          <a:custGeom>
            <a:avLst/>
            <a:gdLst/>
            <a:ahLst/>
            <a:cxnLst>
              <a:cxn ang="0">
                <a:pos x="0" y="282"/>
              </a:cxn>
              <a:cxn ang="0">
                <a:pos x="1488" y="282"/>
              </a:cxn>
              <a:cxn ang="0">
                <a:pos x="1488" y="0"/>
              </a:cxn>
            </a:cxnLst>
            <a:rect l="0" t="0" r="r" b="b"/>
            <a:pathLst>
              <a:path w="1488" h="282">
                <a:moveTo>
                  <a:pt x="0" y="282"/>
                </a:moveTo>
                <a:lnTo>
                  <a:pt x="1488" y="282"/>
                </a:lnTo>
                <a:lnTo>
                  <a:pt x="1488" y="0"/>
                </a:lnTo>
              </a:path>
            </a:pathLst>
          </a:cu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7169150" y="2085975"/>
            <a:ext cx="1219200" cy="533400"/>
            <a:chOff x="1968" y="1392"/>
            <a:chExt cx="1008" cy="384"/>
          </a:xfrm>
          <a:solidFill>
            <a:srgbClr val="FFC000"/>
          </a:solidFill>
        </p:grpSpPr>
        <p:sp>
          <p:nvSpPr>
            <p:cNvPr id="401447" name="Rectangle 39"/>
            <p:cNvSpPr>
              <a:spLocks noChangeArrowheads="1"/>
            </p:cNvSpPr>
            <p:nvPr/>
          </p:nvSpPr>
          <p:spPr bwMode="auto">
            <a:xfrm>
              <a:off x="1968" y="1392"/>
              <a:ext cx="1008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48" name="Text Box 40"/>
            <p:cNvSpPr txBox="1">
              <a:spLocks noChangeArrowheads="1"/>
            </p:cNvSpPr>
            <p:nvPr/>
          </p:nvSpPr>
          <p:spPr bwMode="auto">
            <a:xfrm>
              <a:off x="1968" y="1392"/>
              <a:ext cx="1008" cy="20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NS Database</a:t>
              </a:r>
            </a:p>
          </p:txBody>
        </p:sp>
      </p:grp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7169150" y="4067175"/>
            <a:ext cx="1219200" cy="533400"/>
            <a:chOff x="1968" y="1392"/>
            <a:chExt cx="1008" cy="384"/>
          </a:xfrm>
          <a:solidFill>
            <a:srgbClr val="FFC000"/>
          </a:solidFill>
        </p:grpSpPr>
        <p:sp>
          <p:nvSpPr>
            <p:cNvPr id="401450" name="Rectangle 42"/>
            <p:cNvSpPr>
              <a:spLocks noChangeArrowheads="1"/>
            </p:cNvSpPr>
            <p:nvPr/>
          </p:nvSpPr>
          <p:spPr bwMode="auto">
            <a:xfrm>
              <a:off x="1968" y="1392"/>
              <a:ext cx="1008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51" name="Text Box 43"/>
            <p:cNvSpPr txBox="1">
              <a:spLocks noChangeArrowheads="1"/>
            </p:cNvSpPr>
            <p:nvPr/>
          </p:nvSpPr>
          <p:spPr bwMode="auto">
            <a:xfrm>
              <a:off x="1968" y="1392"/>
              <a:ext cx="1008" cy="19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100" b="1">
                  <a:solidFill>
                    <a:schemeClr val="tx1"/>
                  </a:solidFill>
                </a:rPr>
                <a:t>DPM Database</a:t>
              </a:r>
            </a:p>
          </p:txBody>
        </p:sp>
      </p:grpSp>
      <p:sp>
        <p:nvSpPr>
          <p:cNvPr id="401452" name="Freeform 44"/>
          <p:cNvSpPr>
            <a:spLocks/>
          </p:cNvSpPr>
          <p:nvPr/>
        </p:nvSpPr>
        <p:spPr bwMode="auto">
          <a:xfrm>
            <a:off x="6854825" y="2619375"/>
            <a:ext cx="1381125" cy="914400"/>
          </a:xfrm>
          <a:custGeom>
            <a:avLst/>
            <a:gdLst/>
            <a:ahLst/>
            <a:cxnLst>
              <a:cxn ang="0">
                <a:pos x="870" y="528"/>
              </a:cxn>
              <a:cxn ang="0">
                <a:pos x="864" y="204"/>
              </a:cxn>
              <a:cxn ang="0">
                <a:pos x="0" y="198"/>
              </a:cxn>
              <a:cxn ang="0">
                <a:pos x="6" y="0"/>
              </a:cxn>
            </a:cxnLst>
            <a:rect l="0" t="0" r="r" b="b"/>
            <a:pathLst>
              <a:path w="870" h="528">
                <a:moveTo>
                  <a:pt x="870" y="528"/>
                </a:moveTo>
                <a:lnTo>
                  <a:pt x="864" y="204"/>
                </a:lnTo>
                <a:lnTo>
                  <a:pt x="0" y="198"/>
                </a:lnTo>
                <a:lnTo>
                  <a:pt x="6" y="0"/>
                </a:lnTo>
              </a:path>
            </a:pathLst>
          </a:cu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1453" name="Freeform 45"/>
          <p:cNvSpPr>
            <a:spLocks/>
          </p:cNvSpPr>
          <p:nvPr/>
        </p:nvSpPr>
        <p:spPr bwMode="auto">
          <a:xfrm>
            <a:off x="3121025" y="1971675"/>
            <a:ext cx="2676525" cy="342900"/>
          </a:xfrm>
          <a:custGeom>
            <a:avLst/>
            <a:gdLst/>
            <a:ahLst/>
            <a:cxnLst>
              <a:cxn ang="0">
                <a:pos x="6" y="70"/>
              </a:cxn>
              <a:cxn ang="0">
                <a:pos x="0" y="0"/>
              </a:cxn>
              <a:cxn ang="0">
                <a:pos x="1548" y="0"/>
              </a:cxn>
              <a:cxn ang="0">
                <a:pos x="1544" y="216"/>
              </a:cxn>
              <a:cxn ang="0">
                <a:pos x="1686" y="209"/>
              </a:cxn>
            </a:cxnLst>
            <a:rect l="0" t="0" r="r" b="b"/>
            <a:pathLst>
              <a:path w="1686" h="216">
                <a:moveTo>
                  <a:pt x="6" y="70"/>
                </a:moveTo>
                <a:lnTo>
                  <a:pt x="0" y="0"/>
                </a:lnTo>
                <a:lnTo>
                  <a:pt x="1548" y="0"/>
                </a:lnTo>
                <a:lnTo>
                  <a:pt x="1544" y="216"/>
                </a:lnTo>
                <a:lnTo>
                  <a:pt x="1686" y="209"/>
                </a:lnTo>
              </a:path>
            </a:pathLst>
          </a:cu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1454" name="Line 46"/>
          <p:cNvSpPr>
            <a:spLocks noChangeShapeType="1"/>
          </p:cNvSpPr>
          <p:nvPr/>
        </p:nvSpPr>
        <p:spPr bwMode="auto">
          <a:xfrm flipH="1">
            <a:off x="7854950" y="3914775"/>
            <a:ext cx="0" cy="1524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1455" name="Line 47"/>
          <p:cNvSpPr>
            <a:spLocks noChangeShapeType="1"/>
          </p:cNvSpPr>
          <p:nvPr/>
        </p:nvSpPr>
        <p:spPr bwMode="auto">
          <a:xfrm>
            <a:off x="7016750" y="4219575"/>
            <a:ext cx="1524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1456" name="Line 48"/>
          <p:cNvSpPr>
            <a:spLocks noChangeShapeType="1"/>
          </p:cNvSpPr>
          <p:nvPr/>
        </p:nvSpPr>
        <p:spPr bwMode="auto">
          <a:xfrm flipV="1">
            <a:off x="7016750" y="2390775"/>
            <a:ext cx="1524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1457" name="Freeform 49"/>
          <p:cNvSpPr>
            <a:spLocks/>
          </p:cNvSpPr>
          <p:nvPr/>
        </p:nvSpPr>
        <p:spPr bwMode="auto">
          <a:xfrm>
            <a:off x="4273550" y="3228975"/>
            <a:ext cx="1981200" cy="38100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056" y="0"/>
              </a:cxn>
              <a:cxn ang="0">
                <a:pos x="1056" y="875"/>
              </a:cxn>
            </a:cxnLst>
            <a:rect l="0" t="0" r="r" b="b"/>
            <a:pathLst>
              <a:path w="1056" h="875">
                <a:moveTo>
                  <a:pt x="0" y="3"/>
                </a:moveTo>
                <a:lnTo>
                  <a:pt x="1056" y="0"/>
                </a:lnTo>
                <a:lnTo>
                  <a:pt x="1056" y="875"/>
                </a:lnTo>
              </a:path>
            </a:pathLst>
          </a:custGeom>
          <a:noFill/>
          <a:ln w="508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13" name="Group 50"/>
          <p:cNvGrpSpPr>
            <a:grpSpLocks/>
          </p:cNvGrpSpPr>
          <p:nvPr/>
        </p:nvGrpSpPr>
        <p:grpSpPr bwMode="auto">
          <a:xfrm>
            <a:off x="7169150" y="3381375"/>
            <a:ext cx="1219200" cy="533400"/>
            <a:chOff x="1968" y="1392"/>
            <a:chExt cx="1008" cy="384"/>
          </a:xfrm>
          <a:solidFill>
            <a:srgbClr val="FFC000"/>
          </a:solidFill>
        </p:grpSpPr>
        <p:sp>
          <p:nvSpPr>
            <p:cNvPr id="401459" name="Rectangle 51"/>
            <p:cNvSpPr>
              <a:spLocks noChangeArrowheads="1"/>
            </p:cNvSpPr>
            <p:nvPr/>
          </p:nvSpPr>
          <p:spPr bwMode="auto">
            <a:xfrm>
              <a:off x="1968" y="1392"/>
              <a:ext cx="1008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60" name="Text Box 52"/>
            <p:cNvSpPr txBox="1">
              <a:spLocks noChangeArrowheads="1"/>
            </p:cNvSpPr>
            <p:nvPr/>
          </p:nvSpPr>
          <p:spPr bwMode="auto">
            <a:xfrm>
              <a:off x="1968" y="1392"/>
              <a:ext cx="1008" cy="20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DPM Daemon</a:t>
              </a:r>
            </a:p>
          </p:txBody>
        </p:sp>
      </p:grpSp>
      <p:grpSp>
        <p:nvGrpSpPr>
          <p:cNvPr id="14" name="Group 53"/>
          <p:cNvGrpSpPr>
            <a:grpSpLocks/>
          </p:cNvGrpSpPr>
          <p:nvPr/>
        </p:nvGrpSpPr>
        <p:grpSpPr bwMode="auto">
          <a:xfrm>
            <a:off x="5797550" y="2085975"/>
            <a:ext cx="1219200" cy="533400"/>
            <a:chOff x="1968" y="1392"/>
            <a:chExt cx="1008" cy="384"/>
          </a:xfrm>
          <a:solidFill>
            <a:srgbClr val="FFC000"/>
          </a:solidFill>
        </p:grpSpPr>
        <p:sp>
          <p:nvSpPr>
            <p:cNvPr id="401462" name="Rectangle 54"/>
            <p:cNvSpPr>
              <a:spLocks noChangeArrowheads="1"/>
            </p:cNvSpPr>
            <p:nvPr/>
          </p:nvSpPr>
          <p:spPr bwMode="auto">
            <a:xfrm>
              <a:off x="1968" y="1392"/>
              <a:ext cx="1008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63" name="Text Box 55"/>
            <p:cNvSpPr txBox="1">
              <a:spLocks noChangeArrowheads="1"/>
            </p:cNvSpPr>
            <p:nvPr/>
          </p:nvSpPr>
          <p:spPr bwMode="auto">
            <a:xfrm>
              <a:off x="1968" y="1392"/>
              <a:ext cx="1008" cy="20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NS Daemon</a:t>
              </a:r>
            </a:p>
          </p:txBody>
        </p:sp>
      </p:grpSp>
      <p:grpSp>
        <p:nvGrpSpPr>
          <p:cNvPr id="15" name="Group 56"/>
          <p:cNvGrpSpPr>
            <a:grpSpLocks/>
          </p:cNvGrpSpPr>
          <p:nvPr/>
        </p:nvGrpSpPr>
        <p:grpSpPr bwMode="auto">
          <a:xfrm>
            <a:off x="2597150" y="2085975"/>
            <a:ext cx="1219200" cy="533400"/>
            <a:chOff x="1968" y="1392"/>
            <a:chExt cx="1008" cy="384"/>
          </a:xfrm>
          <a:solidFill>
            <a:srgbClr val="FFC000"/>
          </a:solidFill>
        </p:grpSpPr>
        <p:sp>
          <p:nvSpPr>
            <p:cNvPr id="401465" name="Rectangle 57"/>
            <p:cNvSpPr>
              <a:spLocks noChangeArrowheads="1"/>
            </p:cNvSpPr>
            <p:nvPr/>
          </p:nvSpPr>
          <p:spPr bwMode="auto">
            <a:xfrm>
              <a:off x="1968" y="1392"/>
              <a:ext cx="1008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66" name="Text Box 58"/>
            <p:cNvSpPr txBox="1">
              <a:spLocks noChangeArrowheads="1"/>
            </p:cNvSpPr>
            <p:nvPr/>
          </p:nvSpPr>
          <p:spPr bwMode="auto">
            <a:xfrm>
              <a:off x="1968" y="1392"/>
              <a:ext cx="1008" cy="20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RFIO Daemon</a:t>
              </a:r>
            </a:p>
          </p:txBody>
        </p:sp>
      </p:grpSp>
      <p:sp>
        <p:nvSpPr>
          <p:cNvPr id="401467" name="Rectangle 59"/>
          <p:cNvSpPr>
            <a:spLocks noChangeArrowheads="1"/>
          </p:cNvSpPr>
          <p:nvPr/>
        </p:nvSpPr>
        <p:spPr bwMode="auto">
          <a:xfrm>
            <a:off x="2597150" y="2847975"/>
            <a:ext cx="1676400" cy="685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US" sz="1200" b="1">
              <a:solidFill>
                <a:srgbClr val="000000"/>
              </a:solidFill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401468" name="Text Box 60"/>
          <p:cNvSpPr txBox="1">
            <a:spLocks noChangeArrowheads="1"/>
          </p:cNvSpPr>
          <p:nvPr/>
        </p:nvSpPr>
        <p:spPr bwMode="auto">
          <a:xfrm>
            <a:off x="2597150" y="2847975"/>
            <a:ext cx="1676400" cy="2841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200" b="1">
                <a:solidFill>
                  <a:schemeClr val="tx1"/>
                </a:solidFill>
              </a:rPr>
              <a:t>Gridftp Server</a:t>
            </a:r>
          </a:p>
        </p:txBody>
      </p:sp>
      <p:sp>
        <p:nvSpPr>
          <p:cNvPr id="401469" name="Text Box 61"/>
          <p:cNvSpPr txBox="1">
            <a:spLocks noChangeArrowheads="1"/>
          </p:cNvSpPr>
          <p:nvPr/>
        </p:nvSpPr>
        <p:spPr bwMode="auto">
          <a:xfrm>
            <a:off x="2901950" y="3152775"/>
            <a:ext cx="1016000" cy="2746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200" b="1">
                <a:solidFill>
                  <a:schemeClr val="tx1"/>
                </a:solidFill>
              </a:rPr>
              <a:t>RFIO Client</a:t>
            </a:r>
          </a:p>
        </p:txBody>
      </p:sp>
      <p:grpSp>
        <p:nvGrpSpPr>
          <p:cNvPr id="16" name="Group 62"/>
          <p:cNvGrpSpPr>
            <a:grpSpLocks/>
          </p:cNvGrpSpPr>
          <p:nvPr/>
        </p:nvGrpSpPr>
        <p:grpSpPr bwMode="auto">
          <a:xfrm>
            <a:off x="5797550" y="3609975"/>
            <a:ext cx="1219200" cy="762000"/>
            <a:chOff x="1968" y="1392"/>
            <a:chExt cx="1008" cy="384"/>
          </a:xfrm>
          <a:solidFill>
            <a:srgbClr val="FFC000"/>
          </a:solidFill>
        </p:grpSpPr>
        <p:sp>
          <p:nvSpPr>
            <p:cNvPr id="401471" name="Rectangle 63"/>
            <p:cNvSpPr>
              <a:spLocks noChangeArrowheads="1"/>
            </p:cNvSpPr>
            <p:nvPr/>
          </p:nvSpPr>
          <p:spPr bwMode="auto">
            <a:xfrm>
              <a:off x="1968" y="1392"/>
              <a:ext cx="1008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72" name="Text Box 64"/>
            <p:cNvSpPr txBox="1">
              <a:spLocks noChangeArrowheads="1"/>
            </p:cNvSpPr>
            <p:nvPr/>
          </p:nvSpPr>
          <p:spPr bwMode="auto">
            <a:xfrm>
              <a:off x="1968" y="1392"/>
              <a:ext cx="1008" cy="23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Request Daemon</a:t>
              </a:r>
            </a:p>
          </p:txBody>
        </p:sp>
      </p:grpSp>
      <p:sp>
        <p:nvSpPr>
          <p:cNvPr id="401473" name="Line 65"/>
          <p:cNvSpPr>
            <a:spLocks noChangeShapeType="1"/>
          </p:cNvSpPr>
          <p:nvPr/>
        </p:nvSpPr>
        <p:spPr bwMode="auto">
          <a:xfrm>
            <a:off x="4502150" y="4219575"/>
            <a:ext cx="1295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17" name="Group 66"/>
          <p:cNvGrpSpPr>
            <a:grpSpLocks/>
          </p:cNvGrpSpPr>
          <p:nvPr/>
        </p:nvGrpSpPr>
        <p:grpSpPr bwMode="auto">
          <a:xfrm>
            <a:off x="3282950" y="4067175"/>
            <a:ext cx="1219200" cy="533400"/>
            <a:chOff x="1968" y="1392"/>
            <a:chExt cx="1008" cy="384"/>
          </a:xfrm>
          <a:solidFill>
            <a:srgbClr val="FFC000"/>
          </a:solidFill>
        </p:grpSpPr>
        <p:sp>
          <p:nvSpPr>
            <p:cNvPr id="401475" name="Rectangle 67"/>
            <p:cNvSpPr>
              <a:spLocks noChangeArrowheads="1"/>
            </p:cNvSpPr>
            <p:nvPr/>
          </p:nvSpPr>
          <p:spPr bwMode="auto">
            <a:xfrm>
              <a:off x="1968" y="1392"/>
              <a:ext cx="1008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76" name="Text Box 68"/>
            <p:cNvSpPr txBox="1">
              <a:spLocks noChangeArrowheads="1"/>
            </p:cNvSpPr>
            <p:nvPr/>
          </p:nvSpPr>
          <p:spPr bwMode="auto">
            <a:xfrm>
              <a:off x="1968" y="1392"/>
              <a:ext cx="1008" cy="20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SRM Daemon</a:t>
              </a:r>
            </a:p>
          </p:txBody>
        </p:sp>
      </p:grpSp>
      <p:sp>
        <p:nvSpPr>
          <p:cNvPr id="401477" name="Line 69"/>
          <p:cNvSpPr>
            <a:spLocks noChangeShapeType="1"/>
          </p:cNvSpPr>
          <p:nvPr/>
        </p:nvSpPr>
        <p:spPr bwMode="auto">
          <a:xfrm>
            <a:off x="4502150" y="4524375"/>
            <a:ext cx="2667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500034" y="6072206"/>
            <a:ext cx="8643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</a:rPr>
              <a:t>Slides and graphics: ‘ACLs in Light Weight Disk Pool Manager’ MWSG 2006, Jean Philippe Baud, CERN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71" name="Slide Number Placeholder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7A233-C085-4621-AE82-93BA4DF5A37F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  <p:sp>
        <p:nvSpPr>
          <p:cNvPr id="70" name="Date Placeholder 6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72" name="Footer Placeholder 7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PKI (2): Communications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Securing the channel</a:t>
            </a:r>
          </a:p>
          <a:p>
            <a:pPr marL="914400" lvl="1" indent="-514350"/>
            <a:r>
              <a:rPr lang="en-US" dirty="0" smtClean="0"/>
              <a:t>‘Transport Layer Security’ (TLS, formerly SSL)</a:t>
            </a:r>
          </a:p>
          <a:p>
            <a:pPr marL="914400" lvl="1" indent="-514350"/>
            <a:r>
              <a:rPr lang="en-US" dirty="0" smtClean="0"/>
              <a:t>Exchange a symmetric cipher through PK challenge</a:t>
            </a:r>
          </a:p>
          <a:p>
            <a:pPr marL="914400" lvl="1" indent="-514350"/>
            <a:r>
              <a:rPr lang="en-US" dirty="0" smtClean="0"/>
              <a:t>Communications on channel authentic and encrypted</a:t>
            </a:r>
          </a:p>
          <a:p>
            <a:pPr marL="914400" lvl="1" indent="-514350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Securing the message</a:t>
            </a:r>
          </a:p>
          <a:p>
            <a:pPr marL="914400" lvl="1" indent="-514350"/>
            <a:r>
              <a:rPr lang="en-US" dirty="0" smtClean="0"/>
              <a:t>Can be sent and forwarded over any medium</a:t>
            </a:r>
          </a:p>
          <a:p>
            <a:pPr marL="914400" lvl="1" indent="-514350"/>
            <a:r>
              <a:rPr lang="en-US" dirty="0" smtClean="0"/>
              <a:t>Each and every message needs a signature</a:t>
            </a:r>
          </a:p>
          <a:p>
            <a:pPr marL="914400" lvl="1" indent="-514350"/>
            <a:r>
              <a:rPr lang="en-US" dirty="0" smtClean="0"/>
              <a:t>Examples: XML-DSIG, XML-ENC, but also PGP…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9" name="Rectangle 5"/>
          <p:cNvSpPr>
            <a:spLocks noChangeArrowheads="1"/>
          </p:cNvSpPr>
          <p:nvPr/>
        </p:nvSpPr>
        <p:spPr bwMode="auto">
          <a:xfrm>
            <a:off x="928662" y="392096"/>
            <a:ext cx="707072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3200" b="1" dirty="0"/>
              <a:t>DPM File Catalog Schema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410200" y="2971800"/>
            <a:ext cx="2514600" cy="838200"/>
            <a:chOff x="2976" y="1872"/>
            <a:chExt cx="1584" cy="528"/>
          </a:xfrm>
        </p:grpSpPr>
        <p:sp>
          <p:nvSpPr>
            <p:cNvPr id="395271" name="Rectangle 7"/>
            <p:cNvSpPr>
              <a:spLocks noChangeArrowheads="1"/>
            </p:cNvSpPr>
            <p:nvPr/>
          </p:nvSpPr>
          <p:spPr bwMode="auto">
            <a:xfrm>
              <a:off x="2976" y="1872"/>
              <a:ext cx="1584" cy="52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95272" name="Text Box 8"/>
            <p:cNvSpPr txBox="1">
              <a:spLocks noChangeArrowheads="1"/>
            </p:cNvSpPr>
            <p:nvPr/>
          </p:nvSpPr>
          <p:spPr bwMode="auto">
            <a:xfrm>
              <a:off x="2976" y="1872"/>
              <a:ext cx="1584" cy="17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File Replica</a:t>
              </a:r>
            </a:p>
          </p:txBody>
        </p:sp>
        <p:sp>
          <p:nvSpPr>
            <p:cNvPr id="395273" name="Text Box 9"/>
            <p:cNvSpPr txBox="1">
              <a:spLocks noChangeArrowheads="1"/>
            </p:cNvSpPr>
            <p:nvPr/>
          </p:nvSpPr>
          <p:spPr bwMode="auto">
            <a:xfrm>
              <a:off x="3024" y="2064"/>
              <a:ext cx="953" cy="28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accent1"/>
                  </a:solidFill>
                </a:rPr>
                <a:t>Storage</a:t>
              </a:r>
              <a:r>
                <a:rPr lang="en-US" sz="1200" b="1">
                  <a:solidFill>
                    <a:schemeClr val="tx2"/>
                  </a:solidFill>
                </a:rPr>
                <a:t> </a:t>
              </a:r>
              <a:r>
                <a:rPr lang="en-US" sz="1200" b="1">
                  <a:solidFill>
                    <a:schemeClr val="accent1"/>
                  </a:solidFill>
                </a:rPr>
                <a:t>File</a:t>
              </a:r>
              <a:r>
                <a:rPr lang="en-US" sz="1200" b="1">
                  <a:solidFill>
                    <a:schemeClr val="tx2"/>
                  </a:solidFill>
                </a:rPr>
                <a:t> </a:t>
              </a:r>
              <a:r>
                <a:rPr lang="en-US" sz="1200" b="1">
                  <a:solidFill>
                    <a:schemeClr val="accent1"/>
                  </a:solidFill>
                </a:rPr>
                <a:t>Name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accent1"/>
                  </a:solidFill>
                </a:rPr>
                <a:t>Storage</a:t>
              </a:r>
              <a:r>
                <a:rPr lang="en-US" sz="1200" b="1">
                  <a:solidFill>
                    <a:schemeClr val="tx2"/>
                  </a:solidFill>
                </a:rPr>
                <a:t> </a:t>
              </a:r>
              <a:r>
                <a:rPr lang="en-US" sz="1200" b="1">
                  <a:solidFill>
                    <a:schemeClr val="accent1"/>
                  </a:solidFill>
                </a:rPr>
                <a:t>Host</a:t>
              </a:r>
            </a:p>
          </p:txBody>
        </p:sp>
      </p:grpSp>
      <p:sp>
        <p:nvSpPr>
          <p:cNvPr id="395274" name="Line 10"/>
          <p:cNvSpPr>
            <a:spLocks noChangeShapeType="1"/>
          </p:cNvSpPr>
          <p:nvPr/>
        </p:nvSpPr>
        <p:spPr bwMode="auto">
          <a:xfrm flipV="1">
            <a:off x="3810000" y="1905000"/>
            <a:ext cx="1600200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5275" name="Line 11"/>
          <p:cNvSpPr>
            <a:spLocks noChangeShapeType="1"/>
          </p:cNvSpPr>
          <p:nvPr/>
        </p:nvSpPr>
        <p:spPr bwMode="auto">
          <a:xfrm>
            <a:off x="2514600" y="2667000"/>
            <a:ext cx="0" cy="38100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5276" name="Line 12"/>
          <p:cNvSpPr>
            <a:spLocks noChangeShapeType="1"/>
          </p:cNvSpPr>
          <p:nvPr/>
        </p:nvSpPr>
        <p:spPr bwMode="auto">
          <a:xfrm>
            <a:off x="3733800" y="2209800"/>
            <a:ext cx="1676400" cy="114300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219200" y="3124200"/>
            <a:ext cx="2514600" cy="685800"/>
            <a:chOff x="336" y="1968"/>
            <a:chExt cx="1584" cy="432"/>
          </a:xfrm>
        </p:grpSpPr>
        <p:sp>
          <p:nvSpPr>
            <p:cNvPr id="395278" name="Rectangle 14"/>
            <p:cNvSpPr>
              <a:spLocks noChangeArrowheads="1"/>
            </p:cNvSpPr>
            <p:nvPr/>
          </p:nvSpPr>
          <p:spPr bwMode="auto">
            <a:xfrm>
              <a:off x="336" y="1968"/>
              <a:ext cx="1584" cy="43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95279" name="Text Box 15"/>
            <p:cNvSpPr txBox="1">
              <a:spLocks noChangeArrowheads="1"/>
            </p:cNvSpPr>
            <p:nvPr/>
          </p:nvSpPr>
          <p:spPr bwMode="auto">
            <a:xfrm>
              <a:off x="336" y="1968"/>
              <a:ext cx="1584" cy="17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Symlinks</a:t>
              </a:r>
            </a:p>
          </p:txBody>
        </p:sp>
        <p:sp>
          <p:nvSpPr>
            <p:cNvPr id="395280" name="Text Box 16"/>
            <p:cNvSpPr txBox="1">
              <a:spLocks noChangeArrowheads="1"/>
            </p:cNvSpPr>
            <p:nvPr/>
          </p:nvSpPr>
          <p:spPr bwMode="auto">
            <a:xfrm>
              <a:off x="384" y="2160"/>
              <a:ext cx="601" cy="17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accent1"/>
                  </a:solidFill>
                </a:rPr>
                <a:t>Link</a:t>
              </a:r>
              <a:r>
                <a:rPr lang="en-US" sz="1200" b="1">
                  <a:solidFill>
                    <a:schemeClr val="tx2"/>
                  </a:solidFill>
                </a:rPr>
                <a:t> </a:t>
              </a:r>
              <a:r>
                <a:rPr lang="en-US" sz="1200" b="1">
                  <a:solidFill>
                    <a:schemeClr val="accent1"/>
                  </a:solidFill>
                </a:rPr>
                <a:t>Name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219200" y="1447800"/>
            <a:ext cx="2514600" cy="1219200"/>
            <a:chOff x="336" y="912"/>
            <a:chExt cx="1584" cy="768"/>
          </a:xfrm>
        </p:grpSpPr>
        <p:sp>
          <p:nvSpPr>
            <p:cNvPr id="395282" name="Rectangle 18"/>
            <p:cNvSpPr>
              <a:spLocks noChangeArrowheads="1"/>
            </p:cNvSpPr>
            <p:nvPr/>
          </p:nvSpPr>
          <p:spPr bwMode="auto">
            <a:xfrm>
              <a:off x="336" y="912"/>
              <a:ext cx="1584" cy="76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395283" name="Text Box 19"/>
            <p:cNvSpPr txBox="1">
              <a:spLocks noChangeArrowheads="1"/>
            </p:cNvSpPr>
            <p:nvPr/>
          </p:nvSpPr>
          <p:spPr bwMode="auto">
            <a:xfrm>
              <a:off x="336" y="912"/>
              <a:ext cx="1584" cy="17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File Metadata</a:t>
              </a:r>
            </a:p>
          </p:txBody>
        </p:sp>
        <p:sp>
          <p:nvSpPr>
            <p:cNvPr id="395284" name="Text Box 20"/>
            <p:cNvSpPr txBox="1">
              <a:spLocks noChangeArrowheads="1"/>
            </p:cNvSpPr>
            <p:nvPr/>
          </p:nvSpPr>
          <p:spPr bwMode="auto">
            <a:xfrm>
              <a:off x="384" y="1104"/>
              <a:ext cx="1481" cy="51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accent1"/>
                  </a:solidFill>
                </a:rPr>
                <a:t>Logical File Name (LFN)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accent1"/>
                  </a:solidFill>
                </a:rPr>
                <a:t>GUID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accent1"/>
                  </a:solidFill>
                </a:rPr>
                <a:t>System Metadata (Ownership,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accent1"/>
                  </a:solidFill>
                </a:rPr>
                <a:t>Size, Checksum, ACL)</a:t>
              </a:r>
            </a:p>
          </p:txBody>
        </p:sp>
      </p:grpSp>
      <p:sp>
        <p:nvSpPr>
          <p:cNvPr id="395285" name="Rectangle 21"/>
          <p:cNvSpPr>
            <a:spLocks noChangeArrowheads="1"/>
          </p:cNvSpPr>
          <p:nvPr/>
        </p:nvSpPr>
        <p:spPr bwMode="auto">
          <a:xfrm>
            <a:off x="304800" y="4022725"/>
            <a:ext cx="8610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Clr>
                <a:srgbClr val="F1AF00"/>
              </a:buClr>
            </a:pPr>
            <a:r>
              <a:rPr lang="en-US" sz="2400" b="1" dirty="0">
                <a:solidFill>
                  <a:schemeClr val="tx1"/>
                </a:solidFill>
              </a:rPr>
              <a:t>LFN acts as main key in Database. Has:</a:t>
            </a:r>
          </a:p>
          <a:p>
            <a:pPr marL="742950" lvl="1" indent="-285750">
              <a:buClr>
                <a:srgbClr val="F1AF00"/>
              </a:buClr>
              <a:buFont typeface="Arial" pitchFamily="34" charset="0"/>
              <a:buChar char="–"/>
            </a:pPr>
            <a:r>
              <a:rPr lang="en-US" sz="2100" dirty="0">
                <a:solidFill>
                  <a:srgbClr val="00338F"/>
                </a:solidFill>
              </a:rPr>
              <a:t>Unique Identifier (GUID)</a:t>
            </a:r>
          </a:p>
          <a:p>
            <a:pPr marL="742950" lvl="1" indent="-285750">
              <a:buClr>
                <a:srgbClr val="F1AF00"/>
              </a:buClr>
              <a:buFont typeface="Arial" pitchFamily="34" charset="0"/>
              <a:buChar char="–"/>
            </a:pPr>
            <a:r>
              <a:rPr lang="en-US" sz="2100" dirty="0">
                <a:solidFill>
                  <a:srgbClr val="00338F"/>
                </a:solidFill>
              </a:rPr>
              <a:t>Information on Physical Replicas</a:t>
            </a:r>
          </a:p>
          <a:p>
            <a:pPr marL="742950" lvl="1" indent="-285750">
              <a:buClr>
                <a:srgbClr val="F1AF00"/>
              </a:buClr>
              <a:buFont typeface="Arial" pitchFamily="34" charset="0"/>
              <a:buChar char="–"/>
            </a:pPr>
            <a:r>
              <a:rPr lang="en-US" sz="2100" dirty="0">
                <a:solidFill>
                  <a:srgbClr val="00338F"/>
                </a:solidFill>
              </a:rPr>
              <a:t>Symbolic Links to it</a:t>
            </a:r>
          </a:p>
          <a:p>
            <a:pPr marL="742950" lvl="1" indent="-285750">
              <a:buClr>
                <a:srgbClr val="F1AF00"/>
              </a:buClr>
              <a:buFont typeface="Arial" pitchFamily="34" charset="0"/>
              <a:buChar char="–"/>
            </a:pPr>
            <a:r>
              <a:rPr lang="en-US" sz="2100" dirty="0">
                <a:solidFill>
                  <a:srgbClr val="00338F"/>
                </a:solidFill>
              </a:rPr>
              <a:t>A small amount (one field) of user attached metadata</a:t>
            </a: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410200" y="1447800"/>
            <a:ext cx="2514600" cy="838200"/>
            <a:chOff x="2976" y="912"/>
            <a:chExt cx="1584" cy="528"/>
          </a:xfrm>
        </p:grpSpPr>
        <p:sp>
          <p:nvSpPr>
            <p:cNvPr id="395287" name="Rectangle 23"/>
            <p:cNvSpPr>
              <a:spLocks noChangeArrowheads="1"/>
            </p:cNvSpPr>
            <p:nvPr/>
          </p:nvSpPr>
          <p:spPr bwMode="auto">
            <a:xfrm>
              <a:off x="2976" y="912"/>
              <a:ext cx="1584" cy="52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95288" name="Text Box 24"/>
            <p:cNvSpPr txBox="1">
              <a:spLocks noChangeArrowheads="1"/>
            </p:cNvSpPr>
            <p:nvPr/>
          </p:nvSpPr>
          <p:spPr bwMode="auto">
            <a:xfrm>
              <a:off x="2976" y="912"/>
              <a:ext cx="1584" cy="17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User Metadata</a:t>
              </a:r>
            </a:p>
          </p:txBody>
        </p:sp>
        <p:sp>
          <p:nvSpPr>
            <p:cNvPr id="395289" name="Text Box 25"/>
            <p:cNvSpPr txBox="1">
              <a:spLocks noChangeArrowheads="1"/>
            </p:cNvSpPr>
            <p:nvPr/>
          </p:nvSpPr>
          <p:spPr bwMode="auto">
            <a:xfrm>
              <a:off x="3072" y="1104"/>
              <a:ext cx="1149" cy="17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accent1"/>
                  </a:solidFill>
                </a:rPr>
                <a:t>User Defined Metadata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00034" y="6072206"/>
            <a:ext cx="8643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</a:rPr>
              <a:t>Slides and graphics: ‘ACLs in Light Weight Disk Pool Manager’ MWSG 2006, Jean Philippe Baud, CERN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7A233-C085-4621-AE82-93BA4DF5A37F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Ids and VOMS integration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DNs are mapped to virtual UIDs: the virtual </a:t>
            </a:r>
            <a:r>
              <a:rPr lang="en-US" sz="2400" dirty="0" err="1"/>
              <a:t>uid</a:t>
            </a:r>
            <a:r>
              <a:rPr lang="en-US" sz="2400" dirty="0"/>
              <a:t> is created on the fly the first time the system receives a request for this DN (no pool account)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VOMS roles are mapped to virtual GIDs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 given user may have one DN and several roles, so a given user may be mapped to one UID and several GIDs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Currently only the primary role is used in LFC/DPM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Support for normal proxies and VOMS proxies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Administrative tools available to update the DB mapping table: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To create VO groups in advance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To keep same </a:t>
            </a:r>
            <a:r>
              <a:rPr lang="en-US" sz="2000" dirty="0" err="1"/>
              <a:t>uid</a:t>
            </a:r>
            <a:r>
              <a:rPr lang="en-US" sz="2000" dirty="0"/>
              <a:t> when DN changes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To get same </a:t>
            </a:r>
            <a:r>
              <a:rPr lang="en-US" sz="2000" dirty="0" err="1"/>
              <a:t>uid</a:t>
            </a:r>
            <a:r>
              <a:rPr lang="en-US" sz="2000" dirty="0"/>
              <a:t> for a DN and a Kerberos principal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6072206"/>
            <a:ext cx="8643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</a:rPr>
              <a:t>Slides and graphics: ‘ACLs in Light Weight Disk Pool Manager’ MWSG 2006, Jean Philippe Baud, CERN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DPNS mapping tables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/>
              <a:t>CREATE TABLE </a:t>
            </a:r>
            <a:r>
              <a:rPr lang="en-US" sz="2400" dirty="0" err="1"/>
              <a:t>Cns_groupinfo</a:t>
            </a:r>
            <a:r>
              <a:rPr lang="en-US" sz="2400" dirty="0"/>
              <a:t> (</a:t>
            </a:r>
          </a:p>
          <a:p>
            <a:pPr>
              <a:buNone/>
            </a:pPr>
            <a:r>
              <a:rPr lang="en-US" sz="2400" dirty="0"/>
              <a:t>       </a:t>
            </a:r>
            <a:r>
              <a:rPr lang="en-US" sz="2400" dirty="0" err="1"/>
              <a:t>gid</a:t>
            </a:r>
            <a:r>
              <a:rPr lang="en-US" sz="2400" dirty="0"/>
              <a:t> NUMBER(10),</a:t>
            </a:r>
          </a:p>
          <a:p>
            <a:pPr>
              <a:buNone/>
            </a:pPr>
            <a:r>
              <a:rPr lang="en-US" sz="2400" dirty="0"/>
              <a:t>       </a:t>
            </a:r>
            <a:r>
              <a:rPr lang="en-US" sz="2400" dirty="0" err="1"/>
              <a:t>groupname</a:t>
            </a:r>
            <a:r>
              <a:rPr lang="en-US" sz="2400" dirty="0"/>
              <a:t> VARCHAR2(255));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CREATE TABLE </a:t>
            </a:r>
            <a:r>
              <a:rPr lang="en-US" sz="2400" dirty="0" err="1"/>
              <a:t>Cns_userinfo</a:t>
            </a:r>
            <a:r>
              <a:rPr lang="en-US" sz="2400" dirty="0"/>
              <a:t> (</a:t>
            </a:r>
          </a:p>
          <a:p>
            <a:pPr>
              <a:buNone/>
            </a:pPr>
            <a:r>
              <a:rPr lang="en-US" sz="2400" dirty="0"/>
              <a:t>       </a:t>
            </a:r>
            <a:r>
              <a:rPr lang="en-US" sz="2400" dirty="0" err="1"/>
              <a:t>userid</a:t>
            </a:r>
            <a:r>
              <a:rPr lang="en-US" sz="2400" dirty="0"/>
              <a:t> NUMBER(10),</a:t>
            </a:r>
          </a:p>
          <a:p>
            <a:pPr>
              <a:buNone/>
            </a:pPr>
            <a:r>
              <a:rPr lang="en-US" sz="2400" dirty="0"/>
              <a:t>       username VARCHAR2(255</a:t>
            </a:r>
            <a:r>
              <a:rPr lang="en-US" sz="2400" dirty="0" smtClean="0"/>
              <a:t>));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i="1" dirty="0" smtClean="0"/>
          </a:p>
          <a:p>
            <a:r>
              <a:rPr lang="en-US" sz="2400" i="1" dirty="0" smtClean="0"/>
              <a:t>included in </a:t>
            </a:r>
            <a:r>
              <a:rPr lang="en-US" sz="2400" i="1" dirty="0" err="1" smtClean="0"/>
              <a:t>GridFTP</a:t>
            </a:r>
            <a:r>
              <a:rPr lang="en-US" sz="2400" i="1" dirty="0" smtClean="0"/>
              <a:t> through ‘</a:t>
            </a:r>
            <a:r>
              <a:rPr lang="en-US" sz="2400" i="1" dirty="0" err="1" smtClean="0"/>
              <a:t>dli</a:t>
            </a:r>
            <a:r>
              <a:rPr lang="en-US" sz="2400" i="1" dirty="0" smtClean="0"/>
              <a:t>’ </a:t>
            </a:r>
            <a:r>
              <a:rPr lang="en-US" sz="2400" i="1" dirty="0" err="1" smtClean="0"/>
              <a:t>plugin</a:t>
            </a:r>
            <a:r>
              <a:rPr lang="en-US" sz="2400" i="1" dirty="0" smtClean="0"/>
              <a:t> mechanism</a:t>
            </a:r>
            <a:r>
              <a:rPr lang="en-US" sz="2400" i="1" smtClean="0"/>
              <a:t>, </a:t>
            </a:r>
            <a:br>
              <a:rPr lang="en-US" sz="2400" i="1" smtClean="0"/>
            </a:br>
            <a:r>
              <a:rPr lang="en-US" sz="2400" i="1" smtClean="0"/>
              <a:t>and </a:t>
            </a:r>
            <a:r>
              <a:rPr lang="en-US" sz="2400" i="1" dirty="0" smtClean="0"/>
              <a:t>in SRM through call-outs to </a:t>
            </a:r>
            <a:r>
              <a:rPr lang="en-US" sz="2400" i="1" dirty="0" err="1" smtClean="0"/>
              <a:t>dpns</a:t>
            </a:r>
            <a:endParaRPr lang="en-US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6072206"/>
            <a:ext cx="8643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</a:rPr>
              <a:t>Slides and graphics: ‘ACLs in Light Weight Disk Pool Manager’ MWSG 2006, Jean Philippe Baud, CERN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 Control Lists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1918"/>
            <a:ext cx="8229600" cy="4768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LFC and DPM support </a:t>
            </a:r>
            <a:r>
              <a:rPr lang="en-US" sz="2000" dirty="0" err="1"/>
              <a:t>Posix</a:t>
            </a:r>
            <a:r>
              <a:rPr lang="en-US" sz="2000" dirty="0"/>
              <a:t> ACLs based on Virtual Ids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Access Control Lists on files and directories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Default Access Control Lists on directories: they are inherited by the sub-directories and files under the directory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Example</a:t>
            </a:r>
          </a:p>
          <a:p>
            <a:pPr lvl="1">
              <a:lnSpc>
                <a:spcPct val="90000"/>
              </a:lnSpc>
            </a:pPr>
            <a:r>
              <a:rPr lang="en-US" sz="1900" dirty="0" err="1"/>
              <a:t>dpns-mkdir</a:t>
            </a:r>
            <a:r>
              <a:rPr lang="en-US" sz="1900" dirty="0"/>
              <a:t> /</a:t>
            </a:r>
            <a:r>
              <a:rPr lang="en-US" sz="1900" dirty="0" err="1"/>
              <a:t>dpm</a:t>
            </a:r>
            <a:r>
              <a:rPr lang="en-US" sz="1900" dirty="0"/>
              <a:t>/cern.ch/home/</a:t>
            </a:r>
            <a:r>
              <a:rPr lang="en-US" sz="1900" dirty="0" err="1"/>
              <a:t>dteam</a:t>
            </a:r>
            <a:r>
              <a:rPr lang="en-US" sz="1900" dirty="0"/>
              <a:t>/</a:t>
            </a:r>
            <a:r>
              <a:rPr lang="en-US" sz="1900" dirty="0" err="1"/>
              <a:t>jpb</a:t>
            </a:r>
            <a:endParaRPr lang="en-US" sz="1900" dirty="0"/>
          </a:p>
          <a:p>
            <a:pPr lvl="1">
              <a:lnSpc>
                <a:spcPct val="90000"/>
              </a:lnSpc>
            </a:pPr>
            <a:r>
              <a:rPr lang="en-US" sz="1900" dirty="0" err="1"/>
              <a:t>dpns-setacl</a:t>
            </a:r>
            <a:r>
              <a:rPr lang="en-US" sz="1900" dirty="0"/>
              <a:t> -m d:u::7,d:g::7,d:o:5 /</a:t>
            </a:r>
            <a:r>
              <a:rPr lang="en-US" sz="1900" dirty="0" err="1"/>
              <a:t>dpm</a:t>
            </a:r>
            <a:r>
              <a:rPr lang="en-US" sz="1900" dirty="0"/>
              <a:t>/cern.ch/home/</a:t>
            </a:r>
            <a:r>
              <a:rPr lang="en-US" sz="1900" dirty="0" err="1"/>
              <a:t>dteam</a:t>
            </a:r>
            <a:r>
              <a:rPr lang="en-US" sz="1900" dirty="0"/>
              <a:t>/</a:t>
            </a:r>
            <a:r>
              <a:rPr lang="en-US" sz="1900" dirty="0" err="1"/>
              <a:t>jpb</a:t>
            </a:r>
            <a:endParaRPr lang="en-US" sz="1900" dirty="0"/>
          </a:p>
          <a:p>
            <a:pPr lvl="1">
              <a:lnSpc>
                <a:spcPct val="90000"/>
              </a:lnSpc>
            </a:pPr>
            <a:r>
              <a:rPr lang="en-US" sz="1900" dirty="0" err="1"/>
              <a:t>dpns-getacl</a:t>
            </a:r>
            <a:r>
              <a:rPr lang="en-US" sz="1900" dirty="0"/>
              <a:t> /</a:t>
            </a:r>
            <a:r>
              <a:rPr lang="en-US" sz="1900" dirty="0" err="1"/>
              <a:t>dpm</a:t>
            </a:r>
            <a:r>
              <a:rPr lang="en-US" sz="1900" dirty="0"/>
              <a:t>/cern.ch/home/</a:t>
            </a:r>
            <a:r>
              <a:rPr lang="en-US" sz="1900" dirty="0" err="1"/>
              <a:t>dteam</a:t>
            </a:r>
            <a:r>
              <a:rPr lang="en-US" sz="1900" dirty="0"/>
              <a:t>/</a:t>
            </a:r>
            <a:r>
              <a:rPr lang="en-US" sz="1900" dirty="0" err="1"/>
              <a:t>jpb</a:t>
            </a:r>
            <a:endParaRPr lang="en-US" sz="1900" dirty="0"/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file: /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dpm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/cern.ch/home/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dteam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jpb</a:t>
            </a:r>
            <a:endParaRPr lang="en-US" sz="1700" dirty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owner: /C=CH/O=CERN/OU=GRID/CN=Jean-Philippe Baud 7183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group: 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dteam</a:t>
            </a:r>
            <a:endParaRPr lang="en-US" sz="1700" dirty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user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::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rwx</a:t>
            </a:r>
            <a:endParaRPr lang="en-US" sz="1700" dirty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group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::r-x              #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effective:r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-x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other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::r-x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default:user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::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rwx</a:t>
            </a:r>
            <a:endParaRPr lang="en-US" sz="1700" dirty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default:group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::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rwx</a:t>
            </a:r>
            <a:endParaRPr lang="en-US" sz="1700" dirty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default:other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::r-x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6264495"/>
            <a:ext cx="8643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</a:rPr>
              <a:t>Slides and graphics: ‘ACLs in Light Weight Disk Pool Manager’ MWSG 2006, Jean Philippe Baud, CERN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/>
              <a:t>Specialised</a:t>
            </a:r>
            <a:r>
              <a:rPr lang="en-US" b="0" dirty="0" smtClean="0"/>
              <a:t> Middleware</a:t>
            </a:r>
            <a:endParaRPr lang="en-GB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Hydra distributed key store</a:t>
            </a:r>
          </a:p>
          <a:p>
            <a:r>
              <a:rPr lang="en-US" dirty="0" smtClean="0"/>
              <a:t>SSSS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C9827-203A-491B-8DCD-71C2DCB938CA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388921"/>
            <a:ext cx="7758138" cy="796925"/>
          </a:xfrm>
          <a:ln/>
        </p:spPr>
        <p:txBody>
          <a:bodyPr lIns="0" tIns="0" rIns="0" bIns="0"/>
          <a:lstStyle/>
          <a:p>
            <a:pPr defTabSz="457200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Encrypted Data Storage</a:t>
            </a:r>
            <a:endParaRPr lang="en-GB" dirty="0"/>
          </a:p>
        </p:txBody>
      </p:sp>
      <p:sp>
        <p:nvSpPr>
          <p:cNvPr id="809987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0" tIns="0" rIns="0" bIns="0"/>
          <a:lstStyle/>
          <a:p>
            <a:pPr marL="339725" indent="-339725" defTabSz="457200">
              <a:lnSpc>
                <a:spcPct val="93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Medical community as the principal user</a:t>
            </a:r>
          </a:p>
          <a:p>
            <a:pPr marL="339725" indent="-33972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large amount of images</a:t>
            </a:r>
          </a:p>
          <a:p>
            <a:pPr marL="339725" indent="-33972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privacy concerns vs. processing needs</a:t>
            </a:r>
          </a:p>
          <a:p>
            <a:pPr marL="339725" indent="-33972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ease of use (image production and application)</a:t>
            </a:r>
          </a:p>
          <a:p>
            <a:pPr marL="339725" indent="-339725" defTabSz="457200">
              <a:lnSpc>
                <a:spcPct val="93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dirty="0"/>
          </a:p>
          <a:p>
            <a:pPr marL="339725" indent="-339725" defTabSz="457200">
              <a:lnSpc>
                <a:spcPct val="93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Strong security requirements</a:t>
            </a:r>
          </a:p>
          <a:p>
            <a:pPr marL="339725" indent="-33972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anonymity (patient data is separate)</a:t>
            </a:r>
          </a:p>
          <a:p>
            <a:pPr marL="339725" indent="-33972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fine grained access control (only selected individuals)</a:t>
            </a:r>
          </a:p>
          <a:p>
            <a:pPr marL="339725" indent="-33972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privacy (even storage administrator cannot read)</a:t>
            </a:r>
          </a:p>
          <a:p>
            <a:pPr marL="339725" indent="-339725" defTabSz="457200">
              <a:lnSpc>
                <a:spcPct val="93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dirty="0"/>
          </a:p>
          <a:p>
            <a:pPr marL="339725" indent="-339725" defTabSz="457200">
              <a:lnSpc>
                <a:spcPct val="93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i="1" dirty="0" smtClean="0">
                <a:solidFill>
                  <a:srgbClr val="C00000"/>
                </a:solidFill>
              </a:rPr>
              <a:t>Described </a:t>
            </a:r>
            <a:r>
              <a:rPr lang="en-GB" sz="2400" i="1" dirty="0">
                <a:solidFill>
                  <a:srgbClr val="C00000"/>
                </a:solidFill>
              </a:rPr>
              <a:t>components are under development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2066" y="6143644"/>
            <a:ext cx="4069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</a:rPr>
              <a:t>Slides based on </a:t>
            </a:r>
            <a:r>
              <a:rPr lang="en-US" sz="1400" dirty="0" err="1" smtClean="0">
                <a:solidFill>
                  <a:srgbClr val="C00000"/>
                </a:solidFill>
              </a:rPr>
              <a:t>Akos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</a:rPr>
              <a:t>Frohner</a:t>
            </a:r>
            <a:r>
              <a:rPr lang="en-US" sz="1400" dirty="0" smtClean="0">
                <a:solidFill>
                  <a:srgbClr val="C00000"/>
                </a:solidFill>
              </a:rPr>
              <a:t>, EGEE and CERN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/>
          <a:lstStyle/>
          <a:p>
            <a:pPr defTabSz="457200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Building Blocks</a:t>
            </a:r>
          </a:p>
        </p:txBody>
      </p:sp>
      <p:sp>
        <p:nvSpPr>
          <p:cNvPr id="81203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0" tIns="0" rIns="0" bIns="0"/>
          <a:lstStyle/>
          <a:p>
            <a:pPr marL="339725" indent="-33972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Hospitals: </a:t>
            </a:r>
          </a:p>
          <a:p>
            <a:pPr marL="739775" lvl="1" indent="-28257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DICOM = Digital Image and </a:t>
            </a:r>
            <a:r>
              <a:rPr lang="en-GB" dirty="0" err="1"/>
              <a:t>COmmunication</a:t>
            </a:r>
            <a:r>
              <a:rPr lang="en-GB" dirty="0"/>
              <a:t> in Medicine</a:t>
            </a:r>
          </a:p>
          <a:p>
            <a:pPr marL="339725" indent="-33972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Grid: SE = SRM + </a:t>
            </a:r>
            <a:r>
              <a:rPr lang="en-GB" dirty="0" err="1"/>
              <a:t>gridftp</a:t>
            </a:r>
            <a:r>
              <a:rPr lang="en-GB" dirty="0"/>
              <a:t> + I/O</a:t>
            </a:r>
          </a:p>
          <a:p>
            <a:pPr marL="739775" lvl="1" indent="-28257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and a client (application processing an image)</a:t>
            </a:r>
          </a:p>
          <a:p>
            <a:pPr marL="739775" lvl="1" indent="-282575" defTabSz="457200">
              <a:lnSpc>
                <a:spcPct val="93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marL="739775" lvl="1" indent="-282575" defTabSz="457200">
              <a:lnSpc>
                <a:spcPct val="93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Goal: data access at any location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989275" y="3541729"/>
            <a:ext cx="1393825" cy="2173287"/>
            <a:chOff x="1626" y="2160"/>
            <a:chExt cx="878" cy="1369"/>
          </a:xfrm>
        </p:grpSpPr>
        <p:sp>
          <p:nvSpPr>
            <p:cNvPr id="812036" name="AutoShape 4"/>
            <p:cNvSpPr>
              <a:spLocks noChangeArrowheads="1"/>
            </p:cNvSpPr>
            <p:nvPr/>
          </p:nvSpPr>
          <p:spPr bwMode="auto">
            <a:xfrm>
              <a:off x="1640" y="2160"/>
              <a:ext cx="864" cy="1366"/>
            </a:xfrm>
            <a:prstGeom prst="roundRect">
              <a:avLst>
                <a:gd name="adj" fmla="val 116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2037" name="Text Box 5"/>
            <p:cNvSpPr txBox="1">
              <a:spLocks noChangeArrowheads="1"/>
            </p:cNvSpPr>
            <p:nvPr/>
          </p:nvSpPr>
          <p:spPr bwMode="auto">
            <a:xfrm>
              <a:off x="1626" y="3312"/>
              <a:ext cx="306" cy="2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5000" rIns="90000" bIns="45000">
              <a:spAutoFit/>
            </a:bodyPr>
            <a:lstStyle/>
            <a:p>
              <a:pPr defTabSz="457200">
                <a:lnSpc>
                  <a:spcPct val="93000"/>
                </a:lnSpc>
                <a:spcBef>
                  <a:spcPct val="0"/>
                </a:spcBef>
                <a:buClr>
                  <a:srgbClr val="2B519A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2B519A"/>
                  </a:solidFill>
                  <a:cs typeface="Arial" charset="0"/>
                </a:rPr>
                <a:t>SE</a:t>
              </a:r>
            </a:p>
          </p:txBody>
        </p:sp>
        <p:sp>
          <p:nvSpPr>
            <p:cNvPr id="812038" name="Rectangle 6"/>
            <p:cNvSpPr>
              <a:spLocks noChangeArrowheads="1"/>
            </p:cNvSpPr>
            <p:nvPr/>
          </p:nvSpPr>
          <p:spPr bwMode="auto">
            <a:xfrm>
              <a:off x="1928" y="2648"/>
              <a:ext cx="576" cy="288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000" tIns="45000" rIns="90000" bIns="45000" anchor="ctr"/>
            <a:lstStyle/>
            <a:p>
              <a:pPr algn="ctr" defTabSz="457200">
                <a:lnSpc>
                  <a:spcPct val="93000"/>
                </a:lnSpc>
                <a:spcBef>
                  <a:spcPct val="0"/>
                </a:spcBef>
                <a:buClr>
                  <a:srgbClr val="2B519A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2B519A"/>
                  </a:solidFill>
                  <a:cs typeface="Arial" charset="0"/>
                </a:rPr>
                <a:t>SRM</a:t>
              </a:r>
            </a:p>
          </p:txBody>
        </p:sp>
        <p:sp>
          <p:nvSpPr>
            <p:cNvPr id="812039" name="Rectangle 7"/>
            <p:cNvSpPr>
              <a:spLocks noChangeArrowheads="1"/>
            </p:cNvSpPr>
            <p:nvPr/>
          </p:nvSpPr>
          <p:spPr bwMode="auto">
            <a:xfrm>
              <a:off x="1928" y="2287"/>
              <a:ext cx="576" cy="288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000" tIns="45000" rIns="90000" bIns="45000" anchor="ctr"/>
            <a:lstStyle/>
            <a:p>
              <a:pPr algn="ctr" defTabSz="457200">
                <a:lnSpc>
                  <a:spcPct val="93000"/>
                </a:lnSpc>
                <a:spcBef>
                  <a:spcPct val="0"/>
                </a:spcBef>
                <a:buClr>
                  <a:srgbClr val="2B519A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2B519A"/>
                  </a:solidFill>
                  <a:cs typeface="Arial" charset="0"/>
                </a:rPr>
                <a:t>gridftp</a:t>
              </a:r>
            </a:p>
          </p:txBody>
        </p:sp>
        <p:sp>
          <p:nvSpPr>
            <p:cNvPr id="812040" name="Rectangle 8"/>
            <p:cNvSpPr>
              <a:spLocks noChangeArrowheads="1"/>
            </p:cNvSpPr>
            <p:nvPr/>
          </p:nvSpPr>
          <p:spPr bwMode="auto">
            <a:xfrm>
              <a:off x="1928" y="3017"/>
              <a:ext cx="576" cy="288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000" tIns="45000" rIns="90000" bIns="45000" anchor="ctr"/>
            <a:lstStyle/>
            <a:p>
              <a:pPr algn="ctr" defTabSz="457200">
                <a:lnSpc>
                  <a:spcPct val="93000"/>
                </a:lnSpc>
                <a:spcBef>
                  <a:spcPct val="0"/>
                </a:spcBef>
                <a:buClr>
                  <a:srgbClr val="2B519A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2B519A"/>
                  </a:solidFill>
                  <a:cs typeface="Arial" charset="0"/>
                </a:rPr>
                <a:t>I/O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49325" y="3541729"/>
            <a:ext cx="1371600" cy="2168525"/>
            <a:chOff x="285" y="1975"/>
            <a:chExt cx="864" cy="1366"/>
          </a:xfrm>
        </p:grpSpPr>
        <p:sp>
          <p:nvSpPr>
            <p:cNvPr id="812041" name="AutoShape 9"/>
            <p:cNvSpPr>
              <a:spLocks noChangeArrowheads="1"/>
            </p:cNvSpPr>
            <p:nvPr/>
          </p:nvSpPr>
          <p:spPr bwMode="auto">
            <a:xfrm>
              <a:off x="285" y="1975"/>
              <a:ext cx="864" cy="1366"/>
            </a:xfrm>
            <a:prstGeom prst="roundRect">
              <a:avLst>
                <a:gd name="adj" fmla="val 116"/>
              </a:avLst>
            </a:prstGeom>
            <a:solidFill>
              <a:srgbClr val="9966CC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2042" name="Text Box 10"/>
            <p:cNvSpPr txBox="1">
              <a:spLocks noChangeArrowheads="1"/>
            </p:cNvSpPr>
            <p:nvPr/>
          </p:nvSpPr>
          <p:spPr bwMode="auto">
            <a:xfrm>
              <a:off x="344" y="3098"/>
              <a:ext cx="594" cy="2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5000" rIns="90000" bIns="45000">
              <a:spAutoFit/>
            </a:bodyPr>
            <a:lstStyle/>
            <a:p>
              <a:pPr defTabSz="457200">
                <a:lnSpc>
                  <a:spcPct val="93000"/>
                </a:lnSpc>
                <a:spcBef>
                  <a:spcPct val="0"/>
                </a:spcBef>
                <a:buClr>
                  <a:srgbClr val="2B519A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000000"/>
                  </a:solidFill>
                  <a:cs typeface="Arial" charset="0"/>
                </a:rPr>
                <a:t>DICOM</a:t>
              </a:r>
            </a:p>
          </p:txBody>
        </p:sp>
      </p:grpSp>
      <p:sp>
        <p:nvSpPr>
          <p:cNvPr id="812043" name="AutoShape 11"/>
          <p:cNvSpPr>
            <a:spLocks noChangeArrowheads="1"/>
          </p:cNvSpPr>
          <p:nvPr/>
        </p:nvSpPr>
        <p:spPr bwMode="auto">
          <a:xfrm>
            <a:off x="5672150" y="4978416"/>
            <a:ext cx="685800" cy="6858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072066" y="6143644"/>
            <a:ext cx="4069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</a:rPr>
              <a:t>Slides based on </a:t>
            </a:r>
            <a:r>
              <a:rPr lang="en-US" sz="1400" dirty="0" err="1" smtClean="0">
                <a:solidFill>
                  <a:srgbClr val="C00000"/>
                </a:solidFill>
              </a:rPr>
              <a:t>Akos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</a:rPr>
              <a:t>Frohner</a:t>
            </a:r>
            <a:r>
              <a:rPr lang="en-US" sz="1400" dirty="0" smtClean="0">
                <a:solidFill>
                  <a:srgbClr val="C00000"/>
                </a:solidFill>
              </a:rPr>
              <a:t>, EGEE and CERN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/>
          <a:lstStyle/>
          <a:p>
            <a:pPr defTabSz="457200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Exporting Images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0" tIns="0" rIns="0" bIns="0"/>
          <a:lstStyle/>
          <a:p>
            <a:pPr marL="339725" indent="-339725" defTabSz="457200">
              <a:lnSpc>
                <a:spcPct val="93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“wrapping” DICOM :</a:t>
            </a:r>
          </a:p>
          <a:p>
            <a:pPr marL="739775" lvl="1" indent="-28257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/>
              <a:t>anonymity: patient data is separated and stored in AMGA</a:t>
            </a:r>
          </a:p>
          <a:p>
            <a:pPr marL="739775" lvl="1" indent="-28257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/>
              <a:t>access control: ACL information on individual files in SE (DPM)</a:t>
            </a:r>
          </a:p>
          <a:p>
            <a:pPr marL="739775" lvl="1" indent="-28257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/>
              <a:t>privacy: per-file keys </a:t>
            </a:r>
          </a:p>
          <a:p>
            <a:pPr lvl="2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dirty="0"/>
              <a:t>distributed among several Hydra key servers </a:t>
            </a:r>
          </a:p>
          <a:p>
            <a:pPr lvl="2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dirty="0"/>
              <a:t>fine grained access </a:t>
            </a:r>
            <a:r>
              <a:rPr lang="en-GB" sz="1800" dirty="0" smtClean="0"/>
              <a:t>control</a:t>
            </a:r>
            <a:endParaRPr lang="en-GB" sz="1800" dirty="0"/>
          </a:p>
          <a:p>
            <a:pPr marL="339725" indent="-339725" defTabSz="457200">
              <a:lnSpc>
                <a:spcPct val="93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600" dirty="0"/>
              <a:t>Image is retrieved from DICOM and processed to be “exported” to the grid.</a:t>
            </a:r>
          </a:p>
        </p:txBody>
      </p:sp>
      <p:sp>
        <p:nvSpPr>
          <p:cNvPr id="814084" name="AutoShape 4"/>
          <p:cNvSpPr>
            <a:spLocks noChangeArrowheads="1"/>
          </p:cNvSpPr>
          <p:nvPr/>
        </p:nvSpPr>
        <p:spPr bwMode="auto">
          <a:xfrm>
            <a:off x="6215074" y="4214818"/>
            <a:ext cx="1371600" cy="2168525"/>
          </a:xfrm>
          <a:prstGeom prst="roundRect">
            <a:avLst>
              <a:gd name="adj" fmla="val 116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sz="1600"/>
          </a:p>
        </p:txBody>
      </p:sp>
      <p:sp>
        <p:nvSpPr>
          <p:cNvPr id="814085" name="Text Box 5"/>
          <p:cNvSpPr txBox="1">
            <a:spLocks noChangeArrowheads="1"/>
          </p:cNvSpPr>
          <p:nvPr/>
        </p:nvSpPr>
        <p:spPr bwMode="auto">
          <a:xfrm>
            <a:off x="6243649" y="6043618"/>
            <a:ext cx="1207680" cy="3198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2B519A"/>
                </a:solidFill>
                <a:cs typeface="Arial" charset="0"/>
              </a:rPr>
              <a:t>DICOM-SE</a:t>
            </a:r>
          </a:p>
        </p:txBody>
      </p:sp>
      <p:sp>
        <p:nvSpPr>
          <p:cNvPr id="814086" name="Rectangle 6"/>
          <p:cNvSpPr>
            <a:spLocks noChangeArrowheads="1"/>
          </p:cNvSpPr>
          <p:nvPr/>
        </p:nvSpPr>
        <p:spPr bwMode="auto">
          <a:xfrm>
            <a:off x="6215074" y="4989518"/>
            <a:ext cx="914400" cy="457200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2B519A"/>
                </a:solidFill>
                <a:cs typeface="Arial" charset="0"/>
              </a:rPr>
              <a:t>SRMv2</a:t>
            </a:r>
          </a:p>
        </p:txBody>
      </p:sp>
      <p:sp>
        <p:nvSpPr>
          <p:cNvPr id="814087" name="Rectangle 7"/>
          <p:cNvSpPr>
            <a:spLocks noChangeArrowheads="1"/>
          </p:cNvSpPr>
          <p:nvPr/>
        </p:nvSpPr>
        <p:spPr bwMode="auto">
          <a:xfrm>
            <a:off x="6215074" y="4416431"/>
            <a:ext cx="914400" cy="457200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2B519A"/>
                </a:solidFill>
                <a:cs typeface="Arial" charset="0"/>
              </a:rPr>
              <a:t>gridftp</a:t>
            </a:r>
          </a:p>
        </p:txBody>
      </p:sp>
      <p:sp>
        <p:nvSpPr>
          <p:cNvPr id="814088" name="Rectangle 8"/>
          <p:cNvSpPr>
            <a:spLocks noChangeArrowheads="1"/>
          </p:cNvSpPr>
          <p:nvPr/>
        </p:nvSpPr>
        <p:spPr bwMode="auto">
          <a:xfrm>
            <a:off x="6215074" y="5575306"/>
            <a:ext cx="914400" cy="457200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2B519A"/>
                </a:solidFill>
                <a:cs typeface="Arial" charset="0"/>
              </a:rPr>
              <a:t>I/O</a:t>
            </a:r>
          </a:p>
        </p:txBody>
      </p:sp>
      <p:sp>
        <p:nvSpPr>
          <p:cNvPr id="814089" name="AutoShape 9"/>
          <p:cNvSpPr>
            <a:spLocks noChangeArrowheads="1"/>
          </p:cNvSpPr>
          <p:nvPr/>
        </p:nvSpPr>
        <p:spPr bwMode="auto">
          <a:xfrm>
            <a:off x="1563699" y="4143381"/>
            <a:ext cx="1371600" cy="2168525"/>
          </a:xfrm>
          <a:prstGeom prst="roundRect">
            <a:avLst>
              <a:gd name="adj" fmla="val 116"/>
            </a:avLst>
          </a:prstGeom>
          <a:solidFill>
            <a:srgbClr val="9966CC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sz="1600"/>
          </a:p>
        </p:txBody>
      </p:sp>
      <p:sp>
        <p:nvSpPr>
          <p:cNvPr id="814090" name="Text Box 10"/>
          <p:cNvSpPr txBox="1">
            <a:spLocks noChangeArrowheads="1"/>
          </p:cNvSpPr>
          <p:nvPr/>
        </p:nvSpPr>
        <p:spPr bwMode="auto">
          <a:xfrm>
            <a:off x="2020899" y="5972181"/>
            <a:ext cx="866241" cy="3198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  <a:cs typeface="Arial" charset="0"/>
              </a:rPr>
              <a:t>DICOM</a:t>
            </a:r>
          </a:p>
        </p:txBody>
      </p:sp>
      <p:cxnSp>
        <p:nvCxnSpPr>
          <p:cNvPr id="814091" name="AutoShape 11"/>
          <p:cNvCxnSpPr>
            <a:cxnSpLocks noChangeShapeType="1"/>
            <a:stCxn id="814089" idx="3"/>
            <a:endCxn id="814092" idx="1"/>
          </p:cNvCxnSpPr>
          <p:nvPr/>
        </p:nvCxnSpPr>
        <p:spPr bwMode="auto">
          <a:xfrm flipV="1">
            <a:off x="2935299" y="5197481"/>
            <a:ext cx="739775" cy="28575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814092" name="Rectangle 12"/>
          <p:cNvSpPr>
            <a:spLocks noChangeArrowheads="1"/>
          </p:cNvSpPr>
          <p:nvPr/>
        </p:nvSpPr>
        <p:spPr bwMode="auto">
          <a:xfrm>
            <a:off x="3673486" y="4991106"/>
            <a:ext cx="784225" cy="414337"/>
          </a:xfrm>
          <a:prstGeom prst="rect">
            <a:avLst/>
          </a:prstGeom>
          <a:solidFill>
            <a:srgbClr val="00FF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2B519A"/>
                </a:solidFill>
                <a:cs typeface="Arial" charset="0"/>
              </a:rPr>
              <a:t>trigger</a:t>
            </a:r>
          </a:p>
        </p:txBody>
      </p:sp>
      <p:sp>
        <p:nvSpPr>
          <p:cNvPr id="814093" name="AutoShape 13"/>
          <p:cNvSpPr>
            <a:spLocks noChangeArrowheads="1"/>
          </p:cNvSpPr>
          <p:nvPr/>
        </p:nvSpPr>
        <p:spPr bwMode="auto">
          <a:xfrm>
            <a:off x="4778386" y="3789368"/>
            <a:ext cx="1143000" cy="6858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2B519A"/>
                </a:solidFill>
                <a:cs typeface="Arial" charset="0"/>
              </a:rPr>
              <a:t>Hydra</a:t>
            </a:r>
            <a:br>
              <a:rPr lang="en-GB" sz="1600">
                <a:solidFill>
                  <a:srgbClr val="2B519A"/>
                </a:solidFill>
                <a:cs typeface="Arial" charset="0"/>
              </a:rPr>
            </a:br>
            <a:r>
              <a:rPr lang="en-GB" sz="1600">
                <a:solidFill>
                  <a:srgbClr val="2B519A"/>
                </a:solidFill>
                <a:cs typeface="Arial" charset="0"/>
              </a:rPr>
              <a:t>KeyStore</a:t>
            </a:r>
          </a:p>
        </p:txBody>
      </p:sp>
      <p:cxnSp>
        <p:nvCxnSpPr>
          <p:cNvPr id="814094" name="AutoShape 14"/>
          <p:cNvCxnSpPr>
            <a:cxnSpLocks noChangeShapeType="1"/>
            <a:stCxn id="814092" idx="0"/>
            <a:endCxn id="814096" idx="2"/>
          </p:cNvCxnSpPr>
          <p:nvPr/>
        </p:nvCxnSpPr>
        <p:spPr bwMode="auto">
          <a:xfrm flipV="1">
            <a:off x="4065599" y="4614868"/>
            <a:ext cx="1409700" cy="376238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814095" name="AutoShape 15"/>
          <p:cNvSpPr>
            <a:spLocks noChangeArrowheads="1"/>
          </p:cNvSpPr>
          <p:nvPr/>
        </p:nvSpPr>
        <p:spPr bwMode="auto">
          <a:xfrm>
            <a:off x="4837124" y="3848106"/>
            <a:ext cx="1143000" cy="6858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2B519A"/>
                </a:solidFill>
                <a:cs typeface="Arial" charset="0"/>
              </a:rPr>
              <a:t>Hydra</a:t>
            </a:r>
            <a:br>
              <a:rPr lang="en-GB" sz="1600">
                <a:solidFill>
                  <a:srgbClr val="2B519A"/>
                </a:solidFill>
                <a:cs typeface="Arial" charset="0"/>
              </a:rPr>
            </a:br>
            <a:r>
              <a:rPr lang="en-GB" sz="1600">
                <a:solidFill>
                  <a:srgbClr val="2B519A"/>
                </a:solidFill>
                <a:cs typeface="Arial" charset="0"/>
              </a:rPr>
              <a:t>KeyStore</a:t>
            </a:r>
          </a:p>
        </p:txBody>
      </p:sp>
      <p:sp>
        <p:nvSpPr>
          <p:cNvPr id="814096" name="AutoShape 16"/>
          <p:cNvSpPr>
            <a:spLocks noChangeArrowheads="1"/>
          </p:cNvSpPr>
          <p:nvPr/>
        </p:nvSpPr>
        <p:spPr bwMode="auto">
          <a:xfrm>
            <a:off x="4903799" y="3929068"/>
            <a:ext cx="1143000" cy="6858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2B519A"/>
                </a:solidFill>
                <a:cs typeface="Arial" charset="0"/>
              </a:rPr>
              <a:t>Hydra</a:t>
            </a:r>
            <a:br>
              <a:rPr lang="en-GB" sz="1600">
                <a:solidFill>
                  <a:srgbClr val="2B519A"/>
                </a:solidFill>
                <a:cs typeface="Arial" charset="0"/>
              </a:rPr>
            </a:br>
            <a:r>
              <a:rPr lang="en-GB" sz="1600">
                <a:solidFill>
                  <a:srgbClr val="2B519A"/>
                </a:solidFill>
                <a:cs typeface="Arial" charset="0"/>
              </a:rPr>
              <a:t>KeyStore</a:t>
            </a:r>
          </a:p>
        </p:txBody>
      </p:sp>
      <p:sp>
        <p:nvSpPr>
          <p:cNvPr id="814097" name="AutoShape 17"/>
          <p:cNvSpPr>
            <a:spLocks noChangeArrowheads="1"/>
          </p:cNvSpPr>
          <p:nvPr/>
        </p:nvSpPr>
        <p:spPr bwMode="auto">
          <a:xfrm>
            <a:off x="3290899" y="3768731"/>
            <a:ext cx="1143000" cy="6858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2B519A"/>
                </a:solidFill>
                <a:cs typeface="Arial" charset="0"/>
              </a:rPr>
              <a:t>AMGA</a:t>
            </a:r>
            <a:br>
              <a:rPr lang="en-GB" sz="1600">
                <a:solidFill>
                  <a:srgbClr val="2B519A"/>
                </a:solidFill>
                <a:cs typeface="Arial" charset="0"/>
              </a:rPr>
            </a:br>
            <a:r>
              <a:rPr lang="en-GB" sz="1600">
                <a:solidFill>
                  <a:srgbClr val="2B519A"/>
                </a:solidFill>
                <a:cs typeface="Arial" charset="0"/>
              </a:rPr>
              <a:t>metadata</a:t>
            </a:r>
          </a:p>
        </p:txBody>
      </p:sp>
      <p:cxnSp>
        <p:nvCxnSpPr>
          <p:cNvPr id="814098" name="AutoShape 18"/>
          <p:cNvCxnSpPr>
            <a:cxnSpLocks noChangeShapeType="1"/>
            <a:stCxn id="814092" idx="0"/>
            <a:endCxn id="814097" idx="2"/>
          </p:cNvCxnSpPr>
          <p:nvPr/>
        </p:nvCxnSpPr>
        <p:spPr bwMode="auto">
          <a:xfrm flipH="1" flipV="1">
            <a:off x="3862399" y="4454531"/>
            <a:ext cx="203200" cy="536575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814099" name="Text Box 19"/>
          <p:cNvSpPr txBox="1">
            <a:spLocks noChangeArrowheads="1"/>
          </p:cNvSpPr>
          <p:nvPr/>
        </p:nvSpPr>
        <p:spPr bwMode="auto">
          <a:xfrm>
            <a:off x="2989274" y="5219706"/>
            <a:ext cx="625790" cy="2625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  <a:cs typeface="Arial" charset="0"/>
              </a:rPr>
              <a:t>image</a:t>
            </a:r>
          </a:p>
        </p:txBody>
      </p:sp>
      <p:sp>
        <p:nvSpPr>
          <p:cNvPr id="814100" name="Text Box 20"/>
          <p:cNvSpPr txBox="1">
            <a:spLocks noChangeArrowheads="1"/>
          </p:cNvSpPr>
          <p:nvPr/>
        </p:nvSpPr>
        <p:spPr bwMode="auto">
          <a:xfrm>
            <a:off x="3213111" y="4608518"/>
            <a:ext cx="1045777" cy="2625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  <a:cs typeface="Arial" charset="0"/>
              </a:rPr>
              <a:t>patient data</a:t>
            </a:r>
          </a:p>
        </p:txBody>
      </p:sp>
      <p:sp>
        <p:nvSpPr>
          <p:cNvPr id="814101" name="Text Box 21"/>
          <p:cNvSpPr txBox="1">
            <a:spLocks noChangeArrowheads="1"/>
          </p:cNvSpPr>
          <p:nvPr/>
        </p:nvSpPr>
        <p:spPr bwMode="auto">
          <a:xfrm>
            <a:off x="4625986" y="5200656"/>
            <a:ext cx="757941" cy="2625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  <a:cs typeface="Arial" charset="0"/>
              </a:rPr>
              <a:t>file ACL</a:t>
            </a:r>
          </a:p>
        </p:txBody>
      </p:sp>
      <p:sp>
        <p:nvSpPr>
          <p:cNvPr id="814102" name="Text Box 22"/>
          <p:cNvSpPr txBox="1">
            <a:spLocks noChangeArrowheads="1"/>
          </p:cNvSpPr>
          <p:nvPr/>
        </p:nvSpPr>
        <p:spPr bwMode="auto">
          <a:xfrm>
            <a:off x="4621224" y="4754568"/>
            <a:ext cx="521594" cy="2625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  <a:cs typeface="Arial" charset="0"/>
              </a:rPr>
              <a:t>keys</a:t>
            </a:r>
          </a:p>
        </p:txBody>
      </p:sp>
      <p:cxnSp>
        <p:nvCxnSpPr>
          <p:cNvPr id="814103" name="AutoShape 23"/>
          <p:cNvCxnSpPr>
            <a:cxnSpLocks noChangeShapeType="1"/>
            <a:stCxn id="814092" idx="3"/>
            <a:endCxn id="814086" idx="1"/>
          </p:cNvCxnSpPr>
          <p:nvPr/>
        </p:nvCxnSpPr>
        <p:spPr bwMode="auto">
          <a:xfrm>
            <a:off x="4457711" y="5197481"/>
            <a:ext cx="1757363" cy="206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072066" y="6335933"/>
            <a:ext cx="4069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</a:rPr>
              <a:t>Slides based on </a:t>
            </a:r>
            <a:r>
              <a:rPr lang="en-US" sz="1400" dirty="0" err="1" smtClean="0">
                <a:solidFill>
                  <a:srgbClr val="C00000"/>
                </a:solidFill>
              </a:rPr>
              <a:t>Akos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</a:rPr>
              <a:t>Frohner</a:t>
            </a:r>
            <a:r>
              <a:rPr lang="en-US" sz="1400" dirty="0" smtClean="0">
                <a:solidFill>
                  <a:srgbClr val="C00000"/>
                </a:solidFill>
              </a:rPr>
              <a:t>, EGEE and CERN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/>
          <a:lstStyle/>
          <a:p>
            <a:pPr defTabSz="457200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Accessing Images</a:t>
            </a:r>
          </a:p>
        </p:txBody>
      </p:sp>
      <p:sp>
        <p:nvSpPr>
          <p:cNvPr id="81613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0" tIns="0" rIns="0" bIns="0"/>
          <a:lstStyle/>
          <a:p>
            <a:pPr marL="339725" indent="-33972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/>
              <a:t>image ID is located by AMGA</a:t>
            </a:r>
          </a:p>
          <a:p>
            <a:pPr marL="339725" indent="-33972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/>
              <a:t>key is retrieved from the Hydra key </a:t>
            </a:r>
            <a:r>
              <a:rPr lang="en-GB" sz="2000" dirty="0" smtClean="0"/>
              <a:t>servers (implicitly)</a:t>
            </a:r>
            <a:endParaRPr lang="en-GB" sz="2000" dirty="0"/>
          </a:p>
          <a:p>
            <a:pPr marL="339725" indent="-33972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/>
              <a:t>file is accessed by SRM (access control in DPM)</a:t>
            </a:r>
          </a:p>
          <a:p>
            <a:pPr marL="339725" indent="-33972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/>
              <a:t>data is read and decrypted block-by-block </a:t>
            </a:r>
            <a:br>
              <a:rPr lang="en-GB" sz="2000" dirty="0"/>
            </a:br>
            <a:r>
              <a:rPr lang="en-GB" sz="2000" dirty="0"/>
              <a:t>in memory only (</a:t>
            </a:r>
            <a:r>
              <a:rPr lang="en-GB" sz="2000" dirty="0">
                <a:solidFill>
                  <a:srgbClr val="FF0000"/>
                </a:solidFill>
              </a:rPr>
              <a:t>GFAL</a:t>
            </a:r>
            <a:r>
              <a:rPr lang="en-GB" sz="2000" dirty="0"/>
              <a:t> and hydra-</a:t>
            </a:r>
            <a:r>
              <a:rPr lang="en-GB" sz="2000" dirty="0" err="1"/>
              <a:t>cli</a:t>
            </a:r>
            <a:r>
              <a:rPr lang="en-GB" sz="2000" dirty="0"/>
              <a:t>)---&gt; useful for all</a:t>
            </a:r>
          </a:p>
          <a:p>
            <a:pPr marL="339725" indent="-339725" defTabSz="457200">
              <a:lnSpc>
                <a:spcPct val="93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>
                <a:solidFill>
                  <a:srgbClr val="FF0000"/>
                </a:solidFill>
              </a:rPr>
              <a:t>Still to be solved:</a:t>
            </a:r>
            <a:endParaRPr lang="en-GB" sz="2000" dirty="0"/>
          </a:p>
          <a:p>
            <a:pPr marL="339725" indent="-33972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/>
              <a:t>ACL synchronization among SEs</a:t>
            </a:r>
          </a:p>
          <a:p>
            <a:pPr marL="339725" indent="-33972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/>
          </a:p>
          <a:p>
            <a:pPr marL="339725" indent="-33972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/>
          </a:p>
        </p:txBody>
      </p:sp>
      <p:sp>
        <p:nvSpPr>
          <p:cNvPr id="816132" name="AutoShape 4"/>
          <p:cNvSpPr>
            <a:spLocks noChangeArrowheads="1"/>
          </p:cNvSpPr>
          <p:nvPr/>
        </p:nvSpPr>
        <p:spPr bwMode="auto">
          <a:xfrm>
            <a:off x="6215040" y="4792661"/>
            <a:ext cx="685800" cy="6858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6133" name="AutoShape 5"/>
          <p:cNvSpPr>
            <a:spLocks noChangeArrowheads="1"/>
          </p:cNvSpPr>
          <p:nvPr/>
        </p:nvSpPr>
        <p:spPr bwMode="auto">
          <a:xfrm>
            <a:off x="3452790" y="4078286"/>
            <a:ext cx="1371600" cy="2168525"/>
          </a:xfrm>
          <a:prstGeom prst="roundRect">
            <a:avLst>
              <a:gd name="adj" fmla="val 116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6134" name="Text Box 6"/>
          <p:cNvSpPr txBox="1">
            <a:spLocks noChangeArrowheads="1"/>
          </p:cNvSpPr>
          <p:nvPr/>
        </p:nvSpPr>
        <p:spPr bwMode="auto">
          <a:xfrm>
            <a:off x="3444852" y="5907086"/>
            <a:ext cx="1323975" cy="344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2B519A"/>
                </a:solidFill>
                <a:cs typeface="Arial" charset="0"/>
              </a:rPr>
              <a:t>DICOM-SE</a:t>
            </a:r>
          </a:p>
        </p:txBody>
      </p:sp>
      <p:sp>
        <p:nvSpPr>
          <p:cNvPr id="816135" name="Rectangle 7"/>
          <p:cNvSpPr>
            <a:spLocks noChangeArrowheads="1"/>
          </p:cNvSpPr>
          <p:nvPr/>
        </p:nvSpPr>
        <p:spPr bwMode="auto">
          <a:xfrm>
            <a:off x="3884590" y="4852986"/>
            <a:ext cx="914400" cy="457200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2B519A"/>
                </a:solidFill>
                <a:cs typeface="Arial" charset="0"/>
              </a:rPr>
              <a:t>SRMv2</a:t>
            </a:r>
          </a:p>
        </p:txBody>
      </p:sp>
      <p:sp>
        <p:nvSpPr>
          <p:cNvPr id="816136" name="Rectangle 8"/>
          <p:cNvSpPr>
            <a:spLocks noChangeArrowheads="1"/>
          </p:cNvSpPr>
          <p:nvPr/>
        </p:nvSpPr>
        <p:spPr bwMode="auto">
          <a:xfrm>
            <a:off x="3884590" y="4279898"/>
            <a:ext cx="914400" cy="457200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2B519A"/>
                </a:solidFill>
                <a:cs typeface="Arial" charset="0"/>
              </a:rPr>
              <a:t>gridftp</a:t>
            </a:r>
          </a:p>
        </p:txBody>
      </p:sp>
      <p:sp>
        <p:nvSpPr>
          <p:cNvPr id="816137" name="Rectangle 9"/>
          <p:cNvSpPr>
            <a:spLocks noChangeArrowheads="1"/>
          </p:cNvSpPr>
          <p:nvPr/>
        </p:nvSpPr>
        <p:spPr bwMode="auto">
          <a:xfrm>
            <a:off x="3884590" y="5438773"/>
            <a:ext cx="914400" cy="457200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2B519A"/>
                </a:solidFill>
                <a:cs typeface="Arial" charset="0"/>
              </a:rPr>
              <a:t>I/O</a:t>
            </a:r>
          </a:p>
        </p:txBody>
      </p:sp>
      <p:sp>
        <p:nvSpPr>
          <p:cNvPr id="816138" name="AutoShape 10"/>
          <p:cNvSpPr>
            <a:spLocks noChangeArrowheads="1"/>
          </p:cNvSpPr>
          <p:nvPr/>
        </p:nvSpPr>
        <p:spPr bwMode="auto">
          <a:xfrm>
            <a:off x="1357290" y="4078286"/>
            <a:ext cx="1371600" cy="2168525"/>
          </a:xfrm>
          <a:prstGeom prst="roundRect">
            <a:avLst>
              <a:gd name="adj" fmla="val 116"/>
            </a:avLst>
          </a:prstGeom>
          <a:solidFill>
            <a:srgbClr val="9966CC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6139" name="Text Box 11"/>
          <p:cNvSpPr txBox="1">
            <a:spLocks noChangeArrowheads="1"/>
          </p:cNvSpPr>
          <p:nvPr/>
        </p:nvSpPr>
        <p:spPr bwMode="auto">
          <a:xfrm>
            <a:off x="1814490" y="5907086"/>
            <a:ext cx="942975" cy="344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cs typeface="Arial" charset="0"/>
              </a:rPr>
              <a:t>DICOM</a:t>
            </a:r>
          </a:p>
        </p:txBody>
      </p:sp>
      <p:cxnSp>
        <p:nvCxnSpPr>
          <p:cNvPr id="816140" name="AutoShape 12"/>
          <p:cNvCxnSpPr>
            <a:cxnSpLocks noChangeShapeType="1"/>
            <a:stCxn id="816138" idx="3"/>
            <a:endCxn id="816133" idx="1"/>
          </p:cNvCxnSpPr>
          <p:nvPr/>
        </p:nvCxnSpPr>
        <p:spPr bwMode="auto">
          <a:xfrm>
            <a:off x="2728890" y="5162548"/>
            <a:ext cx="725487" cy="1588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816141" name="AutoShape 13"/>
          <p:cNvSpPr>
            <a:spLocks noChangeArrowheads="1"/>
          </p:cNvSpPr>
          <p:nvPr/>
        </p:nvSpPr>
        <p:spPr bwMode="auto">
          <a:xfrm>
            <a:off x="5018065" y="3214686"/>
            <a:ext cx="1143000" cy="6858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2B519A"/>
                </a:solidFill>
                <a:cs typeface="Arial" charset="0"/>
              </a:rPr>
              <a:t>Hydra</a:t>
            </a:r>
            <a:br>
              <a:rPr lang="en-GB">
                <a:solidFill>
                  <a:srgbClr val="2B519A"/>
                </a:solidFill>
                <a:cs typeface="Arial" charset="0"/>
              </a:rPr>
            </a:br>
            <a:r>
              <a:rPr lang="en-GB">
                <a:solidFill>
                  <a:srgbClr val="2B519A"/>
                </a:solidFill>
                <a:cs typeface="Arial" charset="0"/>
              </a:rPr>
              <a:t>KeyStore</a:t>
            </a:r>
          </a:p>
        </p:txBody>
      </p:sp>
      <p:cxnSp>
        <p:nvCxnSpPr>
          <p:cNvPr id="816142" name="AutoShape 14"/>
          <p:cNvCxnSpPr>
            <a:cxnSpLocks noChangeShapeType="1"/>
            <a:stCxn id="816132" idx="1"/>
            <a:endCxn id="816144" idx="2"/>
          </p:cNvCxnSpPr>
          <p:nvPr/>
        </p:nvCxnSpPr>
        <p:spPr bwMode="auto">
          <a:xfrm flipH="1" flipV="1">
            <a:off x="5714977" y="4040186"/>
            <a:ext cx="600075" cy="850900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816143" name="AutoShape 15"/>
          <p:cNvSpPr>
            <a:spLocks noChangeArrowheads="1"/>
          </p:cNvSpPr>
          <p:nvPr/>
        </p:nvSpPr>
        <p:spPr bwMode="auto">
          <a:xfrm>
            <a:off x="5076802" y="3273423"/>
            <a:ext cx="1143000" cy="6858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2B519A"/>
                </a:solidFill>
                <a:cs typeface="Arial" charset="0"/>
              </a:rPr>
              <a:t>Hydra</a:t>
            </a:r>
            <a:br>
              <a:rPr lang="en-GB">
                <a:solidFill>
                  <a:srgbClr val="2B519A"/>
                </a:solidFill>
                <a:cs typeface="Arial" charset="0"/>
              </a:rPr>
            </a:br>
            <a:r>
              <a:rPr lang="en-GB">
                <a:solidFill>
                  <a:srgbClr val="2B519A"/>
                </a:solidFill>
                <a:cs typeface="Arial" charset="0"/>
              </a:rPr>
              <a:t>KeyStore</a:t>
            </a:r>
          </a:p>
        </p:txBody>
      </p:sp>
      <p:sp>
        <p:nvSpPr>
          <p:cNvPr id="816144" name="AutoShape 16"/>
          <p:cNvSpPr>
            <a:spLocks noChangeArrowheads="1"/>
          </p:cNvSpPr>
          <p:nvPr/>
        </p:nvSpPr>
        <p:spPr bwMode="auto">
          <a:xfrm>
            <a:off x="5143477" y="3354386"/>
            <a:ext cx="1143000" cy="6858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2B519A"/>
                </a:solidFill>
                <a:cs typeface="Arial" charset="0"/>
              </a:rPr>
              <a:t>Hydra</a:t>
            </a:r>
            <a:br>
              <a:rPr lang="en-GB">
                <a:solidFill>
                  <a:srgbClr val="2B519A"/>
                </a:solidFill>
                <a:cs typeface="Arial" charset="0"/>
              </a:rPr>
            </a:br>
            <a:r>
              <a:rPr lang="en-GB">
                <a:solidFill>
                  <a:srgbClr val="2B519A"/>
                </a:solidFill>
                <a:cs typeface="Arial" charset="0"/>
              </a:rPr>
              <a:t>KeyStore</a:t>
            </a:r>
          </a:p>
        </p:txBody>
      </p:sp>
      <p:sp>
        <p:nvSpPr>
          <p:cNvPr id="816145" name="AutoShape 17"/>
          <p:cNvSpPr>
            <a:spLocks noChangeArrowheads="1"/>
          </p:cNvSpPr>
          <p:nvPr/>
        </p:nvSpPr>
        <p:spPr bwMode="auto">
          <a:xfrm>
            <a:off x="7389790" y="3309936"/>
            <a:ext cx="1143000" cy="6858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2B519A"/>
                </a:solidFill>
                <a:cs typeface="Arial" charset="0"/>
              </a:rPr>
              <a:t>AMGA</a:t>
            </a:r>
            <a:br>
              <a:rPr lang="en-GB">
                <a:solidFill>
                  <a:srgbClr val="2B519A"/>
                </a:solidFill>
                <a:cs typeface="Arial" charset="0"/>
              </a:rPr>
            </a:br>
            <a:r>
              <a:rPr lang="en-GB">
                <a:solidFill>
                  <a:srgbClr val="2B519A"/>
                </a:solidFill>
                <a:cs typeface="Arial" charset="0"/>
              </a:rPr>
              <a:t>metadata</a:t>
            </a:r>
          </a:p>
        </p:txBody>
      </p:sp>
      <p:cxnSp>
        <p:nvCxnSpPr>
          <p:cNvPr id="816146" name="AutoShape 18"/>
          <p:cNvCxnSpPr>
            <a:cxnSpLocks noChangeShapeType="1"/>
            <a:stCxn id="816132" idx="7"/>
            <a:endCxn id="816145" idx="2"/>
          </p:cNvCxnSpPr>
          <p:nvPr/>
        </p:nvCxnSpPr>
        <p:spPr bwMode="auto">
          <a:xfrm flipV="1">
            <a:off x="6800827" y="3995736"/>
            <a:ext cx="1160463" cy="895350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816147" name="Text Box 19"/>
          <p:cNvSpPr txBox="1">
            <a:spLocks noChangeArrowheads="1"/>
          </p:cNvSpPr>
          <p:nvPr/>
        </p:nvSpPr>
        <p:spPr bwMode="auto">
          <a:xfrm>
            <a:off x="2784452" y="5154611"/>
            <a:ext cx="695325" cy="28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rgbClr val="000000"/>
                </a:solidFill>
                <a:cs typeface="Arial" charset="0"/>
              </a:rPr>
              <a:t>image</a:t>
            </a:r>
          </a:p>
        </p:txBody>
      </p:sp>
      <p:sp>
        <p:nvSpPr>
          <p:cNvPr id="816148" name="Text Box 20"/>
          <p:cNvSpPr txBox="1">
            <a:spLocks noChangeArrowheads="1"/>
          </p:cNvSpPr>
          <p:nvPr/>
        </p:nvSpPr>
        <p:spPr bwMode="auto">
          <a:xfrm>
            <a:off x="7037365" y="4395786"/>
            <a:ext cx="1652587" cy="28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rgbClr val="000000"/>
                </a:solidFill>
                <a:cs typeface="Arial" charset="0"/>
              </a:rPr>
              <a:t>1. patient look-up</a:t>
            </a:r>
          </a:p>
        </p:txBody>
      </p:sp>
      <p:sp>
        <p:nvSpPr>
          <p:cNvPr id="816149" name="Text Box 21"/>
          <p:cNvSpPr txBox="1">
            <a:spLocks noChangeArrowheads="1"/>
          </p:cNvSpPr>
          <p:nvPr/>
        </p:nvSpPr>
        <p:spPr bwMode="auto">
          <a:xfrm>
            <a:off x="4984727" y="4879973"/>
            <a:ext cx="1168400" cy="28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rgbClr val="000000"/>
                </a:solidFill>
                <a:cs typeface="Arial" charset="0"/>
              </a:rPr>
              <a:t>3. get TURL</a:t>
            </a:r>
          </a:p>
        </p:txBody>
      </p:sp>
      <p:sp>
        <p:nvSpPr>
          <p:cNvPr id="816150" name="Text Box 22"/>
          <p:cNvSpPr txBox="1">
            <a:spLocks noChangeArrowheads="1"/>
          </p:cNvSpPr>
          <p:nvPr/>
        </p:nvSpPr>
        <p:spPr bwMode="auto">
          <a:xfrm>
            <a:off x="5526065" y="4297361"/>
            <a:ext cx="774700" cy="28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rgbClr val="000000"/>
                </a:solidFill>
                <a:cs typeface="Arial" charset="0"/>
              </a:rPr>
              <a:t>2. keys</a:t>
            </a:r>
          </a:p>
        </p:txBody>
      </p:sp>
      <p:cxnSp>
        <p:nvCxnSpPr>
          <p:cNvPr id="816151" name="AutoShape 23"/>
          <p:cNvCxnSpPr>
            <a:cxnSpLocks noChangeShapeType="1"/>
            <a:stCxn id="816132" idx="3"/>
            <a:endCxn id="816137" idx="3"/>
          </p:cNvCxnSpPr>
          <p:nvPr/>
        </p:nvCxnSpPr>
        <p:spPr bwMode="auto">
          <a:xfrm flipH="1">
            <a:off x="4798990" y="5376861"/>
            <a:ext cx="1514475" cy="2905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16152" name="AutoShape 24"/>
          <p:cNvCxnSpPr>
            <a:cxnSpLocks noChangeShapeType="1"/>
            <a:stCxn id="816132" idx="2"/>
            <a:endCxn id="816135" idx="3"/>
          </p:cNvCxnSpPr>
          <p:nvPr/>
        </p:nvCxnSpPr>
        <p:spPr bwMode="auto">
          <a:xfrm flipH="1" flipV="1">
            <a:off x="4798990" y="5081586"/>
            <a:ext cx="1414462" cy="539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816153" name="Text Box 25"/>
          <p:cNvSpPr txBox="1">
            <a:spLocks noChangeArrowheads="1"/>
          </p:cNvSpPr>
          <p:nvPr/>
        </p:nvSpPr>
        <p:spPr bwMode="auto">
          <a:xfrm>
            <a:off x="5249840" y="5380036"/>
            <a:ext cx="754062" cy="28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rgbClr val="000000"/>
                </a:solidFill>
                <a:cs typeface="Arial" charset="0"/>
              </a:rPr>
              <a:t>4. read</a:t>
            </a:r>
          </a:p>
        </p:txBody>
      </p:sp>
      <p:sp>
        <p:nvSpPr>
          <p:cNvPr id="816154" name="Text Box 26"/>
          <p:cNvSpPr txBox="1">
            <a:spLocks noChangeArrowheads="1"/>
          </p:cNvSpPr>
          <p:nvPr/>
        </p:nvSpPr>
        <p:spPr bwMode="auto">
          <a:xfrm>
            <a:off x="7040540" y="4957761"/>
            <a:ext cx="7778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Tx/>
              <a:buNone/>
            </a:pPr>
            <a:r>
              <a:rPr lang="en-US"/>
              <a:t>GFAL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72066" y="6143644"/>
            <a:ext cx="4069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</a:rPr>
              <a:t>Slides based on </a:t>
            </a:r>
            <a:r>
              <a:rPr lang="en-US" sz="1400" dirty="0" err="1" smtClean="0">
                <a:solidFill>
                  <a:srgbClr val="C00000"/>
                </a:solidFill>
              </a:rPr>
              <a:t>Akos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</a:rPr>
              <a:t>Frohner</a:t>
            </a:r>
            <a:r>
              <a:rPr lang="en-US" sz="1400" dirty="0" smtClean="0">
                <a:solidFill>
                  <a:srgbClr val="C00000"/>
                </a:solidFill>
              </a:rPr>
              <a:t>, EGEE and CERN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118</a:t>
            </a:fld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 key store theory, and SSSS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Keys are split for security and reliability reasons using Shamir's </a:t>
            </a:r>
            <a:r>
              <a:rPr lang="en-US" sz="2400" dirty="0" err="1" smtClean="0"/>
              <a:t>Secrect</a:t>
            </a:r>
            <a:r>
              <a:rPr lang="en-US" sz="2400" dirty="0" smtClean="0"/>
              <a:t> Sharing Scheme (</a:t>
            </a:r>
            <a:r>
              <a:rPr lang="en-US" sz="2400" dirty="0" err="1" smtClean="0"/>
              <a:t>org.glite.security.ssss</a:t>
            </a:r>
            <a:r>
              <a:rPr lang="en-US" sz="2400" dirty="0" smtClean="0"/>
              <a:t>)</a:t>
            </a:r>
          </a:p>
          <a:p>
            <a:pPr lvl="1"/>
            <a:r>
              <a:rPr lang="en-GB" sz="2000" dirty="0" smtClean="0"/>
              <a:t>standalone library and CLI</a:t>
            </a:r>
          </a:p>
          <a:p>
            <a:pPr lvl="1"/>
            <a:r>
              <a:rPr lang="en-US" sz="2000" dirty="0" smtClean="0"/>
              <a:t>modified Hydra service and Hydra client library/CLI</a:t>
            </a:r>
          </a:p>
          <a:p>
            <a:pPr lvl="1"/>
            <a:r>
              <a:rPr lang="en-US" sz="2000" dirty="0" smtClean="0"/>
              <a:t>the client contacts all services for key registration, retrieval and to change permissions</a:t>
            </a:r>
          </a:p>
          <a:p>
            <a:pPr lvl="2"/>
            <a:r>
              <a:rPr lang="en-US" sz="1600" dirty="0" smtClean="0"/>
              <a:t>there is no synchronization or transaction coordinator service</a:t>
            </a:r>
          </a:p>
          <a:p>
            <a:pPr lvl="2"/>
            <a:endParaRPr lang="en-US" sz="1600" dirty="0" smtClean="0"/>
          </a:p>
          <a:p>
            <a:pPr>
              <a:buNone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$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glite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ssss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-split-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passwd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-q 5 3 secret</a:t>
            </a:r>
          </a:p>
          <a:p>
            <a:pPr>
              <a:buNone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137c9547aba101ef 6ee7adbbaacac1ef 1256bcc160eda592 fdabc259cdfbacc9 3113be83f203d794</a:t>
            </a:r>
          </a:p>
          <a:p>
            <a:pPr>
              <a:buNone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$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glite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ssss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-join-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passwd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-q 137c9547aba101ef NULL \</a:t>
            </a:r>
          </a:p>
          <a:p>
            <a:pPr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1256bcc160eda592 NULL 3113be83f203d794</a:t>
            </a:r>
          </a:p>
          <a:p>
            <a:pPr>
              <a:buNone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secret</a:t>
            </a:r>
            <a:endParaRPr lang="en-GB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72066" y="6143644"/>
            <a:ext cx="4069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</a:rPr>
              <a:t>Slides based on </a:t>
            </a:r>
            <a:r>
              <a:rPr lang="en-US" sz="1400" dirty="0" err="1" smtClean="0">
                <a:solidFill>
                  <a:srgbClr val="C00000"/>
                </a:solidFill>
              </a:rPr>
              <a:t>Akos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</a:rPr>
              <a:t>Frohner</a:t>
            </a:r>
            <a:r>
              <a:rPr lang="en-US" sz="1400" dirty="0" smtClean="0">
                <a:solidFill>
                  <a:srgbClr val="C00000"/>
                </a:solidFill>
              </a:rPr>
              <a:t>, EGEE and CERN</a:t>
            </a:r>
            <a:endParaRPr lang="en-GB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X.509: add identifiers to a public key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4329114" cy="4768850"/>
          </a:xfrm>
        </p:spPr>
        <p:txBody>
          <a:bodyPr/>
          <a:lstStyle/>
          <a:p>
            <a:r>
              <a:rPr lang="en-US" sz="2400" dirty="0" smtClean="0"/>
              <a:t>Authentic binding between</a:t>
            </a:r>
          </a:p>
          <a:p>
            <a:pPr lvl="1"/>
            <a:r>
              <a:rPr lang="en-US" sz="2000" dirty="0" smtClean="0"/>
              <a:t>Subject name</a:t>
            </a:r>
          </a:p>
          <a:p>
            <a:pPr lvl="1"/>
            <a:r>
              <a:rPr lang="en-US" sz="2000" dirty="0" smtClean="0"/>
              <a:t>A public key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i="1" dirty="0" smtClean="0"/>
              <a:t>validity period</a:t>
            </a:r>
            <a:endParaRPr lang="en-US" sz="2000" dirty="0" smtClean="0"/>
          </a:p>
          <a:p>
            <a:pPr lvl="1"/>
            <a:r>
              <a:rPr lang="en-US" sz="2000" dirty="0" smtClean="0"/>
              <a:t>Zero or more extensions</a:t>
            </a:r>
          </a:p>
          <a:p>
            <a:pPr lvl="1"/>
            <a:r>
              <a:rPr lang="en-US" sz="2000" dirty="0" smtClean="0"/>
              <a:t>… that can contain identifiers</a:t>
            </a:r>
          </a:p>
          <a:p>
            <a:pPr lvl="1"/>
            <a:r>
              <a:rPr lang="en-US" sz="2000" dirty="0" smtClean="0"/>
              <a:t>… or policies</a:t>
            </a:r>
          </a:p>
          <a:p>
            <a:endParaRPr lang="en-US" dirty="0" smtClean="0"/>
          </a:p>
          <a:p>
            <a:r>
              <a:rPr lang="en-US" dirty="0" smtClean="0"/>
              <a:t>Signed by an issuer</a:t>
            </a:r>
          </a:p>
          <a:p>
            <a:pPr lvl="1"/>
            <a:r>
              <a:rPr lang="en-US" dirty="0" smtClean="0"/>
              <a:t>Yourself: self-signed cert</a:t>
            </a:r>
          </a:p>
          <a:p>
            <a:pPr lvl="1"/>
            <a:r>
              <a:rPr lang="en-US" dirty="0" smtClean="0"/>
              <a:t>Trusted third party, ‘CA’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31" y="6500813"/>
            <a:ext cx="471487" cy="214312"/>
          </a:xfrm>
        </p:spPr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886356" y="1357298"/>
            <a:ext cx="4000528" cy="4786346"/>
            <a:chOff x="4886356" y="1357298"/>
            <a:chExt cx="4000528" cy="4786346"/>
          </a:xfrm>
        </p:grpSpPr>
        <p:sp>
          <p:nvSpPr>
            <p:cNvPr id="7" name="Rectangle 6"/>
            <p:cNvSpPr/>
            <p:nvPr/>
          </p:nvSpPr>
          <p:spPr>
            <a:xfrm>
              <a:off x="4886356" y="1357298"/>
              <a:ext cx="4000528" cy="4786346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957794" y="1428736"/>
              <a:ext cx="3857652" cy="42148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957794" y="5715016"/>
              <a:ext cx="3857652" cy="35719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Signature of the issuer (‘</a:t>
              </a:r>
              <a:r>
                <a:rPr lang="en-US" b="1" i="1" dirty="0" smtClean="0">
                  <a:solidFill>
                    <a:schemeClr val="tx1"/>
                  </a:solidFill>
                </a:rPr>
                <a:t>issuing CA’</a:t>
              </a:r>
              <a:r>
                <a:rPr lang="en-US" b="1" dirty="0" smtClean="0">
                  <a:solidFill>
                    <a:schemeClr val="tx1"/>
                  </a:solidFill>
                </a:rPr>
                <a:t>)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29232" y="1500174"/>
              <a:ext cx="3714776" cy="2857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Serial Number</a:t>
              </a:r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29232" y="1857364"/>
              <a:ext cx="3714776" cy="2857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Issuer, Algorithm, etc.</a:t>
              </a:r>
              <a:endParaRPr lang="en-GB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29232" y="2229794"/>
              <a:ext cx="3714776" cy="2857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Valid </a:t>
              </a:r>
              <a:r>
                <a:rPr lang="en-US" b="1" dirty="0" smtClean="0"/>
                <a:t>from </a:t>
              </a:r>
              <a:r>
                <a:rPr lang="en-US" dirty="0" smtClean="0"/>
                <a:t>and valid </a:t>
              </a:r>
              <a:r>
                <a:rPr lang="en-US" b="1" dirty="0" smtClean="0"/>
                <a:t>until</a:t>
              </a:r>
              <a:endParaRPr lang="en-GB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029232" y="2586984"/>
              <a:ext cx="3714776" cy="2705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/>
                <a:t>Subject Distinguished Name</a:t>
              </a:r>
              <a:endParaRPr lang="en-GB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32" y="2928934"/>
              <a:ext cx="3714776" cy="21431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29232" y="2928934"/>
              <a:ext cx="29289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Extensions</a:t>
              </a:r>
              <a:endParaRPr lang="en-GB" sz="1600" i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00670" y="3214686"/>
              <a:ext cx="3571900" cy="3571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700" dirty="0" err="1" smtClean="0"/>
                <a:t>basicConstraints</a:t>
              </a:r>
              <a:r>
                <a:rPr lang="en-US" sz="1700" dirty="0" smtClean="0"/>
                <a:t>: CA: TRUE or FALSE</a:t>
              </a:r>
              <a:endParaRPr lang="en-GB" sz="17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100670" y="3643314"/>
              <a:ext cx="3571900" cy="3571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700" dirty="0" err="1" smtClean="0"/>
                <a:t>keyUsage</a:t>
              </a:r>
              <a:r>
                <a:rPr lang="en-US" sz="1700" dirty="0" smtClean="0"/>
                <a:t>: …</a:t>
              </a:r>
              <a:endParaRPr lang="en-GB" sz="17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00670" y="4071942"/>
              <a:ext cx="3571900" cy="3571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700" dirty="0" err="1" smtClean="0"/>
                <a:t>subjectAlternativeName</a:t>
              </a:r>
              <a:r>
                <a:rPr lang="en-US" sz="1700" dirty="0" smtClean="0"/>
                <a:t>: …</a:t>
              </a:r>
              <a:endParaRPr lang="en-GB" sz="17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00670" y="4500570"/>
              <a:ext cx="3571900" cy="21431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700" dirty="0" smtClean="0"/>
                <a:t>…</a:t>
              </a:r>
              <a:endParaRPr lang="en-GB" sz="17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100670" y="4786322"/>
              <a:ext cx="3571900" cy="21431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700" dirty="0" smtClean="0"/>
                <a:t>…</a:t>
              </a:r>
              <a:endParaRPr lang="en-GB" sz="17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29232" y="5158752"/>
              <a:ext cx="3714776" cy="413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/>
                <a:t>Public Key Data (exponent, modulus)</a:t>
              </a:r>
              <a:endParaRPr lang="en-GB" b="1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into DPM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err="1" smtClean="0"/>
              <a:t>lcg</a:t>
            </a:r>
            <a:r>
              <a:rPr lang="en-GB" sz="2400" dirty="0" smtClean="0"/>
              <a:t>-cp -</a:t>
            </a:r>
            <a:r>
              <a:rPr lang="en-GB" sz="2400" dirty="0" err="1" smtClean="0"/>
              <a:t>bD</a:t>
            </a:r>
            <a:r>
              <a:rPr lang="en-GB" sz="2400" dirty="0" smtClean="0"/>
              <a:t> srmv2 srm://dpm.example.org:8446/srm/managerv2?</a:t>
            </a:r>
          </a:p>
          <a:p>
            <a:pPr lvl="1"/>
            <a:r>
              <a:rPr lang="en-GB" sz="2000" dirty="0" smtClean="0"/>
              <a:t>SFN=/</a:t>
            </a:r>
            <a:r>
              <a:rPr lang="en-GB" sz="2000" dirty="0" err="1" smtClean="0"/>
              <a:t>dpm</a:t>
            </a:r>
            <a:r>
              <a:rPr lang="en-GB" sz="2000" dirty="0" smtClean="0"/>
              <a:t>/example.org/home/biomed/</a:t>
            </a:r>
            <a:r>
              <a:rPr lang="en-GB" sz="2000" dirty="0" err="1" smtClean="0"/>
              <a:t>mdm</a:t>
            </a:r>
            <a:r>
              <a:rPr lang="en-GB" sz="2000" dirty="0" smtClean="0"/>
              <a:t>/&lt;ID&gt; file:picture.enc</a:t>
            </a:r>
          </a:p>
          <a:p>
            <a:r>
              <a:rPr lang="en-GB" sz="2400" dirty="0" err="1" smtClean="0"/>
              <a:t>glite</a:t>
            </a:r>
            <a:r>
              <a:rPr lang="en-GB" sz="2400" dirty="0" smtClean="0"/>
              <a:t>-</a:t>
            </a:r>
            <a:r>
              <a:rPr lang="en-GB" sz="2400" dirty="0" err="1" smtClean="0"/>
              <a:t>eds</a:t>
            </a:r>
            <a:r>
              <a:rPr lang="en-GB" sz="2400" dirty="0" smtClean="0"/>
              <a:t>-decrypt &lt;ID&gt; picture.enc picture</a:t>
            </a:r>
          </a:p>
          <a:p>
            <a:r>
              <a:rPr lang="en-GB" sz="2400" dirty="0" err="1" smtClean="0"/>
              <a:t>glite</a:t>
            </a:r>
            <a:r>
              <a:rPr lang="en-GB" sz="2400" dirty="0" smtClean="0"/>
              <a:t>-</a:t>
            </a:r>
            <a:r>
              <a:rPr lang="en-GB" sz="2400" dirty="0" err="1" smtClean="0"/>
              <a:t>eds</a:t>
            </a:r>
            <a:r>
              <a:rPr lang="en-GB" sz="2400" dirty="0" smtClean="0"/>
              <a:t>-get -</a:t>
            </a:r>
            <a:r>
              <a:rPr lang="en-GB" sz="2400" dirty="0" err="1" smtClean="0"/>
              <a:t>i</a:t>
            </a:r>
            <a:r>
              <a:rPr lang="en-GB" sz="2400" dirty="0" smtClean="0"/>
              <a:t> &lt;ID&gt; rfio:////dpm/example.org/home/biomed/mdm/&lt;ID&gt; picture</a:t>
            </a:r>
          </a:p>
          <a:p>
            <a:pPr lvl="1"/>
            <a:r>
              <a:rPr lang="en-GB" sz="2000" dirty="0" smtClean="0"/>
              <a:t>file is opened via </a:t>
            </a:r>
            <a:r>
              <a:rPr lang="en-GB" sz="2000" dirty="0" err="1" smtClean="0"/>
              <a:t>gfal_open</a:t>
            </a:r>
            <a:r>
              <a:rPr lang="en-GB" sz="2000" dirty="0" smtClean="0"/>
              <a:t>()</a:t>
            </a:r>
          </a:p>
          <a:p>
            <a:pPr lvl="1"/>
            <a:r>
              <a:rPr lang="en-US" sz="2000" dirty="0" smtClean="0"/>
              <a:t>decryption key is fetched for &lt;ID&gt;</a:t>
            </a:r>
          </a:p>
          <a:p>
            <a:pPr lvl="1"/>
            <a:r>
              <a:rPr lang="en-US" sz="2000" dirty="0" smtClean="0"/>
              <a:t>loop on </a:t>
            </a:r>
            <a:r>
              <a:rPr lang="en-US" sz="2000" dirty="0" err="1" smtClean="0"/>
              <a:t>gfal_read</a:t>
            </a:r>
            <a:r>
              <a:rPr lang="en-US" sz="2000" dirty="0" smtClean="0"/>
              <a:t>(), </a:t>
            </a:r>
            <a:r>
              <a:rPr lang="en-US" sz="2000" dirty="0" err="1" smtClean="0"/>
              <a:t>glite_eds_decrypt_block</a:t>
            </a:r>
            <a:r>
              <a:rPr lang="en-US" sz="2000" dirty="0" smtClean="0"/>
              <a:t>(), write()</a:t>
            </a:r>
          </a:p>
          <a:p>
            <a:endParaRPr lang="en-US" sz="2400" dirty="0" smtClean="0"/>
          </a:p>
          <a:p>
            <a:r>
              <a:rPr lang="en-US" sz="2400" dirty="0" smtClean="0"/>
              <a:t>'</a:t>
            </a:r>
            <a:r>
              <a:rPr lang="en-US" sz="2400" dirty="0" err="1" smtClean="0"/>
              <a:t>glite</a:t>
            </a:r>
            <a:r>
              <a:rPr lang="en-US" sz="2400" dirty="0" smtClean="0"/>
              <a:t>-</a:t>
            </a:r>
            <a:r>
              <a:rPr lang="en-US" sz="2400" dirty="0" err="1" smtClean="0"/>
              <a:t>eds</a:t>
            </a:r>
            <a:r>
              <a:rPr lang="en-US" sz="2400" dirty="0" smtClean="0"/>
              <a:t>-get' is a simple utility over the EDS library.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72066" y="6143644"/>
            <a:ext cx="4069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</a:rPr>
              <a:t>Slides based on </a:t>
            </a:r>
            <a:r>
              <a:rPr lang="en-US" sz="1400" dirty="0" err="1" smtClean="0">
                <a:solidFill>
                  <a:srgbClr val="C00000"/>
                </a:solidFill>
              </a:rPr>
              <a:t>Akos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</a:rPr>
              <a:t>Frohner</a:t>
            </a:r>
            <a:r>
              <a:rPr lang="en-US" sz="1400" dirty="0" smtClean="0">
                <a:solidFill>
                  <a:srgbClr val="C00000"/>
                </a:solidFill>
              </a:rPr>
              <a:t>, EGEE and CERN</a:t>
            </a:r>
            <a:endParaRPr lang="en-GB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Here?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pending </a:t>
            </a:r>
            <a:r>
              <a:rPr lang="en-US" dirty="0" smtClean="0"/>
              <a:t>i</a:t>
            </a:r>
            <a:r>
              <a:rPr lang="en-US" dirty="0" smtClean="0"/>
              <a:t>ssues</a:t>
            </a:r>
          </a:p>
          <a:p>
            <a:r>
              <a:rPr lang="en-US" dirty="0" smtClean="0"/>
              <a:t>gLite </a:t>
            </a:r>
            <a:r>
              <a:rPr lang="en-US" dirty="0" smtClean="0"/>
              <a:t>Authorization Framework v2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C9827-203A-491B-8DCD-71C2DCB938CA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issues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Different Services use different authorization </a:t>
            </a:r>
            <a:r>
              <a:rPr lang="en-GB" sz="2400" dirty="0" smtClean="0"/>
              <a:t>mechanisms</a:t>
            </a:r>
          </a:p>
          <a:p>
            <a:pPr lvl="1"/>
            <a:r>
              <a:rPr lang="en-US" sz="1800" dirty="0" smtClean="0"/>
              <a:t>Some services even use internally more than one </a:t>
            </a:r>
            <a:r>
              <a:rPr lang="en-GB" sz="1800" dirty="0" smtClean="0"/>
              <a:t>authorization framework</a:t>
            </a:r>
            <a:endParaRPr lang="en-US" sz="2400" dirty="0" smtClean="0"/>
          </a:p>
          <a:p>
            <a:r>
              <a:rPr lang="en-US" sz="2400" dirty="0" smtClean="0"/>
              <a:t>Site administrators do not have simple debugging tools to check and understand their authorization </a:t>
            </a:r>
            <a:r>
              <a:rPr lang="en-GB" sz="2400" dirty="0" smtClean="0"/>
              <a:t>configuration</a:t>
            </a:r>
            <a:endParaRPr lang="en-US" sz="2400" dirty="0" smtClean="0"/>
          </a:p>
          <a:p>
            <a:r>
              <a:rPr lang="en-US" sz="2400" dirty="0" smtClean="0"/>
              <a:t>Site administrators must configure the authorization for each service at their site separately</a:t>
            </a:r>
          </a:p>
          <a:p>
            <a:pPr lvl="1"/>
            <a:r>
              <a:rPr lang="en-US" sz="1800" dirty="0" smtClean="0"/>
              <a:t>Consequence 1: At a site, there is no single point to ban users/groups of users for the entire site</a:t>
            </a:r>
          </a:p>
          <a:p>
            <a:pPr lvl="1"/>
            <a:r>
              <a:rPr lang="en-US" sz="1800" dirty="0" smtClean="0"/>
              <a:t>Consequence 2: many site administrators don’t know how to ban </a:t>
            </a:r>
            <a:r>
              <a:rPr lang="en-GB" sz="1800" dirty="0" smtClean="0"/>
              <a:t>users</a:t>
            </a:r>
          </a:p>
          <a:p>
            <a:pPr lvl="1"/>
            <a:r>
              <a:rPr lang="en-GB" sz="1800" dirty="0" smtClean="0"/>
              <a:t>Consequence 3: no central banning at the infrastructure level</a:t>
            </a:r>
          </a:p>
          <a:p>
            <a:r>
              <a:rPr lang="en-GB" sz="2200" dirty="0" smtClean="0"/>
              <a:t>Limited means of advertising specific policies</a:t>
            </a:r>
          </a:p>
          <a:p>
            <a:pPr lvl="1"/>
            <a:r>
              <a:rPr lang="en-GB" sz="1800" dirty="0" smtClean="0"/>
              <a:t>Only </a:t>
            </a:r>
            <a:r>
              <a:rPr lang="en-GB" sz="1800" dirty="0" err="1" smtClean="0"/>
              <a:t>GlueAccessControlBaseRules</a:t>
            </a:r>
            <a:r>
              <a:rPr lang="en-GB" sz="1800" dirty="0" smtClean="0"/>
              <a:t> with VOMS FQANs or DNs</a:t>
            </a:r>
          </a:p>
          <a:p>
            <a:r>
              <a:rPr lang="en-GB" sz="2200" dirty="0" smtClean="0"/>
              <a:t>Inhomogeneous and limited monitoring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C9827-203A-491B-8DCD-71C2DCB938CA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gLite: </a:t>
            </a:r>
            <a:r>
              <a:rPr lang="en-GB" dirty="0" err="1" smtClean="0"/>
              <a:t>AuthZ</a:t>
            </a:r>
            <a:r>
              <a:rPr lang="en-GB" dirty="0" smtClean="0"/>
              <a:t> Framework (v2)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‘the only new gLite work item in EGEE-III’</a:t>
            </a:r>
          </a:p>
          <a:p>
            <a:r>
              <a:rPr lang="en-US" sz="2400" dirty="0" smtClean="0"/>
              <a:t>Addressing the above list of short-comings</a:t>
            </a:r>
          </a:p>
          <a:p>
            <a:r>
              <a:rPr lang="en-US" sz="2400" dirty="0" smtClean="0"/>
              <a:t>Service based (no embedded framework)</a:t>
            </a:r>
          </a:p>
          <a:p>
            <a:r>
              <a:rPr lang="en-US" sz="2400" dirty="0" smtClean="0"/>
              <a:t>Limited to </a:t>
            </a:r>
            <a:r>
              <a:rPr lang="en-US" sz="2400" i="1" dirty="0" smtClean="0"/>
              <a:t>only</a:t>
            </a:r>
            <a:r>
              <a:rPr lang="en-US" sz="2400" dirty="0" smtClean="0"/>
              <a:t> authorization,</a:t>
            </a:r>
            <a:br>
              <a:rPr lang="en-US" sz="2400" dirty="0" smtClean="0"/>
            </a:br>
            <a:r>
              <a:rPr lang="en-US" sz="2400" b="1" dirty="0" smtClean="0"/>
              <a:t>so you will still need credential validation outside of it!</a:t>
            </a:r>
          </a:p>
          <a:p>
            <a:r>
              <a:rPr lang="en-US" sz="2400" dirty="0" smtClean="0"/>
              <a:t>Resistance to failure and simple means for scaling service</a:t>
            </a:r>
          </a:p>
          <a:p>
            <a:pPr lvl="1"/>
            <a:r>
              <a:rPr lang="en-GB" sz="2000" dirty="0" smtClean="0"/>
              <a:t>Flexible deployment model, high availability options</a:t>
            </a:r>
          </a:p>
          <a:p>
            <a:r>
              <a:rPr lang="en-US" sz="2400" dirty="0" smtClean="0"/>
              <a:t>Client component is very lightweight</a:t>
            </a:r>
          </a:p>
          <a:p>
            <a:pPr lvl="1"/>
            <a:r>
              <a:rPr lang="en-GB" sz="2000" dirty="0" smtClean="0"/>
              <a:t>Small amount of code, </a:t>
            </a:r>
            <a:r>
              <a:rPr lang="en-US" sz="2000" dirty="0" smtClean="0"/>
              <a:t>few dependencies (especially on WN)</a:t>
            </a:r>
          </a:p>
          <a:p>
            <a:pPr lvl="1"/>
            <a:r>
              <a:rPr lang="en-US" sz="2000" dirty="0" smtClean="0"/>
              <a:t>Portability: support on other OS and languages easy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123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78702" y="6000768"/>
            <a:ext cx="4365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https://edms.cern.ch/document/944192/1</a:t>
            </a: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gLite Authorization Framework (v2)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Administration Point </a:t>
            </a:r>
            <a:br>
              <a:rPr lang="en-US" sz="2400" dirty="0" smtClean="0"/>
            </a:br>
            <a:r>
              <a:rPr lang="en-US" sz="2400" dirty="0" smtClean="0"/>
              <a:t>Formulating rules through CLI and/or </a:t>
            </a:r>
            <a:r>
              <a:rPr lang="en-GB" sz="2400" dirty="0" smtClean="0"/>
              <a:t>file-based input</a:t>
            </a:r>
          </a:p>
          <a:p>
            <a:r>
              <a:rPr lang="en-US" sz="2400" dirty="0" smtClean="0"/>
              <a:t>Decision Point</a:t>
            </a:r>
            <a:br>
              <a:rPr lang="en-US" sz="2400" dirty="0" smtClean="0"/>
            </a:br>
            <a:r>
              <a:rPr lang="en-US" sz="2400" dirty="0" smtClean="0"/>
              <a:t>Evaluating a request from a </a:t>
            </a:r>
            <a:br>
              <a:rPr lang="en-US" sz="2400" dirty="0" smtClean="0"/>
            </a:br>
            <a:r>
              <a:rPr lang="en-US" sz="2400" dirty="0" smtClean="0"/>
              <a:t>client based on the rules</a:t>
            </a:r>
          </a:p>
          <a:p>
            <a:r>
              <a:rPr lang="en-US" sz="2400" dirty="0" smtClean="0"/>
              <a:t>Enforcement Point</a:t>
            </a:r>
            <a:br>
              <a:rPr lang="en-US" sz="2400" dirty="0" smtClean="0"/>
            </a:br>
            <a:r>
              <a:rPr lang="en-US" sz="2400" dirty="0" smtClean="0"/>
              <a:t>Thin client part and server part: </a:t>
            </a:r>
            <a:br>
              <a:rPr lang="en-US" sz="2400" dirty="0" smtClean="0"/>
            </a:br>
            <a:r>
              <a:rPr lang="en-US" sz="2400" dirty="0" smtClean="0"/>
              <a:t>all complexity in server part</a:t>
            </a:r>
          </a:p>
          <a:p>
            <a:r>
              <a:rPr lang="en-US" sz="2400" dirty="0" smtClean="0"/>
              <a:t>Runtime Execution Environment</a:t>
            </a:r>
            <a:br>
              <a:rPr lang="en-US" sz="2400" dirty="0" smtClean="0"/>
            </a:br>
            <a:r>
              <a:rPr lang="en-US" sz="2400" dirty="0" smtClean="0"/>
              <a:t>Under which </a:t>
            </a:r>
            <a:r>
              <a:rPr lang="en-US" sz="2400" dirty="0" err="1" smtClean="0"/>
              <a:t>env</a:t>
            </a:r>
            <a:r>
              <a:rPr lang="en-US" sz="2400" dirty="0" smtClean="0"/>
              <a:t>. must I run? </a:t>
            </a:r>
            <a:br>
              <a:rPr lang="en-US" sz="2400" dirty="0" smtClean="0"/>
            </a:br>
            <a:r>
              <a:rPr lang="en-US" sz="2400" dirty="0" smtClean="0"/>
              <a:t>(Unix UID, GID, …)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124</a:t>
            </a:fld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316913"/>
            <a:ext cx="4071934" cy="361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222734" y="6143644"/>
            <a:ext cx="3921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C00000"/>
                </a:solidFill>
              </a:rPr>
              <a:t>Graphic: </a:t>
            </a:r>
            <a:r>
              <a:rPr lang="en-GB" sz="1400" dirty="0" err="1" smtClean="0">
                <a:solidFill>
                  <a:srgbClr val="C00000"/>
                </a:solidFill>
              </a:rPr>
              <a:t>Christoph</a:t>
            </a:r>
            <a:r>
              <a:rPr lang="en-GB" sz="1400" dirty="0" smtClean="0">
                <a:solidFill>
                  <a:srgbClr val="C00000"/>
                </a:solidFill>
              </a:rPr>
              <a:t> </a:t>
            </a:r>
            <a:r>
              <a:rPr lang="en-GB" sz="1400" dirty="0" err="1" smtClean="0">
                <a:solidFill>
                  <a:srgbClr val="C00000"/>
                </a:solidFill>
              </a:rPr>
              <a:t>Witzig</a:t>
            </a:r>
            <a:r>
              <a:rPr lang="en-GB" sz="1400" dirty="0" smtClean="0">
                <a:solidFill>
                  <a:srgbClr val="C00000"/>
                </a:solidFill>
              </a:rPr>
              <a:t>, SWITCH and EGEE</a:t>
            </a:r>
            <a:endParaRPr lang="en-GB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Capabilities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Enables/eases various authorization tasks:</a:t>
            </a:r>
          </a:p>
          <a:p>
            <a:pPr lvl="1"/>
            <a:r>
              <a:rPr lang="en-US" sz="1800" dirty="0" smtClean="0"/>
              <a:t>Banning of users (VO, WMS, site, or grid wide)</a:t>
            </a:r>
          </a:p>
          <a:p>
            <a:r>
              <a:rPr lang="en-US" sz="2400" dirty="0" smtClean="0"/>
              <a:t>Composition of policies – CERN policy + experiment policy + CE </a:t>
            </a:r>
            <a:r>
              <a:rPr lang="en-GB" sz="2400" dirty="0" smtClean="0"/>
              <a:t>policy + OCST policy + NGI policy=&gt; Effective policy</a:t>
            </a:r>
          </a:p>
          <a:p>
            <a:r>
              <a:rPr lang="en-US" sz="2400" dirty="0" smtClean="0"/>
              <a:t>Support for authorization based on more detailed information about the job, action, and execution environment</a:t>
            </a:r>
          </a:p>
          <a:p>
            <a:pPr lvl="1"/>
            <a:r>
              <a:rPr lang="en-US" sz="1800" dirty="0" smtClean="0"/>
              <a:t>Support for authorization based on attributes other than FQAN</a:t>
            </a:r>
          </a:p>
          <a:p>
            <a:pPr lvl="1"/>
            <a:r>
              <a:rPr lang="en-US" sz="1800" dirty="0" smtClean="0"/>
              <a:t>Support for multiple credential formats (not just X.509)</a:t>
            </a:r>
          </a:p>
          <a:p>
            <a:pPr lvl="1"/>
            <a:r>
              <a:rPr lang="en-US" sz="1800" dirty="0" smtClean="0"/>
              <a:t>Support for multiple types of execution environments</a:t>
            </a:r>
          </a:p>
          <a:p>
            <a:pPr lvl="1"/>
            <a:r>
              <a:rPr lang="en-GB" sz="1800" dirty="0" smtClean="0"/>
              <a:t>Virtual machines, workspaces, …</a:t>
            </a:r>
          </a:p>
          <a:p>
            <a:r>
              <a:rPr lang="en-US" sz="2400" dirty="0" err="1" smtClean="0"/>
              <a:t>Nagios</a:t>
            </a:r>
            <a:r>
              <a:rPr lang="en-US" sz="2400" dirty="0" smtClean="0"/>
              <a:t> plug-ins provided for monitoring of service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125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14596" y="6072206"/>
            <a:ext cx="6429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dirty="0" smtClean="0">
                <a:solidFill>
                  <a:srgbClr val="C00000"/>
                </a:solidFill>
              </a:rPr>
              <a:t>https://twiki.cern.ch/twiki/bin/view/EGEE/AuthorizationFramework</a:t>
            </a:r>
            <a:endParaRPr lang="en-GB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36" y="3071810"/>
            <a:ext cx="3929058" cy="24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of the service in gLite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is on computing services (</a:t>
            </a:r>
            <a:r>
              <a:rPr lang="en-US" dirty="0" smtClean="0"/>
              <a:t>again </a:t>
            </a:r>
            <a:r>
              <a:rPr lang="en-US" dirty="0" smtClean="0">
                <a:sym typeface="Wingdings" pitchFamily="2" charset="2"/>
              </a:rPr>
              <a:t>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Initial introduction through gLExec on the WN</a:t>
            </a:r>
          </a:p>
          <a:p>
            <a:pPr lvl="1"/>
            <a:r>
              <a:rPr lang="en-US" dirty="0" smtClean="0"/>
              <a:t>As a new LCMAPS plug-in </a:t>
            </a:r>
            <a:br>
              <a:rPr lang="en-US" dirty="0" smtClean="0"/>
            </a:br>
            <a:r>
              <a:rPr lang="en-US" dirty="0" smtClean="0"/>
              <a:t>(used in conjunction with the others, esp. verify-proxy)</a:t>
            </a:r>
          </a:p>
          <a:p>
            <a:pPr lvl="1"/>
            <a:r>
              <a:rPr lang="en-US" dirty="0" smtClean="0"/>
              <a:t>With OSCT ban list</a:t>
            </a:r>
          </a:p>
          <a:p>
            <a:r>
              <a:rPr lang="en-US" dirty="0" smtClean="0"/>
              <a:t>Has all the right buzzwords</a:t>
            </a:r>
          </a:p>
          <a:p>
            <a:pPr lvl="1"/>
            <a:r>
              <a:rPr lang="en-US" dirty="0" smtClean="0"/>
              <a:t>PIP, PEP, PAP, PDP, and SAML</a:t>
            </a:r>
          </a:p>
          <a:p>
            <a:pPr lvl="1"/>
            <a:r>
              <a:rPr lang="en-US" dirty="0" smtClean="0"/>
              <a:t>XACML policies and attributes</a:t>
            </a:r>
          </a:p>
          <a:p>
            <a:pPr lvl="1"/>
            <a:r>
              <a:rPr lang="en-US" dirty="0" smtClean="0"/>
              <a:t>But </a:t>
            </a:r>
            <a:r>
              <a:rPr lang="en-US" i="1" dirty="0" smtClean="0"/>
              <a:t>with </a:t>
            </a:r>
            <a:r>
              <a:rPr lang="en-US" dirty="0" smtClean="0"/>
              <a:t>a simplified </a:t>
            </a:r>
            <a:r>
              <a:rPr lang="en-US" dirty="0" smtClean="0"/>
              <a:t>language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r>
              <a:rPr lang="en-US" dirty="0" smtClean="0"/>
              <a:t>Testing well on its way!</a:t>
            </a:r>
          </a:p>
          <a:p>
            <a:r>
              <a:rPr lang="en-US" dirty="0" err="1" smtClean="0"/>
              <a:t>Interop</a:t>
            </a:r>
            <a:r>
              <a:rPr lang="en-US" dirty="0" smtClean="0"/>
              <a:t> and general adoption unclear, though… </a:t>
            </a:r>
            <a:r>
              <a:rPr lang="en-US" dirty="0" smtClean="0">
                <a:sym typeface="Wingdings" pitchFamily="2" charset="2"/>
              </a:rPr>
              <a:t>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126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plans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Expect service to enter certification in April</a:t>
            </a:r>
          </a:p>
          <a:p>
            <a:pPr lvl="1"/>
            <a:r>
              <a:rPr lang="en-US" sz="2000" i="1" dirty="0" smtClean="0"/>
              <a:t>Gradual</a:t>
            </a:r>
            <a:r>
              <a:rPr lang="en-US" sz="2000" dirty="0" smtClean="0"/>
              <a:t> deployment in the six self-contained steps</a:t>
            </a:r>
          </a:p>
          <a:p>
            <a:r>
              <a:rPr lang="en-US" sz="2400" dirty="0" smtClean="0"/>
              <a:t>Initial focus on gLExec on WN and OSCT ban list</a:t>
            </a:r>
          </a:p>
          <a:p>
            <a:pPr lvl="1"/>
            <a:r>
              <a:rPr lang="en-GB" sz="2000" dirty="0" smtClean="0"/>
              <a:t>Configuration option for gLExec</a:t>
            </a:r>
          </a:p>
          <a:p>
            <a:pPr lvl="1"/>
            <a:r>
              <a:rPr lang="en-US" sz="2000" dirty="0" smtClean="0"/>
              <a:t>Integration into CREAM and WMS for authorization</a:t>
            </a:r>
          </a:p>
          <a:p>
            <a:pPr lvl="1"/>
            <a:r>
              <a:rPr lang="en-GB" sz="2000" dirty="0" smtClean="0"/>
              <a:t>Integration into data management</a:t>
            </a:r>
          </a:p>
          <a:p>
            <a:pPr lvl="1"/>
            <a:r>
              <a:rPr lang="en-US" sz="2000" dirty="0" smtClean="0"/>
              <a:t>Offers perspective to manage access to a site from one site-specific </a:t>
            </a:r>
            <a:r>
              <a:rPr lang="en-GB" sz="2000" dirty="0" smtClean="0"/>
              <a:t>service</a:t>
            </a:r>
          </a:p>
          <a:p>
            <a:pPr lvl="1"/>
            <a:r>
              <a:rPr lang="en-US" sz="2000" dirty="0" smtClean="0"/>
              <a:t>Longer term option for inclusion into match-making</a:t>
            </a:r>
          </a:p>
          <a:p>
            <a:r>
              <a:rPr lang="en-US" sz="2400" dirty="0" smtClean="0"/>
              <a:t>Feedback and volunteer sites </a:t>
            </a:r>
            <a:br>
              <a:rPr lang="en-US" sz="2400" dirty="0" smtClean="0"/>
            </a:br>
            <a:r>
              <a:rPr lang="en-US" sz="2400" dirty="0" smtClean="0"/>
              <a:t>for trying service out are </a:t>
            </a:r>
            <a:r>
              <a:rPr lang="en-GB" sz="2400" dirty="0" smtClean="0"/>
              <a:t>welcome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127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 middleware is everywhere</a:t>
            </a:r>
          </a:p>
          <a:p>
            <a:pPr lvl="1"/>
            <a:r>
              <a:rPr lang="en-US" dirty="0" smtClean="0"/>
              <a:t>An integral part of almost any grid service</a:t>
            </a:r>
          </a:p>
          <a:p>
            <a:pPr lvl="1"/>
            <a:r>
              <a:rPr lang="en-US" dirty="0" smtClean="0"/>
              <a:t>Implemented in a myriad of ways</a:t>
            </a:r>
          </a:p>
          <a:p>
            <a:r>
              <a:rPr lang="en-US" dirty="0" smtClean="0"/>
              <a:t>Most of the core capabilities are there</a:t>
            </a:r>
          </a:p>
          <a:p>
            <a:pPr lvl="1"/>
            <a:r>
              <a:rPr lang="en-US" dirty="0" smtClean="0"/>
              <a:t>VOMS based access, banning on VO or DN</a:t>
            </a:r>
          </a:p>
          <a:p>
            <a:pPr lvl="1"/>
            <a:r>
              <a:rPr lang="en-US" dirty="0" smtClean="0"/>
              <a:t>But methodology varies, </a:t>
            </a:r>
            <a:br>
              <a:rPr lang="en-US" dirty="0" smtClean="0"/>
            </a:br>
            <a:r>
              <a:rPr lang="en-US" dirty="0" smtClean="0"/>
              <a:t>and the documentation is not well read or disseminated</a:t>
            </a:r>
          </a:p>
          <a:p>
            <a:r>
              <a:rPr lang="en-US" dirty="0" smtClean="0"/>
              <a:t>We’re getting there with </a:t>
            </a:r>
            <a:r>
              <a:rPr lang="en-US" dirty="0" err="1" smtClean="0"/>
              <a:t>interop</a:t>
            </a:r>
            <a:endParaRPr lang="en-US" dirty="0" smtClean="0"/>
          </a:p>
          <a:p>
            <a:pPr lvl="1"/>
            <a:r>
              <a:rPr lang="en-US" dirty="0" smtClean="0"/>
              <a:t>authz-interop.org collaboration composed </a:t>
            </a:r>
            <a:br>
              <a:rPr lang="en-US" dirty="0" smtClean="0"/>
            </a:br>
            <a:r>
              <a:rPr lang="en-US" dirty="0" smtClean="0"/>
              <a:t>working mesh of interoperable security services</a:t>
            </a:r>
          </a:p>
          <a:p>
            <a:r>
              <a:rPr lang="en-US" dirty="0" smtClean="0"/>
              <a:t>But we’re far from done …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128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Dinner?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129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certificate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>
              <a:buNone/>
            </a:pPr>
            <a:r>
              <a:rPr lang="en-GB" sz="1000" dirty="0" smtClean="0">
                <a:latin typeface="Courier New" pitchFamily="49" charset="0"/>
                <a:cs typeface="Courier New" pitchFamily="49" charset="0"/>
              </a:rPr>
              <a:t>        Version: 3 (0x2)</a:t>
            </a:r>
          </a:p>
          <a:p>
            <a:pPr>
              <a:buNone/>
            </a:pPr>
            <a:r>
              <a:rPr lang="en-GB" sz="1000" dirty="0" smtClean="0">
                <a:latin typeface="Courier New" pitchFamily="49" charset="0"/>
                <a:cs typeface="Courier New" pitchFamily="49" charset="0"/>
              </a:rPr>
              <a:t>        Serial Number: 2113 (0x841)</a:t>
            </a:r>
          </a:p>
          <a:p>
            <a:pPr>
              <a:buNone/>
            </a:pPr>
            <a:r>
              <a:rPr lang="en-GB" sz="1000" dirty="0" smtClean="0">
                <a:latin typeface="Courier New" pitchFamily="49" charset="0"/>
                <a:cs typeface="Courier New" pitchFamily="49" charset="0"/>
              </a:rPr>
              <a:t>        Signature Algorithm: sha1WithRSAEncryption</a:t>
            </a:r>
          </a:p>
          <a:p>
            <a:pPr>
              <a:buNone/>
            </a:pPr>
            <a:r>
              <a:rPr lang="en-GB" sz="1000" dirty="0" smtClean="0">
                <a:latin typeface="Courier New" pitchFamily="49" charset="0"/>
                <a:cs typeface="Courier New" pitchFamily="49" charset="0"/>
              </a:rPr>
              <a:t>        Issuer: C=NL, O=NIKHEF, CN=NIKHEF medium-security certification auth</a:t>
            </a:r>
          </a:p>
          <a:p>
            <a:pPr>
              <a:buNone/>
            </a:pPr>
            <a:r>
              <a:rPr lang="en-GB" sz="1000" dirty="0" smtClean="0">
                <a:latin typeface="Courier New" pitchFamily="49" charset="0"/>
                <a:cs typeface="Courier New" pitchFamily="49" charset="0"/>
              </a:rPr>
              <a:t>        Validity    Not Before: Oct 23 00:00:00 2008 GMT</a:t>
            </a:r>
          </a:p>
          <a:p>
            <a:pPr>
              <a:buNone/>
            </a:pPr>
            <a:r>
              <a:rPr lang="en-GB" sz="1000" dirty="0" smtClean="0">
                <a:latin typeface="Courier New" pitchFamily="49" charset="0"/>
                <a:cs typeface="Courier New" pitchFamily="49" charset="0"/>
              </a:rPr>
              <a:t>                    Not After : Oct 23 07:35:37 2009 GMT</a:t>
            </a:r>
          </a:p>
          <a:p>
            <a:pPr>
              <a:buNone/>
            </a:pPr>
            <a:r>
              <a:rPr lang="en-GB" sz="1000" dirty="0" smtClean="0">
                <a:latin typeface="Courier New" pitchFamily="49" charset="0"/>
                <a:cs typeface="Courier New" pitchFamily="49" charset="0"/>
              </a:rPr>
              <a:t>        Subject: O=</a:t>
            </a:r>
            <a:r>
              <a:rPr lang="en-GB" sz="1000" dirty="0" err="1" smtClean="0">
                <a:latin typeface="Courier New" pitchFamily="49" charset="0"/>
                <a:cs typeface="Courier New" pitchFamily="49" charset="0"/>
              </a:rPr>
              <a:t>dutchgrid</a:t>
            </a:r>
            <a:r>
              <a:rPr lang="en-GB" sz="1000" dirty="0" smtClean="0">
                <a:latin typeface="Courier New" pitchFamily="49" charset="0"/>
                <a:cs typeface="Courier New" pitchFamily="49" charset="0"/>
              </a:rPr>
              <a:t>, O=users, O=</a:t>
            </a:r>
            <a:r>
              <a:rPr lang="en-GB" sz="1000" dirty="0" err="1" smtClean="0">
                <a:latin typeface="Courier New" pitchFamily="49" charset="0"/>
                <a:cs typeface="Courier New" pitchFamily="49" charset="0"/>
              </a:rPr>
              <a:t>nikhef</a:t>
            </a:r>
            <a:r>
              <a:rPr lang="en-GB" sz="1000" dirty="0" smtClean="0">
                <a:latin typeface="Courier New" pitchFamily="49" charset="0"/>
                <a:cs typeface="Courier New" pitchFamily="49" charset="0"/>
              </a:rPr>
              <a:t>, CN=David Groep</a:t>
            </a:r>
          </a:p>
          <a:p>
            <a:pPr>
              <a:buNone/>
            </a:pPr>
            <a:r>
              <a:rPr lang="en-GB" sz="1000" dirty="0" smtClean="0">
                <a:latin typeface="Courier New" pitchFamily="49" charset="0"/>
                <a:cs typeface="Courier New" pitchFamily="49" charset="0"/>
              </a:rPr>
              <a:t>        Subject Public Key Info:</a:t>
            </a:r>
          </a:p>
          <a:p>
            <a:pPr>
              <a:buNone/>
            </a:pPr>
            <a:r>
              <a:rPr lang="en-GB" sz="1000" dirty="0" smtClean="0">
                <a:latin typeface="Courier New" pitchFamily="49" charset="0"/>
                <a:cs typeface="Courier New" pitchFamily="49" charset="0"/>
              </a:rPr>
              <a:t>            Public Key Algorithm: </a:t>
            </a:r>
            <a:r>
              <a:rPr lang="en-GB" sz="1000" dirty="0" err="1" smtClean="0">
                <a:latin typeface="Courier New" pitchFamily="49" charset="0"/>
                <a:cs typeface="Courier New" pitchFamily="49" charset="0"/>
              </a:rPr>
              <a:t>rsaEncryption</a:t>
            </a:r>
            <a:endParaRPr lang="en-GB" sz="1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sz="1000" dirty="0" smtClean="0">
                <a:latin typeface="Courier New" pitchFamily="49" charset="0"/>
                <a:cs typeface="Courier New" pitchFamily="49" charset="0"/>
              </a:rPr>
              <a:t>            RSA Public Key: (1024 bit)</a:t>
            </a:r>
          </a:p>
          <a:p>
            <a:pPr>
              <a:buNone/>
            </a:pPr>
            <a:r>
              <a:rPr lang="en-GB" sz="1000" dirty="0" smtClean="0">
                <a:latin typeface="Courier New" pitchFamily="49" charset="0"/>
                <a:cs typeface="Courier New" pitchFamily="49" charset="0"/>
              </a:rPr>
              <a:t>                Modulus (1024 bit):</a:t>
            </a:r>
          </a:p>
          <a:p>
            <a:pPr>
              <a:buNone/>
            </a:pPr>
            <a:r>
              <a:rPr lang="en-GB" sz="1000" dirty="0" smtClean="0">
                <a:latin typeface="Courier New" pitchFamily="49" charset="0"/>
                <a:cs typeface="Courier New" pitchFamily="49" charset="0"/>
              </a:rPr>
              <a:t>                    00:f1:14:78:97:9b:38:84:69:e0:b7:df:d9:f2:31:</a:t>
            </a:r>
          </a:p>
          <a:p>
            <a:pPr>
              <a:buNone/>
            </a:pPr>
            <a:r>
              <a:rPr lang="en-GB" sz="1000" dirty="0" smtClean="0">
                <a:latin typeface="Courier New" pitchFamily="49" charset="0"/>
                <a:cs typeface="Courier New" pitchFamily="49" charset="0"/>
              </a:rPr>
              <a:t>                Exponent: 65537 (0x10001)</a:t>
            </a:r>
          </a:p>
          <a:p>
            <a:pPr>
              <a:buNone/>
            </a:pPr>
            <a:r>
              <a:rPr lang="en-GB" sz="1000" dirty="0" smtClean="0">
                <a:latin typeface="Courier New" pitchFamily="49" charset="0"/>
                <a:cs typeface="Courier New" pitchFamily="49" charset="0"/>
              </a:rPr>
              <a:t>        X509v3 extensions:</a:t>
            </a:r>
          </a:p>
          <a:p>
            <a:pPr>
              <a:buNone/>
            </a:pPr>
            <a:r>
              <a:rPr lang="en-GB" sz="1000" dirty="0" smtClean="0">
                <a:latin typeface="Courier New" pitchFamily="49" charset="0"/>
                <a:cs typeface="Courier New" pitchFamily="49" charset="0"/>
              </a:rPr>
              <a:t>            X509v3 Basic Constraints: critical</a:t>
            </a:r>
          </a:p>
          <a:p>
            <a:pPr>
              <a:buNone/>
            </a:pPr>
            <a:r>
              <a:rPr lang="en-GB" sz="1000" dirty="0" smtClean="0">
                <a:latin typeface="Courier New" pitchFamily="49" charset="0"/>
                <a:cs typeface="Courier New" pitchFamily="49" charset="0"/>
              </a:rPr>
              <a:t>                CA:FALSE</a:t>
            </a:r>
          </a:p>
          <a:p>
            <a:pPr>
              <a:buNone/>
            </a:pPr>
            <a:r>
              <a:rPr lang="en-GB" sz="1000" dirty="0" smtClean="0">
                <a:latin typeface="Courier New" pitchFamily="49" charset="0"/>
                <a:cs typeface="Courier New" pitchFamily="49" charset="0"/>
              </a:rPr>
              <a:t>            X509v3 Key Usage: critical</a:t>
            </a:r>
          </a:p>
          <a:p>
            <a:pPr>
              <a:buNone/>
            </a:pPr>
            <a:r>
              <a:rPr lang="en-GB" sz="1000" dirty="0" smtClean="0">
                <a:latin typeface="Courier New" pitchFamily="49" charset="0"/>
                <a:cs typeface="Courier New" pitchFamily="49" charset="0"/>
              </a:rPr>
              <a:t>                Digital Signature, Key </a:t>
            </a:r>
            <a:r>
              <a:rPr lang="en-GB" sz="1000" dirty="0" err="1" smtClean="0">
                <a:latin typeface="Courier New" pitchFamily="49" charset="0"/>
                <a:cs typeface="Courier New" pitchFamily="49" charset="0"/>
              </a:rPr>
              <a:t>Encipherment</a:t>
            </a:r>
            <a:r>
              <a:rPr lang="en-GB" sz="1000" dirty="0" smtClean="0">
                <a:latin typeface="Courier New" pitchFamily="49" charset="0"/>
                <a:cs typeface="Courier New" pitchFamily="49" charset="0"/>
              </a:rPr>
              <a:t>, Data </a:t>
            </a:r>
            <a:r>
              <a:rPr lang="en-GB" sz="1000" dirty="0" err="1" smtClean="0">
                <a:latin typeface="Courier New" pitchFamily="49" charset="0"/>
                <a:cs typeface="Courier New" pitchFamily="49" charset="0"/>
              </a:rPr>
              <a:t>Encipherment</a:t>
            </a:r>
            <a:endParaRPr lang="en-GB" sz="1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sz="1000" dirty="0" smtClean="0">
                <a:latin typeface="Courier New" pitchFamily="49" charset="0"/>
                <a:cs typeface="Courier New" pitchFamily="49" charset="0"/>
              </a:rPr>
              <a:t>            X509v3 Extended Key Usage: </a:t>
            </a:r>
          </a:p>
          <a:p>
            <a:pPr>
              <a:buNone/>
            </a:pPr>
            <a:r>
              <a:rPr lang="en-GB" sz="1000" dirty="0" smtClean="0">
                <a:latin typeface="Courier New" pitchFamily="49" charset="0"/>
                <a:cs typeface="Courier New" pitchFamily="49" charset="0"/>
              </a:rPr>
              <a:t>                TLS Web Client Authentication, E-mail Protection</a:t>
            </a:r>
          </a:p>
          <a:p>
            <a:pPr>
              <a:buNone/>
            </a:pPr>
            <a:r>
              <a:rPr lang="en-GB" sz="1000" dirty="0" smtClean="0">
                <a:latin typeface="Courier New" pitchFamily="49" charset="0"/>
                <a:cs typeface="Courier New" pitchFamily="49" charset="0"/>
              </a:rPr>
              <a:t>            X509v3 CRL Distribution Points: </a:t>
            </a:r>
          </a:p>
          <a:p>
            <a:pPr>
              <a:buNone/>
            </a:pPr>
            <a:r>
              <a:rPr lang="en-GB" sz="1000" dirty="0" smtClean="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GB" sz="1000" dirty="0" err="1" smtClean="0">
                <a:latin typeface="Courier New" pitchFamily="49" charset="0"/>
                <a:cs typeface="Courier New" pitchFamily="49" charset="0"/>
              </a:rPr>
              <a:t>URI:http</a:t>
            </a:r>
            <a:r>
              <a:rPr lang="en-GB" sz="1000" dirty="0" smtClean="0">
                <a:latin typeface="Courier New" pitchFamily="49" charset="0"/>
                <a:cs typeface="Courier New" pitchFamily="49" charset="0"/>
              </a:rPr>
              <a:t>://</a:t>
            </a:r>
            <a:r>
              <a:rPr lang="en-GB" sz="1000" dirty="0" err="1" smtClean="0">
                <a:latin typeface="Courier New" pitchFamily="49" charset="0"/>
                <a:cs typeface="Courier New" pitchFamily="49" charset="0"/>
              </a:rPr>
              <a:t>ca.dutchgrid.nl</a:t>
            </a:r>
            <a:r>
              <a:rPr lang="en-GB" sz="1000" dirty="0" smtClean="0">
                <a:latin typeface="Courier New" pitchFamily="49" charset="0"/>
                <a:cs typeface="Courier New" pitchFamily="49" charset="0"/>
              </a:rPr>
              <a:t>/medium/</a:t>
            </a:r>
            <a:r>
              <a:rPr lang="en-GB" sz="1000" dirty="0" err="1" smtClean="0">
                <a:latin typeface="Courier New" pitchFamily="49" charset="0"/>
                <a:cs typeface="Courier New" pitchFamily="49" charset="0"/>
              </a:rPr>
              <a:t>cacrl.der</a:t>
            </a:r>
            <a:endParaRPr lang="en-GB" sz="1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sz="1000" dirty="0" smtClean="0">
                <a:latin typeface="Courier New" pitchFamily="49" charset="0"/>
                <a:cs typeface="Courier New" pitchFamily="49" charset="0"/>
              </a:rPr>
              <a:t>            X509v3 Certificate Policies: </a:t>
            </a:r>
          </a:p>
          <a:p>
            <a:pPr>
              <a:buNone/>
            </a:pPr>
            <a:r>
              <a:rPr lang="en-GB" sz="1000" dirty="0" smtClean="0">
                <a:latin typeface="Courier New" pitchFamily="49" charset="0"/>
                <a:cs typeface="Courier New" pitchFamily="49" charset="0"/>
              </a:rPr>
              <a:t>                Policy: 1.3.6.1.4.1.10434.4.2.2.1.3.1</a:t>
            </a:r>
          </a:p>
          <a:p>
            <a:pPr>
              <a:buNone/>
            </a:pPr>
            <a:r>
              <a:rPr lang="en-GB" sz="1000" dirty="0" smtClean="0">
                <a:latin typeface="Courier New" pitchFamily="49" charset="0"/>
                <a:cs typeface="Courier New" pitchFamily="49" charset="0"/>
              </a:rPr>
              <a:t>                Policy: 1.2.840.113612.5.2.2.1</a:t>
            </a:r>
          </a:p>
          <a:p>
            <a:pPr>
              <a:buNone/>
            </a:pPr>
            <a:r>
              <a:rPr lang="en-GB" sz="1000" dirty="0" smtClean="0">
                <a:latin typeface="Courier New" pitchFamily="49" charset="0"/>
                <a:cs typeface="Courier New" pitchFamily="49" charset="0"/>
              </a:rPr>
              <a:t>            X509v3 Subject Alternative Name: </a:t>
            </a:r>
          </a:p>
          <a:p>
            <a:pPr>
              <a:buNone/>
            </a:pPr>
            <a:r>
              <a:rPr lang="en-GB" sz="1000" dirty="0" smtClean="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GB" sz="1000" dirty="0" err="1" smtClean="0">
                <a:latin typeface="Courier New" pitchFamily="49" charset="0"/>
                <a:cs typeface="Courier New" pitchFamily="49" charset="0"/>
              </a:rPr>
              <a:t>email:davidg@nikhef.nl</a:t>
            </a:r>
            <a:endParaRPr lang="en-GB" sz="1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sz="1000" dirty="0" smtClean="0">
                <a:latin typeface="Courier New" pitchFamily="49" charset="0"/>
                <a:cs typeface="Courier New" pitchFamily="49" charset="0"/>
              </a:rPr>
              <a:t>    Signature Algorithm: sha1WithRSAEncryption</a:t>
            </a:r>
          </a:p>
          <a:p>
            <a:pPr>
              <a:buNone/>
            </a:pPr>
            <a:r>
              <a:rPr lang="en-GB" sz="1000" dirty="0" smtClean="0">
                <a:latin typeface="Courier New" pitchFamily="49" charset="0"/>
                <a:cs typeface="Courier New" pitchFamily="49" charset="0"/>
              </a:rPr>
              <a:t>        19:d3:82:19:af:96:7d:34:97:61:58:76:4f:a8:56:45:34:90:</a:t>
            </a:r>
            <a:endParaRPr lang="en-GB" sz="1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up: CA hierarchies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357950" y="3500438"/>
            <a:ext cx="2268956" cy="2714644"/>
            <a:chOff x="4886356" y="1357298"/>
            <a:chExt cx="4000528" cy="4786346"/>
          </a:xfrm>
        </p:grpSpPr>
        <p:sp>
          <p:nvSpPr>
            <p:cNvPr id="8" name="Rectangle 7"/>
            <p:cNvSpPr/>
            <p:nvPr/>
          </p:nvSpPr>
          <p:spPr>
            <a:xfrm>
              <a:off x="4886356" y="1357298"/>
              <a:ext cx="4000528" cy="4786346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957794" y="1428736"/>
              <a:ext cx="3857652" cy="42148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57794" y="5715016"/>
              <a:ext cx="3857652" cy="35719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 smtClean="0">
                  <a:solidFill>
                    <a:schemeClr val="tx1"/>
                  </a:solidFill>
                </a:rPr>
                <a:t>Signature Subordinate Certification Auth1</a:t>
              </a:r>
              <a:endParaRPr lang="en-GB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29232" y="1500174"/>
              <a:ext cx="3714776" cy="2857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 smtClean="0"/>
                <a:t>Serial Number</a:t>
              </a:r>
              <a:endParaRPr lang="en-GB" sz="9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29232" y="1857364"/>
              <a:ext cx="3714776" cy="2857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 smtClean="0"/>
                <a:t>Subordinate Certification Authority 1</a:t>
              </a:r>
              <a:endParaRPr lang="en-GB" sz="9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029232" y="2229794"/>
              <a:ext cx="3714776" cy="2857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 smtClean="0"/>
                <a:t>Valid </a:t>
              </a:r>
              <a:r>
                <a:rPr lang="en-US" sz="900" b="1" dirty="0" smtClean="0"/>
                <a:t>from </a:t>
              </a:r>
              <a:r>
                <a:rPr lang="en-US" sz="900" dirty="0" smtClean="0"/>
                <a:t>and valid </a:t>
              </a:r>
              <a:r>
                <a:rPr lang="en-US" sz="900" b="1" dirty="0" smtClean="0"/>
                <a:t>until</a:t>
              </a:r>
              <a:endParaRPr lang="en-GB" sz="900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32" y="2586984"/>
              <a:ext cx="3714776" cy="2705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 smtClean="0"/>
                <a:t>Subject Distinguished Name</a:t>
              </a:r>
              <a:endParaRPr lang="en-GB" sz="900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29232" y="2928934"/>
              <a:ext cx="3714776" cy="21431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29232" y="2928935"/>
              <a:ext cx="2928958" cy="37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i="1" dirty="0" smtClean="0"/>
                <a:t>Extensions</a:t>
              </a:r>
              <a:endParaRPr lang="en-GB" sz="800" i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100670" y="3214686"/>
              <a:ext cx="3571900" cy="3571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 err="1" smtClean="0"/>
                <a:t>basicConstraints</a:t>
              </a:r>
              <a:r>
                <a:rPr lang="en-US" sz="900" dirty="0" smtClean="0"/>
                <a:t>: CA: TRUE or FALSE</a:t>
              </a:r>
              <a:endParaRPr lang="en-GB" sz="9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00670" y="3643314"/>
              <a:ext cx="3571900" cy="3571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 err="1" smtClean="0"/>
                <a:t>keyUsage</a:t>
              </a:r>
              <a:r>
                <a:rPr lang="en-US" sz="900" dirty="0" smtClean="0"/>
                <a:t>: …</a:t>
              </a:r>
              <a:endParaRPr lang="en-GB" sz="9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00670" y="4071942"/>
              <a:ext cx="3571900" cy="3571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 err="1" smtClean="0"/>
                <a:t>subjectAlternativeName</a:t>
              </a:r>
              <a:r>
                <a:rPr lang="en-US" sz="900" dirty="0" smtClean="0"/>
                <a:t>: …</a:t>
              </a:r>
              <a:endParaRPr lang="en-GB" sz="9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100670" y="4500570"/>
              <a:ext cx="3571900" cy="21431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 smtClean="0"/>
                <a:t>…</a:t>
              </a:r>
              <a:endParaRPr lang="en-GB" sz="9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100670" y="4786322"/>
              <a:ext cx="3571900" cy="21431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 smtClean="0"/>
                <a:t>…</a:t>
              </a:r>
              <a:endParaRPr lang="en-GB" sz="9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29232" y="5158752"/>
              <a:ext cx="3714776" cy="413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 smtClean="0"/>
                <a:t>Public Key Data (exponent, modulus)</a:t>
              </a:r>
              <a:endParaRPr lang="en-GB" sz="900" b="1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571604" y="1214422"/>
            <a:ext cx="4000528" cy="1785950"/>
            <a:chOff x="1214414" y="1214422"/>
            <a:chExt cx="4000528" cy="1785950"/>
          </a:xfrm>
        </p:grpSpPr>
        <p:sp>
          <p:nvSpPr>
            <p:cNvPr id="24" name="Rectangle 23"/>
            <p:cNvSpPr/>
            <p:nvPr/>
          </p:nvSpPr>
          <p:spPr>
            <a:xfrm>
              <a:off x="1214414" y="1214422"/>
              <a:ext cx="4000528" cy="178595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85852" y="1285860"/>
              <a:ext cx="3857652" cy="11430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285852" y="2500306"/>
              <a:ext cx="3857652" cy="35719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Signature of Root Certification Auth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357290" y="1357298"/>
              <a:ext cx="3714776" cy="2857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Root Certificate Authority</a:t>
              </a:r>
              <a:endParaRPr lang="en-GB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357290" y="1729728"/>
              <a:ext cx="3714776" cy="2857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1 Jan 1999 until 31 Dec 2029</a:t>
              </a:r>
              <a:endParaRPr lang="en-GB" b="1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357290" y="2086918"/>
              <a:ext cx="3714776" cy="2705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/>
                <a:t>Root Certification Authority</a:t>
              </a:r>
              <a:endParaRPr lang="en-GB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57158" y="3286124"/>
            <a:ext cx="2500330" cy="1116219"/>
            <a:chOff x="1214414" y="1214422"/>
            <a:chExt cx="4000528" cy="1785950"/>
          </a:xfrm>
        </p:grpSpPr>
        <p:sp>
          <p:nvSpPr>
            <p:cNvPr id="41" name="Rectangle 40"/>
            <p:cNvSpPr/>
            <p:nvPr/>
          </p:nvSpPr>
          <p:spPr>
            <a:xfrm>
              <a:off x="1214414" y="1214422"/>
              <a:ext cx="4000528" cy="178595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285852" y="1285860"/>
              <a:ext cx="3857652" cy="11430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285852" y="2500306"/>
              <a:ext cx="3857652" cy="35719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b="1" dirty="0" smtClean="0">
                  <a:solidFill>
                    <a:schemeClr val="tx1"/>
                  </a:solidFill>
                </a:rPr>
                <a:t>Signature of Root Certification Auth</a:t>
              </a:r>
              <a:endParaRPr lang="en-GB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357290" y="1357298"/>
              <a:ext cx="3714776" cy="2857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dirty="0" smtClean="0"/>
                <a:t>Root Certificate Authority</a:t>
              </a:r>
              <a:endParaRPr lang="en-GB" sz="105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357290" y="1729728"/>
              <a:ext cx="3714776" cy="2857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dirty="0" smtClean="0"/>
                <a:t>1 Jan 1999 until 31 Dec 2049</a:t>
              </a:r>
              <a:endParaRPr lang="en-GB" sz="1050" b="1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57290" y="2086918"/>
              <a:ext cx="3714776" cy="2705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b="1" dirty="0" smtClean="0"/>
                <a:t>Subordinate Certification Authority 2</a:t>
              </a:r>
              <a:endParaRPr lang="en-GB" sz="1050" b="1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795706" y="2295516"/>
            <a:ext cx="4000528" cy="1785950"/>
            <a:chOff x="1214414" y="1214422"/>
            <a:chExt cx="4000528" cy="1785950"/>
          </a:xfrm>
        </p:grpSpPr>
        <p:sp>
          <p:nvSpPr>
            <p:cNvPr id="48" name="Rectangle 47"/>
            <p:cNvSpPr/>
            <p:nvPr/>
          </p:nvSpPr>
          <p:spPr>
            <a:xfrm>
              <a:off x="1214414" y="1214422"/>
              <a:ext cx="4000528" cy="178595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285852" y="1285860"/>
              <a:ext cx="3857652" cy="11430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85852" y="2500306"/>
              <a:ext cx="3857652" cy="35719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Signature of Root Certification Auth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357290" y="1357298"/>
              <a:ext cx="3714776" cy="2857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Root Certificate Authority</a:t>
              </a:r>
              <a:endParaRPr lang="en-GB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357290" y="1729728"/>
              <a:ext cx="3714776" cy="2857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1 Jan 1999 until 31 Dec 2019</a:t>
              </a:r>
              <a:endParaRPr lang="en-GB" b="1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357290" y="2086918"/>
              <a:ext cx="3714776" cy="2705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/>
                <a:t>Subordinate Certification Authority 1</a:t>
              </a:r>
              <a:endParaRPr lang="en-GB" b="1" dirty="0"/>
            </a:p>
          </p:txBody>
        </p:sp>
      </p:grpSp>
      <p:sp>
        <p:nvSpPr>
          <p:cNvPr id="54" name="Bent Arrow 53"/>
          <p:cNvSpPr/>
          <p:nvPr/>
        </p:nvSpPr>
        <p:spPr>
          <a:xfrm rot="5400000">
            <a:off x="5786446" y="1714488"/>
            <a:ext cx="357190" cy="642942"/>
          </a:xfrm>
          <a:prstGeom prst="ben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5" name="Bent Arrow 54"/>
          <p:cNvSpPr/>
          <p:nvPr/>
        </p:nvSpPr>
        <p:spPr>
          <a:xfrm rot="5400000">
            <a:off x="8001024" y="2928934"/>
            <a:ext cx="357190" cy="642942"/>
          </a:xfrm>
          <a:prstGeom prst="ben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6" name="Bent Arrow 55"/>
          <p:cNvSpPr/>
          <p:nvPr/>
        </p:nvSpPr>
        <p:spPr>
          <a:xfrm rot="5400000" flipV="1">
            <a:off x="928662" y="2643182"/>
            <a:ext cx="357190" cy="785818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1472" y="4929198"/>
            <a:ext cx="4929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 all paths need to be equally trusted by </a:t>
            </a:r>
            <a:br>
              <a:rPr lang="en-US" sz="2000" dirty="0" smtClean="0"/>
            </a:br>
            <a:r>
              <a:rPr lang="en-US" sz="2000" dirty="0" smtClean="0"/>
              <a:t>a </a:t>
            </a:r>
            <a:r>
              <a:rPr lang="en-US" sz="2000" i="1" dirty="0" smtClean="0"/>
              <a:t>relying party - </a:t>
            </a:r>
            <a:r>
              <a:rPr lang="en-US" sz="2000" dirty="0" smtClean="0"/>
              <a:t>i.e.</a:t>
            </a:r>
            <a:r>
              <a:rPr lang="en-US" sz="2000" i="1" dirty="0" smtClean="0"/>
              <a:t> a site, a user or a VO</a:t>
            </a:r>
            <a:endParaRPr lang="en-GB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Signing policy files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Constrain name space to specified subject names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now, specific to Grids – with talk in IETF</a:t>
            </a:r>
          </a:p>
          <a:p>
            <a:pPr lvl="1"/>
            <a:r>
              <a:rPr lang="en-US" dirty="0" err="1" smtClean="0"/>
              <a:t>Recognised</a:t>
            </a:r>
            <a:r>
              <a:rPr lang="en-US" dirty="0" smtClean="0"/>
              <a:t> in</a:t>
            </a:r>
          </a:p>
          <a:p>
            <a:pPr lvl="2"/>
            <a:r>
              <a:rPr lang="en-US" dirty="0" err="1" smtClean="0"/>
              <a:t>Globus</a:t>
            </a:r>
            <a:r>
              <a:rPr lang="en-US" dirty="0" smtClean="0"/>
              <a:t> Toolkit C core</a:t>
            </a:r>
            <a:r>
              <a:rPr lang="en-GB" dirty="0" smtClean="0"/>
              <a:t>, and Java in 4.2+</a:t>
            </a:r>
          </a:p>
          <a:p>
            <a:pPr lvl="2"/>
            <a:r>
              <a:rPr lang="en-US" dirty="0" smtClean="0"/>
              <a:t>gLite Trust Manager</a:t>
            </a:r>
          </a:p>
          <a:p>
            <a:pPr lvl="2"/>
            <a:r>
              <a:rPr lang="en-US" dirty="0" err="1" smtClean="0"/>
              <a:t>GridSite</a:t>
            </a:r>
            <a:r>
              <a:rPr lang="en-US" dirty="0" smtClean="0"/>
              <a:t> (recent versions only)</a:t>
            </a:r>
          </a:p>
          <a:p>
            <a:pPr lvl="1"/>
            <a:r>
              <a:rPr lang="en-US" dirty="0" smtClean="0"/>
              <a:t>But still lacking in some places – need patches!</a:t>
            </a:r>
          </a:p>
          <a:p>
            <a:r>
              <a:rPr lang="en-US" dirty="0" smtClean="0"/>
              <a:t>See OGF CAOPS-WG “RPDNC Policies” document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045135"/>
            <a:ext cx="9144000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access_id_CA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 X509    '/C=NL/O=NIKHEF/CN=NIKHEF medium-security certification auth'</a:t>
            </a:r>
          </a:p>
          <a:p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pos_rights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globus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CA:sign</a:t>
            </a:r>
            <a:endParaRPr lang="en-GB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cond_subjects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globus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 '"/C=NL/O=NIKHEF/CN=NIKHEF medium-security certification auth" </a:t>
            </a:r>
          </a:p>
          <a:p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                      "/O=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dutchgrid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/O=users/*" "/O=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dutchgrid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/O=hosts/*" </a:t>
            </a:r>
          </a:p>
          <a:p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                      "/O=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dutchgrid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/O=robots/*"'</a:t>
            </a:r>
            <a:endParaRPr lang="en-GB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Check signature chain up to a trusted root</a:t>
            </a:r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OpenSSL</a:t>
            </a:r>
            <a:r>
              <a:rPr lang="en-US" dirty="0" smtClean="0"/>
              <a:t> (and thus most grid middleware)</a:t>
            </a:r>
            <a:br>
              <a:rPr lang="en-US" dirty="0" smtClean="0"/>
            </a:br>
            <a:r>
              <a:rPr lang="en-US" dirty="0" smtClean="0"/>
              <a:t>the root of trust </a:t>
            </a:r>
            <a:r>
              <a:rPr lang="en-US" i="1" dirty="0" smtClean="0"/>
              <a:t>must</a:t>
            </a:r>
            <a:r>
              <a:rPr lang="en-US" dirty="0" smtClean="0"/>
              <a:t> be self-signed</a:t>
            </a:r>
          </a:p>
          <a:p>
            <a:r>
              <a:rPr lang="en-US" dirty="0" smtClean="0"/>
              <a:t>Check </a:t>
            </a:r>
            <a:r>
              <a:rPr lang="en-US" dirty="0" err="1" smtClean="0"/>
              <a:t>basicConstraints</a:t>
            </a:r>
            <a:r>
              <a:rPr lang="en-US" dirty="0" smtClean="0"/>
              <a:t> and </a:t>
            </a:r>
            <a:r>
              <a:rPr lang="en-US" dirty="0" err="1" smtClean="0"/>
              <a:t>keyUsage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Check </a:t>
            </a:r>
            <a:r>
              <a:rPr lang="en-US" i="1" dirty="0" smtClean="0"/>
              <a:t>revocation </a:t>
            </a:r>
            <a:r>
              <a:rPr lang="en-US" dirty="0" smtClean="0"/>
              <a:t>of any certificates in the chain</a:t>
            </a:r>
          </a:p>
          <a:p>
            <a:pPr lvl="1"/>
            <a:r>
              <a:rPr lang="en-US" dirty="0" smtClean="0"/>
              <a:t>Using Certificate Revocation Lists (CRLs) when installed</a:t>
            </a:r>
          </a:p>
          <a:p>
            <a:pPr lvl="1"/>
            <a:r>
              <a:rPr lang="en-US" dirty="0" smtClean="0"/>
              <a:t>Download on-demand or OCSP not yet supported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Check RP namespace constraints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Needed for verification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Trust anchors</a:t>
            </a:r>
          </a:p>
          <a:p>
            <a:pPr lvl="1"/>
            <a:r>
              <a:rPr lang="en-US" dirty="0" smtClean="0"/>
              <a:t>‘.0’ files in ‘PEM’ format, e.g. from IGTF</a:t>
            </a:r>
          </a:p>
          <a:p>
            <a:pPr lvl="1"/>
            <a:r>
              <a:rPr lang="en-US" dirty="0" smtClean="0"/>
              <a:t>download and update in RPM format with yum/apt</a:t>
            </a:r>
          </a:p>
          <a:p>
            <a:pPr lvl="1"/>
            <a:r>
              <a:rPr lang="en-US" dirty="0" smtClean="0"/>
              <a:t>Or install and refresh with tar balls or JKSs</a:t>
            </a:r>
          </a:p>
          <a:p>
            <a:r>
              <a:rPr lang="en-US" dirty="0" smtClean="0"/>
              <a:t>Revocation lists</a:t>
            </a:r>
          </a:p>
          <a:p>
            <a:pPr lvl="1"/>
            <a:r>
              <a:rPr lang="en-US" dirty="0" smtClean="0"/>
              <a:t>‘.r0’ files in PEM format, retrieved by tools: fetch-</a:t>
            </a:r>
            <a:r>
              <a:rPr lang="en-US" dirty="0" err="1" smtClean="0"/>
              <a:t>crl</a:t>
            </a:r>
            <a:endParaRPr lang="en-US" dirty="0" smtClean="0"/>
          </a:p>
          <a:p>
            <a:r>
              <a:rPr lang="en-US" dirty="0" smtClean="0"/>
              <a:t>RP namespace constraints</a:t>
            </a:r>
          </a:p>
          <a:p>
            <a:pPr lvl="1"/>
            <a:r>
              <a:rPr lang="en-US" dirty="0" smtClean="0"/>
              <a:t>‘.</a:t>
            </a:r>
            <a:r>
              <a:rPr lang="en-US" dirty="0" err="1" smtClean="0"/>
              <a:t>signing_policy</a:t>
            </a:r>
            <a:r>
              <a:rPr lang="en-US" dirty="0" smtClean="0"/>
              <a:t>’ files, and ‘.</a:t>
            </a:r>
            <a:r>
              <a:rPr lang="en-US" dirty="0" err="1" smtClean="0"/>
              <a:t>namespaces’</a:t>
            </a:r>
            <a:r>
              <a:rPr lang="en-US" dirty="0" smtClean="0"/>
              <a:t> files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Java JKS’s (used in </a:t>
            </a:r>
            <a:r>
              <a:rPr lang="en-US" dirty="0" err="1" smtClean="0"/>
              <a:t>Unicore</a:t>
            </a:r>
            <a:r>
              <a:rPr lang="en-US" dirty="0" smtClean="0"/>
              <a:t>) are of course different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Delegation </a:t>
            </a:r>
            <a:br>
              <a:rPr lang="en-US" dirty="0" smtClean="0"/>
            </a:br>
            <a:r>
              <a:rPr lang="en-US" dirty="0" smtClean="0"/>
              <a:t>and Virtual </a:t>
            </a:r>
            <a:r>
              <a:rPr lang="en-US" dirty="0" err="1" smtClean="0"/>
              <a:t>ORganisations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Proxy certificate verification</a:t>
            </a:r>
          </a:p>
          <a:p>
            <a:r>
              <a:rPr lang="en-US" dirty="0" smtClean="0"/>
              <a:t>VO </a:t>
            </a:r>
            <a:r>
              <a:rPr lang="en-US" dirty="0" smtClean="0"/>
              <a:t>technologies: LDAP, VOMS-push, VOMS-pull, SAML</a:t>
            </a:r>
            <a:endParaRPr lang="en-US" dirty="0" smtClean="0"/>
          </a:p>
          <a:p>
            <a:r>
              <a:rPr lang="en-US" dirty="0" smtClean="0"/>
              <a:t>Towards a multi-authority </a:t>
            </a:r>
            <a:r>
              <a:rPr lang="en-US" dirty="0" smtClean="0"/>
              <a:t>world: interlinking federations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C9827-203A-491B-8DCD-71C2DCB938C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Delegation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Mechanism to have someone, or some-thing </a:t>
            </a:r>
            <a:br>
              <a:rPr lang="en-GB" dirty="0" smtClean="0"/>
            </a:br>
            <a:r>
              <a:rPr lang="en-GB" dirty="0" smtClean="0"/>
              <a:t>– a program – act on your behalf</a:t>
            </a:r>
          </a:p>
          <a:p>
            <a:pPr lvl="1"/>
            <a:r>
              <a:rPr lang="en-US" dirty="0" smtClean="0"/>
              <a:t>as yourself</a:t>
            </a:r>
          </a:p>
          <a:p>
            <a:pPr lvl="1"/>
            <a:r>
              <a:rPr lang="en-US" dirty="0" smtClean="0"/>
              <a:t>with a (sub)set of your rights</a:t>
            </a:r>
          </a:p>
          <a:p>
            <a:r>
              <a:rPr lang="en-US" dirty="0" smtClean="0"/>
              <a:t>Essential for the grid model to work</a:t>
            </a:r>
          </a:p>
          <a:p>
            <a:endParaRPr lang="en-GB" dirty="0" smtClean="0"/>
          </a:p>
          <a:p>
            <a:r>
              <a:rPr lang="en-GB" dirty="0" smtClean="0"/>
              <a:t>GSI/PKI and recent SAML drafts define this</a:t>
            </a:r>
          </a:p>
          <a:p>
            <a:pPr lvl="1"/>
            <a:r>
              <a:rPr lang="en-US" dirty="0" smtClean="0"/>
              <a:t>GSI (PKI) through ‘proxy’ certificates (see RFC3820)</a:t>
            </a:r>
          </a:p>
          <a:p>
            <a:pPr lvl="1"/>
            <a:r>
              <a:rPr lang="en-US" dirty="0" smtClean="0"/>
              <a:t>SAML through </a:t>
            </a:r>
            <a:r>
              <a:rPr lang="en-US" i="1" dirty="0" smtClean="0"/>
              <a:t>Subject Confirmation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(linking to at least one key or name)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636"/>
            <a:ext cx="9144000" cy="673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282" y="1214422"/>
            <a:ext cx="8286776" cy="954107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Grid Security Middleware</a:t>
            </a:r>
            <a:br>
              <a:rPr lang="en-GB" sz="2800" b="1" dirty="0" smtClean="0">
                <a:solidFill>
                  <a:schemeClr val="bg1"/>
                </a:solidFill>
              </a:rPr>
            </a:br>
            <a:r>
              <a:rPr lang="en-GB" sz="2800" b="1" dirty="0" smtClean="0">
                <a:solidFill>
                  <a:schemeClr val="bg1"/>
                </a:solidFill>
              </a:rPr>
              <a:t>mechanisms for protecting the e-Infrastructure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8A366-783F-4092-974E-D1ECF11634E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Delegation, but to whom?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‘normal’ proxies form a chain</a:t>
            </a:r>
          </a:p>
          <a:p>
            <a:pPr lvl="1"/>
            <a:r>
              <a:rPr lang="en-US" dirty="0" smtClean="0"/>
              <a:t>Subject name of the proxy derived from issuer</a:t>
            </a:r>
            <a:endParaRPr lang="en-GB" sz="2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May contain path-length constraint</a:t>
            </a:r>
          </a:p>
          <a:p>
            <a:pPr lvl="1"/>
            <a:r>
              <a:rPr lang="en-US" dirty="0" smtClean="0"/>
              <a:t>May contain policy constraints</a:t>
            </a:r>
          </a:p>
          <a:p>
            <a:pPr lvl="1"/>
            <a:r>
              <a:rPr lang="en-US" dirty="0" smtClean="0"/>
              <a:t>And: legacy (pre-3820) proxies abound</a:t>
            </a:r>
          </a:p>
          <a:p>
            <a:r>
              <a:rPr lang="en-US" i="1" dirty="0" smtClean="0"/>
              <a:t>But: use the name of the real end-entity for </a:t>
            </a:r>
            <a:r>
              <a:rPr lang="en-US" i="1" dirty="0" err="1" smtClean="0"/>
              <a:t>authZ</a:t>
            </a:r>
            <a:r>
              <a:rPr lang="en-US" i="1" dirty="0" smtClean="0"/>
              <a:t>!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Note that</a:t>
            </a:r>
          </a:p>
          <a:p>
            <a:r>
              <a:rPr lang="en-US" sz="2400" dirty="0" smtClean="0"/>
              <a:t>in SAML, delegation can be to any </a:t>
            </a:r>
            <a:r>
              <a:rPr lang="en-US" sz="2400" dirty="0" err="1" smtClean="0"/>
              <a:t>NameID</a:t>
            </a:r>
            <a:endParaRPr lang="en-US" sz="2400" dirty="0" smtClean="0"/>
          </a:p>
          <a:p>
            <a:r>
              <a:rPr lang="en-US" sz="2400" dirty="0" smtClean="0"/>
              <a:t>in RFC3820 these are called ‘independent proxies’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85852" y="2285992"/>
            <a:ext cx="6715172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“/DC=org/DC=example/CN=John Doe/CN=24623/CN=535431”</a:t>
            </a:r>
          </a:p>
          <a:p>
            <a:r>
              <a:rPr lang="en-US" dirty="0" smtClean="0"/>
              <a:t>is likely a proxy for user </a:t>
            </a:r>
          </a:p>
          <a:p>
            <a:r>
              <a:rPr lang="en-GB" dirty="0" smtClean="0"/>
              <a:t>“/DC=org/DC=example/CN=John Doe”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Daisy-chaining proxy delegation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4" descr="grid-delegation-J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323988"/>
            <a:ext cx="8253412" cy="3962400"/>
          </a:xfrm>
          <a:prstGeom prst="rect">
            <a:avLst/>
          </a:prstGeom>
          <a:noFill/>
        </p:spPr>
      </p:pic>
      <p:pic>
        <p:nvPicPr>
          <p:cNvPr id="9" name="Picture 5" descr="proxychain-cnt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24400"/>
            <a:ext cx="4895850" cy="16589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Verifying authentication and X.509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‘Conventional’ PKI</a:t>
            </a:r>
          </a:p>
          <a:p>
            <a:pPr lvl="1"/>
            <a:r>
              <a:rPr lang="en-US" dirty="0" err="1" smtClean="0"/>
              <a:t>OpenSSL</a:t>
            </a:r>
            <a:r>
              <a:rPr lang="en-US" dirty="0" smtClean="0"/>
              <a:t>, Apache </a:t>
            </a:r>
            <a:r>
              <a:rPr lang="en-US" dirty="0" err="1" smtClean="0"/>
              <a:t>mod_ssl</a:t>
            </a:r>
            <a:endParaRPr lang="en-US" dirty="0" smtClean="0"/>
          </a:p>
          <a:p>
            <a:pPr lvl="1"/>
            <a:r>
              <a:rPr lang="en-US" dirty="0" smtClean="0"/>
              <a:t>Java JCE providers, such as </a:t>
            </a:r>
            <a:r>
              <a:rPr lang="en-US" dirty="0" err="1" smtClean="0"/>
              <a:t>BouncyCastle</a:t>
            </a:r>
            <a:endParaRPr lang="en-US" dirty="0" smtClean="0"/>
          </a:p>
          <a:p>
            <a:pPr lvl="1"/>
            <a:r>
              <a:rPr lang="en-US" dirty="0" smtClean="0"/>
              <a:t>Perl, Python usually wrappers around </a:t>
            </a:r>
            <a:r>
              <a:rPr lang="en-US" dirty="0" err="1" smtClean="0"/>
              <a:t>OpenSSL</a:t>
            </a:r>
            <a:endParaRPr lang="en-US" dirty="0" smtClean="0"/>
          </a:p>
          <a:p>
            <a:r>
              <a:rPr lang="en-US" dirty="0" smtClean="0"/>
              <a:t>With proxy support</a:t>
            </a:r>
          </a:p>
          <a:p>
            <a:pPr lvl="1"/>
            <a:r>
              <a:rPr lang="en-US" dirty="0" err="1" smtClean="0"/>
              <a:t>OpenSSL</a:t>
            </a:r>
            <a:r>
              <a:rPr lang="en-US" dirty="0" smtClean="0"/>
              <a:t> (but beware of outstanding issues!)</a:t>
            </a:r>
          </a:p>
          <a:p>
            <a:pPr lvl="1"/>
            <a:r>
              <a:rPr lang="en-US" dirty="0" err="1" smtClean="0"/>
              <a:t>Globus</a:t>
            </a:r>
            <a:r>
              <a:rPr lang="en-US" dirty="0" smtClean="0"/>
              <a:t> Toolkit (C, Java)</a:t>
            </a:r>
          </a:p>
          <a:p>
            <a:pPr lvl="1"/>
            <a:r>
              <a:rPr lang="en-US" dirty="0" err="1" smtClean="0"/>
              <a:t>GridSite</a:t>
            </a:r>
            <a:endParaRPr lang="en-US" dirty="0" smtClean="0"/>
          </a:p>
          <a:p>
            <a:pPr lvl="1"/>
            <a:r>
              <a:rPr lang="en-US" dirty="0" err="1" smtClean="0"/>
              <a:t>ProxyVerify</a:t>
            </a:r>
            <a:r>
              <a:rPr lang="en-US" dirty="0" smtClean="0"/>
              <a:t> library</a:t>
            </a:r>
          </a:p>
          <a:p>
            <a:pPr lvl="1"/>
            <a:r>
              <a:rPr lang="en-US" dirty="0" err="1" smtClean="0"/>
              <a:t>TrustManager</a:t>
            </a:r>
            <a:endParaRPr lang="en-US" dirty="0" smtClean="0"/>
          </a:p>
          <a:p>
            <a:r>
              <a:rPr lang="en-US" dirty="0" smtClean="0"/>
              <a:t>Always ensure the </a:t>
            </a:r>
            <a:r>
              <a:rPr lang="en-US" i="1" dirty="0" smtClean="0"/>
              <a:t>proxy policies</a:t>
            </a:r>
            <a:r>
              <a:rPr lang="en-US" dirty="0" smtClean="0"/>
              <a:t> are implemented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Symposium on Grid Computing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7256-56D2-4F73-938B-084F5D612C9C}" type="slidenum">
              <a:rPr lang="en-GB"/>
              <a:pPr/>
              <a:t>23</a:t>
            </a:fld>
            <a:endParaRPr lang="en-GB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Authorization: VO representations</a:t>
            </a:r>
            <a:endParaRPr lang="en-GB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313"/>
            <a:ext cx="8686800" cy="4768850"/>
          </a:xfrm>
        </p:spPr>
        <p:txBody>
          <a:bodyPr/>
          <a:lstStyle/>
          <a:p>
            <a:r>
              <a:rPr lang="en-GB" sz="2400" dirty="0"/>
              <a:t>VO is a directory (database) with members, groups, roles</a:t>
            </a:r>
          </a:p>
          <a:p>
            <a:r>
              <a:rPr lang="en-GB" sz="2400" dirty="0"/>
              <a:t>based on identifiers issues at the </a:t>
            </a:r>
            <a:r>
              <a:rPr lang="en-GB" sz="2400" dirty="0" err="1"/>
              <a:t>AuthN</a:t>
            </a:r>
            <a:r>
              <a:rPr lang="en-GB" sz="2400" dirty="0"/>
              <a:t> stage</a:t>
            </a:r>
          </a:p>
          <a:p>
            <a:r>
              <a:rPr lang="en-GB" sz="2400" dirty="0"/>
              <a:t>Membership information is to be conveyed </a:t>
            </a:r>
            <a:br>
              <a:rPr lang="en-GB" sz="2400" dirty="0"/>
            </a:br>
            <a:r>
              <a:rPr lang="en-GB" sz="2400" dirty="0"/>
              <a:t>to the resource </a:t>
            </a:r>
            <a:r>
              <a:rPr lang="en-GB" sz="2400" dirty="0" smtClean="0"/>
              <a:t>providers</a:t>
            </a:r>
          </a:p>
          <a:p>
            <a:endParaRPr lang="en-GB" sz="2400" dirty="0"/>
          </a:p>
          <a:p>
            <a:pPr lvl="1"/>
            <a:r>
              <a:rPr lang="en-GB" sz="2000" dirty="0"/>
              <a:t>configured statically, out of band		</a:t>
            </a:r>
            <a:r>
              <a:rPr lang="en-GB" sz="2000" dirty="0">
                <a:solidFill>
                  <a:srgbClr val="A50021"/>
                </a:solidFill>
              </a:rPr>
              <a:t>early days, </a:t>
            </a:r>
            <a:r>
              <a:rPr lang="en-GB" sz="2000" i="1" dirty="0">
                <a:solidFill>
                  <a:srgbClr val="A50021"/>
                </a:solidFill>
              </a:rPr>
              <a:t>i.e.</a:t>
            </a:r>
            <a:r>
              <a:rPr lang="en-GB" sz="2000" dirty="0">
                <a:solidFill>
                  <a:srgbClr val="A50021"/>
                </a:solidFill>
              </a:rPr>
              <a:t> &lt; 2001</a:t>
            </a:r>
          </a:p>
          <a:p>
            <a:pPr lvl="1"/>
            <a:r>
              <a:rPr lang="en-GB" sz="2000" dirty="0"/>
              <a:t>in advance, by periodically pulling lists	</a:t>
            </a:r>
            <a:r>
              <a:rPr lang="en-GB" sz="2000" dirty="0" smtClean="0">
                <a:solidFill>
                  <a:srgbClr val="C00000"/>
                </a:solidFill>
              </a:rPr>
              <a:t>DEISA</a:t>
            </a:r>
            <a:r>
              <a:rPr lang="en-GB" sz="2000" dirty="0">
                <a:solidFill>
                  <a:srgbClr val="A50021"/>
                </a:solidFill>
              </a:rPr>
              <a:t/>
            </a:r>
            <a:br>
              <a:rPr lang="en-GB" sz="2000" dirty="0">
                <a:solidFill>
                  <a:srgbClr val="A50021"/>
                </a:solidFill>
              </a:rPr>
            </a:br>
            <a:r>
              <a:rPr lang="en-GB" sz="2000" dirty="0"/>
              <a:t>	VO LDAP directories</a:t>
            </a:r>
          </a:p>
          <a:p>
            <a:pPr lvl="1"/>
            <a:r>
              <a:rPr lang="en-GB" sz="2000" dirty="0"/>
              <a:t>in VO-signed assertions pushed with the	</a:t>
            </a:r>
            <a:r>
              <a:rPr lang="en-GB" sz="2000" dirty="0" smtClean="0">
                <a:solidFill>
                  <a:srgbClr val="A50021"/>
                </a:solidFill>
              </a:rPr>
              <a:t>EGEE (+OSG pulls VOMS)</a:t>
            </a:r>
            <a:br>
              <a:rPr lang="en-GB" sz="2000" dirty="0" smtClean="0">
                <a:solidFill>
                  <a:srgbClr val="A50021"/>
                </a:solidFill>
              </a:rPr>
            </a:br>
            <a:r>
              <a:rPr lang="en-GB" sz="2000" dirty="0" smtClean="0"/>
              <a:t>  request</a:t>
            </a:r>
            <a:r>
              <a:rPr lang="en-GB" sz="2000" dirty="0"/>
              <a:t>: VOMS, Community </a:t>
            </a:r>
            <a:r>
              <a:rPr lang="en-GB" sz="2000" dirty="0" err="1"/>
              <a:t>AuthZ</a:t>
            </a:r>
            <a:r>
              <a:rPr lang="en-GB" sz="2000" dirty="0"/>
              <a:t> </a:t>
            </a:r>
            <a:r>
              <a:rPr lang="en-GB" sz="2000" dirty="0" smtClean="0"/>
              <a:t>Service</a:t>
            </a:r>
          </a:p>
          <a:p>
            <a:pPr lvl="1"/>
            <a:endParaRPr lang="en-GB" sz="2000" dirty="0" smtClean="0"/>
          </a:p>
          <a:p>
            <a:pPr lvl="1"/>
            <a:r>
              <a:rPr lang="en-US" sz="2000" dirty="0" err="1" smtClean="0"/>
              <a:t>Push&amp;pull</a:t>
            </a:r>
            <a:r>
              <a:rPr lang="en-US" sz="2000" dirty="0" smtClean="0"/>
              <a:t> of assertions via </a:t>
            </a:r>
            <a:r>
              <a:rPr lang="en-US" sz="2000" dirty="0" smtClean="0"/>
              <a:t>SAML	</a:t>
            </a: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2010 +</a:t>
            </a:r>
            <a:endParaRPr lang="en-GB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Symposium on Grid Computing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D2C4-E051-498F-94B5-187AFBE51B63}" type="slidenum">
              <a:rPr lang="en-GB"/>
              <a:pPr/>
              <a:t>24</a:t>
            </a:fld>
            <a:endParaRPr lang="en-GB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 LDAP model </a:t>
            </a:r>
          </a:p>
        </p:txBody>
      </p:sp>
      <p:pic>
        <p:nvPicPr>
          <p:cNvPr id="136196" name="Picture 4" descr="VO-LDAP-mechani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66836"/>
            <a:ext cx="8143932" cy="536255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2009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Symposium on Grid Computing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F5F8-A073-40F3-B51B-6FCE6D7E1095}" type="slidenum">
              <a:rPr lang="en-GB"/>
              <a:pPr/>
              <a:t>25</a:t>
            </a:fld>
            <a:endParaRPr lang="en-GB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VOMS v1: X.509 </a:t>
            </a:r>
            <a:r>
              <a:rPr lang="en-GB" dirty="0"/>
              <a:t>as a container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2000" dirty="0"/>
              <a:t>Virtual Organisation Management System (VOMS)</a:t>
            </a:r>
          </a:p>
          <a:p>
            <a:r>
              <a:rPr lang="en-GB" sz="2000" dirty="0"/>
              <a:t>developed by INFN for EU </a:t>
            </a:r>
            <a:r>
              <a:rPr lang="en-GB" sz="2000" dirty="0" err="1"/>
              <a:t>DataTAG</a:t>
            </a:r>
            <a:r>
              <a:rPr lang="en-GB" sz="2000" dirty="0"/>
              <a:t> and EGEE</a:t>
            </a:r>
          </a:p>
          <a:p>
            <a:r>
              <a:rPr lang="en-GB" sz="2000" dirty="0"/>
              <a:t>used by VOs in EGEE, Open Science Grid, NAREGI, …</a:t>
            </a:r>
          </a:p>
          <a:p>
            <a:r>
              <a:rPr lang="en-GB" sz="2000" dirty="0"/>
              <a:t>push-model signed VO membership tokens</a:t>
            </a:r>
          </a:p>
          <a:p>
            <a:pPr lvl="1"/>
            <a:r>
              <a:rPr lang="en-GB" sz="1800" dirty="0"/>
              <a:t>using the traditional X.509 ‘proxy’ certificate for trans-shipment</a:t>
            </a:r>
          </a:p>
          <a:p>
            <a:pPr lvl="1"/>
            <a:r>
              <a:rPr lang="en-GB" sz="1800" dirty="0"/>
              <a:t>fully backward-compatible with only-identity-based mechanisms</a:t>
            </a:r>
          </a:p>
        </p:txBody>
      </p:sp>
      <p:pic>
        <p:nvPicPr>
          <p:cNvPr id="154629" name="Picture 5" descr="VOMS-proxy-conte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609997"/>
            <a:ext cx="7427913" cy="30337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Symposium on Grid Computing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71D3-33CB-491D-91EF-C047A618B5D7}" type="slidenum">
              <a:rPr lang="en-GB"/>
              <a:pPr/>
              <a:t>26</a:t>
            </a:fld>
            <a:endParaRPr lang="en-GB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VOMS model</a:t>
            </a:r>
          </a:p>
        </p:txBody>
      </p:sp>
      <p:pic>
        <p:nvPicPr>
          <p:cNvPr id="150534" name="Picture 6" descr="VO-VOMS-mechani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08"/>
            <a:ext cx="7929618" cy="54621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622301" y="1489983"/>
            <a:ext cx="7878789" cy="4867975"/>
            <a:chOff x="1975" y="1630"/>
            <a:chExt cx="3483" cy="215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975" y="1630"/>
              <a:ext cx="3483" cy="2152"/>
              <a:chOff x="960" y="771"/>
              <a:chExt cx="3483" cy="2152"/>
            </a:xfrm>
          </p:grpSpPr>
          <p:pic>
            <p:nvPicPr>
              <p:cNvPr id="12" name="Picture 4" descr="architecture-060406"/>
              <p:cNvPicPr>
                <a:picLocks noChangeAspect="1" noChangeArrowheads="1"/>
              </p:cNvPicPr>
              <p:nvPr/>
            </p:nvPicPr>
            <p:blipFill>
              <a:blip r:embed="rId2"/>
              <a:srcRect b="29497"/>
              <a:stretch>
                <a:fillRect/>
              </a:stretch>
            </p:blipFill>
            <p:spPr bwMode="auto">
              <a:xfrm>
                <a:off x="960" y="771"/>
                <a:ext cx="3483" cy="2132"/>
              </a:xfrm>
              <a:prstGeom prst="rect">
                <a:avLst/>
              </a:prstGeom>
              <a:noFill/>
            </p:spPr>
          </p:pic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844" y="2807"/>
                <a:ext cx="392" cy="11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Line 6"/>
              <p:cNvSpPr>
                <a:spLocks noChangeShapeType="1"/>
              </p:cNvSpPr>
              <p:nvPr/>
            </p:nvSpPr>
            <p:spPr bwMode="auto">
              <a:xfrm>
                <a:off x="1684" y="2896"/>
                <a:ext cx="1148" cy="0"/>
              </a:xfrm>
              <a:prstGeom prst="line">
                <a:avLst/>
              </a:prstGeom>
              <a:noFill/>
              <a:ln w="19050">
                <a:solidFill>
                  <a:srgbClr val="5F5F5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3699" y="2408"/>
              <a:ext cx="917" cy="154"/>
              <a:chOff x="3699" y="2408"/>
              <a:chExt cx="917" cy="154"/>
            </a:xfrm>
          </p:grpSpPr>
          <p:sp>
            <p:nvSpPr>
              <p:cNvPr id="10" name="Line 8"/>
              <p:cNvSpPr>
                <a:spLocks noChangeShapeType="1"/>
              </p:cNvSpPr>
              <p:nvPr/>
            </p:nvSpPr>
            <p:spPr bwMode="auto">
              <a:xfrm>
                <a:off x="3699" y="2546"/>
                <a:ext cx="9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3853" y="2408"/>
                <a:ext cx="581" cy="154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/>
                  <a:t>synchronizes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GUMS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857241"/>
          </a:xfrm>
        </p:spPr>
        <p:txBody>
          <a:bodyPr/>
          <a:lstStyle/>
          <a:p>
            <a:r>
              <a:rPr lang="en-US" dirty="0" smtClean="0"/>
              <a:t>VO configuration replicated locally at the site</a:t>
            </a:r>
          </a:p>
          <a:p>
            <a:r>
              <a:rPr lang="en-US" dirty="0" smtClean="0"/>
              <a:t>Here, pushed VOMS attributes are advisory only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00662" y="6286520"/>
            <a:ext cx="36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C00000"/>
                </a:solidFill>
              </a:rPr>
              <a:t>Graphic: Gabriele </a:t>
            </a:r>
            <a:r>
              <a:rPr lang="en-US" sz="1200" dirty="0" err="1" smtClean="0">
                <a:solidFill>
                  <a:srgbClr val="C00000"/>
                </a:solidFill>
              </a:rPr>
              <a:t>Garzoglio</a:t>
            </a:r>
            <a:r>
              <a:rPr lang="en-US" sz="1200" dirty="0" smtClean="0">
                <a:solidFill>
                  <a:srgbClr val="C00000"/>
                </a:solidFill>
              </a:rPr>
              <a:t>, FNAL</a:t>
            </a:r>
            <a:endParaRPr lang="en-GB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Symposium on Grid Computing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F3B5-7FC4-498F-BF2B-C82BE82C4A71}" type="slidenum">
              <a:rPr lang="en-GB"/>
              <a:pPr/>
              <a:t>28</a:t>
            </a:fld>
            <a:endParaRPr lang="en-GB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a multi-authority world (AAI)</a:t>
            </a:r>
            <a:endParaRPr lang="en-GB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GB" sz="2400" dirty="0">
                <a:solidFill>
                  <a:srgbClr val="A50021"/>
                </a:solidFill>
              </a:rPr>
              <a:t>Interlinking of technologies can be cone at various points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GB" sz="2400" dirty="0"/>
              <a:t>Authentication: linking (federations of) identity providers to the existing grid </a:t>
            </a:r>
            <a:r>
              <a:rPr lang="en-GB" sz="2400" dirty="0" err="1"/>
              <a:t>AuthN</a:t>
            </a:r>
            <a:r>
              <a:rPr lang="en-GB" sz="2400" dirty="0"/>
              <a:t> systems</a:t>
            </a:r>
          </a:p>
          <a:p>
            <a:pPr marL="838200" lvl="1" indent="-381000">
              <a:lnSpc>
                <a:spcPct val="90000"/>
              </a:lnSpc>
            </a:pPr>
            <a:r>
              <a:rPr lang="en-GB" sz="2000" dirty="0"/>
              <a:t>‘Short-Lived Credential Services’ translation bridges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GB" sz="2400" dirty="0"/>
              <a:t>Populate VO databases with UHO Attributes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GB" sz="2400" dirty="0"/>
              <a:t>Equip resource providers to also inspect UHO attributes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GB" sz="2400" dirty="0"/>
              <a:t>Expressing VO attributes as function of UHO attributes</a:t>
            </a:r>
          </a:p>
          <a:p>
            <a:pPr marL="457200" indent="-457200">
              <a:lnSpc>
                <a:spcPct val="90000"/>
              </a:lnSpc>
            </a:pPr>
            <a:r>
              <a:rPr lang="en-GB" sz="2400" i="1" dirty="0" smtClean="0"/>
              <a:t>and </a:t>
            </a:r>
            <a:r>
              <a:rPr lang="en-GB" sz="2400" i="1" dirty="0"/>
              <a:t>most probably many other options as well …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en-GB" sz="2400" dirty="0">
              <a:solidFill>
                <a:srgbClr val="A50021"/>
              </a:solidFill>
            </a:endParaRP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GB" sz="2400" dirty="0">
                <a:solidFill>
                  <a:srgbClr val="A50021"/>
                </a:solidFill>
              </a:rPr>
              <a:t>Leads to assertions with multiple </a:t>
            </a:r>
            <a:r>
              <a:rPr lang="en-GB" sz="2400" dirty="0" err="1">
                <a:solidFill>
                  <a:srgbClr val="A50021"/>
                </a:solidFill>
              </a:rPr>
              <a:t>LoAs</a:t>
            </a:r>
            <a:r>
              <a:rPr lang="en-GB" sz="2400" dirty="0">
                <a:solidFill>
                  <a:srgbClr val="A50021"/>
                </a:solidFill>
              </a:rPr>
              <a:t> in the same decision</a:t>
            </a:r>
          </a:p>
          <a:p>
            <a:pPr marL="838200" lvl="1" indent="-381000">
              <a:lnSpc>
                <a:spcPct val="90000"/>
              </a:lnSpc>
            </a:pPr>
            <a:r>
              <a:rPr lang="en-GB" sz="2000" dirty="0"/>
              <a:t>thus all assertions should carry their </a:t>
            </a:r>
            <a:r>
              <a:rPr lang="en-GB" sz="2000" dirty="0" err="1"/>
              <a:t>LoA</a:t>
            </a:r>
            <a:endParaRPr lang="en-GB" sz="2000" dirty="0"/>
          </a:p>
          <a:p>
            <a:pPr marL="838200" lvl="1" indent="-381000">
              <a:lnSpc>
                <a:spcPct val="90000"/>
              </a:lnSpc>
            </a:pPr>
            <a:r>
              <a:rPr lang="en-GB" sz="2000" dirty="0"/>
              <a:t>expressed in a way that’s recognisable</a:t>
            </a:r>
          </a:p>
          <a:p>
            <a:pPr marL="838200" lvl="1" indent="-381000">
              <a:lnSpc>
                <a:spcPct val="90000"/>
              </a:lnSpc>
            </a:pPr>
            <a:r>
              <a:rPr lang="en-GB" sz="2000" dirty="0"/>
              <a:t>and the </a:t>
            </a:r>
            <a:r>
              <a:rPr lang="en-GB" sz="2000" dirty="0" err="1"/>
              <a:t>LoA</a:t>
            </a:r>
            <a:r>
              <a:rPr lang="en-GB" sz="2000" dirty="0"/>
              <a:t> attested to by ‘third parties’ (i.e. the federation)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5BDC3-490E-4051-87A9-DBD07A0E036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2050" name="Picture 2" descr="H:\Home\davidg\Projects-misc\ISGC2009\federation-clust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362258"/>
            <a:ext cx="6858048" cy="4424328"/>
          </a:xfrm>
          <a:prstGeom prst="rect">
            <a:avLst/>
          </a:prstGeom>
          <a:noFill/>
        </p:spPr>
      </p:pic>
      <p:grpSp>
        <p:nvGrpSpPr>
          <p:cNvPr id="3" name="Group 9"/>
          <p:cNvGrpSpPr/>
          <p:nvPr/>
        </p:nvGrpSpPr>
        <p:grpSpPr>
          <a:xfrm>
            <a:off x="357158" y="4786322"/>
            <a:ext cx="2045694" cy="1500198"/>
            <a:chOff x="6572264" y="1643050"/>
            <a:chExt cx="2571736" cy="1928826"/>
          </a:xfrm>
        </p:grpSpPr>
        <p:sp>
          <p:nvSpPr>
            <p:cNvPr id="9" name="Rectangle 8"/>
            <p:cNvSpPr/>
            <p:nvPr/>
          </p:nvSpPr>
          <p:spPr>
            <a:xfrm>
              <a:off x="6572264" y="1643050"/>
              <a:ext cx="2571736" cy="1928826"/>
            </a:xfrm>
            <a:prstGeom prst="rect">
              <a:avLst/>
            </a:prstGeom>
            <a:solidFill>
              <a:schemeClr val="bg1"/>
            </a:solidFill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7" name="Picture 4" descr="vostructure-abstrac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39015" y="2357430"/>
              <a:ext cx="2019265" cy="1053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618074" y="1643050"/>
              <a:ext cx="2444850" cy="672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grid structure was not </a:t>
              </a:r>
              <a:br>
                <a:rPr lang="en-US" sz="1400" dirty="0" smtClean="0"/>
              </a:br>
              <a:r>
                <a:rPr lang="en-US" sz="1400" dirty="0" smtClean="0"/>
                <a:t>too much different!</a:t>
              </a:r>
              <a:endParaRPr lang="en-US" sz="1400" dirty="0"/>
            </a:p>
          </p:txBody>
        </p: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686800" cy="4768850"/>
          </a:xfrm>
        </p:spPr>
        <p:txBody>
          <a:bodyPr/>
          <a:lstStyle/>
          <a:p>
            <a:r>
              <a:rPr lang="en-US" sz="2400" dirty="0" smtClean="0"/>
              <a:t>A common Authentication and Authorization Infrastructure</a:t>
            </a:r>
          </a:p>
          <a:p>
            <a:r>
              <a:rPr lang="en-US" sz="2400" dirty="0" smtClean="0"/>
              <a:t>Allow access to common resources with a single credential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expect?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4040188" cy="639762"/>
          </a:xfrm>
        </p:spPr>
        <p:txBody>
          <a:bodyPr/>
          <a:lstStyle/>
          <a:p>
            <a:r>
              <a:rPr lang="en-US" dirty="0" smtClean="0"/>
              <a:t>What might be covered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711308"/>
            <a:ext cx="7115196" cy="3951288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How to deal with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AuthN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AuthZ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frameworks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Access control in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services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Unix credential mapping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Pilot jobs and late binding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Security interoperability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Storage access control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Data Security and Privacy</a:t>
            </a:r>
          </a:p>
          <a:p>
            <a:endParaRPr lang="en-US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… 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with a slight EGEE &amp; C/Unix bias (sorry)</a:t>
            </a:r>
            <a:endParaRPr lang="en-GB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071546"/>
            <a:ext cx="4041775" cy="639762"/>
          </a:xfrm>
        </p:spPr>
        <p:txBody>
          <a:bodyPr/>
          <a:lstStyle/>
          <a:p>
            <a:r>
              <a:rPr lang="en-US" dirty="0" smtClean="0"/>
              <a:t>What will not be covered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711308"/>
            <a:ext cx="4213255" cy="3951288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How to write secure code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Look at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http://pages.cs.wisc.edu/~kupsch/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Current vulnerabilities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They’re secret for a reason…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might be there 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2-3 years’ time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Most of the federation work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latest WS-* *ML specs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8A366-783F-4092-974E-D1ECF11634E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239284"/>
            <a:ext cx="6357982" cy="317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Federated Grid CA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26" y="1231918"/>
            <a:ext cx="8229600" cy="4768850"/>
          </a:xfrm>
        </p:spPr>
        <p:txBody>
          <a:bodyPr/>
          <a:lstStyle/>
          <a:p>
            <a:r>
              <a:rPr lang="en-GB" dirty="0" smtClean="0"/>
              <a:t>Use your federation ID</a:t>
            </a:r>
          </a:p>
          <a:p>
            <a:r>
              <a:rPr lang="en-GB" dirty="0" smtClean="0"/>
              <a:t>... to authenticate to a service</a:t>
            </a:r>
          </a:p>
          <a:p>
            <a:r>
              <a:rPr lang="en-GB" dirty="0" smtClean="0"/>
              <a:t>... that issues a certificate</a:t>
            </a:r>
          </a:p>
          <a:p>
            <a:r>
              <a:rPr lang="en-GB" dirty="0" smtClean="0"/>
              <a:t>... recognised by the Grid today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5BDC3-490E-4051-87A9-DBD07A0E036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14876" y="6000768"/>
            <a:ext cx="4429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Graphic from: </a:t>
            </a:r>
          </a:p>
          <a:p>
            <a:pPr algn="r"/>
            <a:r>
              <a:rPr lang="en-US" sz="1200" i="1" dirty="0" smtClean="0"/>
              <a:t>Jan Meijer, UNINETT</a:t>
            </a:r>
            <a:endParaRPr lang="en-US" sz="1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929322" y="1428736"/>
            <a:ext cx="3000396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Implementations: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SWITCHaai</a:t>
            </a:r>
            <a:r>
              <a:rPr lang="en-US" i="1" dirty="0" smtClean="0">
                <a:solidFill>
                  <a:srgbClr val="C00000"/>
                </a:solidFill>
              </a:rPr>
              <a:t> SLCS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C00000"/>
                </a:solidFill>
              </a:rPr>
              <a:t> TERENA Grid CA Service</a:t>
            </a:r>
            <a:endParaRPr lang="en-GB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2009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Symposium on Grid Computing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6FF8-3078-437F-839B-D8FAB8C524C3}" type="slidenum">
              <a:rPr lang="en-GB"/>
              <a:pPr/>
              <a:t>31</a:t>
            </a:fld>
            <a:endParaRPr lang="en-GB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Putting home attributes in the VO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013325"/>
            <a:ext cx="8763000" cy="1584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/>
              <a:t>Characteristics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The VO will know the source of the attributes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Resource can make a decision on combined VO and UHO attributes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but for the outside world, the VO now has asserted to the validity of the UHO attributes – over which the VO has hardly any control</a:t>
            </a:r>
          </a:p>
        </p:txBody>
      </p:sp>
      <p:pic>
        <p:nvPicPr>
          <p:cNvPr id="151559" name="Picture 7" descr="UHO-attrs-in-VOMSd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546"/>
            <a:ext cx="7366024" cy="389547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Attributes from multi-authority world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‘conventional’ grids, all attributes assigned by VO</a:t>
            </a:r>
          </a:p>
          <a:p>
            <a:r>
              <a:rPr lang="en-GB" dirty="0" smtClean="0"/>
              <a:t>But there are many more attributes</a:t>
            </a:r>
          </a:p>
          <a:p>
            <a:endParaRPr lang="en-GB" dirty="0" smtClean="0"/>
          </a:p>
          <a:p>
            <a:r>
              <a:rPr lang="en-GB" dirty="0" smtClean="0"/>
              <a:t>VASH: ‘VOMS Attributes </a:t>
            </a:r>
            <a:br>
              <a:rPr lang="en-GB" dirty="0" smtClean="0"/>
            </a:br>
            <a:r>
              <a:rPr lang="en-GB" dirty="0" smtClean="0"/>
              <a:t>from Shibboleth’</a:t>
            </a:r>
            <a:endParaRPr lang="en-US" dirty="0" smtClean="0"/>
          </a:p>
          <a:p>
            <a:pPr lvl="1"/>
            <a:r>
              <a:rPr lang="en-US" dirty="0" smtClean="0"/>
              <a:t>Populate VOMS with </a:t>
            </a:r>
            <a:br>
              <a:rPr lang="en-US" dirty="0" smtClean="0"/>
            </a:br>
            <a:r>
              <a:rPr lang="en-US" dirty="0" smtClean="0"/>
              <a:t>generic attributes</a:t>
            </a:r>
          </a:p>
          <a:p>
            <a:pPr lvl="1"/>
            <a:r>
              <a:rPr lang="en-US" dirty="0" smtClean="0"/>
              <a:t>Part of gLite (SWITCH)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http://www.switch.ch/grid/vash/</a:t>
            </a: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714620"/>
            <a:ext cx="4486287" cy="362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2009</a:t>
            </a: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Symposium on Grid Computing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2C84-7C28-4D8A-A6C0-7A7DB9752599}" type="slidenum">
              <a:rPr lang="en-GB"/>
              <a:pPr/>
              <a:t>33</a:t>
            </a:fld>
            <a:endParaRPr lang="en-GB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Attribute collection at the resource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229225"/>
            <a:ext cx="8763000" cy="1368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/>
              <a:t>Characteristics</a:t>
            </a:r>
          </a:p>
          <a:p>
            <a:pPr lvl="1">
              <a:lnSpc>
                <a:spcPct val="80000"/>
              </a:lnSpc>
            </a:pPr>
            <a:r>
              <a:rPr lang="en-GB" sz="1600"/>
              <a:t>The RP (at the decision point) knows the source of all attributes</a:t>
            </a:r>
          </a:p>
          <a:p>
            <a:pPr lvl="1">
              <a:lnSpc>
                <a:spcPct val="80000"/>
              </a:lnSpc>
            </a:pPr>
            <a:r>
              <a:rPr lang="en-GB" sz="1600"/>
              <a:t>but has to combine these and make the ‘informed decision’ </a:t>
            </a:r>
          </a:p>
          <a:p>
            <a:pPr lvl="1">
              <a:lnSpc>
                <a:spcPct val="80000"/>
              </a:lnSpc>
            </a:pPr>
            <a:r>
              <a:rPr lang="en-GB" sz="1600"/>
              <a:t>is suddenly faced with a decision on quality from different assertions</a:t>
            </a:r>
          </a:p>
          <a:p>
            <a:pPr lvl="1">
              <a:lnSpc>
                <a:spcPct val="80000"/>
              </a:lnSpc>
            </a:pPr>
            <a:r>
              <a:rPr lang="en-GB" sz="1600"/>
              <a:t>needs to push a kind of ‘session identifier’ to select a role at the target resource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87450" y="908050"/>
            <a:ext cx="6094413" cy="4124325"/>
            <a:chOff x="1156" y="1162"/>
            <a:chExt cx="3839" cy="2598"/>
          </a:xfrm>
        </p:grpSpPr>
        <p:pic>
          <p:nvPicPr>
            <p:cNvPr id="152582" name="Picture 6" descr="egee_security_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56" y="1162"/>
              <a:ext cx="3839" cy="2446"/>
            </a:xfrm>
            <a:prstGeom prst="rect">
              <a:avLst/>
            </a:prstGeom>
            <a:noFill/>
          </p:spPr>
        </p:pic>
        <p:pic>
          <p:nvPicPr>
            <p:cNvPr id="152583" name="Picture 7" descr="13_mil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83" y="3113"/>
              <a:ext cx="447" cy="647"/>
            </a:xfrm>
            <a:prstGeom prst="rect">
              <a:avLst/>
            </a:prstGeom>
            <a:noFill/>
          </p:spPr>
        </p:pic>
      </p:grpSp>
      <p:sp>
        <p:nvSpPr>
          <p:cNvPr id="152584" name="Text Box 8"/>
          <p:cNvSpPr txBox="1">
            <a:spLocks noChangeArrowheads="1"/>
          </p:cNvSpPr>
          <p:nvPr/>
        </p:nvSpPr>
        <p:spPr bwMode="auto">
          <a:xfrm>
            <a:off x="4016375" y="4797425"/>
            <a:ext cx="45164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rgbClr val="CC0000"/>
                </a:solidFill>
              </a:rPr>
              <a:t>graphic from: Chistoph Witzig, SWITCH, GGF16, February 2006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Authorization Frameworks</a:t>
            </a:r>
            <a:endParaRPr lang="en-GB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Container versus service level</a:t>
            </a:r>
          </a:p>
          <a:p>
            <a:r>
              <a:rPr lang="en-US" dirty="0" smtClean="0"/>
              <a:t>Logical </a:t>
            </a:r>
            <a:r>
              <a:rPr lang="en-US" dirty="0" err="1" smtClean="0"/>
              <a:t>authZ</a:t>
            </a:r>
            <a:r>
              <a:rPr lang="en-US" dirty="0" smtClean="0"/>
              <a:t> structure: PEP,PDP,PAP,PEP</a:t>
            </a:r>
          </a:p>
          <a:p>
            <a:r>
              <a:rPr lang="en-US" dirty="0" smtClean="0"/>
              <a:t>Frameworks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multi-authority world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60480"/>
            <a:ext cx="8229600" cy="4768850"/>
          </a:xfrm>
        </p:spPr>
        <p:txBody>
          <a:bodyPr/>
          <a:lstStyle/>
          <a:p>
            <a:r>
              <a:rPr lang="en-GB" dirty="0" smtClean="0"/>
              <a:t>Authorization elements (from OGSA 1.0)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C9827-203A-491B-8DCD-71C2DCB938C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285852" y="1857364"/>
          <a:ext cx="7215238" cy="4303713"/>
        </p:xfrm>
        <a:graphic>
          <a:graphicData uri="http://schemas.openxmlformats.org/presentationml/2006/ole">
            <p:oleObj spid="_x0000_s3074" name="VISIO" r:id="rId3" imgW="6054852" imgH="4358640" progId="Visio.Drawing.6">
              <p:link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500662" y="6286520"/>
            <a:ext cx="36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C00000"/>
                </a:solidFill>
              </a:rPr>
              <a:t>Graphic: OGSA Working Group</a:t>
            </a:r>
            <a:endParaRPr lang="en-GB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Elements in authorization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546"/>
            <a:ext cx="5715040" cy="528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929322" y="2857496"/>
            <a:ext cx="2991525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“beware that translating </a:t>
            </a:r>
            <a:br>
              <a:rPr lang="en-US" sz="1600" i="1" dirty="0" smtClean="0"/>
            </a:br>
            <a:r>
              <a:rPr lang="en-US" sz="1600" i="1" dirty="0" smtClean="0"/>
              <a:t>architecture to implementation </a:t>
            </a:r>
            <a:br>
              <a:rPr lang="en-US" sz="1600" i="1" dirty="0" smtClean="0"/>
            </a:br>
            <a:r>
              <a:rPr lang="en-US" sz="1600" i="1" dirty="0" smtClean="0"/>
              <a:t>1:1 is a recipe for disaster </a:t>
            </a:r>
            <a:r>
              <a:rPr lang="en-US" sz="1600" i="1" dirty="0" smtClean="0">
                <a:sym typeface="Wingdings" pitchFamily="2" charset="2"/>
              </a:rPr>
              <a:t>”</a:t>
            </a:r>
            <a:endParaRPr lang="en-GB" sz="1600" i="1" dirty="0"/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Control points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4040188" cy="639762"/>
          </a:xfrm>
        </p:spPr>
        <p:txBody>
          <a:bodyPr/>
          <a:lstStyle/>
          <a:p>
            <a:r>
              <a:rPr lang="en-GB" dirty="0" smtClean="0"/>
              <a:t>Container based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857364"/>
            <a:ext cx="4040188" cy="3951288"/>
          </a:xfrm>
        </p:spPr>
        <p:txBody>
          <a:bodyPr/>
          <a:lstStyle/>
          <a:p>
            <a:r>
              <a:rPr lang="en-GB" sz="2000" dirty="0" smtClean="0"/>
              <a:t>Single control point</a:t>
            </a:r>
          </a:p>
          <a:p>
            <a:r>
              <a:rPr lang="en-GB" sz="2000" dirty="0" smtClean="0"/>
              <a:t>Agnostic to service semantics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45025" y="1142984"/>
            <a:ext cx="4041775" cy="639762"/>
          </a:xfrm>
        </p:spPr>
        <p:txBody>
          <a:bodyPr/>
          <a:lstStyle/>
          <a:p>
            <a:r>
              <a:rPr lang="en-GB" dirty="0" smtClean="0"/>
              <a:t>Service based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645025" y="1857364"/>
            <a:ext cx="4041775" cy="3951288"/>
          </a:xfrm>
        </p:spPr>
        <p:txBody>
          <a:bodyPr/>
          <a:lstStyle/>
          <a:p>
            <a:r>
              <a:rPr lang="en-GB" sz="2000" dirty="0" smtClean="0"/>
              <a:t>Many control points</a:t>
            </a:r>
          </a:p>
          <a:p>
            <a:r>
              <a:rPr lang="en-GB" sz="2000" dirty="0" smtClean="0"/>
              <a:t>Authorization can depend on </a:t>
            </a:r>
            <a:br>
              <a:rPr lang="en-GB" sz="2000" dirty="0" smtClean="0"/>
            </a:br>
            <a:r>
              <a:rPr lang="en-GB" sz="2000" dirty="0" smtClean="0"/>
              <a:t>requested action and resource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C9827-203A-491B-8DCD-71C2DCB938C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9" name="Picture 2" descr="H:\Home\davidg\Projects-misc\ISGC2009\authz-service-contain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14686"/>
            <a:ext cx="3509952" cy="3049521"/>
          </a:xfrm>
          <a:prstGeom prst="rect">
            <a:avLst/>
          </a:prstGeom>
          <a:noFill/>
        </p:spPr>
      </p:pic>
      <p:pic>
        <p:nvPicPr>
          <p:cNvPr id="18434" name="Picture 2" descr="H:\Home\davidg\Projects-misc\ISGC2009\authz-service-byservic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197481"/>
            <a:ext cx="3605256" cy="248803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Frameworks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758827" y="2412266"/>
          <a:ext cx="7599387" cy="4088568"/>
        </p:xfrm>
        <a:graphic>
          <a:graphicData uri="http://schemas.openxmlformats.org/presentationml/2006/ole">
            <p:oleObj spid="_x0000_s19458" name="Document" r:id="rId3" imgW="5140410" imgH="2922762" progId="Word.Document.8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00662" y="6286520"/>
            <a:ext cx="36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C00000"/>
                </a:solidFill>
              </a:rPr>
              <a:t>Graphic: Frank </a:t>
            </a:r>
            <a:r>
              <a:rPr lang="en-US" sz="1200" dirty="0" err="1" smtClean="0">
                <a:solidFill>
                  <a:srgbClr val="C00000"/>
                </a:solidFill>
              </a:rPr>
              <a:t>Siebenlist</a:t>
            </a:r>
            <a:r>
              <a:rPr lang="en-US" sz="1200" dirty="0" smtClean="0">
                <a:solidFill>
                  <a:srgbClr val="C00000"/>
                </a:solidFill>
              </a:rPr>
              <a:t>, </a:t>
            </a:r>
            <a:r>
              <a:rPr lang="en-US" sz="1200" dirty="0" err="1" smtClean="0">
                <a:solidFill>
                  <a:srgbClr val="C00000"/>
                </a:solidFill>
              </a:rPr>
              <a:t>Globus</a:t>
            </a:r>
            <a:r>
              <a:rPr lang="en-US" sz="1200" dirty="0" smtClean="0">
                <a:solidFill>
                  <a:srgbClr val="C00000"/>
                </a:solidFill>
              </a:rPr>
              <a:t> and ANL</a:t>
            </a:r>
            <a:endParaRPr lang="en-GB" sz="1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686800" cy="4768850"/>
          </a:xfrm>
        </p:spPr>
        <p:txBody>
          <a:bodyPr/>
          <a:lstStyle/>
          <a:p>
            <a:r>
              <a:rPr lang="en-GB" dirty="0" smtClean="0"/>
              <a:t>(chain of) decision making modules controlling access</a:t>
            </a:r>
          </a:p>
          <a:p>
            <a:pPr lvl="1"/>
            <a:r>
              <a:rPr lang="en-GB" dirty="0" smtClean="0"/>
              <a:t>Loosely or tightly coupled to a service or container</a:t>
            </a:r>
          </a:p>
          <a:p>
            <a:pPr lvl="1"/>
            <a:r>
              <a:rPr lang="en-GB" dirty="0" smtClean="0"/>
              <a:t>Generic ‘library’, or tied into the service business logic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57422" y="271462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example: GT4</a:t>
            </a:r>
            <a:endParaRPr lang="en-GB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346075"/>
            <a:ext cx="8215338" cy="796925"/>
          </a:xfrm>
        </p:spPr>
        <p:txBody>
          <a:bodyPr/>
          <a:lstStyle/>
          <a:p>
            <a:r>
              <a:rPr lang="en-GB" dirty="0" smtClean="0"/>
              <a:t>Some framework implementations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</a:rPr>
              <a:t>Globus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 Toolkit v4 Authorization Framework</a:t>
            </a:r>
          </a:p>
          <a:p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Site Access Control ‘LCAS-LCMAPS’ suite</a:t>
            </a:r>
          </a:p>
          <a:p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PRIMA-SAZ-GUMS-</a:t>
            </a:r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</a:rPr>
              <a:t>gPlazma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 suite</a:t>
            </a:r>
          </a:p>
          <a:p>
            <a:endParaRPr lang="en-GB" dirty="0" smtClean="0"/>
          </a:p>
          <a:p>
            <a:r>
              <a:rPr lang="en-GB" dirty="0" err="1" smtClean="0"/>
              <a:t>GridSite</a:t>
            </a:r>
            <a:r>
              <a:rPr lang="en-GB" dirty="0" smtClean="0"/>
              <a:t> &amp; </a:t>
            </a:r>
            <a:r>
              <a:rPr lang="en-GB" dirty="0" smtClean="0"/>
              <a:t>GACL</a:t>
            </a:r>
          </a:p>
          <a:p>
            <a:endParaRPr lang="en-GB" dirty="0" smtClean="0"/>
          </a:p>
          <a:p>
            <a:r>
              <a:rPr lang="en-GB" sz="2400" i="1" dirty="0" smtClean="0"/>
              <a:t>gLite Authorization </a:t>
            </a:r>
            <a:r>
              <a:rPr lang="en-GB" sz="2400" i="1" dirty="0" smtClean="0"/>
              <a:t>Framework (v2), </a:t>
            </a:r>
            <a:r>
              <a:rPr lang="en-GB" sz="2400" i="1" dirty="0" smtClean="0"/>
              <a:t>under construction</a:t>
            </a:r>
          </a:p>
          <a:p>
            <a:r>
              <a:rPr lang="en-GB" dirty="0" smtClean="0"/>
              <a:t>...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sz="2400" i="1" dirty="0" smtClean="0"/>
              <a:t>		       ... but don’t forget ‘native’ service implementations</a:t>
            </a:r>
            <a:endParaRPr lang="en-GB" sz="24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7500958" y="1500174"/>
            <a:ext cx="214314" cy="12858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858148" y="1857364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interop</a:t>
            </a:r>
            <a:r>
              <a:rPr lang="en-GB" dirty="0" smtClean="0"/>
              <a:t>.</a:t>
            </a:r>
          </a:p>
          <a:p>
            <a:r>
              <a:rPr lang="en-GB" dirty="0" smtClean="0"/>
              <a:t>per 1/2009</a:t>
            </a:r>
            <a:endParaRPr lang="en-GB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/>
              <a:t>Security Mechanism Foundations</a:t>
            </a:r>
            <a:endParaRPr lang="en-GB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Terminology: virtual organisation models</a:t>
            </a:r>
          </a:p>
          <a:p>
            <a:r>
              <a:rPr lang="en-GB" dirty="0" smtClean="0"/>
              <a:t>Authentication requirements</a:t>
            </a:r>
          </a:p>
          <a:p>
            <a:r>
              <a:rPr lang="en-GB" dirty="0" smtClean="0"/>
              <a:t>Delegation and proxies</a:t>
            </a:r>
          </a:p>
          <a:p>
            <a:r>
              <a:rPr lang="en-GB" dirty="0" smtClean="0"/>
              <a:t>Virtual Organisation membership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C9827-203A-491B-8DCD-71C2DCB938C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Implementation example: LCAS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Enforcement point: service calls framework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Framework </a:t>
            </a:r>
            <a:r>
              <a:rPr lang="en-GB" dirty="0" smtClean="0"/>
              <a:t>executes (PDP(s))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And renders a decision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71472" y="1857364"/>
            <a:ext cx="8454559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retval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=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lcas_get_fabric_authorization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user_cred_handle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lcas_lcmaps_request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A020F0"/>
                </a:solidFill>
                <a:effectLst/>
                <a:latin typeface="Courier New" pitchFamily="49" charset="0"/>
                <a:cs typeface="Courier New" pitchFamily="49" charset="0"/>
              </a:rPr>
              <a:t>if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retval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) {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failure(FAILED_AUTHORIZATION,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BC8F8F"/>
                </a:solidFill>
                <a:effectLst/>
                <a:latin typeface="Courier New" pitchFamily="49" charset="0"/>
                <a:cs typeface="Courier New" pitchFamily="49" charset="0"/>
              </a:rPr>
              <a:t>"LCAS failed authorization."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}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46597" y="3476154"/>
            <a:ext cx="8454559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 LCAS database/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plugin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list</a:t>
            </a:r>
          </a:p>
          <a:p>
            <a:pPr lvl="0"/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pluginname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lcas_userban.mod,pluginargs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ban_users.db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pluginname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lcas_voms.mod,pluginargs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="-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vomsdir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/etc/grid-security/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vomsdir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 ..."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46597" y="4857532"/>
            <a:ext cx="8454559" cy="16004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LCAS 2: LCAS authorization request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LCAS 0: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lcas_userban.mod-plugin_confirm_authorization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(): 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checking banned users in /opt/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glite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/etc/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lcas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ban_users.db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LCAS 0: 2009-04-14.18:13:40 : 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lcas_plugin_voms-plugin_confirm_authorization_from_x509(): 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voms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plugin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succeeded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LCAS 0: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lcas.mod-lcas_run_va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(): succeeded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38427" y="1500174"/>
            <a:ext cx="150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gatekeeper.c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302981" y="3143248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/opt/</a:t>
            </a:r>
            <a:r>
              <a:rPr lang="en-GB" dirty="0" err="1" smtClean="0"/>
              <a:t>glite</a:t>
            </a:r>
            <a:r>
              <a:rPr lang="en-GB" dirty="0" smtClean="0"/>
              <a:t>/etc/</a:t>
            </a:r>
            <a:r>
              <a:rPr lang="en-GB" dirty="0" err="1" smtClean="0"/>
              <a:t>lcas</a:t>
            </a:r>
            <a:r>
              <a:rPr lang="en-GB" dirty="0" smtClean="0"/>
              <a:t>/</a:t>
            </a:r>
            <a:r>
              <a:rPr lang="en-GB" dirty="0" err="1" smtClean="0"/>
              <a:t>lcas.db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786446" y="4500570"/>
            <a:ext cx="3275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/</a:t>
            </a:r>
            <a:r>
              <a:rPr lang="en-GB" dirty="0" err="1" smtClean="0"/>
              <a:t>var</a:t>
            </a:r>
            <a:r>
              <a:rPr lang="en-GB" dirty="0" smtClean="0"/>
              <a:t>/log/globus-gatekeeper.log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Different frameworks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Each framework has</a:t>
            </a:r>
          </a:p>
          <a:p>
            <a:pPr lvl="1"/>
            <a:r>
              <a:rPr lang="en-GB" sz="2000" dirty="0" smtClean="0"/>
              <a:t>own calling semantics (but may interoperate at the back)</a:t>
            </a:r>
          </a:p>
          <a:p>
            <a:pPr lvl="1"/>
            <a:r>
              <a:rPr lang="en-GB" sz="2000" dirty="0" smtClean="0"/>
              <a:t>its own form of logging and auditing</a:t>
            </a:r>
          </a:p>
          <a:p>
            <a:pPr lvl="1"/>
            <a:endParaRPr lang="en-GB" sz="2000" dirty="0" smtClean="0"/>
          </a:p>
          <a:p>
            <a:r>
              <a:rPr lang="en-GB" sz="2400" dirty="0" smtClean="0"/>
              <a:t>Most provide</a:t>
            </a:r>
          </a:p>
          <a:p>
            <a:pPr lvl="1"/>
            <a:r>
              <a:rPr lang="en-GB" sz="2000" dirty="0" smtClean="0"/>
              <a:t>Validity checking of credentials (all except ‘new’ gLite FW)</a:t>
            </a:r>
          </a:p>
          <a:p>
            <a:pPr lvl="1"/>
            <a:r>
              <a:rPr lang="en-GB" sz="2000" dirty="0" smtClean="0"/>
              <a:t>Access control based on Subject DN and VOMS FQANs</a:t>
            </a:r>
          </a:p>
          <a:p>
            <a:pPr lvl="1"/>
            <a:r>
              <a:rPr lang="en-GB" sz="2000" dirty="0" smtClean="0"/>
              <a:t>Subject DN banning capability</a:t>
            </a:r>
          </a:p>
          <a:p>
            <a:r>
              <a:rPr lang="en-GB" sz="2400" dirty="0" smtClean="0"/>
              <a:t>And some have specific features, e.g.,</a:t>
            </a:r>
          </a:p>
          <a:p>
            <a:pPr lvl="1"/>
            <a:r>
              <a:rPr lang="en-GB" sz="2000" dirty="0" smtClean="0"/>
              <a:t>Capability to process arbitrary ‘XACML’ policies</a:t>
            </a:r>
          </a:p>
          <a:p>
            <a:pPr lvl="1"/>
            <a:r>
              <a:rPr lang="en-GB" sz="2000" dirty="0" smtClean="0"/>
              <a:t>Calling out to obtain new user attributes</a:t>
            </a:r>
          </a:p>
          <a:p>
            <a:pPr lvl="1"/>
            <a:r>
              <a:rPr lang="en-GB" sz="2000" dirty="0" smtClean="0"/>
              <a:t>Limiting the user executables, or proxy life time, ...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Different targets, different implementations</a:t>
            </a: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5720" y="1071546"/>
            <a:ext cx="8597900" cy="5111750"/>
            <a:chOff x="158750" y="996950"/>
            <a:chExt cx="8597900" cy="5111750"/>
          </a:xfrm>
        </p:grpSpPr>
        <p:sp>
          <p:nvSpPr>
            <p:cNvPr id="8" name="Freeform 2390"/>
            <p:cNvSpPr>
              <a:spLocks/>
            </p:cNvSpPr>
            <p:nvPr/>
          </p:nvSpPr>
          <p:spPr bwMode="auto">
            <a:xfrm>
              <a:off x="6248400" y="2051050"/>
              <a:ext cx="666750" cy="274638"/>
            </a:xfrm>
            <a:custGeom>
              <a:avLst/>
              <a:gdLst/>
              <a:ahLst/>
              <a:cxnLst>
                <a:cxn ang="0">
                  <a:pos x="913" y="2"/>
                </a:cxn>
                <a:cxn ang="0">
                  <a:pos x="1000" y="6"/>
                </a:cxn>
                <a:cxn ang="0">
                  <a:pos x="1085" y="15"/>
                </a:cxn>
                <a:cxn ang="0">
                  <a:pos x="1168" y="28"/>
                </a:cxn>
                <a:cxn ang="0">
                  <a:pos x="1248" y="44"/>
                </a:cxn>
                <a:cxn ang="0">
                  <a:pos x="1322" y="62"/>
                </a:cxn>
                <a:cxn ang="0">
                  <a:pos x="1391" y="85"/>
                </a:cxn>
                <a:cxn ang="0">
                  <a:pos x="1454" y="110"/>
                </a:cxn>
                <a:cxn ang="0">
                  <a:pos x="1511" y="139"/>
                </a:cxn>
                <a:cxn ang="0">
                  <a:pos x="1560" y="170"/>
                </a:cxn>
                <a:cxn ang="0">
                  <a:pos x="1601" y="201"/>
                </a:cxn>
                <a:cxn ang="0">
                  <a:pos x="1633" y="235"/>
                </a:cxn>
                <a:cxn ang="0">
                  <a:pos x="1658" y="270"/>
                </a:cxn>
                <a:cxn ang="0">
                  <a:pos x="1673" y="306"/>
                </a:cxn>
                <a:cxn ang="0">
                  <a:pos x="1678" y="343"/>
                </a:cxn>
                <a:cxn ang="0">
                  <a:pos x="1676" y="379"/>
                </a:cxn>
                <a:cxn ang="0">
                  <a:pos x="1662" y="414"/>
                </a:cxn>
                <a:cxn ang="0">
                  <a:pos x="1641" y="450"/>
                </a:cxn>
                <a:cxn ang="0">
                  <a:pos x="1611" y="485"/>
                </a:cxn>
                <a:cxn ang="0">
                  <a:pos x="1571" y="518"/>
                </a:cxn>
                <a:cxn ang="0">
                  <a:pos x="1523" y="548"/>
                </a:cxn>
                <a:cxn ang="0">
                  <a:pos x="1469" y="577"/>
                </a:cxn>
                <a:cxn ang="0">
                  <a:pos x="1408" y="602"/>
                </a:cxn>
                <a:cxn ang="0">
                  <a:pos x="1339" y="626"/>
                </a:cxn>
                <a:cxn ang="0">
                  <a:pos x="1266" y="646"/>
                </a:cxn>
                <a:cxn ang="0">
                  <a:pos x="1188" y="663"/>
                </a:cxn>
                <a:cxn ang="0">
                  <a:pos x="1106" y="676"/>
                </a:cxn>
                <a:cxn ang="0">
                  <a:pos x="1021" y="686"/>
                </a:cxn>
                <a:cxn ang="0">
                  <a:pos x="935" y="692"/>
                </a:cxn>
                <a:cxn ang="0">
                  <a:pos x="846" y="695"/>
                </a:cxn>
                <a:cxn ang="0">
                  <a:pos x="759" y="692"/>
                </a:cxn>
                <a:cxn ang="0">
                  <a:pos x="672" y="687"/>
                </a:cxn>
                <a:cxn ang="0">
                  <a:pos x="587" y="678"/>
                </a:cxn>
                <a:cxn ang="0">
                  <a:pos x="503" y="666"/>
                </a:cxn>
                <a:cxn ang="0">
                  <a:pos x="425" y="649"/>
                </a:cxn>
                <a:cxn ang="0">
                  <a:pos x="351" y="630"/>
                </a:cxn>
                <a:cxn ang="0">
                  <a:pos x="282" y="606"/>
                </a:cxn>
                <a:cxn ang="0">
                  <a:pos x="220" y="581"/>
                </a:cxn>
                <a:cxn ang="0">
                  <a:pos x="163" y="553"/>
                </a:cxn>
                <a:cxn ang="0">
                  <a:pos x="115" y="523"/>
                </a:cxn>
                <a:cxn ang="0">
                  <a:pos x="74" y="490"/>
                </a:cxn>
                <a:cxn ang="0">
                  <a:pos x="43" y="457"/>
                </a:cxn>
                <a:cxn ang="0">
                  <a:pos x="20" y="421"/>
                </a:cxn>
                <a:cxn ang="0">
                  <a:pos x="5" y="385"/>
                </a:cxn>
                <a:cxn ang="0">
                  <a:pos x="0" y="348"/>
                </a:cxn>
                <a:cxn ang="0">
                  <a:pos x="4" y="313"/>
                </a:cxn>
                <a:cxn ang="0">
                  <a:pos x="19" y="277"/>
                </a:cxn>
                <a:cxn ang="0">
                  <a:pos x="41" y="241"/>
                </a:cxn>
                <a:cxn ang="0">
                  <a:pos x="72" y="207"/>
                </a:cxn>
                <a:cxn ang="0">
                  <a:pos x="111" y="175"/>
                </a:cxn>
                <a:cxn ang="0">
                  <a:pos x="159" y="143"/>
                </a:cxn>
                <a:cxn ang="0">
                  <a:pos x="215" y="115"/>
                </a:cxn>
                <a:cxn ang="0">
                  <a:pos x="277" y="89"/>
                </a:cxn>
                <a:cxn ang="0">
                  <a:pos x="345" y="66"/>
                </a:cxn>
                <a:cxn ang="0">
                  <a:pos x="419" y="47"/>
                </a:cxn>
                <a:cxn ang="0">
                  <a:pos x="497" y="29"/>
                </a:cxn>
                <a:cxn ang="0">
                  <a:pos x="579" y="16"/>
                </a:cxn>
                <a:cxn ang="0">
                  <a:pos x="665" y="7"/>
                </a:cxn>
                <a:cxn ang="0">
                  <a:pos x="751" y="2"/>
                </a:cxn>
                <a:cxn ang="0">
                  <a:pos x="840" y="0"/>
                </a:cxn>
              </a:cxnLst>
              <a:rect l="0" t="0" r="r" b="b"/>
              <a:pathLst>
                <a:path w="1678" h="695">
                  <a:moveTo>
                    <a:pt x="840" y="0"/>
                  </a:moveTo>
                  <a:lnTo>
                    <a:pt x="854" y="0"/>
                  </a:lnTo>
                  <a:lnTo>
                    <a:pt x="869" y="0"/>
                  </a:lnTo>
                  <a:lnTo>
                    <a:pt x="884" y="0"/>
                  </a:lnTo>
                  <a:lnTo>
                    <a:pt x="898" y="0"/>
                  </a:lnTo>
                  <a:lnTo>
                    <a:pt x="913" y="2"/>
                  </a:lnTo>
                  <a:lnTo>
                    <a:pt x="927" y="2"/>
                  </a:lnTo>
                  <a:lnTo>
                    <a:pt x="942" y="3"/>
                  </a:lnTo>
                  <a:lnTo>
                    <a:pt x="956" y="3"/>
                  </a:lnTo>
                  <a:lnTo>
                    <a:pt x="971" y="4"/>
                  </a:lnTo>
                  <a:lnTo>
                    <a:pt x="986" y="6"/>
                  </a:lnTo>
                  <a:lnTo>
                    <a:pt x="1000" y="6"/>
                  </a:lnTo>
                  <a:lnTo>
                    <a:pt x="1015" y="7"/>
                  </a:lnTo>
                  <a:lnTo>
                    <a:pt x="1029" y="8"/>
                  </a:lnTo>
                  <a:lnTo>
                    <a:pt x="1042" y="10"/>
                  </a:lnTo>
                  <a:lnTo>
                    <a:pt x="1057" y="12"/>
                  </a:lnTo>
                  <a:lnTo>
                    <a:pt x="1072" y="14"/>
                  </a:lnTo>
                  <a:lnTo>
                    <a:pt x="1085" y="15"/>
                  </a:lnTo>
                  <a:lnTo>
                    <a:pt x="1099" y="16"/>
                  </a:lnTo>
                  <a:lnTo>
                    <a:pt x="1114" y="19"/>
                  </a:lnTo>
                  <a:lnTo>
                    <a:pt x="1127" y="20"/>
                  </a:lnTo>
                  <a:lnTo>
                    <a:pt x="1140" y="23"/>
                  </a:lnTo>
                  <a:lnTo>
                    <a:pt x="1155" y="25"/>
                  </a:lnTo>
                  <a:lnTo>
                    <a:pt x="1168" y="28"/>
                  </a:lnTo>
                  <a:lnTo>
                    <a:pt x="1182" y="29"/>
                  </a:lnTo>
                  <a:lnTo>
                    <a:pt x="1195" y="32"/>
                  </a:lnTo>
                  <a:lnTo>
                    <a:pt x="1208" y="35"/>
                  </a:lnTo>
                  <a:lnTo>
                    <a:pt x="1221" y="37"/>
                  </a:lnTo>
                  <a:lnTo>
                    <a:pt x="1234" y="40"/>
                  </a:lnTo>
                  <a:lnTo>
                    <a:pt x="1248" y="44"/>
                  </a:lnTo>
                  <a:lnTo>
                    <a:pt x="1260" y="47"/>
                  </a:lnTo>
                  <a:lnTo>
                    <a:pt x="1273" y="49"/>
                  </a:lnTo>
                  <a:lnTo>
                    <a:pt x="1285" y="53"/>
                  </a:lnTo>
                  <a:lnTo>
                    <a:pt x="1298" y="56"/>
                  </a:lnTo>
                  <a:lnTo>
                    <a:pt x="1310" y="60"/>
                  </a:lnTo>
                  <a:lnTo>
                    <a:pt x="1322" y="62"/>
                  </a:lnTo>
                  <a:lnTo>
                    <a:pt x="1334" y="66"/>
                  </a:lnTo>
                  <a:lnTo>
                    <a:pt x="1346" y="70"/>
                  </a:lnTo>
                  <a:lnTo>
                    <a:pt x="1358" y="74"/>
                  </a:lnTo>
                  <a:lnTo>
                    <a:pt x="1368" y="77"/>
                  </a:lnTo>
                  <a:lnTo>
                    <a:pt x="1380" y="81"/>
                  </a:lnTo>
                  <a:lnTo>
                    <a:pt x="1391" y="85"/>
                  </a:lnTo>
                  <a:lnTo>
                    <a:pt x="1403" y="89"/>
                  </a:lnTo>
                  <a:lnTo>
                    <a:pt x="1413" y="93"/>
                  </a:lnTo>
                  <a:lnTo>
                    <a:pt x="1424" y="98"/>
                  </a:lnTo>
                  <a:lnTo>
                    <a:pt x="1434" y="102"/>
                  </a:lnTo>
                  <a:lnTo>
                    <a:pt x="1444" y="106"/>
                  </a:lnTo>
                  <a:lnTo>
                    <a:pt x="1454" y="110"/>
                  </a:lnTo>
                  <a:lnTo>
                    <a:pt x="1464" y="115"/>
                  </a:lnTo>
                  <a:lnTo>
                    <a:pt x="1474" y="119"/>
                  </a:lnTo>
                  <a:lnTo>
                    <a:pt x="1483" y="125"/>
                  </a:lnTo>
                  <a:lnTo>
                    <a:pt x="1493" y="129"/>
                  </a:lnTo>
                  <a:lnTo>
                    <a:pt x="1502" y="134"/>
                  </a:lnTo>
                  <a:lnTo>
                    <a:pt x="1511" y="139"/>
                  </a:lnTo>
                  <a:lnTo>
                    <a:pt x="1519" y="143"/>
                  </a:lnTo>
                  <a:lnTo>
                    <a:pt x="1528" y="149"/>
                  </a:lnTo>
                  <a:lnTo>
                    <a:pt x="1536" y="154"/>
                  </a:lnTo>
                  <a:lnTo>
                    <a:pt x="1544" y="159"/>
                  </a:lnTo>
                  <a:lnTo>
                    <a:pt x="1552" y="164"/>
                  </a:lnTo>
                  <a:lnTo>
                    <a:pt x="1560" y="170"/>
                  </a:lnTo>
                  <a:lnTo>
                    <a:pt x="1567" y="175"/>
                  </a:lnTo>
                  <a:lnTo>
                    <a:pt x="1575" y="180"/>
                  </a:lnTo>
                  <a:lnTo>
                    <a:pt x="1581" y="186"/>
                  </a:lnTo>
                  <a:lnTo>
                    <a:pt x="1588" y="191"/>
                  </a:lnTo>
                  <a:lnTo>
                    <a:pt x="1595" y="196"/>
                  </a:lnTo>
                  <a:lnTo>
                    <a:pt x="1601" y="201"/>
                  </a:lnTo>
                  <a:lnTo>
                    <a:pt x="1607" y="207"/>
                  </a:lnTo>
                  <a:lnTo>
                    <a:pt x="1613" y="212"/>
                  </a:lnTo>
                  <a:lnTo>
                    <a:pt x="1619" y="219"/>
                  </a:lnTo>
                  <a:lnTo>
                    <a:pt x="1624" y="224"/>
                  </a:lnTo>
                  <a:lnTo>
                    <a:pt x="1629" y="229"/>
                  </a:lnTo>
                  <a:lnTo>
                    <a:pt x="1633" y="235"/>
                  </a:lnTo>
                  <a:lnTo>
                    <a:pt x="1638" y="241"/>
                  </a:lnTo>
                  <a:lnTo>
                    <a:pt x="1642" y="246"/>
                  </a:lnTo>
                  <a:lnTo>
                    <a:pt x="1646" y="253"/>
                  </a:lnTo>
                  <a:lnTo>
                    <a:pt x="1650" y="258"/>
                  </a:lnTo>
                  <a:lnTo>
                    <a:pt x="1654" y="265"/>
                  </a:lnTo>
                  <a:lnTo>
                    <a:pt x="1658" y="270"/>
                  </a:lnTo>
                  <a:lnTo>
                    <a:pt x="1661" y="277"/>
                  </a:lnTo>
                  <a:lnTo>
                    <a:pt x="1664" y="282"/>
                  </a:lnTo>
                  <a:lnTo>
                    <a:pt x="1666" y="289"/>
                  </a:lnTo>
                  <a:lnTo>
                    <a:pt x="1669" y="294"/>
                  </a:lnTo>
                  <a:lnTo>
                    <a:pt x="1670" y="301"/>
                  </a:lnTo>
                  <a:lnTo>
                    <a:pt x="1673" y="306"/>
                  </a:lnTo>
                  <a:lnTo>
                    <a:pt x="1674" y="313"/>
                  </a:lnTo>
                  <a:lnTo>
                    <a:pt x="1676" y="318"/>
                  </a:lnTo>
                  <a:lnTo>
                    <a:pt x="1677" y="324"/>
                  </a:lnTo>
                  <a:lnTo>
                    <a:pt x="1677" y="330"/>
                  </a:lnTo>
                  <a:lnTo>
                    <a:pt x="1678" y="336"/>
                  </a:lnTo>
                  <a:lnTo>
                    <a:pt x="1678" y="343"/>
                  </a:lnTo>
                  <a:lnTo>
                    <a:pt x="1678" y="348"/>
                  </a:lnTo>
                  <a:lnTo>
                    <a:pt x="1678" y="355"/>
                  </a:lnTo>
                  <a:lnTo>
                    <a:pt x="1678" y="360"/>
                  </a:lnTo>
                  <a:lnTo>
                    <a:pt x="1677" y="367"/>
                  </a:lnTo>
                  <a:lnTo>
                    <a:pt x="1676" y="373"/>
                  </a:lnTo>
                  <a:lnTo>
                    <a:pt x="1676" y="379"/>
                  </a:lnTo>
                  <a:lnTo>
                    <a:pt x="1673" y="385"/>
                  </a:lnTo>
                  <a:lnTo>
                    <a:pt x="1672" y="391"/>
                  </a:lnTo>
                  <a:lnTo>
                    <a:pt x="1670" y="397"/>
                  </a:lnTo>
                  <a:lnTo>
                    <a:pt x="1668" y="403"/>
                  </a:lnTo>
                  <a:lnTo>
                    <a:pt x="1665" y="409"/>
                  </a:lnTo>
                  <a:lnTo>
                    <a:pt x="1662" y="414"/>
                  </a:lnTo>
                  <a:lnTo>
                    <a:pt x="1660" y="421"/>
                  </a:lnTo>
                  <a:lnTo>
                    <a:pt x="1656" y="426"/>
                  </a:lnTo>
                  <a:lnTo>
                    <a:pt x="1653" y="433"/>
                  </a:lnTo>
                  <a:lnTo>
                    <a:pt x="1649" y="438"/>
                  </a:lnTo>
                  <a:lnTo>
                    <a:pt x="1645" y="445"/>
                  </a:lnTo>
                  <a:lnTo>
                    <a:pt x="1641" y="450"/>
                  </a:lnTo>
                  <a:lnTo>
                    <a:pt x="1636" y="457"/>
                  </a:lnTo>
                  <a:lnTo>
                    <a:pt x="1632" y="462"/>
                  </a:lnTo>
                  <a:lnTo>
                    <a:pt x="1627" y="467"/>
                  </a:lnTo>
                  <a:lnTo>
                    <a:pt x="1621" y="474"/>
                  </a:lnTo>
                  <a:lnTo>
                    <a:pt x="1616" y="479"/>
                  </a:lnTo>
                  <a:lnTo>
                    <a:pt x="1611" y="485"/>
                  </a:lnTo>
                  <a:lnTo>
                    <a:pt x="1604" y="490"/>
                  </a:lnTo>
                  <a:lnTo>
                    <a:pt x="1597" y="495"/>
                  </a:lnTo>
                  <a:lnTo>
                    <a:pt x="1592" y="502"/>
                  </a:lnTo>
                  <a:lnTo>
                    <a:pt x="1585" y="507"/>
                  </a:lnTo>
                  <a:lnTo>
                    <a:pt x="1578" y="512"/>
                  </a:lnTo>
                  <a:lnTo>
                    <a:pt x="1571" y="518"/>
                  </a:lnTo>
                  <a:lnTo>
                    <a:pt x="1564" y="523"/>
                  </a:lnTo>
                  <a:lnTo>
                    <a:pt x="1556" y="528"/>
                  </a:lnTo>
                  <a:lnTo>
                    <a:pt x="1548" y="534"/>
                  </a:lnTo>
                  <a:lnTo>
                    <a:pt x="1540" y="538"/>
                  </a:lnTo>
                  <a:lnTo>
                    <a:pt x="1532" y="543"/>
                  </a:lnTo>
                  <a:lnTo>
                    <a:pt x="1523" y="548"/>
                  </a:lnTo>
                  <a:lnTo>
                    <a:pt x="1515" y="553"/>
                  </a:lnTo>
                  <a:lnTo>
                    <a:pt x="1506" y="557"/>
                  </a:lnTo>
                  <a:lnTo>
                    <a:pt x="1497" y="563"/>
                  </a:lnTo>
                  <a:lnTo>
                    <a:pt x="1489" y="568"/>
                  </a:lnTo>
                  <a:lnTo>
                    <a:pt x="1478" y="572"/>
                  </a:lnTo>
                  <a:lnTo>
                    <a:pt x="1469" y="577"/>
                  </a:lnTo>
                  <a:lnTo>
                    <a:pt x="1460" y="581"/>
                  </a:lnTo>
                  <a:lnTo>
                    <a:pt x="1449" y="585"/>
                  </a:lnTo>
                  <a:lnTo>
                    <a:pt x="1440" y="590"/>
                  </a:lnTo>
                  <a:lnTo>
                    <a:pt x="1429" y="594"/>
                  </a:lnTo>
                  <a:lnTo>
                    <a:pt x="1419" y="598"/>
                  </a:lnTo>
                  <a:lnTo>
                    <a:pt x="1408" y="602"/>
                  </a:lnTo>
                  <a:lnTo>
                    <a:pt x="1396" y="606"/>
                  </a:lnTo>
                  <a:lnTo>
                    <a:pt x="1385" y="610"/>
                  </a:lnTo>
                  <a:lnTo>
                    <a:pt x="1375" y="614"/>
                  </a:lnTo>
                  <a:lnTo>
                    <a:pt x="1363" y="618"/>
                  </a:lnTo>
                  <a:lnTo>
                    <a:pt x="1351" y="622"/>
                  </a:lnTo>
                  <a:lnTo>
                    <a:pt x="1339" y="626"/>
                  </a:lnTo>
                  <a:lnTo>
                    <a:pt x="1327" y="630"/>
                  </a:lnTo>
                  <a:lnTo>
                    <a:pt x="1315" y="633"/>
                  </a:lnTo>
                  <a:lnTo>
                    <a:pt x="1303" y="637"/>
                  </a:lnTo>
                  <a:lnTo>
                    <a:pt x="1291" y="639"/>
                  </a:lnTo>
                  <a:lnTo>
                    <a:pt x="1280" y="643"/>
                  </a:lnTo>
                  <a:lnTo>
                    <a:pt x="1266" y="646"/>
                  </a:lnTo>
                  <a:lnTo>
                    <a:pt x="1253" y="649"/>
                  </a:lnTo>
                  <a:lnTo>
                    <a:pt x="1241" y="653"/>
                  </a:lnTo>
                  <a:lnTo>
                    <a:pt x="1228" y="655"/>
                  </a:lnTo>
                  <a:lnTo>
                    <a:pt x="1215" y="658"/>
                  </a:lnTo>
                  <a:lnTo>
                    <a:pt x="1201" y="661"/>
                  </a:lnTo>
                  <a:lnTo>
                    <a:pt x="1188" y="663"/>
                  </a:lnTo>
                  <a:lnTo>
                    <a:pt x="1175" y="666"/>
                  </a:lnTo>
                  <a:lnTo>
                    <a:pt x="1162" y="669"/>
                  </a:lnTo>
                  <a:lnTo>
                    <a:pt x="1148" y="670"/>
                  </a:lnTo>
                  <a:lnTo>
                    <a:pt x="1134" y="673"/>
                  </a:lnTo>
                  <a:lnTo>
                    <a:pt x="1121" y="675"/>
                  </a:lnTo>
                  <a:lnTo>
                    <a:pt x="1106" y="676"/>
                  </a:lnTo>
                  <a:lnTo>
                    <a:pt x="1093" y="678"/>
                  </a:lnTo>
                  <a:lnTo>
                    <a:pt x="1078" y="680"/>
                  </a:lnTo>
                  <a:lnTo>
                    <a:pt x="1064" y="682"/>
                  </a:lnTo>
                  <a:lnTo>
                    <a:pt x="1050" y="683"/>
                  </a:lnTo>
                  <a:lnTo>
                    <a:pt x="1036" y="684"/>
                  </a:lnTo>
                  <a:lnTo>
                    <a:pt x="1021" y="686"/>
                  </a:lnTo>
                  <a:lnTo>
                    <a:pt x="1007" y="687"/>
                  </a:lnTo>
                  <a:lnTo>
                    <a:pt x="992" y="688"/>
                  </a:lnTo>
                  <a:lnTo>
                    <a:pt x="979" y="690"/>
                  </a:lnTo>
                  <a:lnTo>
                    <a:pt x="964" y="691"/>
                  </a:lnTo>
                  <a:lnTo>
                    <a:pt x="950" y="691"/>
                  </a:lnTo>
                  <a:lnTo>
                    <a:pt x="935" y="692"/>
                  </a:lnTo>
                  <a:lnTo>
                    <a:pt x="921" y="692"/>
                  </a:lnTo>
                  <a:lnTo>
                    <a:pt x="906" y="694"/>
                  </a:lnTo>
                  <a:lnTo>
                    <a:pt x="891" y="694"/>
                  </a:lnTo>
                  <a:lnTo>
                    <a:pt x="876" y="694"/>
                  </a:lnTo>
                  <a:lnTo>
                    <a:pt x="861" y="695"/>
                  </a:lnTo>
                  <a:lnTo>
                    <a:pt x="846" y="695"/>
                  </a:lnTo>
                  <a:lnTo>
                    <a:pt x="832" y="695"/>
                  </a:lnTo>
                  <a:lnTo>
                    <a:pt x="817" y="695"/>
                  </a:lnTo>
                  <a:lnTo>
                    <a:pt x="803" y="694"/>
                  </a:lnTo>
                  <a:lnTo>
                    <a:pt x="788" y="694"/>
                  </a:lnTo>
                  <a:lnTo>
                    <a:pt x="774" y="694"/>
                  </a:lnTo>
                  <a:lnTo>
                    <a:pt x="759" y="692"/>
                  </a:lnTo>
                  <a:lnTo>
                    <a:pt x="744" y="692"/>
                  </a:lnTo>
                  <a:lnTo>
                    <a:pt x="730" y="691"/>
                  </a:lnTo>
                  <a:lnTo>
                    <a:pt x="715" y="691"/>
                  </a:lnTo>
                  <a:lnTo>
                    <a:pt x="701" y="690"/>
                  </a:lnTo>
                  <a:lnTo>
                    <a:pt x="686" y="688"/>
                  </a:lnTo>
                  <a:lnTo>
                    <a:pt x="672" y="687"/>
                  </a:lnTo>
                  <a:lnTo>
                    <a:pt x="657" y="686"/>
                  </a:lnTo>
                  <a:lnTo>
                    <a:pt x="642" y="684"/>
                  </a:lnTo>
                  <a:lnTo>
                    <a:pt x="629" y="683"/>
                  </a:lnTo>
                  <a:lnTo>
                    <a:pt x="615" y="682"/>
                  </a:lnTo>
                  <a:lnTo>
                    <a:pt x="600" y="680"/>
                  </a:lnTo>
                  <a:lnTo>
                    <a:pt x="587" y="678"/>
                  </a:lnTo>
                  <a:lnTo>
                    <a:pt x="572" y="676"/>
                  </a:lnTo>
                  <a:lnTo>
                    <a:pt x="559" y="675"/>
                  </a:lnTo>
                  <a:lnTo>
                    <a:pt x="544" y="673"/>
                  </a:lnTo>
                  <a:lnTo>
                    <a:pt x="531" y="670"/>
                  </a:lnTo>
                  <a:lnTo>
                    <a:pt x="518" y="669"/>
                  </a:lnTo>
                  <a:lnTo>
                    <a:pt x="503" y="666"/>
                  </a:lnTo>
                  <a:lnTo>
                    <a:pt x="490" y="663"/>
                  </a:lnTo>
                  <a:lnTo>
                    <a:pt x="477" y="661"/>
                  </a:lnTo>
                  <a:lnTo>
                    <a:pt x="464" y="658"/>
                  </a:lnTo>
                  <a:lnTo>
                    <a:pt x="450" y="655"/>
                  </a:lnTo>
                  <a:lnTo>
                    <a:pt x="439" y="653"/>
                  </a:lnTo>
                  <a:lnTo>
                    <a:pt x="425" y="649"/>
                  </a:lnTo>
                  <a:lnTo>
                    <a:pt x="412" y="646"/>
                  </a:lnTo>
                  <a:lnTo>
                    <a:pt x="400" y="643"/>
                  </a:lnTo>
                  <a:lnTo>
                    <a:pt x="387" y="639"/>
                  </a:lnTo>
                  <a:lnTo>
                    <a:pt x="375" y="637"/>
                  </a:lnTo>
                  <a:lnTo>
                    <a:pt x="363" y="633"/>
                  </a:lnTo>
                  <a:lnTo>
                    <a:pt x="351" y="630"/>
                  </a:lnTo>
                  <a:lnTo>
                    <a:pt x="339" y="626"/>
                  </a:lnTo>
                  <a:lnTo>
                    <a:pt x="327" y="622"/>
                  </a:lnTo>
                  <a:lnTo>
                    <a:pt x="315" y="618"/>
                  </a:lnTo>
                  <a:lnTo>
                    <a:pt x="305" y="614"/>
                  </a:lnTo>
                  <a:lnTo>
                    <a:pt x="293" y="610"/>
                  </a:lnTo>
                  <a:lnTo>
                    <a:pt x="282" y="606"/>
                  </a:lnTo>
                  <a:lnTo>
                    <a:pt x="272" y="602"/>
                  </a:lnTo>
                  <a:lnTo>
                    <a:pt x="261" y="598"/>
                  </a:lnTo>
                  <a:lnTo>
                    <a:pt x="250" y="594"/>
                  </a:lnTo>
                  <a:lnTo>
                    <a:pt x="240" y="590"/>
                  </a:lnTo>
                  <a:lnTo>
                    <a:pt x="229" y="585"/>
                  </a:lnTo>
                  <a:lnTo>
                    <a:pt x="220" y="581"/>
                  </a:lnTo>
                  <a:lnTo>
                    <a:pt x="209" y="577"/>
                  </a:lnTo>
                  <a:lnTo>
                    <a:pt x="200" y="572"/>
                  </a:lnTo>
                  <a:lnTo>
                    <a:pt x="191" y="568"/>
                  </a:lnTo>
                  <a:lnTo>
                    <a:pt x="182" y="563"/>
                  </a:lnTo>
                  <a:lnTo>
                    <a:pt x="172" y="557"/>
                  </a:lnTo>
                  <a:lnTo>
                    <a:pt x="163" y="553"/>
                  </a:lnTo>
                  <a:lnTo>
                    <a:pt x="155" y="548"/>
                  </a:lnTo>
                  <a:lnTo>
                    <a:pt x="147" y="543"/>
                  </a:lnTo>
                  <a:lnTo>
                    <a:pt x="138" y="538"/>
                  </a:lnTo>
                  <a:lnTo>
                    <a:pt x="130" y="534"/>
                  </a:lnTo>
                  <a:lnTo>
                    <a:pt x="123" y="528"/>
                  </a:lnTo>
                  <a:lnTo>
                    <a:pt x="115" y="523"/>
                  </a:lnTo>
                  <a:lnTo>
                    <a:pt x="107" y="518"/>
                  </a:lnTo>
                  <a:lnTo>
                    <a:pt x="101" y="512"/>
                  </a:lnTo>
                  <a:lnTo>
                    <a:pt x="94" y="507"/>
                  </a:lnTo>
                  <a:lnTo>
                    <a:pt x="88" y="502"/>
                  </a:lnTo>
                  <a:lnTo>
                    <a:pt x="81" y="495"/>
                  </a:lnTo>
                  <a:lnTo>
                    <a:pt x="74" y="490"/>
                  </a:lnTo>
                  <a:lnTo>
                    <a:pt x="69" y="485"/>
                  </a:lnTo>
                  <a:lnTo>
                    <a:pt x="64" y="479"/>
                  </a:lnTo>
                  <a:lnTo>
                    <a:pt x="58" y="474"/>
                  </a:lnTo>
                  <a:lnTo>
                    <a:pt x="53" y="467"/>
                  </a:lnTo>
                  <a:lnTo>
                    <a:pt x="48" y="462"/>
                  </a:lnTo>
                  <a:lnTo>
                    <a:pt x="43" y="457"/>
                  </a:lnTo>
                  <a:lnTo>
                    <a:pt x="39" y="450"/>
                  </a:lnTo>
                  <a:lnTo>
                    <a:pt x="35" y="445"/>
                  </a:lnTo>
                  <a:lnTo>
                    <a:pt x="31" y="438"/>
                  </a:lnTo>
                  <a:lnTo>
                    <a:pt x="27" y="433"/>
                  </a:lnTo>
                  <a:lnTo>
                    <a:pt x="23" y="426"/>
                  </a:lnTo>
                  <a:lnTo>
                    <a:pt x="20" y="421"/>
                  </a:lnTo>
                  <a:lnTo>
                    <a:pt x="16" y="414"/>
                  </a:lnTo>
                  <a:lnTo>
                    <a:pt x="13" y="409"/>
                  </a:lnTo>
                  <a:lnTo>
                    <a:pt x="11" y="403"/>
                  </a:lnTo>
                  <a:lnTo>
                    <a:pt x="9" y="397"/>
                  </a:lnTo>
                  <a:lnTo>
                    <a:pt x="7" y="391"/>
                  </a:lnTo>
                  <a:lnTo>
                    <a:pt x="5" y="385"/>
                  </a:lnTo>
                  <a:lnTo>
                    <a:pt x="4" y="379"/>
                  </a:lnTo>
                  <a:lnTo>
                    <a:pt x="3" y="373"/>
                  </a:lnTo>
                  <a:lnTo>
                    <a:pt x="1" y="367"/>
                  </a:lnTo>
                  <a:lnTo>
                    <a:pt x="1" y="360"/>
                  </a:lnTo>
                  <a:lnTo>
                    <a:pt x="0" y="355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6"/>
                  </a:lnTo>
                  <a:lnTo>
                    <a:pt x="1" y="330"/>
                  </a:lnTo>
                  <a:lnTo>
                    <a:pt x="3" y="324"/>
                  </a:lnTo>
                  <a:lnTo>
                    <a:pt x="3" y="318"/>
                  </a:lnTo>
                  <a:lnTo>
                    <a:pt x="4" y="313"/>
                  </a:lnTo>
                  <a:lnTo>
                    <a:pt x="7" y="306"/>
                  </a:lnTo>
                  <a:lnTo>
                    <a:pt x="8" y="301"/>
                  </a:lnTo>
                  <a:lnTo>
                    <a:pt x="11" y="294"/>
                  </a:lnTo>
                  <a:lnTo>
                    <a:pt x="12" y="289"/>
                  </a:lnTo>
                  <a:lnTo>
                    <a:pt x="15" y="282"/>
                  </a:lnTo>
                  <a:lnTo>
                    <a:pt x="19" y="277"/>
                  </a:lnTo>
                  <a:lnTo>
                    <a:pt x="21" y="270"/>
                  </a:lnTo>
                  <a:lnTo>
                    <a:pt x="24" y="265"/>
                  </a:lnTo>
                  <a:lnTo>
                    <a:pt x="28" y="258"/>
                  </a:lnTo>
                  <a:lnTo>
                    <a:pt x="32" y="253"/>
                  </a:lnTo>
                  <a:lnTo>
                    <a:pt x="36" y="246"/>
                  </a:lnTo>
                  <a:lnTo>
                    <a:pt x="41" y="241"/>
                  </a:lnTo>
                  <a:lnTo>
                    <a:pt x="45" y="236"/>
                  </a:lnTo>
                  <a:lnTo>
                    <a:pt x="50" y="229"/>
                  </a:lnTo>
                  <a:lnTo>
                    <a:pt x="56" y="224"/>
                  </a:lnTo>
                  <a:lnTo>
                    <a:pt x="61" y="219"/>
                  </a:lnTo>
                  <a:lnTo>
                    <a:pt x="66" y="212"/>
                  </a:lnTo>
                  <a:lnTo>
                    <a:pt x="72" y="207"/>
                  </a:lnTo>
                  <a:lnTo>
                    <a:pt x="78" y="201"/>
                  </a:lnTo>
                  <a:lnTo>
                    <a:pt x="84" y="196"/>
                  </a:lnTo>
                  <a:lnTo>
                    <a:pt x="90" y="191"/>
                  </a:lnTo>
                  <a:lnTo>
                    <a:pt x="97" y="186"/>
                  </a:lnTo>
                  <a:lnTo>
                    <a:pt x="105" y="180"/>
                  </a:lnTo>
                  <a:lnTo>
                    <a:pt x="111" y="175"/>
                  </a:lnTo>
                  <a:lnTo>
                    <a:pt x="119" y="170"/>
                  </a:lnTo>
                  <a:lnTo>
                    <a:pt x="127" y="164"/>
                  </a:lnTo>
                  <a:lnTo>
                    <a:pt x="134" y="159"/>
                  </a:lnTo>
                  <a:lnTo>
                    <a:pt x="143" y="154"/>
                  </a:lnTo>
                  <a:lnTo>
                    <a:pt x="151" y="149"/>
                  </a:lnTo>
                  <a:lnTo>
                    <a:pt x="159" y="143"/>
                  </a:lnTo>
                  <a:lnTo>
                    <a:pt x="168" y="139"/>
                  </a:lnTo>
                  <a:lnTo>
                    <a:pt x="178" y="134"/>
                  </a:lnTo>
                  <a:lnTo>
                    <a:pt x="186" y="129"/>
                  </a:lnTo>
                  <a:lnTo>
                    <a:pt x="195" y="125"/>
                  </a:lnTo>
                  <a:lnTo>
                    <a:pt x="205" y="119"/>
                  </a:lnTo>
                  <a:lnTo>
                    <a:pt x="215" y="115"/>
                  </a:lnTo>
                  <a:lnTo>
                    <a:pt x="224" y="111"/>
                  </a:lnTo>
                  <a:lnTo>
                    <a:pt x="235" y="106"/>
                  </a:lnTo>
                  <a:lnTo>
                    <a:pt x="245" y="102"/>
                  </a:lnTo>
                  <a:lnTo>
                    <a:pt x="256" y="98"/>
                  </a:lnTo>
                  <a:lnTo>
                    <a:pt x="266" y="93"/>
                  </a:lnTo>
                  <a:lnTo>
                    <a:pt x="277" y="89"/>
                  </a:lnTo>
                  <a:lnTo>
                    <a:pt x="288" y="85"/>
                  </a:lnTo>
                  <a:lnTo>
                    <a:pt x="299" y="81"/>
                  </a:lnTo>
                  <a:lnTo>
                    <a:pt x="310" y="77"/>
                  </a:lnTo>
                  <a:lnTo>
                    <a:pt x="322" y="74"/>
                  </a:lnTo>
                  <a:lnTo>
                    <a:pt x="334" y="70"/>
                  </a:lnTo>
                  <a:lnTo>
                    <a:pt x="345" y="66"/>
                  </a:lnTo>
                  <a:lnTo>
                    <a:pt x="356" y="62"/>
                  </a:lnTo>
                  <a:lnTo>
                    <a:pt x="370" y="60"/>
                  </a:lnTo>
                  <a:lnTo>
                    <a:pt x="382" y="56"/>
                  </a:lnTo>
                  <a:lnTo>
                    <a:pt x="394" y="53"/>
                  </a:lnTo>
                  <a:lnTo>
                    <a:pt x="407" y="49"/>
                  </a:lnTo>
                  <a:lnTo>
                    <a:pt x="419" y="47"/>
                  </a:lnTo>
                  <a:lnTo>
                    <a:pt x="432" y="44"/>
                  </a:lnTo>
                  <a:lnTo>
                    <a:pt x="445" y="40"/>
                  </a:lnTo>
                  <a:lnTo>
                    <a:pt x="457" y="37"/>
                  </a:lnTo>
                  <a:lnTo>
                    <a:pt x="470" y="35"/>
                  </a:lnTo>
                  <a:lnTo>
                    <a:pt x="484" y="32"/>
                  </a:lnTo>
                  <a:lnTo>
                    <a:pt x="497" y="29"/>
                  </a:lnTo>
                  <a:lnTo>
                    <a:pt x="511" y="28"/>
                  </a:lnTo>
                  <a:lnTo>
                    <a:pt x="525" y="25"/>
                  </a:lnTo>
                  <a:lnTo>
                    <a:pt x="538" y="23"/>
                  </a:lnTo>
                  <a:lnTo>
                    <a:pt x="551" y="20"/>
                  </a:lnTo>
                  <a:lnTo>
                    <a:pt x="566" y="19"/>
                  </a:lnTo>
                  <a:lnTo>
                    <a:pt x="579" y="16"/>
                  </a:lnTo>
                  <a:lnTo>
                    <a:pt x="593" y="15"/>
                  </a:lnTo>
                  <a:lnTo>
                    <a:pt x="608" y="14"/>
                  </a:lnTo>
                  <a:lnTo>
                    <a:pt x="621" y="12"/>
                  </a:lnTo>
                  <a:lnTo>
                    <a:pt x="636" y="10"/>
                  </a:lnTo>
                  <a:lnTo>
                    <a:pt x="650" y="8"/>
                  </a:lnTo>
                  <a:lnTo>
                    <a:pt x="665" y="7"/>
                  </a:lnTo>
                  <a:lnTo>
                    <a:pt x="678" y="6"/>
                  </a:lnTo>
                  <a:lnTo>
                    <a:pt x="693" y="6"/>
                  </a:lnTo>
                  <a:lnTo>
                    <a:pt x="707" y="4"/>
                  </a:lnTo>
                  <a:lnTo>
                    <a:pt x="722" y="3"/>
                  </a:lnTo>
                  <a:lnTo>
                    <a:pt x="737" y="3"/>
                  </a:lnTo>
                  <a:lnTo>
                    <a:pt x="751" y="2"/>
                  </a:lnTo>
                  <a:lnTo>
                    <a:pt x="766" y="2"/>
                  </a:lnTo>
                  <a:lnTo>
                    <a:pt x="780" y="0"/>
                  </a:lnTo>
                  <a:lnTo>
                    <a:pt x="795" y="0"/>
                  </a:lnTo>
                  <a:lnTo>
                    <a:pt x="811" y="0"/>
                  </a:lnTo>
                  <a:lnTo>
                    <a:pt x="825" y="0"/>
                  </a:lnTo>
                  <a:lnTo>
                    <a:pt x="84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2391"/>
            <p:cNvSpPr>
              <a:spLocks/>
            </p:cNvSpPr>
            <p:nvPr/>
          </p:nvSpPr>
          <p:spPr bwMode="auto">
            <a:xfrm>
              <a:off x="6248400" y="2051050"/>
              <a:ext cx="666750" cy="274638"/>
            </a:xfrm>
            <a:custGeom>
              <a:avLst/>
              <a:gdLst/>
              <a:ahLst/>
              <a:cxnLst>
                <a:cxn ang="0">
                  <a:pos x="913" y="2"/>
                </a:cxn>
                <a:cxn ang="0">
                  <a:pos x="1000" y="6"/>
                </a:cxn>
                <a:cxn ang="0">
                  <a:pos x="1085" y="15"/>
                </a:cxn>
                <a:cxn ang="0">
                  <a:pos x="1168" y="28"/>
                </a:cxn>
                <a:cxn ang="0">
                  <a:pos x="1248" y="44"/>
                </a:cxn>
                <a:cxn ang="0">
                  <a:pos x="1322" y="62"/>
                </a:cxn>
                <a:cxn ang="0">
                  <a:pos x="1391" y="85"/>
                </a:cxn>
                <a:cxn ang="0">
                  <a:pos x="1454" y="110"/>
                </a:cxn>
                <a:cxn ang="0">
                  <a:pos x="1511" y="139"/>
                </a:cxn>
                <a:cxn ang="0">
                  <a:pos x="1560" y="170"/>
                </a:cxn>
                <a:cxn ang="0">
                  <a:pos x="1601" y="201"/>
                </a:cxn>
                <a:cxn ang="0">
                  <a:pos x="1633" y="235"/>
                </a:cxn>
                <a:cxn ang="0">
                  <a:pos x="1658" y="270"/>
                </a:cxn>
                <a:cxn ang="0">
                  <a:pos x="1673" y="306"/>
                </a:cxn>
                <a:cxn ang="0">
                  <a:pos x="1678" y="343"/>
                </a:cxn>
                <a:cxn ang="0">
                  <a:pos x="1676" y="379"/>
                </a:cxn>
                <a:cxn ang="0">
                  <a:pos x="1662" y="414"/>
                </a:cxn>
                <a:cxn ang="0">
                  <a:pos x="1641" y="450"/>
                </a:cxn>
                <a:cxn ang="0">
                  <a:pos x="1611" y="485"/>
                </a:cxn>
                <a:cxn ang="0">
                  <a:pos x="1571" y="518"/>
                </a:cxn>
                <a:cxn ang="0">
                  <a:pos x="1523" y="548"/>
                </a:cxn>
                <a:cxn ang="0">
                  <a:pos x="1469" y="577"/>
                </a:cxn>
                <a:cxn ang="0">
                  <a:pos x="1408" y="602"/>
                </a:cxn>
                <a:cxn ang="0">
                  <a:pos x="1339" y="626"/>
                </a:cxn>
                <a:cxn ang="0">
                  <a:pos x="1266" y="646"/>
                </a:cxn>
                <a:cxn ang="0">
                  <a:pos x="1188" y="663"/>
                </a:cxn>
                <a:cxn ang="0">
                  <a:pos x="1106" y="676"/>
                </a:cxn>
                <a:cxn ang="0">
                  <a:pos x="1021" y="686"/>
                </a:cxn>
                <a:cxn ang="0">
                  <a:pos x="935" y="692"/>
                </a:cxn>
                <a:cxn ang="0">
                  <a:pos x="846" y="695"/>
                </a:cxn>
                <a:cxn ang="0">
                  <a:pos x="759" y="692"/>
                </a:cxn>
                <a:cxn ang="0">
                  <a:pos x="672" y="687"/>
                </a:cxn>
                <a:cxn ang="0">
                  <a:pos x="587" y="678"/>
                </a:cxn>
                <a:cxn ang="0">
                  <a:pos x="503" y="666"/>
                </a:cxn>
                <a:cxn ang="0">
                  <a:pos x="425" y="649"/>
                </a:cxn>
                <a:cxn ang="0">
                  <a:pos x="351" y="630"/>
                </a:cxn>
                <a:cxn ang="0">
                  <a:pos x="282" y="606"/>
                </a:cxn>
                <a:cxn ang="0">
                  <a:pos x="220" y="581"/>
                </a:cxn>
                <a:cxn ang="0">
                  <a:pos x="163" y="553"/>
                </a:cxn>
                <a:cxn ang="0">
                  <a:pos x="115" y="523"/>
                </a:cxn>
                <a:cxn ang="0">
                  <a:pos x="74" y="490"/>
                </a:cxn>
                <a:cxn ang="0">
                  <a:pos x="43" y="457"/>
                </a:cxn>
                <a:cxn ang="0">
                  <a:pos x="20" y="421"/>
                </a:cxn>
                <a:cxn ang="0">
                  <a:pos x="5" y="385"/>
                </a:cxn>
                <a:cxn ang="0">
                  <a:pos x="0" y="348"/>
                </a:cxn>
                <a:cxn ang="0">
                  <a:pos x="4" y="313"/>
                </a:cxn>
                <a:cxn ang="0">
                  <a:pos x="19" y="277"/>
                </a:cxn>
                <a:cxn ang="0">
                  <a:pos x="41" y="241"/>
                </a:cxn>
                <a:cxn ang="0">
                  <a:pos x="72" y="207"/>
                </a:cxn>
                <a:cxn ang="0">
                  <a:pos x="111" y="175"/>
                </a:cxn>
                <a:cxn ang="0">
                  <a:pos x="159" y="143"/>
                </a:cxn>
                <a:cxn ang="0">
                  <a:pos x="215" y="115"/>
                </a:cxn>
                <a:cxn ang="0">
                  <a:pos x="277" y="89"/>
                </a:cxn>
                <a:cxn ang="0">
                  <a:pos x="345" y="66"/>
                </a:cxn>
                <a:cxn ang="0">
                  <a:pos x="419" y="47"/>
                </a:cxn>
                <a:cxn ang="0">
                  <a:pos x="497" y="29"/>
                </a:cxn>
                <a:cxn ang="0">
                  <a:pos x="579" y="16"/>
                </a:cxn>
                <a:cxn ang="0">
                  <a:pos x="665" y="7"/>
                </a:cxn>
                <a:cxn ang="0">
                  <a:pos x="751" y="2"/>
                </a:cxn>
                <a:cxn ang="0">
                  <a:pos x="840" y="0"/>
                </a:cxn>
              </a:cxnLst>
              <a:rect l="0" t="0" r="r" b="b"/>
              <a:pathLst>
                <a:path w="1678" h="695">
                  <a:moveTo>
                    <a:pt x="840" y="0"/>
                  </a:moveTo>
                  <a:lnTo>
                    <a:pt x="854" y="0"/>
                  </a:lnTo>
                  <a:lnTo>
                    <a:pt x="869" y="0"/>
                  </a:lnTo>
                  <a:lnTo>
                    <a:pt x="884" y="0"/>
                  </a:lnTo>
                  <a:lnTo>
                    <a:pt x="898" y="0"/>
                  </a:lnTo>
                  <a:lnTo>
                    <a:pt x="913" y="2"/>
                  </a:lnTo>
                  <a:lnTo>
                    <a:pt x="927" y="2"/>
                  </a:lnTo>
                  <a:lnTo>
                    <a:pt x="942" y="3"/>
                  </a:lnTo>
                  <a:lnTo>
                    <a:pt x="956" y="3"/>
                  </a:lnTo>
                  <a:lnTo>
                    <a:pt x="971" y="4"/>
                  </a:lnTo>
                  <a:lnTo>
                    <a:pt x="986" y="6"/>
                  </a:lnTo>
                  <a:lnTo>
                    <a:pt x="1000" y="6"/>
                  </a:lnTo>
                  <a:lnTo>
                    <a:pt x="1015" y="7"/>
                  </a:lnTo>
                  <a:lnTo>
                    <a:pt x="1029" y="8"/>
                  </a:lnTo>
                  <a:lnTo>
                    <a:pt x="1042" y="10"/>
                  </a:lnTo>
                  <a:lnTo>
                    <a:pt x="1057" y="12"/>
                  </a:lnTo>
                  <a:lnTo>
                    <a:pt x="1072" y="14"/>
                  </a:lnTo>
                  <a:lnTo>
                    <a:pt x="1085" y="15"/>
                  </a:lnTo>
                  <a:lnTo>
                    <a:pt x="1099" y="16"/>
                  </a:lnTo>
                  <a:lnTo>
                    <a:pt x="1114" y="19"/>
                  </a:lnTo>
                  <a:lnTo>
                    <a:pt x="1127" y="20"/>
                  </a:lnTo>
                  <a:lnTo>
                    <a:pt x="1140" y="23"/>
                  </a:lnTo>
                  <a:lnTo>
                    <a:pt x="1155" y="25"/>
                  </a:lnTo>
                  <a:lnTo>
                    <a:pt x="1168" y="28"/>
                  </a:lnTo>
                  <a:lnTo>
                    <a:pt x="1182" y="29"/>
                  </a:lnTo>
                  <a:lnTo>
                    <a:pt x="1195" y="32"/>
                  </a:lnTo>
                  <a:lnTo>
                    <a:pt x="1208" y="35"/>
                  </a:lnTo>
                  <a:lnTo>
                    <a:pt x="1221" y="37"/>
                  </a:lnTo>
                  <a:lnTo>
                    <a:pt x="1234" y="40"/>
                  </a:lnTo>
                  <a:lnTo>
                    <a:pt x="1248" y="44"/>
                  </a:lnTo>
                  <a:lnTo>
                    <a:pt x="1260" y="47"/>
                  </a:lnTo>
                  <a:lnTo>
                    <a:pt x="1273" y="49"/>
                  </a:lnTo>
                  <a:lnTo>
                    <a:pt x="1285" y="53"/>
                  </a:lnTo>
                  <a:lnTo>
                    <a:pt x="1298" y="56"/>
                  </a:lnTo>
                  <a:lnTo>
                    <a:pt x="1310" y="60"/>
                  </a:lnTo>
                  <a:lnTo>
                    <a:pt x="1322" y="62"/>
                  </a:lnTo>
                  <a:lnTo>
                    <a:pt x="1334" y="66"/>
                  </a:lnTo>
                  <a:lnTo>
                    <a:pt x="1346" y="70"/>
                  </a:lnTo>
                  <a:lnTo>
                    <a:pt x="1358" y="74"/>
                  </a:lnTo>
                  <a:lnTo>
                    <a:pt x="1368" y="77"/>
                  </a:lnTo>
                  <a:lnTo>
                    <a:pt x="1380" y="81"/>
                  </a:lnTo>
                  <a:lnTo>
                    <a:pt x="1391" y="85"/>
                  </a:lnTo>
                  <a:lnTo>
                    <a:pt x="1403" y="89"/>
                  </a:lnTo>
                  <a:lnTo>
                    <a:pt x="1413" y="93"/>
                  </a:lnTo>
                  <a:lnTo>
                    <a:pt x="1424" y="98"/>
                  </a:lnTo>
                  <a:lnTo>
                    <a:pt x="1434" y="102"/>
                  </a:lnTo>
                  <a:lnTo>
                    <a:pt x="1444" y="106"/>
                  </a:lnTo>
                  <a:lnTo>
                    <a:pt x="1454" y="110"/>
                  </a:lnTo>
                  <a:lnTo>
                    <a:pt x="1464" y="115"/>
                  </a:lnTo>
                  <a:lnTo>
                    <a:pt x="1474" y="119"/>
                  </a:lnTo>
                  <a:lnTo>
                    <a:pt x="1483" y="125"/>
                  </a:lnTo>
                  <a:lnTo>
                    <a:pt x="1493" y="129"/>
                  </a:lnTo>
                  <a:lnTo>
                    <a:pt x="1502" y="134"/>
                  </a:lnTo>
                  <a:lnTo>
                    <a:pt x="1511" y="139"/>
                  </a:lnTo>
                  <a:lnTo>
                    <a:pt x="1519" y="143"/>
                  </a:lnTo>
                  <a:lnTo>
                    <a:pt x="1528" y="149"/>
                  </a:lnTo>
                  <a:lnTo>
                    <a:pt x="1536" y="154"/>
                  </a:lnTo>
                  <a:lnTo>
                    <a:pt x="1544" y="159"/>
                  </a:lnTo>
                  <a:lnTo>
                    <a:pt x="1552" y="164"/>
                  </a:lnTo>
                  <a:lnTo>
                    <a:pt x="1560" y="170"/>
                  </a:lnTo>
                  <a:lnTo>
                    <a:pt x="1567" y="175"/>
                  </a:lnTo>
                  <a:lnTo>
                    <a:pt x="1575" y="180"/>
                  </a:lnTo>
                  <a:lnTo>
                    <a:pt x="1581" y="186"/>
                  </a:lnTo>
                  <a:lnTo>
                    <a:pt x="1588" y="191"/>
                  </a:lnTo>
                  <a:lnTo>
                    <a:pt x="1595" y="196"/>
                  </a:lnTo>
                  <a:lnTo>
                    <a:pt x="1601" y="201"/>
                  </a:lnTo>
                  <a:lnTo>
                    <a:pt x="1607" y="207"/>
                  </a:lnTo>
                  <a:lnTo>
                    <a:pt x="1613" y="212"/>
                  </a:lnTo>
                  <a:lnTo>
                    <a:pt x="1619" y="219"/>
                  </a:lnTo>
                  <a:lnTo>
                    <a:pt x="1624" y="224"/>
                  </a:lnTo>
                  <a:lnTo>
                    <a:pt x="1629" y="229"/>
                  </a:lnTo>
                  <a:lnTo>
                    <a:pt x="1633" y="235"/>
                  </a:lnTo>
                  <a:lnTo>
                    <a:pt x="1638" y="241"/>
                  </a:lnTo>
                  <a:lnTo>
                    <a:pt x="1642" y="246"/>
                  </a:lnTo>
                  <a:lnTo>
                    <a:pt x="1646" y="253"/>
                  </a:lnTo>
                  <a:lnTo>
                    <a:pt x="1650" y="258"/>
                  </a:lnTo>
                  <a:lnTo>
                    <a:pt x="1654" y="265"/>
                  </a:lnTo>
                  <a:lnTo>
                    <a:pt x="1658" y="270"/>
                  </a:lnTo>
                  <a:lnTo>
                    <a:pt x="1661" y="277"/>
                  </a:lnTo>
                  <a:lnTo>
                    <a:pt x="1664" y="282"/>
                  </a:lnTo>
                  <a:lnTo>
                    <a:pt x="1666" y="289"/>
                  </a:lnTo>
                  <a:lnTo>
                    <a:pt x="1669" y="294"/>
                  </a:lnTo>
                  <a:lnTo>
                    <a:pt x="1670" y="301"/>
                  </a:lnTo>
                  <a:lnTo>
                    <a:pt x="1673" y="306"/>
                  </a:lnTo>
                  <a:lnTo>
                    <a:pt x="1674" y="313"/>
                  </a:lnTo>
                  <a:lnTo>
                    <a:pt x="1676" y="318"/>
                  </a:lnTo>
                  <a:lnTo>
                    <a:pt x="1677" y="324"/>
                  </a:lnTo>
                  <a:lnTo>
                    <a:pt x="1677" y="330"/>
                  </a:lnTo>
                  <a:lnTo>
                    <a:pt x="1678" y="336"/>
                  </a:lnTo>
                  <a:lnTo>
                    <a:pt x="1678" y="343"/>
                  </a:lnTo>
                  <a:lnTo>
                    <a:pt x="1678" y="348"/>
                  </a:lnTo>
                  <a:lnTo>
                    <a:pt x="1678" y="355"/>
                  </a:lnTo>
                  <a:lnTo>
                    <a:pt x="1678" y="360"/>
                  </a:lnTo>
                  <a:lnTo>
                    <a:pt x="1677" y="367"/>
                  </a:lnTo>
                  <a:lnTo>
                    <a:pt x="1676" y="373"/>
                  </a:lnTo>
                  <a:lnTo>
                    <a:pt x="1676" y="379"/>
                  </a:lnTo>
                  <a:lnTo>
                    <a:pt x="1673" y="385"/>
                  </a:lnTo>
                  <a:lnTo>
                    <a:pt x="1672" y="391"/>
                  </a:lnTo>
                  <a:lnTo>
                    <a:pt x="1670" y="397"/>
                  </a:lnTo>
                  <a:lnTo>
                    <a:pt x="1668" y="403"/>
                  </a:lnTo>
                  <a:lnTo>
                    <a:pt x="1665" y="409"/>
                  </a:lnTo>
                  <a:lnTo>
                    <a:pt x="1662" y="414"/>
                  </a:lnTo>
                  <a:lnTo>
                    <a:pt x="1660" y="421"/>
                  </a:lnTo>
                  <a:lnTo>
                    <a:pt x="1656" y="426"/>
                  </a:lnTo>
                  <a:lnTo>
                    <a:pt x="1653" y="433"/>
                  </a:lnTo>
                  <a:lnTo>
                    <a:pt x="1649" y="438"/>
                  </a:lnTo>
                  <a:lnTo>
                    <a:pt x="1645" y="445"/>
                  </a:lnTo>
                  <a:lnTo>
                    <a:pt x="1641" y="450"/>
                  </a:lnTo>
                  <a:lnTo>
                    <a:pt x="1636" y="457"/>
                  </a:lnTo>
                  <a:lnTo>
                    <a:pt x="1632" y="462"/>
                  </a:lnTo>
                  <a:lnTo>
                    <a:pt x="1627" y="467"/>
                  </a:lnTo>
                  <a:lnTo>
                    <a:pt x="1621" y="474"/>
                  </a:lnTo>
                  <a:lnTo>
                    <a:pt x="1616" y="479"/>
                  </a:lnTo>
                  <a:lnTo>
                    <a:pt x="1611" y="485"/>
                  </a:lnTo>
                  <a:lnTo>
                    <a:pt x="1604" y="490"/>
                  </a:lnTo>
                  <a:lnTo>
                    <a:pt x="1597" y="495"/>
                  </a:lnTo>
                  <a:lnTo>
                    <a:pt x="1592" y="502"/>
                  </a:lnTo>
                  <a:lnTo>
                    <a:pt x="1585" y="507"/>
                  </a:lnTo>
                  <a:lnTo>
                    <a:pt x="1578" y="512"/>
                  </a:lnTo>
                  <a:lnTo>
                    <a:pt x="1571" y="518"/>
                  </a:lnTo>
                  <a:lnTo>
                    <a:pt x="1564" y="523"/>
                  </a:lnTo>
                  <a:lnTo>
                    <a:pt x="1556" y="528"/>
                  </a:lnTo>
                  <a:lnTo>
                    <a:pt x="1548" y="534"/>
                  </a:lnTo>
                  <a:lnTo>
                    <a:pt x="1540" y="538"/>
                  </a:lnTo>
                  <a:lnTo>
                    <a:pt x="1532" y="543"/>
                  </a:lnTo>
                  <a:lnTo>
                    <a:pt x="1523" y="548"/>
                  </a:lnTo>
                  <a:lnTo>
                    <a:pt x="1515" y="553"/>
                  </a:lnTo>
                  <a:lnTo>
                    <a:pt x="1506" y="557"/>
                  </a:lnTo>
                  <a:lnTo>
                    <a:pt x="1497" y="563"/>
                  </a:lnTo>
                  <a:lnTo>
                    <a:pt x="1489" y="568"/>
                  </a:lnTo>
                  <a:lnTo>
                    <a:pt x="1478" y="572"/>
                  </a:lnTo>
                  <a:lnTo>
                    <a:pt x="1469" y="577"/>
                  </a:lnTo>
                  <a:lnTo>
                    <a:pt x="1460" y="581"/>
                  </a:lnTo>
                  <a:lnTo>
                    <a:pt x="1449" y="585"/>
                  </a:lnTo>
                  <a:lnTo>
                    <a:pt x="1440" y="590"/>
                  </a:lnTo>
                  <a:lnTo>
                    <a:pt x="1429" y="594"/>
                  </a:lnTo>
                  <a:lnTo>
                    <a:pt x="1419" y="598"/>
                  </a:lnTo>
                  <a:lnTo>
                    <a:pt x="1408" y="602"/>
                  </a:lnTo>
                  <a:lnTo>
                    <a:pt x="1396" y="606"/>
                  </a:lnTo>
                  <a:lnTo>
                    <a:pt x="1385" y="610"/>
                  </a:lnTo>
                  <a:lnTo>
                    <a:pt x="1375" y="614"/>
                  </a:lnTo>
                  <a:lnTo>
                    <a:pt x="1363" y="618"/>
                  </a:lnTo>
                  <a:lnTo>
                    <a:pt x="1351" y="622"/>
                  </a:lnTo>
                  <a:lnTo>
                    <a:pt x="1339" y="626"/>
                  </a:lnTo>
                  <a:lnTo>
                    <a:pt x="1327" y="630"/>
                  </a:lnTo>
                  <a:lnTo>
                    <a:pt x="1315" y="633"/>
                  </a:lnTo>
                  <a:lnTo>
                    <a:pt x="1303" y="637"/>
                  </a:lnTo>
                  <a:lnTo>
                    <a:pt x="1291" y="639"/>
                  </a:lnTo>
                  <a:lnTo>
                    <a:pt x="1280" y="643"/>
                  </a:lnTo>
                  <a:lnTo>
                    <a:pt x="1266" y="646"/>
                  </a:lnTo>
                  <a:lnTo>
                    <a:pt x="1253" y="649"/>
                  </a:lnTo>
                  <a:lnTo>
                    <a:pt x="1241" y="653"/>
                  </a:lnTo>
                  <a:lnTo>
                    <a:pt x="1228" y="655"/>
                  </a:lnTo>
                  <a:lnTo>
                    <a:pt x="1215" y="658"/>
                  </a:lnTo>
                  <a:lnTo>
                    <a:pt x="1201" y="661"/>
                  </a:lnTo>
                  <a:lnTo>
                    <a:pt x="1188" y="663"/>
                  </a:lnTo>
                  <a:lnTo>
                    <a:pt x="1175" y="666"/>
                  </a:lnTo>
                  <a:lnTo>
                    <a:pt x="1162" y="669"/>
                  </a:lnTo>
                  <a:lnTo>
                    <a:pt x="1148" y="670"/>
                  </a:lnTo>
                  <a:lnTo>
                    <a:pt x="1134" y="673"/>
                  </a:lnTo>
                  <a:lnTo>
                    <a:pt x="1121" y="675"/>
                  </a:lnTo>
                  <a:lnTo>
                    <a:pt x="1106" y="676"/>
                  </a:lnTo>
                  <a:lnTo>
                    <a:pt x="1093" y="678"/>
                  </a:lnTo>
                  <a:lnTo>
                    <a:pt x="1078" y="680"/>
                  </a:lnTo>
                  <a:lnTo>
                    <a:pt x="1064" y="682"/>
                  </a:lnTo>
                  <a:lnTo>
                    <a:pt x="1050" y="683"/>
                  </a:lnTo>
                  <a:lnTo>
                    <a:pt x="1036" y="684"/>
                  </a:lnTo>
                  <a:lnTo>
                    <a:pt x="1021" y="686"/>
                  </a:lnTo>
                  <a:lnTo>
                    <a:pt x="1007" y="687"/>
                  </a:lnTo>
                  <a:lnTo>
                    <a:pt x="992" y="688"/>
                  </a:lnTo>
                  <a:lnTo>
                    <a:pt x="979" y="690"/>
                  </a:lnTo>
                  <a:lnTo>
                    <a:pt x="964" y="691"/>
                  </a:lnTo>
                  <a:lnTo>
                    <a:pt x="950" y="691"/>
                  </a:lnTo>
                  <a:lnTo>
                    <a:pt x="935" y="692"/>
                  </a:lnTo>
                  <a:lnTo>
                    <a:pt x="921" y="692"/>
                  </a:lnTo>
                  <a:lnTo>
                    <a:pt x="906" y="694"/>
                  </a:lnTo>
                  <a:lnTo>
                    <a:pt x="891" y="694"/>
                  </a:lnTo>
                  <a:lnTo>
                    <a:pt x="876" y="694"/>
                  </a:lnTo>
                  <a:lnTo>
                    <a:pt x="861" y="695"/>
                  </a:lnTo>
                  <a:lnTo>
                    <a:pt x="846" y="695"/>
                  </a:lnTo>
                  <a:lnTo>
                    <a:pt x="832" y="695"/>
                  </a:lnTo>
                  <a:lnTo>
                    <a:pt x="817" y="695"/>
                  </a:lnTo>
                  <a:lnTo>
                    <a:pt x="803" y="694"/>
                  </a:lnTo>
                  <a:lnTo>
                    <a:pt x="788" y="694"/>
                  </a:lnTo>
                  <a:lnTo>
                    <a:pt x="774" y="694"/>
                  </a:lnTo>
                  <a:lnTo>
                    <a:pt x="759" y="692"/>
                  </a:lnTo>
                  <a:lnTo>
                    <a:pt x="744" y="692"/>
                  </a:lnTo>
                  <a:lnTo>
                    <a:pt x="730" y="691"/>
                  </a:lnTo>
                  <a:lnTo>
                    <a:pt x="715" y="691"/>
                  </a:lnTo>
                  <a:lnTo>
                    <a:pt x="701" y="690"/>
                  </a:lnTo>
                  <a:lnTo>
                    <a:pt x="686" y="688"/>
                  </a:lnTo>
                  <a:lnTo>
                    <a:pt x="672" y="687"/>
                  </a:lnTo>
                  <a:lnTo>
                    <a:pt x="657" y="686"/>
                  </a:lnTo>
                  <a:lnTo>
                    <a:pt x="642" y="684"/>
                  </a:lnTo>
                  <a:lnTo>
                    <a:pt x="629" y="683"/>
                  </a:lnTo>
                  <a:lnTo>
                    <a:pt x="615" y="682"/>
                  </a:lnTo>
                  <a:lnTo>
                    <a:pt x="600" y="680"/>
                  </a:lnTo>
                  <a:lnTo>
                    <a:pt x="587" y="678"/>
                  </a:lnTo>
                  <a:lnTo>
                    <a:pt x="572" y="676"/>
                  </a:lnTo>
                  <a:lnTo>
                    <a:pt x="559" y="675"/>
                  </a:lnTo>
                  <a:lnTo>
                    <a:pt x="544" y="673"/>
                  </a:lnTo>
                  <a:lnTo>
                    <a:pt x="531" y="670"/>
                  </a:lnTo>
                  <a:lnTo>
                    <a:pt x="518" y="669"/>
                  </a:lnTo>
                  <a:lnTo>
                    <a:pt x="503" y="666"/>
                  </a:lnTo>
                  <a:lnTo>
                    <a:pt x="490" y="663"/>
                  </a:lnTo>
                  <a:lnTo>
                    <a:pt x="477" y="661"/>
                  </a:lnTo>
                  <a:lnTo>
                    <a:pt x="464" y="658"/>
                  </a:lnTo>
                  <a:lnTo>
                    <a:pt x="450" y="655"/>
                  </a:lnTo>
                  <a:lnTo>
                    <a:pt x="439" y="653"/>
                  </a:lnTo>
                  <a:lnTo>
                    <a:pt x="425" y="649"/>
                  </a:lnTo>
                  <a:lnTo>
                    <a:pt x="412" y="646"/>
                  </a:lnTo>
                  <a:lnTo>
                    <a:pt x="400" y="643"/>
                  </a:lnTo>
                  <a:lnTo>
                    <a:pt x="387" y="639"/>
                  </a:lnTo>
                  <a:lnTo>
                    <a:pt x="375" y="637"/>
                  </a:lnTo>
                  <a:lnTo>
                    <a:pt x="363" y="633"/>
                  </a:lnTo>
                  <a:lnTo>
                    <a:pt x="351" y="630"/>
                  </a:lnTo>
                  <a:lnTo>
                    <a:pt x="339" y="626"/>
                  </a:lnTo>
                  <a:lnTo>
                    <a:pt x="327" y="622"/>
                  </a:lnTo>
                  <a:lnTo>
                    <a:pt x="315" y="618"/>
                  </a:lnTo>
                  <a:lnTo>
                    <a:pt x="305" y="614"/>
                  </a:lnTo>
                  <a:lnTo>
                    <a:pt x="293" y="610"/>
                  </a:lnTo>
                  <a:lnTo>
                    <a:pt x="282" y="606"/>
                  </a:lnTo>
                  <a:lnTo>
                    <a:pt x="272" y="602"/>
                  </a:lnTo>
                  <a:lnTo>
                    <a:pt x="261" y="598"/>
                  </a:lnTo>
                  <a:lnTo>
                    <a:pt x="250" y="594"/>
                  </a:lnTo>
                  <a:lnTo>
                    <a:pt x="240" y="590"/>
                  </a:lnTo>
                  <a:lnTo>
                    <a:pt x="229" y="585"/>
                  </a:lnTo>
                  <a:lnTo>
                    <a:pt x="220" y="581"/>
                  </a:lnTo>
                  <a:lnTo>
                    <a:pt x="209" y="577"/>
                  </a:lnTo>
                  <a:lnTo>
                    <a:pt x="200" y="572"/>
                  </a:lnTo>
                  <a:lnTo>
                    <a:pt x="191" y="568"/>
                  </a:lnTo>
                  <a:lnTo>
                    <a:pt x="182" y="563"/>
                  </a:lnTo>
                  <a:lnTo>
                    <a:pt x="172" y="557"/>
                  </a:lnTo>
                  <a:lnTo>
                    <a:pt x="163" y="553"/>
                  </a:lnTo>
                  <a:lnTo>
                    <a:pt x="155" y="548"/>
                  </a:lnTo>
                  <a:lnTo>
                    <a:pt x="147" y="543"/>
                  </a:lnTo>
                  <a:lnTo>
                    <a:pt x="138" y="538"/>
                  </a:lnTo>
                  <a:lnTo>
                    <a:pt x="130" y="534"/>
                  </a:lnTo>
                  <a:lnTo>
                    <a:pt x="123" y="528"/>
                  </a:lnTo>
                  <a:lnTo>
                    <a:pt x="115" y="523"/>
                  </a:lnTo>
                  <a:lnTo>
                    <a:pt x="107" y="518"/>
                  </a:lnTo>
                  <a:lnTo>
                    <a:pt x="101" y="512"/>
                  </a:lnTo>
                  <a:lnTo>
                    <a:pt x="94" y="507"/>
                  </a:lnTo>
                  <a:lnTo>
                    <a:pt x="88" y="502"/>
                  </a:lnTo>
                  <a:lnTo>
                    <a:pt x="81" y="495"/>
                  </a:lnTo>
                  <a:lnTo>
                    <a:pt x="74" y="490"/>
                  </a:lnTo>
                  <a:lnTo>
                    <a:pt x="69" y="485"/>
                  </a:lnTo>
                  <a:lnTo>
                    <a:pt x="64" y="479"/>
                  </a:lnTo>
                  <a:lnTo>
                    <a:pt x="58" y="474"/>
                  </a:lnTo>
                  <a:lnTo>
                    <a:pt x="53" y="467"/>
                  </a:lnTo>
                  <a:lnTo>
                    <a:pt x="48" y="462"/>
                  </a:lnTo>
                  <a:lnTo>
                    <a:pt x="43" y="457"/>
                  </a:lnTo>
                  <a:lnTo>
                    <a:pt x="39" y="450"/>
                  </a:lnTo>
                  <a:lnTo>
                    <a:pt x="35" y="445"/>
                  </a:lnTo>
                  <a:lnTo>
                    <a:pt x="31" y="438"/>
                  </a:lnTo>
                  <a:lnTo>
                    <a:pt x="27" y="433"/>
                  </a:lnTo>
                  <a:lnTo>
                    <a:pt x="23" y="426"/>
                  </a:lnTo>
                  <a:lnTo>
                    <a:pt x="20" y="421"/>
                  </a:lnTo>
                  <a:lnTo>
                    <a:pt x="16" y="414"/>
                  </a:lnTo>
                  <a:lnTo>
                    <a:pt x="13" y="409"/>
                  </a:lnTo>
                  <a:lnTo>
                    <a:pt x="11" y="403"/>
                  </a:lnTo>
                  <a:lnTo>
                    <a:pt x="9" y="397"/>
                  </a:lnTo>
                  <a:lnTo>
                    <a:pt x="7" y="391"/>
                  </a:lnTo>
                  <a:lnTo>
                    <a:pt x="5" y="385"/>
                  </a:lnTo>
                  <a:lnTo>
                    <a:pt x="4" y="379"/>
                  </a:lnTo>
                  <a:lnTo>
                    <a:pt x="3" y="373"/>
                  </a:lnTo>
                  <a:lnTo>
                    <a:pt x="1" y="367"/>
                  </a:lnTo>
                  <a:lnTo>
                    <a:pt x="1" y="360"/>
                  </a:lnTo>
                  <a:lnTo>
                    <a:pt x="0" y="355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6"/>
                  </a:lnTo>
                  <a:lnTo>
                    <a:pt x="1" y="330"/>
                  </a:lnTo>
                  <a:lnTo>
                    <a:pt x="3" y="324"/>
                  </a:lnTo>
                  <a:lnTo>
                    <a:pt x="3" y="318"/>
                  </a:lnTo>
                  <a:lnTo>
                    <a:pt x="4" y="313"/>
                  </a:lnTo>
                  <a:lnTo>
                    <a:pt x="7" y="306"/>
                  </a:lnTo>
                  <a:lnTo>
                    <a:pt x="8" y="301"/>
                  </a:lnTo>
                  <a:lnTo>
                    <a:pt x="11" y="294"/>
                  </a:lnTo>
                  <a:lnTo>
                    <a:pt x="12" y="289"/>
                  </a:lnTo>
                  <a:lnTo>
                    <a:pt x="15" y="282"/>
                  </a:lnTo>
                  <a:lnTo>
                    <a:pt x="19" y="277"/>
                  </a:lnTo>
                  <a:lnTo>
                    <a:pt x="21" y="270"/>
                  </a:lnTo>
                  <a:lnTo>
                    <a:pt x="24" y="265"/>
                  </a:lnTo>
                  <a:lnTo>
                    <a:pt x="28" y="258"/>
                  </a:lnTo>
                  <a:lnTo>
                    <a:pt x="32" y="253"/>
                  </a:lnTo>
                  <a:lnTo>
                    <a:pt x="36" y="246"/>
                  </a:lnTo>
                  <a:lnTo>
                    <a:pt x="41" y="241"/>
                  </a:lnTo>
                  <a:lnTo>
                    <a:pt x="45" y="236"/>
                  </a:lnTo>
                  <a:lnTo>
                    <a:pt x="50" y="229"/>
                  </a:lnTo>
                  <a:lnTo>
                    <a:pt x="56" y="224"/>
                  </a:lnTo>
                  <a:lnTo>
                    <a:pt x="61" y="219"/>
                  </a:lnTo>
                  <a:lnTo>
                    <a:pt x="66" y="212"/>
                  </a:lnTo>
                  <a:lnTo>
                    <a:pt x="72" y="207"/>
                  </a:lnTo>
                  <a:lnTo>
                    <a:pt x="78" y="201"/>
                  </a:lnTo>
                  <a:lnTo>
                    <a:pt x="84" y="196"/>
                  </a:lnTo>
                  <a:lnTo>
                    <a:pt x="90" y="191"/>
                  </a:lnTo>
                  <a:lnTo>
                    <a:pt x="97" y="186"/>
                  </a:lnTo>
                  <a:lnTo>
                    <a:pt x="105" y="180"/>
                  </a:lnTo>
                  <a:lnTo>
                    <a:pt x="111" y="175"/>
                  </a:lnTo>
                  <a:lnTo>
                    <a:pt x="119" y="170"/>
                  </a:lnTo>
                  <a:lnTo>
                    <a:pt x="127" y="164"/>
                  </a:lnTo>
                  <a:lnTo>
                    <a:pt x="134" y="159"/>
                  </a:lnTo>
                  <a:lnTo>
                    <a:pt x="143" y="154"/>
                  </a:lnTo>
                  <a:lnTo>
                    <a:pt x="151" y="149"/>
                  </a:lnTo>
                  <a:lnTo>
                    <a:pt x="159" y="143"/>
                  </a:lnTo>
                  <a:lnTo>
                    <a:pt x="168" y="139"/>
                  </a:lnTo>
                  <a:lnTo>
                    <a:pt x="178" y="134"/>
                  </a:lnTo>
                  <a:lnTo>
                    <a:pt x="186" y="129"/>
                  </a:lnTo>
                  <a:lnTo>
                    <a:pt x="195" y="125"/>
                  </a:lnTo>
                  <a:lnTo>
                    <a:pt x="205" y="119"/>
                  </a:lnTo>
                  <a:lnTo>
                    <a:pt x="215" y="115"/>
                  </a:lnTo>
                  <a:lnTo>
                    <a:pt x="224" y="111"/>
                  </a:lnTo>
                  <a:lnTo>
                    <a:pt x="235" y="106"/>
                  </a:lnTo>
                  <a:lnTo>
                    <a:pt x="245" y="102"/>
                  </a:lnTo>
                  <a:lnTo>
                    <a:pt x="256" y="98"/>
                  </a:lnTo>
                  <a:lnTo>
                    <a:pt x="266" y="93"/>
                  </a:lnTo>
                  <a:lnTo>
                    <a:pt x="277" y="89"/>
                  </a:lnTo>
                  <a:lnTo>
                    <a:pt x="288" y="85"/>
                  </a:lnTo>
                  <a:lnTo>
                    <a:pt x="299" y="81"/>
                  </a:lnTo>
                  <a:lnTo>
                    <a:pt x="310" y="77"/>
                  </a:lnTo>
                  <a:lnTo>
                    <a:pt x="322" y="74"/>
                  </a:lnTo>
                  <a:lnTo>
                    <a:pt x="334" y="70"/>
                  </a:lnTo>
                  <a:lnTo>
                    <a:pt x="345" y="66"/>
                  </a:lnTo>
                  <a:lnTo>
                    <a:pt x="356" y="62"/>
                  </a:lnTo>
                  <a:lnTo>
                    <a:pt x="370" y="60"/>
                  </a:lnTo>
                  <a:lnTo>
                    <a:pt x="382" y="56"/>
                  </a:lnTo>
                  <a:lnTo>
                    <a:pt x="394" y="53"/>
                  </a:lnTo>
                  <a:lnTo>
                    <a:pt x="407" y="49"/>
                  </a:lnTo>
                  <a:lnTo>
                    <a:pt x="419" y="47"/>
                  </a:lnTo>
                  <a:lnTo>
                    <a:pt x="432" y="44"/>
                  </a:lnTo>
                  <a:lnTo>
                    <a:pt x="445" y="40"/>
                  </a:lnTo>
                  <a:lnTo>
                    <a:pt x="457" y="37"/>
                  </a:lnTo>
                  <a:lnTo>
                    <a:pt x="470" y="35"/>
                  </a:lnTo>
                  <a:lnTo>
                    <a:pt x="484" y="32"/>
                  </a:lnTo>
                  <a:lnTo>
                    <a:pt x="497" y="29"/>
                  </a:lnTo>
                  <a:lnTo>
                    <a:pt x="511" y="28"/>
                  </a:lnTo>
                  <a:lnTo>
                    <a:pt x="525" y="25"/>
                  </a:lnTo>
                  <a:lnTo>
                    <a:pt x="538" y="23"/>
                  </a:lnTo>
                  <a:lnTo>
                    <a:pt x="551" y="20"/>
                  </a:lnTo>
                  <a:lnTo>
                    <a:pt x="566" y="19"/>
                  </a:lnTo>
                  <a:lnTo>
                    <a:pt x="579" y="16"/>
                  </a:lnTo>
                  <a:lnTo>
                    <a:pt x="593" y="15"/>
                  </a:lnTo>
                  <a:lnTo>
                    <a:pt x="608" y="14"/>
                  </a:lnTo>
                  <a:lnTo>
                    <a:pt x="621" y="12"/>
                  </a:lnTo>
                  <a:lnTo>
                    <a:pt x="636" y="10"/>
                  </a:lnTo>
                  <a:lnTo>
                    <a:pt x="650" y="8"/>
                  </a:lnTo>
                  <a:lnTo>
                    <a:pt x="665" y="7"/>
                  </a:lnTo>
                  <a:lnTo>
                    <a:pt x="678" y="6"/>
                  </a:lnTo>
                  <a:lnTo>
                    <a:pt x="693" y="6"/>
                  </a:lnTo>
                  <a:lnTo>
                    <a:pt x="707" y="4"/>
                  </a:lnTo>
                  <a:lnTo>
                    <a:pt x="722" y="3"/>
                  </a:lnTo>
                  <a:lnTo>
                    <a:pt x="737" y="3"/>
                  </a:lnTo>
                  <a:lnTo>
                    <a:pt x="751" y="2"/>
                  </a:lnTo>
                  <a:lnTo>
                    <a:pt x="766" y="2"/>
                  </a:lnTo>
                  <a:lnTo>
                    <a:pt x="780" y="0"/>
                  </a:lnTo>
                  <a:lnTo>
                    <a:pt x="795" y="0"/>
                  </a:lnTo>
                  <a:lnTo>
                    <a:pt x="811" y="0"/>
                  </a:lnTo>
                  <a:lnTo>
                    <a:pt x="825" y="0"/>
                  </a:lnTo>
                  <a:lnTo>
                    <a:pt x="840" y="0"/>
                  </a:lnTo>
                  <a:close/>
                </a:path>
              </a:pathLst>
            </a:custGeom>
            <a:solidFill>
              <a:srgbClr val="FF99CC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Rectangle 2392"/>
            <p:cNvSpPr>
              <a:spLocks noChangeArrowheads="1"/>
            </p:cNvSpPr>
            <p:nvPr/>
          </p:nvSpPr>
          <p:spPr bwMode="auto">
            <a:xfrm>
              <a:off x="6324600" y="2133600"/>
              <a:ext cx="5143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MyProxy</a:t>
              </a:r>
              <a:endParaRPr lang="en-US" sz="1000" b="0">
                <a:solidFill>
                  <a:schemeClr val="tx1"/>
                </a:solidFill>
              </a:endParaRPr>
            </a:p>
          </p:txBody>
        </p:sp>
        <p:sp>
          <p:nvSpPr>
            <p:cNvPr id="11" name="Freeform 2393"/>
            <p:cNvSpPr>
              <a:spLocks/>
            </p:cNvSpPr>
            <p:nvPr/>
          </p:nvSpPr>
          <p:spPr bwMode="auto">
            <a:xfrm>
              <a:off x="4384675" y="1885950"/>
              <a:ext cx="512763" cy="260350"/>
            </a:xfrm>
            <a:custGeom>
              <a:avLst/>
              <a:gdLst/>
              <a:ahLst/>
              <a:cxnLst>
                <a:cxn ang="0">
                  <a:pos x="703" y="1"/>
                </a:cxn>
                <a:cxn ang="0">
                  <a:pos x="770" y="5"/>
                </a:cxn>
                <a:cxn ang="0">
                  <a:pos x="835" y="14"/>
                </a:cxn>
                <a:cxn ang="0">
                  <a:pos x="899" y="26"/>
                </a:cxn>
                <a:cxn ang="0">
                  <a:pos x="960" y="41"/>
                </a:cxn>
                <a:cxn ang="0">
                  <a:pos x="1018" y="59"/>
                </a:cxn>
                <a:cxn ang="0">
                  <a:pos x="1071" y="81"/>
                </a:cxn>
                <a:cxn ang="0">
                  <a:pos x="1120" y="104"/>
                </a:cxn>
                <a:cxn ang="0">
                  <a:pos x="1164" y="131"/>
                </a:cxn>
                <a:cxn ang="0">
                  <a:pos x="1201" y="160"/>
                </a:cxn>
                <a:cxn ang="0">
                  <a:pos x="1233" y="190"/>
                </a:cxn>
                <a:cxn ang="0">
                  <a:pos x="1258" y="222"/>
                </a:cxn>
                <a:cxn ang="0">
                  <a:pos x="1276" y="255"/>
                </a:cxn>
                <a:cxn ang="0">
                  <a:pos x="1288" y="290"/>
                </a:cxn>
                <a:cxn ang="0">
                  <a:pos x="1292" y="324"/>
                </a:cxn>
                <a:cxn ang="0">
                  <a:pos x="1290" y="358"/>
                </a:cxn>
                <a:cxn ang="0">
                  <a:pos x="1280" y="393"/>
                </a:cxn>
                <a:cxn ang="0">
                  <a:pos x="1263" y="426"/>
                </a:cxn>
                <a:cxn ang="0">
                  <a:pos x="1239" y="458"/>
                </a:cxn>
                <a:cxn ang="0">
                  <a:pos x="1210" y="489"/>
                </a:cxn>
                <a:cxn ang="0">
                  <a:pos x="1173" y="519"/>
                </a:cxn>
                <a:cxn ang="0">
                  <a:pos x="1131" y="545"/>
                </a:cxn>
                <a:cxn ang="0">
                  <a:pos x="1084" y="570"/>
                </a:cxn>
                <a:cxn ang="0">
                  <a:pos x="1031" y="591"/>
                </a:cxn>
                <a:cxn ang="0">
                  <a:pos x="976" y="611"/>
                </a:cxn>
                <a:cxn ang="0">
                  <a:pos x="915" y="627"/>
                </a:cxn>
                <a:cxn ang="0">
                  <a:pos x="852" y="639"/>
                </a:cxn>
                <a:cxn ang="0">
                  <a:pos x="786" y="648"/>
                </a:cxn>
                <a:cxn ang="0">
                  <a:pos x="720" y="655"/>
                </a:cxn>
                <a:cxn ang="0">
                  <a:pos x="653" y="656"/>
                </a:cxn>
                <a:cxn ang="0">
                  <a:pos x="584" y="655"/>
                </a:cxn>
                <a:cxn ang="0">
                  <a:pos x="517" y="650"/>
                </a:cxn>
                <a:cxn ang="0">
                  <a:pos x="451" y="642"/>
                </a:cxn>
                <a:cxn ang="0">
                  <a:pos x="388" y="630"/>
                </a:cxn>
                <a:cxn ang="0">
                  <a:pos x="327" y="614"/>
                </a:cxn>
                <a:cxn ang="0">
                  <a:pos x="270" y="595"/>
                </a:cxn>
                <a:cxn ang="0">
                  <a:pos x="217" y="574"/>
                </a:cxn>
                <a:cxn ang="0">
                  <a:pos x="169" y="549"/>
                </a:cxn>
                <a:cxn ang="0">
                  <a:pos x="125" y="522"/>
                </a:cxn>
                <a:cxn ang="0">
                  <a:pos x="88" y="493"/>
                </a:cxn>
                <a:cxn ang="0">
                  <a:pos x="58" y="463"/>
                </a:cxn>
                <a:cxn ang="0">
                  <a:pos x="33" y="431"/>
                </a:cxn>
                <a:cxn ang="0">
                  <a:pos x="15" y="398"/>
                </a:cxn>
                <a:cxn ang="0">
                  <a:pos x="4" y="364"/>
                </a:cxn>
                <a:cxn ang="0">
                  <a:pos x="0" y="329"/>
                </a:cxn>
                <a:cxn ang="0">
                  <a:pos x="4" y="295"/>
                </a:cxn>
                <a:cxn ang="0">
                  <a:pos x="14" y="260"/>
                </a:cxn>
                <a:cxn ang="0">
                  <a:pos x="31" y="227"/>
                </a:cxn>
                <a:cxn ang="0">
                  <a:pos x="55" y="196"/>
                </a:cxn>
                <a:cxn ang="0">
                  <a:pos x="86" y="165"/>
                </a:cxn>
                <a:cxn ang="0">
                  <a:pos x="123" y="136"/>
                </a:cxn>
                <a:cxn ang="0">
                  <a:pos x="165" y="108"/>
                </a:cxn>
                <a:cxn ang="0">
                  <a:pos x="213" y="84"/>
                </a:cxn>
                <a:cxn ang="0">
                  <a:pos x="266" y="63"/>
                </a:cxn>
                <a:cxn ang="0">
                  <a:pos x="323" y="43"/>
                </a:cxn>
                <a:cxn ang="0">
                  <a:pos x="382" y="28"/>
                </a:cxn>
                <a:cxn ang="0">
                  <a:pos x="446" y="16"/>
                </a:cxn>
                <a:cxn ang="0">
                  <a:pos x="512" y="6"/>
                </a:cxn>
                <a:cxn ang="0">
                  <a:pos x="578" y="1"/>
                </a:cxn>
                <a:cxn ang="0">
                  <a:pos x="646" y="0"/>
                </a:cxn>
              </a:cxnLst>
              <a:rect l="0" t="0" r="r" b="b"/>
              <a:pathLst>
                <a:path w="1292" h="656">
                  <a:moveTo>
                    <a:pt x="646" y="0"/>
                  </a:moveTo>
                  <a:lnTo>
                    <a:pt x="658" y="0"/>
                  </a:lnTo>
                  <a:lnTo>
                    <a:pt x="668" y="0"/>
                  </a:lnTo>
                  <a:lnTo>
                    <a:pt x="680" y="0"/>
                  </a:lnTo>
                  <a:lnTo>
                    <a:pt x="691" y="1"/>
                  </a:lnTo>
                  <a:lnTo>
                    <a:pt x="703" y="1"/>
                  </a:lnTo>
                  <a:lnTo>
                    <a:pt x="713" y="1"/>
                  </a:lnTo>
                  <a:lnTo>
                    <a:pt x="725" y="2"/>
                  </a:lnTo>
                  <a:lnTo>
                    <a:pt x="736" y="2"/>
                  </a:lnTo>
                  <a:lnTo>
                    <a:pt x="748" y="4"/>
                  </a:lnTo>
                  <a:lnTo>
                    <a:pt x="758" y="5"/>
                  </a:lnTo>
                  <a:lnTo>
                    <a:pt x="770" y="5"/>
                  </a:lnTo>
                  <a:lnTo>
                    <a:pt x="781" y="6"/>
                  </a:lnTo>
                  <a:lnTo>
                    <a:pt x="792" y="8"/>
                  </a:lnTo>
                  <a:lnTo>
                    <a:pt x="803" y="9"/>
                  </a:lnTo>
                  <a:lnTo>
                    <a:pt x="814" y="10"/>
                  </a:lnTo>
                  <a:lnTo>
                    <a:pt x="825" y="13"/>
                  </a:lnTo>
                  <a:lnTo>
                    <a:pt x="835" y="14"/>
                  </a:lnTo>
                  <a:lnTo>
                    <a:pt x="846" y="16"/>
                  </a:lnTo>
                  <a:lnTo>
                    <a:pt x="858" y="17"/>
                  </a:lnTo>
                  <a:lnTo>
                    <a:pt x="868" y="20"/>
                  </a:lnTo>
                  <a:lnTo>
                    <a:pt x="879" y="21"/>
                  </a:lnTo>
                  <a:lnTo>
                    <a:pt x="890" y="24"/>
                  </a:lnTo>
                  <a:lnTo>
                    <a:pt x="899" y="26"/>
                  </a:lnTo>
                  <a:lnTo>
                    <a:pt x="909" y="28"/>
                  </a:lnTo>
                  <a:lnTo>
                    <a:pt x="920" y="30"/>
                  </a:lnTo>
                  <a:lnTo>
                    <a:pt x="931" y="33"/>
                  </a:lnTo>
                  <a:lnTo>
                    <a:pt x="940" y="36"/>
                  </a:lnTo>
                  <a:lnTo>
                    <a:pt x="950" y="38"/>
                  </a:lnTo>
                  <a:lnTo>
                    <a:pt x="960" y="41"/>
                  </a:lnTo>
                  <a:lnTo>
                    <a:pt x="970" y="43"/>
                  </a:lnTo>
                  <a:lnTo>
                    <a:pt x="980" y="47"/>
                  </a:lnTo>
                  <a:lnTo>
                    <a:pt x="989" y="50"/>
                  </a:lnTo>
                  <a:lnTo>
                    <a:pt x="999" y="53"/>
                  </a:lnTo>
                  <a:lnTo>
                    <a:pt x="1009" y="57"/>
                  </a:lnTo>
                  <a:lnTo>
                    <a:pt x="1018" y="59"/>
                  </a:lnTo>
                  <a:lnTo>
                    <a:pt x="1027" y="63"/>
                  </a:lnTo>
                  <a:lnTo>
                    <a:pt x="1037" y="66"/>
                  </a:lnTo>
                  <a:lnTo>
                    <a:pt x="1045" y="70"/>
                  </a:lnTo>
                  <a:lnTo>
                    <a:pt x="1054" y="74"/>
                  </a:lnTo>
                  <a:lnTo>
                    <a:pt x="1063" y="77"/>
                  </a:lnTo>
                  <a:lnTo>
                    <a:pt x="1071" y="81"/>
                  </a:lnTo>
                  <a:lnTo>
                    <a:pt x="1080" y="84"/>
                  </a:lnTo>
                  <a:lnTo>
                    <a:pt x="1088" y="88"/>
                  </a:lnTo>
                  <a:lnTo>
                    <a:pt x="1096" y="92"/>
                  </a:lnTo>
                  <a:lnTo>
                    <a:pt x="1104" y="96"/>
                  </a:lnTo>
                  <a:lnTo>
                    <a:pt x="1112" y="100"/>
                  </a:lnTo>
                  <a:lnTo>
                    <a:pt x="1120" y="104"/>
                  </a:lnTo>
                  <a:lnTo>
                    <a:pt x="1128" y="108"/>
                  </a:lnTo>
                  <a:lnTo>
                    <a:pt x="1135" y="114"/>
                  </a:lnTo>
                  <a:lnTo>
                    <a:pt x="1143" y="118"/>
                  </a:lnTo>
                  <a:lnTo>
                    <a:pt x="1149" y="122"/>
                  </a:lnTo>
                  <a:lnTo>
                    <a:pt x="1157" y="127"/>
                  </a:lnTo>
                  <a:lnTo>
                    <a:pt x="1164" y="131"/>
                  </a:lnTo>
                  <a:lnTo>
                    <a:pt x="1170" y="136"/>
                  </a:lnTo>
                  <a:lnTo>
                    <a:pt x="1177" y="140"/>
                  </a:lnTo>
                  <a:lnTo>
                    <a:pt x="1184" y="145"/>
                  </a:lnTo>
                  <a:lnTo>
                    <a:pt x="1189" y="151"/>
                  </a:lnTo>
                  <a:lnTo>
                    <a:pt x="1196" y="155"/>
                  </a:lnTo>
                  <a:lnTo>
                    <a:pt x="1201" y="160"/>
                  </a:lnTo>
                  <a:lnTo>
                    <a:pt x="1207" y="165"/>
                  </a:lnTo>
                  <a:lnTo>
                    <a:pt x="1213" y="169"/>
                  </a:lnTo>
                  <a:lnTo>
                    <a:pt x="1218" y="174"/>
                  </a:lnTo>
                  <a:lnTo>
                    <a:pt x="1223" y="180"/>
                  </a:lnTo>
                  <a:lnTo>
                    <a:pt x="1227" y="185"/>
                  </a:lnTo>
                  <a:lnTo>
                    <a:pt x="1233" y="190"/>
                  </a:lnTo>
                  <a:lnTo>
                    <a:pt x="1238" y="196"/>
                  </a:lnTo>
                  <a:lnTo>
                    <a:pt x="1242" y="201"/>
                  </a:lnTo>
                  <a:lnTo>
                    <a:pt x="1246" y="206"/>
                  </a:lnTo>
                  <a:lnTo>
                    <a:pt x="1250" y="212"/>
                  </a:lnTo>
                  <a:lnTo>
                    <a:pt x="1254" y="217"/>
                  </a:lnTo>
                  <a:lnTo>
                    <a:pt x="1258" y="222"/>
                  </a:lnTo>
                  <a:lnTo>
                    <a:pt x="1262" y="227"/>
                  </a:lnTo>
                  <a:lnTo>
                    <a:pt x="1264" y="233"/>
                  </a:lnTo>
                  <a:lnTo>
                    <a:pt x="1268" y="239"/>
                  </a:lnTo>
                  <a:lnTo>
                    <a:pt x="1271" y="245"/>
                  </a:lnTo>
                  <a:lnTo>
                    <a:pt x="1274" y="250"/>
                  </a:lnTo>
                  <a:lnTo>
                    <a:pt x="1276" y="255"/>
                  </a:lnTo>
                  <a:lnTo>
                    <a:pt x="1279" y="260"/>
                  </a:lnTo>
                  <a:lnTo>
                    <a:pt x="1282" y="267"/>
                  </a:lnTo>
                  <a:lnTo>
                    <a:pt x="1283" y="272"/>
                  </a:lnTo>
                  <a:lnTo>
                    <a:pt x="1284" y="278"/>
                  </a:lnTo>
                  <a:lnTo>
                    <a:pt x="1287" y="284"/>
                  </a:lnTo>
                  <a:lnTo>
                    <a:pt x="1288" y="290"/>
                  </a:lnTo>
                  <a:lnTo>
                    <a:pt x="1290" y="295"/>
                  </a:lnTo>
                  <a:lnTo>
                    <a:pt x="1291" y="302"/>
                  </a:lnTo>
                  <a:lnTo>
                    <a:pt x="1291" y="307"/>
                  </a:lnTo>
                  <a:lnTo>
                    <a:pt x="1292" y="312"/>
                  </a:lnTo>
                  <a:lnTo>
                    <a:pt x="1292" y="319"/>
                  </a:lnTo>
                  <a:lnTo>
                    <a:pt x="1292" y="324"/>
                  </a:lnTo>
                  <a:lnTo>
                    <a:pt x="1292" y="329"/>
                  </a:lnTo>
                  <a:lnTo>
                    <a:pt x="1292" y="336"/>
                  </a:lnTo>
                  <a:lnTo>
                    <a:pt x="1292" y="341"/>
                  </a:lnTo>
                  <a:lnTo>
                    <a:pt x="1291" y="346"/>
                  </a:lnTo>
                  <a:lnTo>
                    <a:pt x="1291" y="353"/>
                  </a:lnTo>
                  <a:lnTo>
                    <a:pt x="1290" y="358"/>
                  </a:lnTo>
                  <a:lnTo>
                    <a:pt x="1288" y="364"/>
                  </a:lnTo>
                  <a:lnTo>
                    <a:pt x="1287" y="370"/>
                  </a:lnTo>
                  <a:lnTo>
                    <a:pt x="1286" y="376"/>
                  </a:lnTo>
                  <a:lnTo>
                    <a:pt x="1284" y="381"/>
                  </a:lnTo>
                  <a:lnTo>
                    <a:pt x="1282" y="386"/>
                  </a:lnTo>
                  <a:lnTo>
                    <a:pt x="1280" y="393"/>
                  </a:lnTo>
                  <a:lnTo>
                    <a:pt x="1278" y="398"/>
                  </a:lnTo>
                  <a:lnTo>
                    <a:pt x="1275" y="403"/>
                  </a:lnTo>
                  <a:lnTo>
                    <a:pt x="1272" y="409"/>
                  </a:lnTo>
                  <a:lnTo>
                    <a:pt x="1270" y="415"/>
                  </a:lnTo>
                  <a:lnTo>
                    <a:pt x="1267" y="421"/>
                  </a:lnTo>
                  <a:lnTo>
                    <a:pt x="1263" y="426"/>
                  </a:lnTo>
                  <a:lnTo>
                    <a:pt x="1260" y="431"/>
                  </a:lnTo>
                  <a:lnTo>
                    <a:pt x="1256" y="436"/>
                  </a:lnTo>
                  <a:lnTo>
                    <a:pt x="1252" y="442"/>
                  </a:lnTo>
                  <a:lnTo>
                    <a:pt x="1248" y="447"/>
                  </a:lnTo>
                  <a:lnTo>
                    <a:pt x="1245" y="452"/>
                  </a:lnTo>
                  <a:lnTo>
                    <a:pt x="1239" y="458"/>
                  </a:lnTo>
                  <a:lnTo>
                    <a:pt x="1235" y="463"/>
                  </a:lnTo>
                  <a:lnTo>
                    <a:pt x="1230" y="468"/>
                  </a:lnTo>
                  <a:lnTo>
                    <a:pt x="1226" y="474"/>
                  </a:lnTo>
                  <a:lnTo>
                    <a:pt x="1221" y="479"/>
                  </a:lnTo>
                  <a:lnTo>
                    <a:pt x="1215" y="484"/>
                  </a:lnTo>
                  <a:lnTo>
                    <a:pt x="1210" y="489"/>
                  </a:lnTo>
                  <a:lnTo>
                    <a:pt x="1203" y="493"/>
                  </a:lnTo>
                  <a:lnTo>
                    <a:pt x="1198" y="499"/>
                  </a:lnTo>
                  <a:lnTo>
                    <a:pt x="1193" y="504"/>
                  </a:lnTo>
                  <a:lnTo>
                    <a:pt x="1186" y="509"/>
                  </a:lnTo>
                  <a:lnTo>
                    <a:pt x="1180" y="513"/>
                  </a:lnTo>
                  <a:lnTo>
                    <a:pt x="1173" y="519"/>
                  </a:lnTo>
                  <a:lnTo>
                    <a:pt x="1166" y="522"/>
                  </a:lnTo>
                  <a:lnTo>
                    <a:pt x="1160" y="528"/>
                  </a:lnTo>
                  <a:lnTo>
                    <a:pt x="1153" y="532"/>
                  </a:lnTo>
                  <a:lnTo>
                    <a:pt x="1147" y="537"/>
                  </a:lnTo>
                  <a:lnTo>
                    <a:pt x="1139" y="541"/>
                  </a:lnTo>
                  <a:lnTo>
                    <a:pt x="1131" y="545"/>
                  </a:lnTo>
                  <a:lnTo>
                    <a:pt x="1124" y="549"/>
                  </a:lnTo>
                  <a:lnTo>
                    <a:pt x="1116" y="554"/>
                  </a:lnTo>
                  <a:lnTo>
                    <a:pt x="1108" y="558"/>
                  </a:lnTo>
                  <a:lnTo>
                    <a:pt x="1100" y="562"/>
                  </a:lnTo>
                  <a:lnTo>
                    <a:pt x="1092" y="566"/>
                  </a:lnTo>
                  <a:lnTo>
                    <a:pt x="1084" y="570"/>
                  </a:lnTo>
                  <a:lnTo>
                    <a:pt x="1075" y="574"/>
                  </a:lnTo>
                  <a:lnTo>
                    <a:pt x="1067" y="578"/>
                  </a:lnTo>
                  <a:lnTo>
                    <a:pt x="1058" y="581"/>
                  </a:lnTo>
                  <a:lnTo>
                    <a:pt x="1050" y="585"/>
                  </a:lnTo>
                  <a:lnTo>
                    <a:pt x="1041" y="589"/>
                  </a:lnTo>
                  <a:lnTo>
                    <a:pt x="1031" y="591"/>
                  </a:lnTo>
                  <a:lnTo>
                    <a:pt x="1022" y="595"/>
                  </a:lnTo>
                  <a:lnTo>
                    <a:pt x="1013" y="598"/>
                  </a:lnTo>
                  <a:lnTo>
                    <a:pt x="1003" y="602"/>
                  </a:lnTo>
                  <a:lnTo>
                    <a:pt x="994" y="605"/>
                  </a:lnTo>
                  <a:lnTo>
                    <a:pt x="985" y="608"/>
                  </a:lnTo>
                  <a:lnTo>
                    <a:pt x="976" y="611"/>
                  </a:lnTo>
                  <a:lnTo>
                    <a:pt x="965" y="614"/>
                  </a:lnTo>
                  <a:lnTo>
                    <a:pt x="956" y="616"/>
                  </a:lnTo>
                  <a:lnTo>
                    <a:pt x="945" y="619"/>
                  </a:lnTo>
                  <a:lnTo>
                    <a:pt x="936" y="622"/>
                  </a:lnTo>
                  <a:lnTo>
                    <a:pt x="925" y="624"/>
                  </a:lnTo>
                  <a:lnTo>
                    <a:pt x="915" y="627"/>
                  </a:lnTo>
                  <a:lnTo>
                    <a:pt x="904" y="630"/>
                  </a:lnTo>
                  <a:lnTo>
                    <a:pt x="894" y="631"/>
                  </a:lnTo>
                  <a:lnTo>
                    <a:pt x="884" y="634"/>
                  </a:lnTo>
                  <a:lnTo>
                    <a:pt x="874" y="636"/>
                  </a:lnTo>
                  <a:lnTo>
                    <a:pt x="863" y="638"/>
                  </a:lnTo>
                  <a:lnTo>
                    <a:pt x="852" y="639"/>
                  </a:lnTo>
                  <a:lnTo>
                    <a:pt x="841" y="642"/>
                  </a:lnTo>
                  <a:lnTo>
                    <a:pt x="830" y="643"/>
                  </a:lnTo>
                  <a:lnTo>
                    <a:pt x="819" y="644"/>
                  </a:lnTo>
                  <a:lnTo>
                    <a:pt x="809" y="646"/>
                  </a:lnTo>
                  <a:lnTo>
                    <a:pt x="797" y="647"/>
                  </a:lnTo>
                  <a:lnTo>
                    <a:pt x="786" y="648"/>
                  </a:lnTo>
                  <a:lnTo>
                    <a:pt x="776" y="650"/>
                  </a:lnTo>
                  <a:lnTo>
                    <a:pt x="764" y="651"/>
                  </a:lnTo>
                  <a:lnTo>
                    <a:pt x="753" y="652"/>
                  </a:lnTo>
                  <a:lnTo>
                    <a:pt x="743" y="653"/>
                  </a:lnTo>
                  <a:lnTo>
                    <a:pt x="731" y="653"/>
                  </a:lnTo>
                  <a:lnTo>
                    <a:pt x="720" y="655"/>
                  </a:lnTo>
                  <a:lnTo>
                    <a:pt x="708" y="655"/>
                  </a:lnTo>
                  <a:lnTo>
                    <a:pt x="698" y="656"/>
                  </a:lnTo>
                  <a:lnTo>
                    <a:pt x="686" y="656"/>
                  </a:lnTo>
                  <a:lnTo>
                    <a:pt x="675" y="656"/>
                  </a:lnTo>
                  <a:lnTo>
                    <a:pt x="663" y="656"/>
                  </a:lnTo>
                  <a:lnTo>
                    <a:pt x="653" y="656"/>
                  </a:lnTo>
                  <a:lnTo>
                    <a:pt x="641" y="656"/>
                  </a:lnTo>
                  <a:lnTo>
                    <a:pt x="629" y="656"/>
                  </a:lnTo>
                  <a:lnTo>
                    <a:pt x="618" y="656"/>
                  </a:lnTo>
                  <a:lnTo>
                    <a:pt x="606" y="656"/>
                  </a:lnTo>
                  <a:lnTo>
                    <a:pt x="596" y="656"/>
                  </a:lnTo>
                  <a:lnTo>
                    <a:pt x="584" y="655"/>
                  </a:lnTo>
                  <a:lnTo>
                    <a:pt x="573" y="655"/>
                  </a:lnTo>
                  <a:lnTo>
                    <a:pt x="561" y="653"/>
                  </a:lnTo>
                  <a:lnTo>
                    <a:pt x="551" y="653"/>
                  </a:lnTo>
                  <a:lnTo>
                    <a:pt x="540" y="652"/>
                  </a:lnTo>
                  <a:lnTo>
                    <a:pt x="528" y="651"/>
                  </a:lnTo>
                  <a:lnTo>
                    <a:pt x="517" y="650"/>
                  </a:lnTo>
                  <a:lnTo>
                    <a:pt x="506" y="648"/>
                  </a:lnTo>
                  <a:lnTo>
                    <a:pt x="495" y="647"/>
                  </a:lnTo>
                  <a:lnTo>
                    <a:pt x="484" y="646"/>
                  </a:lnTo>
                  <a:lnTo>
                    <a:pt x="474" y="644"/>
                  </a:lnTo>
                  <a:lnTo>
                    <a:pt x="462" y="643"/>
                  </a:lnTo>
                  <a:lnTo>
                    <a:pt x="451" y="642"/>
                  </a:lnTo>
                  <a:lnTo>
                    <a:pt x="441" y="639"/>
                  </a:lnTo>
                  <a:lnTo>
                    <a:pt x="430" y="638"/>
                  </a:lnTo>
                  <a:lnTo>
                    <a:pt x="419" y="636"/>
                  </a:lnTo>
                  <a:lnTo>
                    <a:pt x="409" y="634"/>
                  </a:lnTo>
                  <a:lnTo>
                    <a:pt x="398" y="631"/>
                  </a:lnTo>
                  <a:lnTo>
                    <a:pt x="388" y="630"/>
                  </a:lnTo>
                  <a:lnTo>
                    <a:pt x="377" y="627"/>
                  </a:lnTo>
                  <a:lnTo>
                    <a:pt x="368" y="624"/>
                  </a:lnTo>
                  <a:lnTo>
                    <a:pt x="357" y="622"/>
                  </a:lnTo>
                  <a:lnTo>
                    <a:pt x="347" y="619"/>
                  </a:lnTo>
                  <a:lnTo>
                    <a:pt x="337" y="616"/>
                  </a:lnTo>
                  <a:lnTo>
                    <a:pt x="327" y="614"/>
                  </a:lnTo>
                  <a:lnTo>
                    <a:pt x="317" y="611"/>
                  </a:lnTo>
                  <a:lnTo>
                    <a:pt x="308" y="608"/>
                  </a:lnTo>
                  <a:lnTo>
                    <a:pt x="298" y="605"/>
                  </a:lnTo>
                  <a:lnTo>
                    <a:pt x="288" y="602"/>
                  </a:lnTo>
                  <a:lnTo>
                    <a:pt x="279" y="598"/>
                  </a:lnTo>
                  <a:lnTo>
                    <a:pt x="270" y="595"/>
                  </a:lnTo>
                  <a:lnTo>
                    <a:pt x="260" y="591"/>
                  </a:lnTo>
                  <a:lnTo>
                    <a:pt x="253" y="589"/>
                  </a:lnTo>
                  <a:lnTo>
                    <a:pt x="243" y="585"/>
                  </a:lnTo>
                  <a:lnTo>
                    <a:pt x="234" y="581"/>
                  </a:lnTo>
                  <a:lnTo>
                    <a:pt x="226" y="578"/>
                  </a:lnTo>
                  <a:lnTo>
                    <a:pt x="217" y="574"/>
                  </a:lnTo>
                  <a:lnTo>
                    <a:pt x="209" y="570"/>
                  </a:lnTo>
                  <a:lnTo>
                    <a:pt x="201" y="566"/>
                  </a:lnTo>
                  <a:lnTo>
                    <a:pt x="193" y="562"/>
                  </a:lnTo>
                  <a:lnTo>
                    <a:pt x="185" y="558"/>
                  </a:lnTo>
                  <a:lnTo>
                    <a:pt x="177" y="554"/>
                  </a:lnTo>
                  <a:lnTo>
                    <a:pt x="169" y="549"/>
                  </a:lnTo>
                  <a:lnTo>
                    <a:pt x="161" y="545"/>
                  </a:lnTo>
                  <a:lnTo>
                    <a:pt x="153" y="541"/>
                  </a:lnTo>
                  <a:lnTo>
                    <a:pt x="147" y="537"/>
                  </a:lnTo>
                  <a:lnTo>
                    <a:pt x="140" y="532"/>
                  </a:lnTo>
                  <a:lnTo>
                    <a:pt x="132" y="528"/>
                  </a:lnTo>
                  <a:lnTo>
                    <a:pt x="125" y="522"/>
                  </a:lnTo>
                  <a:lnTo>
                    <a:pt x="119" y="519"/>
                  </a:lnTo>
                  <a:lnTo>
                    <a:pt x="112" y="513"/>
                  </a:lnTo>
                  <a:lnTo>
                    <a:pt x="107" y="509"/>
                  </a:lnTo>
                  <a:lnTo>
                    <a:pt x="100" y="504"/>
                  </a:lnTo>
                  <a:lnTo>
                    <a:pt x="95" y="499"/>
                  </a:lnTo>
                  <a:lnTo>
                    <a:pt x="88" y="493"/>
                  </a:lnTo>
                  <a:lnTo>
                    <a:pt x="83" y="489"/>
                  </a:lnTo>
                  <a:lnTo>
                    <a:pt x="78" y="484"/>
                  </a:lnTo>
                  <a:lnTo>
                    <a:pt x="72" y="479"/>
                  </a:lnTo>
                  <a:lnTo>
                    <a:pt x="67" y="474"/>
                  </a:lnTo>
                  <a:lnTo>
                    <a:pt x="62" y="468"/>
                  </a:lnTo>
                  <a:lnTo>
                    <a:pt x="58" y="463"/>
                  </a:lnTo>
                  <a:lnTo>
                    <a:pt x="53" y="458"/>
                  </a:lnTo>
                  <a:lnTo>
                    <a:pt x="49" y="452"/>
                  </a:lnTo>
                  <a:lnTo>
                    <a:pt x="45" y="447"/>
                  </a:lnTo>
                  <a:lnTo>
                    <a:pt x="41" y="442"/>
                  </a:lnTo>
                  <a:lnTo>
                    <a:pt x="37" y="436"/>
                  </a:lnTo>
                  <a:lnTo>
                    <a:pt x="33" y="431"/>
                  </a:lnTo>
                  <a:lnTo>
                    <a:pt x="29" y="426"/>
                  </a:lnTo>
                  <a:lnTo>
                    <a:pt x="26" y="421"/>
                  </a:lnTo>
                  <a:lnTo>
                    <a:pt x="23" y="415"/>
                  </a:lnTo>
                  <a:lnTo>
                    <a:pt x="19" y="409"/>
                  </a:lnTo>
                  <a:lnTo>
                    <a:pt x="17" y="403"/>
                  </a:lnTo>
                  <a:lnTo>
                    <a:pt x="15" y="398"/>
                  </a:lnTo>
                  <a:lnTo>
                    <a:pt x="13" y="393"/>
                  </a:lnTo>
                  <a:lnTo>
                    <a:pt x="10" y="386"/>
                  </a:lnTo>
                  <a:lnTo>
                    <a:pt x="9" y="381"/>
                  </a:lnTo>
                  <a:lnTo>
                    <a:pt x="6" y="376"/>
                  </a:lnTo>
                  <a:lnTo>
                    <a:pt x="5" y="370"/>
                  </a:lnTo>
                  <a:lnTo>
                    <a:pt x="4" y="364"/>
                  </a:lnTo>
                  <a:lnTo>
                    <a:pt x="2" y="358"/>
                  </a:lnTo>
                  <a:lnTo>
                    <a:pt x="2" y="353"/>
                  </a:lnTo>
                  <a:lnTo>
                    <a:pt x="1" y="346"/>
                  </a:lnTo>
                  <a:lnTo>
                    <a:pt x="1" y="341"/>
                  </a:lnTo>
                  <a:lnTo>
                    <a:pt x="0" y="336"/>
                  </a:lnTo>
                  <a:lnTo>
                    <a:pt x="0" y="329"/>
                  </a:lnTo>
                  <a:lnTo>
                    <a:pt x="0" y="324"/>
                  </a:lnTo>
                  <a:lnTo>
                    <a:pt x="1" y="319"/>
                  </a:lnTo>
                  <a:lnTo>
                    <a:pt x="1" y="312"/>
                  </a:lnTo>
                  <a:lnTo>
                    <a:pt x="1" y="307"/>
                  </a:lnTo>
                  <a:lnTo>
                    <a:pt x="2" y="302"/>
                  </a:lnTo>
                  <a:lnTo>
                    <a:pt x="4" y="295"/>
                  </a:lnTo>
                  <a:lnTo>
                    <a:pt x="5" y="290"/>
                  </a:lnTo>
                  <a:lnTo>
                    <a:pt x="6" y="284"/>
                  </a:lnTo>
                  <a:lnTo>
                    <a:pt x="8" y="278"/>
                  </a:lnTo>
                  <a:lnTo>
                    <a:pt x="9" y="272"/>
                  </a:lnTo>
                  <a:lnTo>
                    <a:pt x="12" y="267"/>
                  </a:lnTo>
                  <a:lnTo>
                    <a:pt x="14" y="260"/>
                  </a:lnTo>
                  <a:lnTo>
                    <a:pt x="15" y="255"/>
                  </a:lnTo>
                  <a:lnTo>
                    <a:pt x="18" y="250"/>
                  </a:lnTo>
                  <a:lnTo>
                    <a:pt x="22" y="245"/>
                  </a:lnTo>
                  <a:lnTo>
                    <a:pt x="25" y="239"/>
                  </a:lnTo>
                  <a:lnTo>
                    <a:pt x="27" y="233"/>
                  </a:lnTo>
                  <a:lnTo>
                    <a:pt x="31" y="227"/>
                  </a:lnTo>
                  <a:lnTo>
                    <a:pt x="34" y="222"/>
                  </a:lnTo>
                  <a:lnTo>
                    <a:pt x="38" y="217"/>
                  </a:lnTo>
                  <a:lnTo>
                    <a:pt x="42" y="212"/>
                  </a:lnTo>
                  <a:lnTo>
                    <a:pt x="46" y="206"/>
                  </a:lnTo>
                  <a:lnTo>
                    <a:pt x="51" y="201"/>
                  </a:lnTo>
                  <a:lnTo>
                    <a:pt x="55" y="196"/>
                  </a:lnTo>
                  <a:lnTo>
                    <a:pt x="59" y="190"/>
                  </a:lnTo>
                  <a:lnTo>
                    <a:pt x="64" y="185"/>
                  </a:lnTo>
                  <a:lnTo>
                    <a:pt x="70" y="180"/>
                  </a:lnTo>
                  <a:lnTo>
                    <a:pt x="75" y="174"/>
                  </a:lnTo>
                  <a:lnTo>
                    <a:pt x="80" y="169"/>
                  </a:lnTo>
                  <a:lnTo>
                    <a:pt x="86" y="165"/>
                  </a:lnTo>
                  <a:lnTo>
                    <a:pt x="91" y="160"/>
                  </a:lnTo>
                  <a:lnTo>
                    <a:pt x="98" y="155"/>
                  </a:lnTo>
                  <a:lnTo>
                    <a:pt x="103" y="151"/>
                  </a:lnTo>
                  <a:lnTo>
                    <a:pt x="110" y="145"/>
                  </a:lnTo>
                  <a:lnTo>
                    <a:pt x="116" y="140"/>
                  </a:lnTo>
                  <a:lnTo>
                    <a:pt x="123" y="136"/>
                  </a:lnTo>
                  <a:lnTo>
                    <a:pt x="129" y="131"/>
                  </a:lnTo>
                  <a:lnTo>
                    <a:pt x="136" y="127"/>
                  </a:lnTo>
                  <a:lnTo>
                    <a:pt x="143" y="122"/>
                  </a:lnTo>
                  <a:lnTo>
                    <a:pt x="151" y="118"/>
                  </a:lnTo>
                  <a:lnTo>
                    <a:pt x="157" y="114"/>
                  </a:lnTo>
                  <a:lnTo>
                    <a:pt x="165" y="108"/>
                  </a:lnTo>
                  <a:lnTo>
                    <a:pt x="173" y="104"/>
                  </a:lnTo>
                  <a:lnTo>
                    <a:pt x="181" y="100"/>
                  </a:lnTo>
                  <a:lnTo>
                    <a:pt x="188" y="96"/>
                  </a:lnTo>
                  <a:lnTo>
                    <a:pt x="197" y="92"/>
                  </a:lnTo>
                  <a:lnTo>
                    <a:pt x="205" y="88"/>
                  </a:lnTo>
                  <a:lnTo>
                    <a:pt x="213" y="84"/>
                  </a:lnTo>
                  <a:lnTo>
                    <a:pt x="221" y="81"/>
                  </a:lnTo>
                  <a:lnTo>
                    <a:pt x="230" y="77"/>
                  </a:lnTo>
                  <a:lnTo>
                    <a:pt x="238" y="74"/>
                  </a:lnTo>
                  <a:lnTo>
                    <a:pt x="247" y="70"/>
                  </a:lnTo>
                  <a:lnTo>
                    <a:pt x="257" y="66"/>
                  </a:lnTo>
                  <a:lnTo>
                    <a:pt x="266" y="63"/>
                  </a:lnTo>
                  <a:lnTo>
                    <a:pt x="275" y="59"/>
                  </a:lnTo>
                  <a:lnTo>
                    <a:pt x="284" y="57"/>
                  </a:lnTo>
                  <a:lnTo>
                    <a:pt x="294" y="53"/>
                  </a:lnTo>
                  <a:lnTo>
                    <a:pt x="303" y="50"/>
                  </a:lnTo>
                  <a:lnTo>
                    <a:pt x="312" y="47"/>
                  </a:lnTo>
                  <a:lnTo>
                    <a:pt x="323" y="43"/>
                  </a:lnTo>
                  <a:lnTo>
                    <a:pt x="332" y="41"/>
                  </a:lnTo>
                  <a:lnTo>
                    <a:pt x="343" y="38"/>
                  </a:lnTo>
                  <a:lnTo>
                    <a:pt x="352" y="36"/>
                  </a:lnTo>
                  <a:lnTo>
                    <a:pt x="362" y="33"/>
                  </a:lnTo>
                  <a:lnTo>
                    <a:pt x="373" y="30"/>
                  </a:lnTo>
                  <a:lnTo>
                    <a:pt x="382" y="28"/>
                  </a:lnTo>
                  <a:lnTo>
                    <a:pt x="393" y="26"/>
                  </a:lnTo>
                  <a:lnTo>
                    <a:pt x="404" y="24"/>
                  </a:lnTo>
                  <a:lnTo>
                    <a:pt x="414" y="21"/>
                  </a:lnTo>
                  <a:lnTo>
                    <a:pt x="425" y="20"/>
                  </a:lnTo>
                  <a:lnTo>
                    <a:pt x="435" y="17"/>
                  </a:lnTo>
                  <a:lnTo>
                    <a:pt x="446" y="16"/>
                  </a:lnTo>
                  <a:lnTo>
                    <a:pt x="456" y="14"/>
                  </a:lnTo>
                  <a:lnTo>
                    <a:pt x="467" y="13"/>
                  </a:lnTo>
                  <a:lnTo>
                    <a:pt x="479" y="10"/>
                  </a:lnTo>
                  <a:lnTo>
                    <a:pt x="490" y="9"/>
                  </a:lnTo>
                  <a:lnTo>
                    <a:pt x="500" y="8"/>
                  </a:lnTo>
                  <a:lnTo>
                    <a:pt x="512" y="6"/>
                  </a:lnTo>
                  <a:lnTo>
                    <a:pt x="523" y="5"/>
                  </a:lnTo>
                  <a:lnTo>
                    <a:pt x="533" y="5"/>
                  </a:lnTo>
                  <a:lnTo>
                    <a:pt x="545" y="4"/>
                  </a:lnTo>
                  <a:lnTo>
                    <a:pt x="556" y="2"/>
                  </a:lnTo>
                  <a:lnTo>
                    <a:pt x="568" y="2"/>
                  </a:lnTo>
                  <a:lnTo>
                    <a:pt x="578" y="1"/>
                  </a:lnTo>
                  <a:lnTo>
                    <a:pt x="590" y="1"/>
                  </a:lnTo>
                  <a:lnTo>
                    <a:pt x="601" y="1"/>
                  </a:lnTo>
                  <a:lnTo>
                    <a:pt x="613" y="0"/>
                  </a:lnTo>
                  <a:lnTo>
                    <a:pt x="623" y="0"/>
                  </a:lnTo>
                  <a:lnTo>
                    <a:pt x="635" y="0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2394"/>
            <p:cNvSpPr>
              <a:spLocks/>
            </p:cNvSpPr>
            <p:nvPr/>
          </p:nvSpPr>
          <p:spPr bwMode="auto">
            <a:xfrm>
              <a:off x="4384675" y="1885950"/>
              <a:ext cx="512763" cy="260350"/>
            </a:xfrm>
            <a:custGeom>
              <a:avLst/>
              <a:gdLst/>
              <a:ahLst/>
              <a:cxnLst>
                <a:cxn ang="0">
                  <a:pos x="703" y="1"/>
                </a:cxn>
                <a:cxn ang="0">
                  <a:pos x="770" y="5"/>
                </a:cxn>
                <a:cxn ang="0">
                  <a:pos x="835" y="14"/>
                </a:cxn>
                <a:cxn ang="0">
                  <a:pos x="899" y="26"/>
                </a:cxn>
                <a:cxn ang="0">
                  <a:pos x="960" y="41"/>
                </a:cxn>
                <a:cxn ang="0">
                  <a:pos x="1018" y="59"/>
                </a:cxn>
                <a:cxn ang="0">
                  <a:pos x="1071" y="81"/>
                </a:cxn>
                <a:cxn ang="0">
                  <a:pos x="1120" y="104"/>
                </a:cxn>
                <a:cxn ang="0">
                  <a:pos x="1164" y="131"/>
                </a:cxn>
                <a:cxn ang="0">
                  <a:pos x="1201" y="160"/>
                </a:cxn>
                <a:cxn ang="0">
                  <a:pos x="1233" y="190"/>
                </a:cxn>
                <a:cxn ang="0">
                  <a:pos x="1258" y="222"/>
                </a:cxn>
                <a:cxn ang="0">
                  <a:pos x="1276" y="255"/>
                </a:cxn>
                <a:cxn ang="0">
                  <a:pos x="1288" y="290"/>
                </a:cxn>
                <a:cxn ang="0">
                  <a:pos x="1292" y="324"/>
                </a:cxn>
                <a:cxn ang="0">
                  <a:pos x="1290" y="358"/>
                </a:cxn>
                <a:cxn ang="0">
                  <a:pos x="1280" y="393"/>
                </a:cxn>
                <a:cxn ang="0">
                  <a:pos x="1263" y="426"/>
                </a:cxn>
                <a:cxn ang="0">
                  <a:pos x="1239" y="458"/>
                </a:cxn>
                <a:cxn ang="0">
                  <a:pos x="1210" y="489"/>
                </a:cxn>
                <a:cxn ang="0">
                  <a:pos x="1173" y="519"/>
                </a:cxn>
                <a:cxn ang="0">
                  <a:pos x="1131" y="545"/>
                </a:cxn>
                <a:cxn ang="0">
                  <a:pos x="1084" y="570"/>
                </a:cxn>
                <a:cxn ang="0">
                  <a:pos x="1031" y="591"/>
                </a:cxn>
                <a:cxn ang="0">
                  <a:pos x="976" y="611"/>
                </a:cxn>
                <a:cxn ang="0">
                  <a:pos x="915" y="627"/>
                </a:cxn>
                <a:cxn ang="0">
                  <a:pos x="852" y="639"/>
                </a:cxn>
                <a:cxn ang="0">
                  <a:pos x="786" y="648"/>
                </a:cxn>
                <a:cxn ang="0">
                  <a:pos x="720" y="655"/>
                </a:cxn>
                <a:cxn ang="0">
                  <a:pos x="653" y="656"/>
                </a:cxn>
                <a:cxn ang="0">
                  <a:pos x="584" y="655"/>
                </a:cxn>
                <a:cxn ang="0">
                  <a:pos x="517" y="650"/>
                </a:cxn>
                <a:cxn ang="0">
                  <a:pos x="451" y="642"/>
                </a:cxn>
                <a:cxn ang="0">
                  <a:pos x="388" y="630"/>
                </a:cxn>
                <a:cxn ang="0">
                  <a:pos x="327" y="614"/>
                </a:cxn>
                <a:cxn ang="0">
                  <a:pos x="270" y="595"/>
                </a:cxn>
                <a:cxn ang="0">
                  <a:pos x="217" y="574"/>
                </a:cxn>
                <a:cxn ang="0">
                  <a:pos x="169" y="549"/>
                </a:cxn>
                <a:cxn ang="0">
                  <a:pos x="125" y="522"/>
                </a:cxn>
                <a:cxn ang="0">
                  <a:pos x="88" y="493"/>
                </a:cxn>
                <a:cxn ang="0">
                  <a:pos x="58" y="463"/>
                </a:cxn>
                <a:cxn ang="0">
                  <a:pos x="33" y="431"/>
                </a:cxn>
                <a:cxn ang="0">
                  <a:pos x="15" y="398"/>
                </a:cxn>
                <a:cxn ang="0">
                  <a:pos x="4" y="364"/>
                </a:cxn>
                <a:cxn ang="0">
                  <a:pos x="0" y="329"/>
                </a:cxn>
                <a:cxn ang="0">
                  <a:pos x="4" y="295"/>
                </a:cxn>
                <a:cxn ang="0">
                  <a:pos x="14" y="260"/>
                </a:cxn>
                <a:cxn ang="0">
                  <a:pos x="31" y="227"/>
                </a:cxn>
                <a:cxn ang="0">
                  <a:pos x="55" y="196"/>
                </a:cxn>
                <a:cxn ang="0">
                  <a:pos x="86" y="165"/>
                </a:cxn>
                <a:cxn ang="0">
                  <a:pos x="123" y="136"/>
                </a:cxn>
                <a:cxn ang="0">
                  <a:pos x="165" y="108"/>
                </a:cxn>
                <a:cxn ang="0">
                  <a:pos x="213" y="84"/>
                </a:cxn>
                <a:cxn ang="0">
                  <a:pos x="266" y="63"/>
                </a:cxn>
                <a:cxn ang="0">
                  <a:pos x="323" y="43"/>
                </a:cxn>
                <a:cxn ang="0">
                  <a:pos x="382" y="28"/>
                </a:cxn>
                <a:cxn ang="0">
                  <a:pos x="446" y="16"/>
                </a:cxn>
                <a:cxn ang="0">
                  <a:pos x="512" y="6"/>
                </a:cxn>
                <a:cxn ang="0">
                  <a:pos x="578" y="1"/>
                </a:cxn>
                <a:cxn ang="0">
                  <a:pos x="646" y="0"/>
                </a:cxn>
              </a:cxnLst>
              <a:rect l="0" t="0" r="r" b="b"/>
              <a:pathLst>
                <a:path w="1292" h="656">
                  <a:moveTo>
                    <a:pt x="646" y="0"/>
                  </a:moveTo>
                  <a:lnTo>
                    <a:pt x="658" y="0"/>
                  </a:lnTo>
                  <a:lnTo>
                    <a:pt x="668" y="0"/>
                  </a:lnTo>
                  <a:lnTo>
                    <a:pt x="680" y="0"/>
                  </a:lnTo>
                  <a:lnTo>
                    <a:pt x="691" y="1"/>
                  </a:lnTo>
                  <a:lnTo>
                    <a:pt x="703" y="1"/>
                  </a:lnTo>
                  <a:lnTo>
                    <a:pt x="713" y="1"/>
                  </a:lnTo>
                  <a:lnTo>
                    <a:pt x="725" y="2"/>
                  </a:lnTo>
                  <a:lnTo>
                    <a:pt x="736" y="2"/>
                  </a:lnTo>
                  <a:lnTo>
                    <a:pt x="748" y="4"/>
                  </a:lnTo>
                  <a:lnTo>
                    <a:pt x="758" y="5"/>
                  </a:lnTo>
                  <a:lnTo>
                    <a:pt x="770" y="5"/>
                  </a:lnTo>
                  <a:lnTo>
                    <a:pt x="781" y="6"/>
                  </a:lnTo>
                  <a:lnTo>
                    <a:pt x="792" y="8"/>
                  </a:lnTo>
                  <a:lnTo>
                    <a:pt x="803" y="9"/>
                  </a:lnTo>
                  <a:lnTo>
                    <a:pt x="814" y="10"/>
                  </a:lnTo>
                  <a:lnTo>
                    <a:pt x="825" y="13"/>
                  </a:lnTo>
                  <a:lnTo>
                    <a:pt x="835" y="14"/>
                  </a:lnTo>
                  <a:lnTo>
                    <a:pt x="846" y="16"/>
                  </a:lnTo>
                  <a:lnTo>
                    <a:pt x="858" y="17"/>
                  </a:lnTo>
                  <a:lnTo>
                    <a:pt x="868" y="20"/>
                  </a:lnTo>
                  <a:lnTo>
                    <a:pt x="879" y="21"/>
                  </a:lnTo>
                  <a:lnTo>
                    <a:pt x="890" y="24"/>
                  </a:lnTo>
                  <a:lnTo>
                    <a:pt x="899" y="26"/>
                  </a:lnTo>
                  <a:lnTo>
                    <a:pt x="909" y="28"/>
                  </a:lnTo>
                  <a:lnTo>
                    <a:pt x="920" y="30"/>
                  </a:lnTo>
                  <a:lnTo>
                    <a:pt x="931" y="33"/>
                  </a:lnTo>
                  <a:lnTo>
                    <a:pt x="940" y="36"/>
                  </a:lnTo>
                  <a:lnTo>
                    <a:pt x="950" y="38"/>
                  </a:lnTo>
                  <a:lnTo>
                    <a:pt x="960" y="41"/>
                  </a:lnTo>
                  <a:lnTo>
                    <a:pt x="970" y="43"/>
                  </a:lnTo>
                  <a:lnTo>
                    <a:pt x="980" y="47"/>
                  </a:lnTo>
                  <a:lnTo>
                    <a:pt x="989" y="50"/>
                  </a:lnTo>
                  <a:lnTo>
                    <a:pt x="999" y="53"/>
                  </a:lnTo>
                  <a:lnTo>
                    <a:pt x="1009" y="57"/>
                  </a:lnTo>
                  <a:lnTo>
                    <a:pt x="1018" y="59"/>
                  </a:lnTo>
                  <a:lnTo>
                    <a:pt x="1027" y="63"/>
                  </a:lnTo>
                  <a:lnTo>
                    <a:pt x="1037" y="66"/>
                  </a:lnTo>
                  <a:lnTo>
                    <a:pt x="1045" y="70"/>
                  </a:lnTo>
                  <a:lnTo>
                    <a:pt x="1054" y="74"/>
                  </a:lnTo>
                  <a:lnTo>
                    <a:pt x="1063" y="77"/>
                  </a:lnTo>
                  <a:lnTo>
                    <a:pt x="1071" y="81"/>
                  </a:lnTo>
                  <a:lnTo>
                    <a:pt x="1080" y="84"/>
                  </a:lnTo>
                  <a:lnTo>
                    <a:pt x="1088" y="88"/>
                  </a:lnTo>
                  <a:lnTo>
                    <a:pt x="1096" y="92"/>
                  </a:lnTo>
                  <a:lnTo>
                    <a:pt x="1104" y="96"/>
                  </a:lnTo>
                  <a:lnTo>
                    <a:pt x="1112" y="100"/>
                  </a:lnTo>
                  <a:lnTo>
                    <a:pt x="1120" y="104"/>
                  </a:lnTo>
                  <a:lnTo>
                    <a:pt x="1128" y="108"/>
                  </a:lnTo>
                  <a:lnTo>
                    <a:pt x="1135" y="114"/>
                  </a:lnTo>
                  <a:lnTo>
                    <a:pt x="1143" y="118"/>
                  </a:lnTo>
                  <a:lnTo>
                    <a:pt x="1149" y="122"/>
                  </a:lnTo>
                  <a:lnTo>
                    <a:pt x="1157" y="127"/>
                  </a:lnTo>
                  <a:lnTo>
                    <a:pt x="1164" y="131"/>
                  </a:lnTo>
                  <a:lnTo>
                    <a:pt x="1170" y="136"/>
                  </a:lnTo>
                  <a:lnTo>
                    <a:pt x="1177" y="140"/>
                  </a:lnTo>
                  <a:lnTo>
                    <a:pt x="1184" y="145"/>
                  </a:lnTo>
                  <a:lnTo>
                    <a:pt x="1189" y="151"/>
                  </a:lnTo>
                  <a:lnTo>
                    <a:pt x="1196" y="155"/>
                  </a:lnTo>
                  <a:lnTo>
                    <a:pt x="1201" y="160"/>
                  </a:lnTo>
                  <a:lnTo>
                    <a:pt x="1207" y="165"/>
                  </a:lnTo>
                  <a:lnTo>
                    <a:pt x="1213" y="169"/>
                  </a:lnTo>
                  <a:lnTo>
                    <a:pt x="1218" y="174"/>
                  </a:lnTo>
                  <a:lnTo>
                    <a:pt x="1223" y="180"/>
                  </a:lnTo>
                  <a:lnTo>
                    <a:pt x="1227" y="185"/>
                  </a:lnTo>
                  <a:lnTo>
                    <a:pt x="1233" y="190"/>
                  </a:lnTo>
                  <a:lnTo>
                    <a:pt x="1238" y="196"/>
                  </a:lnTo>
                  <a:lnTo>
                    <a:pt x="1242" y="201"/>
                  </a:lnTo>
                  <a:lnTo>
                    <a:pt x="1246" y="206"/>
                  </a:lnTo>
                  <a:lnTo>
                    <a:pt x="1250" y="212"/>
                  </a:lnTo>
                  <a:lnTo>
                    <a:pt x="1254" y="217"/>
                  </a:lnTo>
                  <a:lnTo>
                    <a:pt x="1258" y="222"/>
                  </a:lnTo>
                  <a:lnTo>
                    <a:pt x="1262" y="227"/>
                  </a:lnTo>
                  <a:lnTo>
                    <a:pt x="1264" y="233"/>
                  </a:lnTo>
                  <a:lnTo>
                    <a:pt x="1268" y="239"/>
                  </a:lnTo>
                  <a:lnTo>
                    <a:pt x="1271" y="245"/>
                  </a:lnTo>
                  <a:lnTo>
                    <a:pt x="1274" y="250"/>
                  </a:lnTo>
                  <a:lnTo>
                    <a:pt x="1276" y="255"/>
                  </a:lnTo>
                  <a:lnTo>
                    <a:pt x="1279" y="260"/>
                  </a:lnTo>
                  <a:lnTo>
                    <a:pt x="1282" y="267"/>
                  </a:lnTo>
                  <a:lnTo>
                    <a:pt x="1283" y="272"/>
                  </a:lnTo>
                  <a:lnTo>
                    <a:pt x="1284" y="278"/>
                  </a:lnTo>
                  <a:lnTo>
                    <a:pt x="1287" y="284"/>
                  </a:lnTo>
                  <a:lnTo>
                    <a:pt x="1288" y="290"/>
                  </a:lnTo>
                  <a:lnTo>
                    <a:pt x="1290" y="295"/>
                  </a:lnTo>
                  <a:lnTo>
                    <a:pt x="1291" y="302"/>
                  </a:lnTo>
                  <a:lnTo>
                    <a:pt x="1291" y="307"/>
                  </a:lnTo>
                  <a:lnTo>
                    <a:pt x="1292" y="312"/>
                  </a:lnTo>
                  <a:lnTo>
                    <a:pt x="1292" y="319"/>
                  </a:lnTo>
                  <a:lnTo>
                    <a:pt x="1292" y="324"/>
                  </a:lnTo>
                  <a:lnTo>
                    <a:pt x="1292" y="329"/>
                  </a:lnTo>
                  <a:lnTo>
                    <a:pt x="1292" y="336"/>
                  </a:lnTo>
                  <a:lnTo>
                    <a:pt x="1292" y="341"/>
                  </a:lnTo>
                  <a:lnTo>
                    <a:pt x="1291" y="346"/>
                  </a:lnTo>
                  <a:lnTo>
                    <a:pt x="1291" y="353"/>
                  </a:lnTo>
                  <a:lnTo>
                    <a:pt x="1290" y="358"/>
                  </a:lnTo>
                  <a:lnTo>
                    <a:pt x="1288" y="364"/>
                  </a:lnTo>
                  <a:lnTo>
                    <a:pt x="1287" y="370"/>
                  </a:lnTo>
                  <a:lnTo>
                    <a:pt x="1286" y="376"/>
                  </a:lnTo>
                  <a:lnTo>
                    <a:pt x="1284" y="381"/>
                  </a:lnTo>
                  <a:lnTo>
                    <a:pt x="1282" y="386"/>
                  </a:lnTo>
                  <a:lnTo>
                    <a:pt x="1280" y="393"/>
                  </a:lnTo>
                  <a:lnTo>
                    <a:pt x="1278" y="398"/>
                  </a:lnTo>
                  <a:lnTo>
                    <a:pt x="1275" y="403"/>
                  </a:lnTo>
                  <a:lnTo>
                    <a:pt x="1272" y="409"/>
                  </a:lnTo>
                  <a:lnTo>
                    <a:pt x="1270" y="415"/>
                  </a:lnTo>
                  <a:lnTo>
                    <a:pt x="1267" y="421"/>
                  </a:lnTo>
                  <a:lnTo>
                    <a:pt x="1263" y="426"/>
                  </a:lnTo>
                  <a:lnTo>
                    <a:pt x="1260" y="431"/>
                  </a:lnTo>
                  <a:lnTo>
                    <a:pt x="1256" y="436"/>
                  </a:lnTo>
                  <a:lnTo>
                    <a:pt x="1252" y="442"/>
                  </a:lnTo>
                  <a:lnTo>
                    <a:pt x="1248" y="447"/>
                  </a:lnTo>
                  <a:lnTo>
                    <a:pt x="1245" y="452"/>
                  </a:lnTo>
                  <a:lnTo>
                    <a:pt x="1239" y="458"/>
                  </a:lnTo>
                  <a:lnTo>
                    <a:pt x="1235" y="463"/>
                  </a:lnTo>
                  <a:lnTo>
                    <a:pt x="1230" y="468"/>
                  </a:lnTo>
                  <a:lnTo>
                    <a:pt x="1226" y="474"/>
                  </a:lnTo>
                  <a:lnTo>
                    <a:pt x="1221" y="479"/>
                  </a:lnTo>
                  <a:lnTo>
                    <a:pt x="1215" y="484"/>
                  </a:lnTo>
                  <a:lnTo>
                    <a:pt x="1210" y="489"/>
                  </a:lnTo>
                  <a:lnTo>
                    <a:pt x="1203" y="493"/>
                  </a:lnTo>
                  <a:lnTo>
                    <a:pt x="1198" y="499"/>
                  </a:lnTo>
                  <a:lnTo>
                    <a:pt x="1193" y="504"/>
                  </a:lnTo>
                  <a:lnTo>
                    <a:pt x="1186" y="509"/>
                  </a:lnTo>
                  <a:lnTo>
                    <a:pt x="1180" y="513"/>
                  </a:lnTo>
                  <a:lnTo>
                    <a:pt x="1173" y="519"/>
                  </a:lnTo>
                  <a:lnTo>
                    <a:pt x="1166" y="522"/>
                  </a:lnTo>
                  <a:lnTo>
                    <a:pt x="1160" y="528"/>
                  </a:lnTo>
                  <a:lnTo>
                    <a:pt x="1153" y="532"/>
                  </a:lnTo>
                  <a:lnTo>
                    <a:pt x="1147" y="537"/>
                  </a:lnTo>
                  <a:lnTo>
                    <a:pt x="1139" y="541"/>
                  </a:lnTo>
                  <a:lnTo>
                    <a:pt x="1131" y="545"/>
                  </a:lnTo>
                  <a:lnTo>
                    <a:pt x="1124" y="549"/>
                  </a:lnTo>
                  <a:lnTo>
                    <a:pt x="1116" y="554"/>
                  </a:lnTo>
                  <a:lnTo>
                    <a:pt x="1108" y="558"/>
                  </a:lnTo>
                  <a:lnTo>
                    <a:pt x="1100" y="562"/>
                  </a:lnTo>
                  <a:lnTo>
                    <a:pt x="1092" y="566"/>
                  </a:lnTo>
                  <a:lnTo>
                    <a:pt x="1084" y="570"/>
                  </a:lnTo>
                  <a:lnTo>
                    <a:pt x="1075" y="574"/>
                  </a:lnTo>
                  <a:lnTo>
                    <a:pt x="1067" y="578"/>
                  </a:lnTo>
                  <a:lnTo>
                    <a:pt x="1058" y="581"/>
                  </a:lnTo>
                  <a:lnTo>
                    <a:pt x="1050" y="585"/>
                  </a:lnTo>
                  <a:lnTo>
                    <a:pt x="1041" y="589"/>
                  </a:lnTo>
                  <a:lnTo>
                    <a:pt x="1031" y="591"/>
                  </a:lnTo>
                  <a:lnTo>
                    <a:pt x="1022" y="595"/>
                  </a:lnTo>
                  <a:lnTo>
                    <a:pt x="1013" y="598"/>
                  </a:lnTo>
                  <a:lnTo>
                    <a:pt x="1003" y="602"/>
                  </a:lnTo>
                  <a:lnTo>
                    <a:pt x="994" y="605"/>
                  </a:lnTo>
                  <a:lnTo>
                    <a:pt x="985" y="608"/>
                  </a:lnTo>
                  <a:lnTo>
                    <a:pt x="976" y="611"/>
                  </a:lnTo>
                  <a:lnTo>
                    <a:pt x="965" y="614"/>
                  </a:lnTo>
                  <a:lnTo>
                    <a:pt x="956" y="616"/>
                  </a:lnTo>
                  <a:lnTo>
                    <a:pt x="945" y="619"/>
                  </a:lnTo>
                  <a:lnTo>
                    <a:pt x="936" y="622"/>
                  </a:lnTo>
                  <a:lnTo>
                    <a:pt x="925" y="624"/>
                  </a:lnTo>
                  <a:lnTo>
                    <a:pt x="915" y="627"/>
                  </a:lnTo>
                  <a:lnTo>
                    <a:pt x="904" y="630"/>
                  </a:lnTo>
                  <a:lnTo>
                    <a:pt x="894" y="631"/>
                  </a:lnTo>
                  <a:lnTo>
                    <a:pt x="884" y="634"/>
                  </a:lnTo>
                  <a:lnTo>
                    <a:pt x="874" y="636"/>
                  </a:lnTo>
                  <a:lnTo>
                    <a:pt x="863" y="638"/>
                  </a:lnTo>
                  <a:lnTo>
                    <a:pt x="852" y="639"/>
                  </a:lnTo>
                  <a:lnTo>
                    <a:pt x="841" y="642"/>
                  </a:lnTo>
                  <a:lnTo>
                    <a:pt x="830" y="643"/>
                  </a:lnTo>
                  <a:lnTo>
                    <a:pt x="819" y="644"/>
                  </a:lnTo>
                  <a:lnTo>
                    <a:pt x="809" y="646"/>
                  </a:lnTo>
                  <a:lnTo>
                    <a:pt x="797" y="647"/>
                  </a:lnTo>
                  <a:lnTo>
                    <a:pt x="786" y="648"/>
                  </a:lnTo>
                  <a:lnTo>
                    <a:pt x="776" y="650"/>
                  </a:lnTo>
                  <a:lnTo>
                    <a:pt x="764" y="651"/>
                  </a:lnTo>
                  <a:lnTo>
                    <a:pt x="753" y="652"/>
                  </a:lnTo>
                  <a:lnTo>
                    <a:pt x="743" y="653"/>
                  </a:lnTo>
                  <a:lnTo>
                    <a:pt x="731" y="653"/>
                  </a:lnTo>
                  <a:lnTo>
                    <a:pt x="720" y="655"/>
                  </a:lnTo>
                  <a:lnTo>
                    <a:pt x="708" y="655"/>
                  </a:lnTo>
                  <a:lnTo>
                    <a:pt x="698" y="656"/>
                  </a:lnTo>
                  <a:lnTo>
                    <a:pt x="686" y="656"/>
                  </a:lnTo>
                  <a:lnTo>
                    <a:pt x="675" y="656"/>
                  </a:lnTo>
                  <a:lnTo>
                    <a:pt x="663" y="656"/>
                  </a:lnTo>
                  <a:lnTo>
                    <a:pt x="653" y="656"/>
                  </a:lnTo>
                  <a:lnTo>
                    <a:pt x="641" y="656"/>
                  </a:lnTo>
                  <a:lnTo>
                    <a:pt x="629" y="656"/>
                  </a:lnTo>
                  <a:lnTo>
                    <a:pt x="618" y="656"/>
                  </a:lnTo>
                  <a:lnTo>
                    <a:pt x="606" y="656"/>
                  </a:lnTo>
                  <a:lnTo>
                    <a:pt x="596" y="656"/>
                  </a:lnTo>
                  <a:lnTo>
                    <a:pt x="584" y="655"/>
                  </a:lnTo>
                  <a:lnTo>
                    <a:pt x="573" y="655"/>
                  </a:lnTo>
                  <a:lnTo>
                    <a:pt x="561" y="653"/>
                  </a:lnTo>
                  <a:lnTo>
                    <a:pt x="551" y="653"/>
                  </a:lnTo>
                  <a:lnTo>
                    <a:pt x="540" y="652"/>
                  </a:lnTo>
                  <a:lnTo>
                    <a:pt x="528" y="651"/>
                  </a:lnTo>
                  <a:lnTo>
                    <a:pt x="517" y="650"/>
                  </a:lnTo>
                  <a:lnTo>
                    <a:pt x="506" y="648"/>
                  </a:lnTo>
                  <a:lnTo>
                    <a:pt x="495" y="647"/>
                  </a:lnTo>
                  <a:lnTo>
                    <a:pt x="484" y="646"/>
                  </a:lnTo>
                  <a:lnTo>
                    <a:pt x="474" y="644"/>
                  </a:lnTo>
                  <a:lnTo>
                    <a:pt x="462" y="643"/>
                  </a:lnTo>
                  <a:lnTo>
                    <a:pt x="451" y="642"/>
                  </a:lnTo>
                  <a:lnTo>
                    <a:pt x="441" y="639"/>
                  </a:lnTo>
                  <a:lnTo>
                    <a:pt x="430" y="638"/>
                  </a:lnTo>
                  <a:lnTo>
                    <a:pt x="419" y="636"/>
                  </a:lnTo>
                  <a:lnTo>
                    <a:pt x="409" y="634"/>
                  </a:lnTo>
                  <a:lnTo>
                    <a:pt x="398" y="631"/>
                  </a:lnTo>
                  <a:lnTo>
                    <a:pt x="388" y="630"/>
                  </a:lnTo>
                  <a:lnTo>
                    <a:pt x="377" y="627"/>
                  </a:lnTo>
                  <a:lnTo>
                    <a:pt x="368" y="624"/>
                  </a:lnTo>
                  <a:lnTo>
                    <a:pt x="357" y="622"/>
                  </a:lnTo>
                  <a:lnTo>
                    <a:pt x="347" y="619"/>
                  </a:lnTo>
                  <a:lnTo>
                    <a:pt x="337" y="616"/>
                  </a:lnTo>
                  <a:lnTo>
                    <a:pt x="327" y="614"/>
                  </a:lnTo>
                  <a:lnTo>
                    <a:pt x="317" y="611"/>
                  </a:lnTo>
                  <a:lnTo>
                    <a:pt x="308" y="608"/>
                  </a:lnTo>
                  <a:lnTo>
                    <a:pt x="298" y="605"/>
                  </a:lnTo>
                  <a:lnTo>
                    <a:pt x="288" y="602"/>
                  </a:lnTo>
                  <a:lnTo>
                    <a:pt x="279" y="598"/>
                  </a:lnTo>
                  <a:lnTo>
                    <a:pt x="270" y="595"/>
                  </a:lnTo>
                  <a:lnTo>
                    <a:pt x="260" y="591"/>
                  </a:lnTo>
                  <a:lnTo>
                    <a:pt x="253" y="589"/>
                  </a:lnTo>
                  <a:lnTo>
                    <a:pt x="243" y="585"/>
                  </a:lnTo>
                  <a:lnTo>
                    <a:pt x="234" y="581"/>
                  </a:lnTo>
                  <a:lnTo>
                    <a:pt x="226" y="578"/>
                  </a:lnTo>
                  <a:lnTo>
                    <a:pt x="217" y="574"/>
                  </a:lnTo>
                  <a:lnTo>
                    <a:pt x="209" y="570"/>
                  </a:lnTo>
                  <a:lnTo>
                    <a:pt x="201" y="566"/>
                  </a:lnTo>
                  <a:lnTo>
                    <a:pt x="193" y="562"/>
                  </a:lnTo>
                  <a:lnTo>
                    <a:pt x="185" y="558"/>
                  </a:lnTo>
                  <a:lnTo>
                    <a:pt x="177" y="554"/>
                  </a:lnTo>
                  <a:lnTo>
                    <a:pt x="169" y="549"/>
                  </a:lnTo>
                  <a:lnTo>
                    <a:pt x="161" y="545"/>
                  </a:lnTo>
                  <a:lnTo>
                    <a:pt x="153" y="541"/>
                  </a:lnTo>
                  <a:lnTo>
                    <a:pt x="147" y="537"/>
                  </a:lnTo>
                  <a:lnTo>
                    <a:pt x="140" y="532"/>
                  </a:lnTo>
                  <a:lnTo>
                    <a:pt x="132" y="528"/>
                  </a:lnTo>
                  <a:lnTo>
                    <a:pt x="125" y="522"/>
                  </a:lnTo>
                  <a:lnTo>
                    <a:pt x="119" y="519"/>
                  </a:lnTo>
                  <a:lnTo>
                    <a:pt x="112" y="513"/>
                  </a:lnTo>
                  <a:lnTo>
                    <a:pt x="107" y="509"/>
                  </a:lnTo>
                  <a:lnTo>
                    <a:pt x="100" y="504"/>
                  </a:lnTo>
                  <a:lnTo>
                    <a:pt x="95" y="499"/>
                  </a:lnTo>
                  <a:lnTo>
                    <a:pt x="88" y="493"/>
                  </a:lnTo>
                  <a:lnTo>
                    <a:pt x="83" y="489"/>
                  </a:lnTo>
                  <a:lnTo>
                    <a:pt x="78" y="484"/>
                  </a:lnTo>
                  <a:lnTo>
                    <a:pt x="72" y="479"/>
                  </a:lnTo>
                  <a:lnTo>
                    <a:pt x="67" y="474"/>
                  </a:lnTo>
                  <a:lnTo>
                    <a:pt x="62" y="468"/>
                  </a:lnTo>
                  <a:lnTo>
                    <a:pt x="58" y="463"/>
                  </a:lnTo>
                  <a:lnTo>
                    <a:pt x="53" y="458"/>
                  </a:lnTo>
                  <a:lnTo>
                    <a:pt x="49" y="452"/>
                  </a:lnTo>
                  <a:lnTo>
                    <a:pt x="45" y="447"/>
                  </a:lnTo>
                  <a:lnTo>
                    <a:pt x="41" y="442"/>
                  </a:lnTo>
                  <a:lnTo>
                    <a:pt x="37" y="436"/>
                  </a:lnTo>
                  <a:lnTo>
                    <a:pt x="33" y="431"/>
                  </a:lnTo>
                  <a:lnTo>
                    <a:pt x="29" y="426"/>
                  </a:lnTo>
                  <a:lnTo>
                    <a:pt x="26" y="421"/>
                  </a:lnTo>
                  <a:lnTo>
                    <a:pt x="23" y="415"/>
                  </a:lnTo>
                  <a:lnTo>
                    <a:pt x="19" y="409"/>
                  </a:lnTo>
                  <a:lnTo>
                    <a:pt x="17" y="403"/>
                  </a:lnTo>
                  <a:lnTo>
                    <a:pt x="15" y="398"/>
                  </a:lnTo>
                  <a:lnTo>
                    <a:pt x="13" y="393"/>
                  </a:lnTo>
                  <a:lnTo>
                    <a:pt x="10" y="386"/>
                  </a:lnTo>
                  <a:lnTo>
                    <a:pt x="9" y="381"/>
                  </a:lnTo>
                  <a:lnTo>
                    <a:pt x="6" y="376"/>
                  </a:lnTo>
                  <a:lnTo>
                    <a:pt x="5" y="370"/>
                  </a:lnTo>
                  <a:lnTo>
                    <a:pt x="4" y="364"/>
                  </a:lnTo>
                  <a:lnTo>
                    <a:pt x="2" y="358"/>
                  </a:lnTo>
                  <a:lnTo>
                    <a:pt x="2" y="353"/>
                  </a:lnTo>
                  <a:lnTo>
                    <a:pt x="1" y="346"/>
                  </a:lnTo>
                  <a:lnTo>
                    <a:pt x="1" y="341"/>
                  </a:lnTo>
                  <a:lnTo>
                    <a:pt x="0" y="336"/>
                  </a:lnTo>
                  <a:lnTo>
                    <a:pt x="0" y="329"/>
                  </a:lnTo>
                  <a:lnTo>
                    <a:pt x="0" y="324"/>
                  </a:lnTo>
                  <a:lnTo>
                    <a:pt x="1" y="319"/>
                  </a:lnTo>
                  <a:lnTo>
                    <a:pt x="1" y="312"/>
                  </a:lnTo>
                  <a:lnTo>
                    <a:pt x="1" y="307"/>
                  </a:lnTo>
                  <a:lnTo>
                    <a:pt x="2" y="302"/>
                  </a:lnTo>
                  <a:lnTo>
                    <a:pt x="4" y="295"/>
                  </a:lnTo>
                  <a:lnTo>
                    <a:pt x="5" y="290"/>
                  </a:lnTo>
                  <a:lnTo>
                    <a:pt x="6" y="284"/>
                  </a:lnTo>
                  <a:lnTo>
                    <a:pt x="8" y="278"/>
                  </a:lnTo>
                  <a:lnTo>
                    <a:pt x="9" y="272"/>
                  </a:lnTo>
                  <a:lnTo>
                    <a:pt x="12" y="267"/>
                  </a:lnTo>
                  <a:lnTo>
                    <a:pt x="14" y="260"/>
                  </a:lnTo>
                  <a:lnTo>
                    <a:pt x="15" y="255"/>
                  </a:lnTo>
                  <a:lnTo>
                    <a:pt x="18" y="250"/>
                  </a:lnTo>
                  <a:lnTo>
                    <a:pt x="22" y="245"/>
                  </a:lnTo>
                  <a:lnTo>
                    <a:pt x="25" y="239"/>
                  </a:lnTo>
                  <a:lnTo>
                    <a:pt x="27" y="233"/>
                  </a:lnTo>
                  <a:lnTo>
                    <a:pt x="31" y="227"/>
                  </a:lnTo>
                  <a:lnTo>
                    <a:pt x="34" y="222"/>
                  </a:lnTo>
                  <a:lnTo>
                    <a:pt x="38" y="217"/>
                  </a:lnTo>
                  <a:lnTo>
                    <a:pt x="42" y="212"/>
                  </a:lnTo>
                  <a:lnTo>
                    <a:pt x="46" y="206"/>
                  </a:lnTo>
                  <a:lnTo>
                    <a:pt x="51" y="201"/>
                  </a:lnTo>
                  <a:lnTo>
                    <a:pt x="55" y="196"/>
                  </a:lnTo>
                  <a:lnTo>
                    <a:pt x="59" y="190"/>
                  </a:lnTo>
                  <a:lnTo>
                    <a:pt x="64" y="185"/>
                  </a:lnTo>
                  <a:lnTo>
                    <a:pt x="70" y="180"/>
                  </a:lnTo>
                  <a:lnTo>
                    <a:pt x="75" y="174"/>
                  </a:lnTo>
                  <a:lnTo>
                    <a:pt x="80" y="169"/>
                  </a:lnTo>
                  <a:lnTo>
                    <a:pt x="86" y="165"/>
                  </a:lnTo>
                  <a:lnTo>
                    <a:pt x="91" y="160"/>
                  </a:lnTo>
                  <a:lnTo>
                    <a:pt x="98" y="155"/>
                  </a:lnTo>
                  <a:lnTo>
                    <a:pt x="103" y="151"/>
                  </a:lnTo>
                  <a:lnTo>
                    <a:pt x="110" y="145"/>
                  </a:lnTo>
                  <a:lnTo>
                    <a:pt x="116" y="140"/>
                  </a:lnTo>
                  <a:lnTo>
                    <a:pt x="123" y="136"/>
                  </a:lnTo>
                  <a:lnTo>
                    <a:pt x="129" y="131"/>
                  </a:lnTo>
                  <a:lnTo>
                    <a:pt x="136" y="127"/>
                  </a:lnTo>
                  <a:lnTo>
                    <a:pt x="143" y="122"/>
                  </a:lnTo>
                  <a:lnTo>
                    <a:pt x="151" y="118"/>
                  </a:lnTo>
                  <a:lnTo>
                    <a:pt x="157" y="114"/>
                  </a:lnTo>
                  <a:lnTo>
                    <a:pt x="165" y="108"/>
                  </a:lnTo>
                  <a:lnTo>
                    <a:pt x="173" y="104"/>
                  </a:lnTo>
                  <a:lnTo>
                    <a:pt x="181" y="100"/>
                  </a:lnTo>
                  <a:lnTo>
                    <a:pt x="188" y="96"/>
                  </a:lnTo>
                  <a:lnTo>
                    <a:pt x="197" y="92"/>
                  </a:lnTo>
                  <a:lnTo>
                    <a:pt x="205" y="88"/>
                  </a:lnTo>
                  <a:lnTo>
                    <a:pt x="213" y="84"/>
                  </a:lnTo>
                  <a:lnTo>
                    <a:pt x="221" y="81"/>
                  </a:lnTo>
                  <a:lnTo>
                    <a:pt x="230" y="77"/>
                  </a:lnTo>
                  <a:lnTo>
                    <a:pt x="238" y="74"/>
                  </a:lnTo>
                  <a:lnTo>
                    <a:pt x="247" y="70"/>
                  </a:lnTo>
                  <a:lnTo>
                    <a:pt x="257" y="66"/>
                  </a:lnTo>
                  <a:lnTo>
                    <a:pt x="266" y="63"/>
                  </a:lnTo>
                  <a:lnTo>
                    <a:pt x="275" y="59"/>
                  </a:lnTo>
                  <a:lnTo>
                    <a:pt x="284" y="57"/>
                  </a:lnTo>
                  <a:lnTo>
                    <a:pt x="294" y="53"/>
                  </a:lnTo>
                  <a:lnTo>
                    <a:pt x="303" y="50"/>
                  </a:lnTo>
                  <a:lnTo>
                    <a:pt x="312" y="47"/>
                  </a:lnTo>
                  <a:lnTo>
                    <a:pt x="323" y="43"/>
                  </a:lnTo>
                  <a:lnTo>
                    <a:pt x="332" y="41"/>
                  </a:lnTo>
                  <a:lnTo>
                    <a:pt x="343" y="38"/>
                  </a:lnTo>
                  <a:lnTo>
                    <a:pt x="352" y="36"/>
                  </a:lnTo>
                  <a:lnTo>
                    <a:pt x="362" y="33"/>
                  </a:lnTo>
                  <a:lnTo>
                    <a:pt x="373" y="30"/>
                  </a:lnTo>
                  <a:lnTo>
                    <a:pt x="382" y="28"/>
                  </a:lnTo>
                  <a:lnTo>
                    <a:pt x="393" y="26"/>
                  </a:lnTo>
                  <a:lnTo>
                    <a:pt x="404" y="24"/>
                  </a:lnTo>
                  <a:lnTo>
                    <a:pt x="414" y="21"/>
                  </a:lnTo>
                  <a:lnTo>
                    <a:pt x="425" y="20"/>
                  </a:lnTo>
                  <a:lnTo>
                    <a:pt x="435" y="17"/>
                  </a:lnTo>
                  <a:lnTo>
                    <a:pt x="446" y="16"/>
                  </a:lnTo>
                  <a:lnTo>
                    <a:pt x="456" y="14"/>
                  </a:lnTo>
                  <a:lnTo>
                    <a:pt x="467" y="13"/>
                  </a:lnTo>
                  <a:lnTo>
                    <a:pt x="479" y="10"/>
                  </a:lnTo>
                  <a:lnTo>
                    <a:pt x="490" y="9"/>
                  </a:lnTo>
                  <a:lnTo>
                    <a:pt x="500" y="8"/>
                  </a:lnTo>
                  <a:lnTo>
                    <a:pt x="512" y="6"/>
                  </a:lnTo>
                  <a:lnTo>
                    <a:pt x="523" y="5"/>
                  </a:lnTo>
                  <a:lnTo>
                    <a:pt x="533" y="5"/>
                  </a:lnTo>
                  <a:lnTo>
                    <a:pt x="545" y="4"/>
                  </a:lnTo>
                  <a:lnTo>
                    <a:pt x="556" y="2"/>
                  </a:lnTo>
                  <a:lnTo>
                    <a:pt x="568" y="2"/>
                  </a:lnTo>
                  <a:lnTo>
                    <a:pt x="578" y="1"/>
                  </a:lnTo>
                  <a:lnTo>
                    <a:pt x="590" y="1"/>
                  </a:lnTo>
                  <a:lnTo>
                    <a:pt x="601" y="1"/>
                  </a:lnTo>
                  <a:lnTo>
                    <a:pt x="613" y="0"/>
                  </a:lnTo>
                  <a:lnTo>
                    <a:pt x="623" y="0"/>
                  </a:lnTo>
                  <a:lnTo>
                    <a:pt x="635" y="0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Rectangle 2395"/>
            <p:cNvSpPr>
              <a:spLocks noChangeArrowheads="1"/>
            </p:cNvSpPr>
            <p:nvPr/>
          </p:nvSpPr>
          <p:spPr bwMode="auto">
            <a:xfrm>
              <a:off x="4538663" y="1946275"/>
              <a:ext cx="258762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user</a:t>
              </a:r>
              <a:endParaRPr lang="en-US" sz="1000" b="0">
                <a:solidFill>
                  <a:schemeClr val="tx1"/>
                </a:solidFill>
              </a:endParaRPr>
            </a:p>
          </p:txBody>
        </p:sp>
        <p:sp>
          <p:nvSpPr>
            <p:cNvPr id="14" name="Line 2396"/>
            <p:cNvSpPr>
              <a:spLocks noChangeShapeType="1"/>
            </p:cNvSpPr>
            <p:nvPr/>
          </p:nvSpPr>
          <p:spPr bwMode="auto">
            <a:xfrm>
              <a:off x="4878388" y="1965325"/>
              <a:ext cx="1366837" cy="1666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2397"/>
            <p:cNvSpPr>
              <a:spLocks/>
            </p:cNvSpPr>
            <p:nvPr/>
          </p:nvSpPr>
          <p:spPr bwMode="auto">
            <a:xfrm>
              <a:off x="6148388" y="2068513"/>
              <a:ext cx="111125" cy="104775"/>
            </a:xfrm>
            <a:custGeom>
              <a:avLst/>
              <a:gdLst/>
              <a:ahLst/>
              <a:cxnLst>
                <a:cxn ang="0">
                  <a:pos x="0" y="262"/>
                </a:cxn>
                <a:cxn ang="0">
                  <a:pos x="278" y="162"/>
                </a:cxn>
                <a:cxn ang="0">
                  <a:pos x="32" y="0"/>
                </a:cxn>
              </a:cxnLst>
              <a:rect l="0" t="0" r="r" b="b"/>
              <a:pathLst>
                <a:path w="278" h="262">
                  <a:moveTo>
                    <a:pt x="0" y="262"/>
                  </a:moveTo>
                  <a:lnTo>
                    <a:pt x="278" y="162"/>
                  </a:lnTo>
                  <a:lnTo>
                    <a:pt x="3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2398"/>
            <p:cNvSpPr>
              <a:spLocks/>
            </p:cNvSpPr>
            <p:nvPr/>
          </p:nvSpPr>
          <p:spPr bwMode="auto">
            <a:xfrm>
              <a:off x="5275263" y="996950"/>
              <a:ext cx="539750" cy="233363"/>
            </a:xfrm>
            <a:custGeom>
              <a:avLst/>
              <a:gdLst/>
              <a:ahLst/>
              <a:cxnLst>
                <a:cxn ang="0">
                  <a:pos x="740" y="2"/>
                </a:cxn>
                <a:cxn ang="0">
                  <a:pos x="812" y="5"/>
                </a:cxn>
                <a:cxn ang="0">
                  <a:pos x="881" y="13"/>
                </a:cxn>
                <a:cxn ang="0">
                  <a:pos x="948" y="24"/>
                </a:cxn>
                <a:cxn ang="0">
                  <a:pos x="1012" y="37"/>
                </a:cxn>
                <a:cxn ang="0">
                  <a:pos x="1073" y="53"/>
                </a:cxn>
                <a:cxn ang="0">
                  <a:pos x="1128" y="73"/>
                </a:cxn>
                <a:cxn ang="0">
                  <a:pos x="1180" y="94"/>
                </a:cxn>
                <a:cxn ang="0">
                  <a:pos x="1226" y="118"/>
                </a:cxn>
                <a:cxn ang="0">
                  <a:pos x="1266" y="143"/>
                </a:cxn>
                <a:cxn ang="0">
                  <a:pos x="1299" y="171"/>
                </a:cxn>
                <a:cxn ang="0">
                  <a:pos x="1326" y="199"/>
                </a:cxn>
                <a:cxn ang="0">
                  <a:pos x="1346" y="229"/>
                </a:cxn>
                <a:cxn ang="0">
                  <a:pos x="1358" y="260"/>
                </a:cxn>
                <a:cxn ang="0">
                  <a:pos x="1363" y="290"/>
                </a:cxn>
                <a:cxn ang="0">
                  <a:pos x="1359" y="320"/>
                </a:cxn>
                <a:cxn ang="0">
                  <a:pos x="1350" y="351"/>
                </a:cxn>
                <a:cxn ang="0">
                  <a:pos x="1331" y="381"/>
                </a:cxn>
                <a:cxn ang="0">
                  <a:pos x="1307" y="410"/>
                </a:cxn>
                <a:cxn ang="0">
                  <a:pos x="1275" y="438"/>
                </a:cxn>
                <a:cxn ang="0">
                  <a:pos x="1237" y="463"/>
                </a:cxn>
                <a:cxn ang="0">
                  <a:pos x="1192" y="488"/>
                </a:cxn>
                <a:cxn ang="0">
                  <a:pos x="1142" y="510"/>
                </a:cxn>
                <a:cxn ang="0">
                  <a:pos x="1087" y="529"/>
                </a:cxn>
                <a:cxn ang="0">
                  <a:pos x="1028" y="547"/>
                </a:cxn>
                <a:cxn ang="0">
                  <a:pos x="964" y="561"/>
                </a:cxn>
                <a:cxn ang="0">
                  <a:pos x="898" y="572"/>
                </a:cxn>
                <a:cxn ang="0">
                  <a:pos x="829" y="581"/>
                </a:cxn>
                <a:cxn ang="0">
                  <a:pos x="759" y="586"/>
                </a:cxn>
                <a:cxn ang="0">
                  <a:pos x="687" y="588"/>
                </a:cxn>
                <a:cxn ang="0">
                  <a:pos x="616" y="586"/>
                </a:cxn>
                <a:cxn ang="0">
                  <a:pos x="544" y="582"/>
                </a:cxn>
                <a:cxn ang="0">
                  <a:pos x="476" y="574"/>
                </a:cxn>
                <a:cxn ang="0">
                  <a:pos x="408" y="563"/>
                </a:cxn>
                <a:cxn ang="0">
                  <a:pos x="344" y="549"/>
                </a:cxn>
                <a:cxn ang="0">
                  <a:pos x="285" y="533"/>
                </a:cxn>
                <a:cxn ang="0">
                  <a:pos x="228" y="514"/>
                </a:cxn>
                <a:cxn ang="0">
                  <a:pos x="178" y="492"/>
                </a:cxn>
                <a:cxn ang="0">
                  <a:pos x="133" y="469"/>
                </a:cxn>
                <a:cxn ang="0">
                  <a:pos x="93" y="442"/>
                </a:cxn>
                <a:cxn ang="0">
                  <a:pos x="60" y="414"/>
                </a:cxn>
                <a:cxn ang="0">
                  <a:pos x="35" y="387"/>
                </a:cxn>
                <a:cxn ang="0">
                  <a:pos x="15" y="356"/>
                </a:cxn>
                <a:cxn ang="0">
                  <a:pos x="4" y="326"/>
                </a:cxn>
                <a:cxn ang="0">
                  <a:pos x="0" y="295"/>
                </a:cxn>
                <a:cxn ang="0">
                  <a:pos x="3" y="265"/>
                </a:cxn>
                <a:cxn ang="0">
                  <a:pos x="13" y="234"/>
                </a:cxn>
                <a:cxn ang="0">
                  <a:pos x="32" y="204"/>
                </a:cxn>
                <a:cxn ang="0">
                  <a:pos x="57" y="175"/>
                </a:cxn>
                <a:cxn ang="0">
                  <a:pos x="90" y="148"/>
                </a:cxn>
                <a:cxn ang="0">
                  <a:pos x="129" y="122"/>
                </a:cxn>
                <a:cxn ang="0">
                  <a:pos x="174" y="98"/>
                </a:cxn>
                <a:cxn ang="0">
                  <a:pos x="224" y="76"/>
                </a:cxn>
                <a:cxn ang="0">
                  <a:pos x="280" y="57"/>
                </a:cxn>
                <a:cxn ang="0">
                  <a:pos x="339" y="40"/>
                </a:cxn>
                <a:cxn ang="0">
                  <a:pos x="403" y="25"/>
                </a:cxn>
                <a:cxn ang="0">
                  <a:pos x="470" y="15"/>
                </a:cxn>
                <a:cxn ang="0">
                  <a:pos x="539" y="7"/>
                </a:cxn>
                <a:cxn ang="0">
                  <a:pos x="609" y="2"/>
                </a:cxn>
                <a:cxn ang="0">
                  <a:pos x="681" y="0"/>
                </a:cxn>
              </a:cxnLst>
              <a:rect l="0" t="0" r="r" b="b"/>
              <a:pathLst>
                <a:path w="1363" h="588">
                  <a:moveTo>
                    <a:pt x="681" y="0"/>
                  </a:moveTo>
                  <a:lnTo>
                    <a:pt x="693" y="0"/>
                  </a:lnTo>
                  <a:lnTo>
                    <a:pt x="705" y="0"/>
                  </a:lnTo>
                  <a:lnTo>
                    <a:pt x="717" y="0"/>
                  </a:lnTo>
                  <a:lnTo>
                    <a:pt x="728" y="2"/>
                  </a:lnTo>
                  <a:lnTo>
                    <a:pt x="740" y="2"/>
                  </a:lnTo>
                  <a:lnTo>
                    <a:pt x="752" y="2"/>
                  </a:lnTo>
                  <a:lnTo>
                    <a:pt x="764" y="3"/>
                  </a:lnTo>
                  <a:lnTo>
                    <a:pt x="776" y="3"/>
                  </a:lnTo>
                  <a:lnTo>
                    <a:pt x="788" y="4"/>
                  </a:lnTo>
                  <a:lnTo>
                    <a:pt x="800" y="4"/>
                  </a:lnTo>
                  <a:lnTo>
                    <a:pt x="812" y="5"/>
                  </a:lnTo>
                  <a:lnTo>
                    <a:pt x="823" y="7"/>
                  </a:lnTo>
                  <a:lnTo>
                    <a:pt x="834" y="8"/>
                  </a:lnTo>
                  <a:lnTo>
                    <a:pt x="846" y="9"/>
                  </a:lnTo>
                  <a:lnTo>
                    <a:pt x="858" y="11"/>
                  </a:lnTo>
                  <a:lnTo>
                    <a:pt x="869" y="12"/>
                  </a:lnTo>
                  <a:lnTo>
                    <a:pt x="881" y="13"/>
                  </a:lnTo>
                  <a:lnTo>
                    <a:pt x="893" y="15"/>
                  </a:lnTo>
                  <a:lnTo>
                    <a:pt x="903" y="16"/>
                  </a:lnTo>
                  <a:lnTo>
                    <a:pt x="915" y="19"/>
                  </a:lnTo>
                  <a:lnTo>
                    <a:pt x="926" y="20"/>
                  </a:lnTo>
                  <a:lnTo>
                    <a:pt x="936" y="21"/>
                  </a:lnTo>
                  <a:lnTo>
                    <a:pt x="948" y="24"/>
                  </a:lnTo>
                  <a:lnTo>
                    <a:pt x="959" y="25"/>
                  </a:lnTo>
                  <a:lnTo>
                    <a:pt x="970" y="28"/>
                  </a:lnTo>
                  <a:lnTo>
                    <a:pt x="980" y="31"/>
                  </a:lnTo>
                  <a:lnTo>
                    <a:pt x="991" y="32"/>
                  </a:lnTo>
                  <a:lnTo>
                    <a:pt x="1001" y="35"/>
                  </a:lnTo>
                  <a:lnTo>
                    <a:pt x="1012" y="37"/>
                  </a:lnTo>
                  <a:lnTo>
                    <a:pt x="1023" y="40"/>
                  </a:lnTo>
                  <a:lnTo>
                    <a:pt x="1033" y="43"/>
                  </a:lnTo>
                  <a:lnTo>
                    <a:pt x="1042" y="45"/>
                  </a:lnTo>
                  <a:lnTo>
                    <a:pt x="1053" y="48"/>
                  </a:lnTo>
                  <a:lnTo>
                    <a:pt x="1064" y="50"/>
                  </a:lnTo>
                  <a:lnTo>
                    <a:pt x="1073" y="53"/>
                  </a:lnTo>
                  <a:lnTo>
                    <a:pt x="1082" y="57"/>
                  </a:lnTo>
                  <a:lnTo>
                    <a:pt x="1091" y="60"/>
                  </a:lnTo>
                  <a:lnTo>
                    <a:pt x="1102" y="62"/>
                  </a:lnTo>
                  <a:lnTo>
                    <a:pt x="1111" y="66"/>
                  </a:lnTo>
                  <a:lnTo>
                    <a:pt x="1121" y="69"/>
                  </a:lnTo>
                  <a:lnTo>
                    <a:pt x="1128" y="73"/>
                  </a:lnTo>
                  <a:lnTo>
                    <a:pt x="1138" y="76"/>
                  </a:lnTo>
                  <a:lnTo>
                    <a:pt x="1147" y="80"/>
                  </a:lnTo>
                  <a:lnTo>
                    <a:pt x="1155" y="84"/>
                  </a:lnTo>
                  <a:lnTo>
                    <a:pt x="1164" y="86"/>
                  </a:lnTo>
                  <a:lnTo>
                    <a:pt x="1172" y="90"/>
                  </a:lnTo>
                  <a:lnTo>
                    <a:pt x="1180" y="94"/>
                  </a:lnTo>
                  <a:lnTo>
                    <a:pt x="1188" y="98"/>
                  </a:lnTo>
                  <a:lnTo>
                    <a:pt x="1196" y="102"/>
                  </a:lnTo>
                  <a:lnTo>
                    <a:pt x="1204" y="106"/>
                  </a:lnTo>
                  <a:lnTo>
                    <a:pt x="1212" y="110"/>
                  </a:lnTo>
                  <a:lnTo>
                    <a:pt x="1219" y="114"/>
                  </a:lnTo>
                  <a:lnTo>
                    <a:pt x="1226" y="118"/>
                  </a:lnTo>
                  <a:lnTo>
                    <a:pt x="1233" y="122"/>
                  </a:lnTo>
                  <a:lnTo>
                    <a:pt x="1240" y="126"/>
                  </a:lnTo>
                  <a:lnTo>
                    <a:pt x="1246" y="130"/>
                  </a:lnTo>
                  <a:lnTo>
                    <a:pt x="1253" y="135"/>
                  </a:lnTo>
                  <a:lnTo>
                    <a:pt x="1260" y="139"/>
                  </a:lnTo>
                  <a:lnTo>
                    <a:pt x="1266" y="143"/>
                  </a:lnTo>
                  <a:lnTo>
                    <a:pt x="1271" y="148"/>
                  </a:lnTo>
                  <a:lnTo>
                    <a:pt x="1278" y="152"/>
                  </a:lnTo>
                  <a:lnTo>
                    <a:pt x="1283" y="156"/>
                  </a:lnTo>
                  <a:lnTo>
                    <a:pt x="1289" y="162"/>
                  </a:lnTo>
                  <a:lnTo>
                    <a:pt x="1294" y="166"/>
                  </a:lnTo>
                  <a:lnTo>
                    <a:pt x="1299" y="171"/>
                  </a:lnTo>
                  <a:lnTo>
                    <a:pt x="1305" y="175"/>
                  </a:lnTo>
                  <a:lnTo>
                    <a:pt x="1309" y="180"/>
                  </a:lnTo>
                  <a:lnTo>
                    <a:pt x="1314" y="185"/>
                  </a:lnTo>
                  <a:lnTo>
                    <a:pt x="1318" y="189"/>
                  </a:lnTo>
                  <a:lnTo>
                    <a:pt x="1322" y="195"/>
                  </a:lnTo>
                  <a:lnTo>
                    <a:pt x="1326" y="199"/>
                  </a:lnTo>
                  <a:lnTo>
                    <a:pt x="1330" y="204"/>
                  </a:lnTo>
                  <a:lnTo>
                    <a:pt x="1334" y="209"/>
                  </a:lnTo>
                  <a:lnTo>
                    <a:pt x="1336" y="215"/>
                  </a:lnTo>
                  <a:lnTo>
                    <a:pt x="1340" y="219"/>
                  </a:lnTo>
                  <a:lnTo>
                    <a:pt x="1343" y="224"/>
                  </a:lnTo>
                  <a:lnTo>
                    <a:pt x="1346" y="229"/>
                  </a:lnTo>
                  <a:lnTo>
                    <a:pt x="1348" y="234"/>
                  </a:lnTo>
                  <a:lnTo>
                    <a:pt x="1351" y="240"/>
                  </a:lnTo>
                  <a:lnTo>
                    <a:pt x="1352" y="244"/>
                  </a:lnTo>
                  <a:lnTo>
                    <a:pt x="1355" y="249"/>
                  </a:lnTo>
                  <a:lnTo>
                    <a:pt x="1356" y="254"/>
                  </a:lnTo>
                  <a:lnTo>
                    <a:pt x="1358" y="260"/>
                  </a:lnTo>
                  <a:lnTo>
                    <a:pt x="1359" y="265"/>
                  </a:lnTo>
                  <a:lnTo>
                    <a:pt x="1360" y="270"/>
                  </a:lnTo>
                  <a:lnTo>
                    <a:pt x="1362" y="274"/>
                  </a:lnTo>
                  <a:lnTo>
                    <a:pt x="1362" y="279"/>
                  </a:lnTo>
                  <a:lnTo>
                    <a:pt x="1362" y="285"/>
                  </a:lnTo>
                  <a:lnTo>
                    <a:pt x="1363" y="290"/>
                  </a:lnTo>
                  <a:lnTo>
                    <a:pt x="1363" y="295"/>
                  </a:lnTo>
                  <a:lnTo>
                    <a:pt x="1363" y="301"/>
                  </a:lnTo>
                  <a:lnTo>
                    <a:pt x="1362" y="306"/>
                  </a:lnTo>
                  <a:lnTo>
                    <a:pt x="1362" y="311"/>
                  </a:lnTo>
                  <a:lnTo>
                    <a:pt x="1360" y="316"/>
                  </a:lnTo>
                  <a:lnTo>
                    <a:pt x="1359" y="320"/>
                  </a:lnTo>
                  <a:lnTo>
                    <a:pt x="1359" y="326"/>
                  </a:lnTo>
                  <a:lnTo>
                    <a:pt x="1356" y="331"/>
                  </a:lnTo>
                  <a:lnTo>
                    <a:pt x="1355" y="336"/>
                  </a:lnTo>
                  <a:lnTo>
                    <a:pt x="1354" y="342"/>
                  </a:lnTo>
                  <a:lnTo>
                    <a:pt x="1351" y="347"/>
                  </a:lnTo>
                  <a:lnTo>
                    <a:pt x="1350" y="351"/>
                  </a:lnTo>
                  <a:lnTo>
                    <a:pt x="1347" y="356"/>
                  </a:lnTo>
                  <a:lnTo>
                    <a:pt x="1344" y="361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5" y="376"/>
                  </a:lnTo>
                  <a:lnTo>
                    <a:pt x="1331" y="381"/>
                  </a:lnTo>
                  <a:lnTo>
                    <a:pt x="1328" y="387"/>
                  </a:lnTo>
                  <a:lnTo>
                    <a:pt x="1324" y="391"/>
                  </a:lnTo>
                  <a:lnTo>
                    <a:pt x="1320" y="396"/>
                  </a:lnTo>
                  <a:lnTo>
                    <a:pt x="1315" y="401"/>
                  </a:lnTo>
                  <a:lnTo>
                    <a:pt x="1311" y="405"/>
                  </a:lnTo>
                  <a:lnTo>
                    <a:pt x="1307" y="410"/>
                  </a:lnTo>
                  <a:lnTo>
                    <a:pt x="1302" y="414"/>
                  </a:lnTo>
                  <a:lnTo>
                    <a:pt x="1297" y="420"/>
                  </a:lnTo>
                  <a:lnTo>
                    <a:pt x="1291" y="424"/>
                  </a:lnTo>
                  <a:lnTo>
                    <a:pt x="1286" y="429"/>
                  </a:lnTo>
                  <a:lnTo>
                    <a:pt x="1281" y="433"/>
                  </a:lnTo>
                  <a:lnTo>
                    <a:pt x="1275" y="438"/>
                  </a:lnTo>
                  <a:lnTo>
                    <a:pt x="1269" y="442"/>
                  </a:lnTo>
                  <a:lnTo>
                    <a:pt x="1264" y="446"/>
                  </a:lnTo>
                  <a:lnTo>
                    <a:pt x="1257" y="451"/>
                  </a:lnTo>
                  <a:lnTo>
                    <a:pt x="1250" y="455"/>
                  </a:lnTo>
                  <a:lnTo>
                    <a:pt x="1244" y="459"/>
                  </a:lnTo>
                  <a:lnTo>
                    <a:pt x="1237" y="463"/>
                  </a:lnTo>
                  <a:lnTo>
                    <a:pt x="1230" y="469"/>
                  </a:lnTo>
                  <a:lnTo>
                    <a:pt x="1222" y="473"/>
                  </a:lnTo>
                  <a:lnTo>
                    <a:pt x="1216" y="477"/>
                  </a:lnTo>
                  <a:lnTo>
                    <a:pt x="1208" y="481"/>
                  </a:lnTo>
                  <a:lnTo>
                    <a:pt x="1200" y="485"/>
                  </a:lnTo>
                  <a:lnTo>
                    <a:pt x="1192" y="488"/>
                  </a:lnTo>
                  <a:lnTo>
                    <a:pt x="1184" y="492"/>
                  </a:lnTo>
                  <a:lnTo>
                    <a:pt x="1176" y="495"/>
                  </a:lnTo>
                  <a:lnTo>
                    <a:pt x="1168" y="499"/>
                  </a:lnTo>
                  <a:lnTo>
                    <a:pt x="1160" y="503"/>
                  </a:lnTo>
                  <a:lnTo>
                    <a:pt x="1151" y="507"/>
                  </a:lnTo>
                  <a:lnTo>
                    <a:pt x="1142" y="510"/>
                  </a:lnTo>
                  <a:lnTo>
                    <a:pt x="1134" y="514"/>
                  </a:lnTo>
                  <a:lnTo>
                    <a:pt x="1124" y="518"/>
                  </a:lnTo>
                  <a:lnTo>
                    <a:pt x="1115" y="520"/>
                  </a:lnTo>
                  <a:lnTo>
                    <a:pt x="1106" y="523"/>
                  </a:lnTo>
                  <a:lnTo>
                    <a:pt x="1097" y="527"/>
                  </a:lnTo>
                  <a:lnTo>
                    <a:pt x="1087" y="529"/>
                  </a:lnTo>
                  <a:lnTo>
                    <a:pt x="1078" y="533"/>
                  </a:lnTo>
                  <a:lnTo>
                    <a:pt x="1068" y="536"/>
                  </a:lnTo>
                  <a:lnTo>
                    <a:pt x="1058" y="539"/>
                  </a:lnTo>
                  <a:lnTo>
                    <a:pt x="1048" y="541"/>
                  </a:lnTo>
                  <a:lnTo>
                    <a:pt x="1038" y="544"/>
                  </a:lnTo>
                  <a:lnTo>
                    <a:pt x="1028" y="547"/>
                  </a:lnTo>
                  <a:lnTo>
                    <a:pt x="1017" y="549"/>
                  </a:lnTo>
                  <a:lnTo>
                    <a:pt x="1007" y="552"/>
                  </a:lnTo>
                  <a:lnTo>
                    <a:pt x="996" y="555"/>
                  </a:lnTo>
                  <a:lnTo>
                    <a:pt x="985" y="557"/>
                  </a:lnTo>
                  <a:lnTo>
                    <a:pt x="975" y="559"/>
                  </a:lnTo>
                  <a:lnTo>
                    <a:pt x="964" y="561"/>
                  </a:lnTo>
                  <a:lnTo>
                    <a:pt x="954" y="563"/>
                  </a:lnTo>
                  <a:lnTo>
                    <a:pt x="943" y="565"/>
                  </a:lnTo>
                  <a:lnTo>
                    <a:pt x="931" y="567"/>
                  </a:lnTo>
                  <a:lnTo>
                    <a:pt x="921" y="569"/>
                  </a:lnTo>
                  <a:lnTo>
                    <a:pt x="909" y="571"/>
                  </a:lnTo>
                  <a:lnTo>
                    <a:pt x="898" y="572"/>
                  </a:lnTo>
                  <a:lnTo>
                    <a:pt x="886" y="574"/>
                  </a:lnTo>
                  <a:lnTo>
                    <a:pt x="876" y="576"/>
                  </a:lnTo>
                  <a:lnTo>
                    <a:pt x="864" y="577"/>
                  </a:lnTo>
                  <a:lnTo>
                    <a:pt x="852" y="578"/>
                  </a:lnTo>
                  <a:lnTo>
                    <a:pt x="841" y="580"/>
                  </a:lnTo>
                  <a:lnTo>
                    <a:pt x="829" y="581"/>
                  </a:lnTo>
                  <a:lnTo>
                    <a:pt x="817" y="582"/>
                  </a:lnTo>
                  <a:lnTo>
                    <a:pt x="805" y="582"/>
                  </a:lnTo>
                  <a:lnTo>
                    <a:pt x="793" y="584"/>
                  </a:lnTo>
                  <a:lnTo>
                    <a:pt x="781" y="585"/>
                  </a:lnTo>
                  <a:lnTo>
                    <a:pt x="770" y="585"/>
                  </a:lnTo>
                  <a:lnTo>
                    <a:pt x="759" y="586"/>
                  </a:lnTo>
                  <a:lnTo>
                    <a:pt x="747" y="586"/>
                  </a:lnTo>
                  <a:lnTo>
                    <a:pt x="735" y="586"/>
                  </a:lnTo>
                  <a:lnTo>
                    <a:pt x="723" y="588"/>
                  </a:lnTo>
                  <a:lnTo>
                    <a:pt x="711" y="588"/>
                  </a:lnTo>
                  <a:lnTo>
                    <a:pt x="699" y="588"/>
                  </a:lnTo>
                  <a:lnTo>
                    <a:pt x="687" y="588"/>
                  </a:lnTo>
                  <a:lnTo>
                    <a:pt x="676" y="588"/>
                  </a:lnTo>
                  <a:lnTo>
                    <a:pt x="664" y="588"/>
                  </a:lnTo>
                  <a:lnTo>
                    <a:pt x="652" y="588"/>
                  </a:lnTo>
                  <a:lnTo>
                    <a:pt x="640" y="588"/>
                  </a:lnTo>
                  <a:lnTo>
                    <a:pt x="628" y="586"/>
                  </a:lnTo>
                  <a:lnTo>
                    <a:pt x="616" y="586"/>
                  </a:lnTo>
                  <a:lnTo>
                    <a:pt x="604" y="586"/>
                  </a:lnTo>
                  <a:lnTo>
                    <a:pt x="592" y="585"/>
                  </a:lnTo>
                  <a:lnTo>
                    <a:pt x="580" y="585"/>
                  </a:lnTo>
                  <a:lnTo>
                    <a:pt x="568" y="584"/>
                  </a:lnTo>
                  <a:lnTo>
                    <a:pt x="556" y="582"/>
                  </a:lnTo>
                  <a:lnTo>
                    <a:pt x="544" y="582"/>
                  </a:lnTo>
                  <a:lnTo>
                    <a:pt x="532" y="581"/>
                  </a:lnTo>
                  <a:lnTo>
                    <a:pt x="522" y="580"/>
                  </a:lnTo>
                  <a:lnTo>
                    <a:pt x="510" y="578"/>
                  </a:lnTo>
                  <a:lnTo>
                    <a:pt x="498" y="577"/>
                  </a:lnTo>
                  <a:lnTo>
                    <a:pt x="487" y="576"/>
                  </a:lnTo>
                  <a:lnTo>
                    <a:pt x="476" y="574"/>
                  </a:lnTo>
                  <a:lnTo>
                    <a:pt x="464" y="572"/>
                  </a:lnTo>
                  <a:lnTo>
                    <a:pt x="453" y="571"/>
                  </a:lnTo>
                  <a:lnTo>
                    <a:pt x="441" y="569"/>
                  </a:lnTo>
                  <a:lnTo>
                    <a:pt x="431" y="567"/>
                  </a:lnTo>
                  <a:lnTo>
                    <a:pt x="420" y="565"/>
                  </a:lnTo>
                  <a:lnTo>
                    <a:pt x="408" y="563"/>
                  </a:lnTo>
                  <a:lnTo>
                    <a:pt x="397" y="561"/>
                  </a:lnTo>
                  <a:lnTo>
                    <a:pt x="387" y="559"/>
                  </a:lnTo>
                  <a:lnTo>
                    <a:pt x="376" y="557"/>
                  </a:lnTo>
                  <a:lnTo>
                    <a:pt x="366" y="555"/>
                  </a:lnTo>
                  <a:lnTo>
                    <a:pt x="355" y="552"/>
                  </a:lnTo>
                  <a:lnTo>
                    <a:pt x="344" y="549"/>
                  </a:lnTo>
                  <a:lnTo>
                    <a:pt x="334" y="547"/>
                  </a:lnTo>
                  <a:lnTo>
                    <a:pt x="325" y="544"/>
                  </a:lnTo>
                  <a:lnTo>
                    <a:pt x="314" y="541"/>
                  </a:lnTo>
                  <a:lnTo>
                    <a:pt x="303" y="539"/>
                  </a:lnTo>
                  <a:lnTo>
                    <a:pt x="294" y="536"/>
                  </a:lnTo>
                  <a:lnTo>
                    <a:pt x="285" y="533"/>
                  </a:lnTo>
                  <a:lnTo>
                    <a:pt x="274" y="529"/>
                  </a:lnTo>
                  <a:lnTo>
                    <a:pt x="265" y="527"/>
                  </a:lnTo>
                  <a:lnTo>
                    <a:pt x="256" y="523"/>
                  </a:lnTo>
                  <a:lnTo>
                    <a:pt x="246" y="520"/>
                  </a:lnTo>
                  <a:lnTo>
                    <a:pt x="237" y="518"/>
                  </a:lnTo>
                  <a:lnTo>
                    <a:pt x="228" y="514"/>
                  </a:lnTo>
                  <a:lnTo>
                    <a:pt x="220" y="510"/>
                  </a:lnTo>
                  <a:lnTo>
                    <a:pt x="211" y="507"/>
                  </a:lnTo>
                  <a:lnTo>
                    <a:pt x="203" y="503"/>
                  </a:lnTo>
                  <a:lnTo>
                    <a:pt x="193" y="499"/>
                  </a:lnTo>
                  <a:lnTo>
                    <a:pt x="186" y="495"/>
                  </a:lnTo>
                  <a:lnTo>
                    <a:pt x="178" y="492"/>
                  </a:lnTo>
                  <a:lnTo>
                    <a:pt x="170" y="488"/>
                  </a:lnTo>
                  <a:lnTo>
                    <a:pt x="162" y="485"/>
                  </a:lnTo>
                  <a:lnTo>
                    <a:pt x="154" y="481"/>
                  </a:lnTo>
                  <a:lnTo>
                    <a:pt x="147" y="477"/>
                  </a:lnTo>
                  <a:lnTo>
                    <a:pt x="139" y="473"/>
                  </a:lnTo>
                  <a:lnTo>
                    <a:pt x="133" y="469"/>
                  </a:lnTo>
                  <a:lnTo>
                    <a:pt x="125" y="463"/>
                  </a:lnTo>
                  <a:lnTo>
                    <a:pt x="118" y="459"/>
                  </a:lnTo>
                  <a:lnTo>
                    <a:pt x="111" y="455"/>
                  </a:lnTo>
                  <a:lnTo>
                    <a:pt x="105" y="451"/>
                  </a:lnTo>
                  <a:lnTo>
                    <a:pt x="99" y="446"/>
                  </a:lnTo>
                  <a:lnTo>
                    <a:pt x="93" y="442"/>
                  </a:lnTo>
                  <a:lnTo>
                    <a:pt x="87" y="438"/>
                  </a:lnTo>
                  <a:lnTo>
                    <a:pt x="81" y="433"/>
                  </a:lnTo>
                  <a:lnTo>
                    <a:pt x="76" y="429"/>
                  </a:lnTo>
                  <a:lnTo>
                    <a:pt x="70" y="424"/>
                  </a:lnTo>
                  <a:lnTo>
                    <a:pt x="65" y="420"/>
                  </a:lnTo>
                  <a:lnTo>
                    <a:pt x="60" y="414"/>
                  </a:lnTo>
                  <a:lnTo>
                    <a:pt x="56" y="410"/>
                  </a:lnTo>
                  <a:lnTo>
                    <a:pt x="50" y="405"/>
                  </a:lnTo>
                  <a:lnTo>
                    <a:pt x="46" y="401"/>
                  </a:lnTo>
                  <a:lnTo>
                    <a:pt x="42" y="396"/>
                  </a:lnTo>
                  <a:lnTo>
                    <a:pt x="37" y="391"/>
                  </a:lnTo>
                  <a:lnTo>
                    <a:pt x="35" y="387"/>
                  </a:lnTo>
                  <a:lnTo>
                    <a:pt x="31" y="381"/>
                  </a:lnTo>
                  <a:lnTo>
                    <a:pt x="27" y="376"/>
                  </a:lnTo>
                  <a:lnTo>
                    <a:pt x="24" y="372"/>
                  </a:lnTo>
                  <a:lnTo>
                    <a:pt x="20" y="367"/>
                  </a:lnTo>
                  <a:lnTo>
                    <a:pt x="17" y="361"/>
                  </a:lnTo>
                  <a:lnTo>
                    <a:pt x="15" y="356"/>
                  </a:lnTo>
                  <a:lnTo>
                    <a:pt x="12" y="351"/>
                  </a:lnTo>
                  <a:lnTo>
                    <a:pt x="11" y="347"/>
                  </a:lnTo>
                  <a:lnTo>
                    <a:pt x="8" y="342"/>
                  </a:lnTo>
                  <a:lnTo>
                    <a:pt x="7" y="336"/>
                  </a:lnTo>
                  <a:lnTo>
                    <a:pt x="5" y="331"/>
                  </a:lnTo>
                  <a:lnTo>
                    <a:pt x="4" y="326"/>
                  </a:lnTo>
                  <a:lnTo>
                    <a:pt x="3" y="320"/>
                  </a:lnTo>
                  <a:lnTo>
                    <a:pt x="1" y="316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1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5"/>
                  </a:lnTo>
                  <a:lnTo>
                    <a:pt x="0" y="279"/>
                  </a:lnTo>
                  <a:lnTo>
                    <a:pt x="1" y="274"/>
                  </a:lnTo>
                  <a:lnTo>
                    <a:pt x="1" y="270"/>
                  </a:lnTo>
                  <a:lnTo>
                    <a:pt x="3" y="265"/>
                  </a:lnTo>
                  <a:lnTo>
                    <a:pt x="4" y="260"/>
                  </a:lnTo>
                  <a:lnTo>
                    <a:pt x="5" y="254"/>
                  </a:lnTo>
                  <a:lnTo>
                    <a:pt x="8" y="249"/>
                  </a:lnTo>
                  <a:lnTo>
                    <a:pt x="9" y="244"/>
                  </a:lnTo>
                  <a:lnTo>
                    <a:pt x="12" y="240"/>
                  </a:lnTo>
                  <a:lnTo>
                    <a:pt x="13" y="234"/>
                  </a:lnTo>
                  <a:lnTo>
                    <a:pt x="16" y="229"/>
                  </a:lnTo>
                  <a:lnTo>
                    <a:pt x="19" y="224"/>
                  </a:lnTo>
                  <a:lnTo>
                    <a:pt x="23" y="219"/>
                  </a:lnTo>
                  <a:lnTo>
                    <a:pt x="25" y="215"/>
                  </a:lnTo>
                  <a:lnTo>
                    <a:pt x="28" y="209"/>
                  </a:lnTo>
                  <a:lnTo>
                    <a:pt x="32" y="204"/>
                  </a:lnTo>
                  <a:lnTo>
                    <a:pt x="36" y="199"/>
                  </a:lnTo>
                  <a:lnTo>
                    <a:pt x="40" y="195"/>
                  </a:lnTo>
                  <a:lnTo>
                    <a:pt x="44" y="189"/>
                  </a:lnTo>
                  <a:lnTo>
                    <a:pt x="48" y="185"/>
                  </a:lnTo>
                  <a:lnTo>
                    <a:pt x="53" y="180"/>
                  </a:lnTo>
                  <a:lnTo>
                    <a:pt x="57" y="175"/>
                  </a:lnTo>
                  <a:lnTo>
                    <a:pt x="62" y="171"/>
                  </a:lnTo>
                  <a:lnTo>
                    <a:pt x="68" y="166"/>
                  </a:lnTo>
                  <a:lnTo>
                    <a:pt x="73" y="162"/>
                  </a:lnTo>
                  <a:lnTo>
                    <a:pt x="78" y="156"/>
                  </a:lnTo>
                  <a:lnTo>
                    <a:pt x="84" y="152"/>
                  </a:lnTo>
                  <a:lnTo>
                    <a:pt x="90" y="148"/>
                  </a:lnTo>
                  <a:lnTo>
                    <a:pt x="95" y="143"/>
                  </a:lnTo>
                  <a:lnTo>
                    <a:pt x="102" y="139"/>
                  </a:lnTo>
                  <a:lnTo>
                    <a:pt x="109" y="135"/>
                  </a:lnTo>
                  <a:lnTo>
                    <a:pt x="115" y="130"/>
                  </a:lnTo>
                  <a:lnTo>
                    <a:pt x="122" y="126"/>
                  </a:lnTo>
                  <a:lnTo>
                    <a:pt x="129" y="122"/>
                  </a:lnTo>
                  <a:lnTo>
                    <a:pt x="135" y="118"/>
                  </a:lnTo>
                  <a:lnTo>
                    <a:pt x="143" y="114"/>
                  </a:lnTo>
                  <a:lnTo>
                    <a:pt x="150" y="110"/>
                  </a:lnTo>
                  <a:lnTo>
                    <a:pt x="158" y="106"/>
                  </a:lnTo>
                  <a:lnTo>
                    <a:pt x="166" y="102"/>
                  </a:lnTo>
                  <a:lnTo>
                    <a:pt x="174" y="98"/>
                  </a:lnTo>
                  <a:lnTo>
                    <a:pt x="182" y="94"/>
                  </a:lnTo>
                  <a:lnTo>
                    <a:pt x="189" y="90"/>
                  </a:lnTo>
                  <a:lnTo>
                    <a:pt x="197" y="86"/>
                  </a:lnTo>
                  <a:lnTo>
                    <a:pt x="207" y="84"/>
                  </a:lnTo>
                  <a:lnTo>
                    <a:pt x="215" y="80"/>
                  </a:lnTo>
                  <a:lnTo>
                    <a:pt x="224" y="76"/>
                  </a:lnTo>
                  <a:lnTo>
                    <a:pt x="233" y="73"/>
                  </a:lnTo>
                  <a:lnTo>
                    <a:pt x="242" y="69"/>
                  </a:lnTo>
                  <a:lnTo>
                    <a:pt x="252" y="66"/>
                  </a:lnTo>
                  <a:lnTo>
                    <a:pt x="261" y="62"/>
                  </a:lnTo>
                  <a:lnTo>
                    <a:pt x="270" y="60"/>
                  </a:lnTo>
                  <a:lnTo>
                    <a:pt x="280" y="57"/>
                  </a:lnTo>
                  <a:lnTo>
                    <a:pt x="289" y="53"/>
                  </a:lnTo>
                  <a:lnTo>
                    <a:pt x="299" y="50"/>
                  </a:lnTo>
                  <a:lnTo>
                    <a:pt x="309" y="48"/>
                  </a:lnTo>
                  <a:lnTo>
                    <a:pt x="319" y="45"/>
                  </a:lnTo>
                  <a:lnTo>
                    <a:pt x="329" y="43"/>
                  </a:lnTo>
                  <a:lnTo>
                    <a:pt x="339" y="40"/>
                  </a:lnTo>
                  <a:lnTo>
                    <a:pt x="350" y="37"/>
                  </a:lnTo>
                  <a:lnTo>
                    <a:pt x="360" y="35"/>
                  </a:lnTo>
                  <a:lnTo>
                    <a:pt x="371" y="32"/>
                  </a:lnTo>
                  <a:lnTo>
                    <a:pt x="382" y="31"/>
                  </a:lnTo>
                  <a:lnTo>
                    <a:pt x="392" y="28"/>
                  </a:lnTo>
                  <a:lnTo>
                    <a:pt x="403" y="25"/>
                  </a:lnTo>
                  <a:lnTo>
                    <a:pt x="413" y="24"/>
                  </a:lnTo>
                  <a:lnTo>
                    <a:pt x="425" y="21"/>
                  </a:lnTo>
                  <a:lnTo>
                    <a:pt x="436" y="20"/>
                  </a:lnTo>
                  <a:lnTo>
                    <a:pt x="448" y="19"/>
                  </a:lnTo>
                  <a:lnTo>
                    <a:pt x="458" y="16"/>
                  </a:lnTo>
                  <a:lnTo>
                    <a:pt x="470" y="15"/>
                  </a:lnTo>
                  <a:lnTo>
                    <a:pt x="481" y="13"/>
                  </a:lnTo>
                  <a:lnTo>
                    <a:pt x="493" y="12"/>
                  </a:lnTo>
                  <a:lnTo>
                    <a:pt x="505" y="11"/>
                  </a:lnTo>
                  <a:lnTo>
                    <a:pt x="515" y="9"/>
                  </a:lnTo>
                  <a:lnTo>
                    <a:pt x="527" y="8"/>
                  </a:lnTo>
                  <a:lnTo>
                    <a:pt x="539" y="7"/>
                  </a:lnTo>
                  <a:lnTo>
                    <a:pt x="551" y="5"/>
                  </a:lnTo>
                  <a:lnTo>
                    <a:pt x="562" y="4"/>
                  </a:lnTo>
                  <a:lnTo>
                    <a:pt x="574" y="4"/>
                  </a:lnTo>
                  <a:lnTo>
                    <a:pt x="585" y="3"/>
                  </a:lnTo>
                  <a:lnTo>
                    <a:pt x="597" y="3"/>
                  </a:lnTo>
                  <a:lnTo>
                    <a:pt x="609" y="2"/>
                  </a:lnTo>
                  <a:lnTo>
                    <a:pt x="621" y="2"/>
                  </a:lnTo>
                  <a:lnTo>
                    <a:pt x="633" y="2"/>
                  </a:lnTo>
                  <a:lnTo>
                    <a:pt x="645" y="0"/>
                  </a:lnTo>
                  <a:lnTo>
                    <a:pt x="657" y="0"/>
                  </a:lnTo>
                  <a:lnTo>
                    <a:pt x="669" y="0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2399"/>
            <p:cNvSpPr>
              <a:spLocks/>
            </p:cNvSpPr>
            <p:nvPr/>
          </p:nvSpPr>
          <p:spPr bwMode="auto">
            <a:xfrm>
              <a:off x="5275263" y="996950"/>
              <a:ext cx="539750" cy="233363"/>
            </a:xfrm>
            <a:custGeom>
              <a:avLst/>
              <a:gdLst/>
              <a:ahLst/>
              <a:cxnLst>
                <a:cxn ang="0">
                  <a:pos x="740" y="2"/>
                </a:cxn>
                <a:cxn ang="0">
                  <a:pos x="812" y="5"/>
                </a:cxn>
                <a:cxn ang="0">
                  <a:pos x="881" y="13"/>
                </a:cxn>
                <a:cxn ang="0">
                  <a:pos x="948" y="24"/>
                </a:cxn>
                <a:cxn ang="0">
                  <a:pos x="1012" y="37"/>
                </a:cxn>
                <a:cxn ang="0">
                  <a:pos x="1073" y="53"/>
                </a:cxn>
                <a:cxn ang="0">
                  <a:pos x="1128" y="73"/>
                </a:cxn>
                <a:cxn ang="0">
                  <a:pos x="1180" y="94"/>
                </a:cxn>
                <a:cxn ang="0">
                  <a:pos x="1226" y="118"/>
                </a:cxn>
                <a:cxn ang="0">
                  <a:pos x="1266" y="143"/>
                </a:cxn>
                <a:cxn ang="0">
                  <a:pos x="1299" y="171"/>
                </a:cxn>
                <a:cxn ang="0">
                  <a:pos x="1326" y="199"/>
                </a:cxn>
                <a:cxn ang="0">
                  <a:pos x="1346" y="229"/>
                </a:cxn>
                <a:cxn ang="0">
                  <a:pos x="1358" y="260"/>
                </a:cxn>
                <a:cxn ang="0">
                  <a:pos x="1363" y="290"/>
                </a:cxn>
                <a:cxn ang="0">
                  <a:pos x="1359" y="320"/>
                </a:cxn>
                <a:cxn ang="0">
                  <a:pos x="1350" y="351"/>
                </a:cxn>
                <a:cxn ang="0">
                  <a:pos x="1331" y="381"/>
                </a:cxn>
                <a:cxn ang="0">
                  <a:pos x="1307" y="410"/>
                </a:cxn>
                <a:cxn ang="0">
                  <a:pos x="1275" y="438"/>
                </a:cxn>
                <a:cxn ang="0">
                  <a:pos x="1237" y="463"/>
                </a:cxn>
                <a:cxn ang="0">
                  <a:pos x="1192" y="488"/>
                </a:cxn>
                <a:cxn ang="0">
                  <a:pos x="1142" y="510"/>
                </a:cxn>
                <a:cxn ang="0">
                  <a:pos x="1087" y="529"/>
                </a:cxn>
                <a:cxn ang="0">
                  <a:pos x="1028" y="547"/>
                </a:cxn>
                <a:cxn ang="0">
                  <a:pos x="964" y="561"/>
                </a:cxn>
                <a:cxn ang="0">
                  <a:pos x="898" y="572"/>
                </a:cxn>
                <a:cxn ang="0">
                  <a:pos x="829" y="581"/>
                </a:cxn>
                <a:cxn ang="0">
                  <a:pos x="759" y="586"/>
                </a:cxn>
                <a:cxn ang="0">
                  <a:pos x="687" y="588"/>
                </a:cxn>
                <a:cxn ang="0">
                  <a:pos x="616" y="586"/>
                </a:cxn>
                <a:cxn ang="0">
                  <a:pos x="544" y="582"/>
                </a:cxn>
                <a:cxn ang="0">
                  <a:pos x="476" y="574"/>
                </a:cxn>
                <a:cxn ang="0">
                  <a:pos x="408" y="563"/>
                </a:cxn>
                <a:cxn ang="0">
                  <a:pos x="344" y="549"/>
                </a:cxn>
                <a:cxn ang="0">
                  <a:pos x="285" y="533"/>
                </a:cxn>
                <a:cxn ang="0">
                  <a:pos x="228" y="514"/>
                </a:cxn>
                <a:cxn ang="0">
                  <a:pos x="178" y="492"/>
                </a:cxn>
                <a:cxn ang="0">
                  <a:pos x="133" y="469"/>
                </a:cxn>
                <a:cxn ang="0">
                  <a:pos x="93" y="442"/>
                </a:cxn>
                <a:cxn ang="0">
                  <a:pos x="60" y="414"/>
                </a:cxn>
                <a:cxn ang="0">
                  <a:pos x="35" y="387"/>
                </a:cxn>
                <a:cxn ang="0">
                  <a:pos x="15" y="356"/>
                </a:cxn>
                <a:cxn ang="0">
                  <a:pos x="4" y="326"/>
                </a:cxn>
                <a:cxn ang="0">
                  <a:pos x="0" y="295"/>
                </a:cxn>
                <a:cxn ang="0">
                  <a:pos x="3" y="265"/>
                </a:cxn>
                <a:cxn ang="0">
                  <a:pos x="13" y="234"/>
                </a:cxn>
                <a:cxn ang="0">
                  <a:pos x="32" y="204"/>
                </a:cxn>
                <a:cxn ang="0">
                  <a:pos x="57" y="175"/>
                </a:cxn>
                <a:cxn ang="0">
                  <a:pos x="90" y="148"/>
                </a:cxn>
                <a:cxn ang="0">
                  <a:pos x="129" y="122"/>
                </a:cxn>
                <a:cxn ang="0">
                  <a:pos x="174" y="98"/>
                </a:cxn>
                <a:cxn ang="0">
                  <a:pos x="224" y="76"/>
                </a:cxn>
                <a:cxn ang="0">
                  <a:pos x="280" y="57"/>
                </a:cxn>
                <a:cxn ang="0">
                  <a:pos x="339" y="40"/>
                </a:cxn>
                <a:cxn ang="0">
                  <a:pos x="403" y="25"/>
                </a:cxn>
                <a:cxn ang="0">
                  <a:pos x="470" y="15"/>
                </a:cxn>
                <a:cxn ang="0">
                  <a:pos x="539" y="7"/>
                </a:cxn>
                <a:cxn ang="0">
                  <a:pos x="609" y="2"/>
                </a:cxn>
                <a:cxn ang="0">
                  <a:pos x="681" y="0"/>
                </a:cxn>
              </a:cxnLst>
              <a:rect l="0" t="0" r="r" b="b"/>
              <a:pathLst>
                <a:path w="1363" h="588">
                  <a:moveTo>
                    <a:pt x="681" y="0"/>
                  </a:moveTo>
                  <a:lnTo>
                    <a:pt x="693" y="0"/>
                  </a:lnTo>
                  <a:lnTo>
                    <a:pt x="705" y="0"/>
                  </a:lnTo>
                  <a:lnTo>
                    <a:pt x="717" y="0"/>
                  </a:lnTo>
                  <a:lnTo>
                    <a:pt x="728" y="2"/>
                  </a:lnTo>
                  <a:lnTo>
                    <a:pt x="740" y="2"/>
                  </a:lnTo>
                  <a:lnTo>
                    <a:pt x="752" y="2"/>
                  </a:lnTo>
                  <a:lnTo>
                    <a:pt x="764" y="3"/>
                  </a:lnTo>
                  <a:lnTo>
                    <a:pt x="776" y="3"/>
                  </a:lnTo>
                  <a:lnTo>
                    <a:pt x="788" y="4"/>
                  </a:lnTo>
                  <a:lnTo>
                    <a:pt x="800" y="4"/>
                  </a:lnTo>
                  <a:lnTo>
                    <a:pt x="812" y="5"/>
                  </a:lnTo>
                  <a:lnTo>
                    <a:pt x="823" y="7"/>
                  </a:lnTo>
                  <a:lnTo>
                    <a:pt x="834" y="8"/>
                  </a:lnTo>
                  <a:lnTo>
                    <a:pt x="846" y="9"/>
                  </a:lnTo>
                  <a:lnTo>
                    <a:pt x="858" y="11"/>
                  </a:lnTo>
                  <a:lnTo>
                    <a:pt x="869" y="12"/>
                  </a:lnTo>
                  <a:lnTo>
                    <a:pt x="881" y="13"/>
                  </a:lnTo>
                  <a:lnTo>
                    <a:pt x="893" y="15"/>
                  </a:lnTo>
                  <a:lnTo>
                    <a:pt x="903" y="16"/>
                  </a:lnTo>
                  <a:lnTo>
                    <a:pt x="915" y="19"/>
                  </a:lnTo>
                  <a:lnTo>
                    <a:pt x="926" y="20"/>
                  </a:lnTo>
                  <a:lnTo>
                    <a:pt x="936" y="21"/>
                  </a:lnTo>
                  <a:lnTo>
                    <a:pt x="948" y="24"/>
                  </a:lnTo>
                  <a:lnTo>
                    <a:pt x="959" y="25"/>
                  </a:lnTo>
                  <a:lnTo>
                    <a:pt x="970" y="28"/>
                  </a:lnTo>
                  <a:lnTo>
                    <a:pt x="980" y="31"/>
                  </a:lnTo>
                  <a:lnTo>
                    <a:pt x="991" y="32"/>
                  </a:lnTo>
                  <a:lnTo>
                    <a:pt x="1001" y="35"/>
                  </a:lnTo>
                  <a:lnTo>
                    <a:pt x="1012" y="37"/>
                  </a:lnTo>
                  <a:lnTo>
                    <a:pt x="1023" y="40"/>
                  </a:lnTo>
                  <a:lnTo>
                    <a:pt x="1033" y="43"/>
                  </a:lnTo>
                  <a:lnTo>
                    <a:pt x="1042" y="45"/>
                  </a:lnTo>
                  <a:lnTo>
                    <a:pt x="1053" y="48"/>
                  </a:lnTo>
                  <a:lnTo>
                    <a:pt x="1064" y="50"/>
                  </a:lnTo>
                  <a:lnTo>
                    <a:pt x="1073" y="53"/>
                  </a:lnTo>
                  <a:lnTo>
                    <a:pt x="1082" y="57"/>
                  </a:lnTo>
                  <a:lnTo>
                    <a:pt x="1091" y="60"/>
                  </a:lnTo>
                  <a:lnTo>
                    <a:pt x="1102" y="62"/>
                  </a:lnTo>
                  <a:lnTo>
                    <a:pt x="1111" y="66"/>
                  </a:lnTo>
                  <a:lnTo>
                    <a:pt x="1121" y="69"/>
                  </a:lnTo>
                  <a:lnTo>
                    <a:pt x="1128" y="73"/>
                  </a:lnTo>
                  <a:lnTo>
                    <a:pt x="1138" y="76"/>
                  </a:lnTo>
                  <a:lnTo>
                    <a:pt x="1147" y="80"/>
                  </a:lnTo>
                  <a:lnTo>
                    <a:pt x="1155" y="84"/>
                  </a:lnTo>
                  <a:lnTo>
                    <a:pt x="1164" y="86"/>
                  </a:lnTo>
                  <a:lnTo>
                    <a:pt x="1172" y="90"/>
                  </a:lnTo>
                  <a:lnTo>
                    <a:pt x="1180" y="94"/>
                  </a:lnTo>
                  <a:lnTo>
                    <a:pt x="1188" y="98"/>
                  </a:lnTo>
                  <a:lnTo>
                    <a:pt x="1196" y="102"/>
                  </a:lnTo>
                  <a:lnTo>
                    <a:pt x="1204" y="106"/>
                  </a:lnTo>
                  <a:lnTo>
                    <a:pt x="1212" y="110"/>
                  </a:lnTo>
                  <a:lnTo>
                    <a:pt x="1219" y="114"/>
                  </a:lnTo>
                  <a:lnTo>
                    <a:pt x="1226" y="118"/>
                  </a:lnTo>
                  <a:lnTo>
                    <a:pt x="1233" y="122"/>
                  </a:lnTo>
                  <a:lnTo>
                    <a:pt x="1240" y="126"/>
                  </a:lnTo>
                  <a:lnTo>
                    <a:pt x="1246" y="130"/>
                  </a:lnTo>
                  <a:lnTo>
                    <a:pt x="1253" y="135"/>
                  </a:lnTo>
                  <a:lnTo>
                    <a:pt x="1260" y="139"/>
                  </a:lnTo>
                  <a:lnTo>
                    <a:pt x="1266" y="143"/>
                  </a:lnTo>
                  <a:lnTo>
                    <a:pt x="1271" y="148"/>
                  </a:lnTo>
                  <a:lnTo>
                    <a:pt x="1278" y="152"/>
                  </a:lnTo>
                  <a:lnTo>
                    <a:pt x="1283" y="156"/>
                  </a:lnTo>
                  <a:lnTo>
                    <a:pt x="1289" y="162"/>
                  </a:lnTo>
                  <a:lnTo>
                    <a:pt x="1294" y="166"/>
                  </a:lnTo>
                  <a:lnTo>
                    <a:pt x="1299" y="171"/>
                  </a:lnTo>
                  <a:lnTo>
                    <a:pt x="1305" y="175"/>
                  </a:lnTo>
                  <a:lnTo>
                    <a:pt x="1309" y="180"/>
                  </a:lnTo>
                  <a:lnTo>
                    <a:pt x="1314" y="185"/>
                  </a:lnTo>
                  <a:lnTo>
                    <a:pt x="1318" y="189"/>
                  </a:lnTo>
                  <a:lnTo>
                    <a:pt x="1322" y="195"/>
                  </a:lnTo>
                  <a:lnTo>
                    <a:pt x="1326" y="199"/>
                  </a:lnTo>
                  <a:lnTo>
                    <a:pt x="1330" y="204"/>
                  </a:lnTo>
                  <a:lnTo>
                    <a:pt x="1334" y="209"/>
                  </a:lnTo>
                  <a:lnTo>
                    <a:pt x="1336" y="215"/>
                  </a:lnTo>
                  <a:lnTo>
                    <a:pt x="1340" y="219"/>
                  </a:lnTo>
                  <a:lnTo>
                    <a:pt x="1343" y="224"/>
                  </a:lnTo>
                  <a:lnTo>
                    <a:pt x="1346" y="229"/>
                  </a:lnTo>
                  <a:lnTo>
                    <a:pt x="1348" y="234"/>
                  </a:lnTo>
                  <a:lnTo>
                    <a:pt x="1351" y="240"/>
                  </a:lnTo>
                  <a:lnTo>
                    <a:pt x="1352" y="244"/>
                  </a:lnTo>
                  <a:lnTo>
                    <a:pt x="1355" y="249"/>
                  </a:lnTo>
                  <a:lnTo>
                    <a:pt x="1356" y="254"/>
                  </a:lnTo>
                  <a:lnTo>
                    <a:pt x="1358" y="260"/>
                  </a:lnTo>
                  <a:lnTo>
                    <a:pt x="1359" y="265"/>
                  </a:lnTo>
                  <a:lnTo>
                    <a:pt x="1360" y="270"/>
                  </a:lnTo>
                  <a:lnTo>
                    <a:pt x="1362" y="274"/>
                  </a:lnTo>
                  <a:lnTo>
                    <a:pt x="1362" y="279"/>
                  </a:lnTo>
                  <a:lnTo>
                    <a:pt x="1362" y="285"/>
                  </a:lnTo>
                  <a:lnTo>
                    <a:pt x="1363" y="290"/>
                  </a:lnTo>
                  <a:lnTo>
                    <a:pt x="1363" y="295"/>
                  </a:lnTo>
                  <a:lnTo>
                    <a:pt x="1363" y="301"/>
                  </a:lnTo>
                  <a:lnTo>
                    <a:pt x="1362" y="306"/>
                  </a:lnTo>
                  <a:lnTo>
                    <a:pt x="1362" y="311"/>
                  </a:lnTo>
                  <a:lnTo>
                    <a:pt x="1360" y="316"/>
                  </a:lnTo>
                  <a:lnTo>
                    <a:pt x="1359" y="320"/>
                  </a:lnTo>
                  <a:lnTo>
                    <a:pt x="1359" y="326"/>
                  </a:lnTo>
                  <a:lnTo>
                    <a:pt x="1356" y="331"/>
                  </a:lnTo>
                  <a:lnTo>
                    <a:pt x="1355" y="336"/>
                  </a:lnTo>
                  <a:lnTo>
                    <a:pt x="1354" y="342"/>
                  </a:lnTo>
                  <a:lnTo>
                    <a:pt x="1351" y="347"/>
                  </a:lnTo>
                  <a:lnTo>
                    <a:pt x="1350" y="351"/>
                  </a:lnTo>
                  <a:lnTo>
                    <a:pt x="1347" y="356"/>
                  </a:lnTo>
                  <a:lnTo>
                    <a:pt x="1344" y="361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5" y="376"/>
                  </a:lnTo>
                  <a:lnTo>
                    <a:pt x="1331" y="381"/>
                  </a:lnTo>
                  <a:lnTo>
                    <a:pt x="1328" y="387"/>
                  </a:lnTo>
                  <a:lnTo>
                    <a:pt x="1324" y="391"/>
                  </a:lnTo>
                  <a:lnTo>
                    <a:pt x="1320" y="396"/>
                  </a:lnTo>
                  <a:lnTo>
                    <a:pt x="1315" y="401"/>
                  </a:lnTo>
                  <a:lnTo>
                    <a:pt x="1311" y="405"/>
                  </a:lnTo>
                  <a:lnTo>
                    <a:pt x="1307" y="410"/>
                  </a:lnTo>
                  <a:lnTo>
                    <a:pt x="1302" y="414"/>
                  </a:lnTo>
                  <a:lnTo>
                    <a:pt x="1297" y="420"/>
                  </a:lnTo>
                  <a:lnTo>
                    <a:pt x="1291" y="424"/>
                  </a:lnTo>
                  <a:lnTo>
                    <a:pt x="1286" y="429"/>
                  </a:lnTo>
                  <a:lnTo>
                    <a:pt x="1281" y="433"/>
                  </a:lnTo>
                  <a:lnTo>
                    <a:pt x="1275" y="438"/>
                  </a:lnTo>
                  <a:lnTo>
                    <a:pt x="1269" y="442"/>
                  </a:lnTo>
                  <a:lnTo>
                    <a:pt x="1264" y="446"/>
                  </a:lnTo>
                  <a:lnTo>
                    <a:pt x="1257" y="451"/>
                  </a:lnTo>
                  <a:lnTo>
                    <a:pt x="1250" y="455"/>
                  </a:lnTo>
                  <a:lnTo>
                    <a:pt x="1244" y="459"/>
                  </a:lnTo>
                  <a:lnTo>
                    <a:pt x="1237" y="463"/>
                  </a:lnTo>
                  <a:lnTo>
                    <a:pt x="1230" y="469"/>
                  </a:lnTo>
                  <a:lnTo>
                    <a:pt x="1222" y="473"/>
                  </a:lnTo>
                  <a:lnTo>
                    <a:pt x="1216" y="477"/>
                  </a:lnTo>
                  <a:lnTo>
                    <a:pt x="1208" y="481"/>
                  </a:lnTo>
                  <a:lnTo>
                    <a:pt x="1200" y="485"/>
                  </a:lnTo>
                  <a:lnTo>
                    <a:pt x="1192" y="488"/>
                  </a:lnTo>
                  <a:lnTo>
                    <a:pt x="1184" y="492"/>
                  </a:lnTo>
                  <a:lnTo>
                    <a:pt x="1176" y="495"/>
                  </a:lnTo>
                  <a:lnTo>
                    <a:pt x="1168" y="499"/>
                  </a:lnTo>
                  <a:lnTo>
                    <a:pt x="1160" y="503"/>
                  </a:lnTo>
                  <a:lnTo>
                    <a:pt x="1151" y="507"/>
                  </a:lnTo>
                  <a:lnTo>
                    <a:pt x="1142" y="510"/>
                  </a:lnTo>
                  <a:lnTo>
                    <a:pt x="1134" y="514"/>
                  </a:lnTo>
                  <a:lnTo>
                    <a:pt x="1124" y="518"/>
                  </a:lnTo>
                  <a:lnTo>
                    <a:pt x="1115" y="520"/>
                  </a:lnTo>
                  <a:lnTo>
                    <a:pt x="1106" y="523"/>
                  </a:lnTo>
                  <a:lnTo>
                    <a:pt x="1097" y="527"/>
                  </a:lnTo>
                  <a:lnTo>
                    <a:pt x="1087" y="529"/>
                  </a:lnTo>
                  <a:lnTo>
                    <a:pt x="1078" y="533"/>
                  </a:lnTo>
                  <a:lnTo>
                    <a:pt x="1068" y="536"/>
                  </a:lnTo>
                  <a:lnTo>
                    <a:pt x="1058" y="539"/>
                  </a:lnTo>
                  <a:lnTo>
                    <a:pt x="1048" y="541"/>
                  </a:lnTo>
                  <a:lnTo>
                    <a:pt x="1038" y="544"/>
                  </a:lnTo>
                  <a:lnTo>
                    <a:pt x="1028" y="547"/>
                  </a:lnTo>
                  <a:lnTo>
                    <a:pt x="1017" y="549"/>
                  </a:lnTo>
                  <a:lnTo>
                    <a:pt x="1007" y="552"/>
                  </a:lnTo>
                  <a:lnTo>
                    <a:pt x="996" y="555"/>
                  </a:lnTo>
                  <a:lnTo>
                    <a:pt x="985" y="557"/>
                  </a:lnTo>
                  <a:lnTo>
                    <a:pt x="975" y="559"/>
                  </a:lnTo>
                  <a:lnTo>
                    <a:pt x="964" y="561"/>
                  </a:lnTo>
                  <a:lnTo>
                    <a:pt x="954" y="563"/>
                  </a:lnTo>
                  <a:lnTo>
                    <a:pt x="943" y="565"/>
                  </a:lnTo>
                  <a:lnTo>
                    <a:pt x="931" y="567"/>
                  </a:lnTo>
                  <a:lnTo>
                    <a:pt x="921" y="569"/>
                  </a:lnTo>
                  <a:lnTo>
                    <a:pt x="909" y="571"/>
                  </a:lnTo>
                  <a:lnTo>
                    <a:pt x="898" y="572"/>
                  </a:lnTo>
                  <a:lnTo>
                    <a:pt x="886" y="574"/>
                  </a:lnTo>
                  <a:lnTo>
                    <a:pt x="876" y="576"/>
                  </a:lnTo>
                  <a:lnTo>
                    <a:pt x="864" y="577"/>
                  </a:lnTo>
                  <a:lnTo>
                    <a:pt x="852" y="578"/>
                  </a:lnTo>
                  <a:lnTo>
                    <a:pt x="841" y="580"/>
                  </a:lnTo>
                  <a:lnTo>
                    <a:pt x="829" y="581"/>
                  </a:lnTo>
                  <a:lnTo>
                    <a:pt x="817" y="582"/>
                  </a:lnTo>
                  <a:lnTo>
                    <a:pt x="805" y="582"/>
                  </a:lnTo>
                  <a:lnTo>
                    <a:pt x="793" y="584"/>
                  </a:lnTo>
                  <a:lnTo>
                    <a:pt x="781" y="585"/>
                  </a:lnTo>
                  <a:lnTo>
                    <a:pt x="770" y="585"/>
                  </a:lnTo>
                  <a:lnTo>
                    <a:pt x="759" y="586"/>
                  </a:lnTo>
                  <a:lnTo>
                    <a:pt x="747" y="586"/>
                  </a:lnTo>
                  <a:lnTo>
                    <a:pt x="735" y="586"/>
                  </a:lnTo>
                  <a:lnTo>
                    <a:pt x="723" y="588"/>
                  </a:lnTo>
                  <a:lnTo>
                    <a:pt x="711" y="588"/>
                  </a:lnTo>
                  <a:lnTo>
                    <a:pt x="699" y="588"/>
                  </a:lnTo>
                  <a:lnTo>
                    <a:pt x="687" y="588"/>
                  </a:lnTo>
                  <a:lnTo>
                    <a:pt x="676" y="588"/>
                  </a:lnTo>
                  <a:lnTo>
                    <a:pt x="664" y="588"/>
                  </a:lnTo>
                  <a:lnTo>
                    <a:pt x="652" y="588"/>
                  </a:lnTo>
                  <a:lnTo>
                    <a:pt x="640" y="588"/>
                  </a:lnTo>
                  <a:lnTo>
                    <a:pt x="628" y="586"/>
                  </a:lnTo>
                  <a:lnTo>
                    <a:pt x="616" y="586"/>
                  </a:lnTo>
                  <a:lnTo>
                    <a:pt x="604" y="586"/>
                  </a:lnTo>
                  <a:lnTo>
                    <a:pt x="592" y="585"/>
                  </a:lnTo>
                  <a:lnTo>
                    <a:pt x="580" y="585"/>
                  </a:lnTo>
                  <a:lnTo>
                    <a:pt x="568" y="584"/>
                  </a:lnTo>
                  <a:lnTo>
                    <a:pt x="556" y="582"/>
                  </a:lnTo>
                  <a:lnTo>
                    <a:pt x="544" y="582"/>
                  </a:lnTo>
                  <a:lnTo>
                    <a:pt x="532" y="581"/>
                  </a:lnTo>
                  <a:lnTo>
                    <a:pt x="522" y="580"/>
                  </a:lnTo>
                  <a:lnTo>
                    <a:pt x="510" y="578"/>
                  </a:lnTo>
                  <a:lnTo>
                    <a:pt x="498" y="577"/>
                  </a:lnTo>
                  <a:lnTo>
                    <a:pt x="487" y="576"/>
                  </a:lnTo>
                  <a:lnTo>
                    <a:pt x="476" y="574"/>
                  </a:lnTo>
                  <a:lnTo>
                    <a:pt x="464" y="572"/>
                  </a:lnTo>
                  <a:lnTo>
                    <a:pt x="453" y="571"/>
                  </a:lnTo>
                  <a:lnTo>
                    <a:pt x="441" y="569"/>
                  </a:lnTo>
                  <a:lnTo>
                    <a:pt x="431" y="567"/>
                  </a:lnTo>
                  <a:lnTo>
                    <a:pt x="420" y="565"/>
                  </a:lnTo>
                  <a:lnTo>
                    <a:pt x="408" y="563"/>
                  </a:lnTo>
                  <a:lnTo>
                    <a:pt x="397" y="561"/>
                  </a:lnTo>
                  <a:lnTo>
                    <a:pt x="387" y="559"/>
                  </a:lnTo>
                  <a:lnTo>
                    <a:pt x="376" y="557"/>
                  </a:lnTo>
                  <a:lnTo>
                    <a:pt x="366" y="555"/>
                  </a:lnTo>
                  <a:lnTo>
                    <a:pt x="355" y="552"/>
                  </a:lnTo>
                  <a:lnTo>
                    <a:pt x="344" y="549"/>
                  </a:lnTo>
                  <a:lnTo>
                    <a:pt x="334" y="547"/>
                  </a:lnTo>
                  <a:lnTo>
                    <a:pt x="325" y="544"/>
                  </a:lnTo>
                  <a:lnTo>
                    <a:pt x="314" y="541"/>
                  </a:lnTo>
                  <a:lnTo>
                    <a:pt x="303" y="539"/>
                  </a:lnTo>
                  <a:lnTo>
                    <a:pt x="294" y="536"/>
                  </a:lnTo>
                  <a:lnTo>
                    <a:pt x="285" y="533"/>
                  </a:lnTo>
                  <a:lnTo>
                    <a:pt x="274" y="529"/>
                  </a:lnTo>
                  <a:lnTo>
                    <a:pt x="265" y="527"/>
                  </a:lnTo>
                  <a:lnTo>
                    <a:pt x="256" y="523"/>
                  </a:lnTo>
                  <a:lnTo>
                    <a:pt x="246" y="520"/>
                  </a:lnTo>
                  <a:lnTo>
                    <a:pt x="237" y="518"/>
                  </a:lnTo>
                  <a:lnTo>
                    <a:pt x="228" y="514"/>
                  </a:lnTo>
                  <a:lnTo>
                    <a:pt x="220" y="510"/>
                  </a:lnTo>
                  <a:lnTo>
                    <a:pt x="211" y="507"/>
                  </a:lnTo>
                  <a:lnTo>
                    <a:pt x="203" y="503"/>
                  </a:lnTo>
                  <a:lnTo>
                    <a:pt x="193" y="499"/>
                  </a:lnTo>
                  <a:lnTo>
                    <a:pt x="186" y="495"/>
                  </a:lnTo>
                  <a:lnTo>
                    <a:pt x="178" y="492"/>
                  </a:lnTo>
                  <a:lnTo>
                    <a:pt x="170" y="488"/>
                  </a:lnTo>
                  <a:lnTo>
                    <a:pt x="162" y="485"/>
                  </a:lnTo>
                  <a:lnTo>
                    <a:pt x="154" y="481"/>
                  </a:lnTo>
                  <a:lnTo>
                    <a:pt x="147" y="477"/>
                  </a:lnTo>
                  <a:lnTo>
                    <a:pt x="139" y="473"/>
                  </a:lnTo>
                  <a:lnTo>
                    <a:pt x="133" y="469"/>
                  </a:lnTo>
                  <a:lnTo>
                    <a:pt x="125" y="463"/>
                  </a:lnTo>
                  <a:lnTo>
                    <a:pt x="118" y="459"/>
                  </a:lnTo>
                  <a:lnTo>
                    <a:pt x="111" y="455"/>
                  </a:lnTo>
                  <a:lnTo>
                    <a:pt x="105" y="451"/>
                  </a:lnTo>
                  <a:lnTo>
                    <a:pt x="99" y="446"/>
                  </a:lnTo>
                  <a:lnTo>
                    <a:pt x="93" y="442"/>
                  </a:lnTo>
                  <a:lnTo>
                    <a:pt x="87" y="438"/>
                  </a:lnTo>
                  <a:lnTo>
                    <a:pt x="81" y="433"/>
                  </a:lnTo>
                  <a:lnTo>
                    <a:pt x="76" y="429"/>
                  </a:lnTo>
                  <a:lnTo>
                    <a:pt x="70" y="424"/>
                  </a:lnTo>
                  <a:lnTo>
                    <a:pt x="65" y="420"/>
                  </a:lnTo>
                  <a:lnTo>
                    <a:pt x="60" y="414"/>
                  </a:lnTo>
                  <a:lnTo>
                    <a:pt x="56" y="410"/>
                  </a:lnTo>
                  <a:lnTo>
                    <a:pt x="50" y="405"/>
                  </a:lnTo>
                  <a:lnTo>
                    <a:pt x="46" y="401"/>
                  </a:lnTo>
                  <a:lnTo>
                    <a:pt x="42" y="396"/>
                  </a:lnTo>
                  <a:lnTo>
                    <a:pt x="37" y="391"/>
                  </a:lnTo>
                  <a:lnTo>
                    <a:pt x="35" y="387"/>
                  </a:lnTo>
                  <a:lnTo>
                    <a:pt x="31" y="381"/>
                  </a:lnTo>
                  <a:lnTo>
                    <a:pt x="27" y="376"/>
                  </a:lnTo>
                  <a:lnTo>
                    <a:pt x="24" y="372"/>
                  </a:lnTo>
                  <a:lnTo>
                    <a:pt x="20" y="367"/>
                  </a:lnTo>
                  <a:lnTo>
                    <a:pt x="17" y="361"/>
                  </a:lnTo>
                  <a:lnTo>
                    <a:pt x="15" y="356"/>
                  </a:lnTo>
                  <a:lnTo>
                    <a:pt x="12" y="351"/>
                  </a:lnTo>
                  <a:lnTo>
                    <a:pt x="11" y="347"/>
                  </a:lnTo>
                  <a:lnTo>
                    <a:pt x="8" y="342"/>
                  </a:lnTo>
                  <a:lnTo>
                    <a:pt x="7" y="336"/>
                  </a:lnTo>
                  <a:lnTo>
                    <a:pt x="5" y="331"/>
                  </a:lnTo>
                  <a:lnTo>
                    <a:pt x="4" y="326"/>
                  </a:lnTo>
                  <a:lnTo>
                    <a:pt x="3" y="320"/>
                  </a:lnTo>
                  <a:lnTo>
                    <a:pt x="1" y="316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1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5"/>
                  </a:lnTo>
                  <a:lnTo>
                    <a:pt x="0" y="279"/>
                  </a:lnTo>
                  <a:lnTo>
                    <a:pt x="1" y="274"/>
                  </a:lnTo>
                  <a:lnTo>
                    <a:pt x="1" y="270"/>
                  </a:lnTo>
                  <a:lnTo>
                    <a:pt x="3" y="265"/>
                  </a:lnTo>
                  <a:lnTo>
                    <a:pt x="4" y="260"/>
                  </a:lnTo>
                  <a:lnTo>
                    <a:pt x="5" y="254"/>
                  </a:lnTo>
                  <a:lnTo>
                    <a:pt x="8" y="249"/>
                  </a:lnTo>
                  <a:lnTo>
                    <a:pt x="9" y="244"/>
                  </a:lnTo>
                  <a:lnTo>
                    <a:pt x="12" y="240"/>
                  </a:lnTo>
                  <a:lnTo>
                    <a:pt x="13" y="234"/>
                  </a:lnTo>
                  <a:lnTo>
                    <a:pt x="16" y="229"/>
                  </a:lnTo>
                  <a:lnTo>
                    <a:pt x="19" y="224"/>
                  </a:lnTo>
                  <a:lnTo>
                    <a:pt x="23" y="219"/>
                  </a:lnTo>
                  <a:lnTo>
                    <a:pt x="25" y="215"/>
                  </a:lnTo>
                  <a:lnTo>
                    <a:pt x="28" y="209"/>
                  </a:lnTo>
                  <a:lnTo>
                    <a:pt x="32" y="204"/>
                  </a:lnTo>
                  <a:lnTo>
                    <a:pt x="36" y="199"/>
                  </a:lnTo>
                  <a:lnTo>
                    <a:pt x="40" y="195"/>
                  </a:lnTo>
                  <a:lnTo>
                    <a:pt x="44" y="189"/>
                  </a:lnTo>
                  <a:lnTo>
                    <a:pt x="48" y="185"/>
                  </a:lnTo>
                  <a:lnTo>
                    <a:pt x="53" y="180"/>
                  </a:lnTo>
                  <a:lnTo>
                    <a:pt x="57" y="175"/>
                  </a:lnTo>
                  <a:lnTo>
                    <a:pt x="62" y="171"/>
                  </a:lnTo>
                  <a:lnTo>
                    <a:pt x="68" y="166"/>
                  </a:lnTo>
                  <a:lnTo>
                    <a:pt x="73" y="162"/>
                  </a:lnTo>
                  <a:lnTo>
                    <a:pt x="78" y="156"/>
                  </a:lnTo>
                  <a:lnTo>
                    <a:pt x="84" y="152"/>
                  </a:lnTo>
                  <a:lnTo>
                    <a:pt x="90" y="148"/>
                  </a:lnTo>
                  <a:lnTo>
                    <a:pt x="95" y="143"/>
                  </a:lnTo>
                  <a:lnTo>
                    <a:pt x="102" y="139"/>
                  </a:lnTo>
                  <a:lnTo>
                    <a:pt x="109" y="135"/>
                  </a:lnTo>
                  <a:lnTo>
                    <a:pt x="115" y="130"/>
                  </a:lnTo>
                  <a:lnTo>
                    <a:pt x="122" y="126"/>
                  </a:lnTo>
                  <a:lnTo>
                    <a:pt x="129" y="122"/>
                  </a:lnTo>
                  <a:lnTo>
                    <a:pt x="135" y="118"/>
                  </a:lnTo>
                  <a:lnTo>
                    <a:pt x="143" y="114"/>
                  </a:lnTo>
                  <a:lnTo>
                    <a:pt x="150" y="110"/>
                  </a:lnTo>
                  <a:lnTo>
                    <a:pt x="158" y="106"/>
                  </a:lnTo>
                  <a:lnTo>
                    <a:pt x="166" y="102"/>
                  </a:lnTo>
                  <a:lnTo>
                    <a:pt x="174" y="98"/>
                  </a:lnTo>
                  <a:lnTo>
                    <a:pt x="182" y="94"/>
                  </a:lnTo>
                  <a:lnTo>
                    <a:pt x="189" y="90"/>
                  </a:lnTo>
                  <a:lnTo>
                    <a:pt x="197" y="86"/>
                  </a:lnTo>
                  <a:lnTo>
                    <a:pt x="207" y="84"/>
                  </a:lnTo>
                  <a:lnTo>
                    <a:pt x="215" y="80"/>
                  </a:lnTo>
                  <a:lnTo>
                    <a:pt x="224" y="76"/>
                  </a:lnTo>
                  <a:lnTo>
                    <a:pt x="233" y="73"/>
                  </a:lnTo>
                  <a:lnTo>
                    <a:pt x="242" y="69"/>
                  </a:lnTo>
                  <a:lnTo>
                    <a:pt x="252" y="66"/>
                  </a:lnTo>
                  <a:lnTo>
                    <a:pt x="261" y="62"/>
                  </a:lnTo>
                  <a:lnTo>
                    <a:pt x="270" y="60"/>
                  </a:lnTo>
                  <a:lnTo>
                    <a:pt x="280" y="57"/>
                  </a:lnTo>
                  <a:lnTo>
                    <a:pt x="289" y="53"/>
                  </a:lnTo>
                  <a:lnTo>
                    <a:pt x="299" y="50"/>
                  </a:lnTo>
                  <a:lnTo>
                    <a:pt x="309" y="48"/>
                  </a:lnTo>
                  <a:lnTo>
                    <a:pt x="319" y="45"/>
                  </a:lnTo>
                  <a:lnTo>
                    <a:pt x="329" y="43"/>
                  </a:lnTo>
                  <a:lnTo>
                    <a:pt x="339" y="40"/>
                  </a:lnTo>
                  <a:lnTo>
                    <a:pt x="350" y="37"/>
                  </a:lnTo>
                  <a:lnTo>
                    <a:pt x="360" y="35"/>
                  </a:lnTo>
                  <a:lnTo>
                    <a:pt x="371" y="32"/>
                  </a:lnTo>
                  <a:lnTo>
                    <a:pt x="382" y="31"/>
                  </a:lnTo>
                  <a:lnTo>
                    <a:pt x="392" y="28"/>
                  </a:lnTo>
                  <a:lnTo>
                    <a:pt x="403" y="25"/>
                  </a:lnTo>
                  <a:lnTo>
                    <a:pt x="413" y="24"/>
                  </a:lnTo>
                  <a:lnTo>
                    <a:pt x="425" y="21"/>
                  </a:lnTo>
                  <a:lnTo>
                    <a:pt x="436" y="20"/>
                  </a:lnTo>
                  <a:lnTo>
                    <a:pt x="448" y="19"/>
                  </a:lnTo>
                  <a:lnTo>
                    <a:pt x="458" y="16"/>
                  </a:lnTo>
                  <a:lnTo>
                    <a:pt x="470" y="15"/>
                  </a:lnTo>
                  <a:lnTo>
                    <a:pt x="481" y="13"/>
                  </a:lnTo>
                  <a:lnTo>
                    <a:pt x="493" y="12"/>
                  </a:lnTo>
                  <a:lnTo>
                    <a:pt x="505" y="11"/>
                  </a:lnTo>
                  <a:lnTo>
                    <a:pt x="515" y="9"/>
                  </a:lnTo>
                  <a:lnTo>
                    <a:pt x="527" y="8"/>
                  </a:lnTo>
                  <a:lnTo>
                    <a:pt x="539" y="7"/>
                  </a:lnTo>
                  <a:lnTo>
                    <a:pt x="551" y="5"/>
                  </a:lnTo>
                  <a:lnTo>
                    <a:pt x="562" y="4"/>
                  </a:lnTo>
                  <a:lnTo>
                    <a:pt x="574" y="4"/>
                  </a:lnTo>
                  <a:lnTo>
                    <a:pt x="585" y="3"/>
                  </a:lnTo>
                  <a:lnTo>
                    <a:pt x="597" y="3"/>
                  </a:lnTo>
                  <a:lnTo>
                    <a:pt x="609" y="2"/>
                  </a:lnTo>
                  <a:lnTo>
                    <a:pt x="621" y="2"/>
                  </a:lnTo>
                  <a:lnTo>
                    <a:pt x="633" y="2"/>
                  </a:lnTo>
                  <a:lnTo>
                    <a:pt x="645" y="0"/>
                  </a:lnTo>
                  <a:lnTo>
                    <a:pt x="657" y="0"/>
                  </a:lnTo>
                  <a:lnTo>
                    <a:pt x="669" y="0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FF99CC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Rectangle 2400"/>
            <p:cNvSpPr>
              <a:spLocks noChangeArrowheads="1"/>
            </p:cNvSpPr>
            <p:nvPr/>
          </p:nvSpPr>
          <p:spPr bwMode="auto">
            <a:xfrm>
              <a:off x="5502275" y="1044575"/>
              <a:ext cx="169863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CA</a:t>
              </a:r>
              <a:endParaRPr lang="en-US" sz="1000" b="0">
                <a:solidFill>
                  <a:schemeClr val="tx1"/>
                </a:solidFill>
              </a:endParaRPr>
            </a:p>
          </p:txBody>
        </p:sp>
        <p:sp>
          <p:nvSpPr>
            <p:cNvPr id="19" name="Line 2401"/>
            <p:cNvSpPr>
              <a:spLocks noChangeShapeType="1"/>
            </p:cNvSpPr>
            <p:nvPr/>
          </p:nvSpPr>
          <p:spPr bwMode="auto">
            <a:xfrm flipV="1">
              <a:off x="4738688" y="1241425"/>
              <a:ext cx="681037" cy="6540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402"/>
            <p:cNvSpPr>
              <a:spLocks/>
            </p:cNvSpPr>
            <p:nvPr/>
          </p:nvSpPr>
          <p:spPr bwMode="auto">
            <a:xfrm>
              <a:off x="5319713" y="1231900"/>
              <a:ext cx="111125" cy="109538"/>
            </a:xfrm>
            <a:custGeom>
              <a:avLst/>
              <a:gdLst/>
              <a:ahLst/>
              <a:cxnLst>
                <a:cxn ang="0">
                  <a:pos x="181" y="278"/>
                </a:cxn>
                <a:cxn ang="0">
                  <a:pos x="280" y="0"/>
                </a:cxn>
                <a:cxn ang="0">
                  <a:pos x="0" y="88"/>
                </a:cxn>
              </a:cxnLst>
              <a:rect l="0" t="0" r="r" b="b"/>
              <a:pathLst>
                <a:path w="280" h="278">
                  <a:moveTo>
                    <a:pt x="181" y="278"/>
                  </a:moveTo>
                  <a:lnTo>
                    <a:pt x="280" y="0"/>
                  </a:lnTo>
                  <a:lnTo>
                    <a:pt x="0" y="8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2403"/>
            <p:cNvSpPr>
              <a:spLocks noChangeShapeType="1"/>
            </p:cNvSpPr>
            <p:nvPr/>
          </p:nvSpPr>
          <p:spPr bwMode="auto">
            <a:xfrm flipH="1">
              <a:off x="4843463" y="1230313"/>
              <a:ext cx="701675" cy="673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404"/>
            <p:cNvSpPr>
              <a:spLocks/>
            </p:cNvSpPr>
            <p:nvPr/>
          </p:nvSpPr>
          <p:spPr bwMode="auto">
            <a:xfrm>
              <a:off x="4832350" y="1803400"/>
              <a:ext cx="112713" cy="109538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0" y="277"/>
                </a:cxn>
                <a:cxn ang="0">
                  <a:pos x="282" y="190"/>
                </a:cxn>
              </a:cxnLst>
              <a:rect l="0" t="0" r="r" b="b"/>
              <a:pathLst>
                <a:path w="282" h="277">
                  <a:moveTo>
                    <a:pt x="100" y="0"/>
                  </a:moveTo>
                  <a:lnTo>
                    <a:pt x="0" y="277"/>
                  </a:lnTo>
                  <a:lnTo>
                    <a:pt x="282" y="19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Rectangle 2405"/>
            <p:cNvSpPr>
              <a:spLocks noChangeArrowheads="1"/>
            </p:cNvSpPr>
            <p:nvPr/>
          </p:nvSpPr>
          <p:spPr bwMode="auto">
            <a:xfrm>
              <a:off x="5124450" y="1579563"/>
              <a:ext cx="539750" cy="2222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Rectangle 2406"/>
            <p:cNvSpPr>
              <a:spLocks noChangeArrowheads="1"/>
            </p:cNvSpPr>
            <p:nvPr/>
          </p:nvSpPr>
          <p:spPr bwMode="auto">
            <a:xfrm>
              <a:off x="5124450" y="1579563"/>
              <a:ext cx="539750" cy="22225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Rectangle 2407"/>
            <p:cNvSpPr>
              <a:spLocks noChangeArrowheads="1"/>
            </p:cNvSpPr>
            <p:nvPr/>
          </p:nvSpPr>
          <p:spPr bwMode="auto">
            <a:xfrm>
              <a:off x="5238750" y="1604963"/>
              <a:ext cx="385763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certificate: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26" name="Rectangle 2408"/>
            <p:cNvSpPr>
              <a:spLocks noChangeArrowheads="1"/>
            </p:cNvSpPr>
            <p:nvPr/>
          </p:nvSpPr>
          <p:spPr bwMode="auto">
            <a:xfrm>
              <a:off x="5207000" y="1684338"/>
              <a:ext cx="434975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dn, ca, Pkey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27" name="Freeform 2409"/>
            <p:cNvSpPr>
              <a:spLocks/>
            </p:cNvSpPr>
            <p:nvPr/>
          </p:nvSpPr>
          <p:spPr bwMode="auto">
            <a:xfrm>
              <a:off x="4365625" y="1493838"/>
              <a:ext cx="406400" cy="396875"/>
            </a:xfrm>
            <a:custGeom>
              <a:avLst/>
              <a:gdLst/>
              <a:ahLst/>
              <a:cxnLst>
                <a:cxn ang="0">
                  <a:pos x="734" y="972"/>
                </a:cxn>
                <a:cxn ang="0">
                  <a:pos x="782" y="945"/>
                </a:cxn>
                <a:cxn ang="0">
                  <a:pos x="825" y="915"/>
                </a:cxn>
                <a:cxn ang="0">
                  <a:pos x="866" y="879"/>
                </a:cxn>
                <a:cxn ang="0">
                  <a:pos x="902" y="841"/>
                </a:cxn>
                <a:cxn ang="0">
                  <a:pos x="935" y="798"/>
                </a:cxn>
                <a:cxn ang="0">
                  <a:pos x="963" y="752"/>
                </a:cxn>
                <a:cxn ang="0">
                  <a:pos x="986" y="703"/>
                </a:cxn>
                <a:cxn ang="0">
                  <a:pos x="1003" y="653"/>
                </a:cxn>
                <a:cxn ang="0">
                  <a:pos x="1015" y="601"/>
                </a:cxn>
                <a:cxn ang="0">
                  <a:pos x="1021" y="547"/>
                </a:cxn>
                <a:cxn ang="0">
                  <a:pos x="1023" y="494"/>
                </a:cxn>
                <a:cxn ang="0">
                  <a:pos x="1017" y="441"/>
                </a:cxn>
                <a:cxn ang="0">
                  <a:pos x="1008" y="388"/>
                </a:cxn>
                <a:cxn ang="0">
                  <a:pos x="992" y="336"/>
                </a:cxn>
                <a:cxn ang="0">
                  <a:pos x="971" y="287"/>
                </a:cxn>
                <a:cxn ang="0">
                  <a:pos x="946" y="240"/>
                </a:cxn>
                <a:cxn ang="0">
                  <a:pos x="914" y="196"/>
                </a:cxn>
                <a:cxn ang="0">
                  <a:pos x="880" y="156"/>
                </a:cxn>
                <a:cxn ang="0">
                  <a:pos x="840" y="119"/>
                </a:cxn>
                <a:cxn ang="0">
                  <a:pos x="798" y="88"/>
                </a:cxn>
                <a:cxn ang="0">
                  <a:pos x="751" y="60"/>
                </a:cxn>
                <a:cxn ang="0">
                  <a:pos x="702" y="37"/>
                </a:cxn>
                <a:cxn ang="0">
                  <a:pos x="652" y="20"/>
                </a:cxn>
                <a:cxn ang="0">
                  <a:pos x="600" y="8"/>
                </a:cxn>
                <a:cxn ang="0">
                  <a:pos x="546" y="2"/>
                </a:cxn>
                <a:cxn ang="0">
                  <a:pos x="493" y="0"/>
                </a:cxn>
                <a:cxn ang="0">
                  <a:pos x="440" y="6"/>
                </a:cxn>
                <a:cxn ang="0">
                  <a:pos x="387" y="15"/>
                </a:cxn>
                <a:cxn ang="0">
                  <a:pos x="335" y="31"/>
                </a:cxn>
                <a:cxn ang="0">
                  <a:pos x="286" y="52"/>
                </a:cxn>
                <a:cxn ang="0">
                  <a:pos x="240" y="78"/>
                </a:cxn>
                <a:cxn ang="0">
                  <a:pos x="196" y="109"/>
                </a:cxn>
                <a:cxn ang="0">
                  <a:pos x="155" y="145"/>
                </a:cxn>
                <a:cxn ang="0">
                  <a:pos x="118" y="183"/>
                </a:cxn>
                <a:cxn ang="0">
                  <a:pos x="86" y="227"/>
                </a:cxn>
                <a:cxn ang="0">
                  <a:pos x="59" y="273"/>
                </a:cxn>
                <a:cxn ang="0">
                  <a:pos x="36" y="321"/>
                </a:cxn>
                <a:cxn ang="0">
                  <a:pos x="19" y="372"/>
                </a:cxn>
                <a:cxn ang="0">
                  <a:pos x="7" y="424"/>
                </a:cxn>
                <a:cxn ang="0">
                  <a:pos x="2" y="477"/>
                </a:cxn>
                <a:cxn ang="0">
                  <a:pos x="0" y="531"/>
                </a:cxn>
                <a:cxn ang="0">
                  <a:pos x="6" y="584"/>
                </a:cxn>
                <a:cxn ang="0">
                  <a:pos x="16" y="637"/>
                </a:cxn>
                <a:cxn ang="0">
                  <a:pos x="32" y="687"/>
                </a:cxn>
                <a:cxn ang="0">
                  <a:pos x="53" y="737"/>
                </a:cxn>
                <a:cxn ang="0">
                  <a:pos x="78" y="784"/>
                </a:cxn>
                <a:cxn ang="0">
                  <a:pos x="110" y="827"/>
                </a:cxn>
                <a:cxn ang="0">
                  <a:pos x="145" y="867"/>
                </a:cxn>
                <a:cxn ang="0">
                  <a:pos x="184" y="904"/>
                </a:cxn>
                <a:cxn ang="0">
                  <a:pos x="228" y="936"/>
                </a:cxn>
                <a:cxn ang="0">
                  <a:pos x="273" y="964"/>
                </a:cxn>
                <a:cxn ang="0">
                  <a:pos x="322" y="986"/>
                </a:cxn>
                <a:cxn ang="0">
                  <a:pos x="372" y="1003"/>
                </a:cxn>
              </a:cxnLst>
              <a:rect l="0" t="0" r="r" b="b"/>
              <a:pathLst>
                <a:path w="1023" h="1003">
                  <a:moveTo>
                    <a:pt x="693" y="989"/>
                  </a:moveTo>
                  <a:lnTo>
                    <a:pt x="702" y="985"/>
                  </a:lnTo>
                  <a:lnTo>
                    <a:pt x="710" y="982"/>
                  </a:lnTo>
                  <a:lnTo>
                    <a:pt x="718" y="978"/>
                  </a:lnTo>
                  <a:lnTo>
                    <a:pt x="726" y="974"/>
                  </a:lnTo>
                  <a:lnTo>
                    <a:pt x="734" y="972"/>
                  </a:lnTo>
                  <a:lnTo>
                    <a:pt x="742" y="968"/>
                  </a:lnTo>
                  <a:lnTo>
                    <a:pt x="750" y="962"/>
                  </a:lnTo>
                  <a:lnTo>
                    <a:pt x="758" y="958"/>
                  </a:lnTo>
                  <a:lnTo>
                    <a:pt x="766" y="954"/>
                  </a:lnTo>
                  <a:lnTo>
                    <a:pt x="774" y="950"/>
                  </a:lnTo>
                  <a:lnTo>
                    <a:pt x="782" y="945"/>
                  </a:lnTo>
                  <a:lnTo>
                    <a:pt x="788" y="940"/>
                  </a:lnTo>
                  <a:lnTo>
                    <a:pt x="796" y="936"/>
                  </a:lnTo>
                  <a:lnTo>
                    <a:pt x="804" y="931"/>
                  </a:lnTo>
                  <a:lnTo>
                    <a:pt x="811" y="925"/>
                  </a:lnTo>
                  <a:lnTo>
                    <a:pt x="819" y="920"/>
                  </a:lnTo>
                  <a:lnTo>
                    <a:pt x="825" y="915"/>
                  </a:lnTo>
                  <a:lnTo>
                    <a:pt x="832" y="909"/>
                  </a:lnTo>
                  <a:lnTo>
                    <a:pt x="839" y="903"/>
                  </a:lnTo>
                  <a:lnTo>
                    <a:pt x="847" y="897"/>
                  </a:lnTo>
                  <a:lnTo>
                    <a:pt x="853" y="892"/>
                  </a:lnTo>
                  <a:lnTo>
                    <a:pt x="860" y="886"/>
                  </a:lnTo>
                  <a:lnTo>
                    <a:pt x="866" y="879"/>
                  </a:lnTo>
                  <a:lnTo>
                    <a:pt x="872" y="874"/>
                  </a:lnTo>
                  <a:lnTo>
                    <a:pt x="878" y="867"/>
                  </a:lnTo>
                  <a:lnTo>
                    <a:pt x="885" y="860"/>
                  </a:lnTo>
                  <a:lnTo>
                    <a:pt x="890" y="854"/>
                  </a:lnTo>
                  <a:lnTo>
                    <a:pt x="897" y="847"/>
                  </a:lnTo>
                  <a:lnTo>
                    <a:pt x="902" y="841"/>
                  </a:lnTo>
                  <a:lnTo>
                    <a:pt x="909" y="834"/>
                  </a:lnTo>
                  <a:lnTo>
                    <a:pt x="914" y="826"/>
                  </a:lnTo>
                  <a:lnTo>
                    <a:pt x="919" y="819"/>
                  </a:lnTo>
                  <a:lnTo>
                    <a:pt x="925" y="813"/>
                  </a:lnTo>
                  <a:lnTo>
                    <a:pt x="930" y="805"/>
                  </a:lnTo>
                  <a:lnTo>
                    <a:pt x="935" y="798"/>
                  </a:lnTo>
                  <a:lnTo>
                    <a:pt x="939" y="790"/>
                  </a:lnTo>
                  <a:lnTo>
                    <a:pt x="945" y="782"/>
                  </a:lnTo>
                  <a:lnTo>
                    <a:pt x="950" y="776"/>
                  </a:lnTo>
                  <a:lnTo>
                    <a:pt x="954" y="768"/>
                  </a:lnTo>
                  <a:lnTo>
                    <a:pt x="958" y="760"/>
                  </a:lnTo>
                  <a:lnTo>
                    <a:pt x="963" y="752"/>
                  </a:lnTo>
                  <a:lnTo>
                    <a:pt x="967" y="744"/>
                  </a:lnTo>
                  <a:lnTo>
                    <a:pt x="971" y="736"/>
                  </a:lnTo>
                  <a:lnTo>
                    <a:pt x="975" y="728"/>
                  </a:lnTo>
                  <a:lnTo>
                    <a:pt x="978" y="720"/>
                  </a:lnTo>
                  <a:lnTo>
                    <a:pt x="982" y="711"/>
                  </a:lnTo>
                  <a:lnTo>
                    <a:pt x="986" y="703"/>
                  </a:lnTo>
                  <a:lnTo>
                    <a:pt x="988" y="695"/>
                  </a:lnTo>
                  <a:lnTo>
                    <a:pt x="992" y="687"/>
                  </a:lnTo>
                  <a:lnTo>
                    <a:pt x="995" y="678"/>
                  </a:lnTo>
                  <a:lnTo>
                    <a:pt x="997" y="670"/>
                  </a:lnTo>
                  <a:lnTo>
                    <a:pt x="1000" y="661"/>
                  </a:lnTo>
                  <a:lnTo>
                    <a:pt x="1003" y="653"/>
                  </a:lnTo>
                  <a:lnTo>
                    <a:pt x="1005" y="643"/>
                  </a:lnTo>
                  <a:lnTo>
                    <a:pt x="1008" y="635"/>
                  </a:lnTo>
                  <a:lnTo>
                    <a:pt x="1009" y="626"/>
                  </a:lnTo>
                  <a:lnTo>
                    <a:pt x="1012" y="618"/>
                  </a:lnTo>
                  <a:lnTo>
                    <a:pt x="1013" y="609"/>
                  </a:lnTo>
                  <a:lnTo>
                    <a:pt x="1015" y="601"/>
                  </a:lnTo>
                  <a:lnTo>
                    <a:pt x="1016" y="592"/>
                  </a:lnTo>
                  <a:lnTo>
                    <a:pt x="1017" y="583"/>
                  </a:lnTo>
                  <a:lnTo>
                    <a:pt x="1019" y="575"/>
                  </a:lnTo>
                  <a:lnTo>
                    <a:pt x="1020" y="565"/>
                  </a:lnTo>
                  <a:lnTo>
                    <a:pt x="1021" y="556"/>
                  </a:lnTo>
                  <a:lnTo>
                    <a:pt x="1021" y="547"/>
                  </a:lnTo>
                  <a:lnTo>
                    <a:pt x="1023" y="539"/>
                  </a:lnTo>
                  <a:lnTo>
                    <a:pt x="1023" y="530"/>
                  </a:lnTo>
                  <a:lnTo>
                    <a:pt x="1023" y="520"/>
                  </a:lnTo>
                  <a:lnTo>
                    <a:pt x="1023" y="511"/>
                  </a:lnTo>
                  <a:lnTo>
                    <a:pt x="1023" y="503"/>
                  </a:lnTo>
                  <a:lnTo>
                    <a:pt x="1023" y="494"/>
                  </a:lnTo>
                  <a:lnTo>
                    <a:pt x="1023" y="485"/>
                  </a:lnTo>
                  <a:lnTo>
                    <a:pt x="1021" y="475"/>
                  </a:lnTo>
                  <a:lnTo>
                    <a:pt x="1021" y="467"/>
                  </a:lnTo>
                  <a:lnTo>
                    <a:pt x="1020" y="458"/>
                  </a:lnTo>
                  <a:lnTo>
                    <a:pt x="1019" y="449"/>
                  </a:lnTo>
                  <a:lnTo>
                    <a:pt x="1017" y="441"/>
                  </a:lnTo>
                  <a:lnTo>
                    <a:pt x="1016" y="432"/>
                  </a:lnTo>
                  <a:lnTo>
                    <a:pt x="1015" y="422"/>
                  </a:lnTo>
                  <a:lnTo>
                    <a:pt x="1013" y="415"/>
                  </a:lnTo>
                  <a:lnTo>
                    <a:pt x="1012" y="405"/>
                  </a:lnTo>
                  <a:lnTo>
                    <a:pt x="1009" y="396"/>
                  </a:lnTo>
                  <a:lnTo>
                    <a:pt x="1008" y="388"/>
                  </a:lnTo>
                  <a:lnTo>
                    <a:pt x="1005" y="379"/>
                  </a:lnTo>
                  <a:lnTo>
                    <a:pt x="1003" y="371"/>
                  </a:lnTo>
                  <a:lnTo>
                    <a:pt x="1000" y="362"/>
                  </a:lnTo>
                  <a:lnTo>
                    <a:pt x="997" y="354"/>
                  </a:lnTo>
                  <a:lnTo>
                    <a:pt x="995" y="344"/>
                  </a:lnTo>
                  <a:lnTo>
                    <a:pt x="992" y="336"/>
                  </a:lnTo>
                  <a:lnTo>
                    <a:pt x="990" y="329"/>
                  </a:lnTo>
                  <a:lnTo>
                    <a:pt x="986" y="319"/>
                  </a:lnTo>
                  <a:lnTo>
                    <a:pt x="983" y="311"/>
                  </a:lnTo>
                  <a:lnTo>
                    <a:pt x="979" y="303"/>
                  </a:lnTo>
                  <a:lnTo>
                    <a:pt x="975" y="295"/>
                  </a:lnTo>
                  <a:lnTo>
                    <a:pt x="971" y="287"/>
                  </a:lnTo>
                  <a:lnTo>
                    <a:pt x="967" y="280"/>
                  </a:lnTo>
                  <a:lnTo>
                    <a:pt x="963" y="272"/>
                  </a:lnTo>
                  <a:lnTo>
                    <a:pt x="959" y="264"/>
                  </a:lnTo>
                  <a:lnTo>
                    <a:pt x="955" y="256"/>
                  </a:lnTo>
                  <a:lnTo>
                    <a:pt x="950" y="248"/>
                  </a:lnTo>
                  <a:lnTo>
                    <a:pt x="946" y="240"/>
                  </a:lnTo>
                  <a:lnTo>
                    <a:pt x="941" y="233"/>
                  </a:lnTo>
                  <a:lnTo>
                    <a:pt x="935" y="225"/>
                  </a:lnTo>
                  <a:lnTo>
                    <a:pt x="930" y="217"/>
                  </a:lnTo>
                  <a:lnTo>
                    <a:pt x="925" y="211"/>
                  </a:lnTo>
                  <a:lnTo>
                    <a:pt x="919" y="204"/>
                  </a:lnTo>
                  <a:lnTo>
                    <a:pt x="914" y="196"/>
                  </a:lnTo>
                  <a:lnTo>
                    <a:pt x="909" y="190"/>
                  </a:lnTo>
                  <a:lnTo>
                    <a:pt x="903" y="183"/>
                  </a:lnTo>
                  <a:lnTo>
                    <a:pt x="897" y="176"/>
                  </a:lnTo>
                  <a:lnTo>
                    <a:pt x="892" y="170"/>
                  </a:lnTo>
                  <a:lnTo>
                    <a:pt x="885" y="163"/>
                  </a:lnTo>
                  <a:lnTo>
                    <a:pt x="880" y="156"/>
                  </a:lnTo>
                  <a:lnTo>
                    <a:pt x="873" y="150"/>
                  </a:lnTo>
                  <a:lnTo>
                    <a:pt x="866" y="143"/>
                  </a:lnTo>
                  <a:lnTo>
                    <a:pt x="860" y="137"/>
                  </a:lnTo>
                  <a:lnTo>
                    <a:pt x="853" y="131"/>
                  </a:lnTo>
                  <a:lnTo>
                    <a:pt x="847" y="125"/>
                  </a:lnTo>
                  <a:lnTo>
                    <a:pt x="840" y="119"/>
                  </a:lnTo>
                  <a:lnTo>
                    <a:pt x="833" y="114"/>
                  </a:lnTo>
                  <a:lnTo>
                    <a:pt x="827" y="109"/>
                  </a:lnTo>
                  <a:lnTo>
                    <a:pt x="819" y="102"/>
                  </a:lnTo>
                  <a:lnTo>
                    <a:pt x="812" y="97"/>
                  </a:lnTo>
                  <a:lnTo>
                    <a:pt x="804" y="93"/>
                  </a:lnTo>
                  <a:lnTo>
                    <a:pt x="798" y="88"/>
                  </a:lnTo>
                  <a:lnTo>
                    <a:pt x="790" y="82"/>
                  </a:lnTo>
                  <a:lnTo>
                    <a:pt x="783" y="77"/>
                  </a:lnTo>
                  <a:lnTo>
                    <a:pt x="775" y="73"/>
                  </a:lnTo>
                  <a:lnTo>
                    <a:pt x="767" y="68"/>
                  </a:lnTo>
                  <a:lnTo>
                    <a:pt x="759" y="64"/>
                  </a:lnTo>
                  <a:lnTo>
                    <a:pt x="751" y="60"/>
                  </a:lnTo>
                  <a:lnTo>
                    <a:pt x="743" y="56"/>
                  </a:lnTo>
                  <a:lnTo>
                    <a:pt x="735" y="52"/>
                  </a:lnTo>
                  <a:lnTo>
                    <a:pt x="727" y="48"/>
                  </a:lnTo>
                  <a:lnTo>
                    <a:pt x="719" y="44"/>
                  </a:lnTo>
                  <a:lnTo>
                    <a:pt x="711" y="40"/>
                  </a:lnTo>
                  <a:lnTo>
                    <a:pt x="702" y="37"/>
                  </a:lnTo>
                  <a:lnTo>
                    <a:pt x="694" y="33"/>
                  </a:lnTo>
                  <a:lnTo>
                    <a:pt x="686" y="31"/>
                  </a:lnTo>
                  <a:lnTo>
                    <a:pt x="677" y="28"/>
                  </a:lnTo>
                  <a:lnTo>
                    <a:pt x="669" y="25"/>
                  </a:lnTo>
                  <a:lnTo>
                    <a:pt x="661" y="23"/>
                  </a:lnTo>
                  <a:lnTo>
                    <a:pt x="652" y="20"/>
                  </a:lnTo>
                  <a:lnTo>
                    <a:pt x="644" y="18"/>
                  </a:lnTo>
                  <a:lnTo>
                    <a:pt x="635" y="15"/>
                  </a:lnTo>
                  <a:lnTo>
                    <a:pt x="627" y="14"/>
                  </a:lnTo>
                  <a:lnTo>
                    <a:pt x="617" y="11"/>
                  </a:lnTo>
                  <a:lnTo>
                    <a:pt x="608" y="10"/>
                  </a:lnTo>
                  <a:lnTo>
                    <a:pt x="600" y="8"/>
                  </a:lnTo>
                  <a:lnTo>
                    <a:pt x="591" y="6"/>
                  </a:lnTo>
                  <a:lnTo>
                    <a:pt x="582" y="4"/>
                  </a:lnTo>
                  <a:lnTo>
                    <a:pt x="574" y="4"/>
                  </a:lnTo>
                  <a:lnTo>
                    <a:pt x="564" y="3"/>
                  </a:lnTo>
                  <a:lnTo>
                    <a:pt x="555" y="2"/>
                  </a:lnTo>
                  <a:lnTo>
                    <a:pt x="546" y="2"/>
                  </a:lnTo>
                  <a:lnTo>
                    <a:pt x="538" y="0"/>
                  </a:lnTo>
                  <a:lnTo>
                    <a:pt x="529" y="0"/>
                  </a:lnTo>
                  <a:lnTo>
                    <a:pt x="519" y="0"/>
                  </a:lnTo>
                  <a:lnTo>
                    <a:pt x="511" y="0"/>
                  </a:lnTo>
                  <a:lnTo>
                    <a:pt x="502" y="0"/>
                  </a:lnTo>
                  <a:lnTo>
                    <a:pt x="493" y="0"/>
                  </a:lnTo>
                  <a:lnTo>
                    <a:pt x="484" y="0"/>
                  </a:lnTo>
                  <a:lnTo>
                    <a:pt x="476" y="2"/>
                  </a:lnTo>
                  <a:lnTo>
                    <a:pt x="466" y="2"/>
                  </a:lnTo>
                  <a:lnTo>
                    <a:pt x="457" y="3"/>
                  </a:lnTo>
                  <a:lnTo>
                    <a:pt x="448" y="4"/>
                  </a:lnTo>
                  <a:lnTo>
                    <a:pt x="440" y="6"/>
                  </a:lnTo>
                  <a:lnTo>
                    <a:pt x="431" y="7"/>
                  </a:lnTo>
                  <a:lnTo>
                    <a:pt x="421" y="8"/>
                  </a:lnTo>
                  <a:lnTo>
                    <a:pt x="413" y="10"/>
                  </a:lnTo>
                  <a:lnTo>
                    <a:pt x="404" y="11"/>
                  </a:lnTo>
                  <a:lnTo>
                    <a:pt x="396" y="14"/>
                  </a:lnTo>
                  <a:lnTo>
                    <a:pt x="387" y="15"/>
                  </a:lnTo>
                  <a:lnTo>
                    <a:pt x="378" y="18"/>
                  </a:lnTo>
                  <a:lnTo>
                    <a:pt x="370" y="20"/>
                  </a:lnTo>
                  <a:lnTo>
                    <a:pt x="360" y="23"/>
                  </a:lnTo>
                  <a:lnTo>
                    <a:pt x="353" y="25"/>
                  </a:lnTo>
                  <a:lnTo>
                    <a:pt x="345" y="28"/>
                  </a:lnTo>
                  <a:lnTo>
                    <a:pt x="335" y="31"/>
                  </a:lnTo>
                  <a:lnTo>
                    <a:pt x="327" y="35"/>
                  </a:lnTo>
                  <a:lnTo>
                    <a:pt x="319" y="37"/>
                  </a:lnTo>
                  <a:lnTo>
                    <a:pt x="310" y="41"/>
                  </a:lnTo>
                  <a:lnTo>
                    <a:pt x="302" y="44"/>
                  </a:lnTo>
                  <a:lnTo>
                    <a:pt x="294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70" y="60"/>
                  </a:lnTo>
                  <a:lnTo>
                    <a:pt x="262" y="64"/>
                  </a:lnTo>
                  <a:lnTo>
                    <a:pt x="255" y="69"/>
                  </a:lnTo>
                  <a:lnTo>
                    <a:pt x="247" y="73"/>
                  </a:lnTo>
                  <a:lnTo>
                    <a:pt x="240" y="78"/>
                  </a:lnTo>
                  <a:lnTo>
                    <a:pt x="232" y="82"/>
                  </a:lnTo>
                  <a:lnTo>
                    <a:pt x="224" y="88"/>
                  </a:lnTo>
                  <a:lnTo>
                    <a:pt x="217" y="93"/>
                  </a:lnTo>
                  <a:lnTo>
                    <a:pt x="209" y="98"/>
                  </a:lnTo>
                  <a:lnTo>
                    <a:pt x="203" y="104"/>
                  </a:lnTo>
                  <a:lnTo>
                    <a:pt x="196" y="109"/>
                  </a:lnTo>
                  <a:lnTo>
                    <a:pt x="188" y="114"/>
                  </a:lnTo>
                  <a:lnTo>
                    <a:pt x="182" y="121"/>
                  </a:lnTo>
                  <a:lnTo>
                    <a:pt x="175" y="126"/>
                  </a:lnTo>
                  <a:lnTo>
                    <a:pt x="168" y="131"/>
                  </a:lnTo>
                  <a:lnTo>
                    <a:pt x="162" y="138"/>
                  </a:lnTo>
                  <a:lnTo>
                    <a:pt x="155" y="145"/>
                  </a:lnTo>
                  <a:lnTo>
                    <a:pt x="149" y="150"/>
                  </a:lnTo>
                  <a:lnTo>
                    <a:pt x="143" y="156"/>
                  </a:lnTo>
                  <a:lnTo>
                    <a:pt x="137" y="163"/>
                  </a:lnTo>
                  <a:lnTo>
                    <a:pt x="130" y="170"/>
                  </a:lnTo>
                  <a:lnTo>
                    <a:pt x="125" y="176"/>
                  </a:lnTo>
                  <a:lnTo>
                    <a:pt x="118" y="183"/>
                  </a:lnTo>
                  <a:lnTo>
                    <a:pt x="113" y="191"/>
                  </a:lnTo>
                  <a:lnTo>
                    <a:pt x="108" y="198"/>
                  </a:lnTo>
                  <a:lnTo>
                    <a:pt x="102" y="204"/>
                  </a:lnTo>
                  <a:lnTo>
                    <a:pt x="97" y="212"/>
                  </a:lnTo>
                  <a:lnTo>
                    <a:pt x="92" y="219"/>
                  </a:lnTo>
                  <a:lnTo>
                    <a:pt x="86" y="227"/>
                  </a:lnTo>
                  <a:lnTo>
                    <a:pt x="81" y="233"/>
                  </a:lnTo>
                  <a:lnTo>
                    <a:pt x="77" y="241"/>
                  </a:lnTo>
                  <a:lnTo>
                    <a:pt x="72" y="249"/>
                  </a:lnTo>
                  <a:lnTo>
                    <a:pt x="68" y="257"/>
                  </a:lnTo>
                  <a:lnTo>
                    <a:pt x="64" y="265"/>
                  </a:lnTo>
                  <a:lnTo>
                    <a:pt x="59" y="273"/>
                  </a:lnTo>
                  <a:lnTo>
                    <a:pt x="55" y="281"/>
                  </a:lnTo>
                  <a:lnTo>
                    <a:pt x="51" y="289"/>
                  </a:lnTo>
                  <a:lnTo>
                    <a:pt x="47" y="297"/>
                  </a:lnTo>
                  <a:lnTo>
                    <a:pt x="44" y="305"/>
                  </a:lnTo>
                  <a:lnTo>
                    <a:pt x="40" y="313"/>
                  </a:lnTo>
                  <a:lnTo>
                    <a:pt x="36" y="321"/>
                  </a:lnTo>
                  <a:lnTo>
                    <a:pt x="33" y="330"/>
                  </a:lnTo>
                  <a:lnTo>
                    <a:pt x="31" y="338"/>
                  </a:lnTo>
                  <a:lnTo>
                    <a:pt x="27" y="346"/>
                  </a:lnTo>
                  <a:lnTo>
                    <a:pt x="24" y="355"/>
                  </a:lnTo>
                  <a:lnTo>
                    <a:pt x="21" y="363"/>
                  </a:lnTo>
                  <a:lnTo>
                    <a:pt x="19" y="372"/>
                  </a:lnTo>
                  <a:lnTo>
                    <a:pt x="17" y="380"/>
                  </a:lnTo>
                  <a:lnTo>
                    <a:pt x="15" y="389"/>
                  </a:lnTo>
                  <a:lnTo>
                    <a:pt x="12" y="397"/>
                  </a:lnTo>
                  <a:lnTo>
                    <a:pt x="11" y="407"/>
                  </a:lnTo>
                  <a:lnTo>
                    <a:pt x="10" y="415"/>
                  </a:lnTo>
                  <a:lnTo>
                    <a:pt x="7" y="424"/>
                  </a:lnTo>
                  <a:lnTo>
                    <a:pt x="6" y="433"/>
                  </a:lnTo>
                  <a:lnTo>
                    <a:pt x="4" y="441"/>
                  </a:lnTo>
                  <a:lnTo>
                    <a:pt x="3" y="450"/>
                  </a:lnTo>
                  <a:lnTo>
                    <a:pt x="3" y="460"/>
                  </a:lnTo>
                  <a:lnTo>
                    <a:pt x="2" y="469"/>
                  </a:lnTo>
                  <a:lnTo>
                    <a:pt x="2" y="477"/>
                  </a:lnTo>
                  <a:lnTo>
                    <a:pt x="0" y="486"/>
                  </a:lnTo>
                  <a:lnTo>
                    <a:pt x="0" y="495"/>
                  </a:lnTo>
                  <a:lnTo>
                    <a:pt x="0" y="504"/>
                  </a:lnTo>
                  <a:lnTo>
                    <a:pt x="0" y="512"/>
                  </a:lnTo>
                  <a:lnTo>
                    <a:pt x="0" y="522"/>
                  </a:lnTo>
                  <a:lnTo>
                    <a:pt x="0" y="531"/>
                  </a:lnTo>
                  <a:lnTo>
                    <a:pt x="0" y="540"/>
                  </a:lnTo>
                  <a:lnTo>
                    <a:pt x="2" y="548"/>
                  </a:lnTo>
                  <a:lnTo>
                    <a:pt x="2" y="557"/>
                  </a:lnTo>
                  <a:lnTo>
                    <a:pt x="3" y="567"/>
                  </a:lnTo>
                  <a:lnTo>
                    <a:pt x="4" y="575"/>
                  </a:lnTo>
                  <a:lnTo>
                    <a:pt x="6" y="584"/>
                  </a:lnTo>
                  <a:lnTo>
                    <a:pt x="7" y="593"/>
                  </a:lnTo>
                  <a:lnTo>
                    <a:pt x="8" y="601"/>
                  </a:lnTo>
                  <a:lnTo>
                    <a:pt x="10" y="610"/>
                  </a:lnTo>
                  <a:lnTo>
                    <a:pt x="11" y="620"/>
                  </a:lnTo>
                  <a:lnTo>
                    <a:pt x="13" y="628"/>
                  </a:lnTo>
                  <a:lnTo>
                    <a:pt x="16" y="637"/>
                  </a:lnTo>
                  <a:lnTo>
                    <a:pt x="17" y="645"/>
                  </a:lnTo>
                  <a:lnTo>
                    <a:pt x="20" y="654"/>
                  </a:lnTo>
                  <a:lnTo>
                    <a:pt x="23" y="662"/>
                  </a:lnTo>
                  <a:lnTo>
                    <a:pt x="25" y="671"/>
                  </a:lnTo>
                  <a:lnTo>
                    <a:pt x="28" y="679"/>
                  </a:lnTo>
                  <a:lnTo>
                    <a:pt x="32" y="687"/>
                  </a:lnTo>
                  <a:lnTo>
                    <a:pt x="35" y="696"/>
                  </a:lnTo>
                  <a:lnTo>
                    <a:pt x="37" y="704"/>
                  </a:lnTo>
                  <a:lnTo>
                    <a:pt x="41" y="712"/>
                  </a:lnTo>
                  <a:lnTo>
                    <a:pt x="45" y="720"/>
                  </a:lnTo>
                  <a:lnTo>
                    <a:pt x="49" y="729"/>
                  </a:lnTo>
                  <a:lnTo>
                    <a:pt x="53" y="737"/>
                  </a:lnTo>
                  <a:lnTo>
                    <a:pt x="57" y="745"/>
                  </a:lnTo>
                  <a:lnTo>
                    <a:pt x="61" y="753"/>
                  </a:lnTo>
                  <a:lnTo>
                    <a:pt x="65" y="761"/>
                  </a:lnTo>
                  <a:lnTo>
                    <a:pt x="69" y="768"/>
                  </a:lnTo>
                  <a:lnTo>
                    <a:pt x="74" y="776"/>
                  </a:lnTo>
                  <a:lnTo>
                    <a:pt x="78" y="784"/>
                  </a:lnTo>
                  <a:lnTo>
                    <a:pt x="84" y="792"/>
                  </a:lnTo>
                  <a:lnTo>
                    <a:pt x="89" y="798"/>
                  </a:lnTo>
                  <a:lnTo>
                    <a:pt x="94" y="806"/>
                  </a:lnTo>
                  <a:lnTo>
                    <a:pt x="98" y="813"/>
                  </a:lnTo>
                  <a:lnTo>
                    <a:pt x="105" y="821"/>
                  </a:lnTo>
                  <a:lnTo>
                    <a:pt x="110" y="827"/>
                  </a:lnTo>
                  <a:lnTo>
                    <a:pt x="115" y="834"/>
                  </a:lnTo>
                  <a:lnTo>
                    <a:pt x="121" y="842"/>
                  </a:lnTo>
                  <a:lnTo>
                    <a:pt x="127" y="849"/>
                  </a:lnTo>
                  <a:lnTo>
                    <a:pt x="133" y="855"/>
                  </a:lnTo>
                  <a:lnTo>
                    <a:pt x="139" y="862"/>
                  </a:lnTo>
                  <a:lnTo>
                    <a:pt x="145" y="867"/>
                  </a:lnTo>
                  <a:lnTo>
                    <a:pt x="151" y="874"/>
                  </a:lnTo>
                  <a:lnTo>
                    <a:pt x="158" y="880"/>
                  </a:lnTo>
                  <a:lnTo>
                    <a:pt x="164" y="887"/>
                  </a:lnTo>
                  <a:lnTo>
                    <a:pt x="171" y="892"/>
                  </a:lnTo>
                  <a:lnTo>
                    <a:pt x="178" y="899"/>
                  </a:lnTo>
                  <a:lnTo>
                    <a:pt x="184" y="904"/>
                  </a:lnTo>
                  <a:lnTo>
                    <a:pt x="191" y="909"/>
                  </a:lnTo>
                  <a:lnTo>
                    <a:pt x="199" y="915"/>
                  </a:lnTo>
                  <a:lnTo>
                    <a:pt x="206" y="920"/>
                  </a:lnTo>
                  <a:lnTo>
                    <a:pt x="212" y="925"/>
                  </a:lnTo>
                  <a:lnTo>
                    <a:pt x="220" y="931"/>
                  </a:lnTo>
                  <a:lnTo>
                    <a:pt x="228" y="936"/>
                  </a:lnTo>
                  <a:lnTo>
                    <a:pt x="235" y="941"/>
                  </a:lnTo>
                  <a:lnTo>
                    <a:pt x="243" y="945"/>
                  </a:lnTo>
                  <a:lnTo>
                    <a:pt x="251" y="950"/>
                  </a:lnTo>
                  <a:lnTo>
                    <a:pt x="258" y="954"/>
                  </a:lnTo>
                  <a:lnTo>
                    <a:pt x="265" y="960"/>
                  </a:lnTo>
                  <a:lnTo>
                    <a:pt x="273" y="964"/>
                  </a:lnTo>
                  <a:lnTo>
                    <a:pt x="281" y="968"/>
                  </a:lnTo>
                  <a:lnTo>
                    <a:pt x="289" y="972"/>
                  </a:lnTo>
                  <a:lnTo>
                    <a:pt x="298" y="976"/>
                  </a:lnTo>
                  <a:lnTo>
                    <a:pt x="306" y="980"/>
                  </a:lnTo>
                  <a:lnTo>
                    <a:pt x="314" y="982"/>
                  </a:lnTo>
                  <a:lnTo>
                    <a:pt x="322" y="986"/>
                  </a:lnTo>
                  <a:lnTo>
                    <a:pt x="330" y="989"/>
                  </a:lnTo>
                  <a:lnTo>
                    <a:pt x="339" y="993"/>
                  </a:lnTo>
                  <a:lnTo>
                    <a:pt x="347" y="995"/>
                  </a:lnTo>
                  <a:lnTo>
                    <a:pt x="356" y="998"/>
                  </a:lnTo>
                  <a:lnTo>
                    <a:pt x="364" y="1001"/>
                  </a:lnTo>
                  <a:lnTo>
                    <a:pt x="372" y="100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410"/>
            <p:cNvSpPr>
              <a:spLocks/>
            </p:cNvSpPr>
            <p:nvPr/>
          </p:nvSpPr>
          <p:spPr bwMode="auto">
            <a:xfrm>
              <a:off x="4445000" y="1843088"/>
              <a:ext cx="82550" cy="77787"/>
            </a:xfrm>
            <a:custGeom>
              <a:avLst/>
              <a:gdLst/>
              <a:ahLst/>
              <a:cxnLst>
                <a:cxn ang="0">
                  <a:pos x="0" y="195"/>
                </a:cxn>
                <a:cxn ang="0">
                  <a:pos x="210" y="127"/>
                </a:cxn>
                <a:cxn ang="0">
                  <a:pos x="29" y="0"/>
                </a:cxn>
              </a:cxnLst>
              <a:rect l="0" t="0" r="r" b="b"/>
              <a:pathLst>
                <a:path w="210" h="195">
                  <a:moveTo>
                    <a:pt x="0" y="195"/>
                  </a:moveTo>
                  <a:lnTo>
                    <a:pt x="210" y="127"/>
                  </a:lnTo>
                  <a:lnTo>
                    <a:pt x="29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Rectangle 2411"/>
            <p:cNvSpPr>
              <a:spLocks noChangeArrowheads="1"/>
            </p:cNvSpPr>
            <p:nvPr/>
          </p:nvSpPr>
          <p:spPr bwMode="auto">
            <a:xfrm>
              <a:off x="3900488" y="1309688"/>
              <a:ext cx="609600" cy="3794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Rectangle 2412"/>
            <p:cNvSpPr>
              <a:spLocks noChangeArrowheads="1"/>
            </p:cNvSpPr>
            <p:nvPr/>
          </p:nvSpPr>
          <p:spPr bwMode="auto">
            <a:xfrm>
              <a:off x="3900488" y="1309688"/>
              <a:ext cx="609600" cy="37941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Rectangle 2413"/>
            <p:cNvSpPr>
              <a:spLocks noChangeArrowheads="1"/>
            </p:cNvSpPr>
            <p:nvPr/>
          </p:nvSpPr>
          <p:spPr bwMode="auto">
            <a:xfrm>
              <a:off x="4046538" y="1336675"/>
              <a:ext cx="390525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proxy cert: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32" name="Rectangle 2414"/>
            <p:cNvSpPr>
              <a:spLocks noChangeArrowheads="1"/>
            </p:cNvSpPr>
            <p:nvPr/>
          </p:nvSpPr>
          <p:spPr bwMode="auto">
            <a:xfrm>
              <a:off x="3987800" y="1414463"/>
              <a:ext cx="512763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dn, cert, Pkey,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33" name="Rectangle 2415"/>
            <p:cNvSpPr>
              <a:spLocks noChangeArrowheads="1"/>
            </p:cNvSpPr>
            <p:nvPr/>
          </p:nvSpPr>
          <p:spPr bwMode="auto">
            <a:xfrm>
              <a:off x="4030663" y="1493838"/>
              <a:ext cx="454025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VOMS cred.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34" name="Rectangle 2416"/>
            <p:cNvSpPr>
              <a:spLocks noChangeArrowheads="1"/>
            </p:cNvSpPr>
            <p:nvPr/>
          </p:nvSpPr>
          <p:spPr bwMode="auto">
            <a:xfrm>
              <a:off x="3987800" y="1571625"/>
              <a:ext cx="542925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(short lifetime)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35" name="Freeform 2417"/>
            <p:cNvSpPr>
              <a:spLocks/>
            </p:cNvSpPr>
            <p:nvPr/>
          </p:nvSpPr>
          <p:spPr bwMode="auto">
            <a:xfrm>
              <a:off x="1990725" y="3460750"/>
              <a:ext cx="484188" cy="195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21" y="0"/>
                </a:cxn>
                <a:cxn ang="0">
                  <a:pos x="1220" y="197"/>
                </a:cxn>
                <a:cxn ang="0">
                  <a:pos x="1220" y="494"/>
                </a:cxn>
                <a:cxn ang="0">
                  <a:pos x="0" y="494"/>
                </a:cxn>
                <a:cxn ang="0">
                  <a:pos x="0" y="0"/>
                </a:cxn>
              </a:cxnLst>
              <a:rect l="0" t="0" r="r" b="b"/>
              <a:pathLst>
                <a:path w="1220" h="494">
                  <a:moveTo>
                    <a:pt x="0" y="0"/>
                  </a:moveTo>
                  <a:lnTo>
                    <a:pt x="1021" y="0"/>
                  </a:lnTo>
                  <a:lnTo>
                    <a:pt x="1220" y="197"/>
                  </a:lnTo>
                  <a:lnTo>
                    <a:pt x="1220" y="494"/>
                  </a:lnTo>
                  <a:lnTo>
                    <a:pt x="0" y="4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2418"/>
            <p:cNvSpPr>
              <a:spLocks/>
            </p:cNvSpPr>
            <p:nvPr/>
          </p:nvSpPr>
          <p:spPr bwMode="auto">
            <a:xfrm>
              <a:off x="1990725" y="3460750"/>
              <a:ext cx="484188" cy="195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21" y="0"/>
                </a:cxn>
                <a:cxn ang="0">
                  <a:pos x="1220" y="197"/>
                </a:cxn>
                <a:cxn ang="0">
                  <a:pos x="1220" y="494"/>
                </a:cxn>
                <a:cxn ang="0">
                  <a:pos x="0" y="494"/>
                </a:cxn>
                <a:cxn ang="0">
                  <a:pos x="0" y="0"/>
                </a:cxn>
              </a:cxnLst>
              <a:rect l="0" t="0" r="r" b="b"/>
              <a:pathLst>
                <a:path w="1220" h="494">
                  <a:moveTo>
                    <a:pt x="0" y="0"/>
                  </a:moveTo>
                  <a:lnTo>
                    <a:pt x="1021" y="0"/>
                  </a:lnTo>
                  <a:lnTo>
                    <a:pt x="1220" y="197"/>
                  </a:lnTo>
                  <a:lnTo>
                    <a:pt x="1220" y="494"/>
                  </a:lnTo>
                  <a:lnTo>
                    <a:pt x="0" y="49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2419"/>
            <p:cNvSpPr>
              <a:spLocks/>
            </p:cNvSpPr>
            <p:nvPr/>
          </p:nvSpPr>
          <p:spPr bwMode="auto">
            <a:xfrm>
              <a:off x="2395538" y="3460750"/>
              <a:ext cx="79375" cy="777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7"/>
                </a:cxn>
                <a:cxn ang="0">
                  <a:pos x="199" y="197"/>
                </a:cxn>
              </a:cxnLst>
              <a:rect l="0" t="0" r="r" b="b"/>
              <a:pathLst>
                <a:path w="199" h="197">
                  <a:moveTo>
                    <a:pt x="0" y="0"/>
                  </a:moveTo>
                  <a:lnTo>
                    <a:pt x="0" y="197"/>
                  </a:lnTo>
                  <a:lnTo>
                    <a:pt x="199" y="19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Rectangle 2420"/>
            <p:cNvSpPr>
              <a:spLocks noChangeArrowheads="1"/>
            </p:cNvSpPr>
            <p:nvPr/>
          </p:nvSpPr>
          <p:spPr bwMode="auto">
            <a:xfrm>
              <a:off x="2020888" y="3538538"/>
              <a:ext cx="506412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TrustManager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39" name="Rectangle 2421"/>
            <p:cNvSpPr>
              <a:spLocks noChangeArrowheads="1"/>
            </p:cNvSpPr>
            <p:nvPr/>
          </p:nvSpPr>
          <p:spPr bwMode="auto">
            <a:xfrm>
              <a:off x="2667000" y="5187950"/>
              <a:ext cx="323850" cy="2492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Rectangle 2422"/>
            <p:cNvSpPr>
              <a:spLocks noChangeArrowheads="1"/>
            </p:cNvSpPr>
            <p:nvPr/>
          </p:nvSpPr>
          <p:spPr bwMode="auto">
            <a:xfrm>
              <a:off x="2667000" y="5187950"/>
              <a:ext cx="323850" cy="24923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Rectangle 2423"/>
            <p:cNvSpPr>
              <a:spLocks noChangeArrowheads="1"/>
            </p:cNvSpPr>
            <p:nvPr/>
          </p:nvSpPr>
          <p:spPr bwMode="auto">
            <a:xfrm>
              <a:off x="2776538" y="5243513"/>
              <a:ext cx="177800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Times New Roman" pitchFamily="18" charset="0"/>
                </a:rPr>
                <a:t>doit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42" name="Rectangle 2424"/>
            <p:cNvSpPr>
              <a:spLocks noChangeArrowheads="1"/>
            </p:cNvSpPr>
            <p:nvPr/>
          </p:nvSpPr>
          <p:spPr bwMode="auto">
            <a:xfrm>
              <a:off x="2447925" y="3898900"/>
              <a:ext cx="754063" cy="3397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Rectangle 2425"/>
            <p:cNvSpPr>
              <a:spLocks noChangeArrowheads="1"/>
            </p:cNvSpPr>
            <p:nvPr/>
          </p:nvSpPr>
          <p:spPr bwMode="auto">
            <a:xfrm>
              <a:off x="2447925" y="3898900"/>
              <a:ext cx="754063" cy="339725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Rectangle 2426"/>
            <p:cNvSpPr>
              <a:spLocks noChangeArrowheads="1"/>
            </p:cNvSpPr>
            <p:nvPr/>
          </p:nvSpPr>
          <p:spPr bwMode="auto">
            <a:xfrm>
              <a:off x="2627313" y="3922713"/>
              <a:ext cx="493712" cy="109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  <a:latin typeface="Times New Roman" pitchFamily="18" charset="0"/>
                </a:rPr>
                <a:t>pre-process: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45" name="Rectangle 2427"/>
            <p:cNvSpPr>
              <a:spLocks noChangeArrowheads="1"/>
            </p:cNvSpPr>
            <p:nvPr/>
          </p:nvSpPr>
          <p:spPr bwMode="auto">
            <a:xfrm>
              <a:off x="2609850" y="4014788"/>
              <a:ext cx="533400" cy="109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  <a:latin typeface="Times New Roman" pitchFamily="18" charset="0"/>
                </a:rPr>
                <a:t>parameters-&gt;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46" name="Rectangle 2428"/>
            <p:cNvSpPr>
              <a:spLocks noChangeArrowheads="1"/>
            </p:cNvSpPr>
            <p:nvPr/>
          </p:nvSpPr>
          <p:spPr bwMode="auto">
            <a:xfrm>
              <a:off x="2554288" y="4106863"/>
              <a:ext cx="649287" cy="109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  <a:latin typeface="Times New Roman" pitchFamily="18" charset="0"/>
                </a:rPr>
                <a:t>obj.id + req. op.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47" name="Freeform 2429"/>
            <p:cNvSpPr>
              <a:spLocks/>
            </p:cNvSpPr>
            <p:nvPr/>
          </p:nvSpPr>
          <p:spPr bwMode="auto">
            <a:xfrm>
              <a:off x="1898650" y="4708525"/>
              <a:ext cx="654050" cy="352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0" y="0"/>
                </a:cxn>
                <a:cxn ang="0">
                  <a:pos x="1647" y="197"/>
                </a:cxn>
                <a:cxn ang="0">
                  <a:pos x="1647" y="889"/>
                </a:cxn>
                <a:cxn ang="0">
                  <a:pos x="0" y="889"/>
                </a:cxn>
                <a:cxn ang="0">
                  <a:pos x="0" y="0"/>
                </a:cxn>
              </a:cxnLst>
              <a:rect l="0" t="0" r="r" b="b"/>
              <a:pathLst>
                <a:path w="1647" h="889">
                  <a:moveTo>
                    <a:pt x="0" y="0"/>
                  </a:moveTo>
                  <a:lnTo>
                    <a:pt x="1450" y="0"/>
                  </a:lnTo>
                  <a:lnTo>
                    <a:pt x="1647" y="197"/>
                  </a:lnTo>
                  <a:lnTo>
                    <a:pt x="1647" y="889"/>
                  </a:lnTo>
                  <a:lnTo>
                    <a:pt x="0" y="8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2430"/>
            <p:cNvSpPr>
              <a:spLocks/>
            </p:cNvSpPr>
            <p:nvPr/>
          </p:nvSpPr>
          <p:spPr bwMode="auto">
            <a:xfrm>
              <a:off x="1898650" y="4708525"/>
              <a:ext cx="654050" cy="352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0" y="0"/>
                </a:cxn>
                <a:cxn ang="0">
                  <a:pos x="1647" y="197"/>
                </a:cxn>
                <a:cxn ang="0">
                  <a:pos x="1647" y="889"/>
                </a:cxn>
                <a:cxn ang="0">
                  <a:pos x="0" y="889"/>
                </a:cxn>
                <a:cxn ang="0">
                  <a:pos x="0" y="0"/>
                </a:cxn>
              </a:cxnLst>
              <a:rect l="0" t="0" r="r" b="b"/>
              <a:pathLst>
                <a:path w="1647" h="889">
                  <a:moveTo>
                    <a:pt x="0" y="0"/>
                  </a:moveTo>
                  <a:lnTo>
                    <a:pt x="1450" y="0"/>
                  </a:lnTo>
                  <a:lnTo>
                    <a:pt x="1647" y="197"/>
                  </a:lnTo>
                  <a:lnTo>
                    <a:pt x="1647" y="889"/>
                  </a:lnTo>
                  <a:lnTo>
                    <a:pt x="0" y="8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2431"/>
            <p:cNvSpPr>
              <a:spLocks/>
            </p:cNvSpPr>
            <p:nvPr/>
          </p:nvSpPr>
          <p:spPr bwMode="auto">
            <a:xfrm>
              <a:off x="2474913" y="4708525"/>
              <a:ext cx="77787" cy="777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7"/>
                </a:cxn>
                <a:cxn ang="0">
                  <a:pos x="197" y="197"/>
                </a:cxn>
              </a:cxnLst>
              <a:rect l="0" t="0" r="r" b="b"/>
              <a:pathLst>
                <a:path w="197" h="197">
                  <a:moveTo>
                    <a:pt x="0" y="0"/>
                  </a:moveTo>
                  <a:lnTo>
                    <a:pt x="0" y="197"/>
                  </a:lnTo>
                  <a:lnTo>
                    <a:pt x="197" y="19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Rectangle 2432"/>
            <p:cNvSpPr>
              <a:spLocks noChangeArrowheads="1"/>
            </p:cNvSpPr>
            <p:nvPr/>
          </p:nvSpPr>
          <p:spPr bwMode="auto">
            <a:xfrm>
              <a:off x="1933575" y="4786313"/>
              <a:ext cx="436563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obj.id -&gt; acl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51" name="Rectangle 2433"/>
            <p:cNvSpPr>
              <a:spLocks noChangeArrowheads="1"/>
            </p:cNvSpPr>
            <p:nvPr/>
          </p:nvSpPr>
          <p:spPr bwMode="auto">
            <a:xfrm>
              <a:off x="1919288" y="4865688"/>
              <a:ext cx="685800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dn,attrs,acl, req.op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52" name="Rectangle 2434"/>
            <p:cNvSpPr>
              <a:spLocks noChangeArrowheads="1"/>
            </p:cNvSpPr>
            <p:nvPr/>
          </p:nvSpPr>
          <p:spPr bwMode="auto">
            <a:xfrm>
              <a:off x="1941513" y="4943475"/>
              <a:ext cx="314325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-&gt;yes/no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53" name="Freeform 2435"/>
            <p:cNvSpPr>
              <a:spLocks/>
            </p:cNvSpPr>
            <p:nvPr/>
          </p:nvSpPr>
          <p:spPr bwMode="auto">
            <a:xfrm>
              <a:off x="2541588" y="4594225"/>
              <a:ext cx="574675" cy="188913"/>
            </a:xfrm>
            <a:custGeom>
              <a:avLst/>
              <a:gdLst/>
              <a:ahLst/>
              <a:cxnLst>
                <a:cxn ang="0">
                  <a:pos x="788" y="1"/>
                </a:cxn>
                <a:cxn ang="0">
                  <a:pos x="864" y="4"/>
                </a:cxn>
                <a:cxn ang="0">
                  <a:pos x="938" y="11"/>
                </a:cxn>
                <a:cxn ang="0">
                  <a:pos x="1009" y="19"/>
                </a:cxn>
                <a:cxn ang="0">
                  <a:pos x="1078" y="31"/>
                </a:cxn>
                <a:cxn ang="0">
                  <a:pos x="1142" y="44"/>
                </a:cxn>
                <a:cxn ang="0">
                  <a:pos x="1203" y="58"/>
                </a:cxn>
                <a:cxn ang="0">
                  <a:pos x="1257" y="77"/>
                </a:cxn>
                <a:cxn ang="0">
                  <a:pos x="1306" y="95"/>
                </a:cxn>
                <a:cxn ang="0">
                  <a:pos x="1349" y="117"/>
                </a:cxn>
                <a:cxn ang="0">
                  <a:pos x="1383" y="139"/>
                </a:cxn>
                <a:cxn ang="0">
                  <a:pos x="1412" y="162"/>
                </a:cxn>
                <a:cxn ang="0">
                  <a:pos x="1432" y="185"/>
                </a:cxn>
                <a:cxn ang="0">
                  <a:pos x="1445" y="210"/>
                </a:cxn>
                <a:cxn ang="0">
                  <a:pos x="1451" y="236"/>
                </a:cxn>
                <a:cxn ang="0">
                  <a:pos x="1448" y="261"/>
                </a:cxn>
                <a:cxn ang="0">
                  <a:pos x="1436" y="286"/>
                </a:cxn>
                <a:cxn ang="0">
                  <a:pos x="1417" y="310"/>
                </a:cxn>
                <a:cxn ang="0">
                  <a:pos x="1391" y="334"/>
                </a:cxn>
                <a:cxn ang="0">
                  <a:pos x="1358" y="356"/>
                </a:cxn>
                <a:cxn ang="0">
                  <a:pos x="1317" y="377"/>
                </a:cxn>
                <a:cxn ang="0">
                  <a:pos x="1269" y="397"/>
                </a:cxn>
                <a:cxn ang="0">
                  <a:pos x="1216" y="414"/>
                </a:cxn>
                <a:cxn ang="0">
                  <a:pos x="1158" y="430"/>
                </a:cxn>
                <a:cxn ang="0">
                  <a:pos x="1094" y="445"/>
                </a:cxn>
                <a:cxn ang="0">
                  <a:pos x="1027" y="457"/>
                </a:cxn>
                <a:cxn ang="0">
                  <a:pos x="957" y="465"/>
                </a:cxn>
                <a:cxn ang="0">
                  <a:pos x="882" y="472"/>
                </a:cxn>
                <a:cxn ang="0">
                  <a:pos x="808" y="476"/>
                </a:cxn>
                <a:cxn ang="0">
                  <a:pos x="731" y="478"/>
                </a:cxn>
                <a:cxn ang="0">
                  <a:pos x="656" y="476"/>
                </a:cxn>
                <a:cxn ang="0">
                  <a:pos x="580" y="472"/>
                </a:cxn>
                <a:cxn ang="0">
                  <a:pos x="508" y="466"/>
                </a:cxn>
                <a:cxn ang="0">
                  <a:pos x="436" y="458"/>
                </a:cxn>
                <a:cxn ang="0">
                  <a:pos x="367" y="446"/>
                </a:cxn>
                <a:cxn ang="0">
                  <a:pos x="304" y="433"/>
                </a:cxn>
                <a:cxn ang="0">
                  <a:pos x="244" y="417"/>
                </a:cxn>
                <a:cxn ang="0">
                  <a:pos x="190" y="400"/>
                </a:cxn>
                <a:cxn ang="0">
                  <a:pos x="142" y="380"/>
                </a:cxn>
                <a:cxn ang="0">
                  <a:pos x="100" y="360"/>
                </a:cxn>
                <a:cxn ang="0">
                  <a:pos x="65" y="338"/>
                </a:cxn>
                <a:cxn ang="0">
                  <a:pos x="37" y="314"/>
                </a:cxn>
                <a:cxn ang="0">
                  <a:pos x="18" y="290"/>
                </a:cxn>
                <a:cxn ang="0">
                  <a:pos x="6" y="265"/>
                </a:cxn>
                <a:cxn ang="0">
                  <a:pos x="0" y="240"/>
                </a:cxn>
                <a:cxn ang="0">
                  <a:pos x="4" y="214"/>
                </a:cxn>
                <a:cxn ang="0">
                  <a:pos x="16" y="191"/>
                </a:cxn>
                <a:cxn ang="0">
                  <a:pos x="36" y="165"/>
                </a:cxn>
                <a:cxn ang="0">
                  <a:pos x="63" y="143"/>
                </a:cxn>
                <a:cxn ang="0">
                  <a:pos x="97" y="120"/>
                </a:cxn>
                <a:cxn ang="0">
                  <a:pos x="138" y="99"/>
                </a:cxn>
                <a:cxn ang="0">
                  <a:pos x="186" y="79"/>
                </a:cxn>
                <a:cxn ang="0">
                  <a:pos x="240" y="62"/>
                </a:cxn>
                <a:cxn ang="0">
                  <a:pos x="298" y="46"/>
                </a:cxn>
                <a:cxn ang="0">
                  <a:pos x="362" y="32"/>
                </a:cxn>
                <a:cxn ang="0">
                  <a:pos x="429" y="21"/>
                </a:cxn>
                <a:cxn ang="0">
                  <a:pos x="501" y="12"/>
                </a:cxn>
                <a:cxn ang="0">
                  <a:pos x="575" y="5"/>
                </a:cxn>
                <a:cxn ang="0">
                  <a:pos x="649" y="1"/>
                </a:cxn>
                <a:cxn ang="0">
                  <a:pos x="726" y="0"/>
                </a:cxn>
              </a:cxnLst>
              <a:rect l="0" t="0" r="r" b="b"/>
              <a:pathLst>
                <a:path w="1451" h="478">
                  <a:moveTo>
                    <a:pt x="726" y="0"/>
                  </a:moveTo>
                  <a:lnTo>
                    <a:pt x="738" y="0"/>
                  </a:lnTo>
                  <a:lnTo>
                    <a:pt x="751" y="0"/>
                  </a:lnTo>
                  <a:lnTo>
                    <a:pt x="763" y="0"/>
                  </a:lnTo>
                  <a:lnTo>
                    <a:pt x="776" y="0"/>
                  </a:lnTo>
                  <a:lnTo>
                    <a:pt x="788" y="1"/>
                  </a:lnTo>
                  <a:lnTo>
                    <a:pt x="802" y="1"/>
                  </a:lnTo>
                  <a:lnTo>
                    <a:pt x="815" y="1"/>
                  </a:lnTo>
                  <a:lnTo>
                    <a:pt x="827" y="3"/>
                  </a:lnTo>
                  <a:lnTo>
                    <a:pt x="839" y="3"/>
                  </a:lnTo>
                  <a:lnTo>
                    <a:pt x="852" y="4"/>
                  </a:lnTo>
                  <a:lnTo>
                    <a:pt x="864" y="4"/>
                  </a:lnTo>
                  <a:lnTo>
                    <a:pt x="877" y="5"/>
                  </a:lnTo>
                  <a:lnTo>
                    <a:pt x="889" y="7"/>
                  </a:lnTo>
                  <a:lnTo>
                    <a:pt x="901" y="7"/>
                  </a:lnTo>
                  <a:lnTo>
                    <a:pt x="914" y="8"/>
                  </a:lnTo>
                  <a:lnTo>
                    <a:pt x="926" y="9"/>
                  </a:lnTo>
                  <a:lnTo>
                    <a:pt x="938" y="11"/>
                  </a:lnTo>
                  <a:lnTo>
                    <a:pt x="950" y="12"/>
                  </a:lnTo>
                  <a:lnTo>
                    <a:pt x="962" y="13"/>
                  </a:lnTo>
                  <a:lnTo>
                    <a:pt x="974" y="15"/>
                  </a:lnTo>
                  <a:lnTo>
                    <a:pt x="986" y="16"/>
                  </a:lnTo>
                  <a:lnTo>
                    <a:pt x="998" y="17"/>
                  </a:lnTo>
                  <a:lnTo>
                    <a:pt x="1009" y="19"/>
                  </a:lnTo>
                  <a:lnTo>
                    <a:pt x="1021" y="21"/>
                  </a:lnTo>
                  <a:lnTo>
                    <a:pt x="1033" y="23"/>
                  </a:lnTo>
                  <a:lnTo>
                    <a:pt x="1044" y="24"/>
                  </a:lnTo>
                  <a:lnTo>
                    <a:pt x="1056" y="27"/>
                  </a:lnTo>
                  <a:lnTo>
                    <a:pt x="1066" y="28"/>
                  </a:lnTo>
                  <a:lnTo>
                    <a:pt x="1078" y="31"/>
                  </a:lnTo>
                  <a:lnTo>
                    <a:pt x="1089" y="32"/>
                  </a:lnTo>
                  <a:lnTo>
                    <a:pt x="1100" y="34"/>
                  </a:lnTo>
                  <a:lnTo>
                    <a:pt x="1110" y="37"/>
                  </a:lnTo>
                  <a:lnTo>
                    <a:pt x="1121" y="38"/>
                  </a:lnTo>
                  <a:lnTo>
                    <a:pt x="1131" y="41"/>
                  </a:lnTo>
                  <a:lnTo>
                    <a:pt x="1142" y="44"/>
                  </a:lnTo>
                  <a:lnTo>
                    <a:pt x="1153" y="46"/>
                  </a:lnTo>
                  <a:lnTo>
                    <a:pt x="1163" y="49"/>
                  </a:lnTo>
                  <a:lnTo>
                    <a:pt x="1172" y="50"/>
                  </a:lnTo>
                  <a:lnTo>
                    <a:pt x="1183" y="53"/>
                  </a:lnTo>
                  <a:lnTo>
                    <a:pt x="1192" y="56"/>
                  </a:lnTo>
                  <a:lnTo>
                    <a:pt x="1203" y="58"/>
                  </a:lnTo>
                  <a:lnTo>
                    <a:pt x="1212" y="62"/>
                  </a:lnTo>
                  <a:lnTo>
                    <a:pt x="1221" y="65"/>
                  </a:lnTo>
                  <a:lnTo>
                    <a:pt x="1231" y="68"/>
                  </a:lnTo>
                  <a:lnTo>
                    <a:pt x="1239" y="70"/>
                  </a:lnTo>
                  <a:lnTo>
                    <a:pt x="1248" y="73"/>
                  </a:lnTo>
                  <a:lnTo>
                    <a:pt x="1257" y="77"/>
                  </a:lnTo>
                  <a:lnTo>
                    <a:pt x="1265" y="79"/>
                  </a:lnTo>
                  <a:lnTo>
                    <a:pt x="1274" y="82"/>
                  </a:lnTo>
                  <a:lnTo>
                    <a:pt x="1282" y="86"/>
                  </a:lnTo>
                  <a:lnTo>
                    <a:pt x="1290" y="89"/>
                  </a:lnTo>
                  <a:lnTo>
                    <a:pt x="1298" y="93"/>
                  </a:lnTo>
                  <a:lnTo>
                    <a:pt x="1306" y="95"/>
                  </a:lnTo>
                  <a:lnTo>
                    <a:pt x="1313" y="99"/>
                  </a:lnTo>
                  <a:lnTo>
                    <a:pt x="1321" y="102"/>
                  </a:lnTo>
                  <a:lnTo>
                    <a:pt x="1327" y="106"/>
                  </a:lnTo>
                  <a:lnTo>
                    <a:pt x="1334" y="110"/>
                  </a:lnTo>
                  <a:lnTo>
                    <a:pt x="1342" y="113"/>
                  </a:lnTo>
                  <a:lnTo>
                    <a:pt x="1349" y="117"/>
                  </a:lnTo>
                  <a:lnTo>
                    <a:pt x="1354" y="120"/>
                  </a:lnTo>
                  <a:lnTo>
                    <a:pt x="1360" y="123"/>
                  </a:lnTo>
                  <a:lnTo>
                    <a:pt x="1367" y="127"/>
                  </a:lnTo>
                  <a:lnTo>
                    <a:pt x="1372" y="131"/>
                  </a:lnTo>
                  <a:lnTo>
                    <a:pt x="1378" y="135"/>
                  </a:lnTo>
                  <a:lnTo>
                    <a:pt x="1383" y="139"/>
                  </a:lnTo>
                  <a:lnTo>
                    <a:pt x="1388" y="143"/>
                  </a:lnTo>
                  <a:lnTo>
                    <a:pt x="1394" y="146"/>
                  </a:lnTo>
                  <a:lnTo>
                    <a:pt x="1399" y="150"/>
                  </a:lnTo>
                  <a:lnTo>
                    <a:pt x="1403" y="154"/>
                  </a:lnTo>
                  <a:lnTo>
                    <a:pt x="1408" y="158"/>
                  </a:lnTo>
                  <a:lnTo>
                    <a:pt x="1412" y="162"/>
                  </a:lnTo>
                  <a:lnTo>
                    <a:pt x="1416" y="165"/>
                  </a:lnTo>
                  <a:lnTo>
                    <a:pt x="1420" y="169"/>
                  </a:lnTo>
                  <a:lnTo>
                    <a:pt x="1423" y="173"/>
                  </a:lnTo>
                  <a:lnTo>
                    <a:pt x="1427" y="177"/>
                  </a:lnTo>
                  <a:lnTo>
                    <a:pt x="1429" y="181"/>
                  </a:lnTo>
                  <a:lnTo>
                    <a:pt x="1432" y="185"/>
                  </a:lnTo>
                  <a:lnTo>
                    <a:pt x="1435" y="191"/>
                  </a:lnTo>
                  <a:lnTo>
                    <a:pt x="1437" y="195"/>
                  </a:lnTo>
                  <a:lnTo>
                    <a:pt x="1440" y="199"/>
                  </a:lnTo>
                  <a:lnTo>
                    <a:pt x="1443" y="203"/>
                  </a:lnTo>
                  <a:lnTo>
                    <a:pt x="1444" y="207"/>
                  </a:lnTo>
                  <a:lnTo>
                    <a:pt x="1445" y="210"/>
                  </a:lnTo>
                  <a:lnTo>
                    <a:pt x="1447" y="214"/>
                  </a:lnTo>
                  <a:lnTo>
                    <a:pt x="1448" y="218"/>
                  </a:lnTo>
                  <a:lnTo>
                    <a:pt x="1449" y="224"/>
                  </a:lnTo>
                  <a:lnTo>
                    <a:pt x="1449" y="228"/>
                  </a:lnTo>
                  <a:lnTo>
                    <a:pt x="1451" y="232"/>
                  </a:lnTo>
                  <a:lnTo>
                    <a:pt x="1451" y="236"/>
                  </a:lnTo>
                  <a:lnTo>
                    <a:pt x="1451" y="240"/>
                  </a:lnTo>
                  <a:lnTo>
                    <a:pt x="1451" y="244"/>
                  </a:lnTo>
                  <a:lnTo>
                    <a:pt x="1451" y="249"/>
                  </a:lnTo>
                  <a:lnTo>
                    <a:pt x="1449" y="253"/>
                  </a:lnTo>
                  <a:lnTo>
                    <a:pt x="1448" y="257"/>
                  </a:lnTo>
                  <a:lnTo>
                    <a:pt x="1448" y="261"/>
                  </a:lnTo>
                  <a:lnTo>
                    <a:pt x="1447" y="265"/>
                  </a:lnTo>
                  <a:lnTo>
                    <a:pt x="1445" y="269"/>
                  </a:lnTo>
                  <a:lnTo>
                    <a:pt x="1443" y="273"/>
                  </a:lnTo>
                  <a:lnTo>
                    <a:pt x="1441" y="278"/>
                  </a:lnTo>
                  <a:lnTo>
                    <a:pt x="1439" y="282"/>
                  </a:lnTo>
                  <a:lnTo>
                    <a:pt x="1436" y="286"/>
                  </a:lnTo>
                  <a:lnTo>
                    <a:pt x="1433" y="290"/>
                  </a:lnTo>
                  <a:lnTo>
                    <a:pt x="1431" y="294"/>
                  </a:lnTo>
                  <a:lnTo>
                    <a:pt x="1428" y="298"/>
                  </a:lnTo>
                  <a:lnTo>
                    <a:pt x="1425" y="302"/>
                  </a:lnTo>
                  <a:lnTo>
                    <a:pt x="1421" y="306"/>
                  </a:lnTo>
                  <a:lnTo>
                    <a:pt x="1417" y="310"/>
                  </a:lnTo>
                  <a:lnTo>
                    <a:pt x="1413" y="314"/>
                  </a:lnTo>
                  <a:lnTo>
                    <a:pt x="1409" y="318"/>
                  </a:lnTo>
                  <a:lnTo>
                    <a:pt x="1405" y="322"/>
                  </a:lnTo>
                  <a:lnTo>
                    <a:pt x="1402" y="326"/>
                  </a:lnTo>
                  <a:lnTo>
                    <a:pt x="1396" y="330"/>
                  </a:lnTo>
                  <a:lnTo>
                    <a:pt x="1391" y="334"/>
                  </a:lnTo>
                  <a:lnTo>
                    <a:pt x="1386" y="338"/>
                  </a:lnTo>
                  <a:lnTo>
                    <a:pt x="1380" y="341"/>
                  </a:lnTo>
                  <a:lnTo>
                    <a:pt x="1375" y="344"/>
                  </a:lnTo>
                  <a:lnTo>
                    <a:pt x="1370" y="348"/>
                  </a:lnTo>
                  <a:lnTo>
                    <a:pt x="1363" y="352"/>
                  </a:lnTo>
                  <a:lnTo>
                    <a:pt x="1358" y="356"/>
                  </a:lnTo>
                  <a:lnTo>
                    <a:pt x="1351" y="360"/>
                  </a:lnTo>
                  <a:lnTo>
                    <a:pt x="1345" y="363"/>
                  </a:lnTo>
                  <a:lnTo>
                    <a:pt x="1338" y="367"/>
                  </a:lnTo>
                  <a:lnTo>
                    <a:pt x="1331" y="371"/>
                  </a:lnTo>
                  <a:lnTo>
                    <a:pt x="1325" y="373"/>
                  </a:lnTo>
                  <a:lnTo>
                    <a:pt x="1317" y="377"/>
                  </a:lnTo>
                  <a:lnTo>
                    <a:pt x="1309" y="380"/>
                  </a:lnTo>
                  <a:lnTo>
                    <a:pt x="1302" y="384"/>
                  </a:lnTo>
                  <a:lnTo>
                    <a:pt x="1294" y="386"/>
                  </a:lnTo>
                  <a:lnTo>
                    <a:pt x="1286" y="390"/>
                  </a:lnTo>
                  <a:lnTo>
                    <a:pt x="1278" y="393"/>
                  </a:lnTo>
                  <a:lnTo>
                    <a:pt x="1269" y="397"/>
                  </a:lnTo>
                  <a:lnTo>
                    <a:pt x="1261" y="400"/>
                  </a:lnTo>
                  <a:lnTo>
                    <a:pt x="1253" y="402"/>
                  </a:lnTo>
                  <a:lnTo>
                    <a:pt x="1244" y="406"/>
                  </a:lnTo>
                  <a:lnTo>
                    <a:pt x="1235" y="409"/>
                  </a:lnTo>
                  <a:lnTo>
                    <a:pt x="1225" y="412"/>
                  </a:lnTo>
                  <a:lnTo>
                    <a:pt x="1216" y="414"/>
                  </a:lnTo>
                  <a:lnTo>
                    <a:pt x="1207" y="417"/>
                  </a:lnTo>
                  <a:lnTo>
                    <a:pt x="1198" y="420"/>
                  </a:lnTo>
                  <a:lnTo>
                    <a:pt x="1188" y="422"/>
                  </a:lnTo>
                  <a:lnTo>
                    <a:pt x="1178" y="425"/>
                  </a:lnTo>
                  <a:lnTo>
                    <a:pt x="1168" y="427"/>
                  </a:lnTo>
                  <a:lnTo>
                    <a:pt x="1158" y="430"/>
                  </a:lnTo>
                  <a:lnTo>
                    <a:pt x="1147" y="433"/>
                  </a:lnTo>
                  <a:lnTo>
                    <a:pt x="1137" y="435"/>
                  </a:lnTo>
                  <a:lnTo>
                    <a:pt x="1126" y="438"/>
                  </a:lnTo>
                  <a:lnTo>
                    <a:pt x="1115" y="439"/>
                  </a:lnTo>
                  <a:lnTo>
                    <a:pt x="1105" y="442"/>
                  </a:lnTo>
                  <a:lnTo>
                    <a:pt x="1094" y="445"/>
                  </a:lnTo>
                  <a:lnTo>
                    <a:pt x="1084" y="446"/>
                  </a:lnTo>
                  <a:lnTo>
                    <a:pt x="1072" y="449"/>
                  </a:lnTo>
                  <a:lnTo>
                    <a:pt x="1061" y="450"/>
                  </a:lnTo>
                  <a:lnTo>
                    <a:pt x="1049" y="453"/>
                  </a:lnTo>
                  <a:lnTo>
                    <a:pt x="1039" y="454"/>
                  </a:lnTo>
                  <a:lnTo>
                    <a:pt x="1027" y="457"/>
                  </a:lnTo>
                  <a:lnTo>
                    <a:pt x="1015" y="458"/>
                  </a:lnTo>
                  <a:lnTo>
                    <a:pt x="1004" y="459"/>
                  </a:lnTo>
                  <a:lnTo>
                    <a:pt x="992" y="461"/>
                  </a:lnTo>
                  <a:lnTo>
                    <a:pt x="980" y="462"/>
                  </a:lnTo>
                  <a:lnTo>
                    <a:pt x="968" y="463"/>
                  </a:lnTo>
                  <a:lnTo>
                    <a:pt x="957" y="465"/>
                  </a:lnTo>
                  <a:lnTo>
                    <a:pt x="945" y="466"/>
                  </a:lnTo>
                  <a:lnTo>
                    <a:pt x="933" y="467"/>
                  </a:lnTo>
                  <a:lnTo>
                    <a:pt x="919" y="469"/>
                  </a:lnTo>
                  <a:lnTo>
                    <a:pt x="908" y="470"/>
                  </a:lnTo>
                  <a:lnTo>
                    <a:pt x="896" y="471"/>
                  </a:lnTo>
                  <a:lnTo>
                    <a:pt x="882" y="472"/>
                  </a:lnTo>
                  <a:lnTo>
                    <a:pt x="870" y="472"/>
                  </a:lnTo>
                  <a:lnTo>
                    <a:pt x="859" y="474"/>
                  </a:lnTo>
                  <a:lnTo>
                    <a:pt x="845" y="474"/>
                  </a:lnTo>
                  <a:lnTo>
                    <a:pt x="833" y="475"/>
                  </a:lnTo>
                  <a:lnTo>
                    <a:pt x="820" y="475"/>
                  </a:lnTo>
                  <a:lnTo>
                    <a:pt x="808" y="476"/>
                  </a:lnTo>
                  <a:lnTo>
                    <a:pt x="795" y="476"/>
                  </a:lnTo>
                  <a:lnTo>
                    <a:pt x="783" y="476"/>
                  </a:lnTo>
                  <a:lnTo>
                    <a:pt x="770" y="478"/>
                  </a:lnTo>
                  <a:lnTo>
                    <a:pt x="758" y="478"/>
                  </a:lnTo>
                  <a:lnTo>
                    <a:pt x="745" y="478"/>
                  </a:lnTo>
                  <a:lnTo>
                    <a:pt x="731" y="478"/>
                  </a:lnTo>
                  <a:lnTo>
                    <a:pt x="719" y="478"/>
                  </a:lnTo>
                  <a:lnTo>
                    <a:pt x="706" y="478"/>
                  </a:lnTo>
                  <a:lnTo>
                    <a:pt x="694" y="478"/>
                  </a:lnTo>
                  <a:lnTo>
                    <a:pt x="681" y="478"/>
                  </a:lnTo>
                  <a:lnTo>
                    <a:pt x="669" y="476"/>
                  </a:lnTo>
                  <a:lnTo>
                    <a:pt x="656" y="476"/>
                  </a:lnTo>
                  <a:lnTo>
                    <a:pt x="644" y="476"/>
                  </a:lnTo>
                  <a:lnTo>
                    <a:pt x="631" y="475"/>
                  </a:lnTo>
                  <a:lnTo>
                    <a:pt x="619" y="475"/>
                  </a:lnTo>
                  <a:lnTo>
                    <a:pt x="606" y="474"/>
                  </a:lnTo>
                  <a:lnTo>
                    <a:pt x="594" y="474"/>
                  </a:lnTo>
                  <a:lnTo>
                    <a:pt x="580" y="472"/>
                  </a:lnTo>
                  <a:lnTo>
                    <a:pt x="568" y="472"/>
                  </a:lnTo>
                  <a:lnTo>
                    <a:pt x="557" y="471"/>
                  </a:lnTo>
                  <a:lnTo>
                    <a:pt x="543" y="470"/>
                  </a:lnTo>
                  <a:lnTo>
                    <a:pt x="531" y="469"/>
                  </a:lnTo>
                  <a:lnTo>
                    <a:pt x="519" y="467"/>
                  </a:lnTo>
                  <a:lnTo>
                    <a:pt x="508" y="466"/>
                  </a:lnTo>
                  <a:lnTo>
                    <a:pt x="496" y="465"/>
                  </a:lnTo>
                  <a:lnTo>
                    <a:pt x="482" y="463"/>
                  </a:lnTo>
                  <a:lnTo>
                    <a:pt x="470" y="462"/>
                  </a:lnTo>
                  <a:lnTo>
                    <a:pt x="460" y="461"/>
                  </a:lnTo>
                  <a:lnTo>
                    <a:pt x="448" y="459"/>
                  </a:lnTo>
                  <a:lnTo>
                    <a:pt x="436" y="458"/>
                  </a:lnTo>
                  <a:lnTo>
                    <a:pt x="424" y="457"/>
                  </a:lnTo>
                  <a:lnTo>
                    <a:pt x="412" y="454"/>
                  </a:lnTo>
                  <a:lnTo>
                    <a:pt x="402" y="453"/>
                  </a:lnTo>
                  <a:lnTo>
                    <a:pt x="390" y="450"/>
                  </a:lnTo>
                  <a:lnTo>
                    <a:pt x="379" y="449"/>
                  </a:lnTo>
                  <a:lnTo>
                    <a:pt x="367" y="446"/>
                  </a:lnTo>
                  <a:lnTo>
                    <a:pt x="357" y="445"/>
                  </a:lnTo>
                  <a:lnTo>
                    <a:pt x="346" y="442"/>
                  </a:lnTo>
                  <a:lnTo>
                    <a:pt x="335" y="439"/>
                  </a:lnTo>
                  <a:lnTo>
                    <a:pt x="325" y="438"/>
                  </a:lnTo>
                  <a:lnTo>
                    <a:pt x="314" y="435"/>
                  </a:lnTo>
                  <a:lnTo>
                    <a:pt x="304" y="433"/>
                  </a:lnTo>
                  <a:lnTo>
                    <a:pt x="293" y="430"/>
                  </a:lnTo>
                  <a:lnTo>
                    <a:pt x="284" y="427"/>
                  </a:lnTo>
                  <a:lnTo>
                    <a:pt x="273" y="425"/>
                  </a:lnTo>
                  <a:lnTo>
                    <a:pt x="264" y="422"/>
                  </a:lnTo>
                  <a:lnTo>
                    <a:pt x="253" y="420"/>
                  </a:lnTo>
                  <a:lnTo>
                    <a:pt x="244" y="417"/>
                  </a:lnTo>
                  <a:lnTo>
                    <a:pt x="235" y="414"/>
                  </a:lnTo>
                  <a:lnTo>
                    <a:pt x="225" y="412"/>
                  </a:lnTo>
                  <a:lnTo>
                    <a:pt x="216" y="409"/>
                  </a:lnTo>
                  <a:lnTo>
                    <a:pt x="207" y="406"/>
                  </a:lnTo>
                  <a:lnTo>
                    <a:pt x="199" y="402"/>
                  </a:lnTo>
                  <a:lnTo>
                    <a:pt x="190" y="400"/>
                  </a:lnTo>
                  <a:lnTo>
                    <a:pt x="182" y="397"/>
                  </a:lnTo>
                  <a:lnTo>
                    <a:pt x="174" y="393"/>
                  </a:lnTo>
                  <a:lnTo>
                    <a:pt x="165" y="390"/>
                  </a:lnTo>
                  <a:lnTo>
                    <a:pt x="157" y="386"/>
                  </a:lnTo>
                  <a:lnTo>
                    <a:pt x="150" y="384"/>
                  </a:lnTo>
                  <a:lnTo>
                    <a:pt x="142" y="380"/>
                  </a:lnTo>
                  <a:lnTo>
                    <a:pt x="134" y="377"/>
                  </a:lnTo>
                  <a:lnTo>
                    <a:pt x="127" y="373"/>
                  </a:lnTo>
                  <a:lnTo>
                    <a:pt x="120" y="371"/>
                  </a:lnTo>
                  <a:lnTo>
                    <a:pt x="113" y="367"/>
                  </a:lnTo>
                  <a:lnTo>
                    <a:pt x="106" y="363"/>
                  </a:lnTo>
                  <a:lnTo>
                    <a:pt x="100" y="360"/>
                  </a:lnTo>
                  <a:lnTo>
                    <a:pt x="94" y="356"/>
                  </a:lnTo>
                  <a:lnTo>
                    <a:pt x="88" y="352"/>
                  </a:lnTo>
                  <a:lnTo>
                    <a:pt x="81" y="348"/>
                  </a:lnTo>
                  <a:lnTo>
                    <a:pt x="76" y="344"/>
                  </a:lnTo>
                  <a:lnTo>
                    <a:pt x="71" y="341"/>
                  </a:lnTo>
                  <a:lnTo>
                    <a:pt x="65" y="338"/>
                  </a:lnTo>
                  <a:lnTo>
                    <a:pt x="60" y="334"/>
                  </a:lnTo>
                  <a:lnTo>
                    <a:pt x="55" y="330"/>
                  </a:lnTo>
                  <a:lnTo>
                    <a:pt x="51" y="326"/>
                  </a:lnTo>
                  <a:lnTo>
                    <a:pt x="45" y="322"/>
                  </a:lnTo>
                  <a:lnTo>
                    <a:pt x="41" y="318"/>
                  </a:lnTo>
                  <a:lnTo>
                    <a:pt x="37" y="314"/>
                  </a:lnTo>
                  <a:lnTo>
                    <a:pt x="33" y="310"/>
                  </a:lnTo>
                  <a:lnTo>
                    <a:pt x="29" y="306"/>
                  </a:lnTo>
                  <a:lnTo>
                    <a:pt x="27" y="302"/>
                  </a:lnTo>
                  <a:lnTo>
                    <a:pt x="23" y="298"/>
                  </a:lnTo>
                  <a:lnTo>
                    <a:pt x="20" y="294"/>
                  </a:lnTo>
                  <a:lnTo>
                    <a:pt x="18" y="290"/>
                  </a:lnTo>
                  <a:lnTo>
                    <a:pt x="15" y="286"/>
                  </a:lnTo>
                  <a:lnTo>
                    <a:pt x="12" y="282"/>
                  </a:lnTo>
                  <a:lnTo>
                    <a:pt x="10" y="278"/>
                  </a:lnTo>
                  <a:lnTo>
                    <a:pt x="8" y="273"/>
                  </a:lnTo>
                  <a:lnTo>
                    <a:pt x="7" y="269"/>
                  </a:lnTo>
                  <a:lnTo>
                    <a:pt x="6" y="265"/>
                  </a:lnTo>
                  <a:lnTo>
                    <a:pt x="4" y="261"/>
                  </a:lnTo>
                  <a:lnTo>
                    <a:pt x="3" y="257"/>
                  </a:lnTo>
                  <a:lnTo>
                    <a:pt x="2" y="253"/>
                  </a:lnTo>
                  <a:lnTo>
                    <a:pt x="2" y="249"/>
                  </a:lnTo>
                  <a:lnTo>
                    <a:pt x="0" y="244"/>
                  </a:lnTo>
                  <a:lnTo>
                    <a:pt x="0" y="240"/>
                  </a:lnTo>
                  <a:lnTo>
                    <a:pt x="0" y="236"/>
                  </a:lnTo>
                  <a:lnTo>
                    <a:pt x="2" y="232"/>
                  </a:lnTo>
                  <a:lnTo>
                    <a:pt x="2" y="228"/>
                  </a:lnTo>
                  <a:lnTo>
                    <a:pt x="3" y="224"/>
                  </a:lnTo>
                  <a:lnTo>
                    <a:pt x="3" y="218"/>
                  </a:lnTo>
                  <a:lnTo>
                    <a:pt x="4" y="214"/>
                  </a:lnTo>
                  <a:lnTo>
                    <a:pt x="6" y="210"/>
                  </a:lnTo>
                  <a:lnTo>
                    <a:pt x="7" y="207"/>
                  </a:lnTo>
                  <a:lnTo>
                    <a:pt x="10" y="203"/>
                  </a:lnTo>
                  <a:lnTo>
                    <a:pt x="11" y="199"/>
                  </a:lnTo>
                  <a:lnTo>
                    <a:pt x="14" y="195"/>
                  </a:lnTo>
                  <a:lnTo>
                    <a:pt x="16" y="191"/>
                  </a:lnTo>
                  <a:lnTo>
                    <a:pt x="19" y="187"/>
                  </a:lnTo>
                  <a:lnTo>
                    <a:pt x="21" y="181"/>
                  </a:lnTo>
                  <a:lnTo>
                    <a:pt x="24" y="177"/>
                  </a:lnTo>
                  <a:lnTo>
                    <a:pt x="28" y="173"/>
                  </a:lnTo>
                  <a:lnTo>
                    <a:pt x="32" y="169"/>
                  </a:lnTo>
                  <a:lnTo>
                    <a:pt x="36" y="165"/>
                  </a:lnTo>
                  <a:lnTo>
                    <a:pt x="40" y="162"/>
                  </a:lnTo>
                  <a:lnTo>
                    <a:pt x="44" y="158"/>
                  </a:lnTo>
                  <a:lnTo>
                    <a:pt x="48" y="154"/>
                  </a:lnTo>
                  <a:lnTo>
                    <a:pt x="53" y="150"/>
                  </a:lnTo>
                  <a:lnTo>
                    <a:pt x="57" y="146"/>
                  </a:lnTo>
                  <a:lnTo>
                    <a:pt x="63" y="143"/>
                  </a:lnTo>
                  <a:lnTo>
                    <a:pt x="68" y="139"/>
                  </a:lnTo>
                  <a:lnTo>
                    <a:pt x="73" y="135"/>
                  </a:lnTo>
                  <a:lnTo>
                    <a:pt x="78" y="131"/>
                  </a:lnTo>
                  <a:lnTo>
                    <a:pt x="85" y="127"/>
                  </a:lnTo>
                  <a:lnTo>
                    <a:pt x="90" y="123"/>
                  </a:lnTo>
                  <a:lnTo>
                    <a:pt x="97" y="120"/>
                  </a:lnTo>
                  <a:lnTo>
                    <a:pt x="104" y="117"/>
                  </a:lnTo>
                  <a:lnTo>
                    <a:pt x="110" y="113"/>
                  </a:lnTo>
                  <a:lnTo>
                    <a:pt x="117" y="110"/>
                  </a:lnTo>
                  <a:lnTo>
                    <a:pt x="123" y="106"/>
                  </a:lnTo>
                  <a:lnTo>
                    <a:pt x="130" y="102"/>
                  </a:lnTo>
                  <a:lnTo>
                    <a:pt x="138" y="99"/>
                  </a:lnTo>
                  <a:lnTo>
                    <a:pt x="146" y="95"/>
                  </a:lnTo>
                  <a:lnTo>
                    <a:pt x="154" y="93"/>
                  </a:lnTo>
                  <a:lnTo>
                    <a:pt x="161" y="89"/>
                  </a:lnTo>
                  <a:lnTo>
                    <a:pt x="170" y="86"/>
                  </a:lnTo>
                  <a:lnTo>
                    <a:pt x="178" y="82"/>
                  </a:lnTo>
                  <a:lnTo>
                    <a:pt x="186" y="79"/>
                  </a:lnTo>
                  <a:lnTo>
                    <a:pt x="195" y="77"/>
                  </a:lnTo>
                  <a:lnTo>
                    <a:pt x="203" y="73"/>
                  </a:lnTo>
                  <a:lnTo>
                    <a:pt x="212" y="70"/>
                  </a:lnTo>
                  <a:lnTo>
                    <a:pt x="221" y="68"/>
                  </a:lnTo>
                  <a:lnTo>
                    <a:pt x="231" y="65"/>
                  </a:lnTo>
                  <a:lnTo>
                    <a:pt x="240" y="62"/>
                  </a:lnTo>
                  <a:lnTo>
                    <a:pt x="249" y="58"/>
                  </a:lnTo>
                  <a:lnTo>
                    <a:pt x="259" y="56"/>
                  </a:lnTo>
                  <a:lnTo>
                    <a:pt x="268" y="53"/>
                  </a:lnTo>
                  <a:lnTo>
                    <a:pt x="278" y="50"/>
                  </a:lnTo>
                  <a:lnTo>
                    <a:pt x="288" y="49"/>
                  </a:lnTo>
                  <a:lnTo>
                    <a:pt x="298" y="46"/>
                  </a:lnTo>
                  <a:lnTo>
                    <a:pt x="309" y="44"/>
                  </a:lnTo>
                  <a:lnTo>
                    <a:pt x="319" y="41"/>
                  </a:lnTo>
                  <a:lnTo>
                    <a:pt x="330" y="38"/>
                  </a:lnTo>
                  <a:lnTo>
                    <a:pt x="341" y="37"/>
                  </a:lnTo>
                  <a:lnTo>
                    <a:pt x="351" y="34"/>
                  </a:lnTo>
                  <a:lnTo>
                    <a:pt x="362" y="32"/>
                  </a:lnTo>
                  <a:lnTo>
                    <a:pt x="374" y="31"/>
                  </a:lnTo>
                  <a:lnTo>
                    <a:pt x="384" y="28"/>
                  </a:lnTo>
                  <a:lnTo>
                    <a:pt x="396" y="27"/>
                  </a:lnTo>
                  <a:lnTo>
                    <a:pt x="407" y="24"/>
                  </a:lnTo>
                  <a:lnTo>
                    <a:pt x="419" y="23"/>
                  </a:lnTo>
                  <a:lnTo>
                    <a:pt x="429" y="21"/>
                  </a:lnTo>
                  <a:lnTo>
                    <a:pt x="441" y="19"/>
                  </a:lnTo>
                  <a:lnTo>
                    <a:pt x="453" y="17"/>
                  </a:lnTo>
                  <a:lnTo>
                    <a:pt x="465" y="16"/>
                  </a:lnTo>
                  <a:lnTo>
                    <a:pt x="477" y="15"/>
                  </a:lnTo>
                  <a:lnTo>
                    <a:pt x="489" y="13"/>
                  </a:lnTo>
                  <a:lnTo>
                    <a:pt x="501" y="12"/>
                  </a:lnTo>
                  <a:lnTo>
                    <a:pt x="513" y="11"/>
                  </a:lnTo>
                  <a:lnTo>
                    <a:pt x="525" y="9"/>
                  </a:lnTo>
                  <a:lnTo>
                    <a:pt x="538" y="8"/>
                  </a:lnTo>
                  <a:lnTo>
                    <a:pt x="550" y="7"/>
                  </a:lnTo>
                  <a:lnTo>
                    <a:pt x="562" y="7"/>
                  </a:lnTo>
                  <a:lnTo>
                    <a:pt x="575" y="5"/>
                  </a:lnTo>
                  <a:lnTo>
                    <a:pt x="587" y="4"/>
                  </a:lnTo>
                  <a:lnTo>
                    <a:pt x="599" y="4"/>
                  </a:lnTo>
                  <a:lnTo>
                    <a:pt x="612" y="3"/>
                  </a:lnTo>
                  <a:lnTo>
                    <a:pt x="624" y="3"/>
                  </a:lnTo>
                  <a:lnTo>
                    <a:pt x="637" y="1"/>
                  </a:lnTo>
                  <a:lnTo>
                    <a:pt x="649" y="1"/>
                  </a:lnTo>
                  <a:lnTo>
                    <a:pt x="662" y="1"/>
                  </a:lnTo>
                  <a:lnTo>
                    <a:pt x="674" y="0"/>
                  </a:lnTo>
                  <a:lnTo>
                    <a:pt x="688" y="0"/>
                  </a:lnTo>
                  <a:lnTo>
                    <a:pt x="700" y="0"/>
                  </a:lnTo>
                  <a:lnTo>
                    <a:pt x="713" y="0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2436"/>
            <p:cNvSpPr>
              <a:spLocks/>
            </p:cNvSpPr>
            <p:nvPr/>
          </p:nvSpPr>
          <p:spPr bwMode="auto">
            <a:xfrm>
              <a:off x="2541588" y="4594225"/>
              <a:ext cx="574675" cy="188913"/>
            </a:xfrm>
            <a:custGeom>
              <a:avLst/>
              <a:gdLst/>
              <a:ahLst/>
              <a:cxnLst>
                <a:cxn ang="0">
                  <a:pos x="788" y="1"/>
                </a:cxn>
                <a:cxn ang="0">
                  <a:pos x="864" y="4"/>
                </a:cxn>
                <a:cxn ang="0">
                  <a:pos x="938" y="11"/>
                </a:cxn>
                <a:cxn ang="0">
                  <a:pos x="1009" y="19"/>
                </a:cxn>
                <a:cxn ang="0">
                  <a:pos x="1078" y="31"/>
                </a:cxn>
                <a:cxn ang="0">
                  <a:pos x="1142" y="44"/>
                </a:cxn>
                <a:cxn ang="0">
                  <a:pos x="1203" y="58"/>
                </a:cxn>
                <a:cxn ang="0">
                  <a:pos x="1257" y="77"/>
                </a:cxn>
                <a:cxn ang="0">
                  <a:pos x="1306" y="95"/>
                </a:cxn>
                <a:cxn ang="0">
                  <a:pos x="1349" y="117"/>
                </a:cxn>
                <a:cxn ang="0">
                  <a:pos x="1383" y="139"/>
                </a:cxn>
                <a:cxn ang="0">
                  <a:pos x="1412" y="162"/>
                </a:cxn>
                <a:cxn ang="0">
                  <a:pos x="1432" y="185"/>
                </a:cxn>
                <a:cxn ang="0">
                  <a:pos x="1445" y="210"/>
                </a:cxn>
                <a:cxn ang="0">
                  <a:pos x="1451" y="236"/>
                </a:cxn>
                <a:cxn ang="0">
                  <a:pos x="1448" y="261"/>
                </a:cxn>
                <a:cxn ang="0">
                  <a:pos x="1436" y="286"/>
                </a:cxn>
                <a:cxn ang="0">
                  <a:pos x="1417" y="310"/>
                </a:cxn>
                <a:cxn ang="0">
                  <a:pos x="1391" y="334"/>
                </a:cxn>
                <a:cxn ang="0">
                  <a:pos x="1358" y="356"/>
                </a:cxn>
                <a:cxn ang="0">
                  <a:pos x="1317" y="377"/>
                </a:cxn>
                <a:cxn ang="0">
                  <a:pos x="1269" y="397"/>
                </a:cxn>
                <a:cxn ang="0">
                  <a:pos x="1216" y="414"/>
                </a:cxn>
                <a:cxn ang="0">
                  <a:pos x="1158" y="430"/>
                </a:cxn>
                <a:cxn ang="0">
                  <a:pos x="1094" y="445"/>
                </a:cxn>
                <a:cxn ang="0">
                  <a:pos x="1027" y="457"/>
                </a:cxn>
                <a:cxn ang="0">
                  <a:pos x="957" y="465"/>
                </a:cxn>
                <a:cxn ang="0">
                  <a:pos x="882" y="472"/>
                </a:cxn>
                <a:cxn ang="0">
                  <a:pos x="808" y="476"/>
                </a:cxn>
                <a:cxn ang="0">
                  <a:pos x="731" y="478"/>
                </a:cxn>
                <a:cxn ang="0">
                  <a:pos x="656" y="476"/>
                </a:cxn>
                <a:cxn ang="0">
                  <a:pos x="580" y="472"/>
                </a:cxn>
                <a:cxn ang="0">
                  <a:pos x="508" y="466"/>
                </a:cxn>
                <a:cxn ang="0">
                  <a:pos x="436" y="458"/>
                </a:cxn>
                <a:cxn ang="0">
                  <a:pos x="367" y="446"/>
                </a:cxn>
                <a:cxn ang="0">
                  <a:pos x="304" y="433"/>
                </a:cxn>
                <a:cxn ang="0">
                  <a:pos x="244" y="417"/>
                </a:cxn>
                <a:cxn ang="0">
                  <a:pos x="190" y="400"/>
                </a:cxn>
                <a:cxn ang="0">
                  <a:pos x="142" y="380"/>
                </a:cxn>
                <a:cxn ang="0">
                  <a:pos x="100" y="360"/>
                </a:cxn>
                <a:cxn ang="0">
                  <a:pos x="65" y="338"/>
                </a:cxn>
                <a:cxn ang="0">
                  <a:pos x="37" y="314"/>
                </a:cxn>
                <a:cxn ang="0">
                  <a:pos x="18" y="290"/>
                </a:cxn>
                <a:cxn ang="0">
                  <a:pos x="6" y="265"/>
                </a:cxn>
                <a:cxn ang="0">
                  <a:pos x="0" y="240"/>
                </a:cxn>
                <a:cxn ang="0">
                  <a:pos x="4" y="214"/>
                </a:cxn>
                <a:cxn ang="0">
                  <a:pos x="16" y="191"/>
                </a:cxn>
                <a:cxn ang="0">
                  <a:pos x="36" y="165"/>
                </a:cxn>
                <a:cxn ang="0">
                  <a:pos x="63" y="143"/>
                </a:cxn>
                <a:cxn ang="0">
                  <a:pos x="97" y="120"/>
                </a:cxn>
                <a:cxn ang="0">
                  <a:pos x="138" y="99"/>
                </a:cxn>
                <a:cxn ang="0">
                  <a:pos x="186" y="79"/>
                </a:cxn>
                <a:cxn ang="0">
                  <a:pos x="240" y="62"/>
                </a:cxn>
                <a:cxn ang="0">
                  <a:pos x="298" y="46"/>
                </a:cxn>
                <a:cxn ang="0">
                  <a:pos x="362" y="32"/>
                </a:cxn>
                <a:cxn ang="0">
                  <a:pos x="429" y="21"/>
                </a:cxn>
                <a:cxn ang="0">
                  <a:pos x="501" y="12"/>
                </a:cxn>
                <a:cxn ang="0">
                  <a:pos x="575" y="5"/>
                </a:cxn>
                <a:cxn ang="0">
                  <a:pos x="649" y="1"/>
                </a:cxn>
                <a:cxn ang="0">
                  <a:pos x="726" y="0"/>
                </a:cxn>
              </a:cxnLst>
              <a:rect l="0" t="0" r="r" b="b"/>
              <a:pathLst>
                <a:path w="1451" h="478">
                  <a:moveTo>
                    <a:pt x="726" y="0"/>
                  </a:moveTo>
                  <a:lnTo>
                    <a:pt x="738" y="0"/>
                  </a:lnTo>
                  <a:lnTo>
                    <a:pt x="751" y="0"/>
                  </a:lnTo>
                  <a:lnTo>
                    <a:pt x="763" y="0"/>
                  </a:lnTo>
                  <a:lnTo>
                    <a:pt x="776" y="0"/>
                  </a:lnTo>
                  <a:lnTo>
                    <a:pt x="788" y="1"/>
                  </a:lnTo>
                  <a:lnTo>
                    <a:pt x="802" y="1"/>
                  </a:lnTo>
                  <a:lnTo>
                    <a:pt x="815" y="1"/>
                  </a:lnTo>
                  <a:lnTo>
                    <a:pt x="827" y="3"/>
                  </a:lnTo>
                  <a:lnTo>
                    <a:pt x="839" y="3"/>
                  </a:lnTo>
                  <a:lnTo>
                    <a:pt x="852" y="4"/>
                  </a:lnTo>
                  <a:lnTo>
                    <a:pt x="864" y="4"/>
                  </a:lnTo>
                  <a:lnTo>
                    <a:pt x="877" y="5"/>
                  </a:lnTo>
                  <a:lnTo>
                    <a:pt x="889" y="7"/>
                  </a:lnTo>
                  <a:lnTo>
                    <a:pt x="901" y="7"/>
                  </a:lnTo>
                  <a:lnTo>
                    <a:pt x="914" y="8"/>
                  </a:lnTo>
                  <a:lnTo>
                    <a:pt x="926" y="9"/>
                  </a:lnTo>
                  <a:lnTo>
                    <a:pt x="938" y="11"/>
                  </a:lnTo>
                  <a:lnTo>
                    <a:pt x="950" y="12"/>
                  </a:lnTo>
                  <a:lnTo>
                    <a:pt x="962" y="13"/>
                  </a:lnTo>
                  <a:lnTo>
                    <a:pt x="974" y="15"/>
                  </a:lnTo>
                  <a:lnTo>
                    <a:pt x="986" y="16"/>
                  </a:lnTo>
                  <a:lnTo>
                    <a:pt x="998" y="17"/>
                  </a:lnTo>
                  <a:lnTo>
                    <a:pt x="1009" y="19"/>
                  </a:lnTo>
                  <a:lnTo>
                    <a:pt x="1021" y="21"/>
                  </a:lnTo>
                  <a:lnTo>
                    <a:pt x="1033" y="23"/>
                  </a:lnTo>
                  <a:lnTo>
                    <a:pt x="1044" y="24"/>
                  </a:lnTo>
                  <a:lnTo>
                    <a:pt x="1056" y="27"/>
                  </a:lnTo>
                  <a:lnTo>
                    <a:pt x="1066" y="28"/>
                  </a:lnTo>
                  <a:lnTo>
                    <a:pt x="1078" y="31"/>
                  </a:lnTo>
                  <a:lnTo>
                    <a:pt x="1089" y="32"/>
                  </a:lnTo>
                  <a:lnTo>
                    <a:pt x="1100" y="34"/>
                  </a:lnTo>
                  <a:lnTo>
                    <a:pt x="1110" y="37"/>
                  </a:lnTo>
                  <a:lnTo>
                    <a:pt x="1121" y="38"/>
                  </a:lnTo>
                  <a:lnTo>
                    <a:pt x="1131" y="41"/>
                  </a:lnTo>
                  <a:lnTo>
                    <a:pt x="1142" y="44"/>
                  </a:lnTo>
                  <a:lnTo>
                    <a:pt x="1153" y="46"/>
                  </a:lnTo>
                  <a:lnTo>
                    <a:pt x="1163" y="49"/>
                  </a:lnTo>
                  <a:lnTo>
                    <a:pt x="1172" y="50"/>
                  </a:lnTo>
                  <a:lnTo>
                    <a:pt x="1183" y="53"/>
                  </a:lnTo>
                  <a:lnTo>
                    <a:pt x="1192" y="56"/>
                  </a:lnTo>
                  <a:lnTo>
                    <a:pt x="1203" y="58"/>
                  </a:lnTo>
                  <a:lnTo>
                    <a:pt x="1212" y="62"/>
                  </a:lnTo>
                  <a:lnTo>
                    <a:pt x="1221" y="65"/>
                  </a:lnTo>
                  <a:lnTo>
                    <a:pt x="1231" y="68"/>
                  </a:lnTo>
                  <a:lnTo>
                    <a:pt x="1239" y="70"/>
                  </a:lnTo>
                  <a:lnTo>
                    <a:pt x="1248" y="73"/>
                  </a:lnTo>
                  <a:lnTo>
                    <a:pt x="1257" y="77"/>
                  </a:lnTo>
                  <a:lnTo>
                    <a:pt x="1265" y="79"/>
                  </a:lnTo>
                  <a:lnTo>
                    <a:pt x="1274" y="82"/>
                  </a:lnTo>
                  <a:lnTo>
                    <a:pt x="1282" y="86"/>
                  </a:lnTo>
                  <a:lnTo>
                    <a:pt x="1290" y="89"/>
                  </a:lnTo>
                  <a:lnTo>
                    <a:pt x="1298" y="93"/>
                  </a:lnTo>
                  <a:lnTo>
                    <a:pt x="1306" y="95"/>
                  </a:lnTo>
                  <a:lnTo>
                    <a:pt x="1313" y="99"/>
                  </a:lnTo>
                  <a:lnTo>
                    <a:pt x="1321" y="102"/>
                  </a:lnTo>
                  <a:lnTo>
                    <a:pt x="1327" y="106"/>
                  </a:lnTo>
                  <a:lnTo>
                    <a:pt x="1334" y="110"/>
                  </a:lnTo>
                  <a:lnTo>
                    <a:pt x="1342" y="113"/>
                  </a:lnTo>
                  <a:lnTo>
                    <a:pt x="1349" y="117"/>
                  </a:lnTo>
                  <a:lnTo>
                    <a:pt x="1354" y="120"/>
                  </a:lnTo>
                  <a:lnTo>
                    <a:pt x="1360" y="123"/>
                  </a:lnTo>
                  <a:lnTo>
                    <a:pt x="1367" y="127"/>
                  </a:lnTo>
                  <a:lnTo>
                    <a:pt x="1372" y="131"/>
                  </a:lnTo>
                  <a:lnTo>
                    <a:pt x="1378" y="135"/>
                  </a:lnTo>
                  <a:lnTo>
                    <a:pt x="1383" y="139"/>
                  </a:lnTo>
                  <a:lnTo>
                    <a:pt x="1388" y="143"/>
                  </a:lnTo>
                  <a:lnTo>
                    <a:pt x="1394" y="146"/>
                  </a:lnTo>
                  <a:lnTo>
                    <a:pt x="1399" y="150"/>
                  </a:lnTo>
                  <a:lnTo>
                    <a:pt x="1403" y="154"/>
                  </a:lnTo>
                  <a:lnTo>
                    <a:pt x="1408" y="158"/>
                  </a:lnTo>
                  <a:lnTo>
                    <a:pt x="1412" y="162"/>
                  </a:lnTo>
                  <a:lnTo>
                    <a:pt x="1416" y="165"/>
                  </a:lnTo>
                  <a:lnTo>
                    <a:pt x="1420" y="169"/>
                  </a:lnTo>
                  <a:lnTo>
                    <a:pt x="1423" y="173"/>
                  </a:lnTo>
                  <a:lnTo>
                    <a:pt x="1427" y="177"/>
                  </a:lnTo>
                  <a:lnTo>
                    <a:pt x="1429" y="181"/>
                  </a:lnTo>
                  <a:lnTo>
                    <a:pt x="1432" y="185"/>
                  </a:lnTo>
                  <a:lnTo>
                    <a:pt x="1435" y="191"/>
                  </a:lnTo>
                  <a:lnTo>
                    <a:pt x="1437" y="195"/>
                  </a:lnTo>
                  <a:lnTo>
                    <a:pt x="1440" y="199"/>
                  </a:lnTo>
                  <a:lnTo>
                    <a:pt x="1443" y="203"/>
                  </a:lnTo>
                  <a:lnTo>
                    <a:pt x="1444" y="207"/>
                  </a:lnTo>
                  <a:lnTo>
                    <a:pt x="1445" y="210"/>
                  </a:lnTo>
                  <a:lnTo>
                    <a:pt x="1447" y="214"/>
                  </a:lnTo>
                  <a:lnTo>
                    <a:pt x="1448" y="218"/>
                  </a:lnTo>
                  <a:lnTo>
                    <a:pt x="1449" y="224"/>
                  </a:lnTo>
                  <a:lnTo>
                    <a:pt x="1449" y="228"/>
                  </a:lnTo>
                  <a:lnTo>
                    <a:pt x="1451" y="232"/>
                  </a:lnTo>
                  <a:lnTo>
                    <a:pt x="1451" y="236"/>
                  </a:lnTo>
                  <a:lnTo>
                    <a:pt x="1451" y="240"/>
                  </a:lnTo>
                  <a:lnTo>
                    <a:pt x="1451" y="244"/>
                  </a:lnTo>
                  <a:lnTo>
                    <a:pt x="1451" y="249"/>
                  </a:lnTo>
                  <a:lnTo>
                    <a:pt x="1449" y="253"/>
                  </a:lnTo>
                  <a:lnTo>
                    <a:pt x="1448" y="257"/>
                  </a:lnTo>
                  <a:lnTo>
                    <a:pt x="1448" y="261"/>
                  </a:lnTo>
                  <a:lnTo>
                    <a:pt x="1447" y="265"/>
                  </a:lnTo>
                  <a:lnTo>
                    <a:pt x="1445" y="269"/>
                  </a:lnTo>
                  <a:lnTo>
                    <a:pt x="1443" y="273"/>
                  </a:lnTo>
                  <a:lnTo>
                    <a:pt x="1441" y="278"/>
                  </a:lnTo>
                  <a:lnTo>
                    <a:pt x="1439" y="282"/>
                  </a:lnTo>
                  <a:lnTo>
                    <a:pt x="1436" y="286"/>
                  </a:lnTo>
                  <a:lnTo>
                    <a:pt x="1433" y="290"/>
                  </a:lnTo>
                  <a:lnTo>
                    <a:pt x="1431" y="294"/>
                  </a:lnTo>
                  <a:lnTo>
                    <a:pt x="1428" y="298"/>
                  </a:lnTo>
                  <a:lnTo>
                    <a:pt x="1425" y="302"/>
                  </a:lnTo>
                  <a:lnTo>
                    <a:pt x="1421" y="306"/>
                  </a:lnTo>
                  <a:lnTo>
                    <a:pt x="1417" y="310"/>
                  </a:lnTo>
                  <a:lnTo>
                    <a:pt x="1413" y="314"/>
                  </a:lnTo>
                  <a:lnTo>
                    <a:pt x="1409" y="318"/>
                  </a:lnTo>
                  <a:lnTo>
                    <a:pt x="1405" y="322"/>
                  </a:lnTo>
                  <a:lnTo>
                    <a:pt x="1402" y="326"/>
                  </a:lnTo>
                  <a:lnTo>
                    <a:pt x="1396" y="330"/>
                  </a:lnTo>
                  <a:lnTo>
                    <a:pt x="1391" y="334"/>
                  </a:lnTo>
                  <a:lnTo>
                    <a:pt x="1386" y="338"/>
                  </a:lnTo>
                  <a:lnTo>
                    <a:pt x="1380" y="341"/>
                  </a:lnTo>
                  <a:lnTo>
                    <a:pt x="1375" y="344"/>
                  </a:lnTo>
                  <a:lnTo>
                    <a:pt x="1370" y="348"/>
                  </a:lnTo>
                  <a:lnTo>
                    <a:pt x="1363" y="352"/>
                  </a:lnTo>
                  <a:lnTo>
                    <a:pt x="1358" y="356"/>
                  </a:lnTo>
                  <a:lnTo>
                    <a:pt x="1351" y="360"/>
                  </a:lnTo>
                  <a:lnTo>
                    <a:pt x="1345" y="363"/>
                  </a:lnTo>
                  <a:lnTo>
                    <a:pt x="1338" y="367"/>
                  </a:lnTo>
                  <a:lnTo>
                    <a:pt x="1331" y="371"/>
                  </a:lnTo>
                  <a:lnTo>
                    <a:pt x="1325" y="373"/>
                  </a:lnTo>
                  <a:lnTo>
                    <a:pt x="1317" y="377"/>
                  </a:lnTo>
                  <a:lnTo>
                    <a:pt x="1309" y="380"/>
                  </a:lnTo>
                  <a:lnTo>
                    <a:pt x="1302" y="384"/>
                  </a:lnTo>
                  <a:lnTo>
                    <a:pt x="1294" y="386"/>
                  </a:lnTo>
                  <a:lnTo>
                    <a:pt x="1286" y="390"/>
                  </a:lnTo>
                  <a:lnTo>
                    <a:pt x="1278" y="393"/>
                  </a:lnTo>
                  <a:lnTo>
                    <a:pt x="1269" y="397"/>
                  </a:lnTo>
                  <a:lnTo>
                    <a:pt x="1261" y="400"/>
                  </a:lnTo>
                  <a:lnTo>
                    <a:pt x="1253" y="402"/>
                  </a:lnTo>
                  <a:lnTo>
                    <a:pt x="1244" y="406"/>
                  </a:lnTo>
                  <a:lnTo>
                    <a:pt x="1235" y="409"/>
                  </a:lnTo>
                  <a:lnTo>
                    <a:pt x="1225" y="412"/>
                  </a:lnTo>
                  <a:lnTo>
                    <a:pt x="1216" y="414"/>
                  </a:lnTo>
                  <a:lnTo>
                    <a:pt x="1207" y="417"/>
                  </a:lnTo>
                  <a:lnTo>
                    <a:pt x="1198" y="420"/>
                  </a:lnTo>
                  <a:lnTo>
                    <a:pt x="1188" y="422"/>
                  </a:lnTo>
                  <a:lnTo>
                    <a:pt x="1178" y="425"/>
                  </a:lnTo>
                  <a:lnTo>
                    <a:pt x="1168" y="427"/>
                  </a:lnTo>
                  <a:lnTo>
                    <a:pt x="1158" y="430"/>
                  </a:lnTo>
                  <a:lnTo>
                    <a:pt x="1147" y="433"/>
                  </a:lnTo>
                  <a:lnTo>
                    <a:pt x="1137" y="435"/>
                  </a:lnTo>
                  <a:lnTo>
                    <a:pt x="1126" y="438"/>
                  </a:lnTo>
                  <a:lnTo>
                    <a:pt x="1115" y="439"/>
                  </a:lnTo>
                  <a:lnTo>
                    <a:pt x="1105" y="442"/>
                  </a:lnTo>
                  <a:lnTo>
                    <a:pt x="1094" y="445"/>
                  </a:lnTo>
                  <a:lnTo>
                    <a:pt x="1084" y="446"/>
                  </a:lnTo>
                  <a:lnTo>
                    <a:pt x="1072" y="449"/>
                  </a:lnTo>
                  <a:lnTo>
                    <a:pt x="1061" y="450"/>
                  </a:lnTo>
                  <a:lnTo>
                    <a:pt x="1049" y="453"/>
                  </a:lnTo>
                  <a:lnTo>
                    <a:pt x="1039" y="454"/>
                  </a:lnTo>
                  <a:lnTo>
                    <a:pt x="1027" y="457"/>
                  </a:lnTo>
                  <a:lnTo>
                    <a:pt x="1015" y="458"/>
                  </a:lnTo>
                  <a:lnTo>
                    <a:pt x="1004" y="459"/>
                  </a:lnTo>
                  <a:lnTo>
                    <a:pt x="992" y="461"/>
                  </a:lnTo>
                  <a:lnTo>
                    <a:pt x="980" y="462"/>
                  </a:lnTo>
                  <a:lnTo>
                    <a:pt x="968" y="463"/>
                  </a:lnTo>
                  <a:lnTo>
                    <a:pt x="957" y="465"/>
                  </a:lnTo>
                  <a:lnTo>
                    <a:pt x="945" y="466"/>
                  </a:lnTo>
                  <a:lnTo>
                    <a:pt x="933" y="467"/>
                  </a:lnTo>
                  <a:lnTo>
                    <a:pt x="919" y="469"/>
                  </a:lnTo>
                  <a:lnTo>
                    <a:pt x="908" y="470"/>
                  </a:lnTo>
                  <a:lnTo>
                    <a:pt x="896" y="471"/>
                  </a:lnTo>
                  <a:lnTo>
                    <a:pt x="882" y="472"/>
                  </a:lnTo>
                  <a:lnTo>
                    <a:pt x="870" y="472"/>
                  </a:lnTo>
                  <a:lnTo>
                    <a:pt x="859" y="474"/>
                  </a:lnTo>
                  <a:lnTo>
                    <a:pt x="845" y="474"/>
                  </a:lnTo>
                  <a:lnTo>
                    <a:pt x="833" y="475"/>
                  </a:lnTo>
                  <a:lnTo>
                    <a:pt x="820" y="475"/>
                  </a:lnTo>
                  <a:lnTo>
                    <a:pt x="808" y="476"/>
                  </a:lnTo>
                  <a:lnTo>
                    <a:pt x="795" y="476"/>
                  </a:lnTo>
                  <a:lnTo>
                    <a:pt x="783" y="476"/>
                  </a:lnTo>
                  <a:lnTo>
                    <a:pt x="770" y="478"/>
                  </a:lnTo>
                  <a:lnTo>
                    <a:pt x="758" y="478"/>
                  </a:lnTo>
                  <a:lnTo>
                    <a:pt x="745" y="478"/>
                  </a:lnTo>
                  <a:lnTo>
                    <a:pt x="731" y="478"/>
                  </a:lnTo>
                  <a:lnTo>
                    <a:pt x="719" y="478"/>
                  </a:lnTo>
                  <a:lnTo>
                    <a:pt x="706" y="478"/>
                  </a:lnTo>
                  <a:lnTo>
                    <a:pt x="694" y="478"/>
                  </a:lnTo>
                  <a:lnTo>
                    <a:pt x="681" y="478"/>
                  </a:lnTo>
                  <a:lnTo>
                    <a:pt x="669" y="476"/>
                  </a:lnTo>
                  <a:lnTo>
                    <a:pt x="656" y="476"/>
                  </a:lnTo>
                  <a:lnTo>
                    <a:pt x="644" y="476"/>
                  </a:lnTo>
                  <a:lnTo>
                    <a:pt x="631" y="475"/>
                  </a:lnTo>
                  <a:lnTo>
                    <a:pt x="619" y="475"/>
                  </a:lnTo>
                  <a:lnTo>
                    <a:pt x="606" y="474"/>
                  </a:lnTo>
                  <a:lnTo>
                    <a:pt x="594" y="474"/>
                  </a:lnTo>
                  <a:lnTo>
                    <a:pt x="580" y="472"/>
                  </a:lnTo>
                  <a:lnTo>
                    <a:pt x="568" y="472"/>
                  </a:lnTo>
                  <a:lnTo>
                    <a:pt x="557" y="471"/>
                  </a:lnTo>
                  <a:lnTo>
                    <a:pt x="543" y="470"/>
                  </a:lnTo>
                  <a:lnTo>
                    <a:pt x="531" y="469"/>
                  </a:lnTo>
                  <a:lnTo>
                    <a:pt x="519" y="467"/>
                  </a:lnTo>
                  <a:lnTo>
                    <a:pt x="508" y="466"/>
                  </a:lnTo>
                  <a:lnTo>
                    <a:pt x="496" y="465"/>
                  </a:lnTo>
                  <a:lnTo>
                    <a:pt x="482" y="463"/>
                  </a:lnTo>
                  <a:lnTo>
                    <a:pt x="470" y="462"/>
                  </a:lnTo>
                  <a:lnTo>
                    <a:pt x="460" y="461"/>
                  </a:lnTo>
                  <a:lnTo>
                    <a:pt x="448" y="459"/>
                  </a:lnTo>
                  <a:lnTo>
                    <a:pt x="436" y="458"/>
                  </a:lnTo>
                  <a:lnTo>
                    <a:pt x="424" y="457"/>
                  </a:lnTo>
                  <a:lnTo>
                    <a:pt x="412" y="454"/>
                  </a:lnTo>
                  <a:lnTo>
                    <a:pt x="402" y="453"/>
                  </a:lnTo>
                  <a:lnTo>
                    <a:pt x="390" y="450"/>
                  </a:lnTo>
                  <a:lnTo>
                    <a:pt x="379" y="449"/>
                  </a:lnTo>
                  <a:lnTo>
                    <a:pt x="367" y="446"/>
                  </a:lnTo>
                  <a:lnTo>
                    <a:pt x="357" y="445"/>
                  </a:lnTo>
                  <a:lnTo>
                    <a:pt x="346" y="442"/>
                  </a:lnTo>
                  <a:lnTo>
                    <a:pt x="335" y="439"/>
                  </a:lnTo>
                  <a:lnTo>
                    <a:pt x="325" y="438"/>
                  </a:lnTo>
                  <a:lnTo>
                    <a:pt x="314" y="435"/>
                  </a:lnTo>
                  <a:lnTo>
                    <a:pt x="304" y="433"/>
                  </a:lnTo>
                  <a:lnTo>
                    <a:pt x="293" y="430"/>
                  </a:lnTo>
                  <a:lnTo>
                    <a:pt x="284" y="427"/>
                  </a:lnTo>
                  <a:lnTo>
                    <a:pt x="273" y="425"/>
                  </a:lnTo>
                  <a:lnTo>
                    <a:pt x="264" y="422"/>
                  </a:lnTo>
                  <a:lnTo>
                    <a:pt x="253" y="420"/>
                  </a:lnTo>
                  <a:lnTo>
                    <a:pt x="244" y="417"/>
                  </a:lnTo>
                  <a:lnTo>
                    <a:pt x="235" y="414"/>
                  </a:lnTo>
                  <a:lnTo>
                    <a:pt x="225" y="412"/>
                  </a:lnTo>
                  <a:lnTo>
                    <a:pt x="216" y="409"/>
                  </a:lnTo>
                  <a:lnTo>
                    <a:pt x="207" y="406"/>
                  </a:lnTo>
                  <a:lnTo>
                    <a:pt x="199" y="402"/>
                  </a:lnTo>
                  <a:lnTo>
                    <a:pt x="190" y="400"/>
                  </a:lnTo>
                  <a:lnTo>
                    <a:pt x="182" y="397"/>
                  </a:lnTo>
                  <a:lnTo>
                    <a:pt x="174" y="393"/>
                  </a:lnTo>
                  <a:lnTo>
                    <a:pt x="165" y="390"/>
                  </a:lnTo>
                  <a:lnTo>
                    <a:pt x="157" y="386"/>
                  </a:lnTo>
                  <a:lnTo>
                    <a:pt x="150" y="384"/>
                  </a:lnTo>
                  <a:lnTo>
                    <a:pt x="142" y="380"/>
                  </a:lnTo>
                  <a:lnTo>
                    <a:pt x="134" y="377"/>
                  </a:lnTo>
                  <a:lnTo>
                    <a:pt x="127" y="373"/>
                  </a:lnTo>
                  <a:lnTo>
                    <a:pt x="120" y="371"/>
                  </a:lnTo>
                  <a:lnTo>
                    <a:pt x="113" y="367"/>
                  </a:lnTo>
                  <a:lnTo>
                    <a:pt x="106" y="363"/>
                  </a:lnTo>
                  <a:lnTo>
                    <a:pt x="100" y="360"/>
                  </a:lnTo>
                  <a:lnTo>
                    <a:pt x="94" y="356"/>
                  </a:lnTo>
                  <a:lnTo>
                    <a:pt x="88" y="352"/>
                  </a:lnTo>
                  <a:lnTo>
                    <a:pt x="81" y="348"/>
                  </a:lnTo>
                  <a:lnTo>
                    <a:pt x="76" y="344"/>
                  </a:lnTo>
                  <a:lnTo>
                    <a:pt x="71" y="341"/>
                  </a:lnTo>
                  <a:lnTo>
                    <a:pt x="65" y="338"/>
                  </a:lnTo>
                  <a:lnTo>
                    <a:pt x="60" y="334"/>
                  </a:lnTo>
                  <a:lnTo>
                    <a:pt x="55" y="330"/>
                  </a:lnTo>
                  <a:lnTo>
                    <a:pt x="51" y="326"/>
                  </a:lnTo>
                  <a:lnTo>
                    <a:pt x="45" y="322"/>
                  </a:lnTo>
                  <a:lnTo>
                    <a:pt x="41" y="318"/>
                  </a:lnTo>
                  <a:lnTo>
                    <a:pt x="37" y="314"/>
                  </a:lnTo>
                  <a:lnTo>
                    <a:pt x="33" y="310"/>
                  </a:lnTo>
                  <a:lnTo>
                    <a:pt x="29" y="306"/>
                  </a:lnTo>
                  <a:lnTo>
                    <a:pt x="27" y="302"/>
                  </a:lnTo>
                  <a:lnTo>
                    <a:pt x="23" y="298"/>
                  </a:lnTo>
                  <a:lnTo>
                    <a:pt x="20" y="294"/>
                  </a:lnTo>
                  <a:lnTo>
                    <a:pt x="18" y="290"/>
                  </a:lnTo>
                  <a:lnTo>
                    <a:pt x="15" y="286"/>
                  </a:lnTo>
                  <a:lnTo>
                    <a:pt x="12" y="282"/>
                  </a:lnTo>
                  <a:lnTo>
                    <a:pt x="10" y="278"/>
                  </a:lnTo>
                  <a:lnTo>
                    <a:pt x="8" y="273"/>
                  </a:lnTo>
                  <a:lnTo>
                    <a:pt x="7" y="269"/>
                  </a:lnTo>
                  <a:lnTo>
                    <a:pt x="6" y="265"/>
                  </a:lnTo>
                  <a:lnTo>
                    <a:pt x="4" y="261"/>
                  </a:lnTo>
                  <a:lnTo>
                    <a:pt x="3" y="257"/>
                  </a:lnTo>
                  <a:lnTo>
                    <a:pt x="2" y="253"/>
                  </a:lnTo>
                  <a:lnTo>
                    <a:pt x="2" y="249"/>
                  </a:lnTo>
                  <a:lnTo>
                    <a:pt x="0" y="244"/>
                  </a:lnTo>
                  <a:lnTo>
                    <a:pt x="0" y="240"/>
                  </a:lnTo>
                  <a:lnTo>
                    <a:pt x="0" y="236"/>
                  </a:lnTo>
                  <a:lnTo>
                    <a:pt x="2" y="232"/>
                  </a:lnTo>
                  <a:lnTo>
                    <a:pt x="2" y="228"/>
                  </a:lnTo>
                  <a:lnTo>
                    <a:pt x="3" y="224"/>
                  </a:lnTo>
                  <a:lnTo>
                    <a:pt x="3" y="218"/>
                  </a:lnTo>
                  <a:lnTo>
                    <a:pt x="4" y="214"/>
                  </a:lnTo>
                  <a:lnTo>
                    <a:pt x="6" y="210"/>
                  </a:lnTo>
                  <a:lnTo>
                    <a:pt x="7" y="207"/>
                  </a:lnTo>
                  <a:lnTo>
                    <a:pt x="10" y="203"/>
                  </a:lnTo>
                  <a:lnTo>
                    <a:pt x="11" y="199"/>
                  </a:lnTo>
                  <a:lnTo>
                    <a:pt x="14" y="195"/>
                  </a:lnTo>
                  <a:lnTo>
                    <a:pt x="16" y="191"/>
                  </a:lnTo>
                  <a:lnTo>
                    <a:pt x="19" y="187"/>
                  </a:lnTo>
                  <a:lnTo>
                    <a:pt x="21" y="181"/>
                  </a:lnTo>
                  <a:lnTo>
                    <a:pt x="24" y="177"/>
                  </a:lnTo>
                  <a:lnTo>
                    <a:pt x="28" y="173"/>
                  </a:lnTo>
                  <a:lnTo>
                    <a:pt x="32" y="169"/>
                  </a:lnTo>
                  <a:lnTo>
                    <a:pt x="36" y="165"/>
                  </a:lnTo>
                  <a:lnTo>
                    <a:pt x="40" y="162"/>
                  </a:lnTo>
                  <a:lnTo>
                    <a:pt x="44" y="158"/>
                  </a:lnTo>
                  <a:lnTo>
                    <a:pt x="48" y="154"/>
                  </a:lnTo>
                  <a:lnTo>
                    <a:pt x="53" y="150"/>
                  </a:lnTo>
                  <a:lnTo>
                    <a:pt x="57" y="146"/>
                  </a:lnTo>
                  <a:lnTo>
                    <a:pt x="63" y="143"/>
                  </a:lnTo>
                  <a:lnTo>
                    <a:pt x="68" y="139"/>
                  </a:lnTo>
                  <a:lnTo>
                    <a:pt x="73" y="135"/>
                  </a:lnTo>
                  <a:lnTo>
                    <a:pt x="78" y="131"/>
                  </a:lnTo>
                  <a:lnTo>
                    <a:pt x="85" y="127"/>
                  </a:lnTo>
                  <a:lnTo>
                    <a:pt x="90" y="123"/>
                  </a:lnTo>
                  <a:lnTo>
                    <a:pt x="97" y="120"/>
                  </a:lnTo>
                  <a:lnTo>
                    <a:pt x="104" y="117"/>
                  </a:lnTo>
                  <a:lnTo>
                    <a:pt x="110" y="113"/>
                  </a:lnTo>
                  <a:lnTo>
                    <a:pt x="117" y="110"/>
                  </a:lnTo>
                  <a:lnTo>
                    <a:pt x="123" y="106"/>
                  </a:lnTo>
                  <a:lnTo>
                    <a:pt x="130" y="102"/>
                  </a:lnTo>
                  <a:lnTo>
                    <a:pt x="138" y="99"/>
                  </a:lnTo>
                  <a:lnTo>
                    <a:pt x="146" y="95"/>
                  </a:lnTo>
                  <a:lnTo>
                    <a:pt x="154" y="93"/>
                  </a:lnTo>
                  <a:lnTo>
                    <a:pt x="161" y="89"/>
                  </a:lnTo>
                  <a:lnTo>
                    <a:pt x="170" y="86"/>
                  </a:lnTo>
                  <a:lnTo>
                    <a:pt x="178" y="82"/>
                  </a:lnTo>
                  <a:lnTo>
                    <a:pt x="186" y="79"/>
                  </a:lnTo>
                  <a:lnTo>
                    <a:pt x="195" y="77"/>
                  </a:lnTo>
                  <a:lnTo>
                    <a:pt x="203" y="73"/>
                  </a:lnTo>
                  <a:lnTo>
                    <a:pt x="212" y="70"/>
                  </a:lnTo>
                  <a:lnTo>
                    <a:pt x="221" y="68"/>
                  </a:lnTo>
                  <a:lnTo>
                    <a:pt x="231" y="65"/>
                  </a:lnTo>
                  <a:lnTo>
                    <a:pt x="240" y="62"/>
                  </a:lnTo>
                  <a:lnTo>
                    <a:pt x="249" y="58"/>
                  </a:lnTo>
                  <a:lnTo>
                    <a:pt x="259" y="56"/>
                  </a:lnTo>
                  <a:lnTo>
                    <a:pt x="268" y="53"/>
                  </a:lnTo>
                  <a:lnTo>
                    <a:pt x="278" y="50"/>
                  </a:lnTo>
                  <a:lnTo>
                    <a:pt x="288" y="49"/>
                  </a:lnTo>
                  <a:lnTo>
                    <a:pt x="298" y="46"/>
                  </a:lnTo>
                  <a:lnTo>
                    <a:pt x="309" y="44"/>
                  </a:lnTo>
                  <a:lnTo>
                    <a:pt x="319" y="41"/>
                  </a:lnTo>
                  <a:lnTo>
                    <a:pt x="330" y="38"/>
                  </a:lnTo>
                  <a:lnTo>
                    <a:pt x="341" y="37"/>
                  </a:lnTo>
                  <a:lnTo>
                    <a:pt x="351" y="34"/>
                  </a:lnTo>
                  <a:lnTo>
                    <a:pt x="362" y="32"/>
                  </a:lnTo>
                  <a:lnTo>
                    <a:pt x="374" y="31"/>
                  </a:lnTo>
                  <a:lnTo>
                    <a:pt x="384" y="28"/>
                  </a:lnTo>
                  <a:lnTo>
                    <a:pt x="396" y="27"/>
                  </a:lnTo>
                  <a:lnTo>
                    <a:pt x="407" y="24"/>
                  </a:lnTo>
                  <a:lnTo>
                    <a:pt x="419" y="23"/>
                  </a:lnTo>
                  <a:lnTo>
                    <a:pt x="429" y="21"/>
                  </a:lnTo>
                  <a:lnTo>
                    <a:pt x="441" y="19"/>
                  </a:lnTo>
                  <a:lnTo>
                    <a:pt x="453" y="17"/>
                  </a:lnTo>
                  <a:lnTo>
                    <a:pt x="465" y="16"/>
                  </a:lnTo>
                  <a:lnTo>
                    <a:pt x="477" y="15"/>
                  </a:lnTo>
                  <a:lnTo>
                    <a:pt x="489" y="13"/>
                  </a:lnTo>
                  <a:lnTo>
                    <a:pt x="501" y="12"/>
                  </a:lnTo>
                  <a:lnTo>
                    <a:pt x="513" y="11"/>
                  </a:lnTo>
                  <a:lnTo>
                    <a:pt x="525" y="9"/>
                  </a:lnTo>
                  <a:lnTo>
                    <a:pt x="538" y="8"/>
                  </a:lnTo>
                  <a:lnTo>
                    <a:pt x="550" y="7"/>
                  </a:lnTo>
                  <a:lnTo>
                    <a:pt x="562" y="7"/>
                  </a:lnTo>
                  <a:lnTo>
                    <a:pt x="575" y="5"/>
                  </a:lnTo>
                  <a:lnTo>
                    <a:pt x="587" y="4"/>
                  </a:lnTo>
                  <a:lnTo>
                    <a:pt x="599" y="4"/>
                  </a:lnTo>
                  <a:lnTo>
                    <a:pt x="612" y="3"/>
                  </a:lnTo>
                  <a:lnTo>
                    <a:pt x="624" y="3"/>
                  </a:lnTo>
                  <a:lnTo>
                    <a:pt x="637" y="1"/>
                  </a:lnTo>
                  <a:lnTo>
                    <a:pt x="649" y="1"/>
                  </a:lnTo>
                  <a:lnTo>
                    <a:pt x="662" y="1"/>
                  </a:lnTo>
                  <a:lnTo>
                    <a:pt x="674" y="0"/>
                  </a:lnTo>
                  <a:lnTo>
                    <a:pt x="688" y="0"/>
                  </a:lnTo>
                  <a:lnTo>
                    <a:pt x="700" y="0"/>
                  </a:lnTo>
                  <a:lnTo>
                    <a:pt x="713" y="0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Rectangle 2437"/>
            <p:cNvSpPr>
              <a:spLocks noChangeArrowheads="1"/>
            </p:cNvSpPr>
            <p:nvPr/>
          </p:nvSpPr>
          <p:spPr bwMode="auto">
            <a:xfrm>
              <a:off x="2701925" y="4619625"/>
              <a:ext cx="333375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authz</a:t>
              </a:r>
              <a:endParaRPr lang="en-US" sz="1000" b="0">
                <a:solidFill>
                  <a:schemeClr val="tx1"/>
                </a:solidFill>
              </a:endParaRPr>
            </a:p>
          </p:txBody>
        </p:sp>
        <p:sp>
          <p:nvSpPr>
            <p:cNvPr id="56" name="Freeform 2438"/>
            <p:cNvSpPr>
              <a:spLocks/>
            </p:cNvSpPr>
            <p:nvPr/>
          </p:nvSpPr>
          <p:spPr bwMode="auto">
            <a:xfrm>
              <a:off x="2540000" y="3328988"/>
              <a:ext cx="574675" cy="190500"/>
            </a:xfrm>
            <a:custGeom>
              <a:avLst/>
              <a:gdLst/>
              <a:ahLst/>
              <a:cxnLst>
                <a:cxn ang="0">
                  <a:pos x="788" y="1"/>
                </a:cxn>
                <a:cxn ang="0">
                  <a:pos x="864" y="4"/>
                </a:cxn>
                <a:cxn ang="0">
                  <a:pos x="938" y="10"/>
                </a:cxn>
                <a:cxn ang="0">
                  <a:pos x="1010" y="18"/>
                </a:cxn>
                <a:cxn ang="0">
                  <a:pos x="1077" y="30"/>
                </a:cxn>
                <a:cxn ang="0">
                  <a:pos x="1142" y="43"/>
                </a:cxn>
                <a:cxn ang="0">
                  <a:pos x="1202" y="59"/>
                </a:cxn>
                <a:cxn ang="0">
                  <a:pos x="1257" y="76"/>
                </a:cxn>
                <a:cxn ang="0">
                  <a:pos x="1305" y="95"/>
                </a:cxn>
                <a:cxn ang="0">
                  <a:pos x="1347" y="116"/>
                </a:cxn>
                <a:cxn ang="0">
                  <a:pos x="1383" y="139"/>
                </a:cxn>
                <a:cxn ang="0">
                  <a:pos x="1412" y="161"/>
                </a:cxn>
                <a:cxn ang="0">
                  <a:pos x="1432" y="186"/>
                </a:cxn>
                <a:cxn ang="0">
                  <a:pos x="1445" y="210"/>
                </a:cxn>
                <a:cxn ang="0">
                  <a:pos x="1451" y="235"/>
                </a:cxn>
                <a:cxn ang="0">
                  <a:pos x="1447" y="260"/>
                </a:cxn>
                <a:cxn ang="0">
                  <a:pos x="1436" y="286"/>
                </a:cxn>
                <a:cxn ang="0">
                  <a:pos x="1417" y="309"/>
                </a:cxn>
                <a:cxn ang="0">
                  <a:pos x="1391" y="333"/>
                </a:cxn>
                <a:cxn ang="0">
                  <a:pos x="1358" y="356"/>
                </a:cxn>
                <a:cxn ang="0">
                  <a:pos x="1317" y="377"/>
                </a:cxn>
                <a:cxn ang="0">
                  <a:pos x="1269" y="397"/>
                </a:cxn>
                <a:cxn ang="0">
                  <a:pos x="1216" y="414"/>
                </a:cxn>
                <a:cxn ang="0">
                  <a:pos x="1158" y="430"/>
                </a:cxn>
                <a:cxn ang="0">
                  <a:pos x="1094" y="444"/>
                </a:cxn>
                <a:cxn ang="0">
                  <a:pos x="1027" y="456"/>
                </a:cxn>
                <a:cxn ang="0">
                  <a:pos x="957" y="465"/>
                </a:cxn>
                <a:cxn ang="0">
                  <a:pos x="882" y="472"/>
                </a:cxn>
                <a:cxn ang="0">
                  <a:pos x="808" y="476"/>
                </a:cxn>
                <a:cxn ang="0">
                  <a:pos x="731" y="477"/>
                </a:cxn>
                <a:cxn ang="0">
                  <a:pos x="656" y="476"/>
                </a:cxn>
                <a:cxn ang="0">
                  <a:pos x="580" y="472"/>
                </a:cxn>
                <a:cxn ang="0">
                  <a:pos x="506" y="467"/>
                </a:cxn>
                <a:cxn ang="0">
                  <a:pos x="436" y="458"/>
                </a:cxn>
                <a:cxn ang="0">
                  <a:pos x="367" y="446"/>
                </a:cxn>
                <a:cxn ang="0">
                  <a:pos x="304" y="432"/>
                </a:cxn>
                <a:cxn ang="0">
                  <a:pos x="244" y="417"/>
                </a:cxn>
                <a:cxn ang="0">
                  <a:pos x="190" y="399"/>
                </a:cxn>
                <a:cxn ang="0">
                  <a:pos x="142" y="379"/>
                </a:cxn>
                <a:cxn ang="0">
                  <a:pos x="100" y="360"/>
                </a:cxn>
                <a:cxn ang="0">
                  <a:pos x="65" y="337"/>
                </a:cxn>
                <a:cxn ang="0">
                  <a:pos x="37" y="313"/>
                </a:cxn>
                <a:cxn ang="0">
                  <a:pos x="18" y="290"/>
                </a:cxn>
                <a:cxn ang="0">
                  <a:pos x="4" y="264"/>
                </a:cxn>
                <a:cxn ang="0">
                  <a:pos x="0" y="239"/>
                </a:cxn>
                <a:cxn ang="0">
                  <a:pos x="4" y="214"/>
                </a:cxn>
                <a:cxn ang="0">
                  <a:pos x="16" y="190"/>
                </a:cxn>
                <a:cxn ang="0">
                  <a:pos x="35" y="165"/>
                </a:cxn>
                <a:cxn ang="0">
                  <a:pos x="63" y="143"/>
                </a:cxn>
                <a:cxn ang="0">
                  <a:pos x="97" y="120"/>
                </a:cxn>
                <a:cxn ang="0">
                  <a:pos x="138" y="99"/>
                </a:cxn>
                <a:cxn ang="0">
                  <a:pos x="186" y="79"/>
                </a:cxn>
                <a:cxn ang="0">
                  <a:pos x="239" y="62"/>
                </a:cxn>
                <a:cxn ang="0">
                  <a:pos x="298" y="46"/>
                </a:cxn>
                <a:cxn ang="0">
                  <a:pos x="362" y="31"/>
                </a:cxn>
                <a:cxn ang="0">
                  <a:pos x="429" y="21"/>
                </a:cxn>
                <a:cxn ang="0">
                  <a:pos x="501" y="12"/>
                </a:cxn>
                <a:cxn ang="0">
                  <a:pos x="574" y="5"/>
                </a:cxn>
                <a:cxn ang="0">
                  <a:pos x="649" y="1"/>
                </a:cxn>
                <a:cxn ang="0">
                  <a:pos x="725" y="0"/>
                </a:cxn>
              </a:cxnLst>
              <a:rect l="0" t="0" r="r" b="b"/>
              <a:pathLst>
                <a:path w="1451" h="477">
                  <a:moveTo>
                    <a:pt x="725" y="0"/>
                  </a:moveTo>
                  <a:lnTo>
                    <a:pt x="738" y="0"/>
                  </a:lnTo>
                  <a:lnTo>
                    <a:pt x="751" y="0"/>
                  </a:lnTo>
                  <a:lnTo>
                    <a:pt x="763" y="0"/>
                  </a:lnTo>
                  <a:lnTo>
                    <a:pt x="776" y="0"/>
                  </a:lnTo>
                  <a:lnTo>
                    <a:pt x="788" y="1"/>
                  </a:lnTo>
                  <a:lnTo>
                    <a:pt x="802" y="1"/>
                  </a:lnTo>
                  <a:lnTo>
                    <a:pt x="814" y="1"/>
                  </a:lnTo>
                  <a:lnTo>
                    <a:pt x="827" y="2"/>
                  </a:lnTo>
                  <a:lnTo>
                    <a:pt x="839" y="2"/>
                  </a:lnTo>
                  <a:lnTo>
                    <a:pt x="852" y="4"/>
                  </a:lnTo>
                  <a:lnTo>
                    <a:pt x="864" y="4"/>
                  </a:lnTo>
                  <a:lnTo>
                    <a:pt x="877" y="5"/>
                  </a:lnTo>
                  <a:lnTo>
                    <a:pt x="889" y="6"/>
                  </a:lnTo>
                  <a:lnTo>
                    <a:pt x="901" y="6"/>
                  </a:lnTo>
                  <a:lnTo>
                    <a:pt x="913" y="8"/>
                  </a:lnTo>
                  <a:lnTo>
                    <a:pt x="926" y="9"/>
                  </a:lnTo>
                  <a:lnTo>
                    <a:pt x="938" y="10"/>
                  </a:lnTo>
                  <a:lnTo>
                    <a:pt x="950" y="12"/>
                  </a:lnTo>
                  <a:lnTo>
                    <a:pt x="962" y="13"/>
                  </a:lnTo>
                  <a:lnTo>
                    <a:pt x="974" y="14"/>
                  </a:lnTo>
                  <a:lnTo>
                    <a:pt x="986" y="16"/>
                  </a:lnTo>
                  <a:lnTo>
                    <a:pt x="998" y="17"/>
                  </a:lnTo>
                  <a:lnTo>
                    <a:pt x="1010" y="18"/>
                  </a:lnTo>
                  <a:lnTo>
                    <a:pt x="1021" y="21"/>
                  </a:lnTo>
                  <a:lnTo>
                    <a:pt x="1032" y="22"/>
                  </a:lnTo>
                  <a:lnTo>
                    <a:pt x="1044" y="24"/>
                  </a:lnTo>
                  <a:lnTo>
                    <a:pt x="1056" y="26"/>
                  </a:lnTo>
                  <a:lnTo>
                    <a:pt x="1066" y="28"/>
                  </a:lnTo>
                  <a:lnTo>
                    <a:pt x="1077" y="30"/>
                  </a:lnTo>
                  <a:lnTo>
                    <a:pt x="1089" y="31"/>
                  </a:lnTo>
                  <a:lnTo>
                    <a:pt x="1100" y="34"/>
                  </a:lnTo>
                  <a:lnTo>
                    <a:pt x="1110" y="37"/>
                  </a:lnTo>
                  <a:lnTo>
                    <a:pt x="1121" y="38"/>
                  </a:lnTo>
                  <a:lnTo>
                    <a:pt x="1131" y="41"/>
                  </a:lnTo>
                  <a:lnTo>
                    <a:pt x="1142" y="43"/>
                  </a:lnTo>
                  <a:lnTo>
                    <a:pt x="1153" y="46"/>
                  </a:lnTo>
                  <a:lnTo>
                    <a:pt x="1163" y="49"/>
                  </a:lnTo>
                  <a:lnTo>
                    <a:pt x="1172" y="51"/>
                  </a:lnTo>
                  <a:lnTo>
                    <a:pt x="1183" y="53"/>
                  </a:lnTo>
                  <a:lnTo>
                    <a:pt x="1192" y="55"/>
                  </a:lnTo>
                  <a:lnTo>
                    <a:pt x="1202" y="59"/>
                  </a:lnTo>
                  <a:lnTo>
                    <a:pt x="1211" y="62"/>
                  </a:lnTo>
                  <a:lnTo>
                    <a:pt x="1221" y="65"/>
                  </a:lnTo>
                  <a:lnTo>
                    <a:pt x="1229" y="67"/>
                  </a:lnTo>
                  <a:lnTo>
                    <a:pt x="1239" y="70"/>
                  </a:lnTo>
                  <a:lnTo>
                    <a:pt x="1248" y="72"/>
                  </a:lnTo>
                  <a:lnTo>
                    <a:pt x="1257" y="76"/>
                  </a:lnTo>
                  <a:lnTo>
                    <a:pt x="1265" y="79"/>
                  </a:lnTo>
                  <a:lnTo>
                    <a:pt x="1273" y="82"/>
                  </a:lnTo>
                  <a:lnTo>
                    <a:pt x="1282" y="86"/>
                  </a:lnTo>
                  <a:lnTo>
                    <a:pt x="1290" y="88"/>
                  </a:lnTo>
                  <a:lnTo>
                    <a:pt x="1298" y="92"/>
                  </a:lnTo>
                  <a:lnTo>
                    <a:pt x="1305" y="95"/>
                  </a:lnTo>
                  <a:lnTo>
                    <a:pt x="1313" y="99"/>
                  </a:lnTo>
                  <a:lnTo>
                    <a:pt x="1321" y="102"/>
                  </a:lnTo>
                  <a:lnTo>
                    <a:pt x="1327" y="106"/>
                  </a:lnTo>
                  <a:lnTo>
                    <a:pt x="1334" y="110"/>
                  </a:lnTo>
                  <a:lnTo>
                    <a:pt x="1341" y="112"/>
                  </a:lnTo>
                  <a:lnTo>
                    <a:pt x="1347" y="116"/>
                  </a:lnTo>
                  <a:lnTo>
                    <a:pt x="1354" y="120"/>
                  </a:lnTo>
                  <a:lnTo>
                    <a:pt x="1360" y="123"/>
                  </a:lnTo>
                  <a:lnTo>
                    <a:pt x="1366" y="127"/>
                  </a:lnTo>
                  <a:lnTo>
                    <a:pt x="1372" y="131"/>
                  </a:lnTo>
                  <a:lnTo>
                    <a:pt x="1378" y="135"/>
                  </a:lnTo>
                  <a:lnTo>
                    <a:pt x="1383" y="139"/>
                  </a:lnTo>
                  <a:lnTo>
                    <a:pt x="1388" y="143"/>
                  </a:lnTo>
                  <a:lnTo>
                    <a:pt x="1394" y="147"/>
                  </a:lnTo>
                  <a:lnTo>
                    <a:pt x="1399" y="149"/>
                  </a:lnTo>
                  <a:lnTo>
                    <a:pt x="1403" y="153"/>
                  </a:lnTo>
                  <a:lnTo>
                    <a:pt x="1407" y="157"/>
                  </a:lnTo>
                  <a:lnTo>
                    <a:pt x="1412" y="161"/>
                  </a:lnTo>
                  <a:lnTo>
                    <a:pt x="1416" y="165"/>
                  </a:lnTo>
                  <a:lnTo>
                    <a:pt x="1419" y="169"/>
                  </a:lnTo>
                  <a:lnTo>
                    <a:pt x="1423" y="173"/>
                  </a:lnTo>
                  <a:lnTo>
                    <a:pt x="1427" y="177"/>
                  </a:lnTo>
                  <a:lnTo>
                    <a:pt x="1429" y="181"/>
                  </a:lnTo>
                  <a:lnTo>
                    <a:pt x="1432" y="186"/>
                  </a:lnTo>
                  <a:lnTo>
                    <a:pt x="1435" y="190"/>
                  </a:lnTo>
                  <a:lnTo>
                    <a:pt x="1437" y="194"/>
                  </a:lnTo>
                  <a:lnTo>
                    <a:pt x="1440" y="198"/>
                  </a:lnTo>
                  <a:lnTo>
                    <a:pt x="1441" y="202"/>
                  </a:lnTo>
                  <a:lnTo>
                    <a:pt x="1444" y="206"/>
                  </a:lnTo>
                  <a:lnTo>
                    <a:pt x="1445" y="210"/>
                  </a:lnTo>
                  <a:lnTo>
                    <a:pt x="1447" y="214"/>
                  </a:lnTo>
                  <a:lnTo>
                    <a:pt x="1448" y="219"/>
                  </a:lnTo>
                  <a:lnTo>
                    <a:pt x="1449" y="223"/>
                  </a:lnTo>
                  <a:lnTo>
                    <a:pt x="1449" y="227"/>
                  </a:lnTo>
                  <a:lnTo>
                    <a:pt x="1449" y="231"/>
                  </a:lnTo>
                  <a:lnTo>
                    <a:pt x="1451" y="235"/>
                  </a:lnTo>
                  <a:lnTo>
                    <a:pt x="1451" y="239"/>
                  </a:lnTo>
                  <a:lnTo>
                    <a:pt x="1451" y="243"/>
                  </a:lnTo>
                  <a:lnTo>
                    <a:pt x="1449" y="248"/>
                  </a:lnTo>
                  <a:lnTo>
                    <a:pt x="1449" y="252"/>
                  </a:lnTo>
                  <a:lnTo>
                    <a:pt x="1448" y="256"/>
                  </a:lnTo>
                  <a:lnTo>
                    <a:pt x="1447" y="260"/>
                  </a:lnTo>
                  <a:lnTo>
                    <a:pt x="1445" y="264"/>
                  </a:lnTo>
                  <a:lnTo>
                    <a:pt x="1444" y="268"/>
                  </a:lnTo>
                  <a:lnTo>
                    <a:pt x="1443" y="272"/>
                  </a:lnTo>
                  <a:lnTo>
                    <a:pt x="1441" y="278"/>
                  </a:lnTo>
                  <a:lnTo>
                    <a:pt x="1439" y="282"/>
                  </a:lnTo>
                  <a:lnTo>
                    <a:pt x="1436" y="286"/>
                  </a:lnTo>
                  <a:lnTo>
                    <a:pt x="1433" y="290"/>
                  </a:lnTo>
                  <a:lnTo>
                    <a:pt x="1431" y="293"/>
                  </a:lnTo>
                  <a:lnTo>
                    <a:pt x="1428" y="297"/>
                  </a:lnTo>
                  <a:lnTo>
                    <a:pt x="1424" y="301"/>
                  </a:lnTo>
                  <a:lnTo>
                    <a:pt x="1421" y="305"/>
                  </a:lnTo>
                  <a:lnTo>
                    <a:pt x="1417" y="309"/>
                  </a:lnTo>
                  <a:lnTo>
                    <a:pt x="1413" y="313"/>
                  </a:lnTo>
                  <a:lnTo>
                    <a:pt x="1409" y="317"/>
                  </a:lnTo>
                  <a:lnTo>
                    <a:pt x="1406" y="321"/>
                  </a:lnTo>
                  <a:lnTo>
                    <a:pt x="1400" y="325"/>
                  </a:lnTo>
                  <a:lnTo>
                    <a:pt x="1396" y="329"/>
                  </a:lnTo>
                  <a:lnTo>
                    <a:pt x="1391" y="333"/>
                  </a:lnTo>
                  <a:lnTo>
                    <a:pt x="1386" y="337"/>
                  </a:lnTo>
                  <a:lnTo>
                    <a:pt x="1380" y="341"/>
                  </a:lnTo>
                  <a:lnTo>
                    <a:pt x="1375" y="345"/>
                  </a:lnTo>
                  <a:lnTo>
                    <a:pt x="1370" y="348"/>
                  </a:lnTo>
                  <a:lnTo>
                    <a:pt x="1363" y="352"/>
                  </a:lnTo>
                  <a:lnTo>
                    <a:pt x="1358" y="356"/>
                  </a:lnTo>
                  <a:lnTo>
                    <a:pt x="1351" y="360"/>
                  </a:lnTo>
                  <a:lnTo>
                    <a:pt x="1345" y="362"/>
                  </a:lnTo>
                  <a:lnTo>
                    <a:pt x="1338" y="366"/>
                  </a:lnTo>
                  <a:lnTo>
                    <a:pt x="1331" y="370"/>
                  </a:lnTo>
                  <a:lnTo>
                    <a:pt x="1323" y="373"/>
                  </a:lnTo>
                  <a:lnTo>
                    <a:pt x="1317" y="377"/>
                  </a:lnTo>
                  <a:lnTo>
                    <a:pt x="1309" y="379"/>
                  </a:lnTo>
                  <a:lnTo>
                    <a:pt x="1301" y="383"/>
                  </a:lnTo>
                  <a:lnTo>
                    <a:pt x="1294" y="386"/>
                  </a:lnTo>
                  <a:lnTo>
                    <a:pt x="1286" y="390"/>
                  </a:lnTo>
                  <a:lnTo>
                    <a:pt x="1277" y="393"/>
                  </a:lnTo>
                  <a:lnTo>
                    <a:pt x="1269" y="397"/>
                  </a:lnTo>
                  <a:lnTo>
                    <a:pt x="1261" y="399"/>
                  </a:lnTo>
                  <a:lnTo>
                    <a:pt x="1252" y="402"/>
                  </a:lnTo>
                  <a:lnTo>
                    <a:pt x="1244" y="406"/>
                  </a:lnTo>
                  <a:lnTo>
                    <a:pt x="1235" y="409"/>
                  </a:lnTo>
                  <a:lnTo>
                    <a:pt x="1225" y="411"/>
                  </a:lnTo>
                  <a:lnTo>
                    <a:pt x="1216" y="414"/>
                  </a:lnTo>
                  <a:lnTo>
                    <a:pt x="1207" y="417"/>
                  </a:lnTo>
                  <a:lnTo>
                    <a:pt x="1198" y="419"/>
                  </a:lnTo>
                  <a:lnTo>
                    <a:pt x="1187" y="422"/>
                  </a:lnTo>
                  <a:lnTo>
                    <a:pt x="1178" y="424"/>
                  </a:lnTo>
                  <a:lnTo>
                    <a:pt x="1167" y="427"/>
                  </a:lnTo>
                  <a:lnTo>
                    <a:pt x="1158" y="430"/>
                  </a:lnTo>
                  <a:lnTo>
                    <a:pt x="1147" y="432"/>
                  </a:lnTo>
                  <a:lnTo>
                    <a:pt x="1137" y="435"/>
                  </a:lnTo>
                  <a:lnTo>
                    <a:pt x="1126" y="438"/>
                  </a:lnTo>
                  <a:lnTo>
                    <a:pt x="1115" y="440"/>
                  </a:lnTo>
                  <a:lnTo>
                    <a:pt x="1105" y="442"/>
                  </a:lnTo>
                  <a:lnTo>
                    <a:pt x="1094" y="444"/>
                  </a:lnTo>
                  <a:lnTo>
                    <a:pt x="1084" y="446"/>
                  </a:lnTo>
                  <a:lnTo>
                    <a:pt x="1072" y="448"/>
                  </a:lnTo>
                  <a:lnTo>
                    <a:pt x="1061" y="450"/>
                  </a:lnTo>
                  <a:lnTo>
                    <a:pt x="1049" y="452"/>
                  </a:lnTo>
                  <a:lnTo>
                    <a:pt x="1039" y="454"/>
                  </a:lnTo>
                  <a:lnTo>
                    <a:pt x="1027" y="456"/>
                  </a:lnTo>
                  <a:lnTo>
                    <a:pt x="1015" y="458"/>
                  </a:lnTo>
                  <a:lnTo>
                    <a:pt x="1003" y="459"/>
                  </a:lnTo>
                  <a:lnTo>
                    <a:pt x="992" y="460"/>
                  </a:lnTo>
                  <a:lnTo>
                    <a:pt x="980" y="462"/>
                  </a:lnTo>
                  <a:lnTo>
                    <a:pt x="968" y="464"/>
                  </a:lnTo>
                  <a:lnTo>
                    <a:pt x="957" y="465"/>
                  </a:lnTo>
                  <a:lnTo>
                    <a:pt x="943" y="467"/>
                  </a:lnTo>
                  <a:lnTo>
                    <a:pt x="931" y="467"/>
                  </a:lnTo>
                  <a:lnTo>
                    <a:pt x="919" y="468"/>
                  </a:lnTo>
                  <a:lnTo>
                    <a:pt x="908" y="469"/>
                  </a:lnTo>
                  <a:lnTo>
                    <a:pt x="896" y="471"/>
                  </a:lnTo>
                  <a:lnTo>
                    <a:pt x="882" y="472"/>
                  </a:lnTo>
                  <a:lnTo>
                    <a:pt x="870" y="472"/>
                  </a:lnTo>
                  <a:lnTo>
                    <a:pt x="857" y="473"/>
                  </a:lnTo>
                  <a:lnTo>
                    <a:pt x="845" y="473"/>
                  </a:lnTo>
                  <a:lnTo>
                    <a:pt x="833" y="475"/>
                  </a:lnTo>
                  <a:lnTo>
                    <a:pt x="820" y="475"/>
                  </a:lnTo>
                  <a:lnTo>
                    <a:pt x="808" y="476"/>
                  </a:lnTo>
                  <a:lnTo>
                    <a:pt x="795" y="476"/>
                  </a:lnTo>
                  <a:lnTo>
                    <a:pt x="782" y="476"/>
                  </a:lnTo>
                  <a:lnTo>
                    <a:pt x="770" y="477"/>
                  </a:lnTo>
                  <a:lnTo>
                    <a:pt x="757" y="477"/>
                  </a:lnTo>
                  <a:lnTo>
                    <a:pt x="745" y="477"/>
                  </a:lnTo>
                  <a:lnTo>
                    <a:pt x="731" y="477"/>
                  </a:lnTo>
                  <a:lnTo>
                    <a:pt x="719" y="477"/>
                  </a:lnTo>
                  <a:lnTo>
                    <a:pt x="706" y="477"/>
                  </a:lnTo>
                  <a:lnTo>
                    <a:pt x="693" y="477"/>
                  </a:lnTo>
                  <a:lnTo>
                    <a:pt x="681" y="477"/>
                  </a:lnTo>
                  <a:lnTo>
                    <a:pt x="668" y="476"/>
                  </a:lnTo>
                  <a:lnTo>
                    <a:pt x="656" y="476"/>
                  </a:lnTo>
                  <a:lnTo>
                    <a:pt x="643" y="476"/>
                  </a:lnTo>
                  <a:lnTo>
                    <a:pt x="631" y="475"/>
                  </a:lnTo>
                  <a:lnTo>
                    <a:pt x="617" y="475"/>
                  </a:lnTo>
                  <a:lnTo>
                    <a:pt x="606" y="473"/>
                  </a:lnTo>
                  <a:lnTo>
                    <a:pt x="592" y="473"/>
                  </a:lnTo>
                  <a:lnTo>
                    <a:pt x="580" y="472"/>
                  </a:lnTo>
                  <a:lnTo>
                    <a:pt x="568" y="472"/>
                  </a:lnTo>
                  <a:lnTo>
                    <a:pt x="555" y="471"/>
                  </a:lnTo>
                  <a:lnTo>
                    <a:pt x="543" y="469"/>
                  </a:lnTo>
                  <a:lnTo>
                    <a:pt x="531" y="468"/>
                  </a:lnTo>
                  <a:lnTo>
                    <a:pt x="519" y="467"/>
                  </a:lnTo>
                  <a:lnTo>
                    <a:pt x="506" y="467"/>
                  </a:lnTo>
                  <a:lnTo>
                    <a:pt x="494" y="465"/>
                  </a:lnTo>
                  <a:lnTo>
                    <a:pt x="482" y="464"/>
                  </a:lnTo>
                  <a:lnTo>
                    <a:pt x="470" y="462"/>
                  </a:lnTo>
                  <a:lnTo>
                    <a:pt x="459" y="460"/>
                  </a:lnTo>
                  <a:lnTo>
                    <a:pt x="447" y="459"/>
                  </a:lnTo>
                  <a:lnTo>
                    <a:pt x="436" y="458"/>
                  </a:lnTo>
                  <a:lnTo>
                    <a:pt x="424" y="456"/>
                  </a:lnTo>
                  <a:lnTo>
                    <a:pt x="412" y="454"/>
                  </a:lnTo>
                  <a:lnTo>
                    <a:pt x="402" y="452"/>
                  </a:lnTo>
                  <a:lnTo>
                    <a:pt x="390" y="450"/>
                  </a:lnTo>
                  <a:lnTo>
                    <a:pt x="379" y="448"/>
                  </a:lnTo>
                  <a:lnTo>
                    <a:pt x="367" y="446"/>
                  </a:lnTo>
                  <a:lnTo>
                    <a:pt x="357" y="444"/>
                  </a:lnTo>
                  <a:lnTo>
                    <a:pt x="346" y="442"/>
                  </a:lnTo>
                  <a:lnTo>
                    <a:pt x="335" y="440"/>
                  </a:lnTo>
                  <a:lnTo>
                    <a:pt x="325" y="438"/>
                  </a:lnTo>
                  <a:lnTo>
                    <a:pt x="314" y="435"/>
                  </a:lnTo>
                  <a:lnTo>
                    <a:pt x="304" y="432"/>
                  </a:lnTo>
                  <a:lnTo>
                    <a:pt x="293" y="430"/>
                  </a:lnTo>
                  <a:lnTo>
                    <a:pt x="282" y="427"/>
                  </a:lnTo>
                  <a:lnTo>
                    <a:pt x="273" y="424"/>
                  </a:lnTo>
                  <a:lnTo>
                    <a:pt x="263" y="423"/>
                  </a:lnTo>
                  <a:lnTo>
                    <a:pt x="253" y="419"/>
                  </a:lnTo>
                  <a:lnTo>
                    <a:pt x="244" y="417"/>
                  </a:lnTo>
                  <a:lnTo>
                    <a:pt x="235" y="414"/>
                  </a:lnTo>
                  <a:lnTo>
                    <a:pt x="225" y="411"/>
                  </a:lnTo>
                  <a:lnTo>
                    <a:pt x="216" y="409"/>
                  </a:lnTo>
                  <a:lnTo>
                    <a:pt x="207" y="406"/>
                  </a:lnTo>
                  <a:lnTo>
                    <a:pt x="199" y="402"/>
                  </a:lnTo>
                  <a:lnTo>
                    <a:pt x="190" y="399"/>
                  </a:lnTo>
                  <a:lnTo>
                    <a:pt x="182" y="397"/>
                  </a:lnTo>
                  <a:lnTo>
                    <a:pt x="173" y="393"/>
                  </a:lnTo>
                  <a:lnTo>
                    <a:pt x="165" y="390"/>
                  </a:lnTo>
                  <a:lnTo>
                    <a:pt x="157" y="386"/>
                  </a:lnTo>
                  <a:lnTo>
                    <a:pt x="149" y="383"/>
                  </a:lnTo>
                  <a:lnTo>
                    <a:pt x="142" y="379"/>
                  </a:lnTo>
                  <a:lnTo>
                    <a:pt x="134" y="377"/>
                  </a:lnTo>
                  <a:lnTo>
                    <a:pt x="127" y="373"/>
                  </a:lnTo>
                  <a:lnTo>
                    <a:pt x="120" y="370"/>
                  </a:lnTo>
                  <a:lnTo>
                    <a:pt x="113" y="366"/>
                  </a:lnTo>
                  <a:lnTo>
                    <a:pt x="106" y="362"/>
                  </a:lnTo>
                  <a:lnTo>
                    <a:pt x="100" y="360"/>
                  </a:lnTo>
                  <a:lnTo>
                    <a:pt x="93" y="356"/>
                  </a:lnTo>
                  <a:lnTo>
                    <a:pt x="88" y="352"/>
                  </a:lnTo>
                  <a:lnTo>
                    <a:pt x="81" y="348"/>
                  </a:lnTo>
                  <a:lnTo>
                    <a:pt x="76" y="345"/>
                  </a:lnTo>
                  <a:lnTo>
                    <a:pt x="71" y="341"/>
                  </a:lnTo>
                  <a:lnTo>
                    <a:pt x="65" y="337"/>
                  </a:lnTo>
                  <a:lnTo>
                    <a:pt x="60" y="333"/>
                  </a:lnTo>
                  <a:lnTo>
                    <a:pt x="55" y="329"/>
                  </a:lnTo>
                  <a:lnTo>
                    <a:pt x="51" y="325"/>
                  </a:lnTo>
                  <a:lnTo>
                    <a:pt x="45" y="321"/>
                  </a:lnTo>
                  <a:lnTo>
                    <a:pt x="41" y="317"/>
                  </a:lnTo>
                  <a:lnTo>
                    <a:pt x="37" y="313"/>
                  </a:lnTo>
                  <a:lnTo>
                    <a:pt x="33" y="309"/>
                  </a:lnTo>
                  <a:lnTo>
                    <a:pt x="29" y="305"/>
                  </a:lnTo>
                  <a:lnTo>
                    <a:pt x="25" y="301"/>
                  </a:lnTo>
                  <a:lnTo>
                    <a:pt x="23" y="297"/>
                  </a:lnTo>
                  <a:lnTo>
                    <a:pt x="20" y="293"/>
                  </a:lnTo>
                  <a:lnTo>
                    <a:pt x="18" y="290"/>
                  </a:lnTo>
                  <a:lnTo>
                    <a:pt x="15" y="286"/>
                  </a:lnTo>
                  <a:lnTo>
                    <a:pt x="12" y="282"/>
                  </a:lnTo>
                  <a:lnTo>
                    <a:pt x="10" y="278"/>
                  </a:lnTo>
                  <a:lnTo>
                    <a:pt x="8" y="272"/>
                  </a:lnTo>
                  <a:lnTo>
                    <a:pt x="7" y="268"/>
                  </a:lnTo>
                  <a:lnTo>
                    <a:pt x="4" y="264"/>
                  </a:lnTo>
                  <a:lnTo>
                    <a:pt x="3" y="260"/>
                  </a:lnTo>
                  <a:lnTo>
                    <a:pt x="3" y="256"/>
                  </a:lnTo>
                  <a:lnTo>
                    <a:pt x="2" y="252"/>
                  </a:lnTo>
                  <a:lnTo>
                    <a:pt x="2" y="248"/>
                  </a:lnTo>
                  <a:lnTo>
                    <a:pt x="0" y="243"/>
                  </a:lnTo>
                  <a:lnTo>
                    <a:pt x="0" y="239"/>
                  </a:lnTo>
                  <a:lnTo>
                    <a:pt x="0" y="235"/>
                  </a:lnTo>
                  <a:lnTo>
                    <a:pt x="0" y="231"/>
                  </a:lnTo>
                  <a:lnTo>
                    <a:pt x="2" y="227"/>
                  </a:lnTo>
                  <a:lnTo>
                    <a:pt x="2" y="223"/>
                  </a:lnTo>
                  <a:lnTo>
                    <a:pt x="3" y="219"/>
                  </a:lnTo>
                  <a:lnTo>
                    <a:pt x="4" y="214"/>
                  </a:lnTo>
                  <a:lnTo>
                    <a:pt x="6" y="210"/>
                  </a:lnTo>
                  <a:lnTo>
                    <a:pt x="7" y="206"/>
                  </a:lnTo>
                  <a:lnTo>
                    <a:pt x="10" y="202"/>
                  </a:lnTo>
                  <a:lnTo>
                    <a:pt x="11" y="198"/>
                  </a:lnTo>
                  <a:lnTo>
                    <a:pt x="14" y="194"/>
                  </a:lnTo>
                  <a:lnTo>
                    <a:pt x="16" y="190"/>
                  </a:lnTo>
                  <a:lnTo>
                    <a:pt x="19" y="186"/>
                  </a:lnTo>
                  <a:lnTo>
                    <a:pt x="22" y="181"/>
                  </a:lnTo>
                  <a:lnTo>
                    <a:pt x="24" y="177"/>
                  </a:lnTo>
                  <a:lnTo>
                    <a:pt x="28" y="173"/>
                  </a:lnTo>
                  <a:lnTo>
                    <a:pt x="31" y="169"/>
                  </a:lnTo>
                  <a:lnTo>
                    <a:pt x="35" y="165"/>
                  </a:lnTo>
                  <a:lnTo>
                    <a:pt x="39" y="161"/>
                  </a:lnTo>
                  <a:lnTo>
                    <a:pt x="43" y="157"/>
                  </a:lnTo>
                  <a:lnTo>
                    <a:pt x="48" y="153"/>
                  </a:lnTo>
                  <a:lnTo>
                    <a:pt x="52" y="149"/>
                  </a:lnTo>
                  <a:lnTo>
                    <a:pt x="57" y="147"/>
                  </a:lnTo>
                  <a:lnTo>
                    <a:pt x="63" y="143"/>
                  </a:lnTo>
                  <a:lnTo>
                    <a:pt x="68" y="139"/>
                  </a:lnTo>
                  <a:lnTo>
                    <a:pt x="73" y="135"/>
                  </a:lnTo>
                  <a:lnTo>
                    <a:pt x="78" y="131"/>
                  </a:lnTo>
                  <a:lnTo>
                    <a:pt x="84" y="127"/>
                  </a:lnTo>
                  <a:lnTo>
                    <a:pt x="90" y="123"/>
                  </a:lnTo>
                  <a:lnTo>
                    <a:pt x="97" y="120"/>
                  </a:lnTo>
                  <a:lnTo>
                    <a:pt x="102" y="116"/>
                  </a:lnTo>
                  <a:lnTo>
                    <a:pt x="109" y="112"/>
                  </a:lnTo>
                  <a:lnTo>
                    <a:pt x="117" y="110"/>
                  </a:lnTo>
                  <a:lnTo>
                    <a:pt x="124" y="106"/>
                  </a:lnTo>
                  <a:lnTo>
                    <a:pt x="130" y="102"/>
                  </a:lnTo>
                  <a:lnTo>
                    <a:pt x="138" y="99"/>
                  </a:lnTo>
                  <a:lnTo>
                    <a:pt x="145" y="95"/>
                  </a:lnTo>
                  <a:lnTo>
                    <a:pt x="153" y="92"/>
                  </a:lnTo>
                  <a:lnTo>
                    <a:pt x="161" y="88"/>
                  </a:lnTo>
                  <a:lnTo>
                    <a:pt x="169" y="86"/>
                  </a:lnTo>
                  <a:lnTo>
                    <a:pt x="176" y="82"/>
                  </a:lnTo>
                  <a:lnTo>
                    <a:pt x="186" y="79"/>
                  </a:lnTo>
                  <a:lnTo>
                    <a:pt x="194" y="76"/>
                  </a:lnTo>
                  <a:lnTo>
                    <a:pt x="203" y="72"/>
                  </a:lnTo>
                  <a:lnTo>
                    <a:pt x="212" y="70"/>
                  </a:lnTo>
                  <a:lnTo>
                    <a:pt x="220" y="67"/>
                  </a:lnTo>
                  <a:lnTo>
                    <a:pt x="229" y="65"/>
                  </a:lnTo>
                  <a:lnTo>
                    <a:pt x="239" y="62"/>
                  </a:lnTo>
                  <a:lnTo>
                    <a:pt x="249" y="59"/>
                  </a:lnTo>
                  <a:lnTo>
                    <a:pt x="259" y="55"/>
                  </a:lnTo>
                  <a:lnTo>
                    <a:pt x="268" y="53"/>
                  </a:lnTo>
                  <a:lnTo>
                    <a:pt x="278" y="51"/>
                  </a:lnTo>
                  <a:lnTo>
                    <a:pt x="288" y="49"/>
                  </a:lnTo>
                  <a:lnTo>
                    <a:pt x="298" y="46"/>
                  </a:lnTo>
                  <a:lnTo>
                    <a:pt x="309" y="43"/>
                  </a:lnTo>
                  <a:lnTo>
                    <a:pt x="320" y="41"/>
                  </a:lnTo>
                  <a:lnTo>
                    <a:pt x="330" y="38"/>
                  </a:lnTo>
                  <a:lnTo>
                    <a:pt x="341" y="37"/>
                  </a:lnTo>
                  <a:lnTo>
                    <a:pt x="351" y="34"/>
                  </a:lnTo>
                  <a:lnTo>
                    <a:pt x="362" y="31"/>
                  </a:lnTo>
                  <a:lnTo>
                    <a:pt x="372" y="30"/>
                  </a:lnTo>
                  <a:lnTo>
                    <a:pt x="384" y="28"/>
                  </a:lnTo>
                  <a:lnTo>
                    <a:pt x="395" y="26"/>
                  </a:lnTo>
                  <a:lnTo>
                    <a:pt x="407" y="24"/>
                  </a:lnTo>
                  <a:lnTo>
                    <a:pt x="418" y="22"/>
                  </a:lnTo>
                  <a:lnTo>
                    <a:pt x="429" y="21"/>
                  </a:lnTo>
                  <a:lnTo>
                    <a:pt x="441" y="18"/>
                  </a:lnTo>
                  <a:lnTo>
                    <a:pt x="453" y="17"/>
                  </a:lnTo>
                  <a:lnTo>
                    <a:pt x="465" y="16"/>
                  </a:lnTo>
                  <a:lnTo>
                    <a:pt x="477" y="14"/>
                  </a:lnTo>
                  <a:lnTo>
                    <a:pt x="489" y="13"/>
                  </a:lnTo>
                  <a:lnTo>
                    <a:pt x="501" y="12"/>
                  </a:lnTo>
                  <a:lnTo>
                    <a:pt x="513" y="10"/>
                  </a:lnTo>
                  <a:lnTo>
                    <a:pt x="525" y="9"/>
                  </a:lnTo>
                  <a:lnTo>
                    <a:pt x="537" y="8"/>
                  </a:lnTo>
                  <a:lnTo>
                    <a:pt x="550" y="6"/>
                  </a:lnTo>
                  <a:lnTo>
                    <a:pt x="562" y="6"/>
                  </a:lnTo>
                  <a:lnTo>
                    <a:pt x="574" y="5"/>
                  </a:lnTo>
                  <a:lnTo>
                    <a:pt x="587" y="4"/>
                  </a:lnTo>
                  <a:lnTo>
                    <a:pt x="599" y="4"/>
                  </a:lnTo>
                  <a:lnTo>
                    <a:pt x="612" y="2"/>
                  </a:lnTo>
                  <a:lnTo>
                    <a:pt x="624" y="2"/>
                  </a:lnTo>
                  <a:lnTo>
                    <a:pt x="637" y="1"/>
                  </a:lnTo>
                  <a:lnTo>
                    <a:pt x="649" y="1"/>
                  </a:lnTo>
                  <a:lnTo>
                    <a:pt x="663" y="1"/>
                  </a:lnTo>
                  <a:lnTo>
                    <a:pt x="674" y="0"/>
                  </a:lnTo>
                  <a:lnTo>
                    <a:pt x="688" y="0"/>
                  </a:lnTo>
                  <a:lnTo>
                    <a:pt x="700" y="0"/>
                  </a:lnTo>
                  <a:lnTo>
                    <a:pt x="713" y="0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2439"/>
            <p:cNvSpPr>
              <a:spLocks/>
            </p:cNvSpPr>
            <p:nvPr/>
          </p:nvSpPr>
          <p:spPr bwMode="auto">
            <a:xfrm>
              <a:off x="2540000" y="3328988"/>
              <a:ext cx="574675" cy="190500"/>
            </a:xfrm>
            <a:custGeom>
              <a:avLst/>
              <a:gdLst/>
              <a:ahLst/>
              <a:cxnLst>
                <a:cxn ang="0">
                  <a:pos x="788" y="1"/>
                </a:cxn>
                <a:cxn ang="0">
                  <a:pos x="864" y="4"/>
                </a:cxn>
                <a:cxn ang="0">
                  <a:pos x="938" y="10"/>
                </a:cxn>
                <a:cxn ang="0">
                  <a:pos x="1010" y="18"/>
                </a:cxn>
                <a:cxn ang="0">
                  <a:pos x="1077" y="30"/>
                </a:cxn>
                <a:cxn ang="0">
                  <a:pos x="1142" y="43"/>
                </a:cxn>
                <a:cxn ang="0">
                  <a:pos x="1202" y="59"/>
                </a:cxn>
                <a:cxn ang="0">
                  <a:pos x="1257" y="76"/>
                </a:cxn>
                <a:cxn ang="0">
                  <a:pos x="1305" y="95"/>
                </a:cxn>
                <a:cxn ang="0">
                  <a:pos x="1347" y="116"/>
                </a:cxn>
                <a:cxn ang="0">
                  <a:pos x="1383" y="139"/>
                </a:cxn>
                <a:cxn ang="0">
                  <a:pos x="1412" y="161"/>
                </a:cxn>
                <a:cxn ang="0">
                  <a:pos x="1432" y="186"/>
                </a:cxn>
                <a:cxn ang="0">
                  <a:pos x="1445" y="210"/>
                </a:cxn>
                <a:cxn ang="0">
                  <a:pos x="1451" y="235"/>
                </a:cxn>
                <a:cxn ang="0">
                  <a:pos x="1447" y="260"/>
                </a:cxn>
                <a:cxn ang="0">
                  <a:pos x="1436" y="286"/>
                </a:cxn>
                <a:cxn ang="0">
                  <a:pos x="1417" y="309"/>
                </a:cxn>
                <a:cxn ang="0">
                  <a:pos x="1391" y="333"/>
                </a:cxn>
                <a:cxn ang="0">
                  <a:pos x="1358" y="356"/>
                </a:cxn>
                <a:cxn ang="0">
                  <a:pos x="1317" y="377"/>
                </a:cxn>
                <a:cxn ang="0">
                  <a:pos x="1269" y="397"/>
                </a:cxn>
                <a:cxn ang="0">
                  <a:pos x="1216" y="414"/>
                </a:cxn>
                <a:cxn ang="0">
                  <a:pos x="1158" y="430"/>
                </a:cxn>
                <a:cxn ang="0">
                  <a:pos x="1094" y="444"/>
                </a:cxn>
                <a:cxn ang="0">
                  <a:pos x="1027" y="456"/>
                </a:cxn>
                <a:cxn ang="0">
                  <a:pos x="957" y="465"/>
                </a:cxn>
                <a:cxn ang="0">
                  <a:pos x="882" y="472"/>
                </a:cxn>
                <a:cxn ang="0">
                  <a:pos x="808" y="476"/>
                </a:cxn>
                <a:cxn ang="0">
                  <a:pos x="731" y="477"/>
                </a:cxn>
                <a:cxn ang="0">
                  <a:pos x="656" y="476"/>
                </a:cxn>
                <a:cxn ang="0">
                  <a:pos x="580" y="472"/>
                </a:cxn>
                <a:cxn ang="0">
                  <a:pos x="506" y="467"/>
                </a:cxn>
                <a:cxn ang="0">
                  <a:pos x="436" y="458"/>
                </a:cxn>
                <a:cxn ang="0">
                  <a:pos x="367" y="446"/>
                </a:cxn>
                <a:cxn ang="0">
                  <a:pos x="304" y="432"/>
                </a:cxn>
                <a:cxn ang="0">
                  <a:pos x="244" y="417"/>
                </a:cxn>
                <a:cxn ang="0">
                  <a:pos x="190" y="399"/>
                </a:cxn>
                <a:cxn ang="0">
                  <a:pos x="142" y="379"/>
                </a:cxn>
                <a:cxn ang="0">
                  <a:pos x="100" y="360"/>
                </a:cxn>
                <a:cxn ang="0">
                  <a:pos x="65" y="337"/>
                </a:cxn>
                <a:cxn ang="0">
                  <a:pos x="37" y="313"/>
                </a:cxn>
                <a:cxn ang="0">
                  <a:pos x="18" y="290"/>
                </a:cxn>
                <a:cxn ang="0">
                  <a:pos x="4" y="264"/>
                </a:cxn>
                <a:cxn ang="0">
                  <a:pos x="0" y="239"/>
                </a:cxn>
                <a:cxn ang="0">
                  <a:pos x="4" y="214"/>
                </a:cxn>
                <a:cxn ang="0">
                  <a:pos x="16" y="190"/>
                </a:cxn>
                <a:cxn ang="0">
                  <a:pos x="35" y="165"/>
                </a:cxn>
                <a:cxn ang="0">
                  <a:pos x="63" y="143"/>
                </a:cxn>
                <a:cxn ang="0">
                  <a:pos x="97" y="120"/>
                </a:cxn>
                <a:cxn ang="0">
                  <a:pos x="138" y="99"/>
                </a:cxn>
                <a:cxn ang="0">
                  <a:pos x="186" y="79"/>
                </a:cxn>
                <a:cxn ang="0">
                  <a:pos x="239" y="62"/>
                </a:cxn>
                <a:cxn ang="0">
                  <a:pos x="298" y="46"/>
                </a:cxn>
                <a:cxn ang="0">
                  <a:pos x="362" y="31"/>
                </a:cxn>
                <a:cxn ang="0">
                  <a:pos x="429" y="21"/>
                </a:cxn>
                <a:cxn ang="0">
                  <a:pos x="501" y="12"/>
                </a:cxn>
                <a:cxn ang="0">
                  <a:pos x="574" y="5"/>
                </a:cxn>
                <a:cxn ang="0">
                  <a:pos x="649" y="1"/>
                </a:cxn>
                <a:cxn ang="0">
                  <a:pos x="725" y="0"/>
                </a:cxn>
              </a:cxnLst>
              <a:rect l="0" t="0" r="r" b="b"/>
              <a:pathLst>
                <a:path w="1451" h="477">
                  <a:moveTo>
                    <a:pt x="725" y="0"/>
                  </a:moveTo>
                  <a:lnTo>
                    <a:pt x="738" y="0"/>
                  </a:lnTo>
                  <a:lnTo>
                    <a:pt x="751" y="0"/>
                  </a:lnTo>
                  <a:lnTo>
                    <a:pt x="763" y="0"/>
                  </a:lnTo>
                  <a:lnTo>
                    <a:pt x="776" y="0"/>
                  </a:lnTo>
                  <a:lnTo>
                    <a:pt x="788" y="1"/>
                  </a:lnTo>
                  <a:lnTo>
                    <a:pt x="802" y="1"/>
                  </a:lnTo>
                  <a:lnTo>
                    <a:pt x="814" y="1"/>
                  </a:lnTo>
                  <a:lnTo>
                    <a:pt x="827" y="2"/>
                  </a:lnTo>
                  <a:lnTo>
                    <a:pt x="839" y="2"/>
                  </a:lnTo>
                  <a:lnTo>
                    <a:pt x="852" y="4"/>
                  </a:lnTo>
                  <a:lnTo>
                    <a:pt x="864" y="4"/>
                  </a:lnTo>
                  <a:lnTo>
                    <a:pt x="877" y="5"/>
                  </a:lnTo>
                  <a:lnTo>
                    <a:pt x="889" y="6"/>
                  </a:lnTo>
                  <a:lnTo>
                    <a:pt x="901" y="6"/>
                  </a:lnTo>
                  <a:lnTo>
                    <a:pt x="913" y="8"/>
                  </a:lnTo>
                  <a:lnTo>
                    <a:pt x="926" y="9"/>
                  </a:lnTo>
                  <a:lnTo>
                    <a:pt x="938" y="10"/>
                  </a:lnTo>
                  <a:lnTo>
                    <a:pt x="950" y="12"/>
                  </a:lnTo>
                  <a:lnTo>
                    <a:pt x="962" y="13"/>
                  </a:lnTo>
                  <a:lnTo>
                    <a:pt x="974" y="14"/>
                  </a:lnTo>
                  <a:lnTo>
                    <a:pt x="986" y="16"/>
                  </a:lnTo>
                  <a:lnTo>
                    <a:pt x="998" y="17"/>
                  </a:lnTo>
                  <a:lnTo>
                    <a:pt x="1010" y="18"/>
                  </a:lnTo>
                  <a:lnTo>
                    <a:pt x="1021" y="21"/>
                  </a:lnTo>
                  <a:lnTo>
                    <a:pt x="1032" y="22"/>
                  </a:lnTo>
                  <a:lnTo>
                    <a:pt x="1044" y="24"/>
                  </a:lnTo>
                  <a:lnTo>
                    <a:pt x="1056" y="26"/>
                  </a:lnTo>
                  <a:lnTo>
                    <a:pt x="1066" y="28"/>
                  </a:lnTo>
                  <a:lnTo>
                    <a:pt x="1077" y="30"/>
                  </a:lnTo>
                  <a:lnTo>
                    <a:pt x="1089" y="31"/>
                  </a:lnTo>
                  <a:lnTo>
                    <a:pt x="1100" y="34"/>
                  </a:lnTo>
                  <a:lnTo>
                    <a:pt x="1110" y="37"/>
                  </a:lnTo>
                  <a:lnTo>
                    <a:pt x="1121" y="38"/>
                  </a:lnTo>
                  <a:lnTo>
                    <a:pt x="1131" y="41"/>
                  </a:lnTo>
                  <a:lnTo>
                    <a:pt x="1142" y="43"/>
                  </a:lnTo>
                  <a:lnTo>
                    <a:pt x="1153" y="46"/>
                  </a:lnTo>
                  <a:lnTo>
                    <a:pt x="1163" y="49"/>
                  </a:lnTo>
                  <a:lnTo>
                    <a:pt x="1172" y="51"/>
                  </a:lnTo>
                  <a:lnTo>
                    <a:pt x="1183" y="53"/>
                  </a:lnTo>
                  <a:lnTo>
                    <a:pt x="1192" y="55"/>
                  </a:lnTo>
                  <a:lnTo>
                    <a:pt x="1202" y="59"/>
                  </a:lnTo>
                  <a:lnTo>
                    <a:pt x="1211" y="62"/>
                  </a:lnTo>
                  <a:lnTo>
                    <a:pt x="1221" y="65"/>
                  </a:lnTo>
                  <a:lnTo>
                    <a:pt x="1229" y="67"/>
                  </a:lnTo>
                  <a:lnTo>
                    <a:pt x="1239" y="70"/>
                  </a:lnTo>
                  <a:lnTo>
                    <a:pt x="1248" y="72"/>
                  </a:lnTo>
                  <a:lnTo>
                    <a:pt x="1257" y="76"/>
                  </a:lnTo>
                  <a:lnTo>
                    <a:pt x="1265" y="79"/>
                  </a:lnTo>
                  <a:lnTo>
                    <a:pt x="1273" y="82"/>
                  </a:lnTo>
                  <a:lnTo>
                    <a:pt x="1282" y="86"/>
                  </a:lnTo>
                  <a:lnTo>
                    <a:pt x="1290" y="88"/>
                  </a:lnTo>
                  <a:lnTo>
                    <a:pt x="1298" y="92"/>
                  </a:lnTo>
                  <a:lnTo>
                    <a:pt x="1305" y="95"/>
                  </a:lnTo>
                  <a:lnTo>
                    <a:pt x="1313" y="99"/>
                  </a:lnTo>
                  <a:lnTo>
                    <a:pt x="1321" y="102"/>
                  </a:lnTo>
                  <a:lnTo>
                    <a:pt x="1327" y="106"/>
                  </a:lnTo>
                  <a:lnTo>
                    <a:pt x="1334" y="110"/>
                  </a:lnTo>
                  <a:lnTo>
                    <a:pt x="1341" y="112"/>
                  </a:lnTo>
                  <a:lnTo>
                    <a:pt x="1347" y="116"/>
                  </a:lnTo>
                  <a:lnTo>
                    <a:pt x="1354" y="120"/>
                  </a:lnTo>
                  <a:lnTo>
                    <a:pt x="1360" y="123"/>
                  </a:lnTo>
                  <a:lnTo>
                    <a:pt x="1366" y="127"/>
                  </a:lnTo>
                  <a:lnTo>
                    <a:pt x="1372" y="131"/>
                  </a:lnTo>
                  <a:lnTo>
                    <a:pt x="1378" y="135"/>
                  </a:lnTo>
                  <a:lnTo>
                    <a:pt x="1383" y="139"/>
                  </a:lnTo>
                  <a:lnTo>
                    <a:pt x="1388" y="143"/>
                  </a:lnTo>
                  <a:lnTo>
                    <a:pt x="1394" y="147"/>
                  </a:lnTo>
                  <a:lnTo>
                    <a:pt x="1399" y="149"/>
                  </a:lnTo>
                  <a:lnTo>
                    <a:pt x="1403" y="153"/>
                  </a:lnTo>
                  <a:lnTo>
                    <a:pt x="1407" y="157"/>
                  </a:lnTo>
                  <a:lnTo>
                    <a:pt x="1412" y="161"/>
                  </a:lnTo>
                  <a:lnTo>
                    <a:pt x="1416" y="165"/>
                  </a:lnTo>
                  <a:lnTo>
                    <a:pt x="1419" y="169"/>
                  </a:lnTo>
                  <a:lnTo>
                    <a:pt x="1423" y="173"/>
                  </a:lnTo>
                  <a:lnTo>
                    <a:pt x="1427" y="177"/>
                  </a:lnTo>
                  <a:lnTo>
                    <a:pt x="1429" y="181"/>
                  </a:lnTo>
                  <a:lnTo>
                    <a:pt x="1432" y="186"/>
                  </a:lnTo>
                  <a:lnTo>
                    <a:pt x="1435" y="190"/>
                  </a:lnTo>
                  <a:lnTo>
                    <a:pt x="1437" y="194"/>
                  </a:lnTo>
                  <a:lnTo>
                    <a:pt x="1440" y="198"/>
                  </a:lnTo>
                  <a:lnTo>
                    <a:pt x="1441" y="202"/>
                  </a:lnTo>
                  <a:lnTo>
                    <a:pt x="1444" y="206"/>
                  </a:lnTo>
                  <a:lnTo>
                    <a:pt x="1445" y="210"/>
                  </a:lnTo>
                  <a:lnTo>
                    <a:pt x="1447" y="214"/>
                  </a:lnTo>
                  <a:lnTo>
                    <a:pt x="1448" y="219"/>
                  </a:lnTo>
                  <a:lnTo>
                    <a:pt x="1449" y="223"/>
                  </a:lnTo>
                  <a:lnTo>
                    <a:pt x="1449" y="227"/>
                  </a:lnTo>
                  <a:lnTo>
                    <a:pt x="1449" y="231"/>
                  </a:lnTo>
                  <a:lnTo>
                    <a:pt x="1451" y="235"/>
                  </a:lnTo>
                  <a:lnTo>
                    <a:pt x="1451" y="239"/>
                  </a:lnTo>
                  <a:lnTo>
                    <a:pt x="1451" y="243"/>
                  </a:lnTo>
                  <a:lnTo>
                    <a:pt x="1449" y="248"/>
                  </a:lnTo>
                  <a:lnTo>
                    <a:pt x="1449" y="252"/>
                  </a:lnTo>
                  <a:lnTo>
                    <a:pt x="1448" y="256"/>
                  </a:lnTo>
                  <a:lnTo>
                    <a:pt x="1447" y="260"/>
                  </a:lnTo>
                  <a:lnTo>
                    <a:pt x="1445" y="264"/>
                  </a:lnTo>
                  <a:lnTo>
                    <a:pt x="1444" y="268"/>
                  </a:lnTo>
                  <a:lnTo>
                    <a:pt x="1443" y="272"/>
                  </a:lnTo>
                  <a:lnTo>
                    <a:pt x="1441" y="278"/>
                  </a:lnTo>
                  <a:lnTo>
                    <a:pt x="1439" y="282"/>
                  </a:lnTo>
                  <a:lnTo>
                    <a:pt x="1436" y="286"/>
                  </a:lnTo>
                  <a:lnTo>
                    <a:pt x="1433" y="290"/>
                  </a:lnTo>
                  <a:lnTo>
                    <a:pt x="1431" y="293"/>
                  </a:lnTo>
                  <a:lnTo>
                    <a:pt x="1428" y="297"/>
                  </a:lnTo>
                  <a:lnTo>
                    <a:pt x="1424" y="301"/>
                  </a:lnTo>
                  <a:lnTo>
                    <a:pt x="1421" y="305"/>
                  </a:lnTo>
                  <a:lnTo>
                    <a:pt x="1417" y="309"/>
                  </a:lnTo>
                  <a:lnTo>
                    <a:pt x="1413" y="313"/>
                  </a:lnTo>
                  <a:lnTo>
                    <a:pt x="1409" y="317"/>
                  </a:lnTo>
                  <a:lnTo>
                    <a:pt x="1406" y="321"/>
                  </a:lnTo>
                  <a:lnTo>
                    <a:pt x="1400" y="325"/>
                  </a:lnTo>
                  <a:lnTo>
                    <a:pt x="1396" y="329"/>
                  </a:lnTo>
                  <a:lnTo>
                    <a:pt x="1391" y="333"/>
                  </a:lnTo>
                  <a:lnTo>
                    <a:pt x="1386" y="337"/>
                  </a:lnTo>
                  <a:lnTo>
                    <a:pt x="1380" y="341"/>
                  </a:lnTo>
                  <a:lnTo>
                    <a:pt x="1375" y="345"/>
                  </a:lnTo>
                  <a:lnTo>
                    <a:pt x="1370" y="348"/>
                  </a:lnTo>
                  <a:lnTo>
                    <a:pt x="1363" y="352"/>
                  </a:lnTo>
                  <a:lnTo>
                    <a:pt x="1358" y="356"/>
                  </a:lnTo>
                  <a:lnTo>
                    <a:pt x="1351" y="360"/>
                  </a:lnTo>
                  <a:lnTo>
                    <a:pt x="1345" y="362"/>
                  </a:lnTo>
                  <a:lnTo>
                    <a:pt x="1338" y="366"/>
                  </a:lnTo>
                  <a:lnTo>
                    <a:pt x="1331" y="370"/>
                  </a:lnTo>
                  <a:lnTo>
                    <a:pt x="1323" y="373"/>
                  </a:lnTo>
                  <a:lnTo>
                    <a:pt x="1317" y="377"/>
                  </a:lnTo>
                  <a:lnTo>
                    <a:pt x="1309" y="379"/>
                  </a:lnTo>
                  <a:lnTo>
                    <a:pt x="1301" y="383"/>
                  </a:lnTo>
                  <a:lnTo>
                    <a:pt x="1294" y="386"/>
                  </a:lnTo>
                  <a:lnTo>
                    <a:pt x="1286" y="390"/>
                  </a:lnTo>
                  <a:lnTo>
                    <a:pt x="1277" y="393"/>
                  </a:lnTo>
                  <a:lnTo>
                    <a:pt x="1269" y="397"/>
                  </a:lnTo>
                  <a:lnTo>
                    <a:pt x="1261" y="399"/>
                  </a:lnTo>
                  <a:lnTo>
                    <a:pt x="1252" y="402"/>
                  </a:lnTo>
                  <a:lnTo>
                    <a:pt x="1244" y="406"/>
                  </a:lnTo>
                  <a:lnTo>
                    <a:pt x="1235" y="409"/>
                  </a:lnTo>
                  <a:lnTo>
                    <a:pt x="1225" y="411"/>
                  </a:lnTo>
                  <a:lnTo>
                    <a:pt x="1216" y="414"/>
                  </a:lnTo>
                  <a:lnTo>
                    <a:pt x="1207" y="417"/>
                  </a:lnTo>
                  <a:lnTo>
                    <a:pt x="1198" y="419"/>
                  </a:lnTo>
                  <a:lnTo>
                    <a:pt x="1187" y="422"/>
                  </a:lnTo>
                  <a:lnTo>
                    <a:pt x="1178" y="424"/>
                  </a:lnTo>
                  <a:lnTo>
                    <a:pt x="1167" y="427"/>
                  </a:lnTo>
                  <a:lnTo>
                    <a:pt x="1158" y="430"/>
                  </a:lnTo>
                  <a:lnTo>
                    <a:pt x="1147" y="432"/>
                  </a:lnTo>
                  <a:lnTo>
                    <a:pt x="1137" y="435"/>
                  </a:lnTo>
                  <a:lnTo>
                    <a:pt x="1126" y="438"/>
                  </a:lnTo>
                  <a:lnTo>
                    <a:pt x="1115" y="440"/>
                  </a:lnTo>
                  <a:lnTo>
                    <a:pt x="1105" y="442"/>
                  </a:lnTo>
                  <a:lnTo>
                    <a:pt x="1094" y="444"/>
                  </a:lnTo>
                  <a:lnTo>
                    <a:pt x="1084" y="446"/>
                  </a:lnTo>
                  <a:lnTo>
                    <a:pt x="1072" y="448"/>
                  </a:lnTo>
                  <a:lnTo>
                    <a:pt x="1061" y="450"/>
                  </a:lnTo>
                  <a:lnTo>
                    <a:pt x="1049" y="452"/>
                  </a:lnTo>
                  <a:lnTo>
                    <a:pt x="1039" y="454"/>
                  </a:lnTo>
                  <a:lnTo>
                    <a:pt x="1027" y="456"/>
                  </a:lnTo>
                  <a:lnTo>
                    <a:pt x="1015" y="458"/>
                  </a:lnTo>
                  <a:lnTo>
                    <a:pt x="1003" y="459"/>
                  </a:lnTo>
                  <a:lnTo>
                    <a:pt x="992" y="460"/>
                  </a:lnTo>
                  <a:lnTo>
                    <a:pt x="980" y="462"/>
                  </a:lnTo>
                  <a:lnTo>
                    <a:pt x="968" y="464"/>
                  </a:lnTo>
                  <a:lnTo>
                    <a:pt x="957" y="465"/>
                  </a:lnTo>
                  <a:lnTo>
                    <a:pt x="943" y="467"/>
                  </a:lnTo>
                  <a:lnTo>
                    <a:pt x="931" y="467"/>
                  </a:lnTo>
                  <a:lnTo>
                    <a:pt x="919" y="468"/>
                  </a:lnTo>
                  <a:lnTo>
                    <a:pt x="908" y="469"/>
                  </a:lnTo>
                  <a:lnTo>
                    <a:pt x="896" y="471"/>
                  </a:lnTo>
                  <a:lnTo>
                    <a:pt x="882" y="472"/>
                  </a:lnTo>
                  <a:lnTo>
                    <a:pt x="870" y="472"/>
                  </a:lnTo>
                  <a:lnTo>
                    <a:pt x="857" y="473"/>
                  </a:lnTo>
                  <a:lnTo>
                    <a:pt x="845" y="473"/>
                  </a:lnTo>
                  <a:lnTo>
                    <a:pt x="833" y="475"/>
                  </a:lnTo>
                  <a:lnTo>
                    <a:pt x="820" y="475"/>
                  </a:lnTo>
                  <a:lnTo>
                    <a:pt x="808" y="476"/>
                  </a:lnTo>
                  <a:lnTo>
                    <a:pt x="795" y="476"/>
                  </a:lnTo>
                  <a:lnTo>
                    <a:pt x="782" y="476"/>
                  </a:lnTo>
                  <a:lnTo>
                    <a:pt x="770" y="477"/>
                  </a:lnTo>
                  <a:lnTo>
                    <a:pt x="757" y="477"/>
                  </a:lnTo>
                  <a:lnTo>
                    <a:pt x="745" y="477"/>
                  </a:lnTo>
                  <a:lnTo>
                    <a:pt x="731" y="477"/>
                  </a:lnTo>
                  <a:lnTo>
                    <a:pt x="719" y="477"/>
                  </a:lnTo>
                  <a:lnTo>
                    <a:pt x="706" y="477"/>
                  </a:lnTo>
                  <a:lnTo>
                    <a:pt x="693" y="477"/>
                  </a:lnTo>
                  <a:lnTo>
                    <a:pt x="681" y="477"/>
                  </a:lnTo>
                  <a:lnTo>
                    <a:pt x="668" y="476"/>
                  </a:lnTo>
                  <a:lnTo>
                    <a:pt x="656" y="476"/>
                  </a:lnTo>
                  <a:lnTo>
                    <a:pt x="643" y="476"/>
                  </a:lnTo>
                  <a:lnTo>
                    <a:pt x="631" y="475"/>
                  </a:lnTo>
                  <a:lnTo>
                    <a:pt x="617" y="475"/>
                  </a:lnTo>
                  <a:lnTo>
                    <a:pt x="606" y="473"/>
                  </a:lnTo>
                  <a:lnTo>
                    <a:pt x="592" y="473"/>
                  </a:lnTo>
                  <a:lnTo>
                    <a:pt x="580" y="472"/>
                  </a:lnTo>
                  <a:lnTo>
                    <a:pt x="568" y="472"/>
                  </a:lnTo>
                  <a:lnTo>
                    <a:pt x="555" y="471"/>
                  </a:lnTo>
                  <a:lnTo>
                    <a:pt x="543" y="469"/>
                  </a:lnTo>
                  <a:lnTo>
                    <a:pt x="531" y="468"/>
                  </a:lnTo>
                  <a:lnTo>
                    <a:pt x="519" y="467"/>
                  </a:lnTo>
                  <a:lnTo>
                    <a:pt x="506" y="467"/>
                  </a:lnTo>
                  <a:lnTo>
                    <a:pt x="494" y="465"/>
                  </a:lnTo>
                  <a:lnTo>
                    <a:pt x="482" y="464"/>
                  </a:lnTo>
                  <a:lnTo>
                    <a:pt x="470" y="462"/>
                  </a:lnTo>
                  <a:lnTo>
                    <a:pt x="459" y="460"/>
                  </a:lnTo>
                  <a:lnTo>
                    <a:pt x="447" y="459"/>
                  </a:lnTo>
                  <a:lnTo>
                    <a:pt x="436" y="458"/>
                  </a:lnTo>
                  <a:lnTo>
                    <a:pt x="424" y="456"/>
                  </a:lnTo>
                  <a:lnTo>
                    <a:pt x="412" y="454"/>
                  </a:lnTo>
                  <a:lnTo>
                    <a:pt x="402" y="452"/>
                  </a:lnTo>
                  <a:lnTo>
                    <a:pt x="390" y="450"/>
                  </a:lnTo>
                  <a:lnTo>
                    <a:pt x="379" y="448"/>
                  </a:lnTo>
                  <a:lnTo>
                    <a:pt x="367" y="446"/>
                  </a:lnTo>
                  <a:lnTo>
                    <a:pt x="357" y="444"/>
                  </a:lnTo>
                  <a:lnTo>
                    <a:pt x="346" y="442"/>
                  </a:lnTo>
                  <a:lnTo>
                    <a:pt x="335" y="440"/>
                  </a:lnTo>
                  <a:lnTo>
                    <a:pt x="325" y="438"/>
                  </a:lnTo>
                  <a:lnTo>
                    <a:pt x="314" y="435"/>
                  </a:lnTo>
                  <a:lnTo>
                    <a:pt x="304" y="432"/>
                  </a:lnTo>
                  <a:lnTo>
                    <a:pt x="293" y="430"/>
                  </a:lnTo>
                  <a:lnTo>
                    <a:pt x="282" y="427"/>
                  </a:lnTo>
                  <a:lnTo>
                    <a:pt x="273" y="424"/>
                  </a:lnTo>
                  <a:lnTo>
                    <a:pt x="263" y="423"/>
                  </a:lnTo>
                  <a:lnTo>
                    <a:pt x="253" y="419"/>
                  </a:lnTo>
                  <a:lnTo>
                    <a:pt x="244" y="417"/>
                  </a:lnTo>
                  <a:lnTo>
                    <a:pt x="235" y="414"/>
                  </a:lnTo>
                  <a:lnTo>
                    <a:pt x="225" y="411"/>
                  </a:lnTo>
                  <a:lnTo>
                    <a:pt x="216" y="409"/>
                  </a:lnTo>
                  <a:lnTo>
                    <a:pt x="207" y="406"/>
                  </a:lnTo>
                  <a:lnTo>
                    <a:pt x="199" y="402"/>
                  </a:lnTo>
                  <a:lnTo>
                    <a:pt x="190" y="399"/>
                  </a:lnTo>
                  <a:lnTo>
                    <a:pt x="182" y="397"/>
                  </a:lnTo>
                  <a:lnTo>
                    <a:pt x="173" y="393"/>
                  </a:lnTo>
                  <a:lnTo>
                    <a:pt x="165" y="390"/>
                  </a:lnTo>
                  <a:lnTo>
                    <a:pt x="157" y="386"/>
                  </a:lnTo>
                  <a:lnTo>
                    <a:pt x="149" y="383"/>
                  </a:lnTo>
                  <a:lnTo>
                    <a:pt x="142" y="379"/>
                  </a:lnTo>
                  <a:lnTo>
                    <a:pt x="134" y="377"/>
                  </a:lnTo>
                  <a:lnTo>
                    <a:pt x="127" y="373"/>
                  </a:lnTo>
                  <a:lnTo>
                    <a:pt x="120" y="370"/>
                  </a:lnTo>
                  <a:lnTo>
                    <a:pt x="113" y="366"/>
                  </a:lnTo>
                  <a:lnTo>
                    <a:pt x="106" y="362"/>
                  </a:lnTo>
                  <a:lnTo>
                    <a:pt x="100" y="360"/>
                  </a:lnTo>
                  <a:lnTo>
                    <a:pt x="93" y="356"/>
                  </a:lnTo>
                  <a:lnTo>
                    <a:pt x="88" y="352"/>
                  </a:lnTo>
                  <a:lnTo>
                    <a:pt x="81" y="348"/>
                  </a:lnTo>
                  <a:lnTo>
                    <a:pt x="76" y="345"/>
                  </a:lnTo>
                  <a:lnTo>
                    <a:pt x="71" y="341"/>
                  </a:lnTo>
                  <a:lnTo>
                    <a:pt x="65" y="337"/>
                  </a:lnTo>
                  <a:lnTo>
                    <a:pt x="60" y="333"/>
                  </a:lnTo>
                  <a:lnTo>
                    <a:pt x="55" y="329"/>
                  </a:lnTo>
                  <a:lnTo>
                    <a:pt x="51" y="325"/>
                  </a:lnTo>
                  <a:lnTo>
                    <a:pt x="45" y="321"/>
                  </a:lnTo>
                  <a:lnTo>
                    <a:pt x="41" y="317"/>
                  </a:lnTo>
                  <a:lnTo>
                    <a:pt x="37" y="313"/>
                  </a:lnTo>
                  <a:lnTo>
                    <a:pt x="33" y="309"/>
                  </a:lnTo>
                  <a:lnTo>
                    <a:pt x="29" y="305"/>
                  </a:lnTo>
                  <a:lnTo>
                    <a:pt x="25" y="301"/>
                  </a:lnTo>
                  <a:lnTo>
                    <a:pt x="23" y="297"/>
                  </a:lnTo>
                  <a:lnTo>
                    <a:pt x="20" y="293"/>
                  </a:lnTo>
                  <a:lnTo>
                    <a:pt x="18" y="290"/>
                  </a:lnTo>
                  <a:lnTo>
                    <a:pt x="15" y="286"/>
                  </a:lnTo>
                  <a:lnTo>
                    <a:pt x="12" y="282"/>
                  </a:lnTo>
                  <a:lnTo>
                    <a:pt x="10" y="278"/>
                  </a:lnTo>
                  <a:lnTo>
                    <a:pt x="8" y="272"/>
                  </a:lnTo>
                  <a:lnTo>
                    <a:pt x="7" y="268"/>
                  </a:lnTo>
                  <a:lnTo>
                    <a:pt x="4" y="264"/>
                  </a:lnTo>
                  <a:lnTo>
                    <a:pt x="3" y="260"/>
                  </a:lnTo>
                  <a:lnTo>
                    <a:pt x="3" y="256"/>
                  </a:lnTo>
                  <a:lnTo>
                    <a:pt x="2" y="252"/>
                  </a:lnTo>
                  <a:lnTo>
                    <a:pt x="2" y="248"/>
                  </a:lnTo>
                  <a:lnTo>
                    <a:pt x="0" y="243"/>
                  </a:lnTo>
                  <a:lnTo>
                    <a:pt x="0" y="239"/>
                  </a:lnTo>
                  <a:lnTo>
                    <a:pt x="0" y="235"/>
                  </a:lnTo>
                  <a:lnTo>
                    <a:pt x="0" y="231"/>
                  </a:lnTo>
                  <a:lnTo>
                    <a:pt x="2" y="227"/>
                  </a:lnTo>
                  <a:lnTo>
                    <a:pt x="2" y="223"/>
                  </a:lnTo>
                  <a:lnTo>
                    <a:pt x="3" y="219"/>
                  </a:lnTo>
                  <a:lnTo>
                    <a:pt x="4" y="214"/>
                  </a:lnTo>
                  <a:lnTo>
                    <a:pt x="6" y="210"/>
                  </a:lnTo>
                  <a:lnTo>
                    <a:pt x="7" y="206"/>
                  </a:lnTo>
                  <a:lnTo>
                    <a:pt x="10" y="202"/>
                  </a:lnTo>
                  <a:lnTo>
                    <a:pt x="11" y="198"/>
                  </a:lnTo>
                  <a:lnTo>
                    <a:pt x="14" y="194"/>
                  </a:lnTo>
                  <a:lnTo>
                    <a:pt x="16" y="190"/>
                  </a:lnTo>
                  <a:lnTo>
                    <a:pt x="19" y="186"/>
                  </a:lnTo>
                  <a:lnTo>
                    <a:pt x="22" y="181"/>
                  </a:lnTo>
                  <a:lnTo>
                    <a:pt x="24" y="177"/>
                  </a:lnTo>
                  <a:lnTo>
                    <a:pt x="28" y="173"/>
                  </a:lnTo>
                  <a:lnTo>
                    <a:pt x="31" y="169"/>
                  </a:lnTo>
                  <a:lnTo>
                    <a:pt x="35" y="165"/>
                  </a:lnTo>
                  <a:lnTo>
                    <a:pt x="39" y="161"/>
                  </a:lnTo>
                  <a:lnTo>
                    <a:pt x="43" y="157"/>
                  </a:lnTo>
                  <a:lnTo>
                    <a:pt x="48" y="153"/>
                  </a:lnTo>
                  <a:lnTo>
                    <a:pt x="52" y="149"/>
                  </a:lnTo>
                  <a:lnTo>
                    <a:pt x="57" y="147"/>
                  </a:lnTo>
                  <a:lnTo>
                    <a:pt x="63" y="143"/>
                  </a:lnTo>
                  <a:lnTo>
                    <a:pt x="68" y="139"/>
                  </a:lnTo>
                  <a:lnTo>
                    <a:pt x="73" y="135"/>
                  </a:lnTo>
                  <a:lnTo>
                    <a:pt x="78" y="131"/>
                  </a:lnTo>
                  <a:lnTo>
                    <a:pt x="84" y="127"/>
                  </a:lnTo>
                  <a:lnTo>
                    <a:pt x="90" y="123"/>
                  </a:lnTo>
                  <a:lnTo>
                    <a:pt x="97" y="120"/>
                  </a:lnTo>
                  <a:lnTo>
                    <a:pt x="102" y="116"/>
                  </a:lnTo>
                  <a:lnTo>
                    <a:pt x="109" y="112"/>
                  </a:lnTo>
                  <a:lnTo>
                    <a:pt x="117" y="110"/>
                  </a:lnTo>
                  <a:lnTo>
                    <a:pt x="124" y="106"/>
                  </a:lnTo>
                  <a:lnTo>
                    <a:pt x="130" y="102"/>
                  </a:lnTo>
                  <a:lnTo>
                    <a:pt x="138" y="99"/>
                  </a:lnTo>
                  <a:lnTo>
                    <a:pt x="145" y="95"/>
                  </a:lnTo>
                  <a:lnTo>
                    <a:pt x="153" y="92"/>
                  </a:lnTo>
                  <a:lnTo>
                    <a:pt x="161" y="88"/>
                  </a:lnTo>
                  <a:lnTo>
                    <a:pt x="169" y="86"/>
                  </a:lnTo>
                  <a:lnTo>
                    <a:pt x="176" y="82"/>
                  </a:lnTo>
                  <a:lnTo>
                    <a:pt x="186" y="79"/>
                  </a:lnTo>
                  <a:lnTo>
                    <a:pt x="194" y="76"/>
                  </a:lnTo>
                  <a:lnTo>
                    <a:pt x="203" y="72"/>
                  </a:lnTo>
                  <a:lnTo>
                    <a:pt x="212" y="70"/>
                  </a:lnTo>
                  <a:lnTo>
                    <a:pt x="220" y="67"/>
                  </a:lnTo>
                  <a:lnTo>
                    <a:pt x="229" y="65"/>
                  </a:lnTo>
                  <a:lnTo>
                    <a:pt x="239" y="62"/>
                  </a:lnTo>
                  <a:lnTo>
                    <a:pt x="249" y="59"/>
                  </a:lnTo>
                  <a:lnTo>
                    <a:pt x="259" y="55"/>
                  </a:lnTo>
                  <a:lnTo>
                    <a:pt x="268" y="53"/>
                  </a:lnTo>
                  <a:lnTo>
                    <a:pt x="278" y="51"/>
                  </a:lnTo>
                  <a:lnTo>
                    <a:pt x="288" y="49"/>
                  </a:lnTo>
                  <a:lnTo>
                    <a:pt x="298" y="46"/>
                  </a:lnTo>
                  <a:lnTo>
                    <a:pt x="309" y="43"/>
                  </a:lnTo>
                  <a:lnTo>
                    <a:pt x="320" y="41"/>
                  </a:lnTo>
                  <a:lnTo>
                    <a:pt x="330" y="38"/>
                  </a:lnTo>
                  <a:lnTo>
                    <a:pt x="341" y="37"/>
                  </a:lnTo>
                  <a:lnTo>
                    <a:pt x="351" y="34"/>
                  </a:lnTo>
                  <a:lnTo>
                    <a:pt x="362" y="31"/>
                  </a:lnTo>
                  <a:lnTo>
                    <a:pt x="372" y="30"/>
                  </a:lnTo>
                  <a:lnTo>
                    <a:pt x="384" y="28"/>
                  </a:lnTo>
                  <a:lnTo>
                    <a:pt x="395" y="26"/>
                  </a:lnTo>
                  <a:lnTo>
                    <a:pt x="407" y="24"/>
                  </a:lnTo>
                  <a:lnTo>
                    <a:pt x="418" y="22"/>
                  </a:lnTo>
                  <a:lnTo>
                    <a:pt x="429" y="21"/>
                  </a:lnTo>
                  <a:lnTo>
                    <a:pt x="441" y="18"/>
                  </a:lnTo>
                  <a:lnTo>
                    <a:pt x="453" y="17"/>
                  </a:lnTo>
                  <a:lnTo>
                    <a:pt x="465" y="16"/>
                  </a:lnTo>
                  <a:lnTo>
                    <a:pt x="477" y="14"/>
                  </a:lnTo>
                  <a:lnTo>
                    <a:pt x="489" y="13"/>
                  </a:lnTo>
                  <a:lnTo>
                    <a:pt x="501" y="12"/>
                  </a:lnTo>
                  <a:lnTo>
                    <a:pt x="513" y="10"/>
                  </a:lnTo>
                  <a:lnTo>
                    <a:pt x="525" y="9"/>
                  </a:lnTo>
                  <a:lnTo>
                    <a:pt x="537" y="8"/>
                  </a:lnTo>
                  <a:lnTo>
                    <a:pt x="550" y="6"/>
                  </a:lnTo>
                  <a:lnTo>
                    <a:pt x="562" y="6"/>
                  </a:lnTo>
                  <a:lnTo>
                    <a:pt x="574" y="5"/>
                  </a:lnTo>
                  <a:lnTo>
                    <a:pt x="587" y="4"/>
                  </a:lnTo>
                  <a:lnTo>
                    <a:pt x="599" y="4"/>
                  </a:lnTo>
                  <a:lnTo>
                    <a:pt x="612" y="2"/>
                  </a:lnTo>
                  <a:lnTo>
                    <a:pt x="624" y="2"/>
                  </a:lnTo>
                  <a:lnTo>
                    <a:pt x="637" y="1"/>
                  </a:lnTo>
                  <a:lnTo>
                    <a:pt x="649" y="1"/>
                  </a:lnTo>
                  <a:lnTo>
                    <a:pt x="663" y="1"/>
                  </a:lnTo>
                  <a:lnTo>
                    <a:pt x="674" y="0"/>
                  </a:lnTo>
                  <a:lnTo>
                    <a:pt x="688" y="0"/>
                  </a:lnTo>
                  <a:lnTo>
                    <a:pt x="700" y="0"/>
                  </a:lnTo>
                  <a:lnTo>
                    <a:pt x="713" y="0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Rectangle 2440"/>
            <p:cNvSpPr>
              <a:spLocks noChangeArrowheads="1"/>
            </p:cNvSpPr>
            <p:nvPr/>
          </p:nvSpPr>
          <p:spPr bwMode="auto">
            <a:xfrm>
              <a:off x="2728913" y="3355975"/>
              <a:ext cx="265112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auth</a:t>
              </a:r>
              <a:endParaRPr lang="en-US" sz="1000" b="0">
                <a:solidFill>
                  <a:schemeClr val="tx1"/>
                </a:solidFill>
              </a:endParaRPr>
            </a:p>
          </p:txBody>
        </p:sp>
        <p:sp>
          <p:nvSpPr>
            <p:cNvPr id="59" name="Line 2441"/>
            <p:cNvSpPr>
              <a:spLocks noChangeShapeType="1"/>
            </p:cNvSpPr>
            <p:nvPr/>
          </p:nvSpPr>
          <p:spPr bwMode="auto">
            <a:xfrm flipH="1">
              <a:off x="2825750" y="3519488"/>
              <a:ext cx="1588" cy="349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2442"/>
            <p:cNvSpPr>
              <a:spLocks/>
            </p:cNvSpPr>
            <p:nvPr/>
          </p:nvSpPr>
          <p:spPr bwMode="auto">
            <a:xfrm>
              <a:off x="2786063" y="3805238"/>
              <a:ext cx="77787" cy="777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199"/>
                </a:cxn>
                <a:cxn ang="0">
                  <a:pos x="198" y="2"/>
                </a:cxn>
              </a:cxnLst>
              <a:rect l="0" t="0" r="r" b="b"/>
              <a:pathLst>
                <a:path w="198" h="199">
                  <a:moveTo>
                    <a:pt x="0" y="0"/>
                  </a:moveTo>
                  <a:lnTo>
                    <a:pt x="98" y="199"/>
                  </a:lnTo>
                  <a:lnTo>
                    <a:pt x="198" y="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Line 2443"/>
            <p:cNvSpPr>
              <a:spLocks noChangeShapeType="1"/>
            </p:cNvSpPr>
            <p:nvPr/>
          </p:nvSpPr>
          <p:spPr bwMode="auto">
            <a:xfrm>
              <a:off x="2825750" y="4238625"/>
              <a:ext cx="3175" cy="3254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2444"/>
            <p:cNvSpPr>
              <a:spLocks/>
            </p:cNvSpPr>
            <p:nvPr/>
          </p:nvSpPr>
          <p:spPr bwMode="auto">
            <a:xfrm>
              <a:off x="2789238" y="4500563"/>
              <a:ext cx="77787" cy="793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01" y="198"/>
                </a:cxn>
                <a:cxn ang="0">
                  <a:pos x="197" y="0"/>
                </a:cxn>
              </a:cxnLst>
              <a:rect l="0" t="0" r="r" b="b"/>
              <a:pathLst>
                <a:path w="197" h="198">
                  <a:moveTo>
                    <a:pt x="0" y="2"/>
                  </a:moveTo>
                  <a:lnTo>
                    <a:pt x="101" y="198"/>
                  </a:lnTo>
                  <a:lnTo>
                    <a:pt x="197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Line 2445"/>
            <p:cNvSpPr>
              <a:spLocks noChangeShapeType="1"/>
            </p:cNvSpPr>
            <p:nvPr/>
          </p:nvSpPr>
          <p:spPr bwMode="auto">
            <a:xfrm>
              <a:off x="2828925" y="4783138"/>
              <a:ext cx="1588" cy="3762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2446"/>
            <p:cNvSpPr>
              <a:spLocks/>
            </p:cNvSpPr>
            <p:nvPr/>
          </p:nvSpPr>
          <p:spPr bwMode="auto">
            <a:xfrm>
              <a:off x="2789238" y="5095875"/>
              <a:ext cx="79375" cy="793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9" y="198"/>
                </a:cxn>
                <a:cxn ang="0">
                  <a:pos x="197" y="0"/>
                </a:cxn>
              </a:cxnLst>
              <a:rect l="0" t="0" r="r" b="b"/>
              <a:pathLst>
                <a:path w="197" h="198">
                  <a:moveTo>
                    <a:pt x="0" y="0"/>
                  </a:moveTo>
                  <a:lnTo>
                    <a:pt x="99" y="198"/>
                  </a:lnTo>
                  <a:lnTo>
                    <a:pt x="197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2447"/>
            <p:cNvSpPr>
              <a:spLocks/>
            </p:cNvSpPr>
            <p:nvPr/>
          </p:nvSpPr>
          <p:spPr bwMode="auto">
            <a:xfrm>
              <a:off x="158750" y="3983038"/>
              <a:ext cx="654050" cy="352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1" y="0"/>
                </a:cxn>
                <a:cxn ang="0">
                  <a:pos x="1649" y="198"/>
                </a:cxn>
                <a:cxn ang="0">
                  <a:pos x="1649" y="889"/>
                </a:cxn>
                <a:cxn ang="0">
                  <a:pos x="0" y="889"/>
                </a:cxn>
                <a:cxn ang="0">
                  <a:pos x="0" y="0"/>
                </a:cxn>
              </a:cxnLst>
              <a:rect l="0" t="0" r="r" b="b"/>
              <a:pathLst>
                <a:path w="1649" h="889">
                  <a:moveTo>
                    <a:pt x="0" y="0"/>
                  </a:moveTo>
                  <a:lnTo>
                    <a:pt x="1451" y="0"/>
                  </a:lnTo>
                  <a:lnTo>
                    <a:pt x="1649" y="198"/>
                  </a:lnTo>
                  <a:lnTo>
                    <a:pt x="1649" y="889"/>
                  </a:lnTo>
                  <a:lnTo>
                    <a:pt x="0" y="8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2448"/>
            <p:cNvSpPr>
              <a:spLocks/>
            </p:cNvSpPr>
            <p:nvPr/>
          </p:nvSpPr>
          <p:spPr bwMode="auto">
            <a:xfrm>
              <a:off x="158750" y="3983038"/>
              <a:ext cx="654050" cy="352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1" y="0"/>
                </a:cxn>
                <a:cxn ang="0">
                  <a:pos x="1649" y="198"/>
                </a:cxn>
                <a:cxn ang="0">
                  <a:pos x="1649" y="889"/>
                </a:cxn>
                <a:cxn ang="0">
                  <a:pos x="0" y="889"/>
                </a:cxn>
                <a:cxn ang="0">
                  <a:pos x="0" y="0"/>
                </a:cxn>
              </a:cxnLst>
              <a:rect l="0" t="0" r="r" b="b"/>
              <a:pathLst>
                <a:path w="1649" h="889">
                  <a:moveTo>
                    <a:pt x="0" y="0"/>
                  </a:moveTo>
                  <a:lnTo>
                    <a:pt x="1451" y="0"/>
                  </a:lnTo>
                  <a:lnTo>
                    <a:pt x="1649" y="198"/>
                  </a:lnTo>
                  <a:lnTo>
                    <a:pt x="1649" y="889"/>
                  </a:lnTo>
                  <a:lnTo>
                    <a:pt x="0" y="8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2449"/>
            <p:cNvSpPr>
              <a:spLocks/>
            </p:cNvSpPr>
            <p:nvPr/>
          </p:nvSpPr>
          <p:spPr bwMode="auto">
            <a:xfrm>
              <a:off x="735013" y="3983038"/>
              <a:ext cx="77787" cy="793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8"/>
                </a:cxn>
                <a:cxn ang="0">
                  <a:pos x="198" y="198"/>
                </a:cxn>
              </a:cxnLst>
              <a:rect l="0" t="0" r="r" b="b"/>
              <a:pathLst>
                <a:path w="198" h="198">
                  <a:moveTo>
                    <a:pt x="0" y="0"/>
                  </a:moveTo>
                  <a:lnTo>
                    <a:pt x="0" y="198"/>
                  </a:lnTo>
                  <a:lnTo>
                    <a:pt x="198" y="19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Rectangle 2450"/>
            <p:cNvSpPr>
              <a:spLocks noChangeArrowheads="1"/>
            </p:cNvSpPr>
            <p:nvPr/>
          </p:nvSpPr>
          <p:spPr bwMode="auto">
            <a:xfrm>
              <a:off x="177800" y="4062413"/>
              <a:ext cx="711200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WebServices Authz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69" name="Rectangle 2451"/>
            <p:cNvSpPr>
              <a:spLocks noChangeArrowheads="1"/>
            </p:cNvSpPr>
            <p:nvPr/>
          </p:nvSpPr>
          <p:spPr bwMode="auto">
            <a:xfrm>
              <a:off x="179388" y="4140200"/>
              <a:ext cx="685800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dn,attrs,acl, req.op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70" name="Rectangle 2452"/>
            <p:cNvSpPr>
              <a:spLocks noChangeArrowheads="1"/>
            </p:cNvSpPr>
            <p:nvPr/>
          </p:nvSpPr>
          <p:spPr bwMode="auto">
            <a:xfrm>
              <a:off x="201613" y="4217988"/>
              <a:ext cx="314325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-&gt;yes/no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71" name="Rectangle 2453"/>
            <p:cNvSpPr>
              <a:spLocks noChangeArrowheads="1"/>
            </p:cNvSpPr>
            <p:nvPr/>
          </p:nvSpPr>
          <p:spPr bwMode="auto">
            <a:xfrm>
              <a:off x="1042988" y="4927600"/>
              <a:ext cx="323850" cy="2492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Rectangle 2454"/>
            <p:cNvSpPr>
              <a:spLocks noChangeArrowheads="1"/>
            </p:cNvSpPr>
            <p:nvPr/>
          </p:nvSpPr>
          <p:spPr bwMode="auto">
            <a:xfrm>
              <a:off x="1042988" y="4927600"/>
              <a:ext cx="323850" cy="24923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Rectangle 2455"/>
            <p:cNvSpPr>
              <a:spLocks noChangeArrowheads="1"/>
            </p:cNvSpPr>
            <p:nvPr/>
          </p:nvSpPr>
          <p:spPr bwMode="auto">
            <a:xfrm>
              <a:off x="1150938" y="4981575"/>
              <a:ext cx="177800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Times New Roman" pitchFamily="18" charset="0"/>
                </a:rPr>
                <a:t>doit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74" name="Freeform 2456"/>
            <p:cNvSpPr>
              <a:spLocks/>
            </p:cNvSpPr>
            <p:nvPr/>
          </p:nvSpPr>
          <p:spPr bwMode="auto">
            <a:xfrm>
              <a:off x="911225" y="3359150"/>
              <a:ext cx="576263" cy="188913"/>
            </a:xfrm>
            <a:custGeom>
              <a:avLst/>
              <a:gdLst/>
              <a:ahLst/>
              <a:cxnLst>
                <a:cxn ang="0">
                  <a:pos x="788" y="1"/>
                </a:cxn>
                <a:cxn ang="0">
                  <a:pos x="863" y="4"/>
                </a:cxn>
                <a:cxn ang="0">
                  <a:pos x="937" y="10"/>
                </a:cxn>
                <a:cxn ang="0">
                  <a:pos x="1009" y="18"/>
                </a:cxn>
                <a:cxn ang="0">
                  <a:pos x="1078" y="30"/>
                </a:cxn>
                <a:cxn ang="0">
                  <a:pos x="1141" y="43"/>
                </a:cxn>
                <a:cxn ang="0">
                  <a:pos x="1202" y="59"/>
                </a:cxn>
                <a:cxn ang="0">
                  <a:pos x="1257" y="77"/>
                </a:cxn>
                <a:cxn ang="0">
                  <a:pos x="1306" y="95"/>
                </a:cxn>
                <a:cxn ang="0">
                  <a:pos x="1348" y="116"/>
                </a:cxn>
                <a:cxn ang="0">
                  <a:pos x="1382" y="139"/>
                </a:cxn>
                <a:cxn ang="0">
                  <a:pos x="1412" y="161"/>
                </a:cxn>
                <a:cxn ang="0">
                  <a:pos x="1431" y="186"/>
                </a:cxn>
                <a:cxn ang="0">
                  <a:pos x="1445" y="210"/>
                </a:cxn>
                <a:cxn ang="0">
                  <a:pos x="1450" y="235"/>
                </a:cxn>
                <a:cxn ang="0">
                  <a:pos x="1447" y="260"/>
                </a:cxn>
                <a:cxn ang="0">
                  <a:pos x="1435" y="286"/>
                </a:cxn>
                <a:cxn ang="0">
                  <a:pos x="1417" y="309"/>
                </a:cxn>
                <a:cxn ang="0">
                  <a:pos x="1390" y="333"/>
                </a:cxn>
                <a:cxn ang="0">
                  <a:pos x="1357" y="356"/>
                </a:cxn>
                <a:cxn ang="0">
                  <a:pos x="1316" y="377"/>
                </a:cxn>
                <a:cxn ang="0">
                  <a:pos x="1268" y="397"/>
                </a:cxn>
                <a:cxn ang="0">
                  <a:pos x="1216" y="414"/>
                </a:cxn>
                <a:cxn ang="0">
                  <a:pos x="1157" y="430"/>
                </a:cxn>
                <a:cxn ang="0">
                  <a:pos x="1094" y="444"/>
                </a:cxn>
                <a:cxn ang="0">
                  <a:pos x="1026" y="456"/>
                </a:cxn>
                <a:cxn ang="0">
                  <a:pos x="956" y="466"/>
                </a:cxn>
                <a:cxn ang="0">
                  <a:pos x="882" y="472"/>
                </a:cxn>
                <a:cxn ang="0">
                  <a:pos x="808" y="476"/>
                </a:cxn>
                <a:cxn ang="0">
                  <a:pos x="731" y="478"/>
                </a:cxn>
                <a:cxn ang="0">
                  <a:pos x="655" y="476"/>
                </a:cxn>
                <a:cxn ang="0">
                  <a:pos x="580" y="472"/>
                </a:cxn>
                <a:cxn ang="0">
                  <a:pos x="507" y="467"/>
                </a:cxn>
                <a:cxn ang="0">
                  <a:pos x="435" y="458"/>
                </a:cxn>
                <a:cxn ang="0">
                  <a:pos x="367" y="446"/>
                </a:cxn>
                <a:cxn ang="0">
                  <a:pos x="303" y="433"/>
                </a:cxn>
                <a:cxn ang="0">
                  <a:pos x="243" y="417"/>
                </a:cxn>
                <a:cxn ang="0">
                  <a:pos x="189" y="399"/>
                </a:cxn>
                <a:cxn ang="0">
                  <a:pos x="141" y="380"/>
                </a:cxn>
                <a:cxn ang="0">
                  <a:pos x="99" y="360"/>
                </a:cxn>
                <a:cxn ang="0">
                  <a:pos x="65" y="337"/>
                </a:cxn>
                <a:cxn ang="0">
                  <a:pos x="37" y="313"/>
                </a:cxn>
                <a:cxn ang="0">
                  <a:pos x="17" y="290"/>
                </a:cxn>
                <a:cxn ang="0">
                  <a:pos x="5" y="264"/>
                </a:cxn>
                <a:cxn ang="0">
                  <a:pos x="0" y="239"/>
                </a:cxn>
                <a:cxn ang="0">
                  <a:pos x="4" y="214"/>
                </a:cxn>
                <a:cxn ang="0">
                  <a:pos x="16" y="190"/>
                </a:cxn>
                <a:cxn ang="0">
                  <a:pos x="35" y="165"/>
                </a:cxn>
                <a:cxn ang="0">
                  <a:pos x="62" y="143"/>
                </a:cxn>
                <a:cxn ang="0">
                  <a:pos x="96" y="120"/>
                </a:cxn>
                <a:cxn ang="0">
                  <a:pos x="137" y="99"/>
                </a:cxn>
                <a:cxn ang="0">
                  <a:pos x="185" y="79"/>
                </a:cxn>
                <a:cxn ang="0">
                  <a:pos x="239" y="62"/>
                </a:cxn>
                <a:cxn ang="0">
                  <a:pos x="298" y="46"/>
                </a:cxn>
                <a:cxn ang="0">
                  <a:pos x="361" y="32"/>
                </a:cxn>
                <a:cxn ang="0">
                  <a:pos x="429" y="21"/>
                </a:cxn>
                <a:cxn ang="0">
                  <a:pos x="500" y="12"/>
                </a:cxn>
                <a:cxn ang="0">
                  <a:pos x="573" y="5"/>
                </a:cxn>
                <a:cxn ang="0">
                  <a:pos x="649" y="1"/>
                </a:cxn>
                <a:cxn ang="0">
                  <a:pos x="725" y="0"/>
                </a:cxn>
              </a:cxnLst>
              <a:rect l="0" t="0" r="r" b="b"/>
              <a:pathLst>
                <a:path w="1450" h="478">
                  <a:moveTo>
                    <a:pt x="725" y="0"/>
                  </a:moveTo>
                  <a:lnTo>
                    <a:pt x="737" y="0"/>
                  </a:lnTo>
                  <a:lnTo>
                    <a:pt x="751" y="0"/>
                  </a:lnTo>
                  <a:lnTo>
                    <a:pt x="763" y="0"/>
                  </a:lnTo>
                  <a:lnTo>
                    <a:pt x="776" y="0"/>
                  </a:lnTo>
                  <a:lnTo>
                    <a:pt x="788" y="1"/>
                  </a:lnTo>
                  <a:lnTo>
                    <a:pt x="801" y="1"/>
                  </a:lnTo>
                  <a:lnTo>
                    <a:pt x="813" y="1"/>
                  </a:lnTo>
                  <a:lnTo>
                    <a:pt x="826" y="2"/>
                  </a:lnTo>
                  <a:lnTo>
                    <a:pt x="838" y="2"/>
                  </a:lnTo>
                  <a:lnTo>
                    <a:pt x="851" y="4"/>
                  </a:lnTo>
                  <a:lnTo>
                    <a:pt x="863" y="4"/>
                  </a:lnTo>
                  <a:lnTo>
                    <a:pt x="876" y="5"/>
                  </a:lnTo>
                  <a:lnTo>
                    <a:pt x="888" y="6"/>
                  </a:lnTo>
                  <a:lnTo>
                    <a:pt x="900" y="6"/>
                  </a:lnTo>
                  <a:lnTo>
                    <a:pt x="914" y="8"/>
                  </a:lnTo>
                  <a:lnTo>
                    <a:pt x="925" y="9"/>
                  </a:lnTo>
                  <a:lnTo>
                    <a:pt x="937" y="10"/>
                  </a:lnTo>
                  <a:lnTo>
                    <a:pt x="949" y="12"/>
                  </a:lnTo>
                  <a:lnTo>
                    <a:pt x="961" y="13"/>
                  </a:lnTo>
                  <a:lnTo>
                    <a:pt x="973" y="14"/>
                  </a:lnTo>
                  <a:lnTo>
                    <a:pt x="985" y="16"/>
                  </a:lnTo>
                  <a:lnTo>
                    <a:pt x="997" y="17"/>
                  </a:lnTo>
                  <a:lnTo>
                    <a:pt x="1009" y="18"/>
                  </a:lnTo>
                  <a:lnTo>
                    <a:pt x="1021" y="21"/>
                  </a:lnTo>
                  <a:lnTo>
                    <a:pt x="1033" y="22"/>
                  </a:lnTo>
                  <a:lnTo>
                    <a:pt x="1043" y="24"/>
                  </a:lnTo>
                  <a:lnTo>
                    <a:pt x="1055" y="26"/>
                  </a:lnTo>
                  <a:lnTo>
                    <a:pt x="1066" y="28"/>
                  </a:lnTo>
                  <a:lnTo>
                    <a:pt x="1078" y="30"/>
                  </a:lnTo>
                  <a:lnTo>
                    <a:pt x="1088" y="32"/>
                  </a:lnTo>
                  <a:lnTo>
                    <a:pt x="1099" y="34"/>
                  </a:lnTo>
                  <a:lnTo>
                    <a:pt x="1110" y="37"/>
                  </a:lnTo>
                  <a:lnTo>
                    <a:pt x="1120" y="38"/>
                  </a:lnTo>
                  <a:lnTo>
                    <a:pt x="1131" y="41"/>
                  </a:lnTo>
                  <a:lnTo>
                    <a:pt x="1141" y="43"/>
                  </a:lnTo>
                  <a:lnTo>
                    <a:pt x="1152" y="46"/>
                  </a:lnTo>
                  <a:lnTo>
                    <a:pt x="1163" y="49"/>
                  </a:lnTo>
                  <a:lnTo>
                    <a:pt x="1172" y="51"/>
                  </a:lnTo>
                  <a:lnTo>
                    <a:pt x="1182" y="53"/>
                  </a:lnTo>
                  <a:lnTo>
                    <a:pt x="1192" y="55"/>
                  </a:lnTo>
                  <a:lnTo>
                    <a:pt x="1202" y="59"/>
                  </a:lnTo>
                  <a:lnTo>
                    <a:pt x="1212" y="62"/>
                  </a:lnTo>
                  <a:lnTo>
                    <a:pt x="1221" y="65"/>
                  </a:lnTo>
                  <a:lnTo>
                    <a:pt x="1230" y="67"/>
                  </a:lnTo>
                  <a:lnTo>
                    <a:pt x="1238" y="70"/>
                  </a:lnTo>
                  <a:lnTo>
                    <a:pt x="1247" y="73"/>
                  </a:lnTo>
                  <a:lnTo>
                    <a:pt x="1257" y="77"/>
                  </a:lnTo>
                  <a:lnTo>
                    <a:pt x="1265" y="79"/>
                  </a:lnTo>
                  <a:lnTo>
                    <a:pt x="1274" y="82"/>
                  </a:lnTo>
                  <a:lnTo>
                    <a:pt x="1282" y="86"/>
                  </a:lnTo>
                  <a:lnTo>
                    <a:pt x="1290" y="88"/>
                  </a:lnTo>
                  <a:lnTo>
                    <a:pt x="1298" y="92"/>
                  </a:lnTo>
                  <a:lnTo>
                    <a:pt x="1306" y="95"/>
                  </a:lnTo>
                  <a:lnTo>
                    <a:pt x="1312" y="99"/>
                  </a:lnTo>
                  <a:lnTo>
                    <a:pt x="1320" y="102"/>
                  </a:lnTo>
                  <a:lnTo>
                    <a:pt x="1327" y="106"/>
                  </a:lnTo>
                  <a:lnTo>
                    <a:pt x="1333" y="110"/>
                  </a:lnTo>
                  <a:lnTo>
                    <a:pt x="1341" y="112"/>
                  </a:lnTo>
                  <a:lnTo>
                    <a:pt x="1348" y="116"/>
                  </a:lnTo>
                  <a:lnTo>
                    <a:pt x="1353" y="120"/>
                  </a:lnTo>
                  <a:lnTo>
                    <a:pt x="1360" y="123"/>
                  </a:lnTo>
                  <a:lnTo>
                    <a:pt x="1366" y="127"/>
                  </a:lnTo>
                  <a:lnTo>
                    <a:pt x="1372" y="131"/>
                  </a:lnTo>
                  <a:lnTo>
                    <a:pt x="1377" y="135"/>
                  </a:lnTo>
                  <a:lnTo>
                    <a:pt x="1382" y="139"/>
                  </a:lnTo>
                  <a:lnTo>
                    <a:pt x="1388" y="143"/>
                  </a:lnTo>
                  <a:lnTo>
                    <a:pt x="1393" y="147"/>
                  </a:lnTo>
                  <a:lnTo>
                    <a:pt x="1398" y="149"/>
                  </a:lnTo>
                  <a:lnTo>
                    <a:pt x="1402" y="153"/>
                  </a:lnTo>
                  <a:lnTo>
                    <a:pt x="1408" y="157"/>
                  </a:lnTo>
                  <a:lnTo>
                    <a:pt x="1412" y="161"/>
                  </a:lnTo>
                  <a:lnTo>
                    <a:pt x="1415" y="165"/>
                  </a:lnTo>
                  <a:lnTo>
                    <a:pt x="1419" y="169"/>
                  </a:lnTo>
                  <a:lnTo>
                    <a:pt x="1422" y="173"/>
                  </a:lnTo>
                  <a:lnTo>
                    <a:pt x="1426" y="177"/>
                  </a:lnTo>
                  <a:lnTo>
                    <a:pt x="1429" y="181"/>
                  </a:lnTo>
                  <a:lnTo>
                    <a:pt x="1431" y="186"/>
                  </a:lnTo>
                  <a:lnTo>
                    <a:pt x="1434" y="190"/>
                  </a:lnTo>
                  <a:lnTo>
                    <a:pt x="1437" y="194"/>
                  </a:lnTo>
                  <a:lnTo>
                    <a:pt x="1439" y="198"/>
                  </a:lnTo>
                  <a:lnTo>
                    <a:pt x="1442" y="202"/>
                  </a:lnTo>
                  <a:lnTo>
                    <a:pt x="1443" y="206"/>
                  </a:lnTo>
                  <a:lnTo>
                    <a:pt x="1445" y="210"/>
                  </a:lnTo>
                  <a:lnTo>
                    <a:pt x="1446" y="214"/>
                  </a:lnTo>
                  <a:lnTo>
                    <a:pt x="1447" y="219"/>
                  </a:lnTo>
                  <a:lnTo>
                    <a:pt x="1449" y="223"/>
                  </a:lnTo>
                  <a:lnTo>
                    <a:pt x="1449" y="227"/>
                  </a:lnTo>
                  <a:lnTo>
                    <a:pt x="1450" y="231"/>
                  </a:lnTo>
                  <a:lnTo>
                    <a:pt x="1450" y="235"/>
                  </a:lnTo>
                  <a:lnTo>
                    <a:pt x="1450" y="239"/>
                  </a:lnTo>
                  <a:lnTo>
                    <a:pt x="1450" y="243"/>
                  </a:lnTo>
                  <a:lnTo>
                    <a:pt x="1449" y="249"/>
                  </a:lnTo>
                  <a:lnTo>
                    <a:pt x="1449" y="253"/>
                  </a:lnTo>
                  <a:lnTo>
                    <a:pt x="1447" y="257"/>
                  </a:lnTo>
                  <a:lnTo>
                    <a:pt x="1447" y="260"/>
                  </a:lnTo>
                  <a:lnTo>
                    <a:pt x="1446" y="264"/>
                  </a:lnTo>
                  <a:lnTo>
                    <a:pt x="1445" y="268"/>
                  </a:lnTo>
                  <a:lnTo>
                    <a:pt x="1442" y="272"/>
                  </a:lnTo>
                  <a:lnTo>
                    <a:pt x="1441" y="278"/>
                  </a:lnTo>
                  <a:lnTo>
                    <a:pt x="1438" y="282"/>
                  </a:lnTo>
                  <a:lnTo>
                    <a:pt x="1435" y="286"/>
                  </a:lnTo>
                  <a:lnTo>
                    <a:pt x="1433" y="290"/>
                  </a:lnTo>
                  <a:lnTo>
                    <a:pt x="1430" y="294"/>
                  </a:lnTo>
                  <a:lnTo>
                    <a:pt x="1427" y="298"/>
                  </a:lnTo>
                  <a:lnTo>
                    <a:pt x="1425" y="302"/>
                  </a:lnTo>
                  <a:lnTo>
                    <a:pt x="1421" y="305"/>
                  </a:lnTo>
                  <a:lnTo>
                    <a:pt x="1417" y="309"/>
                  </a:lnTo>
                  <a:lnTo>
                    <a:pt x="1413" y="313"/>
                  </a:lnTo>
                  <a:lnTo>
                    <a:pt x="1409" y="317"/>
                  </a:lnTo>
                  <a:lnTo>
                    <a:pt x="1405" y="321"/>
                  </a:lnTo>
                  <a:lnTo>
                    <a:pt x="1401" y="325"/>
                  </a:lnTo>
                  <a:lnTo>
                    <a:pt x="1396" y="329"/>
                  </a:lnTo>
                  <a:lnTo>
                    <a:pt x="1390" y="333"/>
                  </a:lnTo>
                  <a:lnTo>
                    <a:pt x="1385" y="337"/>
                  </a:lnTo>
                  <a:lnTo>
                    <a:pt x="1380" y="341"/>
                  </a:lnTo>
                  <a:lnTo>
                    <a:pt x="1374" y="345"/>
                  </a:lnTo>
                  <a:lnTo>
                    <a:pt x="1369" y="348"/>
                  </a:lnTo>
                  <a:lnTo>
                    <a:pt x="1363" y="352"/>
                  </a:lnTo>
                  <a:lnTo>
                    <a:pt x="1357" y="356"/>
                  </a:lnTo>
                  <a:lnTo>
                    <a:pt x="1351" y="360"/>
                  </a:lnTo>
                  <a:lnTo>
                    <a:pt x="1344" y="362"/>
                  </a:lnTo>
                  <a:lnTo>
                    <a:pt x="1337" y="366"/>
                  </a:lnTo>
                  <a:lnTo>
                    <a:pt x="1331" y="370"/>
                  </a:lnTo>
                  <a:lnTo>
                    <a:pt x="1324" y="373"/>
                  </a:lnTo>
                  <a:lnTo>
                    <a:pt x="1316" y="377"/>
                  </a:lnTo>
                  <a:lnTo>
                    <a:pt x="1308" y="380"/>
                  </a:lnTo>
                  <a:lnTo>
                    <a:pt x="1302" y="384"/>
                  </a:lnTo>
                  <a:lnTo>
                    <a:pt x="1294" y="386"/>
                  </a:lnTo>
                  <a:lnTo>
                    <a:pt x="1286" y="390"/>
                  </a:lnTo>
                  <a:lnTo>
                    <a:pt x="1278" y="393"/>
                  </a:lnTo>
                  <a:lnTo>
                    <a:pt x="1268" y="397"/>
                  </a:lnTo>
                  <a:lnTo>
                    <a:pt x="1261" y="399"/>
                  </a:lnTo>
                  <a:lnTo>
                    <a:pt x="1251" y="402"/>
                  </a:lnTo>
                  <a:lnTo>
                    <a:pt x="1243" y="406"/>
                  </a:lnTo>
                  <a:lnTo>
                    <a:pt x="1234" y="409"/>
                  </a:lnTo>
                  <a:lnTo>
                    <a:pt x="1225" y="411"/>
                  </a:lnTo>
                  <a:lnTo>
                    <a:pt x="1216" y="414"/>
                  </a:lnTo>
                  <a:lnTo>
                    <a:pt x="1206" y="417"/>
                  </a:lnTo>
                  <a:lnTo>
                    <a:pt x="1197" y="419"/>
                  </a:lnTo>
                  <a:lnTo>
                    <a:pt x="1188" y="423"/>
                  </a:lnTo>
                  <a:lnTo>
                    <a:pt x="1177" y="425"/>
                  </a:lnTo>
                  <a:lnTo>
                    <a:pt x="1168" y="427"/>
                  </a:lnTo>
                  <a:lnTo>
                    <a:pt x="1157" y="430"/>
                  </a:lnTo>
                  <a:lnTo>
                    <a:pt x="1147" y="433"/>
                  </a:lnTo>
                  <a:lnTo>
                    <a:pt x="1136" y="435"/>
                  </a:lnTo>
                  <a:lnTo>
                    <a:pt x="1125" y="438"/>
                  </a:lnTo>
                  <a:lnTo>
                    <a:pt x="1115" y="440"/>
                  </a:lnTo>
                  <a:lnTo>
                    <a:pt x="1104" y="442"/>
                  </a:lnTo>
                  <a:lnTo>
                    <a:pt x="1094" y="444"/>
                  </a:lnTo>
                  <a:lnTo>
                    <a:pt x="1083" y="446"/>
                  </a:lnTo>
                  <a:lnTo>
                    <a:pt x="1071" y="448"/>
                  </a:lnTo>
                  <a:lnTo>
                    <a:pt x="1061" y="450"/>
                  </a:lnTo>
                  <a:lnTo>
                    <a:pt x="1049" y="452"/>
                  </a:lnTo>
                  <a:lnTo>
                    <a:pt x="1038" y="454"/>
                  </a:lnTo>
                  <a:lnTo>
                    <a:pt x="1026" y="456"/>
                  </a:lnTo>
                  <a:lnTo>
                    <a:pt x="1014" y="458"/>
                  </a:lnTo>
                  <a:lnTo>
                    <a:pt x="1004" y="459"/>
                  </a:lnTo>
                  <a:lnTo>
                    <a:pt x="992" y="460"/>
                  </a:lnTo>
                  <a:lnTo>
                    <a:pt x="980" y="462"/>
                  </a:lnTo>
                  <a:lnTo>
                    <a:pt x="968" y="464"/>
                  </a:lnTo>
                  <a:lnTo>
                    <a:pt x="956" y="466"/>
                  </a:lnTo>
                  <a:lnTo>
                    <a:pt x="944" y="467"/>
                  </a:lnTo>
                  <a:lnTo>
                    <a:pt x="931" y="467"/>
                  </a:lnTo>
                  <a:lnTo>
                    <a:pt x="919" y="468"/>
                  </a:lnTo>
                  <a:lnTo>
                    <a:pt x="907" y="470"/>
                  </a:lnTo>
                  <a:lnTo>
                    <a:pt x="895" y="471"/>
                  </a:lnTo>
                  <a:lnTo>
                    <a:pt x="882" y="472"/>
                  </a:lnTo>
                  <a:lnTo>
                    <a:pt x="870" y="472"/>
                  </a:lnTo>
                  <a:lnTo>
                    <a:pt x="858" y="474"/>
                  </a:lnTo>
                  <a:lnTo>
                    <a:pt x="845" y="474"/>
                  </a:lnTo>
                  <a:lnTo>
                    <a:pt x="833" y="475"/>
                  </a:lnTo>
                  <a:lnTo>
                    <a:pt x="820" y="475"/>
                  </a:lnTo>
                  <a:lnTo>
                    <a:pt x="808" y="476"/>
                  </a:lnTo>
                  <a:lnTo>
                    <a:pt x="794" y="476"/>
                  </a:lnTo>
                  <a:lnTo>
                    <a:pt x="782" y="476"/>
                  </a:lnTo>
                  <a:lnTo>
                    <a:pt x="769" y="478"/>
                  </a:lnTo>
                  <a:lnTo>
                    <a:pt x="757" y="478"/>
                  </a:lnTo>
                  <a:lnTo>
                    <a:pt x="744" y="478"/>
                  </a:lnTo>
                  <a:lnTo>
                    <a:pt x="731" y="478"/>
                  </a:lnTo>
                  <a:lnTo>
                    <a:pt x="719" y="478"/>
                  </a:lnTo>
                  <a:lnTo>
                    <a:pt x="706" y="478"/>
                  </a:lnTo>
                  <a:lnTo>
                    <a:pt x="694" y="478"/>
                  </a:lnTo>
                  <a:lnTo>
                    <a:pt x="680" y="478"/>
                  </a:lnTo>
                  <a:lnTo>
                    <a:pt x="669" y="476"/>
                  </a:lnTo>
                  <a:lnTo>
                    <a:pt x="655" y="476"/>
                  </a:lnTo>
                  <a:lnTo>
                    <a:pt x="642" y="476"/>
                  </a:lnTo>
                  <a:lnTo>
                    <a:pt x="630" y="475"/>
                  </a:lnTo>
                  <a:lnTo>
                    <a:pt x="618" y="475"/>
                  </a:lnTo>
                  <a:lnTo>
                    <a:pt x="605" y="474"/>
                  </a:lnTo>
                  <a:lnTo>
                    <a:pt x="593" y="474"/>
                  </a:lnTo>
                  <a:lnTo>
                    <a:pt x="580" y="472"/>
                  </a:lnTo>
                  <a:lnTo>
                    <a:pt x="568" y="472"/>
                  </a:lnTo>
                  <a:lnTo>
                    <a:pt x="556" y="471"/>
                  </a:lnTo>
                  <a:lnTo>
                    <a:pt x="543" y="470"/>
                  </a:lnTo>
                  <a:lnTo>
                    <a:pt x="531" y="468"/>
                  </a:lnTo>
                  <a:lnTo>
                    <a:pt x="519" y="467"/>
                  </a:lnTo>
                  <a:lnTo>
                    <a:pt x="507" y="467"/>
                  </a:lnTo>
                  <a:lnTo>
                    <a:pt x="494" y="466"/>
                  </a:lnTo>
                  <a:lnTo>
                    <a:pt x="482" y="464"/>
                  </a:lnTo>
                  <a:lnTo>
                    <a:pt x="470" y="462"/>
                  </a:lnTo>
                  <a:lnTo>
                    <a:pt x="459" y="460"/>
                  </a:lnTo>
                  <a:lnTo>
                    <a:pt x="447" y="459"/>
                  </a:lnTo>
                  <a:lnTo>
                    <a:pt x="435" y="458"/>
                  </a:lnTo>
                  <a:lnTo>
                    <a:pt x="424" y="456"/>
                  </a:lnTo>
                  <a:lnTo>
                    <a:pt x="412" y="454"/>
                  </a:lnTo>
                  <a:lnTo>
                    <a:pt x="401" y="452"/>
                  </a:lnTo>
                  <a:lnTo>
                    <a:pt x="389" y="450"/>
                  </a:lnTo>
                  <a:lnTo>
                    <a:pt x="379" y="448"/>
                  </a:lnTo>
                  <a:lnTo>
                    <a:pt x="367" y="446"/>
                  </a:lnTo>
                  <a:lnTo>
                    <a:pt x="356" y="444"/>
                  </a:lnTo>
                  <a:lnTo>
                    <a:pt x="345" y="442"/>
                  </a:lnTo>
                  <a:lnTo>
                    <a:pt x="335" y="440"/>
                  </a:lnTo>
                  <a:lnTo>
                    <a:pt x="324" y="438"/>
                  </a:lnTo>
                  <a:lnTo>
                    <a:pt x="314" y="435"/>
                  </a:lnTo>
                  <a:lnTo>
                    <a:pt x="303" y="433"/>
                  </a:lnTo>
                  <a:lnTo>
                    <a:pt x="292" y="430"/>
                  </a:lnTo>
                  <a:lnTo>
                    <a:pt x="283" y="427"/>
                  </a:lnTo>
                  <a:lnTo>
                    <a:pt x="273" y="425"/>
                  </a:lnTo>
                  <a:lnTo>
                    <a:pt x="263" y="423"/>
                  </a:lnTo>
                  <a:lnTo>
                    <a:pt x="253" y="419"/>
                  </a:lnTo>
                  <a:lnTo>
                    <a:pt x="243" y="417"/>
                  </a:lnTo>
                  <a:lnTo>
                    <a:pt x="234" y="414"/>
                  </a:lnTo>
                  <a:lnTo>
                    <a:pt x="225" y="411"/>
                  </a:lnTo>
                  <a:lnTo>
                    <a:pt x="216" y="409"/>
                  </a:lnTo>
                  <a:lnTo>
                    <a:pt x="206" y="406"/>
                  </a:lnTo>
                  <a:lnTo>
                    <a:pt x="198" y="402"/>
                  </a:lnTo>
                  <a:lnTo>
                    <a:pt x="189" y="399"/>
                  </a:lnTo>
                  <a:lnTo>
                    <a:pt x="181" y="397"/>
                  </a:lnTo>
                  <a:lnTo>
                    <a:pt x="173" y="393"/>
                  </a:lnTo>
                  <a:lnTo>
                    <a:pt x="164" y="390"/>
                  </a:lnTo>
                  <a:lnTo>
                    <a:pt x="156" y="386"/>
                  </a:lnTo>
                  <a:lnTo>
                    <a:pt x="149" y="384"/>
                  </a:lnTo>
                  <a:lnTo>
                    <a:pt x="141" y="380"/>
                  </a:lnTo>
                  <a:lnTo>
                    <a:pt x="133" y="377"/>
                  </a:lnTo>
                  <a:lnTo>
                    <a:pt x="127" y="373"/>
                  </a:lnTo>
                  <a:lnTo>
                    <a:pt x="119" y="370"/>
                  </a:lnTo>
                  <a:lnTo>
                    <a:pt x="112" y="366"/>
                  </a:lnTo>
                  <a:lnTo>
                    <a:pt x="106" y="362"/>
                  </a:lnTo>
                  <a:lnTo>
                    <a:pt x="99" y="360"/>
                  </a:lnTo>
                  <a:lnTo>
                    <a:pt x="92" y="356"/>
                  </a:lnTo>
                  <a:lnTo>
                    <a:pt x="87" y="352"/>
                  </a:lnTo>
                  <a:lnTo>
                    <a:pt x="81" y="348"/>
                  </a:lnTo>
                  <a:lnTo>
                    <a:pt x="75" y="345"/>
                  </a:lnTo>
                  <a:lnTo>
                    <a:pt x="70" y="341"/>
                  </a:lnTo>
                  <a:lnTo>
                    <a:pt x="65" y="337"/>
                  </a:lnTo>
                  <a:lnTo>
                    <a:pt x="59" y="333"/>
                  </a:lnTo>
                  <a:lnTo>
                    <a:pt x="54" y="329"/>
                  </a:lnTo>
                  <a:lnTo>
                    <a:pt x="50" y="325"/>
                  </a:lnTo>
                  <a:lnTo>
                    <a:pt x="45" y="321"/>
                  </a:lnTo>
                  <a:lnTo>
                    <a:pt x="41" y="317"/>
                  </a:lnTo>
                  <a:lnTo>
                    <a:pt x="37" y="313"/>
                  </a:lnTo>
                  <a:lnTo>
                    <a:pt x="33" y="309"/>
                  </a:lnTo>
                  <a:lnTo>
                    <a:pt x="29" y="305"/>
                  </a:lnTo>
                  <a:lnTo>
                    <a:pt x="26" y="302"/>
                  </a:lnTo>
                  <a:lnTo>
                    <a:pt x="22" y="298"/>
                  </a:lnTo>
                  <a:lnTo>
                    <a:pt x="20" y="294"/>
                  </a:lnTo>
                  <a:lnTo>
                    <a:pt x="17" y="290"/>
                  </a:lnTo>
                  <a:lnTo>
                    <a:pt x="14" y="286"/>
                  </a:lnTo>
                  <a:lnTo>
                    <a:pt x="12" y="282"/>
                  </a:lnTo>
                  <a:lnTo>
                    <a:pt x="9" y="278"/>
                  </a:lnTo>
                  <a:lnTo>
                    <a:pt x="8" y="272"/>
                  </a:lnTo>
                  <a:lnTo>
                    <a:pt x="6" y="268"/>
                  </a:lnTo>
                  <a:lnTo>
                    <a:pt x="5" y="264"/>
                  </a:lnTo>
                  <a:lnTo>
                    <a:pt x="4" y="260"/>
                  </a:lnTo>
                  <a:lnTo>
                    <a:pt x="2" y="257"/>
                  </a:lnTo>
                  <a:lnTo>
                    <a:pt x="1" y="253"/>
                  </a:lnTo>
                  <a:lnTo>
                    <a:pt x="1" y="249"/>
                  </a:lnTo>
                  <a:lnTo>
                    <a:pt x="0" y="243"/>
                  </a:lnTo>
                  <a:lnTo>
                    <a:pt x="0" y="239"/>
                  </a:lnTo>
                  <a:lnTo>
                    <a:pt x="0" y="235"/>
                  </a:lnTo>
                  <a:lnTo>
                    <a:pt x="1" y="231"/>
                  </a:lnTo>
                  <a:lnTo>
                    <a:pt x="1" y="227"/>
                  </a:lnTo>
                  <a:lnTo>
                    <a:pt x="1" y="223"/>
                  </a:lnTo>
                  <a:lnTo>
                    <a:pt x="2" y="219"/>
                  </a:lnTo>
                  <a:lnTo>
                    <a:pt x="4" y="214"/>
                  </a:lnTo>
                  <a:lnTo>
                    <a:pt x="5" y="210"/>
                  </a:lnTo>
                  <a:lnTo>
                    <a:pt x="6" y="206"/>
                  </a:lnTo>
                  <a:lnTo>
                    <a:pt x="9" y="202"/>
                  </a:lnTo>
                  <a:lnTo>
                    <a:pt x="10" y="198"/>
                  </a:lnTo>
                  <a:lnTo>
                    <a:pt x="13" y="194"/>
                  </a:lnTo>
                  <a:lnTo>
                    <a:pt x="16" y="190"/>
                  </a:lnTo>
                  <a:lnTo>
                    <a:pt x="18" y="186"/>
                  </a:lnTo>
                  <a:lnTo>
                    <a:pt x="21" y="181"/>
                  </a:lnTo>
                  <a:lnTo>
                    <a:pt x="24" y="177"/>
                  </a:lnTo>
                  <a:lnTo>
                    <a:pt x="28" y="173"/>
                  </a:lnTo>
                  <a:lnTo>
                    <a:pt x="32" y="169"/>
                  </a:lnTo>
                  <a:lnTo>
                    <a:pt x="35" y="165"/>
                  </a:lnTo>
                  <a:lnTo>
                    <a:pt x="39" y="161"/>
                  </a:lnTo>
                  <a:lnTo>
                    <a:pt x="43" y="157"/>
                  </a:lnTo>
                  <a:lnTo>
                    <a:pt x="47" y="153"/>
                  </a:lnTo>
                  <a:lnTo>
                    <a:pt x="51" y="149"/>
                  </a:lnTo>
                  <a:lnTo>
                    <a:pt x="57" y="147"/>
                  </a:lnTo>
                  <a:lnTo>
                    <a:pt x="62" y="143"/>
                  </a:lnTo>
                  <a:lnTo>
                    <a:pt x="67" y="139"/>
                  </a:lnTo>
                  <a:lnTo>
                    <a:pt x="73" y="135"/>
                  </a:lnTo>
                  <a:lnTo>
                    <a:pt x="78" y="131"/>
                  </a:lnTo>
                  <a:lnTo>
                    <a:pt x="84" y="127"/>
                  </a:lnTo>
                  <a:lnTo>
                    <a:pt x="90" y="123"/>
                  </a:lnTo>
                  <a:lnTo>
                    <a:pt x="96" y="120"/>
                  </a:lnTo>
                  <a:lnTo>
                    <a:pt x="103" y="116"/>
                  </a:lnTo>
                  <a:lnTo>
                    <a:pt x="110" y="112"/>
                  </a:lnTo>
                  <a:lnTo>
                    <a:pt x="116" y="110"/>
                  </a:lnTo>
                  <a:lnTo>
                    <a:pt x="123" y="106"/>
                  </a:lnTo>
                  <a:lnTo>
                    <a:pt x="130" y="102"/>
                  </a:lnTo>
                  <a:lnTo>
                    <a:pt x="137" y="99"/>
                  </a:lnTo>
                  <a:lnTo>
                    <a:pt x="145" y="95"/>
                  </a:lnTo>
                  <a:lnTo>
                    <a:pt x="152" y="92"/>
                  </a:lnTo>
                  <a:lnTo>
                    <a:pt x="160" y="88"/>
                  </a:lnTo>
                  <a:lnTo>
                    <a:pt x="168" y="86"/>
                  </a:lnTo>
                  <a:lnTo>
                    <a:pt x="177" y="82"/>
                  </a:lnTo>
                  <a:lnTo>
                    <a:pt x="185" y="79"/>
                  </a:lnTo>
                  <a:lnTo>
                    <a:pt x="193" y="77"/>
                  </a:lnTo>
                  <a:lnTo>
                    <a:pt x="202" y="73"/>
                  </a:lnTo>
                  <a:lnTo>
                    <a:pt x="212" y="70"/>
                  </a:lnTo>
                  <a:lnTo>
                    <a:pt x="221" y="67"/>
                  </a:lnTo>
                  <a:lnTo>
                    <a:pt x="230" y="65"/>
                  </a:lnTo>
                  <a:lnTo>
                    <a:pt x="239" y="62"/>
                  </a:lnTo>
                  <a:lnTo>
                    <a:pt x="249" y="59"/>
                  </a:lnTo>
                  <a:lnTo>
                    <a:pt x="258" y="55"/>
                  </a:lnTo>
                  <a:lnTo>
                    <a:pt x="267" y="53"/>
                  </a:lnTo>
                  <a:lnTo>
                    <a:pt x="278" y="51"/>
                  </a:lnTo>
                  <a:lnTo>
                    <a:pt x="287" y="49"/>
                  </a:lnTo>
                  <a:lnTo>
                    <a:pt x="298" y="46"/>
                  </a:lnTo>
                  <a:lnTo>
                    <a:pt x="308" y="43"/>
                  </a:lnTo>
                  <a:lnTo>
                    <a:pt x="319" y="41"/>
                  </a:lnTo>
                  <a:lnTo>
                    <a:pt x="330" y="38"/>
                  </a:lnTo>
                  <a:lnTo>
                    <a:pt x="340" y="37"/>
                  </a:lnTo>
                  <a:lnTo>
                    <a:pt x="351" y="34"/>
                  </a:lnTo>
                  <a:lnTo>
                    <a:pt x="361" y="32"/>
                  </a:lnTo>
                  <a:lnTo>
                    <a:pt x="373" y="30"/>
                  </a:lnTo>
                  <a:lnTo>
                    <a:pt x="384" y="28"/>
                  </a:lnTo>
                  <a:lnTo>
                    <a:pt x="394" y="26"/>
                  </a:lnTo>
                  <a:lnTo>
                    <a:pt x="406" y="24"/>
                  </a:lnTo>
                  <a:lnTo>
                    <a:pt x="418" y="22"/>
                  </a:lnTo>
                  <a:lnTo>
                    <a:pt x="429" y="21"/>
                  </a:lnTo>
                  <a:lnTo>
                    <a:pt x="441" y="18"/>
                  </a:lnTo>
                  <a:lnTo>
                    <a:pt x="453" y="17"/>
                  </a:lnTo>
                  <a:lnTo>
                    <a:pt x="465" y="16"/>
                  </a:lnTo>
                  <a:lnTo>
                    <a:pt x="477" y="14"/>
                  </a:lnTo>
                  <a:lnTo>
                    <a:pt x="488" y="13"/>
                  </a:lnTo>
                  <a:lnTo>
                    <a:pt x="500" y="12"/>
                  </a:lnTo>
                  <a:lnTo>
                    <a:pt x="512" y="10"/>
                  </a:lnTo>
                  <a:lnTo>
                    <a:pt x="524" y="9"/>
                  </a:lnTo>
                  <a:lnTo>
                    <a:pt x="537" y="8"/>
                  </a:lnTo>
                  <a:lnTo>
                    <a:pt x="549" y="6"/>
                  </a:lnTo>
                  <a:lnTo>
                    <a:pt x="561" y="6"/>
                  </a:lnTo>
                  <a:lnTo>
                    <a:pt x="573" y="5"/>
                  </a:lnTo>
                  <a:lnTo>
                    <a:pt x="586" y="4"/>
                  </a:lnTo>
                  <a:lnTo>
                    <a:pt x="598" y="4"/>
                  </a:lnTo>
                  <a:lnTo>
                    <a:pt x="612" y="2"/>
                  </a:lnTo>
                  <a:lnTo>
                    <a:pt x="624" y="2"/>
                  </a:lnTo>
                  <a:lnTo>
                    <a:pt x="637" y="1"/>
                  </a:lnTo>
                  <a:lnTo>
                    <a:pt x="649" y="1"/>
                  </a:lnTo>
                  <a:lnTo>
                    <a:pt x="662" y="1"/>
                  </a:lnTo>
                  <a:lnTo>
                    <a:pt x="674" y="0"/>
                  </a:lnTo>
                  <a:lnTo>
                    <a:pt x="687" y="0"/>
                  </a:lnTo>
                  <a:lnTo>
                    <a:pt x="699" y="0"/>
                  </a:lnTo>
                  <a:lnTo>
                    <a:pt x="712" y="0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2457"/>
            <p:cNvSpPr>
              <a:spLocks/>
            </p:cNvSpPr>
            <p:nvPr/>
          </p:nvSpPr>
          <p:spPr bwMode="auto">
            <a:xfrm>
              <a:off x="911225" y="3359150"/>
              <a:ext cx="576263" cy="188913"/>
            </a:xfrm>
            <a:custGeom>
              <a:avLst/>
              <a:gdLst/>
              <a:ahLst/>
              <a:cxnLst>
                <a:cxn ang="0">
                  <a:pos x="788" y="1"/>
                </a:cxn>
                <a:cxn ang="0">
                  <a:pos x="863" y="4"/>
                </a:cxn>
                <a:cxn ang="0">
                  <a:pos x="937" y="10"/>
                </a:cxn>
                <a:cxn ang="0">
                  <a:pos x="1009" y="18"/>
                </a:cxn>
                <a:cxn ang="0">
                  <a:pos x="1078" y="30"/>
                </a:cxn>
                <a:cxn ang="0">
                  <a:pos x="1141" y="43"/>
                </a:cxn>
                <a:cxn ang="0">
                  <a:pos x="1202" y="59"/>
                </a:cxn>
                <a:cxn ang="0">
                  <a:pos x="1257" y="77"/>
                </a:cxn>
                <a:cxn ang="0">
                  <a:pos x="1306" y="95"/>
                </a:cxn>
                <a:cxn ang="0">
                  <a:pos x="1348" y="116"/>
                </a:cxn>
                <a:cxn ang="0">
                  <a:pos x="1382" y="139"/>
                </a:cxn>
                <a:cxn ang="0">
                  <a:pos x="1412" y="161"/>
                </a:cxn>
                <a:cxn ang="0">
                  <a:pos x="1431" y="186"/>
                </a:cxn>
                <a:cxn ang="0">
                  <a:pos x="1445" y="210"/>
                </a:cxn>
                <a:cxn ang="0">
                  <a:pos x="1450" y="235"/>
                </a:cxn>
                <a:cxn ang="0">
                  <a:pos x="1447" y="260"/>
                </a:cxn>
                <a:cxn ang="0">
                  <a:pos x="1435" y="286"/>
                </a:cxn>
                <a:cxn ang="0">
                  <a:pos x="1417" y="309"/>
                </a:cxn>
                <a:cxn ang="0">
                  <a:pos x="1390" y="333"/>
                </a:cxn>
                <a:cxn ang="0">
                  <a:pos x="1357" y="356"/>
                </a:cxn>
                <a:cxn ang="0">
                  <a:pos x="1316" y="377"/>
                </a:cxn>
                <a:cxn ang="0">
                  <a:pos x="1268" y="397"/>
                </a:cxn>
                <a:cxn ang="0">
                  <a:pos x="1216" y="414"/>
                </a:cxn>
                <a:cxn ang="0">
                  <a:pos x="1157" y="430"/>
                </a:cxn>
                <a:cxn ang="0">
                  <a:pos x="1094" y="444"/>
                </a:cxn>
                <a:cxn ang="0">
                  <a:pos x="1026" y="456"/>
                </a:cxn>
                <a:cxn ang="0">
                  <a:pos x="956" y="466"/>
                </a:cxn>
                <a:cxn ang="0">
                  <a:pos x="882" y="472"/>
                </a:cxn>
                <a:cxn ang="0">
                  <a:pos x="808" y="476"/>
                </a:cxn>
                <a:cxn ang="0">
                  <a:pos x="731" y="478"/>
                </a:cxn>
                <a:cxn ang="0">
                  <a:pos x="655" y="476"/>
                </a:cxn>
                <a:cxn ang="0">
                  <a:pos x="580" y="472"/>
                </a:cxn>
                <a:cxn ang="0">
                  <a:pos x="507" y="467"/>
                </a:cxn>
                <a:cxn ang="0">
                  <a:pos x="435" y="458"/>
                </a:cxn>
                <a:cxn ang="0">
                  <a:pos x="367" y="446"/>
                </a:cxn>
                <a:cxn ang="0">
                  <a:pos x="303" y="433"/>
                </a:cxn>
                <a:cxn ang="0">
                  <a:pos x="243" y="417"/>
                </a:cxn>
                <a:cxn ang="0">
                  <a:pos x="189" y="399"/>
                </a:cxn>
                <a:cxn ang="0">
                  <a:pos x="141" y="380"/>
                </a:cxn>
                <a:cxn ang="0">
                  <a:pos x="99" y="360"/>
                </a:cxn>
                <a:cxn ang="0">
                  <a:pos x="65" y="337"/>
                </a:cxn>
                <a:cxn ang="0">
                  <a:pos x="37" y="313"/>
                </a:cxn>
                <a:cxn ang="0">
                  <a:pos x="17" y="290"/>
                </a:cxn>
                <a:cxn ang="0">
                  <a:pos x="5" y="264"/>
                </a:cxn>
                <a:cxn ang="0">
                  <a:pos x="0" y="239"/>
                </a:cxn>
                <a:cxn ang="0">
                  <a:pos x="4" y="214"/>
                </a:cxn>
                <a:cxn ang="0">
                  <a:pos x="16" y="190"/>
                </a:cxn>
                <a:cxn ang="0">
                  <a:pos x="35" y="165"/>
                </a:cxn>
                <a:cxn ang="0">
                  <a:pos x="62" y="143"/>
                </a:cxn>
                <a:cxn ang="0">
                  <a:pos x="96" y="120"/>
                </a:cxn>
                <a:cxn ang="0">
                  <a:pos x="137" y="99"/>
                </a:cxn>
                <a:cxn ang="0">
                  <a:pos x="185" y="79"/>
                </a:cxn>
                <a:cxn ang="0">
                  <a:pos x="239" y="62"/>
                </a:cxn>
                <a:cxn ang="0">
                  <a:pos x="298" y="46"/>
                </a:cxn>
                <a:cxn ang="0">
                  <a:pos x="361" y="32"/>
                </a:cxn>
                <a:cxn ang="0">
                  <a:pos x="429" y="21"/>
                </a:cxn>
                <a:cxn ang="0">
                  <a:pos x="500" y="12"/>
                </a:cxn>
                <a:cxn ang="0">
                  <a:pos x="573" y="5"/>
                </a:cxn>
                <a:cxn ang="0">
                  <a:pos x="649" y="1"/>
                </a:cxn>
                <a:cxn ang="0">
                  <a:pos x="725" y="0"/>
                </a:cxn>
              </a:cxnLst>
              <a:rect l="0" t="0" r="r" b="b"/>
              <a:pathLst>
                <a:path w="1450" h="478">
                  <a:moveTo>
                    <a:pt x="725" y="0"/>
                  </a:moveTo>
                  <a:lnTo>
                    <a:pt x="737" y="0"/>
                  </a:lnTo>
                  <a:lnTo>
                    <a:pt x="751" y="0"/>
                  </a:lnTo>
                  <a:lnTo>
                    <a:pt x="763" y="0"/>
                  </a:lnTo>
                  <a:lnTo>
                    <a:pt x="776" y="0"/>
                  </a:lnTo>
                  <a:lnTo>
                    <a:pt x="788" y="1"/>
                  </a:lnTo>
                  <a:lnTo>
                    <a:pt x="801" y="1"/>
                  </a:lnTo>
                  <a:lnTo>
                    <a:pt x="813" y="1"/>
                  </a:lnTo>
                  <a:lnTo>
                    <a:pt x="826" y="2"/>
                  </a:lnTo>
                  <a:lnTo>
                    <a:pt x="838" y="2"/>
                  </a:lnTo>
                  <a:lnTo>
                    <a:pt x="851" y="4"/>
                  </a:lnTo>
                  <a:lnTo>
                    <a:pt x="863" y="4"/>
                  </a:lnTo>
                  <a:lnTo>
                    <a:pt x="876" y="5"/>
                  </a:lnTo>
                  <a:lnTo>
                    <a:pt x="888" y="6"/>
                  </a:lnTo>
                  <a:lnTo>
                    <a:pt x="900" y="6"/>
                  </a:lnTo>
                  <a:lnTo>
                    <a:pt x="914" y="8"/>
                  </a:lnTo>
                  <a:lnTo>
                    <a:pt x="925" y="9"/>
                  </a:lnTo>
                  <a:lnTo>
                    <a:pt x="937" y="10"/>
                  </a:lnTo>
                  <a:lnTo>
                    <a:pt x="949" y="12"/>
                  </a:lnTo>
                  <a:lnTo>
                    <a:pt x="961" y="13"/>
                  </a:lnTo>
                  <a:lnTo>
                    <a:pt x="973" y="14"/>
                  </a:lnTo>
                  <a:lnTo>
                    <a:pt x="985" y="16"/>
                  </a:lnTo>
                  <a:lnTo>
                    <a:pt x="997" y="17"/>
                  </a:lnTo>
                  <a:lnTo>
                    <a:pt x="1009" y="18"/>
                  </a:lnTo>
                  <a:lnTo>
                    <a:pt x="1021" y="21"/>
                  </a:lnTo>
                  <a:lnTo>
                    <a:pt x="1033" y="22"/>
                  </a:lnTo>
                  <a:lnTo>
                    <a:pt x="1043" y="24"/>
                  </a:lnTo>
                  <a:lnTo>
                    <a:pt x="1055" y="26"/>
                  </a:lnTo>
                  <a:lnTo>
                    <a:pt x="1066" y="28"/>
                  </a:lnTo>
                  <a:lnTo>
                    <a:pt x="1078" y="30"/>
                  </a:lnTo>
                  <a:lnTo>
                    <a:pt x="1088" y="32"/>
                  </a:lnTo>
                  <a:lnTo>
                    <a:pt x="1099" y="34"/>
                  </a:lnTo>
                  <a:lnTo>
                    <a:pt x="1110" y="37"/>
                  </a:lnTo>
                  <a:lnTo>
                    <a:pt x="1120" y="38"/>
                  </a:lnTo>
                  <a:lnTo>
                    <a:pt x="1131" y="41"/>
                  </a:lnTo>
                  <a:lnTo>
                    <a:pt x="1141" y="43"/>
                  </a:lnTo>
                  <a:lnTo>
                    <a:pt x="1152" y="46"/>
                  </a:lnTo>
                  <a:lnTo>
                    <a:pt x="1163" y="49"/>
                  </a:lnTo>
                  <a:lnTo>
                    <a:pt x="1172" y="51"/>
                  </a:lnTo>
                  <a:lnTo>
                    <a:pt x="1182" y="53"/>
                  </a:lnTo>
                  <a:lnTo>
                    <a:pt x="1192" y="55"/>
                  </a:lnTo>
                  <a:lnTo>
                    <a:pt x="1202" y="59"/>
                  </a:lnTo>
                  <a:lnTo>
                    <a:pt x="1212" y="62"/>
                  </a:lnTo>
                  <a:lnTo>
                    <a:pt x="1221" y="65"/>
                  </a:lnTo>
                  <a:lnTo>
                    <a:pt x="1230" y="67"/>
                  </a:lnTo>
                  <a:lnTo>
                    <a:pt x="1238" y="70"/>
                  </a:lnTo>
                  <a:lnTo>
                    <a:pt x="1247" y="73"/>
                  </a:lnTo>
                  <a:lnTo>
                    <a:pt x="1257" y="77"/>
                  </a:lnTo>
                  <a:lnTo>
                    <a:pt x="1265" y="79"/>
                  </a:lnTo>
                  <a:lnTo>
                    <a:pt x="1274" y="82"/>
                  </a:lnTo>
                  <a:lnTo>
                    <a:pt x="1282" y="86"/>
                  </a:lnTo>
                  <a:lnTo>
                    <a:pt x="1290" y="88"/>
                  </a:lnTo>
                  <a:lnTo>
                    <a:pt x="1298" y="92"/>
                  </a:lnTo>
                  <a:lnTo>
                    <a:pt x="1306" y="95"/>
                  </a:lnTo>
                  <a:lnTo>
                    <a:pt x="1312" y="99"/>
                  </a:lnTo>
                  <a:lnTo>
                    <a:pt x="1320" y="102"/>
                  </a:lnTo>
                  <a:lnTo>
                    <a:pt x="1327" y="106"/>
                  </a:lnTo>
                  <a:lnTo>
                    <a:pt x="1333" y="110"/>
                  </a:lnTo>
                  <a:lnTo>
                    <a:pt x="1341" y="112"/>
                  </a:lnTo>
                  <a:lnTo>
                    <a:pt x="1348" y="116"/>
                  </a:lnTo>
                  <a:lnTo>
                    <a:pt x="1353" y="120"/>
                  </a:lnTo>
                  <a:lnTo>
                    <a:pt x="1360" y="123"/>
                  </a:lnTo>
                  <a:lnTo>
                    <a:pt x="1366" y="127"/>
                  </a:lnTo>
                  <a:lnTo>
                    <a:pt x="1372" y="131"/>
                  </a:lnTo>
                  <a:lnTo>
                    <a:pt x="1377" y="135"/>
                  </a:lnTo>
                  <a:lnTo>
                    <a:pt x="1382" y="139"/>
                  </a:lnTo>
                  <a:lnTo>
                    <a:pt x="1388" y="143"/>
                  </a:lnTo>
                  <a:lnTo>
                    <a:pt x="1393" y="147"/>
                  </a:lnTo>
                  <a:lnTo>
                    <a:pt x="1398" y="149"/>
                  </a:lnTo>
                  <a:lnTo>
                    <a:pt x="1402" y="153"/>
                  </a:lnTo>
                  <a:lnTo>
                    <a:pt x="1408" y="157"/>
                  </a:lnTo>
                  <a:lnTo>
                    <a:pt x="1412" y="161"/>
                  </a:lnTo>
                  <a:lnTo>
                    <a:pt x="1415" y="165"/>
                  </a:lnTo>
                  <a:lnTo>
                    <a:pt x="1419" y="169"/>
                  </a:lnTo>
                  <a:lnTo>
                    <a:pt x="1422" y="173"/>
                  </a:lnTo>
                  <a:lnTo>
                    <a:pt x="1426" y="177"/>
                  </a:lnTo>
                  <a:lnTo>
                    <a:pt x="1429" y="181"/>
                  </a:lnTo>
                  <a:lnTo>
                    <a:pt x="1431" y="186"/>
                  </a:lnTo>
                  <a:lnTo>
                    <a:pt x="1434" y="190"/>
                  </a:lnTo>
                  <a:lnTo>
                    <a:pt x="1437" y="194"/>
                  </a:lnTo>
                  <a:lnTo>
                    <a:pt x="1439" y="198"/>
                  </a:lnTo>
                  <a:lnTo>
                    <a:pt x="1442" y="202"/>
                  </a:lnTo>
                  <a:lnTo>
                    <a:pt x="1443" y="206"/>
                  </a:lnTo>
                  <a:lnTo>
                    <a:pt x="1445" y="210"/>
                  </a:lnTo>
                  <a:lnTo>
                    <a:pt x="1446" y="214"/>
                  </a:lnTo>
                  <a:lnTo>
                    <a:pt x="1447" y="219"/>
                  </a:lnTo>
                  <a:lnTo>
                    <a:pt x="1449" y="223"/>
                  </a:lnTo>
                  <a:lnTo>
                    <a:pt x="1449" y="227"/>
                  </a:lnTo>
                  <a:lnTo>
                    <a:pt x="1450" y="231"/>
                  </a:lnTo>
                  <a:lnTo>
                    <a:pt x="1450" y="235"/>
                  </a:lnTo>
                  <a:lnTo>
                    <a:pt x="1450" y="239"/>
                  </a:lnTo>
                  <a:lnTo>
                    <a:pt x="1450" y="243"/>
                  </a:lnTo>
                  <a:lnTo>
                    <a:pt x="1449" y="249"/>
                  </a:lnTo>
                  <a:lnTo>
                    <a:pt x="1449" y="253"/>
                  </a:lnTo>
                  <a:lnTo>
                    <a:pt x="1447" y="257"/>
                  </a:lnTo>
                  <a:lnTo>
                    <a:pt x="1447" y="260"/>
                  </a:lnTo>
                  <a:lnTo>
                    <a:pt x="1446" y="264"/>
                  </a:lnTo>
                  <a:lnTo>
                    <a:pt x="1445" y="268"/>
                  </a:lnTo>
                  <a:lnTo>
                    <a:pt x="1442" y="272"/>
                  </a:lnTo>
                  <a:lnTo>
                    <a:pt x="1441" y="278"/>
                  </a:lnTo>
                  <a:lnTo>
                    <a:pt x="1438" y="282"/>
                  </a:lnTo>
                  <a:lnTo>
                    <a:pt x="1435" y="286"/>
                  </a:lnTo>
                  <a:lnTo>
                    <a:pt x="1433" y="290"/>
                  </a:lnTo>
                  <a:lnTo>
                    <a:pt x="1430" y="294"/>
                  </a:lnTo>
                  <a:lnTo>
                    <a:pt x="1427" y="298"/>
                  </a:lnTo>
                  <a:lnTo>
                    <a:pt x="1425" y="302"/>
                  </a:lnTo>
                  <a:lnTo>
                    <a:pt x="1421" y="305"/>
                  </a:lnTo>
                  <a:lnTo>
                    <a:pt x="1417" y="309"/>
                  </a:lnTo>
                  <a:lnTo>
                    <a:pt x="1413" y="313"/>
                  </a:lnTo>
                  <a:lnTo>
                    <a:pt x="1409" y="317"/>
                  </a:lnTo>
                  <a:lnTo>
                    <a:pt x="1405" y="321"/>
                  </a:lnTo>
                  <a:lnTo>
                    <a:pt x="1401" y="325"/>
                  </a:lnTo>
                  <a:lnTo>
                    <a:pt x="1396" y="329"/>
                  </a:lnTo>
                  <a:lnTo>
                    <a:pt x="1390" y="333"/>
                  </a:lnTo>
                  <a:lnTo>
                    <a:pt x="1385" y="337"/>
                  </a:lnTo>
                  <a:lnTo>
                    <a:pt x="1380" y="341"/>
                  </a:lnTo>
                  <a:lnTo>
                    <a:pt x="1374" y="345"/>
                  </a:lnTo>
                  <a:lnTo>
                    <a:pt x="1369" y="348"/>
                  </a:lnTo>
                  <a:lnTo>
                    <a:pt x="1363" y="352"/>
                  </a:lnTo>
                  <a:lnTo>
                    <a:pt x="1357" y="356"/>
                  </a:lnTo>
                  <a:lnTo>
                    <a:pt x="1351" y="360"/>
                  </a:lnTo>
                  <a:lnTo>
                    <a:pt x="1344" y="362"/>
                  </a:lnTo>
                  <a:lnTo>
                    <a:pt x="1337" y="366"/>
                  </a:lnTo>
                  <a:lnTo>
                    <a:pt x="1331" y="370"/>
                  </a:lnTo>
                  <a:lnTo>
                    <a:pt x="1324" y="373"/>
                  </a:lnTo>
                  <a:lnTo>
                    <a:pt x="1316" y="377"/>
                  </a:lnTo>
                  <a:lnTo>
                    <a:pt x="1308" y="380"/>
                  </a:lnTo>
                  <a:lnTo>
                    <a:pt x="1302" y="384"/>
                  </a:lnTo>
                  <a:lnTo>
                    <a:pt x="1294" y="386"/>
                  </a:lnTo>
                  <a:lnTo>
                    <a:pt x="1286" y="390"/>
                  </a:lnTo>
                  <a:lnTo>
                    <a:pt x="1278" y="393"/>
                  </a:lnTo>
                  <a:lnTo>
                    <a:pt x="1268" y="397"/>
                  </a:lnTo>
                  <a:lnTo>
                    <a:pt x="1261" y="399"/>
                  </a:lnTo>
                  <a:lnTo>
                    <a:pt x="1251" y="402"/>
                  </a:lnTo>
                  <a:lnTo>
                    <a:pt x="1243" y="406"/>
                  </a:lnTo>
                  <a:lnTo>
                    <a:pt x="1234" y="409"/>
                  </a:lnTo>
                  <a:lnTo>
                    <a:pt x="1225" y="411"/>
                  </a:lnTo>
                  <a:lnTo>
                    <a:pt x="1216" y="414"/>
                  </a:lnTo>
                  <a:lnTo>
                    <a:pt x="1206" y="417"/>
                  </a:lnTo>
                  <a:lnTo>
                    <a:pt x="1197" y="419"/>
                  </a:lnTo>
                  <a:lnTo>
                    <a:pt x="1188" y="423"/>
                  </a:lnTo>
                  <a:lnTo>
                    <a:pt x="1177" y="425"/>
                  </a:lnTo>
                  <a:lnTo>
                    <a:pt x="1168" y="427"/>
                  </a:lnTo>
                  <a:lnTo>
                    <a:pt x="1157" y="430"/>
                  </a:lnTo>
                  <a:lnTo>
                    <a:pt x="1147" y="433"/>
                  </a:lnTo>
                  <a:lnTo>
                    <a:pt x="1136" y="435"/>
                  </a:lnTo>
                  <a:lnTo>
                    <a:pt x="1125" y="438"/>
                  </a:lnTo>
                  <a:lnTo>
                    <a:pt x="1115" y="440"/>
                  </a:lnTo>
                  <a:lnTo>
                    <a:pt x="1104" y="442"/>
                  </a:lnTo>
                  <a:lnTo>
                    <a:pt x="1094" y="444"/>
                  </a:lnTo>
                  <a:lnTo>
                    <a:pt x="1083" y="446"/>
                  </a:lnTo>
                  <a:lnTo>
                    <a:pt x="1071" y="448"/>
                  </a:lnTo>
                  <a:lnTo>
                    <a:pt x="1061" y="450"/>
                  </a:lnTo>
                  <a:lnTo>
                    <a:pt x="1049" y="452"/>
                  </a:lnTo>
                  <a:lnTo>
                    <a:pt x="1038" y="454"/>
                  </a:lnTo>
                  <a:lnTo>
                    <a:pt x="1026" y="456"/>
                  </a:lnTo>
                  <a:lnTo>
                    <a:pt x="1014" y="458"/>
                  </a:lnTo>
                  <a:lnTo>
                    <a:pt x="1004" y="459"/>
                  </a:lnTo>
                  <a:lnTo>
                    <a:pt x="992" y="460"/>
                  </a:lnTo>
                  <a:lnTo>
                    <a:pt x="980" y="462"/>
                  </a:lnTo>
                  <a:lnTo>
                    <a:pt x="968" y="464"/>
                  </a:lnTo>
                  <a:lnTo>
                    <a:pt x="956" y="466"/>
                  </a:lnTo>
                  <a:lnTo>
                    <a:pt x="944" y="467"/>
                  </a:lnTo>
                  <a:lnTo>
                    <a:pt x="931" y="467"/>
                  </a:lnTo>
                  <a:lnTo>
                    <a:pt x="919" y="468"/>
                  </a:lnTo>
                  <a:lnTo>
                    <a:pt x="907" y="470"/>
                  </a:lnTo>
                  <a:lnTo>
                    <a:pt x="895" y="471"/>
                  </a:lnTo>
                  <a:lnTo>
                    <a:pt x="882" y="472"/>
                  </a:lnTo>
                  <a:lnTo>
                    <a:pt x="870" y="472"/>
                  </a:lnTo>
                  <a:lnTo>
                    <a:pt x="858" y="474"/>
                  </a:lnTo>
                  <a:lnTo>
                    <a:pt x="845" y="474"/>
                  </a:lnTo>
                  <a:lnTo>
                    <a:pt x="833" y="475"/>
                  </a:lnTo>
                  <a:lnTo>
                    <a:pt x="820" y="475"/>
                  </a:lnTo>
                  <a:lnTo>
                    <a:pt x="808" y="476"/>
                  </a:lnTo>
                  <a:lnTo>
                    <a:pt x="794" y="476"/>
                  </a:lnTo>
                  <a:lnTo>
                    <a:pt x="782" y="476"/>
                  </a:lnTo>
                  <a:lnTo>
                    <a:pt x="769" y="478"/>
                  </a:lnTo>
                  <a:lnTo>
                    <a:pt x="757" y="478"/>
                  </a:lnTo>
                  <a:lnTo>
                    <a:pt x="744" y="478"/>
                  </a:lnTo>
                  <a:lnTo>
                    <a:pt x="731" y="478"/>
                  </a:lnTo>
                  <a:lnTo>
                    <a:pt x="719" y="478"/>
                  </a:lnTo>
                  <a:lnTo>
                    <a:pt x="706" y="478"/>
                  </a:lnTo>
                  <a:lnTo>
                    <a:pt x="694" y="478"/>
                  </a:lnTo>
                  <a:lnTo>
                    <a:pt x="680" y="478"/>
                  </a:lnTo>
                  <a:lnTo>
                    <a:pt x="669" y="476"/>
                  </a:lnTo>
                  <a:lnTo>
                    <a:pt x="655" y="476"/>
                  </a:lnTo>
                  <a:lnTo>
                    <a:pt x="642" y="476"/>
                  </a:lnTo>
                  <a:lnTo>
                    <a:pt x="630" y="475"/>
                  </a:lnTo>
                  <a:lnTo>
                    <a:pt x="618" y="475"/>
                  </a:lnTo>
                  <a:lnTo>
                    <a:pt x="605" y="474"/>
                  </a:lnTo>
                  <a:lnTo>
                    <a:pt x="593" y="474"/>
                  </a:lnTo>
                  <a:lnTo>
                    <a:pt x="580" y="472"/>
                  </a:lnTo>
                  <a:lnTo>
                    <a:pt x="568" y="472"/>
                  </a:lnTo>
                  <a:lnTo>
                    <a:pt x="556" y="471"/>
                  </a:lnTo>
                  <a:lnTo>
                    <a:pt x="543" y="470"/>
                  </a:lnTo>
                  <a:lnTo>
                    <a:pt x="531" y="468"/>
                  </a:lnTo>
                  <a:lnTo>
                    <a:pt x="519" y="467"/>
                  </a:lnTo>
                  <a:lnTo>
                    <a:pt x="507" y="467"/>
                  </a:lnTo>
                  <a:lnTo>
                    <a:pt x="494" y="466"/>
                  </a:lnTo>
                  <a:lnTo>
                    <a:pt x="482" y="464"/>
                  </a:lnTo>
                  <a:lnTo>
                    <a:pt x="470" y="462"/>
                  </a:lnTo>
                  <a:lnTo>
                    <a:pt x="459" y="460"/>
                  </a:lnTo>
                  <a:lnTo>
                    <a:pt x="447" y="459"/>
                  </a:lnTo>
                  <a:lnTo>
                    <a:pt x="435" y="458"/>
                  </a:lnTo>
                  <a:lnTo>
                    <a:pt x="424" y="456"/>
                  </a:lnTo>
                  <a:lnTo>
                    <a:pt x="412" y="454"/>
                  </a:lnTo>
                  <a:lnTo>
                    <a:pt x="401" y="452"/>
                  </a:lnTo>
                  <a:lnTo>
                    <a:pt x="389" y="450"/>
                  </a:lnTo>
                  <a:lnTo>
                    <a:pt x="379" y="448"/>
                  </a:lnTo>
                  <a:lnTo>
                    <a:pt x="367" y="446"/>
                  </a:lnTo>
                  <a:lnTo>
                    <a:pt x="356" y="444"/>
                  </a:lnTo>
                  <a:lnTo>
                    <a:pt x="345" y="442"/>
                  </a:lnTo>
                  <a:lnTo>
                    <a:pt x="335" y="440"/>
                  </a:lnTo>
                  <a:lnTo>
                    <a:pt x="324" y="438"/>
                  </a:lnTo>
                  <a:lnTo>
                    <a:pt x="314" y="435"/>
                  </a:lnTo>
                  <a:lnTo>
                    <a:pt x="303" y="433"/>
                  </a:lnTo>
                  <a:lnTo>
                    <a:pt x="292" y="430"/>
                  </a:lnTo>
                  <a:lnTo>
                    <a:pt x="283" y="427"/>
                  </a:lnTo>
                  <a:lnTo>
                    <a:pt x="273" y="425"/>
                  </a:lnTo>
                  <a:lnTo>
                    <a:pt x="263" y="423"/>
                  </a:lnTo>
                  <a:lnTo>
                    <a:pt x="253" y="419"/>
                  </a:lnTo>
                  <a:lnTo>
                    <a:pt x="243" y="417"/>
                  </a:lnTo>
                  <a:lnTo>
                    <a:pt x="234" y="414"/>
                  </a:lnTo>
                  <a:lnTo>
                    <a:pt x="225" y="411"/>
                  </a:lnTo>
                  <a:lnTo>
                    <a:pt x="216" y="409"/>
                  </a:lnTo>
                  <a:lnTo>
                    <a:pt x="206" y="406"/>
                  </a:lnTo>
                  <a:lnTo>
                    <a:pt x="198" y="402"/>
                  </a:lnTo>
                  <a:lnTo>
                    <a:pt x="189" y="399"/>
                  </a:lnTo>
                  <a:lnTo>
                    <a:pt x="181" y="397"/>
                  </a:lnTo>
                  <a:lnTo>
                    <a:pt x="173" y="393"/>
                  </a:lnTo>
                  <a:lnTo>
                    <a:pt x="164" y="390"/>
                  </a:lnTo>
                  <a:lnTo>
                    <a:pt x="156" y="386"/>
                  </a:lnTo>
                  <a:lnTo>
                    <a:pt x="149" y="384"/>
                  </a:lnTo>
                  <a:lnTo>
                    <a:pt x="141" y="380"/>
                  </a:lnTo>
                  <a:lnTo>
                    <a:pt x="133" y="377"/>
                  </a:lnTo>
                  <a:lnTo>
                    <a:pt x="127" y="373"/>
                  </a:lnTo>
                  <a:lnTo>
                    <a:pt x="119" y="370"/>
                  </a:lnTo>
                  <a:lnTo>
                    <a:pt x="112" y="366"/>
                  </a:lnTo>
                  <a:lnTo>
                    <a:pt x="106" y="362"/>
                  </a:lnTo>
                  <a:lnTo>
                    <a:pt x="99" y="360"/>
                  </a:lnTo>
                  <a:lnTo>
                    <a:pt x="92" y="356"/>
                  </a:lnTo>
                  <a:lnTo>
                    <a:pt x="87" y="352"/>
                  </a:lnTo>
                  <a:lnTo>
                    <a:pt x="81" y="348"/>
                  </a:lnTo>
                  <a:lnTo>
                    <a:pt x="75" y="345"/>
                  </a:lnTo>
                  <a:lnTo>
                    <a:pt x="70" y="341"/>
                  </a:lnTo>
                  <a:lnTo>
                    <a:pt x="65" y="337"/>
                  </a:lnTo>
                  <a:lnTo>
                    <a:pt x="59" y="333"/>
                  </a:lnTo>
                  <a:lnTo>
                    <a:pt x="54" y="329"/>
                  </a:lnTo>
                  <a:lnTo>
                    <a:pt x="50" y="325"/>
                  </a:lnTo>
                  <a:lnTo>
                    <a:pt x="45" y="321"/>
                  </a:lnTo>
                  <a:lnTo>
                    <a:pt x="41" y="317"/>
                  </a:lnTo>
                  <a:lnTo>
                    <a:pt x="37" y="313"/>
                  </a:lnTo>
                  <a:lnTo>
                    <a:pt x="33" y="309"/>
                  </a:lnTo>
                  <a:lnTo>
                    <a:pt x="29" y="305"/>
                  </a:lnTo>
                  <a:lnTo>
                    <a:pt x="26" y="302"/>
                  </a:lnTo>
                  <a:lnTo>
                    <a:pt x="22" y="298"/>
                  </a:lnTo>
                  <a:lnTo>
                    <a:pt x="20" y="294"/>
                  </a:lnTo>
                  <a:lnTo>
                    <a:pt x="17" y="290"/>
                  </a:lnTo>
                  <a:lnTo>
                    <a:pt x="14" y="286"/>
                  </a:lnTo>
                  <a:lnTo>
                    <a:pt x="12" y="282"/>
                  </a:lnTo>
                  <a:lnTo>
                    <a:pt x="9" y="278"/>
                  </a:lnTo>
                  <a:lnTo>
                    <a:pt x="8" y="272"/>
                  </a:lnTo>
                  <a:lnTo>
                    <a:pt x="6" y="268"/>
                  </a:lnTo>
                  <a:lnTo>
                    <a:pt x="5" y="264"/>
                  </a:lnTo>
                  <a:lnTo>
                    <a:pt x="4" y="260"/>
                  </a:lnTo>
                  <a:lnTo>
                    <a:pt x="2" y="257"/>
                  </a:lnTo>
                  <a:lnTo>
                    <a:pt x="1" y="253"/>
                  </a:lnTo>
                  <a:lnTo>
                    <a:pt x="1" y="249"/>
                  </a:lnTo>
                  <a:lnTo>
                    <a:pt x="0" y="243"/>
                  </a:lnTo>
                  <a:lnTo>
                    <a:pt x="0" y="239"/>
                  </a:lnTo>
                  <a:lnTo>
                    <a:pt x="0" y="235"/>
                  </a:lnTo>
                  <a:lnTo>
                    <a:pt x="1" y="231"/>
                  </a:lnTo>
                  <a:lnTo>
                    <a:pt x="1" y="227"/>
                  </a:lnTo>
                  <a:lnTo>
                    <a:pt x="1" y="223"/>
                  </a:lnTo>
                  <a:lnTo>
                    <a:pt x="2" y="219"/>
                  </a:lnTo>
                  <a:lnTo>
                    <a:pt x="4" y="214"/>
                  </a:lnTo>
                  <a:lnTo>
                    <a:pt x="5" y="210"/>
                  </a:lnTo>
                  <a:lnTo>
                    <a:pt x="6" y="206"/>
                  </a:lnTo>
                  <a:lnTo>
                    <a:pt x="9" y="202"/>
                  </a:lnTo>
                  <a:lnTo>
                    <a:pt x="10" y="198"/>
                  </a:lnTo>
                  <a:lnTo>
                    <a:pt x="13" y="194"/>
                  </a:lnTo>
                  <a:lnTo>
                    <a:pt x="16" y="190"/>
                  </a:lnTo>
                  <a:lnTo>
                    <a:pt x="18" y="186"/>
                  </a:lnTo>
                  <a:lnTo>
                    <a:pt x="21" y="181"/>
                  </a:lnTo>
                  <a:lnTo>
                    <a:pt x="24" y="177"/>
                  </a:lnTo>
                  <a:lnTo>
                    <a:pt x="28" y="173"/>
                  </a:lnTo>
                  <a:lnTo>
                    <a:pt x="32" y="169"/>
                  </a:lnTo>
                  <a:lnTo>
                    <a:pt x="35" y="165"/>
                  </a:lnTo>
                  <a:lnTo>
                    <a:pt x="39" y="161"/>
                  </a:lnTo>
                  <a:lnTo>
                    <a:pt x="43" y="157"/>
                  </a:lnTo>
                  <a:lnTo>
                    <a:pt x="47" y="153"/>
                  </a:lnTo>
                  <a:lnTo>
                    <a:pt x="51" y="149"/>
                  </a:lnTo>
                  <a:lnTo>
                    <a:pt x="57" y="147"/>
                  </a:lnTo>
                  <a:lnTo>
                    <a:pt x="62" y="143"/>
                  </a:lnTo>
                  <a:lnTo>
                    <a:pt x="67" y="139"/>
                  </a:lnTo>
                  <a:lnTo>
                    <a:pt x="73" y="135"/>
                  </a:lnTo>
                  <a:lnTo>
                    <a:pt x="78" y="131"/>
                  </a:lnTo>
                  <a:lnTo>
                    <a:pt x="84" y="127"/>
                  </a:lnTo>
                  <a:lnTo>
                    <a:pt x="90" y="123"/>
                  </a:lnTo>
                  <a:lnTo>
                    <a:pt x="96" y="120"/>
                  </a:lnTo>
                  <a:lnTo>
                    <a:pt x="103" y="116"/>
                  </a:lnTo>
                  <a:lnTo>
                    <a:pt x="110" y="112"/>
                  </a:lnTo>
                  <a:lnTo>
                    <a:pt x="116" y="110"/>
                  </a:lnTo>
                  <a:lnTo>
                    <a:pt x="123" y="106"/>
                  </a:lnTo>
                  <a:lnTo>
                    <a:pt x="130" y="102"/>
                  </a:lnTo>
                  <a:lnTo>
                    <a:pt x="137" y="99"/>
                  </a:lnTo>
                  <a:lnTo>
                    <a:pt x="145" y="95"/>
                  </a:lnTo>
                  <a:lnTo>
                    <a:pt x="152" y="92"/>
                  </a:lnTo>
                  <a:lnTo>
                    <a:pt x="160" y="88"/>
                  </a:lnTo>
                  <a:lnTo>
                    <a:pt x="168" y="86"/>
                  </a:lnTo>
                  <a:lnTo>
                    <a:pt x="177" y="82"/>
                  </a:lnTo>
                  <a:lnTo>
                    <a:pt x="185" y="79"/>
                  </a:lnTo>
                  <a:lnTo>
                    <a:pt x="193" y="77"/>
                  </a:lnTo>
                  <a:lnTo>
                    <a:pt x="202" y="73"/>
                  </a:lnTo>
                  <a:lnTo>
                    <a:pt x="212" y="70"/>
                  </a:lnTo>
                  <a:lnTo>
                    <a:pt x="221" y="67"/>
                  </a:lnTo>
                  <a:lnTo>
                    <a:pt x="230" y="65"/>
                  </a:lnTo>
                  <a:lnTo>
                    <a:pt x="239" y="62"/>
                  </a:lnTo>
                  <a:lnTo>
                    <a:pt x="249" y="59"/>
                  </a:lnTo>
                  <a:lnTo>
                    <a:pt x="258" y="55"/>
                  </a:lnTo>
                  <a:lnTo>
                    <a:pt x="267" y="53"/>
                  </a:lnTo>
                  <a:lnTo>
                    <a:pt x="278" y="51"/>
                  </a:lnTo>
                  <a:lnTo>
                    <a:pt x="287" y="49"/>
                  </a:lnTo>
                  <a:lnTo>
                    <a:pt x="298" y="46"/>
                  </a:lnTo>
                  <a:lnTo>
                    <a:pt x="308" y="43"/>
                  </a:lnTo>
                  <a:lnTo>
                    <a:pt x="319" y="41"/>
                  </a:lnTo>
                  <a:lnTo>
                    <a:pt x="330" y="38"/>
                  </a:lnTo>
                  <a:lnTo>
                    <a:pt x="340" y="37"/>
                  </a:lnTo>
                  <a:lnTo>
                    <a:pt x="351" y="34"/>
                  </a:lnTo>
                  <a:lnTo>
                    <a:pt x="361" y="32"/>
                  </a:lnTo>
                  <a:lnTo>
                    <a:pt x="373" y="30"/>
                  </a:lnTo>
                  <a:lnTo>
                    <a:pt x="384" y="28"/>
                  </a:lnTo>
                  <a:lnTo>
                    <a:pt x="394" y="26"/>
                  </a:lnTo>
                  <a:lnTo>
                    <a:pt x="406" y="24"/>
                  </a:lnTo>
                  <a:lnTo>
                    <a:pt x="418" y="22"/>
                  </a:lnTo>
                  <a:lnTo>
                    <a:pt x="429" y="21"/>
                  </a:lnTo>
                  <a:lnTo>
                    <a:pt x="441" y="18"/>
                  </a:lnTo>
                  <a:lnTo>
                    <a:pt x="453" y="17"/>
                  </a:lnTo>
                  <a:lnTo>
                    <a:pt x="465" y="16"/>
                  </a:lnTo>
                  <a:lnTo>
                    <a:pt x="477" y="14"/>
                  </a:lnTo>
                  <a:lnTo>
                    <a:pt x="488" y="13"/>
                  </a:lnTo>
                  <a:lnTo>
                    <a:pt x="500" y="12"/>
                  </a:lnTo>
                  <a:lnTo>
                    <a:pt x="512" y="10"/>
                  </a:lnTo>
                  <a:lnTo>
                    <a:pt x="524" y="9"/>
                  </a:lnTo>
                  <a:lnTo>
                    <a:pt x="537" y="8"/>
                  </a:lnTo>
                  <a:lnTo>
                    <a:pt x="549" y="6"/>
                  </a:lnTo>
                  <a:lnTo>
                    <a:pt x="561" y="6"/>
                  </a:lnTo>
                  <a:lnTo>
                    <a:pt x="573" y="5"/>
                  </a:lnTo>
                  <a:lnTo>
                    <a:pt x="586" y="4"/>
                  </a:lnTo>
                  <a:lnTo>
                    <a:pt x="598" y="4"/>
                  </a:lnTo>
                  <a:lnTo>
                    <a:pt x="612" y="2"/>
                  </a:lnTo>
                  <a:lnTo>
                    <a:pt x="624" y="2"/>
                  </a:lnTo>
                  <a:lnTo>
                    <a:pt x="637" y="1"/>
                  </a:lnTo>
                  <a:lnTo>
                    <a:pt x="649" y="1"/>
                  </a:lnTo>
                  <a:lnTo>
                    <a:pt x="662" y="1"/>
                  </a:lnTo>
                  <a:lnTo>
                    <a:pt x="674" y="0"/>
                  </a:lnTo>
                  <a:lnTo>
                    <a:pt x="687" y="0"/>
                  </a:lnTo>
                  <a:lnTo>
                    <a:pt x="699" y="0"/>
                  </a:lnTo>
                  <a:lnTo>
                    <a:pt x="712" y="0"/>
                  </a:lnTo>
                  <a:lnTo>
                    <a:pt x="725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Rectangle 2458"/>
            <p:cNvSpPr>
              <a:spLocks noChangeArrowheads="1"/>
            </p:cNvSpPr>
            <p:nvPr/>
          </p:nvSpPr>
          <p:spPr bwMode="auto">
            <a:xfrm>
              <a:off x="1100138" y="3384550"/>
              <a:ext cx="265112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auth</a:t>
              </a:r>
              <a:endParaRPr lang="en-US" sz="1000" b="0">
                <a:solidFill>
                  <a:schemeClr val="tx1"/>
                </a:solidFill>
              </a:endParaRPr>
            </a:p>
          </p:txBody>
        </p:sp>
        <p:sp>
          <p:nvSpPr>
            <p:cNvPr id="77" name="Freeform 2459"/>
            <p:cNvSpPr>
              <a:spLocks/>
            </p:cNvSpPr>
            <p:nvPr/>
          </p:nvSpPr>
          <p:spPr bwMode="auto">
            <a:xfrm>
              <a:off x="911225" y="3881438"/>
              <a:ext cx="576263" cy="190500"/>
            </a:xfrm>
            <a:custGeom>
              <a:avLst/>
              <a:gdLst/>
              <a:ahLst/>
              <a:cxnLst>
                <a:cxn ang="0">
                  <a:pos x="788" y="0"/>
                </a:cxn>
                <a:cxn ang="0">
                  <a:pos x="863" y="4"/>
                </a:cxn>
                <a:cxn ang="0">
                  <a:pos x="937" y="10"/>
                </a:cxn>
                <a:cxn ang="0">
                  <a:pos x="1009" y="18"/>
                </a:cxn>
                <a:cxn ang="0">
                  <a:pos x="1078" y="29"/>
                </a:cxn>
                <a:cxn ang="0">
                  <a:pos x="1141" y="42"/>
                </a:cxn>
                <a:cxn ang="0">
                  <a:pos x="1202" y="58"/>
                </a:cxn>
                <a:cxn ang="0">
                  <a:pos x="1257" y="75"/>
                </a:cxn>
                <a:cxn ang="0">
                  <a:pos x="1306" y="95"/>
                </a:cxn>
                <a:cxn ang="0">
                  <a:pos x="1348" y="116"/>
                </a:cxn>
                <a:cxn ang="0">
                  <a:pos x="1382" y="137"/>
                </a:cxn>
                <a:cxn ang="0">
                  <a:pos x="1412" y="161"/>
                </a:cxn>
                <a:cxn ang="0">
                  <a:pos x="1431" y="185"/>
                </a:cxn>
                <a:cxn ang="0">
                  <a:pos x="1445" y="210"/>
                </a:cxn>
                <a:cxn ang="0">
                  <a:pos x="1450" y="235"/>
                </a:cxn>
                <a:cxn ang="0">
                  <a:pos x="1447" y="260"/>
                </a:cxn>
                <a:cxn ang="0">
                  <a:pos x="1435" y="284"/>
                </a:cxn>
                <a:cxn ang="0">
                  <a:pos x="1417" y="309"/>
                </a:cxn>
                <a:cxn ang="0">
                  <a:pos x="1390" y="332"/>
                </a:cxn>
                <a:cxn ang="0">
                  <a:pos x="1357" y="354"/>
                </a:cxn>
                <a:cxn ang="0">
                  <a:pos x="1316" y="376"/>
                </a:cxn>
                <a:cxn ang="0">
                  <a:pos x="1268" y="395"/>
                </a:cxn>
                <a:cxn ang="0">
                  <a:pos x="1216" y="414"/>
                </a:cxn>
                <a:cxn ang="0">
                  <a:pos x="1157" y="430"/>
                </a:cxn>
                <a:cxn ang="0">
                  <a:pos x="1094" y="443"/>
                </a:cxn>
                <a:cxn ang="0">
                  <a:pos x="1026" y="455"/>
                </a:cxn>
                <a:cxn ang="0">
                  <a:pos x="956" y="464"/>
                </a:cxn>
                <a:cxn ang="0">
                  <a:pos x="882" y="471"/>
                </a:cxn>
                <a:cxn ang="0">
                  <a:pos x="808" y="475"/>
                </a:cxn>
                <a:cxn ang="0">
                  <a:pos x="731" y="476"/>
                </a:cxn>
                <a:cxn ang="0">
                  <a:pos x="655" y="476"/>
                </a:cxn>
                <a:cxn ang="0">
                  <a:pos x="580" y="472"/>
                </a:cxn>
                <a:cxn ang="0">
                  <a:pos x="507" y="466"/>
                </a:cxn>
                <a:cxn ang="0">
                  <a:pos x="435" y="456"/>
                </a:cxn>
                <a:cxn ang="0">
                  <a:pos x="367" y="446"/>
                </a:cxn>
                <a:cxn ang="0">
                  <a:pos x="303" y="432"/>
                </a:cxn>
                <a:cxn ang="0">
                  <a:pos x="243" y="417"/>
                </a:cxn>
                <a:cxn ang="0">
                  <a:pos x="189" y="399"/>
                </a:cxn>
                <a:cxn ang="0">
                  <a:pos x="141" y="380"/>
                </a:cxn>
                <a:cxn ang="0">
                  <a:pos x="99" y="358"/>
                </a:cxn>
                <a:cxn ang="0">
                  <a:pos x="65" y="336"/>
                </a:cxn>
                <a:cxn ang="0">
                  <a:pos x="37" y="313"/>
                </a:cxn>
                <a:cxn ang="0">
                  <a:pos x="17" y="288"/>
                </a:cxn>
                <a:cxn ang="0">
                  <a:pos x="5" y="264"/>
                </a:cxn>
                <a:cxn ang="0">
                  <a:pos x="0" y="239"/>
                </a:cxn>
                <a:cxn ang="0">
                  <a:pos x="4" y="214"/>
                </a:cxn>
                <a:cxn ang="0">
                  <a:pos x="16" y="189"/>
                </a:cxn>
                <a:cxn ang="0">
                  <a:pos x="35" y="165"/>
                </a:cxn>
                <a:cxn ang="0">
                  <a:pos x="62" y="141"/>
                </a:cxn>
                <a:cxn ang="0">
                  <a:pos x="96" y="119"/>
                </a:cxn>
                <a:cxn ang="0">
                  <a:pos x="137" y="98"/>
                </a:cxn>
                <a:cxn ang="0">
                  <a:pos x="185" y="79"/>
                </a:cxn>
                <a:cxn ang="0">
                  <a:pos x="239" y="61"/>
                </a:cxn>
                <a:cxn ang="0">
                  <a:pos x="298" y="45"/>
                </a:cxn>
                <a:cxn ang="0">
                  <a:pos x="361" y="32"/>
                </a:cxn>
                <a:cxn ang="0">
                  <a:pos x="429" y="20"/>
                </a:cxn>
                <a:cxn ang="0">
                  <a:pos x="500" y="10"/>
                </a:cxn>
                <a:cxn ang="0">
                  <a:pos x="573" y="5"/>
                </a:cxn>
                <a:cxn ang="0">
                  <a:pos x="649" y="1"/>
                </a:cxn>
                <a:cxn ang="0">
                  <a:pos x="725" y="0"/>
                </a:cxn>
              </a:cxnLst>
              <a:rect l="0" t="0" r="r" b="b"/>
              <a:pathLst>
                <a:path w="1450" h="476">
                  <a:moveTo>
                    <a:pt x="725" y="0"/>
                  </a:moveTo>
                  <a:lnTo>
                    <a:pt x="737" y="0"/>
                  </a:lnTo>
                  <a:lnTo>
                    <a:pt x="751" y="0"/>
                  </a:lnTo>
                  <a:lnTo>
                    <a:pt x="763" y="0"/>
                  </a:lnTo>
                  <a:lnTo>
                    <a:pt x="776" y="0"/>
                  </a:lnTo>
                  <a:lnTo>
                    <a:pt x="788" y="0"/>
                  </a:lnTo>
                  <a:lnTo>
                    <a:pt x="801" y="1"/>
                  </a:lnTo>
                  <a:lnTo>
                    <a:pt x="813" y="1"/>
                  </a:lnTo>
                  <a:lnTo>
                    <a:pt x="826" y="1"/>
                  </a:lnTo>
                  <a:lnTo>
                    <a:pt x="838" y="2"/>
                  </a:lnTo>
                  <a:lnTo>
                    <a:pt x="851" y="2"/>
                  </a:lnTo>
                  <a:lnTo>
                    <a:pt x="863" y="4"/>
                  </a:lnTo>
                  <a:lnTo>
                    <a:pt x="876" y="5"/>
                  </a:lnTo>
                  <a:lnTo>
                    <a:pt x="888" y="5"/>
                  </a:lnTo>
                  <a:lnTo>
                    <a:pt x="900" y="6"/>
                  </a:lnTo>
                  <a:lnTo>
                    <a:pt x="914" y="8"/>
                  </a:lnTo>
                  <a:lnTo>
                    <a:pt x="925" y="9"/>
                  </a:lnTo>
                  <a:lnTo>
                    <a:pt x="937" y="10"/>
                  </a:lnTo>
                  <a:lnTo>
                    <a:pt x="949" y="10"/>
                  </a:lnTo>
                  <a:lnTo>
                    <a:pt x="961" y="12"/>
                  </a:lnTo>
                  <a:lnTo>
                    <a:pt x="973" y="14"/>
                  </a:lnTo>
                  <a:lnTo>
                    <a:pt x="985" y="16"/>
                  </a:lnTo>
                  <a:lnTo>
                    <a:pt x="997" y="17"/>
                  </a:lnTo>
                  <a:lnTo>
                    <a:pt x="1009" y="18"/>
                  </a:lnTo>
                  <a:lnTo>
                    <a:pt x="1021" y="20"/>
                  </a:lnTo>
                  <a:lnTo>
                    <a:pt x="1033" y="22"/>
                  </a:lnTo>
                  <a:lnTo>
                    <a:pt x="1043" y="24"/>
                  </a:lnTo>
                  <a:lnTo>
                    <a:pt x="1055" y="25"/>
                  </a:lnTo>
                  <a:lnTo>
                    <a:pt x="1066" y="28"/>
                  </a:lnTo>
                  <a:lnTo>
                    <a:pt x="1078" y="29"/>
                  </a:lnTo>
                  <a:lnTo>
                    <a:pt x="1088" y="32"/>
                  </a:lnTo>
                  <a:lnTo>
                    <a:pt x="1099" y="33"/>
                  </a:lnTo>
                  <a:lnTo>
                    <a:pt x="1110" y="35"/>
                  </a:lnTo>
                  <a:lnTo>
                    <a:pt x="1120" y="38"/>
                  </a:lnTo>
                  <a:lnTo>
                    <a:pt x="1131" y="41"/>
                  </a:lnTo>
                  <a:lnTo>
                    <a:pt x="1141" y="42"/>
                  </a:lnTo>
                  <a:lnTo>
                    <a:pt x="1152" y="45"/>
                  </a:lnTo>
                  <a:lnTo>
                    <a:pt x="1163" y="47"/>
                  </a:lnTo>
                  <a:lnTo>
                    <a:pt x="1172" y="50"/>
                  </a:lnTo>
                  <a:lnTo>
                    <a:pt x="1182" y="53"/>
                  </a:lnTo>
                  <a:lnTo>
                    <a:pt x="1192" y="55"/>
                  </a:lnTo>
                  <a:lnTo>
                    <a:pt x="1202" y="58"/>
                  </a:lnTo>
                  <a:lnTo>
                    <a:pt x="1212" y="61"/>
                  </a:lnTo>
                  <a:lnTo>
                    <a:pt x="1221" y="63"/>
                  </a:lnTo>
                  <a:lnTo>
                    <a:pt x="1230" y="66"/>
                  </a:lnTo>
                  <a:lnTo>
                    <a:pt x="1238" y="70"/>
                  </a:lnTo>
                  <a:lnTo>
                    <a:pt x="1247" y="73"/>
                  </a:lnTo>
                  <a:lnTo>
                    <a:pt x="1257" y="75"/>
                  </a:lnTo>
                  <a:lnTo>
                    <a:pt x="1265" y="79"/>
                  </a:lnTo>
                  <a:lnTo>
                    <a:pt x="1274" y="82"/>
                  </a:lnTo>
                  <a:lnTo>
                    <a:pt x="1282" y="84"/>
                  </a:lnTo>
                  <a:lnTo>
                    <a:pt x="1290" y="88"/>
                  </a:lnTo>
                  <a:lnTo>
                    <a:pt x="1298" y="91"/>
                  </a:lnTo>
                  <a:lnTo>
                    <a:pt x="1306" y="95"/>
                  </a:lnTo>
                  <a:lnTo>
                    <a:pt x="1312" y="98"/>
                  </a:lnTo>
                  <a:lnTo>
                    <a:pt x="1320" y="102"/>
                  </a:lnTo>
                  <a:lnTo>
                    <a:pt x="1327" y="106"/>
                  </a:lnTo>
                  <a:lnTo>
                    <a:pt x="1333" y="108"/>
                  </a:lnTo>
                  <a:lnTo>
                    <a:pt x="1341" y="112"/>
                  </a:lnTo>
                  <a:lnTo>
                    <a:pt x="1348" y="116"/>
                  </a:lnTo>
                  <a:lnTo>
                    <a:pt x="1353" y="119"/>
                  </a:lnTo>
                  <a:lnTo>
                    <a:pt x="1360" y="123"/>
                  </a:lnTo>
                  <a:lnTo>
                    <a:pt x="1366" y="127"/>
                  </a:lnTo>
                  <a:lnTo>
                    <a:pt x="1372" y="131"/>
                  </a:lnTo>
                  <a:lnTo>
                    <a:pt x="1377" y="133"/>
                  </a:lnTo>
                  <a:lnTo>
                    <a:pt x="1382" y="137"/>
                  </a:lnTo>
                  <a:lnTo>
                    <a:pt x="1388" y="141"/>
                  </a:lnTo>
                  <a:lnTo>
                    <a:pt x="1393" y="145"/>
                  </a:lnTo>
                  <a:lnTo>
                    <a:pt x="1398" y="149"/>
                  </a:lnTo>
                  <a:lnTo>
                    <a:pt x="1402" y="153"/>
                  </a:lnTo>
                  <a:lnTo>
                    <a:pt x="1408" y="157"/>
                  </a:lnTo>
                  <a:lnTo>
                    <a:pt x="1412" y="161"/>
                  </a:lnTo>
                  <a:lnTo>
                    <a:pt x="1415" y="165"/>
                  </a:lnTo>
                  <a:lnTo>
                    <a:pt x="1419" y="169"/>
                  </a:lnTo>
                  <a:lnTo>
                    <a:pt x="1422" y="173"/>
                  </a:lnTo>
                  <a:lnTo>
                    <a:pt x="1426" y="177"/>
                  </a:lnTo>
                  <a:lnTo>
                    <a:pt x="1429" y="181"/>
                  </a:lnTo>
                  <a:lnTo>
                    <a:pt x="1431" y="185"/>
                  </a:lnTo>
                  <a:lnTo>
                    <a:pt x="1434" y="189"/>
                  </a:lnTo>
                  <a:lnTo>
                    <a:pt x="1437" y="193"/>
                  </a:lnTo>
                  <a:lnTo>
                    <a:pt x="1439" y="197"/>
                  </a:lnTo>
                  <a:lnTo>
                    <a:pt x="1442" y="201"/>
                  </a:lnTo>
                  <a:lnTo>
                    <a:pt x="1443" y="206"/>
                  </a:lnTo>
                  <a:lnTo>
                    <a:pt x="1445" y="210"/>
                  </a:lnTo>
                  <a:lnTo>
                    <a:pt x="1446" y="214"/>
                  </a:lnTo>
                  <a:lnTo>
                    <a:pt x="1447" y="218"/>
                  </a:lnTo>
                  <a:lnTo>
                    <a:pt x="1449" y="222"/>
                  </a:lnTo>
                  <a:lnTo>
                    <a:pt x="1449" y="226"/>
                  </a:lnTo>
                  <a:lnTo>
                    <a:pt x="1450" y="230"/>
                  </a:lnTo>
                  <a:lnTo>
                    <a:pt x="1450" y="235"/>
                  </a:lnTo>
                  <a:lnTo>
                    <a:pt x="1450" y="239"/>
                  </a:lnTo>
                  <a:lnTo>
                    <a:pt x="1450" y="243"/>
                  </a:lnTo>
                  <a:lnTo>
                    <a:pt x="1449" y="247"/>
                  </a:lnTo>
                  <a:lnTo>
                    <a:pt x="1449" y="251"/>
                  </a:lnTo>
                  <a:lnTo>
                    <a:pt x="1447" y="255"/>
                  </a:lnTo>
                  <a:lnTo>
                    <a:pt x="1447" y="260"/>
                  </a:lnTo>
                  <a:lnTo>
                    <a:pt x="1446" y="264"/>
                  </a:lnTo>
                  <a:lnTo>
                    <a:pt x="1445" y="268"/>
                  </a:lnTo>
                  <a:lnTo>
                    <a:pt x="1442" y="272"/>
                  </a:lnTo>
                  <a:lnTo>
                    <a:pt x="1441" y="276"/>
                  </a:lnTo>
                  <a:lnTo>
                    <a:pt x="1438" y="280"/>
                  </a:lnTo>
                  <a:lnTo>
                    <a:pt x="1435" y="284"/>
                  </a:lnTo>
                  <a:lnTo>
                    <a:pt x="1433" y="288"/>
                  </a:lnTo>
                  <a:lnTo>
                    <a:pt x="1430" y="292"/>
                  </a:lnTo>
                  <a:lnTo>
                    <a:pt x="1427" y="297"/>
                  </a:lnTo>
                  <a:lnTo>
                    <a:pt x="1425" y="301"/>
                  </a:lnTo>
                  <a:lnTo>
                    <a:pt x="1421" y="305"/>
                  </a:lnTo>
                  <a:lnTo>
                    <a:pt x="1417" y="309"/>
                  </a:lnTo>
                  <a:lnTo>
                    <a:pt x="1413" y="313"/>
                  </a:lnTo>
                  <a:lnTo>
                    <a:pt x="1409" y="317"/>
                  </a:lnTo>
                  <a:lnTo>
                    <a:pt x="1405" y="321"/>
                  </a:lnTo>
                  <a:lnTo>
                    <a:pt x="1401" y="325"/>
                  </a:lnTo>
                  <a:lnTo>
                    <a:pt x="1396" y="329"/>
                  </a:lnTo>
                  <a:lnTo>
                    <a:pt x="1390" y="332"/>
                  </a:lnTo>
                  <a:lnTo>
                    <a:pt x="1385" y="336"/>
                  </a:lnTo>
                  <a:lnTo>
                    <a:pt x="1380" y="340"/>
                  </a:lnTo>
                  <a:lnTo>
                    <a:pt x="1374" y="344"/>
                  </a:lnTo>
                  <a:lnTo>
                    <a:pt x="1369" y="348"/>
                  </a:lnTo>
                  <a:lnTo>
                    <a:pt x="1363" y="352"/>
                  </a:lnTo>
                  <a:lnTo>
                    <a:pt x="1357" y="354"/>
                  </a:lnTo>
                  <a:lnTo>
                    <a:pt x="1351" y="358"/>
                  </a:lnTo>
                  <a:lnTo>
                    <a:pt x="1344" y="362"/>
                  </a:lnTo>
                  <a:lnTo>
                    <a:pt x="1337" y="366"/>
                  </a:lnTo>
                  <a:lnTo>
                    <a:pt x="1331" y="369"/>
                  </a:lnTo>
                  <a:lnTo>
                    <a:pt x="1324" y="373"/>
                  </a:lnTo>
                  <a:lnTo>
                    <a:pt x="1316" y="376"/>
                  </a:lnTo>
                  <a:lnTo>
                    <a:pt x="1308" y="380"/>
                  </a:lnTo>
                  <a:lnTo>
                    <a:pt x="1302" y="384"/>
                  </a:lnTo>
                  <a:lnTo>
                    <a:pt x="1294" y="386"/>
                  </a:lnTo>
                  <a:lnTo>
                    <a:pt x="1286" y="389"/>
                  </a:lnTo>
                  <a:lnTo>
                    <a:pt x="1278" y="393"/>
                  </a:lnTo>
                  <a:lnTo>
                    <a:pt x="1268" y="395"/>
                  </a:lnTo>
                  <a:lnTo>
                    <a:pt x="1261" y="399"/>
                  </a:lnTo>
                  <a:lnTo>
                    <a:pt x="1251" y="402"/>
                  </a:lnTo>
                  <a:lnTo>
                    <a:pt x="1243" y="405"/>
                  </a:lnTo>
                  <a:lnTo>
                    <a:pt x="1234" y="407"/>
                  </a:lnTo>
                  <a:lnTo>
                    <a:pt x="1225" y="411"/>
                  </a:lnTo>
                  <a:lnTo>
                    <a:pt x="1216" y="414"/>
                  </a:lnTo>
                  <a:lnTo>
                    <a:pt x="1206" y="417"/>
                  </a:lnTo>
                  <a:lnTo>
                    <a:pt x="1197" y="419"/>
                  </a:lnTo>
                  <a:lnTo>
                    <a:pt x="1188" y="422"/>
                  </a:lnTo>
                  <a:lnTo>
                    <a:pt x="1177" y="425"/>
                  </a:lnTo>
                  <a:lnTo>
                    <a:pt x="1168" y="427"/>
                  </a:lnTo>
                  <a:lnTo>
                    <a:pt x="1157" y="430"/>
                  </a:lnTo>
                  <a:lnTo>
                    <a:pt x="1147" y="432"/>
                  </a:lnTo>
                  <a:lnTo>
                    <a:pt x="1136" y="435"/>
                  </a:lnTo>
                  <a:lnTo>
                    <a:pt x="1125" y="436"/>
                  </a:lnTo>
                  <a:lnTo>
                    <a:pt x="1115" y="439"/>
                  </a:lnTo>
                  <a:lnTo>
                    <a:pt x="1104" y="442"/>
                  </a:lnTo>
                  <a:lnTo>
                    <a:pt x="1094" y="443"/>
                  </a:lnTo>
                  <a:lnTo>
                    <a:pt x="1083" y="446"/>
                  </a:lnTo>
                  <a:lnTo>
                    <a:pt x="1071" y="447"/>
                  </a:lnTo>
                  <a:lnTo>
                    <a:pt x="1061" y="450"/>
                  </a:lnTo>
                  <a:lnTo>
                    <a:pt x="1049" y="451"/>
                  </a:lnTo>
                  <a:lnTo>
                    <a:pt x="1038" y="454"/>
                  </a:lnTo>
                  <a:lnTo>
                    <a:pt x="1026" y="455"/>
                  </a:lnTo>
                  <a:lnTo>
                    <a:pt x="1014" y="456"/>
                  </a:lnTo>
                  <a:lnTo>
                    <a:pt x="1004" y="459"/>
                  </a:lnTo>
                  <a:lnTo>
                    <a:pt x="992" y="460"/>
                  </a:lnTo>
                  <a:lnTo>
                    <a:pt x="980" y="462"/>
                  </a:lnTo>
                  <a:lnTo>
                    <a:pt x="968" y="463"/>
                  </a:lnTo>
                  <a:lnTo>
                    <a:pt x="956" y="464"/>
                  </a:lnTo>
                  <a:lnTo>
                    <a:pt x="944" y="466"/>
                  </a:lnTo>
                  <a:lnTo>
                    <a:pt x="931" y="467"/>
                  </a:lnTo>
                  <a:lnTo>
                    <a:pt x="919" y="468"/>
                  </a:lnTo>
                  <a:lnTo>
                    <a:pt x="907" y="470"/>
                  </a:lnTo>
                  <a:lnTo>
                    <a:pt x="895" y="470"/>
                  </a:lnTo>
                  <a:lnTo>
                    <a:pt x="882" y="471"/>
                  </a:lnTo>
                  <a:lnTo>
                    <a:pt x="870" y="472"/>
                  </a:lnTo>
                  <a:lnTo>
                    <a:pt x="858" y="472"/>
                  </a:lnTo>
                  <a:lnTo>
                    <a:pt x="845" y="473"/>
                  </a:lnTo>
                  <a:lnTo>
                    <a:pt x="833" y="473"/>
                  </a:lnTo>
                  <a:lnTo>
                    <a:pt x="820" y="475"/>
                  </a:lnTo>
                  <a:lnTo>
                    <a:pt x="808" y="475"/>
                  </a:lnTo>
                  <a:lnTo>
                    <a:pt x="794" y="476"/>
                  </a:lnTo>
                  <a:lnTo>
                    <a:pt x="782" y="476"/>
                  </a:lnTo>
                  <a:lnTo>
                    <a:pt x="769" y="476"/>
                  </a:lnTo>
                  <a:lnTo>
                    <a:pt x="757" y="476"/>
                  </a:lnTo>
                  <a:lnTo>
                    <a:pt x="744" y="476"/>
                  </a:lnTo>
                  <a:lnTo>
                    <a:pt x="731" y="476"/>
                  </a:lnTo>
                  <a:lnTo>
                    <a:pt x="719" y="476"/>
                  </a:lnTo>
                  <a:lnTo>
                    <a:pt x="706" y="476"/>
                  </a:lnTo>
                  <a:lnTo>
                    <a:pt x="694" y="476"/>
                  </a:lnTo>
                  <a:lnTo>
                    <a:pt x="680" y="476"/>
                  </a:lnTo>
                  <a:lnTo>
                    <a:pt x="669" y="476"/>
                  </a:lnTo>
                  <a:lnTo>
                    <a:pt x="655" y="476"/>
                  </a:lnTo>
                  <a:lnTo>
                    <a:pt x="642" y="475"/>
                  </a:lnTo>
                  <a:lnTo>
                    <a:pt x="630" y="475"/>
                  </a:lnTo>
                  <a:lnTo>
                    <a:pt x="618" y="473"/>
                  </a:lnTo>
                  <a:lnTo>
                    <a:pt x="605" y="473"/>
                  </a:lnTo>
                  <a:lnTo>
                    <a:pt x="593" y="472"/>
                  </a:lnTo>
                  <a:lnTo>
                    <a:pt x="580" y="472"/>
                  </a:lnTo>
                  <a:lnTo>
                    <a:pt x="568" y="471"/>
                  </a:lnTo>
                  <a:lnTo>
                    <a:pt x="556" y="470"/>
                  </a:lnTo>
                  <a:lnTo>
                    <a:pt x="543" y="470"/>
                  </a:lnTo>
                  <a:lnTo>
                    <a:pt x="531" y="468"/>
                  </a:lnTo>
                  <a:lnTo>
                    <a:pt x="519" y="467"/>
                  </a:lnTo>
                  <a:lnTo>
                    <a:pt x="507" y="466"/>
                  </a:lnTo>
                  <a:lnTo>
                    <a:pt x="494" y="464"/>
                  </a:lnTo>
                  <a:lnTo>
                    <a:pt x="482" y="463"/>
                  </a:lnTo>
                  <a:lnTo>
                    <a:pt x="470" y="462"/>
                  </a:lnTo>
                  <a:lnTo>
                    <a:pt x="459" y="460"/>
                  </a:lnTo>
                  <a:lnTo>
                    <a:pt x="447" y="459"/>
                  </a:lnTo>
                  <a:lnTo>
                    <a:pt x="435" y="456"/>
                  </a:lnTo>
                  <a:lnTo>
                    <a:pt x="424" y="455"/>
                  </a:lnTo>
                  <a:lnTo>
                    <a:pt x="412" y="454"/>
                  </a:lnTo>
                  <a:lnTo>
                    <a:pt x="401" y="451"/>
                  </a:lnTo>
                  <a:lnTo>
                    <a:pt x="389" y="450"/>
                  </a:lnTo>
                  <a:lnTo>
                    <a:pt x="379" y="447"/>
                  </a:lnTo>
                  <a:lnTo>
                    <a:pt x="367" y="446"/>
                  </a:lnTo>
                  <a:lnTo>
                    <a:pt x="356" y="443"/>
                  </a:lnTo>
                  <a:lnTo>
                    <a:pt x="345" y="442"/>
                  </a:lnTo>
                  <a:lnTo>
                    <a:pt x="335" y="439"/>
                  </a:lnTo>
                  <a:lnTo>
                    <a:pt x="324" y="436"/>
                  </a:lnTo>
                  <a:lnTo>
                    <a:pt x="314" y="435"/>
                  </a:lnTo>
                  <a:lnTo>
                    <a:pt x="303" y="432"/>
                  </a:lnTo>
                  <a:lnTo>
                    <a:pt x="292" y="430"/>
                  </a:lnTo>
                  <a:lnTo>
                    <a:pt x="283" y="427"/>
                  </a:lnTo>
                  <a:lnTo>
                    <a:pt x="273" y="425"/>
                  </a:lnTo>
                  <a:lnTo>
                    <a:pt x="263" y="422"/>
                  </a:lnTo>
                  <a:lnTo>
                    <a:pt x="253" y="419"/>
                  </a:lnTo>
                  <a:lnTo>
                    <a:pt x="243" y="417"/>
                  </a:lnTo>
                  <a:lnTo>
                    <a:pt x="234" y="414"/>
                  </a:lnTo>
                  <a:lnTo>
                    <a:pt x="225" y="411"/>
                  </a:lnTo>
                  <a:lnTo>
                    <a:pt x="216" y="407"/>
                  </a:lnTo>
                  <a:lnTo>
                    <a:pt x="206" y="405"/>
                  </a:lnTo>
                  <a:lnTo>
                    <a:pt x="198" y="402"/>
                  </a:lnTo>
                  <a:lnTo>
                    <a:pt x="189" y="399"/>
                  </a:lnTo>
                  <a:lnTo>
                    <a:pt x="181" y="395"/>
                  </a:lnTo>
                  <a:lnTo>
                    <a:pt x="173" y="393"/>
                  </a:lnTo>
                  <a:lnTo>
                    <a:pt x="164" y="389"/>
                  </a:lnTo>
                  <a:lnTo>
                    <a:pt x="156" y="386"/>
                  </a:lnTo>
                  <a:lnTo>
                    <a:pt x="149" y="384"/>
                  </a:lnTo>
                  <a:lnTo>
                    <a:pt x="141" y="380"/>
                  </a:lnTo>
                  <a:lnTo>
                    <a:pt x="133" y="376"/>
                  </a:lnTo>
                  <a:lnTo>
                    <a:pt x="127" y="373"/>
                  </a:lnTo>
                  <a:lnTo>
                    <a:pt x="119" y="369"/>
                  </a:lnTo>
                  <a:lnTo>
                    <a:pt x="112" y="366"/>
                  </a:lnTo>
                  <a:lnTo>
                    <a:pt x="106" y="362"/>
                  </a:lnTo>
                  <a:lnTo>
                    <a:pt x="99" y="358"/>
                  </a:lnTo>
                  <a:lnTo>
                    <a:pt x="92" y="354"/>
                  </a:lnTo>
                  <a:lnTo>
                    <a:pt x="87" y="352"/>
                  </a:lnTo>
                  <a:lnTo>
                    <a:pt x="81" y="348"/>
                  </a:lnTo>
                  <a:lnTo>
                    <a:pt x="75" y="344"/>
                  </a:lnTo>
                  <a:lnTo>
                    <a:pt x="70" y="340"/>
                  </a:lnTo>
                  <a:lnTo>
                    <a:pt x="65" y="336"/>
                  </a:lnTo>
                  <a:lnTo>
                    <a:pt x="59" y="332"/>
                  </a:lnTo>
                  <a:lnTo>
                    <a:pt x="54" y="329"/>
                  </a:lnTo>
                  <a:lnTo>
                    <a:pt x="50" y="325"/>
                  </a:lnTo>
                  <a:lnTo>
                    <a:pt x="45" y="321"/>
                  </a:lnTo>
                  <a:lnTo>
                    <a:pt x="41" y="317"/>
                  </a:lnTo>
                  <a:lnTo>
                    <a:pt x="37" y="313"/>
                  </a:lnTo>
                  <a:lnTo>
                    <a:pt x="33" y="309"/>
                  </a:lnTo>
                  <a:lnTo>
                    <a:pt x="29" y="305"/>
                  </a:lnTo>
                  <a:lnTo>
                    <a:pt x="26" y="301"/>
                  </a:lnTo>
                  <a:lnTo>
                    <a:pt x="22" y="297"/>
                  </a:lnTo>
                  <a:lnTo>
                    <a:pt x="20" y="292"/>
                  </a:lnTo>
                  <a:lnTo>
                    <a:pt x="17" y="288"/>
                  </a:lnTo>
                  <a:lnTo>
                    <a:pt x="14" y="284"/>
                  </a:lnTo>
                  <a:lnTo>
                    <a:pt x="12" y="280"/>
                  </a:lnTo>
                  <a:lnTo>
                    <a:pt x="9" y="276"/>
                  </a:lnTo>
                  <a:lnTo>
                    <a:pt x="8" y="272"/>
                  </a:lnTo>
                  <a:lnTo>
                    <a:pt x="6" y="268"/>
                  </a:lnTo>
                  <a:lnTo>
                    <a:pt x="5" y="264"/>
                  </a:lnTo>
                  <a:lnTo>
                    <a:pt x="4" y="260"/>
                  </a:lnTo>
                  <a:lnTo>
                    <a:pt x="2" y="255"/>
                  </a:lnTo>
                  <a:lnTo>
                    <a:pt x="1" y="251"/>
                  </a:lnTo>
                  <a:lnTo>
                    <a:pt x="1" y="247"/>
                  </a:lnTo>
                  <a:lnTo>
                    <a:pt x="0" y="243"/>
                  </a:lnTo>
                  <a:lnTo>
                    <a:pt x="0" y="239"/>
                  </a:lnTo>
                  <a:lnTo>
                    <a:pt x="0" y="235"/>
                  </a:lnTo>
                  <a:lnTo>
                    <a:pt x="1" y="230"/>
                  </a:lnTo>
                  <a:lnTo>
                    <a:pt x="1" y="226"/>
                  </a:lnTo>
                  <a:lnTo>
                    <a:pt x="1" y="222"/>
                  </a:lnTo>
                  <a:lnTo>
                    <a:pt x="2" y="218"/>
                  </a:lnTo>
                  <a:lnTo>
                    <a:pt x="4" y="214"/>
                  </a:lnTo>
                  <a:lnTo>
                    <a:pt x="5" y="210"/>
                  </a:lnTo>
                  <a:lnTo>
                    <a:pt x="6" y="206"/>
                  </a:lnTo>
                  <a:lnTo>
                    <a:pt x="9" y="202"/>
                  </a:lnTo>
                  <a:lnTo>
                    <a:pt x="10" y="197"/>
                  </a:lnTo>
                  <a:lnTo>
                    <a:pt x="13" y="193"/>
                  </a:lnTo>
                  <a:lnTo>
                    <a:pt x="16" y="189"/>
                  </a:lnTo>
                  <a:lnTo>
                    <a:pt x="18" y="185"/>
                  </a:lnTo>
                  <a:lnTo>
                    <a:pt x="21" y="181"/>
                  </a:lnTo>
                  <a:lnTo>
                    <a:pt x="24" y="177"/>
                  </a:lnTo>
                  <a:lnTo>
                    <a:pt x="28" y="173"/>
                  </a:lnTo>
                  <a:lnTo>
                    <a:pt x="32" y="169"/>
                  </a:lnTo>
                  <a:lnTo>
                    <a:pt x="35" y="165"/>
                  </a:lnTo>
                  <a:lnTo>
                    <a:pt x="39" y="161"/>
                  </a:lnTo>
                  <a:lnTo>
                    <a:pt x="43" y="157"/>
                  </a:lnTo>
                  <a:lnTo>
                    <a:pt x="47" y="153"/>
                  </a:lnTo>
                  <a:lnTo>
                    <a:pt x="51" y="149"/>
                  </a:lnTo>
                  <a:lnTo>
                    <a:pt x="57" y="145"/>
                  </a:lnTo>
                  <a:lnTo>
                    <a:pt x="62" y="141"/>
                  </a:lnTo>
                  <a:lnTo>
                    <a:pt x="67" y="137"/>
                  </a:lnTo>
                  <a:lnTo>
                    <a:pt x="73" y="133"/>
                  </a:lnTo>
                  <a:lnTo>
                    <a:pt x="78" y="131"/>
                  </a:lnTo>
                  <a:lnTo>
                    <a:pt x="84" y="127"/>
                  </a:lnTo>
                  <a:lnTo>
                    <a:pt x="90" y="123"/>
                  </a:lnTo>
                  <a:lnTo>
                    <a:pt x="96" y="119"/>
                  </a:lnTo>
                  <a:lnTo>
                    <a:pt x="103" y="116"/>
                  </a:lnTo>
                  <a:lnTo>
                    <a:pt x="110" y="112"/>
                  </a:lnTo>
                  <a:lnTo>
                    <a:pt x="116" y="108"/>
                  </a:lnTo>
                  <a:lnTo>
                    <a:pt x="123" y="106"/>
                  </a:lnTo>
                  <a:lnTo>
                    <a:pt x="130" y="102"/>
                  </a:lnTo>
                  <a:lnTo>
                    <a:pt x="137" y="98"/>
                  </a:lnTo>
                  <a:lnTo>
                    <a:pt x="145" y="95"/>
                  </a:lnTo>
                  <a:lnTo>
                    <a:pt x="152" y="91"/>
                  </a:lnTo>
                  <a:lnTo>
                    <a:pt x="160" y="88"/>
                  </a:lnTo>
                  <a:lnTo>
                    <a:pt x="168" y="84"/>
                  </a:lnTo>
                  <a:lnTo>
                    <a:pt x="177" y="82"/>
                  </a:lnTo>
                  <a:lnTo>
                    <a:pt x="185" y="79"/>
                  </a:lnTo>
                  <a:lnTo>
                    <a:pt x="193" y="75"/>
                  </a:lnTo>
                  <a:lnTo>
                    <a:pt x="202" y="73"/>
                  </a:lnTo>
                  <a:lnTo>
                    <a:pt x="212" y="70"/>
                  </a:lnTo>
                  <a:lnTo>
                    <a:pt x="221" y="66"/>
                  </a:lnTo>
                  <a:lnTo>
                    <a:pt x="230" y="63"/>
                  </a:lnTo>
                  <a:lnTo>
                    <a:pt x="239" y="61"/>
                  </a:lnTo>
                  <a:lnTo>
                    <a:pt x="249" y="58"/>
                  </a:lnTo>
                  <a:lnTo>
                    <a:pt x="258" y="55"/>
                  </a:lnTo>
                  <a:lnTo>
                    <a:pt x="267" y="53"/>
                  </a:lnTo>
                  <a:lnTo>
                    <a:pt x="278" y="50"/>
                  </a:lnTo>
                  <a:lnTo>
                    <a:pt x="287" y="47"/>
                  </a:lnTo>
                  <a:lnTo>
                    <a:pt x="298" y="45"/>
                  </a:lnTo>
                  <a:lnTo>
                    <a:pt x="308" y="42"/>
                  </a:lnTo>
                  <a:lnTo>
                    <a:pt x="319" y="41"/>
                  </a:lnTo>
                  <a:lnTo>
                    <a:pt x="330" y="38"/>
                  </a:lnTo>
                  <a:lnTo>
                    <a:pt x="340" y="35"/>
                  </a:lnTo>
                  <a:lnTo>
                    <a:pt x="351" y="33"/>
                  </a:lnTo>
                  <a:lnTo>
                    <a:pt x="361" y="32"/>
                  </a:lnTo>
                  <a:lnTo>
                    <a:pt x="373" y="29"/>
                  </a:lnTo>
                  <a:lnTo>
                    <a:pt x="384" y="28"/>
                  </a:lnTo>
                  <a:lnTo>
                    <a:pt x="394" y="25"/>
                  </a:lnTo>
                  <a:lnTo>
                    <a:pt x="406" y="24"/>
                  </a:lnTo>
                  <a:lnTo>
                    <a:pt x="418" y="22"/>
                  </a:lnTo>
                  <a:lnTo>
                    <a:pt x="429" y="20"/>
                  </a:lnTo>
                  <a:lnTo>
                    <a:pt x="441" y="18"/>
                  </a:lnTo>
                  <a:lnTo>
                    <a:pt x="453" y="17"/>
                  </a:lnTo>
                  <a:lnTo>
                    <a:pt x="465" y="16"/>
                  </a:lnTo>
                  <a:lnTo>
                    <a:pt x="477" y="14"/>
                  </a:lnTo>
                  <a:lnTo>
                    <a:pt x="488" y="12"/>
                  </a:lnTo>
                  <a:lnTo>
                    <a:pt x="500" y="10"/>
                  </a:lnTo>
                  <a:lnTo>
                    <a:pt x="512" y="10"/>
                  </a:lnTo>
                  <a:lnTo>
                    <a:pt x="524" y="9"/>
                  </a:lnTo>
                  <a:lnTo>
                    <a:pt x="537" y="8"/>
                  </a:lnTo>
                  <a:lnTo>
                    <a:pt x="549" y="6"/>
                  </a:lnTo>
                  <a:lnTo>
                    <a:pt x="561" y="5"/>
                  </a:lnTo>
                  <a:lnTo>
                    <a:pt x="573" y="5"/>
                  </a:lnTo>
                  <a:lnTo>
                    <a:pt x="586" y="4"/>
                  </a:lnTo>
                  <a:lnTo>
                    <a:pt x="598" y="2"/>
                  </a:lnTo>
                  <a:lnTo>
                    <a:pt x="612" y="2"/>
                  </a:lnTo>
                  <a:lnTo>
                    <a:pt x="624" y="1"/>
                  </a:lnTo>
                  <a:lnTo>
                    <a:pt x="637" y="1"/>
                  </a:lnTo>
                  <a:lnTo>
                    <a:pt x="649" y="1"/>
                  </a:lnTo>
                  <a:lnTo>
                    <a:pt x="662" y="0"/>
                  </a:lnTo>
                  <a:lnTo>
                    <a:pt x="674" y="0"/>
                  </a:lnTo>
                  <a:lnTo>
                    <a:pt x="687" y="0"/>
                  </a:lnTo>
                  <a:lnTo>
                    <a:pt x="699" y="0"/>
                  </a:lnTo>
                  <a:lnTo>
                    <a:pt x="712" y="0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2460"/>
            <p:cNvSpPr>
              <a:spLocks/>
            </p:cNvSpPr>
            <p:nvPr/>
          </p:nvSpPr>
          <p:spPr bwMode="auto">
            <a:xfrm>
              <a:off x="911225" y="3881438"/>
              <a:ext cx="576263" cy="190500"/>
            </a:xfrm>
            <a:custGeom>
              <a:avLst/>
              <a:gdLst/>
              <a:ahLst/>
              <a:cxnLst>
                <a:cxn ang="0">
                  <a:pos x="788" y="0"/>
                </a:cxn>
                <a:cxn ang="0">
                  <a:pos x="863" y="4"/>
                </a:cxn>
                <a:cxn ang="0">
                  <a:pos x="937" y="10"/>
                </a:cxn>
                <a:cxn ang="0">
                  <a:pos x="1009" y="18"/>
                </a:cxn>
                <a:cxn ang="0">
                  <a:pos x="1078" y="29"/>
                </a:cxn>
                <a:cxn ang="0">
                  <a:pos x="1141" y="42"/>
                </a:cxn>
                <a:cxn ang="0">
                  <a:pos x="1202" y="58"/>
                </a:cxn>
                <a:cxn ang="0">
                  <a:pos x="1257" y="75"/>
                </a:cxn>
                <a:cxn ang="0">
                  <a:pos x="1306" y="95"/>
                </a:cxn>
                <a:cxn ang="0">
                  <a:pos x="1348" y="116"/>
                </a:cxn>
                <a:cxn ang="0">
                  <a:pos x="1382" y="137"/>
                </a:cxn>
                <a:cxn ang="0">
                  <a:pos x="1412" y="161"/>
                </a:cxn>
                <a:cxn ang="0">
                  <a:pos x="1431" y="185"/>
                </a:cxn>
                <a:cxn ang="0">
                  <a:pos x="1445" y="210"/>
                </a:cxn>
                <a:cxn ang="0">
                  <a:pos x="1450" y="235"/>
                </a:cxn>
                <a:cxn ang="0">
                  <a:pos x="1447" y="260"/>
                </a:cxn>
                <a:cxn ang="0">
                  <a:pos x="1435" y="284"/>
                </a:cxn>
                <a:cxn ang="0">
                  <a:pos x="1417" y="309"/>
                </a:cxn>
                <a:cxn ang="0">
                  <a:pos x="1390" y="332"/>
                </a:cxn>
                <a:cxn ang="0">
                  <a:pos x="1357" y="354"/>
                </a:cxn>
                <a:cxn ang="0">
                  <a:pos x="1316" y="376"/>
                </a:cxn>
                <a:cxn ang="0">
                  <a:pos x="1268" y="395"/>
                </a:cxn>
                <a:cxn ang="0">
                  <a:pos x="1216" y="414"/>
                </a:cxn>
                <a:cxn ang="0">
                  <a:pos x="1157" y="430"/>
                </a:cxn>
                <a:cxn ang="0">
                  <a:pos x="1094" y="443"/>
                </a:cxn>
                <a:cxn ang="0">
                  <a:pos x="1026" y="455"/>
                </a:cxn>
                <a:cxn ang="0">
                  <a:pos x="956" y="464"/>
                </a:cxn>
                <a:cxn ang="0">
                  <a:pos x="882" y="471"/>
                </a:cxn>
                <a:cxn ang="0">
                  <a:pos x="808" y="475"/>
                </a:cxn>
                <a:cxn ang="0">
                  <a:pos x="731" y="476"/>
                </a:cxn>
                <a:cxn ang="0">
                  <a:pos x="655" y="476"/>
                </a:cxn>
                <a:cxn ang="0">
                  <a:pos x="580" y="472"/>
                </a:cxn>
                <a:cxn ang="0">
                  <a:pos x="507" y="466"/>
                </a:cxn>
                <a:cxn ang="0">
                  <a:pos x="435" y="456"/>
                </a:cxn>
                <a:cxn ang="0">
                  <a:pos x="367" y="446"/>
                </a:cxn>
                <a:cxn ang="0">
                  <a:pos x="303" y="432"/>
                </a:cxn>
                <a:cxn ang="0">
                  <a:pos x="243" y="417"/>
                </a:cxn>
                <a:cxn ang="0">
                  <a:pos x="189" y="399"/>
                </a:cxn>
                <a:cxn ang="0">
                  <a:pos x="141" y="380"/>
                </a:cxn>
                <a:cxn ang="0">
                  <a:pos x="99" y="358"/>
                </a:cxn>
                <a:cxn ang="0">
                  <a:pos x="65" y="336"/>
                </a:cxn>
                <a:cxn ang="0">
                  <a:pos x="37" y="313"/>
                </a:cxn>
                <a:cxn ang="0">
                  <a:pos x="17" y="288"/>
                </a:cxn>
                <a:cxn ang="0">
                  <a:pos x="5" y="264"/>
                </a:cxn>
                <a:cxn ang="0">
                  <a:pos x="0" y="239"/>
                </a:cxn>
                <a:cxn ang="0">
                  <a:pos x="4" y="214"/>
                </a:cxn>
                <a:cxn ang="0">
                  <a:pos x="16" y="189"/>
                </a:cxn>
                <a:cxn ang="0">
                  <a:pos x="35" y="165"/>
                </a:cxn>
                <a:cxn ang="0">
                  <a:pos x="62" y="141"/>
                </a:cxn>
                <a:cxn ang="0">
                  <a:pos x="96" y="119"/>
                </a:cxn>
                <a:cxn ang="0">
                  <a:pos x="137" y="98"/>
                </a:cxn>
                <a:cxn ang="0">
                  <a:pos x="185" y="79"/>
                </a:cxn>
                <a:cxn ang="0">
                  <a:pos x="239" y="61"/>
                </a:cxn>
                <a:cxn ang="0">
                  <a:pos x="298" y="45"/>
                </a:cxn>
                <a:cxn ang="0">
                  <a:pos x="361" y="32"/>
                </a:cxn>
                <a:cxn ang="0">
                  <a:pos x="429" y="20"/>
                </a:cxn>
                <a:cxn ang="0">
                  <a:pos x="500" y="10"/>
                </a:cxn>
                <a:cxn ang="0">
                  <a:pos x="573" y="5"/>
                </a:cxn>
                <a:cxn ang="0">
                  <a:pos x="649" y="1"/>
                </a:cxn>
                <a:cxn ang="0">
                  <a:pos x="725" y="0"/>
                </a:cxn>
              </a:cxnLst>
              <a:rect l="0" t="0" r="r" b="b"/>
              <a:pathLst>
                <a:path w="1450" h="476">
                  <a:moveTo>
                    <a:pt x="725" y="0"/>
                  </a:moveTo>
                  <a:lnTo>
                    <a:pt x="737" y="0"/>
                  </a:lnTo>
                  <a:lnTo>
                    <a:pt x="751" y="0"/>
                  </a:lnTo>
                  <a:lnTo>
                    <a:pt x="763" y="0"/>
                  </a:lnTo>
                  <a:lnTo>
                    <a:pt x="776" y="0"/>
                  </a:lnTo>
                  <a:lnTo>
                    <a:pt x="788" y="0"/>
                  </a:lnTo>
                  <a:lnTo>
                    <a:pt x="801" y="1"/>
                  </a:lnTo>
                  <a:lnTo>
                    <a:pt x="813" y="1"/>
                  </a:lnTo>
                  <a:lnTo>
                    <a:pt x="826" y="1"/>
                  </a:lnTo>
                  <a:lnTo>
                    <a:pt x="838" y="2"/>
                  </a:lnTo>
                  <a:lnTo>
                    <a:pt x="851" y="2"/>
                  </a:lnTo>
                  <a:lnTo>
                    <a:pt x="863" y="4"/>
                  </a:lnTo>
                  <a:lnTo>
                    <a:pt x="876" y="5"/>
                  </a:lnTo>
                  <a:lnTo>
                    <a:pt x="888" y="5"/>
                  </a:lnTo>
                  <a:lnTo>
                    <a:pt x="900" y="6"/>
                  </a:lnTo>
                  <a:lnTo>
                    <a:pt x="914" y="8"/>
                  </a:lnTo>
                  <a:lnTo>
                    <a:pt x="925" y="9"/>
                  </a:lnTo>
                  <a:lnTo>
                    <a:pt x="937" y="10"/>
                  </a:lnTo>
                  <a:lnTo>
                    <a:pt x="949" y="10"/>
                  </a:lnTo>
                  <a:lnTo>
                    <a:pt x="961" y="12"/>
                  </a:lnTo>
                  <a:lnTo>
                    <a:pt x="973" y="14"/>
                  </a:lnTo>
                  <a:lnTo>
                    <a:pt x="985" y="16"/>
                  </a:lnTo>
                  <a:lnTo>
                    <a:pt x="997" y="17"/>
                  </a:lnTo>
                  <a:lnTo>
                    <a:pt x="1009" y="18"/>
                  </a:lnTo>
                  <a:lnTo>
                    <a:pt x="1021" y="20"/>
                  </a:lnTo>
                  <a:lnTo>
                    <a:pt x="1033" y="22"/>
                  </a:lnTo>
                  <a:lnTo>
                    <a:pt x="1043" y="24"/>
                  </a:lnTo>
                  <a:lnTo>
                    <a:pt x="1055" y="25"/>
                  </a:lnTo>
                  <a:lnTo>
                    <a:pt x="1066" y="28"/>
                  </a:lnTo>
                  <a:lnTo>
                    <a:pt x="1078" y="29"/>
                  </a:lnTo>
                  <a:lnTo>
                    <a:pt x="1088" y="32"/>
                  </a:lnTo>
                  <a:lnTo>
                    <a:pt x="1099" y="33"/>
                  </a:lnTo>
                  <a:lnTo>
                    <a:pt x="1110" y="35"/>
                  </a:lnTo>
                  <a:lnTo>
                    <a:pt x="1120" y="38"/>
                  </a:lnTo>
                  <a:lnTo>
                    <a:pt x="1131" y="41"/>
                  </a:lnTo>
                  <a:lnTo>
                    <a:pt x="1141" y="42"/>
                  </a:lnTo>
                  <a:lnTo>
                    <a:pt x="1152" y="45"/>
                  </a:lnTo>
                  <a:lnTo>
                    <a:pt x="1163" y="47"/>
                  </a:lnTo>
                  <a:lnTo>
                    <a:pt x="1172" y="50"/>
                  </a:lnTo>
                  <a:lnTo>
                    <a:pt x="1182" y="53"/>
                  </a:lnTo>
                  <a:lnTo>
                    <a:pt x="1192" y="55"/>
                  </a:lnTo>
                  <a:lnTo>
                    <a:pt x="1202" y="58"/>
                  </a:lnTo>
                  <a:lnTo>
                    <a:pt x="1212" y="61"/>
                  </a:lnTo>
                  <a:lnTo>
                    <a:pt x="1221" y="63"/>
                  </a:lnTo>
                  <a:lnTo>
                    <a:pt x="1230" y="66"/>
                  </a:lnTo>
                  <a:lnTo>
                    <a:pt x="1238" y="70"/>
                  </a:lnTo>
                  <a:lnTo>
                    <a:pt x="1247" y="73"/>
                  </a:lnTo>
                  <a:lnTo>
                    <a:pt x="1257" y="75"/>
                  </a:lnTo>
                  <a:lnTo>
                    <a:pt x="1265" y="79"/>
                  </a:lnTo>
                  <a:lnTo>
                    <a:pt x="1274" y="82"/>
                  </a:lnTo>
                  <a:lnTo>
                    <a:pt x="1282" y="84"/>
                  </a:lnTo>
                  <a:lnTo>
                    <a:pt x="1290" y="88"/>
                  </a:lnTo>
                  <a:lnTo>
                    <a:pt x="1298" y="91"/>
                  </a:lnTo>
                  <a:lnTo>
                    <a:pt x="1306" y="95"/>
                  </a:lnTo>
                  <a:lnTo>
                    <a:pt x="1312" y="98"/>
                  </a:lnTo>
                  <a:lnTo>
                    <a:pt x="1320" y="102"/>
                  </a:lnTo>
                  <a:lnTo>
                    <a:pt x="1327" y="106"/>
                  </a:lnTo>
                  <a:lnTo>
                    <a:pt x="1333" y="108"/>
                  </a:lnTo>
                  <a:lnTo>
                    <a:pt x="1341" y="112"/>
                  </a:lnTo>
                  <a:lnTo>
                    <a:pt x="1348" y="116"/>
                  </a:lnTo>
                  <a:lnTo>
                    <a:pt x="1353" y="119"/>
                  </a:lnTo>
                  <a:lnTo>
                    <a:pt x="1360" y="123"/>
                  </a:lnTo>
                  <a:lnTo>
                    <a:pt x="1366" y="127"/>
                  </a:lnTo>
                  <a:lnTo>
                    <a:pt x="1372" y="131"/>
                  </a:lnTo>
                  <a:lnTo>
                    <a:pt x="1377" y="133"/>
                  </a:lnTo>
                  <a:lnTo>
                    <a:pt x="1382" y="137"/>
                  </a:lnTo>
                  <a:lnTo>
                    <a:pt x="1388" y="141"/>
                  </a:lnTo>
                  <a:lnTo>
                    <a:pt x="1393" y="145"/>
                  </a:lnTo>
                  <a:lnTo>
                    <a:pt x="1398" y="149"/>
                  </a:lnTo>
                  <a:lnTo>
                    <a:pt x="1402" y="153"/>
                  </a:lnTo>
                  <a:lnTo>
                    <a:pt x="1408" y="157"/>
                  </a:lnTo>
                  <a:lnTo>
                    <a:pt x="1412" y="161"/>
                  </a:lnTo>
                  <a:lnTo>
                    <a:pt x="1415" y="165"/>
                  </a:lnTo>
                  <a:lnTo>
                    <a:pt x="1419" y="169"/>
                  </a:lnTo>
                  <a:lnTo>
                    <a:pt x="1422" y="173"/>
                  </a:lnTo>
                  <a:lnTo>
                    <a:pt x="1426" y="177"/>
                  </a:lnTo>
                  <a:lnTo>
                    <a:pt x="1429" y="181"/>
                  </a:lnTo>
                  <a:lnTo>
                    <a:pt x="1431" y="185"/>
                  </a:lnTo>
                  <a:lnTo>
                    <a:pt x="1434" y="189"/>
                  </a:lnTo>
                  <a:lnTo>
                    <a:pt x="1437" y="193"/>
                  </a:lnTo>
                  <a:lnTo>
                    <a:pt x="1439" y="197"/>
                  </a:lnTo>
                  <a:lnTo>
                    <a:pt x="1442" y="201"/>
                  </a:lnTo>
                  <a:lnTo>
                    <a:pt x="1443" y="206"/>
                  </a:lnTo>
                  <a:lnTo>
                    <a:pt x="1445" y="210"/>
                  </a:lnTo>
                  <a:lnTo>
                    <a:pt x="1446" y="214"/>
                  </a:lnTo>
                  <a:lnTo>
                    <a:pt x="1447" y="218"/>
                  </a:lnTo>
                  <a:lnTo>
                    <a:pt x="1449" y="222"/>
                  </a:lnTo>
                  <a:lnTo>
                    <a:pt x="1449" y="226"/>
                  </a:lnTo>
                  <a:lnTo>
                    <a:pt x="1450" y="230"/>
                  </a:lnTo>
                  <a:lnTo>
                    <a:pt x="1450" y="235"/>
                  </a:lnTo>
                  <a:lnTo>
                    <a:pt x="1450" y="239"/>
                  </a:lnTo>
                  <a:lnTo>
                    <a:pt x="1450" y="243"/>
                  </a:lnTo>
                  <a:lnTo>
                    <a:pt x="1449" y="247"/>
                  </a:lnTo>
                  <a:lnTo>
                    <a:pt x="1449" y="251"/>
                  </a:lnTo>
                  <a:lnTo>
                    <a:pt x="1447" y="255"/>
                  </a:lnTo>
                  <a:lnTo>
                    <a:pt x="1447" y="260"/>
                  </a:lnTo>
                  <a:lnTo>
                    <a:pt x="1446" y="264"/>
                  </a:lnTo>
                  <a:lnTo>
                    <a:pt x="1445" y="268"/>
                  </a:lnTo>
                  <a:lnTo>
                    <a:pt x="1442" y="272"/>
                  </a:lnTo>
                  <a:lnTo>
                    <a:pt x="1441" y="276"/>
                  </a:lnTo>
                  <a:lnTo>
                    <a:pt x="1438" y="280"/>
                  </a:lnTo>
                  <a:lnTo>
                    <a:pt x="1435" y="284"/>
                  </a:lnTo>
                  <a:lnTo>
                    <a:pt x="1433" y="288"/>
                  </a:lnTo>
                  <a:lnTo>
                    <a:pt x="1430" y="292"/>
                  </a:lnTo>
                  <a:lnTo>
                    <a:pt x="1427" y="297"/>
                  </a:lnTo>
                  <a:lnTo>
                    <a:pt x="1425" y="301"/>
                  </a:lnTo>
                  <a:lnTo>
                    <a:pt x="1421" y="305"/>
                  </a:lnTo>
                  <a:lnTo>
                    <a:pt x="1417" y="309"/>
                  </a:lnTo>
                  <a:lnTo>
                    <a:pt x="1413" y="313"/>
                  </a:lnTo>
                  <a:lnTo>
                    <a:pt x="1409" y="317"/>
                  </a:lnTo>
                  <a:lnTo>
                    <a:pt x="1405" y="321"/>
                  </a:lnTo>
                  <a:lnTo>
                    <a:pt x="1401" y="325"/>
                  </a:lnTo>
                  <a:lnTo>
                    <a:pt x="1396" y="329"/>
                  </a:lnTo>
                  <a:lnTo>
                    <a:pt x="1390" y="332"/>
                  </a:lnTo>
                  <a:lnTo>
                    <a:pt x="1385" y="336"/>
                  </a:lnTo>
                  <a:lnTo>
                    <a:pt x="1380" y="340"/>
                  </a:lnTo>
                  <a:lnTo>
                    <a:pt x="1374" y="344"/>
                  </a:lnTo>
                  <a:lnTo>
                    <a:pt x="1369" y="348"/>
                  </a:lnTo>
                  <a:lnTo>
                    <a:pt x="1363" y="352"/>
                  </a:lnTo>
                  <a:lnTo>
                    <a:pt x="1357" y="354"/>
                  </a:lnTo>
                  <a:lnTo>
                    <a:pt x="1351" y="358"/>
                  </a:lnTo>
                  <a:lnTo>
                    <a:pt x="1344" y="362"/>
                  </a:lnTo>
                  <a:lnTo>
                    <a:pt x="1337" y="366"/>
                  </a:lnTo>
                  <a:lnTo>
                    <a:pt x="1331" y="369"/>
                  </a:lnTo>
                  <a:lnTo>
                    <a:pt x="1324" y="373"/>
                  </a:lnTo>
                  <a:lnTo>
                    <a:pt x="1316" y="376"/>
                  </a:lnTo>
                  <a:lnTo>
                    <a:pt x="1308" y="380"/>
                  </a:lnTo>
                  <a:lnTo>
                    <a:pt x="1302" y="384"/>
                  </a:lnTo>
                  <a:lnTo>
                    <a:pt x="1294" y="386"/>
                  </a:lnTo>
                  <a:lnTo>
                    <a:pt x="1286" y="389"/>
                  </a:lnTo>
                  <a:lnTo>
                    <a:pt x="1278" y="393"/>
                  </a:lnTo>
                  <a:lnTo>
                    <a:pt x="1268" y="395"/>
                  </a:lnTo>
                  <a:lnTo>
                    <a:pt x="1261" y="399"/>
                  </a:lnTo>
                  <a:lnTo>
                    <a:pt x="1251" y="402"/>
                  </a:lnTo>
                  <a:lnTo>
                    <a:pt x="1243" y="405"/>
                  </a:lnTo>
                  <a:lnTo>
                    <a:pt x="1234" y="407"/>
                  </a:lnTo>
                  <a:lnTo>
                    <a:pt x="1225" y="411"/>
                  </a:lnTo>
                  <a:lnTo>
                    <a:pt x="1216" y="414"/>
                  </a:lnTo>
                  <a:lnTo>
                    <a:pt x="1206" y="417"/>
                  </a:lnTo>
                  <a:lnTo>
                    <a:pt x="1197" y="419"/>
                  </a:lnTo>
                  <a:lnTo>
                    <a:pt x="1188" y="422"/>
                  </a:lnTo>
                  <a:lnTo>
                    <a:pt x="1177" y="425"/>
                  </a:lnTo>
                  <a:lnTo>
                    <a:pt x="1168" y="427"/>
                  </a:lnTo>
                  <a:lnTo>
                    <a:pt x="1157" y="430"/>
                  </a:lnTo>
                  <a:lnTo>
                    <a:pt x="1147" y="432"/>
                  </a:lnTo>
                  <a:lnTo>
                    <a:pt x="1136" y="435"/>
                  </a:lnTo>
                  <a:lnTo>
                    <a:pt x="1125" y="436"/>
                  </a:lnTo>
                  <a:lnTo>
                    <a:pt x="1115" y="439"/>
                  </a:lnTo>
                  <a:lnTo>
                    <a:pt x="1104" y="442"/>
                  </a:lnTo>
                  <a:lnTo>
                    <a:pt x="1094" y="443"/>
                  </a:lnTo>
                  <a:lnTo>
                    <a:pt x="1083" y="446"/>
                  </a:lnTo>
                  <a:lnTo>
                    <a:pt x="1071" y="447"/>
                  </a:lnTo>
                  <a:lnTo>
                    <a:pt x="1061" y="450"/>
                  </a:lnTo>
                  <a:lnTo>
                    <a:pt x="1049" y="451"/>
                  </a:lnTo>
                  <a:lnTo>
                    <a:pt x="1038" y="454"/>
                  </a:lnTo>
                  <a:lnTo>
                    <a:pt x="1026" y="455"/>
                  </a:lnTo>
                  <a:lnTo>
                    <a:pt x="1014" y="456"/>
                  </a:lnTo>
                  <a:lnTo>
                    <a:pt x="1004" y="459"/>
                  </a:lnTo>
                  <a:lnTo>
                    <a:pt x="992" y="460"/>
                  </a:lnTo>
                  <a:lnTo>
                    <a:pt x="980" y="462"/>
                  </a:lnTo>
                  <a:lnTo>
                    <a:pt x="968" y="463"/>
                  </a:lnTo>
                  <a:lnTo>
                    <a:pt x="956" y="464"/>
                  </a:lnTo>
                  <a:lnTo>
                    <a:pt x="944" y="466"/>
                  </a:lnTo>
                  <a:lnTo>
                    <a:pt x="931" y="467"/>
                  </a:lnTo>
                  <a:lnTo>
                    <a:pt x="919" y="468"/>
                  </a:lnTo>
                  <a:lnTo>
                    <a:pt x="907" y="470"/>
                  </a:lnTo>
                  <a:lnTo>
                    <a:pt x="895" y="470"/>
                  </a:lnTo>
                  <a:lnTo>
                    <a:pt x="882" y="471"/>
                  </a:lnTo>
                  <a:lnTo>
                    <a:pt x="870" y="472"/>
                  </a:lnTo>
                  <a:lnTo>
                    <a:pt x="858" y="472"/>
                  </a:lnTo>
                  <a:lnTo>
                    <a:pt x="845" y="473"/>
                  </a:lnTo>
                  <a:lnTo>
                    <a:pt x="833" y="473"/>
                  </a:lnTo>
                  <a:lnTo>
                    <a:pt x="820" y="475"/>
                  </a:lnTo>
                  <a:lnTo>
                    <a:pt x="808" y="475"/>
                  </a:lnTo>
                  <a:lnTo>
                    <a:pt x="794" y="476"/>
                  </a:lnTo>
                  <a:lnTo>
                    <a:pt x="782" y="476"/>
                  </a:lnTo>
                  <a:lnTo>
                    <a:pt x="769" y="476"/>
                  </a:lnTo>
                  <a:lnTo>
                    <a:pt x="757" y="476"/>
                  </a:lnTo>
                  <a:lnTo>
                    <a:pt x="744" y="476"/>
                  </a:lnTo>
                  <a:lnTo>
                    <a:pt x="731" y="476"/>
                  </a:lnTo>
                  <a:lnTo>
                    <a:pt x="719" y="476"/>
                  </a:lnTo>
                  <a:lnTo>
                    <a:pt x="706" y="476"/>
                  </a:lnTo>
                  <a:lnTo>
                    <a:pt x="694" y="476"/>
                  </a:lnTo>
                  <a:lnTo>
                    <a:pt x="680" y="476"/>
                  </a:lnTo>
                  <a:lnTo>
                    <a:pt x="669" y="476"/>
                  </a:lnTo>
                  <a:lnTo>
                    <a:pt x="655" y="476"/>
                  </a:lnTo>
                  <a:lnTo>
                    <a:pt x="642" y="475"/>
                  </a:lnTo>
                  <a:lnTo>
                    <a:pt x="630" y="475"/>
                  </a:lnTo>
                  <a:lnTo>
                    <a:pt x="618" y="473"/>
                  </a:lnTo>
                  <a:lnTo>
                    <a:pt x="605" y="473"/>
                  </a:lnTo>
                  <a:lnTo>
                    <a:pt x="593" y="472"/>
                  </a:lnTo>
                  <a:lnTo>
                    <a:pt x="580" y="472"/>
                  </a:lnTo>
                  <a:lnTo>
                    <a:pt x="568" y="471"/>
                  </a:lnTo>
                  <a:lnTo>
                    <a:pt x="556" y="470"/>
                  </a:lnTo>
                  <a:lnTo>
                    <a:pt x="543" y="470"/>
                  </a:lnTo>
                  <a:lnTo>
                    <a:pt x="531" y="468"/>
                  </a:lnTo>
                  <a:lnTo>
                    <a:pt x="519" y="467"/>
                  </a:lnTo>
                  <a:lnTo>
                    <a:pt x="507" y="466"/>
                  </a:lnTo>
                  <a:lnTo>
                    <a:pt x="494" y="464"/>
                  </a:lnTo>
                  <a:lnTo>
                    <a:pt x="482" y="463"/>
                  </a:lnTo>
                  <a:lnTo>
                    <a:pt x="470" y="462"/>
                  </a:lnTo>
                  <a:lnTo>
                    <a:pt x="459" y="460"/>
                  </a:lnTo>
                  <a:lnTo>
                    <a:pt x="447" y="459"/>
                  </a:lnTo>
                  <a:lnTo>
                    <a:pt x="435" y="456"/>
                  </a:lnTo>
                  <a:lnTo>
                    <a:pt x="424" y="455"/>
                  </a:lnTo>
                  <a:lnTo>
                    <a:pt x="412" y="454"/>
                  </a:lnTo>
                  <a:lnTo>
                    <a:pt x="401" y="451"/>
                  </a:lnTo>
                  <a:lnTo>
                    <a:pt x="389" y="450"/>
                  </a:lnTo>
                  <a:lnTo>
                    <a:pt x="379" y="447"/>
                  </a:lnTo>
                  <a:lnTo>
                    <a:pt x="367" y="446"/>
                  </a:lnTo>
                  <a:lnTo>
                    <a:pt x="356" y="443"/>
                  </a:lnTo>
                  <a:lnTo>
                    <a:pt x="345" y="442"/>
                  </a:lnTo>
                  <a:lnTo>
                    <a:pt x="335" y="439"/>
                  </a:lnTo>
                  <a:lnTo>
                    <a:pt x="324" y="436"/>
                  </a:lnTo>
                  <a:lnTo>
                    <a:pt x="314" y="435"/>
                  </a:lnTo>
                  <a:lnTo>
                    <a:pt x="303" y="432"/>
                  </a:lnTo>
                  <a:lnTo>
                    <a:pt x="292" y="430"/>
                  </a:lnTo>
                  <a:lnTo>
                    <a:pt x="283" y="427"/>
                  </a:lnTo>
                  <a:lnTo>
                    <a:pt x="273" y="425"/>
                  </a:lnTo>
                  <a:lnTo>
                    <a:pt x="263" y="422"/>
                  </a:lnTo>
                  <a:lnTo>
                    <a:pt x="253" y="419"/>
                  </a:lnTo>
                  <a:lnTo>
                    <a:pt x="243" y="417"/>
                  </a:lnTo>
                  <a:lnTo>
                    <a:pt x="234" y="414"/>
                  </a:lnTo>
                  <a:lnTo>
                    <a:pt x="225" y="411"/>
                  </a:lnTo>
                  <a:lnTo>
                    <a:pt x="216" y="407"/>
                  </a:lnTo>
                  <a:lnTo>
                    <a:pt x="206" y="405"/>
                  </a:lnTo>
                  <a:lnTo>
                    <a:pt x="198" y="402"/>
                  </a:lnTo>
                  <a:lnTo>
                    <a:pt x="189" y="399"/>
                  </a:lnTo>
                  <a:lnTo>
                    <a:pt x="181" y="395"/>
                  </a:lnTo>
                  <a:lnTo>
                    <a:pt x="173" y="393"/>
                  </a:lnTo>
                  <a:lnTo>
                    <a:pt x="164" y="389"/>
                  </a:lnTo>
                  <a:lnTo>
                    <a:pt x="156" y="386"/>
                  </a:lnTo>
                  <a:lnTo>
                    <a:pt x="149" y="384"/>
                  </a:lnTo>
                  <a:lnTo>
                    <a:pt x="141" y="380"/>
                  </a:lnTo>
                  <a:lnTo>
                    <a:pt x="133" y="376"/>
                  </a:lnTo>
                  <a:lnTo>
                    <a:pt x="127" y="373"/>
                  </a:lnTo>
                  <a:lnTo>
                    <a:pt x="119" y="369"/>
                  </a:lnTo>
                  <a:lnTo>
                    <a:pt x="112" y="366"/>
                  </a:lnTo>
                  <a:lnTo>
                    <a:pt x="106" y="362"/>
                  </a:lnTo>
                  <a:lnTo>
                    <a:pt x="99" y="358"/>
                  </a:lnTo>
                  <a:lnTo>
                    <a:pt x="92" y="354"/>
                  </a:lnTo>
                  <a:lnTo>
                    <a:pt x="87" y="352"/>
                  </a:lnTo>
                  <a:lnTo>
                    <a:pt x="81" y="348"/>
                  </a:lnTo>
                  <a:lnTo>
                    <a:pt x="75" y="344"/>
                  </a:lnTo>
                  <a:lnTo>
                    <a:pt x="70" y="340"/>
                  </a:lnTo>
                  <a:lnTo>
                    <a:pt x="65" y="336"/>
                  </a:lnTo>
                  <a:lnTo>
                    <a:pt x="59" y="332"/>
                  </a:lnTo>
                  <a:lnTo>
                    <a:pt x="54" y="329"/>
                  </a:lnTo>
                  <a:lnTo>
                    <a:pt x="50" y="325"/>
                  </a:lnTo>
                  <a:lnTo>
                    <a:pt x="45" y="321"/>
                  </a:lnTo>
                  <a:lnTo>
                    <a:pt x="41" y="317"/>
                  </a:lnTo>
                  <a:lnTo>
                    <a:pt x="37" y="313"/>
                  </a:lnTo>
                  <a:lnTo>
                    <a:pt x="33" y="309"/>
                  </a:lnTo>
                  <a:lnTo>
                    <a:pt x="29" y="305"/>
                  </a:lnTo>
                  <a:lnTo>
                    <a:pt x="26" y="301"/>
                  </a:lnTo>
                  <a:lnTo>
                    <a:pt x="22" y="297"/>
                  </a:lnTo>
                  <a:lnTo>
                    <a:pt x="20" y="292"/>
                  </a:lnTo>
                  <a:lnTo>
                    <a:pt x="17" y="288"/>
                  </a:lnTo>
                  <a:lnTo>
                    <a:pt x="14" y="284"/>
                  </a:lnTo>
                  <a:lnTo>
                    <a:pt x="12" y="280"/>
                  </a:lnTo>
                  <a:lnTo>
                    <a:pt x="9" y="276"/>
                  </a:lnTo>
                  <a:lnTo>
                    <a:pt x="8" y="272"/>
                  </a:lnTo>
                  <a:lnTo>
                    <a:pt x="6" y="268"/>
                  </a:lnTo>
                  <a:lnTo>
                    <a:pt x="5" y="264"/>
                  </a:lnTo>
                  <a:lnTo>
                    <a:pt x="4" y="260"/>
                  </a:lnTo>
                  <a:lnTo>
                    <a:pt x="2" y="255"/>
                  </a:lnTo>
                  <a:lnTo>
                    <a:pt x="1" y="251"/>
                  </a:lnTo>
                  <a:lnTo>
                    <a:pt x="1" y="247"/>
                  </a:lnTo>
                  <a:lnTo>
                    <a:pt x="0" y="243"/>
                  </a:lnTo>
                  <a:lnTo>
                    <a:pt x="0" y="239"/>
                  </a:lnTo>
                  <a:lnTo>
                    <a:pt x="0" y="235"/>
                  </a:lnTo>
                  <a:lnTo>
                    <a:pt x="1" y="230"/>
                  </a:lnTo>
                  <a:lnTo>
                    <a:pt x="1" y="226"/>
                  </a:lnTo>
                  <a:lnTo>
                    <a:pt x="1" y="222"/>
                  </a:lnTo>
                  <a:lnTo>
                    <a:pt x="2" y="218"/>
                  </a:lnTo>
                  <a:lnTo>
                    <a:pt x="4" y="214"/>
                  </a:lnTo>
                  <a:lnTo>
                    <a:pt x="5" y="210"/>
                  </a:lnTo>
                  <a:lnTo>
                    <a:pt x="6" y="206"/>
                  </a:lnTo>
                  <a:lnTo>
                    <a:pt x="9" y="202"/>
                  </a:lnTo>
                  <a:lnTo>
                    <a:pt x="10" y="197"/>
                  </a:lnTo>
                  <a:lnTo>
                    <a:pt x="13" y="193"/>
                  </a:lnTo>
                  <a:lnTo>
                    <a:pt x="16" y="189"/>
                  </a:lnTo>
                  <a:lnTo>
                    <a:pt x="18" y="185"/>
                  </a:lnTo>
                  <a:lnTo>
                    <a:pt x="21" y="181"/>
                  </a:lnTo>
                  <a:lnTo>
                    <a:pt x="24" y="177"/>
                  </a:lnTo>
                  <a:lnTo>
                    <a:pt x="28" y="173"/>
                  </a:lnTo>
                  <a:lnTo>
                    <a:pt x="32" y="169"/>
                  </a:lnTo>
                  <a:lnTo>
                    <a:pt x="35" y="165"/>
                  </a:lnTo>
                  <a:lnTo>
                    <a:pt x="39" y="161"/>
                  </a:lnTo>
                  <a:lnTo>
                    <a:pt x="43" y="157"/>
                  </a:lnTo>
                  <a:lnTo>
                    <a:pt x="47" y="153"/>
                  </a:lnTo>
                  <a:lnTo>
                    <a:pt x="51" y="149"/>
                  </a:lnTo>
                  <a:lnTo>
                    <a:pt x="57" y="145"/>
                  </a:lnTo>
                  <a:lnTo>
                    <a:pt x="62" y="141"/>
                  </a:lnTo>
                  <a:lnTo>
                    <a:pt x="67" y="137"/>
                  </a:lnTo>
                  <a:lnTo>
                    <a:pt x="73" y="133"/>
                  </a:lnTo>
                  <a:lnTo>
                    <a:pt x="78" y="131"/>
                  </a:lnTo>
                  <a:lnTo>
                    <a:pt x="84" y="127"/>
                  </a:lnTo>
                  <a:lnTo>
                    <a:pt x="90" y="123"/>
                  </a:lnTo>
                  <a:lnTo>
                    <a:pt x="96" y="119"/>
                  </a:lnTo>
                  <a:lnTo>
                    <a:pt x="103" y="116"/>
                  </a:lnTo>
                  <a:lnTo>
                    <a:pt x="110" y="112"/>
                  </a:lnTo>
                  <a:lnTo>
                    <a:pt x="116" y="108"/>
                  </a:lnTo>
                  <a:lnTo>
                    <a:pt x="123" y="106"/>
                  </a:lnTo>
                  <a:lnTo>
                    <a:pt x="130" y="102"/>
                  </a:lnTo>
                  <a:lnTo>
                    <a:pt x="137" y="98"/>
                  </a:lnTo>
                  <a:lnTo>
                    <a:pt x="145" y="95"/>
                  </a:lnTo>
                  <a:lnTo>
                    <a:pt x="152" y="91"/>
                  </a:lnTo>
                  <a:lnTo>
                    <a:pt x="160" y="88"/>
                  </a:lnTo>
                  <a:lnTo>
                    <a:pt x="168" y="84"/>
                  </a:lnTo>
                  <a:lnTo>
                    <a:pt x="177" y="82"/>
                  </a:lnTo>
                  <a:lnTo>
                    <a:pt x="185" y="79"/>
                  </a:lnTo>
                  <a:lnTo>
                    <a:pt x="193" y="75"/>
                  </a:lnTo>
                  <a:lnTo>
                    <a:pt x="202" y="73"/>
                  </a:lnTo>
                  <a:lnTo>
                    <a:pt x="212" y="70"/>
                  </a:lnTo>
                  <a:lnTo>
                    <a:pt x="221" y="66"/>
                  </a:lnTo>
                  <a:lnTo>
                    <a:pt x="230" y="63"/>
                  </a:lnTo>
                  <a:lnTo>
                    <a:pt x="239" y="61"/>
                  </a:lnTo>
                  <a:lnTo>
                    <a:pt x="249" y="58"/>
                  </a:lnTo>
                  <a:lnTo>
                    <a:pt x="258" y="55"/>
                  </a:lnTo>
                  <a:lnTo>
                    <a:pt x="267" y="53"/>
                  </a:lnTo>
                  <a:lnTo>
                    <a:pt x="278" y="50"/>
                  </a:lnTo>
                  <a:lnTo>
                    <a:pt x="287" y="47"/>
                  </a:lnTo>
                  <a:lnTo>
                    <a:pt x="298" y="45"/>
                  </a:lnTo>
                  <a:lnTo>
                    <a:pt x="308" y="42"/>
                  </a:lnTo>
                  <a:lnTo>
                    <a:pt x="319" y="41"/>
                  </a:lnTo>
                  <a:lnTo>
                    <a:pt x="330" y="38"/>
                  </a:lnTo>
                  <a:lnTo>
                    <a:pt x="340" y="35"/>
                  </a:lnTo>
                  <a:lnTo>
                    <a:pt x="351" y="33"/>
                  </a:lnTo>
                  <a:lnTo>
                    <a:pt x="361" y="32"/>
                  </a:lnTo>
                  <a:lnTo>
                    <a:pt x="373" y="29"/>
                  </a:lnTo>
                  <a:lnTo>
                    <a:pt x="384" y="28"/>
                  </a:lnTo>
                  <a:lnTo>
                    <a:pt x="394" y="25"/>
                  </a:lnTo>
                  <a:lnTo>
                    <a:pt x="406" y="24"/>
                  </a:lnTo>
                  <a:lnTo>
                    <a:pt x="418" y="22"/>
                  </a:lnTo>
                  <a:lnTo>
                    <a:pt x="429" y="20"/>
                  </a:lnTo>
                  <a:lnTo>
                    <a:pt x="441" y="18"/>
                  </a:lnTo>
                  <a:lnTo>
                    <a:pt x="453" y="17"/>
                  </a:lnTo>
                  <a:lnTo>
                    <a:pt x="465" y="16"/>
                  </a:lnTo>
                  <a:lnTo>
                    <a:pt x="477" y="14"/>
                  </a:lnTo>
                  <a:lnTo>
                    <a:pt x="488" y="12"/>
                  </a:lnTo>
                  <a:lnTo>
                    <a:pt x="500" y="10"/>
                  </a:lnTo>
                  <a:lnTo>
                    <a:pt x="512" y="10"/>
                  </a:lnTo>
                  <a:lnTo>
                    <a:pt x="524" y="9"/>
                  </a:lnTo>
                  <a:lnTo>
                    <a:pt x="537" y="8"/>
                  </a:lnTo>
                  <a:lnTo>
                    <a:pt x="549" y="6"/>
                  </a:lnTo>
                  <a:lnTo>
                    <a:pt x="561" y="5"/>
                  </a:lnTo>
                  <a:lnTo>
                    <a:pt x="573" y="5"/>
                  </a:lnTo>
                  <a:lnTo>
                    <a:pt x="586" y="4"/>
                  </a:lnTo>
                  <a:lnTo>
                    <a:pt x="598" y="2"/>
                  </a:lnTo>
                  <a:lnTo>
                    <a:pt x="612" y="2"/>
                  </a:lnTo>
                  <a:lnTo>
                    <a:pt x="624" y="1"/>
                  </a:lnTo>
                  <a:lnTo>
                    <a:pt x="637" y="1"/>
                  </a:lnTo>
                  <a:lnTo>
                    <a:pt x="649" y="1"/>
                  </a:lnTo>
                  <a:lnTo>
                    <a:pt x="662" y="0"/>
                  </a:lnTo>
                  <a:lnTo>
                    <a:pt x="674" y="0"/>
                  </a:lnTo>
                  <a:lnTo>
                    <a:pt x="687" y="0"/>
                  </a:lnTo>
                  <a:lnTo>
                    <a:pt x="699" y="0"/>
                  </a:lnTo>
                  <a:lnTo>
                    <a:pt x="712" y="0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Rectangle 2461"/>
            <p:cNvSpPr>
              <a:spLocks noChangeArrowheads="1"/>
            </p:cNvSpPr>
            <p:nvPr/>
          </p:nvSpPr>
          <p:spPr bwMode="auto">
            <a:xfrm>
              <a:off x="1074738" y="3906838"/>
              <a:ext cx="333375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authz</a:t>
              </a:r>
              <a:endParaRPr lang="en-US" sz="1000" b="0">
                <a:solidFill>
                  <a:schemeClr val="tx1"/>
                </a:solidFill>
              </a:endParaRPr>
            </a:p>
          </p:txBody>
        </p:sp>
        <p:sp>
          <p:nvSpPr>
            <p:cNvPr id="80" name="Freeform 2462"/>
            <p:cNvSpPr>
              <a:spLocks/>
            </p:cNvSpPr>
            <p:nvPr/>
          </p:nvSpPr>
          <p:spPr bwMode="auto">
            <a:xfrm>
              <a:off x="911225" y="4405313"/>
              <a:ext cx="576263" cy="188912"/>
            </a:xfrm>
            <a:custGeom>
              <a:avLst/>
              <a:gdLst/>
              <a:ahLst/>
              <a:cxnLst>
                <a:cxn ang="0">
                  <a:pos x="788" y="2"/>
                </a:cxn>
                <a:cxn ang="0">
                  <a:pos x="863" y="4"/>
                </a:cxn>
                <a:cxn ang="0">
                  <a:pos x="937" y="11"/>
                </a:cxn>
                <a:cxn ang="0">
                  <a:pos x="1009" y="20"/>
                </a:cxn>
                <a:cxn ang="0">
                  <a:pos x="1078" y="31"/>
                </a:cxn>
                <a:cxn ang="0">
                  <a:pos x="1141" y="44"/>
                </a:cxn>
                <a:cxn ang="0">
                  <a:pos x="1202" y="60"/>
                </a:cxn>
                <a:cxn ang="0">
                  <a:pos x="1257" y="77"/>
                </a:cxn>
                <a:cxn ang="0">
                  <a:pos x="1306" y="96"/>
                </a:cxn>
                <a:cxn ang="0">
                  <a:pos x="1348" y="117"/>
                </a:cxn>
                <a:cxn ang="0">
                  <a:pos x="1382" y="139"/>
                </a:cxn>
                <a:cxn ang="0">
                  <a:pos x="1412" y="162"/>
                </a:cxn>
                <a:cxn ang="0">
                  <a:pos x="1431" y="187"/>
                </a:cxn>
                <a:cxn ang="0">
                  <a:pos x="1445" y="211"/>
                </a:cxn>
                <a:cxn ang="0">
                  <a:pos x="1450" y="236"/>
                </a:cxn>
                <a:cxn ang="0">
                  <a:pos x="1447" y="261"/>
                </a:cxn>
                <a:cxn ang="0">
                  <a:pos x="1435" y="286"/>
                </a:cxn>
                <a:cxn ang="0">
                  <a:pos x="1417" y="310"/>
                </a:cxn>
                <a:cxn ang="0">
                  <a:pos x="1390" y="334"/>
                </a:cxn>
                <a:cxn ang="0">
                  <a:pos x="1357" y="356"/>
                </a:cxn>
                <a:cxn ang="0">
                  <a:pos x="1316" y="378"/>
                </a:cxn>
                <a:cxn ang="0">
                  <a:pos x="1268" y="397"/>
                </a:cxn>
                <a:cxn ang="0">
                  <a:pos x="1216" y="415"/>
                </a:cxn>
                <a:cxn ang="0">
                  <a:pos x="1157" y="430"/>
                </a:cxn>
                <a:cxn ang="0">
                  <a:pos x="1094" y="445"/>
                </a:cxn>
                <a:cxn ang="0">
                  <a:pos x="1026" y="457"/>
                </a:cxn>
                <a:cxn ang="0">
                  <a:pos x="956" y="466"/>
                </a:cxn>
                <a:cxn ang="0">
                  <a:pos x="882" y="473"/>
                </a:cxn>
                <a:cxn ang="0">
                  <a:pos x="808" y="477"/>
                </a:cxn>
                <a:cxn ang="0">
                  <a:pos x="731" y="478"/>
                </a:cxn>
                <a:cxn ang="0">
                  <a:pos x="655" y="477"/>
                </a:cxn>
                <a:cxn ang="0">
                  <a:pos x="580" y="473"/>
                </a:cxn>
                <a:cxn ang="0">
                  <a:pos x="507" y="467"/>
                </a:cxn>
                <a:cxn ang="0">
                  <a:pos x="435" y="458"/>
                </a:cxn>
                <a:cxn ang="0">
                  <a:pos x="367" y="446"/>
                </a:cxn>
                <a:cxn ang="0">
                  <a:pos x="303" y="433"/>
                </a:cxn>
                <a:cxn ang="0">
                  <a:pos x="243" y="417"/>
                </a:cxn>
                <a:cxn ang="0">
                  <a:pos x="189" y="400"/>
                </a:cxn>
                <a:cxn ang="0">
                  <a:pos x="141" y="381"/>
                </a:cxn>
                <a:cxn ang="0">
                  <a:pos x="99" y="360"/>
                </a:cxn>
                <a:cxn ang="0">
                  <a:pos x="65" y="338"/>
                </a:cxn>
                <a:cxn ang="0">
                  <a:pos x="37" y="314"/>
                </a:cxn>
                <a:cxn ang="0">
                  <a:pos x="17" y="290"/>
                </a:cxn>
                <a:cxn ang="0">
                  <a:pos x="5" y="265"/>
                </a:cxn>
                <a:cxn ang="0">
                  <a:pos x="0" y="240"/>
                </a:cxn>
                <a:cxn ang="0">
                  <a:pos x="4" y="215"/>
                </a:cxn>
                <a:cxn ang="0">
                  <a:pos x="16" y="191"/>
                </a:cxn>
                <a:cxn ang="0">
                  <a:pos x="35" y="166"/>
                </a:cxn>
                <a:cxn ang="0">
                  <a:pos x="62" y="143"/>
                </a:cxn>
                <a:cxn ang="0">
                  <a:pos x="96" y="121"/>
                </a:cxn>
                <a:cxn ang="0">
                  <a:pos x="137" y="100"/>
                </a:cxn>
                <a:cxn ang="0">
                  <a:pos x="185" y="80"/>
                </a:cxn>
                <a:cxn ang="0">
                  <a:pos x="239" y="63"/>
                </a:cxn>
                <a:cxn ang="0">
                  <a:pos x="298" y="47"/>
                </a:cxn>
                <a:cxn ang="0">
                  <a:pos x="361" y="32"/>
                </a:cxn>
                <a:cxn ang="0">
                  <a:pos x="429" y="22"/>
                </a:cxn>
                <a:cxn ang="0">
                  <a:pos x="500" y="12"/>
                </a:cxn>
                <a:cxn ang="0">
                  <a:pos x="573" y="6"/>
                </a:cxn>
                <a:cxn ang="0">
                  <a:pos x="649" y="2"/>
                </a:cxn>
                <a:cxn ang="0">
                  <a:pos x="725" y="0"/>
                </a:cxn>
              </a:cxnLst>
              <a:rect l="0" t="0" r="r" b="b"/>
              <a:pathLst>
                <a:path w="1450" h="478">
                  <a:moveTo>
                    <a:pt x="725" y="0"/>
                  </a:moveTo>
                  <a:lnTo>
                    <a:pt x="737" y="0"/>
                  </a:lnTo>
                  <a:lnTo>
                    <a:pt x="751" y="0"/>
                  </a:lnTo>
                  <a:lnTo>
                    <a:pt x="763" y="0"/>
                  </a:lnTo>
                  <a:lnTo>
                    <a:pt x="776" y="2"/>
                  </a:lnTo>
                  <a:lnTo>
                    <a:pt x="788" y="2"/>
                  </a:lnTo>
                  <a:lnTo>
                    <a:pt x="801" y="2"/>
                  </a:lnTo>
                  <a:lnTo>
                    <a:pt x="813" y="2"/>
                  </a:lnTo>
                  <a:lnTo>
                    <a:pt x="826" y="3"/>
                  </a:lnTo>
                  <a:lnTo>
                    <a:pt x="838" y="3"/>
                  </a:lnTo>
                  <a:lnTo>
                    <a:pt x="851" y="4"/>
                  </a:lnTo>
                  <a:lnTo>
                    <a:pt x="863" y="4"/>
                  </a:lnTo>
                  <a:lnTo>
                    <a:pt x="876" y="6"/>
                  </a:lnTo>
                  <a:lnTo>
                    <a:pt x="888" y="7"/>
                  </a:lnTo>
                  <a:lnTo>
                    <a:pt x="900" y="7"/>
                  </a:lnTo>
                  <a:lnTo>
                    <a:pt x="914" y="8"/>
                  </a:lnTo>
                  <a:lnTo>
                    <a:pt x="925" y="10"/>
                  </a:lnTo>
                  <a:lnTo>
                    <a:pt x="937" y="11"/>
                  </a:lnTo>
                  <a:lnTo>
                    <a:pt x="949" y="12"/>
                  </a:lnTo>
                  <a:lnTo>
                    <a:pt x="961" y="14"/>
                  </a:lnTo>
                  <a:lnTo>
                    <a:pt x="973" y="15"/>
                  </a:lnTo>
                  <a:lnTo>
                    <a:pt x="985" y="16"/>
                  </a:lnTo>
                  <a:lnTo>
                    <a:pt x="997" y="18"/>
                  </a:lnTo>
                  <a:lnTo>
                    <a:pt x="1009" y="20"/>
                  </a:lnTo>
                  <a:lnTo>
                    <a:pt x="1021" y="22"/>
                  </a:lnTo>
                  <a:lnTo>
                    <a:pt x="1033" y="23"/>
                  </a:lnTo>
                  <a:lnTo>
                    <a:pt x="1043" y="24"/>
                  </a:lnTo>
                  <a:lnTo>
                    <a:pt x="1055" y="27"/>
                  </a:lnTo>
                  <a:lnTo>
                    <a:pt x="1066" y="28"/>
                  </a:lnTo>
                  <a:lnTo>
                    <a:pt x="1078" y="31"/>
                  </a:lnTo>
                  <a:lnTo>
                    <a:pt x="1088" y="32"/>
                  </a:lnTo>
                  <a:lnTo>
                    <a:pt x="1099" y="35"/>
                  </a:lnTo>
                  <a:lnTo>
                    <a:pt x="1110" y="37"/>
                  </a:lnTo>
                  <a:lnTo>
                    <a:pt x="1120" y="39"/>
                  </a:lnTo>
                  <a:lnTo>
                    <a:pt x="1131" y="41"/>
                  </a:lnTo>
                  <a:lnTo>
                    <a:pt x="1141" y="44"/>
                  </a:lnTo>
                  <a:lnTo>
                    <a:pt x="1152" y="47"/>
                  </a:lnTo>
                  <a:lnTo>
                    <a:pt x="1163" y="49"/>
                  </a:lnTo>
                  <a:lnTo>
                    <a:pt x="1172" y="52"/>
                  </a:lnTo>
                  <a:lnTo>
                    <a:pt x="1182" y="55"/>
                  </a:lnTo>
                  <a:lnTo>
                    <a:pt x="1192" y="57"/>
                  </a:lnTo>
                  <a:lnTo>
                    <a:pt x="1202" y="60"/>
                  </a:lnTo>
                  <a:lnTo>
                    <a:pt x="1212" y="63"/>
                  </a:lnTo>
                  <a:lnTo>
                    <a:pt x="1221" y="65"/>
                  </a:lnTo>
                  <a:lnTo>
                    <a:pt x="1230" y="68"/>
                  </a:lnTo>
                  <a:lnTo>
                    <a:pt x="1238" y="71"/>
                  </a:lnTo>
                  <a:lnTo>
                    <a:pt x="1247" y="73"/>
                  </a:lnTo>
                  <a:lnTo>
                    <a:pt x="1257" y="77"/>
                  </a:lnTo>
                  <a:lnTo>
                    <a:pt x="1265" y="80"/>
                  </a:lnTo>
                  <a:lnTo>
                    <a:pt x="1274" y="82"/>
                  </a:lnTo>
                  <a:lnTo>
                    <a:pt x="1282" y="86"/>
                  </a:lnTo>
                  <a:lnTo>
                    <a:pt x="1290" y="89"/>
                  </a:lnTo>
                  <a:lnTo>
                    <a:pt x="1298" y="93"/>
                  </a:lnTo>
                  <a:lnTo>
                    <a:pt x="1306" y="96"/>
                  </a:lnTo>
                  <a:lnTo>
                    <a:pt x="1312" y="100"/>
                  </a:lnTo>
                  <a:lnTo>
                    <a:pt x="1320" y="102"/>
                  </a:lnTo>
                  <a:lnTo>
                    <a:pt x="1327" y="106"/>
                  </a:lnTo>
                  <a:lnTo>
                    <a:pt x="1333" y="110"/>
                  </a:lnTo>
                  <a:lnTo>
                    <a:pt x="1341" y="113"/>
                  </a:lnTo>
                  <a:lnTo>
                    <a:pt x="1348" y="117"/>
                  </a:lnTo>
                  <a:lnTo>
                    <a:pt x="1353" y="121"/>
                  </a:lnTo>
                  <a:lnTo>
                    <a:pt x="1360" y="125"/>
                  </a:lnTo>
                  <a:lnTo>
                    <a:pt x="1366" y="127"/>
                  </a:lnTo>
                  <a:lnTo>
                    <a:pt x="1372" y="131"/>
                  </a:lnTo>
                  <a:lnTo>
                    <a:pt x="1377" y="135"/>
                  </a:lnTo>
                  <a:lnTo>
                    <a:pt x="1382" y="139"/>
                  </a:lnTo>
                  <a:lnTo>
                    <a:pt x="1388" y="143"/>
                  </a:lnTo>
                  <a:lnTo>
                    <a:pt x="1393" y="147"/>
                  </a:lnTo>
                  <a:lnTo>
                    <a:pt x="1398" y="151"/>
                  </a:lnTo>
                  <a:lnTo>
                    <a:pt x="1402" y="154"/>
                  </a:lnTo>
                  <a:lnTo>
                    <a:pt x="1408" y="158"/>
                  </a:lnTo>
                  <a:lnTo>
                    <a:pt x="1412" y="162"/>
                  </a:lnTo>
                  <a:lnTo>
                    <a:pt x="1415" y="166"/>
                  </a:lnTo>
                  <a:lnTo>
                    <a:pt x="1419" y="170"/>
                  </a:lnTo>
                  <a:lnTo>
                    <a:pt x="1422" y="174"/>
                  </a:lnTo>
                  <a:lnTo>
                    <a:pt x="1426" y="178"/>
                  </a:lnTo>
                  <a:lnTo>
                    <a:pt x="1429" y="183"/>
                  </a:lnTo>
                  <a:lnTo>
                    <a:pt x="1431" y="187"/>
                  </a:lnTo>
                  <a:lnTo>
                    <a:pt x="1434" y="191"/>
                  </a:lnTo>
                  <a:lnTo>
                    <a:pt x="1437" y="195"/>
                  </a:lnTo>
                  <a:lnTo>
                    <a:pt x="1439" y="199"/>
                  </a:lnTo>
                  <a:lnTo>
                    <a:pt x="1442" y="203"/>
                  </a:lnTo>
                  <a:lnTo>
                    <a:pt x="1443" y="207"/>
                  </a:lnTo>
                  <a:lnTo>
                    <a:pt x="1445" y="211"/>
                  </a:lnTo>
                  <a:lnTo>
                    <a:pt x="1446" y="215"/>
                  </a:lnTo>
                  <a:lnTo>
                    <a:pt x="1447" y="220"/>
                  </a:lnTo>
                  <a:lnTo>
                    <a:pt x="1449" y="224"/>
                  </a:lnTo>
                  <a:lnTo>
                    <a:pt x="1449" y="228"/>
                  </a:lnTo>
                  <a:lnTo>
                    <a:pt x="1450" y="232"/>
                  </a:lnTo>
                  <a:lnTo>
                    <a:pt x="1450" y="236"/>
                  </a:lnTo>
                  <a:lnTo>
                    <a:pt x="1450" y="240"/>
                  </a:lnTo>
                  <a:lnTo>
                    <a:pt x="1450" y="244"/>
                  </a:lnTo>
                  <a:lnTo>
                    <a:pt x="1449" y="249"/>
                  </a:lnTo>
                  <a:lnTo>
                    <a:pt x="1449" y="253"/>
                  </a:lnTo>
                  <a:lnTo>
                    <a:pt x="1447" y="257"/>
                  </a:lnTo>
                  <a:lnTo>
                    <a:pt x="1447" y="261"/>
                  </a:lnTo>
                  <a:lnTo>
                    <a:pt x="1446" y="265"/>
                  </a:lnTo>
                  <a:lnTo>
                    <a:pt x="1445" y="269"/>
                  </a:lnTo>
                  <a:lnTo>
                    <a:pt x="1442" y="274"/>
                  </a:lnTo>
                  <a:lnTo>
                    <a:pt x="1441" y="278"/>
                  </a:lnTo>
                  <a:lnTo>
                    <a:pt x="1438" y="282"/>
                  </a:lnTo>
                  <a:lnTo>
                    <a:pt x="1435" y="286"/>
                  </a:lnTo>
                  <a:lnTo>
                    <a:pt x="1433" y="290"/>
                  </a:lnTo>
                  <a:lnTo>
                    <a:pt x="1430" y="294"/>
                  </a:lnTo>
                  <a:lnTo>
                    <a:pt x="1427" y="298"/>
                  </a:lnTo>
                  <a:lnTo>
                    <a:pt x="1425" y="302"/>
                  </a:lnTo>
                  <a:lnTo>
                    <a:pt x="1421" y="306"/>
                  </a:lnTo>
                  <a:lnTo>
                    <a:pt x="1417" y="310"/>
                  </a:lnTo>
                  <a:lnTo>
                    <a:pt x="1413" y="314"/>
                  </a:lnTo>
                  <a:lnTo>
                    <a:pt x="1409" y="318"/>
                  </a:lnTo>
                  <a:lnTo>
                    <a:pt x="1405" y="322"/>
                  </a:lnTo>
                  <a:lnTo>
                    <a:pt x="1401" y="326"/>
                  </a:lnTo>
                  <a:lnTo>
                    <a:pt x="1396" y="330"/>
                  </a:lnTo>
                  <a:lnTo>
                    <a:pt x="1390" y="334"/>
                  </a:lnTo>
                  <a:lnTo>
                    <a:pt x="1385" y="338"/>
                  </a:lnTo>
                  <a:lnTo>
                    <a:pt x="1380" y="342"/>
                  </a:lnTo>
                  <a:lnTo>
                    <a:pt x="1374" y="346"/>
                  </a:lnTo>
                  <a:lnTo>
                    <a:pt x="1369" y="348"/>
                  </a:lnTo>
                  <a:lnTo>
                    <a:pt x="1363" y="352"/>
                  </a:lnTo>
                  <a:lnTo>
                    <a:pt x="1357" y="356"/>
                  </a:lnTo>
                  <a:lnTo>
                    <a:pt x="1351" y="360"/>
                  </a:lnTo>
                  <a:lnTo>
                    <a:pt x="1344" y="363"/>
                  </a:lnTo>
                  <a:lnTo>
                    <a:pt x="1337" y="367"/>
                  </a:lnTo>
                  <a:lnTo>
                    <a:pt x="1331" y="371"/>
                  </a:lnTo>
                  <a:lnTo>
                    <a:pt x="1324" y="374"/>
                  </a:lnTo>
                  <a:lnTo>
                    <a:pt x="1316" y="378"/>
                  </a:lnTo>
                  <a:lnTo>
                    <a:pt x="1308" y="381"/>
                  </a:lnTo>
                  <a:lnTo>
                    <a:pt x="1302" y="384"/>
                  </a:lnTo>
                  <a:lnTo>
                    <a:pt x="1294" y="388"/>
                  </a:lnTo>
                  <a:lnTo>
                    <a:pt x="1286" y="391"/>
                  </a:lnTo>
                  <a:lnTo>
                    <a:pt x="1278" y="393"/>
                  </a:lnTo>
                  <a:lnTo>
                    <a:pt x="1268" y="397"/>
                  </a:lnTo>
                  <a:lnTo>
                    <a:pt x="1261" y="400"/>
                  </a:lnTo>
                  <a:lnTo>
                    <a:pt x="1251" y="403"/>
                  </a:lnTo>
                  <a:lnTo>
                    <a:pt x="1243" y="407"/>
                  </a:lnTo>
                  <a:lnTo>
                    <a:pt x="1234" y="409"/>
                  </a:lnTo>
                  <a:lnTo>
                    <a:pt x="1225" y="412"/>
                  </a:lnTo>
                  <a:lnTo>
                    <a:pt x="1216" y="415"/>
                  </a:lnTo>
                  <a:lnTo>
                    <a:pt x="1206" y="417"/>
                  </a:lnTo>
                  <a:lnTo>
                    <a:pt x="1197" y="421"/>
                  </a:lnTo>
                  <a:lnTo>
                    <a:pt x="1188" y="424"/>
                  </a:lnTo>
                  <a:lnTo>
                    <a:pt x="1177" y="426"/>
                  </a:lnTo>
                  <a:lnTo>
                    <a:pt x="1168" y="429"/>
                  </a:lnTo>
                  <a:lnTo>
                    <a:pt x="1157" y="430"/>
                  </a:lnTo>
                  <a:lnTo>
                    <a:pt x="1147" y="433"/>
                  </a:lnTo>
                  <a:lnTo>
                    <a:pt x="1136" y="436"/>
                  </a:lnTo>
                  <a:lnTo>
                    <a:pt x="1125" y="438"/>
                  </a:lnTo>
                  <a:lnTo>
                    <a:pt x="1115" y="441"/>
                  </a:lnTo>
                  <a:lnTo>
                    <a:pt x="1104" y="442"/>
                  </a:lnTo>
                  <a:lnTo>
                    <a:pt x="1094" y="445"/>
                  </a:lnTo>
                  <a:lnTo>
                    <a:pt x="1083" y="446"/>
                  </a:lnTo>
                  <a:lnTo>
                    <a:pt x="1071" y="449"/>
                  </a:lnTo>
                  <a:lnTo>
                    <a:pt x="1061" y="450"/>
                  </a:lnTo>
                  <a:lnTo>
                    <a:pt x="1049" y="453"/>
                  </a:lnTo>
                  <a:lnTo>
                    <a:pt x="1038" y="454"/>
                  </a:lnTo>
                  <a:lnTo>
                    <a:pt x="1026" y="457"/>
                  </a:lnTo>
                  <a:lnTo>
                    <a:pt x="1014" y="458"/>
                  </a:lnTo>
                  <a:lnTo>
                    <a:pt x="1004" y="460"/>
                  </a:lnTo>
                  <a:lnTo>
                    <a:pt x="992" y="461"/>
                  </a:lnTo>
                  <a:lnTo>
                    <a:pt x="980" y="464"/>
                  </a:lnTo>
                  <a:lnTo>
                    <a:pt x="968" y="465"/>
                  </a:lnTo>
                  <a:lnTo>
                    <a:pt x="956" y="466"/>
                  </a:lnTo>
                  <a:lnTo>
                    <a:pt x="944" y="467"/>
                  </a:lnTo>
                  <a:lnTo>
                    <a:pt x="931" y="469"/>
                  </a:lnTo>
                  <a:lnTo>
                    <a:pt x="919" y="469"/>
                  </a:lnTo>
                  <a:lnTo>
                    <a:pt x="907" y="470"/>
                  </a:lnTo>
                  <a:lnTo>
                    <a:pt x="895" y="471"/>
                  </a:lnTo>
                  <a:lnTo>
                    <a:pt x="882" y="473"/>
                  </a:lnTo>
                  <a:lnTo>
                    <a:pt x="870" y="473"/>
                  </a:lnTo>
                  <a:lnTo>
                    <a:pt x="858" y="474"/>
                  </a:lnTo>
                  <a:lnTo>
                    <a:pt x="845" y="475"/>
                  </a:lnTo>
                  <a:lnTo>
                    <a:pt x="833" y="475"/>
                  </a:lnTo>
                  <a:lnTo>
                    <a:pt x="820" y="475"/>
                  </a:lnTo>
                  <a:lnTo>
                    <a:pt x="808" y="477"/>
                  </a:lnTo>
                  <a:lnTo>
                    <a:pt x="794" y="477"/>
                  </a:lnTo>
                  <a:lnTo>
                    <a:pt x="782" y="477"/>
                  </a:lnTo>
                  <a:lnTo>
                    <a:pt x="769" y="478"/>
                  </a:lnTo>
                  <a:lnTo>
                    <a:pt x="757" y="478"/>
                  </a:lnTo>
                  <a:lnTo>
                    <a:pt x="744" y="478"/>
                  </a:lnTo>
                  <a:lnTo>
                    <a:pt x="731" y="478"/>
                  </a:lnTo>
                  <a:lnTo>
                    <a:pt x="719" y="478"/>
                  </a:lnTo>
                  <a:lnTo>
                    <a:pt x="706" y="478"/>
                  </a:lnTo>
                  <a:lnTo>
                    <a:pt x="694" y="478"/>
                  </a:lnTo>
                  <a:lnTo>
                    <a:pt x="680" y="478"/>
                  </a:lnTo>
                  <a:lnTo>
                    <a:pt x="669" y="477"/>
                  </a:lnTo>
                  <a:lnTo>
                    <a:pt x="655" y="477"/>
                  </a:lnTo>
                  <a:lnTo>
                    <a:pt x="642" y="477"/>
                  </a:lnTo>
                  <a:lnTo>
                    <a:pt x="630" y="475"/>
                  </a:lnTo>
                  <a:lnTo>
                    <a:pt x="618" y="475"/>
                  </a:lnTo>
                  <a:lnTo>
                    <a:pt x="605" y="475"/>
                  </a:lnTo>
                  <a:lnTo>
                    <a:pt x="593" y="474"/>
                  </a:lnTo>
                  <a:lnTo>
                    <a:pt x="580" y="473"/>
                  </a:lnTo>
                  <a:lnTo>
                    <a:pt x="568" y="473"/>
                  </a:lnTo>
                  <a:lnTo>
                    <a:pt x="556" y="471"/>
                  </a:lnTo>
                  <a:lnTo>
                    <a:pt x="543" y="470"/>
                  </a:lnTo>
                  <a:lnTo>
                    <a:pt x="531" y="469"/>
                  </a:lnTo>
                  <a:lnTo>
                    <a:pt x="519" y="469"/>
                  </a:lnTo>
                  <a:lnTo>
                    <a:pt x="507" y="467"/>
                  </a:lnTo>
                  <a:lnTo>
                    <a:pt x="494" y="466"/>
                  </a:lnTo>
                  <a:lnTo>
                    <a:pt x="482" y="465"/>
                  </a:lnTo>
                  <a:lnTo>
                    <a:pt x="470" y="464"/>
                  </a:lnTo>
                  <a:lnTo>
                    <a:pt x="459" y="461"/>
                  </a:lnTo>
                  <a:lnTo>
                    <a:pt x="447" y="460"/>
                  </a:lnTo>
                  <a:lnTo>
                    <a:pt x="435" y="458"/>
                  </a:lnTo>
                  <a:lnTo>
                    <a:pt x="424" y="457"/>
                  </a:lnTo>
                  <a:lnTo>
                    <a:pt x="412" y="454"/>
                  </a:lnTo>
                  <a:lnTo>
                    <a:pt x="401" y="453"/>
                  </a:lnTo>
                  <a:lnTo>
                    <a:pt x="389" y="450"/>
                  </a:lnTo>
                  <a:lnTo>
                    <a:pt x="379" y="449"/>
                  </a:lnTo>
                  <a:lnTo>
                    <a:pt x="367" y="446"/>
                  </a:lnTo>
                  <a:lnTo>
                    <a:pt x="356" y="445"/>
                  </a:lnTo>
                  <a:lnTo>
                    <a:pt x="345" y="442"/>
                  </a:lnTo>
                  <a:lnTo>
                    <a:pt x="335" y="441"/>
                  </a:lnTo>
                  <a:lnTo>
                    <a:pt x="324" y="438"/>
                  </a:lnTo>
                  <a:lnTo>
                    <a:pt x="314" y="436"/>
                  </a:lnTo>
                  <a:lnTo>
                    <a:pt x="303" y="433"/>
                  </a:lnTo>
                  <a:lnTo>
                    <a:pt x="292" y="430"/>
                  </a:lnTo>
                  <a:lnTo>
                    <a:pt x="283" y="429"/>
                  </a:lnTo>
                  <a:lnTo>
                    <a:pt x="273" y="426"/>
                  </a:lnTo>
                  <a:lnTo>
                    <a:pt x="263" y="424"/>
                  </a:lnTo>
                  <a:lnTo>
                    <a:pt x="253" y="421"/>
                  </a:lnTo>
                  <a:lnTo>
                    <a:pt x="243" y="417"/>
                  </a:lnTo>
                  <a:lnTo>
                    <a:pt x="234" y="415"/>
                  </a:lnTo>
                  <a:lnTo>
                    <a:pt x="225" y="412"/>
                  </a:lnTo>
                  <a:lnTo>
                    <a:pt x="216" y="409"/>
                  </a:lnTo>
                  <a:lnTo>
                    <a:pt x="206" y="407"/>
                  </a:lnTo>
                  <a:lnTo>
                    <a:pt x="198" y="403"/>
                  </a:lnTo>
                  <a:lnTo>
                    <a:pt x="189" y="400"/>
                  </a:lnTo>
                  <a:lnTo>
                    <a:pt x="181" y="397"/>
                  </a:lnTo>
                  <a:lnTo>
                    <a:pt x="173" y="393"/>
                  </a:lnTo>
                  <a:lnTo>
                    <a:pt x="164" y="391"/>
                  </a:lnTo>
                  <a:lnTo>
                    <a:pt x="156" y="388"/>
                  </a:lnTo>
                  <a:lnTo>
                    <a:pt x="149" y="384"/>
                  </a:lnTo>
                  <a:lnTo>
                    <a:pt x="141" y="381"/>
                  </a:lnTo>
                  <a:lnTo>
                    <a:pt x="133" y="378"/>
                  </a:lnTo>
                  <a:lnTo>
                    <a:pt x="127" y="374"/>
                  </a:lnTo>
                  <a:lnTo>
                    <a:pt x="119" y="371"/>
                  </a:lnTo>
                  <a:lnTo>
                    <a:pt x="112" y="367"/>
                  </a:lnTo>
                  <a:lnTo>
                    <a:pt x="106" y="363"/>
                  </a:lnTo>
                  <a:lnTo>
                    <a:pt x="99" y="360"/>
                  </a:lnTo>
                  <a:lnTo>
                    <a:pt x="92" y="356"/>
                  </a:lnTo>
                  <a:lnTo>
                    <a:pt x="87" y="352"/>
                  </a:lnTo>
                  <a:lnTo>
                    <a:pt x="81" y="348"/>
                  </a:lnTo>
                  <a:lnTo>
                    <a:pt x="75" y="346"/>
                  </a:lnTo>
                  <a:lnTo>
                    <a:pt x="70" y="342"/>
                  </a:lnTo>
                  <a:lnTo>
                    <a:pt x="65" y="338"/>
                  </a:lnTo>
                  <a:lnTo>
                    <a:pt x="59" y="334"/>
                  </a:lnTo>
                  <a:lnTo>
                    <a:pt x="54" y="330"/>
                  </a:lnTo>
                  <a:lnTo>
                    <a:pt x="50" y="326"/>
                  </a:lnTo>
                  <a:lnTo>
                    <a:pt x="45" y="322"/>
                  </a:lnTo>
                  <a:lnTo>
                    <a:pt x="41" y="318"/>
                  </a:lnTo>
                  <a:lnTo>
                    <a:pt x="37" y="314"/>
                  </a:lnTo>
                  <a:lnTo>
                    <a:pt x="33" y="310"/>
                  </a:lnTo>
                  <a:lnTo>
                    <a:pt x="29" y="306"/>
                  </a:lnTo>
                  <a:lnTo>
                    <a:pt x="26" y="302"/>
                  </a:lnTo>
                  <a:lnTo>
                    <a:pt x="22" y="298"/>
                  </a:lnTo>
                  <a:lnTo>
                    <a:pt x="20" y="294"/>
                  </a:lnTo>
                  <a:lnTo>
                    <a:pt x="17" y="290"/>
                  </a:lnTo>
                  <a:lnTo>
                    <a:pt x="14" y="286"/>
                  </a:lnTo>
                  <a:lnTo>
                    <a:pt x="12" y="282"/>
                  </a:lnTo>
                  <a:lnTo>
                    <a:pt x="9" y="278"/>
                  </a:lnTo>
                  <a:lnTo>
                    <a:pt x="8" y="274"/>
                  </a:lnTo>
                  <a:lnTo>
                    <a:pt x="6" y="269"/>
                  </a:lnTo>
                  <a:lnTo>
                    <a:pt x="5" y="265"/>
                  </a:lnTo>
                  <a:lnTo>
                    <a:pt x="4" y="261"/>
                  </a:lnTo>
                  <a:lnTo>
                    <a:pt x="2" y="257"/>
                  </a:lnTo>
                  <a:lnTo>
                    <a:pt x="1" y="253"/>
                  </a:lnTo>
                  <a:lnTo>
                    <a:pt x="1" y="249"/>
                  </a:lnTo>
                  <a:lnTo>
                    <a:pt x="0" y="245"/>
                  </a:lnTo>
                  <a:lnTo>
                    <a:pt x="0" y="240"/>
                  </a:lnTo>
                  <a:lnTo>
                    <a:pt x="0" y="236"/>
                  </a:lnTo>
                  <a:lnTo>
                    <a:pt x="1" y="232"/>
                  </a:lnTo>
                  <a:lnTo>
                    <a:pt x="1" y="228"/>
                  </a:lnTo>
                  <a:lnTo>
                    <a:pt x="1" y="224"/>
                  </a:lnTo>
                  <a:lnTo>
                    <a:pt x="2" y="220"/>
                  </a:lnTo>
                  <a:lnTo>
                    <a:pt x="4" y="215"/>
                  </a:lnTo>
                  <a:lnTo>
                    <a:pt x="5" y="211"/>
                  </a:lnTo>
                  <a:lnTo>
                    <a:pt x="6" y="207"/>
                  </a:lnTo>
                  <a:lnTo>
                    <a:pt x="9" y="203"/>
                  </a:lnTo>
                  <a:lnTo>
                    <a:pt x="10" y="199"/>
                  </a:lnTo>
                  <a:lnTo>
                    <a:pt x="13" y="195"/>
                  </a:lnTo>
                  <a:lnTo>
                    <a:pt x="16" y="191"/>
                  </a:lnTo>
                  <a:lnTo>
                    <a:pt x="18" y="187"/>
                  </a:lnTo>
                  <a:lnTo>
                    <a:pt x="21" y="183"/>
                  </a:lnTo>
                  <a:lnTo>
                    <a:pt x="24" y="178"/>
                  </a:lnTo>
                  <a:lnTo>
                    <a:pt x="28" y="174"/>
                  </a:lnTo>
                  <a:lnTo>
                    <a:pt x="32" y="170"/>
                  </a:lnTo>
                  <a:lnTo>
                    <a:pt x="35" y="166"/>
                  </a:lnTo>
                  <a:lnTo>
                    <a:pt x="39" y="162"/>
                  </a:lnTo>
                  <a:lnTo>
                    <a:pt x="43" y="158"/>
                  </a:lnTo>
                  <a:lnTo>
                    <a:pt x="47" y="154"/>
                  </a:lnTo>
                  <a:lnTo>
                    <a:pt x="51" y="151"/>
                  </a:lnTo>
                  <a:lnTo>
                    <a:pt x="57" y="147"/>
                  </a:lnTo>
                  <a:lnTo>
                    <a:pt x="62" y="143"/>
                  </a:lnTo>
                  <a:lnTo>
                    <a:pt x="67" y="139"/>
                  </a:lnTo>
                  <a:lnTo>
                    <a:pt x="73" y="135"/>
                  </a:lnTo>
                  <a:lnTo>
                    <a:pt x="78" y="131"/>
                  </a:lnTo>
                  <a:lnTo>
                    <a:pt x="84" y="127"/>
                  </a:lnTo>
                  <a:lnTo>
                    <a:pt x="90" y="125"/>
                  </a:lnTo>
                  <a:lnTo>
                    <a:pt x="96" y="121"/>
                  </a:lnTo>
                  <a:lnTo>
                    <a:pt x="103" y="117"/>
                  </a:lnTo>
                  <a:lnTo>
                    <a:pt x="110" y="113"/>
                  </a:lnTo>
                  <a:lnTo>
                    <a:pt x="116" y="110"/>
                  </a:lnTo>
                  <a:lnTo>
                    <a:pt x="123" y="106"/>
                  </a:lnTo>
                  <a:lnTo>
                    <a:pt x="130" y="102"/>
                  </a:lnTo>
                  <a:lnTo>
                    <a:pt x="137" y="100"/>
                  </a:lnTo>
                  <a:lnTo>
                    <a:pt x="145" y="96"/>
                  </a:lnTo>
                  <a:lnTo>
                    <a:pt x="152" y="93"/>
                  </a:lnTo>
                  <a:lnTo>
                    <a:pt x="160" y="89"/>
                  </a:lnTo>
                  <a:lnTo>
                    <a:pt x="168" y="86"/>
                  </a:lnTo>
                  <a:lnTo>
                    <a:pt x="177" y="82"/>
                  </a:lnTo>
                  <a:lnTo>
                    <a:pt x="185" y="80"/>
                  </a:lnTo>
                  <a:lnTo>
                    <a:pt x="193" y="77"/>
                  </a:lnTo>
                  <a:lnTo>
                    <a:pt x="202" y="74"/>
                  </a:lnTo>
                  <a:lnTo>
                    <a:pt x="212" y="71"/>
                  </a:lnTo>
                  <a:lnTo>
                    <a:pt x="221" y="68"/>
                  </a:lnTo>
                  <a:lnTo>
                    <a:pt x="230" y="65"/>
                  </a:lnTo>
                  <a:lnTo>
                    <a:pt x="239" y="63"/>
                  </a:lnTo>
                  <a:lnTo>
                    <a:pt x="249" y="60"/>
                  </a:lnTo>
                  <a:lnTo>
                    <a:pt x="258" y="57"/>
                  </a:lnTo>
                  <a:lnTo>
                    <a:pt x="267" y="55"/>
                  </a:lnTo>
                  <a:lnTo>
                    <a:pt x="278" y="52"/>
                  </a:lnTo>
                  <a:lnTo>
                    <a:pt x="287" y="49"/>
                  </a:lnTo>
                  <a:lnTo>
                    <a:pt x="298" y="47"/>
                  </a:lnTo>
                  <a:lnTo>
                    <a:pt x="308" y="44"/>
                  </a:lnTo>
                  <a:lnTo>
                    <a:pt x="319" y="41"/>
                  </a:lnTo>
                  <a:lnTo>
                    <a:pt x="330" y="39"/>
                  </a:lnTo>
                  <a:lnTo>
                    <a:pt x="340" y="37"/>
                  </a:lnTo>
                  <a:lnTo>
                    <a:pt x="351" y="35"/>
                  </a:lnTo>
                  <a:lnTo>
                    <a:pt x="361" y="32"/>
                  </a:lnTo>
                  <a:lnTo>
                    <a:pt x="373" y="31"/>
                  </a:lnTo>
                  <a:lnTo>
                    <a:pt x="384" y="28"/>
                  </a:lnTo>
                  <a:lnTo>
                    <a:pt x="394" y="27"/>
                  </a:lnTo>
                  <a:lnTo>
                    <a:pt x="406" y="24"/>
                  </a:lnTo>
                  <a:lnTo>
                    <a:pt x="418" y="23"/>
                  </a:lnTo>
                  <a:lnTo>
                    <a:pt x="429" y="22"/>
                  </a:lnTo>
                  <a:lnTo>
                    <a:pt x="441" y="20"/>
                  </a:lnTo>
                  <a:lnTo>
                    <a:pt x="453" y="18"/>
                  </a:lnTo>
                  <a:lnTo>
                    <a:pt x="465" y="16"/>
                  </a:lnTo>
                  <a:lnTo>
                    <a:pt x="477" y="15"/>
                  </a:lnTo>
                  <a:lnTo>
                    <a:pt x="488" y="14"/>
                  </a:lnTo>
                  <a:lnTo>
                    <a:pt x="500" y="12"/>
                  </a:lnTo>
                  <a:lnTo>
                    <a:pt x="512" y="11"/>
                  </a:lnTo>
                  <a:lnTo>
                    <a:pt x="524" y="10"/>
                  </a:lnTo>
                  <a:lnTo>
                    <a:pt x="537" y="8"/>
                  </a:lnTo>
                  <a:lnTo>
                    <a:pt x="549" y="8"/>
                  </a:lnTo>
                  <a:lnTo>
                    <a:pt x="561" y="7"/>
                  </a:lnTo>
                  <a:lnTo>
                    <a:pt x="573" y="6"/>
                  </a:lnTo>
                  <a:lnTo>
                    <a:pt x="586" y="4"/>
                  </a:lnTo>
                  <a:lnTo>
                    <a:pt x="598" y="4"/>
                  </a:lnTo>
                  <a:lnTo>
                    <a:pt x="612" y="3"/>
                  </a:lnTo>
                  <a:lnTo>
                    <a:pt x="624" y="3"/>
                  </a:lnTo>
                  <a:lnTo>
                    <a:pt x="637" y="2"/>
                  </a:lnTo>
                  <a:lnTo>
                    <a:pt x="649" y="2"/>
                  </a:lnTo>
                  <a:lnTo>
                    <a:pt x="662" y="2"/>
                  </a:lnTo>
                  <a:lnTo>
                    <a:pt x="674" y="2"/>
                  </a:lnTo>
                  <a:lnTo>
                    <a:pt x="687" y="0"/>
                  </a:lnTo>
                  <a:lnTo>
                    <a:pt x="699" y="0"/>
                  </a:lnTo>
                  <a:lnTo>
                    <a:pt x="712" y="0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2463"/>
            <p:cNvSpPr>
              <a:spLocks/>
            </p:cNvSpPr>
            <p:nvPr/>
          </p:nvSpPr>
          <p:spPr bwMode="auto">
            <a:xfrm>
              <a:off x="911225" y="4405313"/>
              <a:ext cx="576263" cy="188912"/>
            </a:xfrm>
            <a:custGeom>
              <a:avLst/>
              <a:gdLst/>
              <a:ahLst/>
              <a:cxnLst>
                <a:cxn ang="0">
                  <a:pos x="788" y="2"/>
                </a:cxn>
                <a:cxn ang="0">
                  <a:pos x="863" y="4"/>
                </a:cxn>
                <a:cxn ang="0">
                  <a:pos x="937" y="11"/>
                </a:cxn>
                <a:cxn ang="0">
                  <a:pos x="1009" y="20"/>
                </a:cxn>
                <a:cxn ang="0">
                  <a:pos x="1078" y="31"/>
                </a:cxn>
                <a:cxn ang="0">
                  <a:pos x="1141" y="44"/>
                </a:cxn>
                <a:cxn ang="0">
                  <a:pos x="1202" y="60"/>
                </a:cxn>
                <a:cxn ang="0">
                  <a:pos x="1257" y="77"/>
                </a:cxn>
                <a:cxn ang="0">
                  <a:pos x="1306" y="96"/>
                </a:cxn>
                <a:cxn ang="0">
                  <a:pos x="1348" y="117"/>
                </a:cxn>
                <a:cxn ang="0">
                  <a:pos x="1382" y="139"/>
                </a:cxn>
                <a:cxn ang="0">
                  <a:pos x="1412" y="162"/>
                </a:cxn>
                <a:cxn ang="0">
                  <a:pos x="1431" y="187"/>
                </a:cxn>
                <a:cxn ang="0">
                  <a:pos x="1445" y="211"/>
                </a:cxn>
                <a:cxn ang="0">
                  <a:pos x="1450" y="236"/>
                </a:cxn>
                <a:cxn ang="0">
                  <a:pos x="1447" y="261"/>
                </a:cxn>
                <a:cxn ang="0">
                  <a:pos x="1435" y="286"/>
                </a:cxn>
                <a:cxn ang="0">
                  <a:pos x="1417" y="310"/>
                </a:cxn>
                <a:cxn ang="0">
                  <a:pos x="1390" y="334"/>
                </a:cxn>
                <a:cxn ang="0">
                  <a:pos x="1357" y="356"/>
                </a:cxn>
                <a:cxn ang="0">
                  <a:pos x="1316" y="378"/>
                </a:cxn>
                <a:cxn ang="0">
                  <a:pos x="1268" y="397"/>
                </a:cxn>
                <a:cxn ang="0">
                  <a:pos x="1216" y="415"/>
                </a:cxn>
                <a:cxn ang="0">
                  <a:pos x="1157" y="430"/>
                </a:cxn>
                <a:cxn ang="0">
                  <a:pos x="1094" y="445"/>
                </a:cxn>
                <a:cxn ang="0">
                  <a:pos x="1026" y="457"/>
                </a:cxn>
                <a:cxn ang="0">
                  <a:pos x="956" y="466"/>
                </a:cxn>
                <a:cxn ang="0">
                  <a:pos x="882" y="473"/>
                </a:cxn>
                <a:cxn ang="0">
                  <a:pos x="808" y="477"/>
                </a:cxn>
                <a:cxn ang="0">
                  <a:pos x="731" y="478"/>
                </a:cxn>
                <a:cxn ang="0">
                  <a:pos x="655" y="477"/>
                </a:cxn>
                <a:cxn ang="0">
                  <a:pos x="580" y="473"/>
                </a:cxn>
                <a:cxn ang="0">
                  <a:pos x="507" y="467"/>
                </a:cxn>
                <a:cxn ang="0">
                  <a:pos x="435" y="458"/>
                </a:cxn>
                <a:cxn ang="0">
                  <a:pos x="367" y="446"/>
                </a:cxn>
                <a:cxn ang="0">
                  <a:pos x="303" y="433"/>
                </a:cxn>
                <a:cxn ang="0">
                  <a:pos x="243" y="417"/>
                </a:cxn>
                <a:cxn ang="0">
                  <a:pos x="189" y="400"/>
                </a:cxn>
                <a:cxn ang="0">
                  <a:pos x="141" y="381"/>
                </a:cxn>
                <a:cxn ang="0">
                  <a:pos x="99" y="360"/>
                </a:cxn>
                <a:cxn ang="0">
                  <a:pos x="65" y="338"/>
                </a:cxn>
                <a:cxn ang="0">
                  <a:pos x="37" y="314"/>
                </a:cxn>
                <a:cxn ang="0">
                  <a:pos x="17" y="290"/>
                </a:cxn>
                <a:cxn ang="0">
                  <a:pos x="5" y="265"/>
                </a:cxn>
                <a:cxn ang="0">
                  <a:pos x="0" y="240"/>
                </a:cxn>
                <a:cxn ang="0">
                  <a:pos x="4" y="215"/>
                </a:cxn>
                <a:cxn ang="0">
                  <a:pos x="16" y="191"/>
                </a:cxn>
                <a:cxn ang="0">
                  <a:pos x="35" y="166"/>
                </a:cxn>
                <a:cxn ang="0">
                  <a:pos x="62" y="143"/>
                </a:cxn>
                <a:cxn ang="0">
                  <a:pos x="96" y="121"/>
                </a:cxn>
                <a:cxn ang="0">
                  <a:pos x="137" y="100"/>
                </a:cxn>
                <a:cxn ang="0">
                  <a:pos x="185" y="80"/>
                </a:cxn>
                <a:cxn ang="0">
                  <a:pos x="239" y="63"/>
                </a:cxn>
                <a:cxn ang="0">
                  <a:pos x="298" y="47"/>
                </a:cxn>
                <a:cxn ang="0">
                  <a:pos x="361" y="32"/>
                </a:cxn>
                <a:cxn ang="0">
                  <a:pos x="429" y="22"/>
                </a:cxn>
                <a:cxn ang="0">
                  <a:pos x="500" y="12"/>
                </a:cxn>
                <a:cxn ang="0">
                  <a:pos x="573" y="6"/>
                </a:cxn>
                <a:cxn ang="0">
                  <a:pos x="649" y="2"/>
                </a:cxn>
                <a:cxn ang="0">
                  <a:pos x="725" y="0"/>
                </a:cxn>
              </a:cxnLst>
              <a:rect l="0" t="0" r="r" b="b"/>
              <a:pathLst>
                <a:path w="1450" h="478">
                  <a:moveTo>
                    <a:pt x="725" y="0"/>
                  </a:moveTo>
                  <a:lnTo>
                    <a:pt x="737" y="0"/>
                  </a:lnTo>
                  <a:lnTo>
                    <a:pt x="751" y="0"/>
                  </a:lnTo>
                  <a:lnTo>
                    <a:pt x="763" y="0"/>
                  </a:lnTo>
                  <a:lnTo>
                    <a:pt x="776" y="2"/>
                  </a:lnTo>
                  <a:lnTo>
                    <a:pt x="788" y="2"/>
                  </a:lnTo>
                  <a:lnTo>
                    <a:pt x="801" y="2"/>
                  </a:lnTo>
                  <a:lnTo>
                    <a:pt x="813" y="2"/>
                  </a:lnTo>
                  <a:lnTo>
                    <a:pt x="826" y="3"/>
                  </a:lnTo>
                  <a:lnTo>
                    <a:pt x="838" y="3"/>
                  </a:lnTo>
                  <a:lnTo>
                    <a:pt x="851" y="4"/>
                  </a:lnTo>
                  <a:lnTo>
                    <a:pt x="863" y="4"/>
                  </a:lnTo>
                  <a:lnTo>
                    <a:pt x="876" y="6"/>
                  </a:lnTo>
                  <a:lnTo>
                    <a:pt x="888" y="7"/>
                  </a:lnTo>
                  <a:lnTo>
                    <a:pt x="900" y="7"/>
                  </a:lnTo>
                  <a:lnTo>
                    <a:pt x="914" y="8"/>
                  </a:lnTo>
                  <a:lnTo>
                    <a:pt x="925" y="10"/>
                  </a:lnTo>
                  <a:lnTo>
                    <a:pt x="937" y="11"/>
                  </a:lnTo>
                  <a:lnTo>
                    <a:pt x="949" y="12"/>
                  </a:lnTo>
                  <a:lnTo>
                    <a:pt x="961" y="14"/>
                  </a:lnTo>
                  <a:lnTo>
                    <a:pt x="973" y="15"/>
                  </a:lnTo>
                  <a:lnTo>
                    <a:pt x="985" y="16"/>
                  </a:lnTo>
                  <a:lnTo>
                    <a:pt x="997" y="18"/>
                  </a:lnTo>
                  <a:lnTo>
                    <a:pt x="1009" y="20"/>
                  </a:lnTo>
                  <a:lnTo>
                    <a:pt x="1021" y="22"/>
                  </a:lnTo>
                  <a:lnTo>
                    <a:pt x="1033" y="23"/>
                  </a:lnTo>
                  <a:lnTo>
                    <a:pt x="1043" y="24"/>
                  </a:lnTo>
                  <a:lnTo>
                    <a:pt x="1055" y="27"/>
                  </a:lnTo>
                  <a:lnTo>
                    <a:pt x="1066" y="28"/>
                  </a:lnTo>
                  <a:lnTo>
                    <a:pt x="1078" y="31"/>
                  </a:lnTo>
                  <a:lnTo>
                    <a:pt x="1088" y="32"/>
                  </a:lnTo>
                  <a:lnTo>
                    <a:pt x="1099" y="35"/>
                  </a:lnTo>
                  <a:lnTo>
                    <a:pt x="1110" y="37"/>
                  </a:lnTo>
                  <a:lnTo>
                    <a:pt x="1120" y="39"/>
                  </a:lnTo>
                  <a:lnTo>
                    <a:pt x="1131" y="41"/>
                  </a:lnTo>
                  <a:lnTo>
                    <a:pt x="1141" y="44"/>
                  </a:lnTo>
                  <a:lnTo>
                    <a:pt x="1152" y="47"/>
                  </a:lnTo>
                  <a:lnTo>
                    <a:pt x="1163" y="49"/>
                  </a:lnTo>
                  <a:lnTo>
                    <a:pt x="1172" y="52"/>
                  </a:lnTo>
                  <a:lnTo>
                    <a:pt x="1182" y="55"/>
                  </a:lnTo>
                  <a:lnTo>
                    <a:pt x="1192" y="57"/>
                  </a:lnTo>
                  <a:lnTo>
                    <a:pt x="1202" y="60"/>
                  </a:lnTo>
                  <a:lnTo>
                    <a:pt x="1212" y="63"/>
                  </a:lnTo>
                  <a:lnTo>
                    <a:pt x="1221" y="65"/>
                  </a:lnTo>
                  <a:lnTo>
                    <a:pt x="1230" y="68"/>
                  </a:lnTo>
                  <a:lnTo>
                    <a:pt x="1238" y="71"/>
                  </a:lnTo>
                  <a:lnTo>
                    <a:pt x="1247" y="73"/>
                  </a:lnTo>
                  <a:lnTo>
                    <a:pt x="1257" y="77"/>
                  </a:lnTo>
                  <a:lnTo>
                    <a:pt x="1265" y="80"/>
                  </a:lnTo>
                  <a:lnTo>
                    <a:pt x="1274" y="82"/>
                  </a:lnTo>
                  <a:lnTo>
                    <a:pt x="1282" y="86"/>
                  </a:lnTo>
                  <a:lnTo>
                    <a:pt x="1290" y="89"/>
                  </a:lnTo>
                  <a:lnTo>
                    <a:pt x="1298" y="93"/>
                  </a:lnTo>
                  <a:lnTo>
                    <a:pt x="1306" y="96"/>
                  </a:lnTo>
                  <a:lnTo>
                    <a:pt x="1312" y="100"/>
                  </a:lnTo>
                  <a:lnTo>
                    <a:pt x="1320" y="102"/>
                  </a:lnTo>
                  <a:lnTo>
                    <a:pt x="1327" y="106"/>
                  </a:lnTo>
                  <a:lnTo>
                    <a:pt x="1333" y="110"/>
                  </a:lnTo>
                  <a:lnTo>
                    <a:pt x="1341" y="113"/>
                  </a:lnTo>
                  <a:lnTo>
                    <a:pt x="1348" y="117"/>
                  </a:lnTo>
                  <a:lnTo>
                    <a:pt x="1353" y="121"/>
                  </a:lnTo>
                  <a:lnTo>
                    <a:pt x="1360" y="125"/>
                  </a:lnTo>
                  <a:lnTo>
                    <a:pt x="1366" y="127"/>
                  </a:lnTo>
                  <a:lnTo>
                    <a:pt x="1372" y="131"/>
                  </a:lnTo>
                  <a:lnTo>
                    <a:pt x="1377" y="135"/>
                  </a:lnTo>
                  <a:lnTo>
                    <a:pt x="1382" y="139"/>
                  </a:lnTo>
                  <a:lnTo>
                    <a:pt x="1388" y="143"/>
                  </a:lnTo>
                  <a:lnTo>
                    <a:pt x="1393" y="147"/>
                  </a:lnTo>
                  <a:lnTo>
                    <a:pt x="1398" y="151"/>
                  </a:lnTo>
                  <a:lnTo>
                    <a:pt x="1402" y="154"/>
                  </a:lnTo>
                  <a:lnTo>
                    <a:pt x="1408" y="158"/>
                  </a:lnTo>
                  <a:lnTo>
                    <a:pt x="1412" y="162"/>
                  </a:lnTo>
                  <a:lnTo>
                    <a:pt x="1415" y="166"/>
                  </a:lnTo>
                  <a:lnTo>
                    <a:pt x="1419" y="170"/>
                  </a:lnTo>
                  <a:lnTo>
                    <a:pt x="1422" y="174"/>
                  </a:lnTo>
                  <a:lnTo>
                    <a:pt x="1426" y="178"/>
                  </a:lnTo>
                  <a:lnTo>
                    <a:pt x="1429" y="183"/>
                  </a:lnTo>
                  <a:lnTo>
                    <a:pt x="1431" y="187"/>
                  </a:lnTo>
                  <a:lnTo>
                    <a:pt x="1434" y="191"/>
                  </a:lnTo>
                  <a:lnTo>
                    <a:pt x="1437" y="195"/>
                  </a:lnTo>
                  <a:lnTo>
                    <a:pt x="1439" y="199"/>
                  </a:lnTo>
                  <a:lnTo>
                    <a:pt x="1442" y="203"/>
                  </a:lnTo>
                  <a:lnTo>
                    <a:pt x="1443" y="207"/>
                  </a:lnTo>
                  <a:lnTo>
                    <a:pt x="1445" y="211"/>
                  </a:lnTo>
                  <a:lnTo>
                    <a:pt x="1446" y="215"/>
                  </a:lnTo>
                  <a:lnTo>
                    <a:pt x="1447" y="220"/>
                  </a:lnTo>
                  <a:lnTo>
                    <a:pt x="1449" y="224"/>
                  </a:lnTo>
                  <a:lnTo>
                    <a:pt x="1449" y="228"/>
                  </a:lnTo>
                  <a:lnTo>
                    <a:pt x="1450" y="232"/>
                  </a:lnTo>
                  <a:lnTo>
                    <a:pt x="1450" y="236"/>
                  </a:lnTo>
                  <a:lnTo>
                    <a:pt x="1450" y="240"/>
                  </a:lnTo>
                  <a:lnTo>
                    <a:pt x="1450" y="244"/>
                  </a:lnTo>
                  <a:lnTo>
                    <a:pt x="1449" y="249"/>
                  </a:lnTo>
                  <a:lnTo>
                    <a:pt x="1449" y="253"/>
                  </a:lnTo>
                  <a:lnTo>
                    <a:pt x="1447" y="257"/>
                  </a:lnTo>
                  <a:lnTo>
                    <a:pt x="1447" y="261"/>
                  </a:lnTo>
                  <a:lnTo>
                    <a:pt x="1446" y="265"/>
                  </a:lnTo>
                  <a:lnTo>
                    <a:pt x="1445" y="269"/>
                  </a:lnTo>
                  <a:lnTo>
                    <a:pt x="1442" y="274"/>
                  </a:lnTo>
                  <a:lnTo>
                    <a:pt x="1441" y="278"/>
                  </a:lnTo>
                  <a:lnTo>
                    <a:pt x="1438" y="282"/>
                  </a:lnTo>
                  <a:lnTo>
                    <a:pt x="1435" y="286"/>
                  </a:lnTo>
                  <a:lnTo>
                    <a:pt x="1433" y="290"/>
                  </a:lnTo>
                  <a:lnTo>
                    <a:pt x="1430" y="294"/>
                  </a:lnTo>
                  <a:lnTo>
                    <a:pt x="1427" y="298"/>
                  </a:lnTo>
                  <a:lnTo>
                    <a:pt x="1425" y="302"/>
                  </a:lnTo>
                  <a:lnTo>
                    <a:pt x="1421" y="306"/>
                  </a:lnTo>
                  <a:lnTo>
                    <a:pt x="1417" y="310"/>
                  </a:lnTo>
                  <a:lnTo>
                    <a:pt x="1413" y="314"/>
                  </a:lnTo>
                  <a:lnTo>
                    <a:pt x="1409" y="318"/>
                  </a:lnTo>
                  <a:lnTo>
                    <a:pt x="1405" y="322"/>
                  </a:lnTo>
                  <a:lnTo>
                    <a:pt x="1401" y="326"/>
                  </a:lnTo>
                  <a:lnTo>
                    <a:pt x="1396" y="330"/>
                  </a:lnTo>
                  <a:lnTo>
                    <a:pt x="1390" y="334"/>
                  </a:lnTo>
                  <a:lnTo>
                    <a:pt x="1385" y="338"/>
                  </a:lnTo>
                  <a:lnTo>
                    <a:pt x="1380" y="342"/>
                  </a:lnTo>
                  <a:lnTo>
                    <a:pt x="1374" y="346"/>
                  </a:lnTo>
                  <a:lnTo>
                    <a:pt x="1369" y="348"/>
                  </a:lnTo>
                  <a:lnTo>
                    <a:pt x="1363" y="352"/>
                  </a:lnTo>
                  <a:lnTo>
                    <a:pt x="1357" y="356"/>
                  </a:lnTo>
                  <a:lnTo>
                    <a:pt x="1351" y="360"/>
                  </a:lnTo>
                  <a:lnTo>
                    <a:pt x="1344" y="363"/>
                  </a:lnTo>
                  <a:lnTo>
                    <a:pt x="1337" y="367"/>
                  </a:lnTo>
                  <a:lnTo>
                    <a:pt x="1331" y="371"/>
                  </a:lnTo>
                  <a:lnTo>
                    <a:pt x="1324" y="374"/>
                  </a:lnTo>
                  <a:lnTo>
                    <a:pt x="1316" y="378"/>
                  </a:lnTo>
                  <a:lnTo>
                    <a:pt x="1308" y="381"/>
                  </a:lnTo>
                  <a:lnTo>
                    <a:pt x="1302" y="384"/>
                  </a:lnTo>
                  <a:lnTo>
                    <a:pt x="1294" y="388"/>
                  </a:lnTo>
                  <a:lnTo>
                    <a:pt x="1286" y="391"/>
                  </a:lnTo>
                  <a:lnTo>
                    <a:pt x="1278" y="393"/>
                  </a:lnTo>
                  <a:lnTo>
                    <a:pt x="1268" y="397"/>
                  </a:lnTo>
                  <a:lnTo>
                    <a:pt x="1261" y="400"/>
                  </a:lnTo>
                  <a:lnTo>
                    <a:pt x="1251" y="403"/>
                  </a:lnTo>
                  <a:lnTo>
                    <a:pt x="1243" y="407"/>
                  </a:lnTo>
                  <a:lnTo>
                    <a:pt x="1234" y="409"/>
                  </a:lnTo>
                  <a:lnTo>
                    <a:pt x="1225" y="412"/>
                  </a:lnTo>
                  <a:lnTo>
                    <a:pt x="1216" y="415"/>
                  </a:lnTo>
                  <a:lnTo>
                    <a:pt x="1206" y="417"/>
                  </a:lnTo>
                  <a:lnTo>
                    <a:pt x="1197" y="421"/>
                  </a:lnTo>
                  <a:lnTo>
                    <a:pt x="1188" y="424"/>
                  </a:lnTo>
                  <a:lnTo>
                    <a:pt x="1177" y="426"/>
                  </a:lnTo>
                  <a:lnTo>
                    <a:pt x="1168" y="429"/>
                  </a:lnTo>
                  <a:lnTo>
                    <a:pt x="1157" y="430"/>
                  </a:lnTo>
                  <a:lnTo>
                    <a:pt x="1147" y="433"/>
                  </a:lnTo>
                  <a:lnTo>
                    <a:pt x="1136" y="436"/>
                  </a:lnTo>
                  <a:lnTo>
                    <a:pt x="1125" y="438"/>
                  </a:lnTo>
                  <a:lnTo>
                    <a:pt x="1115" y="441"/>
                  </a:lnTo>
                  <a:lnTo>
                    <a:pt x="1104" y="442"/>
                  </a:lnTo>
                  <a:lnTo>
                    <a:pt x="1094" y="445"/>
                  </a:lnTo>
                  <a:lnTo>
                    <a:pt x="1083" y="446"/>
                  </a:lnTo>
                  <a:lnTo>
                    <a:pt x="1071" y="449"/>
                  </a:lnTo>
                  <a:lnTo>
                    <a:pt x="1061" y="450"/>
                  </a:lnTo>
                  <a:lnTo>
                    <a:pt x="1049" y="453"/>
                  </a:lnTo>
                  <a:lnTo>
                    <a:pt x="1038" y="454"/>
                  </a:lnTo>
                  <a:lnTo>
                    <a:pt x="1026" y="457"/>
                  </a:lnTo>
                  <a:lnTo>
                    <a:pt x="1014" y="458"/>
                  </a:lnTo>
                  <a:lnTo>
                    <a:pt x="1004" y="460"/>
                  </a:lnTo>
                  <a:lnTo>
                    <a:pt x="992" y="461"/>
                  </a:lnTo>
                  <a:lnTo>
                    <a:pt x="980" y="464"/>
                  </a:lnTo>
                  <a:lnTo>
                    <a:pt x="968" y="465"/>
                  </a:lnTo>
                  <a:lnTo>
                    <a:pt x="956" y="466"/>
                  </a:lnTo>
                  <a:lnTo>
                    <a:pt x="944" y="467"/>
                  </a:lnTo>
                  <a:lnTo>
                    <a:pt x="931" y="469"/>
                  </a:lnTo>
                  <a:lnTo>
                    <a:pt x="919" y="469"/>
                  </a:lnTo>
                  <a:lnTo>
                    <a:pt x="907" y="470"/>
                  </a:lnTo>
                  <a:lnTo>
                    <a:pt x="895" y="471"/>
                  </a:lnTo>
                  <a:lnTo>
                    <a:pt x="882" y="473"/>
                  </a:lnTo>
                  <a:lnTo>
                    <a:pt x="870" y="473"/>
                  </a:lnTo>
                  <a:lnTo>
                    <a:pt x="858" y="474"/>
                  </a:lnTo>
                  <a:lnTo>
                    <a:pt x="845" y="475"/>
                  </a:lnTo>
                  <a:lnTo>
                    <a:pt x="833" y="475"/>
                  </a:lnTo>
                  <a:lnTo>
                    <a:pt x="820" y="475"/>
                  </a:lnTo>
                  <a:lnTo>
                    <a:pt x="808" y="477"/>
                  </a:lnTo>
                  <a:lnTo>
                    <a:pt x="794" y="477"/>
                  </a:lnTo>
                  <a:lnTo>
                    <a:pt x="782" y="477"/>
                  </a:lnTo>
                  <a:lnTo>
                    <a:pt x="769" y="478"/>
                  </a:lnTo>
                  <a:lnTo>
                    <a:pt x="757" y="478"/>
                  </a:lnTo>
                  <a:lnTo>
                    <a:pt x="744" y="478"/>
                  </a:lnTo>
                  <a:lnTo>
                    <a:pt x="731" y="478"/>
                  </a:lnTo>
                  <a:lnTo>
                    <a:pt x="719" y="478"/>
                  </a:lnTo>
                  <a:lnTo>
                    <a:pt x="706" y="478"/>
                  </a:lnTo>
                  <a:lnTo>
                    <a:pt x="694" y="478"/>
                  </a:lnTo>
                  <a:lnTo>
                    <a:pt x="680" y="478"/>
                  </a:lnTo>
                  <a:lnTo>
                    <a:pt x="669" y="477"/>
                  </a:lnTo>
                  <a:lnTo>
                    <a:pt x="655" y="477"/>
                  </a:lnTo>
                  <a:lnTo>
                    <a:pt x="642" y="477"/>
                  </a:lnTo>
                  <a:lnTo>
                    <a:pt x="630" y="475"/>
                  </a:lnTo>
                  <a:lnTo>
                    <a:pt x="618" y="475"/>
                  </a:lnTo>
                  <a:lnTo>
                    <a:pt x="605" y="475"/>
                  </a:lnTo>
                  <a:lnTo>
                    <a:pt x="593" y="474"/>
                  </a:lnTo>
                  <a:lnTo>
                    <a:pt x="580" y="473"/>
                  </a:lnTo>
                  <a:lnTo>
                    <a:pt x="568" y="473"/>
                  </a:lnTo>
                  <a:lnTo>
                    <a:pt x="556" y="471"/>
                  </a:lnTo>
                  <a:lnTo>
                    <a:pt x="543" y="470"/>
                  </a:lnTo>
                  <a:lnTo>
                    <a:pt x="531" y="469"/>
                  </a:lnTo>
                  <a:lnTo>
                    <a:pt x="519" y="469"/>
                  </a:lnTo>
                  <a:lnTo>
                    <a:pt x="507" y="467"/>
                  </a:lnTo>
                  <a:lnTo>
                    <a:pt x="494" y="466"/>
                  </a:lnTo>
                  <a:lnTo>
                    <a:pt x="482" y="465"/>
                  </a:lnTo>
                  <a:lnTo>
                    <a:pt x="470" y="464"/>
                  </a:lnTo>
                  <a:lnTo>
                    <a:pt x="459" y="461"/>
                  </a:lnTo>
                  <a:lnTo>
                    <a:pt x="447" y="460"/>
                  </a:lnTo>
                  <a:lnTo>
                    <a:pt x="435" y="458"/>
                  </a:lnTo>
                  <a:lnTo>
                    <a:pt x="424" y="457"/>
                  </a:lnTo>
                  <a:lnTo>
                    <a:pt x="412" y="454"/>
                  </a:lnTo>
                  <a:lnTo>
                    <a:pt x="401" y="453"/>
                  </a:lnTo>
                  <a:lnTo>
                    <a:pt x="389" y="450"/>
                  </a:lnTo>
                  <a:lnTo>
                    <a:pt x="379" y="449"/>
                  </a:lnTo>
                  <a:lnTo>
                    <a:pt x="367" y="446"/>
                  </a:lnTo>
                  <a:lnTo>
                    <a:pt x="356" y="445"/>
                  </a:lnTo>
                  <a:lnTo>
                    <a:pt x="345" y="442"/>
                  </a:lnTo>
                  <a:lnTo>
                    <a:pt x="335" y="441"/>
                  </a:lnTo>
                  <a:lnTo>
                    <a:pt x="324" y="438"/>
                  </a:lnTo>
                  <a:lnTo>
                    <a:pt x="314" y="436"/>
                  </a:lnTo>
                  <a:lnTo>
                    <a:pt x="303" y="433"/>
                  </a:lnTo>
                  <a:lnTo>
                    <a:pt x="292" y="430"/>
                  </a:lnTo>
                  <a:lnTo>
                    <a:pt x="283" y="429"/>
                  </a:lnTo>
                  <a:lnTo>
                    <a:pt x="273" y="426"/>
                  </a:lnTo>
                  <a:lnTo>
                    <a:pt x="263" y="424"/>
                  </a:lnTo>
                  <a:lnTo>
                    <a:pt x="253" y="421"/>
                  </a:lnTo>
                  <a:lnTo>
                    <a:pt x="243" y="417"/>
                  </a:lnTo>
                  <a:lnTo>
                    <a:pt x="234" y="415"/>
                  </a:lnTo>
                  <a:lnTo>
                    <a:pt x="225" y="412"/>
                  </a:lnTo>
                  <a:lnTo>
                    <a:pt x="216" y="409"/>
                  </a:lnTo>
                  <a:lnTo>
                    <a:pt x="206" y="407"/>
                  </a:lnTo>
                  <a:lnTo>
                    <a:pt x="198" y="403"/>
                  </a:lnTo>
                  <a:lnTo>
                    <a:pt x="189" y="400"/>
                  </a:lnTo>
                  <a:lnTo>
                    <a:pt x="181" y="397"/>
                  </a:lnTo>
                  <a:lnTo>
                    <a:pt x="173" y="393"/>
                  </a:lnTo>
                  <a:lnTo>
                    <a:pt x="164" y="391"/>
                  </a:lnTo>
                  <a:lnTo>
                    <a:pt x="156" y="388"/>
                  </a:lnTo>
                  <a:lnTo>
                    <a:pt x="149" y="384"/>
                  </a:lnTo>
                  <a:lnTo>
                    <a:pt x="141" y="381"/>
                  </a:lnTo>
                  <a:lnTo>
                    <a:pt x="133" y="378"/>
                  </a:lnTo>
                  <a:lnTo>
                    <a:pt x="127" y="374"/>
                  </a:lnTo>
                  <a:lnTo>
                    <a:pt x="119" y="371"/>
                  </a:lnTo>
                  <a:lnTo>
                    <a:pt x="112" y="367"/>
                  </a:lnTo>
                  <a:lnTo>
                    <a:pt x="106" y="363"/>
                  </a:lnTo>
                  <a:lnTo>
                    <a:pt x="99" y="360"/>
                  </a:lnTo>
                  <a:lnTo>
                    <a:pt x="92" y="356"/>
                  </a:lnTo>
                  <a:lnTo>
                    <a:pt x="87" y="352"/>
                  </a:lnTo>
                  <a:lnTo>
                    <a:pt x="81" y="348"/>
                  </a:lnTo>
                  <a:lnTo>
                    <a:pt x="75" y="346"/>
                  </a:lnTo>
                  <a:lnTo>
                    <a:pt x="70" y="342"/>
                  </a:lnTo>
                  <a:lnTo>
                    <a:pt x="65" y="338"/>
                  </a:lnTo>
                  <a:lnTo>
                    <a:pt x="59" y="334"/>
                  </a:lnTo>
                  <a:lnTo>
                    <a:pt x="54" y="330"/>
                  </a:lnTo>
                  <a:lnTo>
                    <a:pt x="50" y="326"/>
                  </a:lnTo>
                  <a:lnTo>
                    <a:pt x="45" y="322"/>
                  </a:lnTo>
                  <a:lnTo>
                    <a:pt x="41" y="318"/>
                  </a:lnTo>
                  <a:lnTo>
                    <a:pt x="37" y="314"/>
                  </a:lnTo>
                  <a:lnTo>
                    <a:pt x="33" y="310"/>
                  </a:lnTo>
                  <a:lnTo>
                    <a:pt x="29" y="306"/>
                  </a:lnTo>
                  <a:lnTo>
                    <a:pt x="26" y="302"/>
                  </a:lnTo>
                  <a:lnTo>
                    <a:pt x="22" y="298"/>
                  </a:lnTo>
                  <a:lnTo>
                    <a:pt x="20" y="294"/>
                  </a:lnTo>
                  <a:lnTo>
                    <a:pt x="17" y="290"/>
                  </a:lnTo>
                  <a:lnTo>
                    <a:pt x="14" y="286"/>
                  </a:lnTo>
                  <a:lnTo>
                    <a:pt x="12" y="282"/>
                  </a:lnTo>
                  <a:lnTo>
                    <a:pt x="9" y="278"/>
                  </a:lnTo>
                  <a:lnTo>
                    <a:pt x="8" y="274"/>
                  </a:lnTo>
                  <a:lnTo>
                    <a:pt x="6" y="269"/>
                  </a:lnTo>
                  <a:lnTo>
                    <a:pt x="5" y="265"/>
                  </a:lnTo>
                  <a:lnTo>
                    <a:pt x="4" y="261"/>
                  </a:lnTo>
                  <a:lnTo>
                    <a:pt x="2" y="257"/>
                  </a:lnTo>
                  <a:lnTo>
                    <a:pt x="1" y="253"/>
                  </a:lnTo>
                  <a:lnTo>
                    <a:pt x="1" y="249"/>
                  </a:lnTo>
                  <a:lnTo>
                    <a:pt x="0" y="245"/>
                  </a:lnTo>
                  <a:lnTo>
                    <a:pt x="0" y="240"/>
                  </a:lnTo>
                  <a:lnTo>
                    <a:pt x="0" y="236"/>
                  </a:lnTo>
                  <a:lnTo>
                    <a:pt x="1" y="232"/>
                  </a:lnTo>
                  <a:lnTo>
                    <a:pt x="1" y="228"/>
                  </a:lnTo>
                  <a:lnTo>
                    <a:pt x="1" y="224"/>
                  </a:lnTo>
                  <a:lnTo>
                    <a:pt x="2" y="220"/>
                  </a:lnTo>
                  <a:lnTo>
                    <a:pt x="4" y="215"/>
                  </a:lnTo>
                  <a:lnTo>
                    <a:pt x="5" y="211"/>
                  </a:lnTo>
                  <a:lnTo>
                    <a:pt x="6" y="207"/>
                  </a:lnTo>
                  <a:lnTo>
                    <a:pt x="9" y="203"/>
                  </a:lnTo>
                  <a:lnTo>
                    <a:pt x="10" y="199"/>
                  </a:lnTo>
                  <a:lnTo>
                    <a:pt x="13" y="195"/>
                  </a:lnTo>
                  <a:lnTo>
                    <a:pt x="16" y="191"/>
                  </a:lnTo>
                  <a:lnTo>
                    <a:pt x="18" y="187"/>
                  </a:lnTo>
                  <a:lnTo>
                    <a:pt x="21" y="183"/>
                  </a:lnTo>
                  <a:lnTo>
                    <a:pt x="24" y="178"/>
                  </a:lnTo>
                  <a:lnTo>
                    <a:pt x="28" y="174"/>
                  </a:lnTo>
                  <a:lnTo>
                    <a:pt x="32" y="170"/>
                  </a:lnTo>
                  <a:lnTo>
                    <a:pt x="35" y="166"/>
                  </a:lnTo>
                  <a:lnTo>
                    <a:pt x="39" y="162"/>
                  </a:lnTo>
                  <a:lnTo>
                    <a:pt x="43" y="158"/>
                  </a:lnTo>
                  <a:lnTo>
                    <a:pt x="47" y="154"/>
                  </a:lnTo>
                  <a:lnTo>
                    <a:pt x="51" y="151"/>
                  </a:lnTo>
                  <a:lnTo>
                    <a:pt x="57" y="147"/>
                  </a:lnTo>
                  <a:lnTo>
                    <a:pt x="62" y="143"/>
                  </a:lnTo>
                  <a:lnTo>
                    <a:pt x="67" y="139"/>
                  </a:lnTo>
                  <a:lnTo>
                    <a:pt x="73" y="135"/>
                  </a:lnTo>
                  <a:lnTo>
                    <a:pt x="78" y="131"/>
                  </a:lnTo>
                  <a:lnTo>
                    <a:pt x="84" y="127"/>
                  </a:lnTo>
                  <a:lnTo>
                    <a:pt x="90" y="125"/>
                  </a:lnTo>
                  <a:lnTo>
                    <a:pt x="96" y="121"/>
                  </a:lnTo>
                  <a:lnTo>
                    <a:pt x="103" y="117"/>
                  </a:lnTo>
                  <a:lnTo>
                    <a:pt x="110" y="113"/>
                  </a:lnTo>
                  <a:lnTo>
                    <a:pt x="116" y="110"/>
                  </a:lnTo>
                  <a:lnTo>
                    <a:pt x="123" y="106"/>
                  </a:lnTo>
                  <a:lnTo>
                    <a:pt x="130" y="102"/>
                  </a:lnTo>
                  <a:lnTo>
                    <a:pt x="137" y="100"/>
                  </a:lnTo>
                  <a:lnTo>
                    <a:pt x="145" y="96"/>
                  </a:lnTo>
                  <a:lnTo>
                    <a:pt x="152" y="93"/>
                  </a:lnTo>
                  <a:lnTo>
                    <a:pt x="160" y="89"/>
                  </a:lnTo>
                  <a:lnTo>
                    <a:pt x="168" y="86"/>
                  </a:lnTo>
                  <a:lnTo>
                    <a:pt x="177" y="82"/>
                  </a:lnTo>
                  <a:lnTo>
                    <a:pt x="185" y="80"/>
                  </a:lnTo>
                  <a:lnTo>
                    <a:pt x="193" y="77"/>
                  </a:lnTo>
                  <a:lnTo>
                    <a:pt x="202" y="74"/>
                  </a:lnTo>
                  <a:lnTo>
                    <a:pt x="212" y="71"/>
                  </a:lnTo>
                  <a:lnTo>
                    <a:pt x="221" y="68"/>
                  </a:lnTo>
                  <a:lnTo>
                    <a:pt x="230" y="65"/>
                  </a:lnTo>
                  <a:lnTo>
                    <a:pt x="239" y="63"/>
                  </a:lnTo>
                  <a:lnTo>
                    <a:pt x="249" y="60"/>
                  </a:lnTo>
                  <a:lnTo>
                    <a:pt x="258" y="57"/>
                  </a:lnTo>
                  <a:lnTo>
                    <a:pt x="267" y="55"/>
                  </a:lnTo>
                  <a:lnTo>
                    <a:pt x="278" y="52"/>
                  </a:lnTo>
                  <a:lnTo>
                    <a:pt x="287" y="49"/>
                  </a:lnTo>
                  <a:lnTo>
                    <a:pt x="298" y="47"/>
                  </a:lnTo>
                  <a:lnTo>
                    <a:pt x="308" y="44"/>
                  </a:lnTo>
                  <a:lnTo>
                    <a:pt x="319" y="41"/>
                  </a:lnTo>
                  <a:lnTo>
                    <a:pt x="330" y="39"/>
                  </a:lnTo>
                  <a:lnTo>
                    <a:pt x="340" y="37"/>
                  </a:lnTo>
                  <a:lnTo>
                    <a:pt x="351" y="35"/>
                  </a:lnTo>
                  <a:lnTo>
                    <a:pt x="361" y="32"/>
                  </a:lnTo>
                  <a:lnTo>
                    <a:pt x="373" y="31"/>
                  </a:lnTo>
                  <a:lnTo>
                    <a:pt x="384" y="28"/>
                  </a:lnTo>
                  <a:lnTo>
                    <a:pt x="394" y="27"/>
                  </a:lnTo>
                  <a:lnTo>
                    <a:pt x="406" y="24"/>
                  </a:lnTo>
                  <a:lnTo>
                    <a:pt x="418" y="23"/>
                  </a:lnTo>
                  <a:lnTo>
                    <a:pt x="429" y="22"/>
                  </a:lnTo>
                  <a:lnTo>
                    <a:pt x="441" y="20"/>
                  </a:lnTo>
                  <a:lnTo>
                    <a:pt x="453" y="18"/>
                  </a:lnTo>
                  <a:lnTo>
                    <a:pt x="465" y="16"/>
                  </a:lnTo>
                  <a:lnTo>
                    <a:pt x="477" y="15"/>
                  </a:lnTo>
                  <a:lnTo>
                    <a:pt x="488" y="14"/>
                  </a:lnTo>
                  <a:lnTo>
                    <a:pt x="500" y="12"/>
                  </a:lnTo>
                  <a:lnTo>
                    <a:pt x="512" y="11"/>
                  </a:lnTo>
                  <a:lnTo>
                    <a:pt x="524" y="10"/>
                  </a:lnTo>
                  <a:lnTo>
                    <a:pt x="537" y="8"/>
                  </a:lnTo>
                  <a:lnTo>
                    <a:pt x="549" y="8"/>
                  </a:lnTo>
                  <a:lnTo>
                    <a:pt x="561" y="7"/>
                  </a:lnTo>
                  <a:lnTo>
                    <a:pt x="573" y="6"/>
                  </a:lnTo>
                  <a:lnTo>
                    <a:pt x="586" y="4"/>
                  </a:lnTo>
                  <a:lnTo>
                    <a:pt x="598" y="4"/>
                  </a:lnTo>
                  <a:lnTo>
                    <a:pt x="612" y="3"/>
                  </a:lnTo>
                  <a:lnTo>
                    <a:pt x="624" y="3"/>
                  </a:lnTo>
                  <a:lnTo>
                    <a:pt x="637" y="2"/>
                  </a:lnTo>
                  <a:lnTo>
                    <a:pt x="649" y="2"/>
                  </a:lnTo>
                  <a:lnTo>
                    <a:pt x="662" y="2"/>
                  </a:lnTo>
                  <a:lnTo>
                    <a:pt x="674" y="2"/>
                  </a:lnTo>
                  <a:lnTo>
                    <a:pt x="687" y="0"/>
                  </a:lnTo>
                  <a:lnTo>
                    <a:pt x="699" y="0"/>
                  </a:lnTo>
                  <a:lnTo>
                    <a:pt x="712" y="0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Rectangle 2464"/>
            <p:cNvSpPr>
              <a:spLocks noChangeArrowheads="1"/>
            </p:cNvSpPr>
            <p:nvPr/>
          </p:nvSpPr>
          <p:spPr bwMode="auto">
            <a:xfrm>
              <a:off x="1112838" y="4430713"/>
              <a:ext cx="231775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map</a:t>
              </a:r>
              <a:endParaRPr lang="en-US" sz="1000" b="0">
                <a:solidFill>
                  <a:schemeClr val="tx1"/>
                </a:solidFill>
              </a:endParaRPr>
            </a:p>
          </p:txBody>
        </p:sp>
        <p:sp>
          <p:nvSpPr>
            <p:cNvPr id="83" name="Line 2465"/>
            <p:cNvSpPr>
              <a:spLocks noChangeShapeType="1"/>
            </p:cNvSpPr>
            <p:nvPr/>
          </p:nvSpPr>
          <p:spPr bwMode="auto">
            <a:xfrm>
              <a:off x="1200150" y="3548063"/>
              <a:ext cx="1588" cy="304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2466"/>
            <p:cNvSpPr>
              <a:spLocks/>
            </p:cNvSpPr>
            <p:nvPr/>
          </p:nvSpPr>
          <p:spPr bwMode="auto">
            <a:xfrm>
              <a:off x="1160463" y="3789363"/>
              <a:ext cx="77787" cy="777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9" y="199"/>
                </a:cxn>
                <a:cxn ang="0">
                  <a:pos x="197" y="0"/>
                </a:cxn>
              </a:cxnLst>
              <a:rect l="0" t="0" r="r" b="b"/>
              <a:pathLst>
                <a:path w="197" h="199">
                  <a:moveTo>
                    <a:pt x="0" y="0"/>
                  </a:moveTo>
                  <a:lnTo>
                    <a:pt x="99" y="199"/>
                  </a:lnTo>
                  <a:lnTo>
                    <a:pt x="197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Line 2467"/>
            <p:cNvSpPr>
              <a:spLocks noChangeShapeType="1"/>
            </p:cNvSpPr>
            <p:nvPr/>
          </p:nvSpPr>
          <p:spPr bwMode="auto">
            <a:xfrm>
              <a:off x="1200150" y="4071938"/>
              <a:ext cx="1588" cy="3032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2468"/>
            <p:cNvSpPr>
              <a:spLocks/>
            </p:cNvSpPr>
            <p:nvPr/>
          </p:nvSpPr>
          <p:spPr bwMode="auto">
            <a:xfrm>
              <a:off x="1160463" y="4311650"/>
              <a:ext cx="77787" cy="777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9" y="197"/>
                </a:cxn>
                <a:cxn ang="0">
                  <a:pos x="197" y="0"/>
                </a:cxn>
              </a:cxnLst>
              <a:rect l="0" t="0" r="r" b="b"/>
              <a:pathLst>
                <a:path w="197" h="197">
                  <a:moveTo>
                    <a:pt x="0" y="0"/>
                  </a:moveTo>
                  <a:lnTo>
                    <a:pt x="99" y="197"/>
                  </a:lnTo>
                  <a:lnTo>
                    <a:pt x="197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Line 2469"/>
            <p:cNvSpPr>
              <a:spLocks noChangeShapeType="1"/>
            </p:cNvSpPr>
            <p:nvPr/>
          </p:nvSpPr>
          <p:spPr bwMode="auto">
            <a:xfrm>
              <a:off x="1200150" y="4594225"/>
              <a:ext cx="4763" cy="304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2470"/>
            <p:cNvSpPr>
              <a:spLocks/>
            </p:cNvSpPr>
            <p:nvPr/>
          </p:nvSpPr>
          <p:spPr bwMode="auto">
            <a:xfrm>
              <a:off x="1163638" y="4833938"/>
              <a:ext cx="79375" cy="7937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02" y="200"/>
                </a:cxn>
                <a:cxn ang="0">
                  <a:pos x="198" y="0"/>
                </a:cxn>
              </a:cxnLst>
              <a:rect l="0" t="0" r="r" b="b"/>
              <a:pathLst>
                <a:path w="198" h="200">
                  <a:moveTo>
                    <a:pt x="0" y="4"/>
                  </a:moveTo>
                  <a:lnTo>
                    <a:pt x="102" y="200"/>
                  </a:lnTo>
                  <a:lnTo>
                    <a:pt x="19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Freeform 2471"/>
            <p:cNvSpPr>
              <a:spLocks/>
            </p:cNvSpPr>
            <p:nvPr/>
          </p:nvSpPr>
          <p:spPr bwMode="auto">
            <a:xfrm>
              <a:off x="363538" y="4505325"/>
              <a:ext cx="477837" cy="196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6" y="0"/>
                </a:cxn>
                <a:cxn ang="0">
                  <a:pos x="1203" y="197"/>
                </a:cxn>
                <a:cxn ang="0">
                  <a:pos x="1203" y="493"/>
                </a:cxn>
                <a:cxn ang="0">
                  <a:pos x="0" y="493"/>
                </a:cxn>
                <a:cxn ang="0">
                  <a:pos x="0" y="0"/>
                </a:cxn>
              </a:cxnLst>
              <a:rect l="0" t="0" r="r" b="b"/>
              <a:pathLst>
                <a:path w="1203" h="493">
                  <a:moveTo>
                    <a:pt x="0" y="0"/>
                  </a:moveTo>
                  <a:lnTo>
                    <a:pt x="1006" y="0"/>
                  </a:lnTo>
                  <a:lnTo>
                    <a:pt x="1203" y="197"/>
                  </a:lnTo>
                  <a:lnTo>
                    <a:pt x="1203" y="493"/>
                  </a:lnTo>
                  <a:lnTo>
                    <a:pt x="0" y="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Freeform 2472"/>
            <p:cNvSpPr>
              <a:spLocks/>
            </p:cNvSpPr>
            <p:nvPr/>
          </p:nvSpPr>
          <p:spPr bwMode="auto">
            <a:xfrm>
              <a:off x="363538" y="4505325"/>
              <a:ext cx="477837" cy="196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6" y="0"/>
                </a:cxn>
                <a:cxn ang="0">
                  <a:pos x="1203" y="197"/>
                </a:cxn>
                <a:cxn ang="0">
                  <a:pos x="1203" y="493"/>
                </a:cxn>
                <a:cxn ang="0">
                  <a:pos x="0" y="493"/>
                </a:cxn>
                <a:cxn ang="0">
                  <a:pos x="0" y="0"/>
                </a:cxn>
              </a:cxnLst>
              <a:rect l="0" t="0" r="r" b="b"/>
              <a:pathLst>
                <a:path w="1203" h="493">
                  <a:moveTo>
                    <a:pt x="0" y="0"/>
                  </a:moveTo>
                  <a:lnTo>
                    <a:pt x="1006" y="0"/>
                  </a:lnTo>
                  <a:lnTo>
                    <a:pt x="1203" y="197"/>
                  </a:lnTo>
                  <a:lnTo>
                    <a:pt x="1203" y="493"/>
                  </a:lnTo>
                  <a:lnTo>
                    <a:pt x="0" y="49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2473"/>
            <p:cNvSpPr>
              <a:spLocks/>
            </p:cNvSpPr>
            <p:nvPr/>
          </p:nvSpPr>
          <p:spPr bwMode="auto">
            <a:xfrm>
              <a:off x="762000" y="4505325"/>
              <a:ext cx="79375" cy="793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7"/>
                </a:cxn>
                <a:cxn ang="0">
                  <a:pos x="197" y="197"/>
                </a:cxn>
              </a:cxnLst>
              <a:rect l="0" t="0" r="r" b="b"/>
              <a:pathLst>
                <a:path w="197" h="197">
                  <a:moveTo>
                    <a:pt x="0" y="0"/>
                  </a:moveTo>
                  <a:lnTo>
                    <a:pt x="0" y="197"/>
                  </a:lnTo>
                  <a:lnTo>
                    <a:pt x="197" y="19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Rectangle 2474"/>
            <p:cNvSpPr>
              <a:spLocks noChangeArrowheads="1"/>
            </p:cNvSpPr>
            <p:nvPr/>
          </p:nvSpPr>
          <p:spPr bwMode="auto">
            <a:xfrm>
              <a:off x="396875" y="4584700"/>
              <a:ext cx="498475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dn -&gt; DB role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93" name="Freeform 2475"/>
            <p:cNvSpPr>
              <a:spLocks/>
            </p:cNvSpPr>
            <p:nvPr/>
          </p:nvSpPr>
          <p:spPr bwMode="auto">
            <a:xfrm>
              <a:off x="323850" y="3460750"/>
              <a:ext cx="484188" cy="195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22" y="0"/>
                </a:cxn>
                <a:cxn ang="0">
                  <a:pos x="1220" y="197"/>
                </a:cxn>
                <a:cxn ang="0">
                  <a:pos x="1220" y="494"/>
                </a:cxn>
                <a:cxn ang="0">
                  <a:pos x="0" y="494"/>
                </a:cxn>
                <a:cxn ang="0">
                  <a:pos x="0" y="0"/>
                </a:cxn>
              </a:cxnLst>
              <a:rect l="0" t="0" r="r" b="b"/>
              <a:pathLst>
                <a:path w="1220" h="494">
                  <a:moveTo>
                    <a:pt x="0" y="0"/>
                  </a:moveTo>
                  <a:lnTo>
                    <a:pt x="1022" y="0"/>
                  </a:lnTo>
                  <a:lnTo>
                    <a:pt x="1220" y="197"/>
                  </a:lnTo>
                  <a:lnTo>
                    <a:pt x="1220" y="494"/>
                  </a:lnTo>
                  <a:lnTo>
                    <a:pt x="0" y="4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Freeform 2476"/>
            <p:cNvSpPr>
              <a:spLocks/>
            </p:cNvSpPr>
            <p:nvPr/>
          </p:nvSpPr>
          <p:spPr bwMode="auto">
            <a:xfrm>
              <a:off x="323850" y="3460750"/>
              <a:ext cx="484188" cy="195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22" y="0"/>
                </a:cxn>
                <a:cxn ang="0">
                  <a:pos x="1220" y="197"/>
                </a:cxn>
                <a:cxn ang="0">
                  <a:pos x="1220" y="494"/>
                </a:cxn>
                <a:cxn ang="0">
                  <a:pos x="0" y="494"/>
                </a:cxn>
                <a:cxn ang="0">
                  <a:pos x="0" y="0"/>
                </a:cxn>
              </a:cxnLst>
              <a:rect l="0" t="0" r="r" b="b"/>
              <a:pathLst>
                <a:path w="1220" h="494">
                  <a:moveTo>
                    <a:pt x="0" y="0"/>
                  </a:moveTo>
                  <a:lnTo>
                    <a:pt x="1022" y="0"/>
                  </a:lnTo>
                  <a:lnTo>
                    <a:pt x="1220" y="197"/>
                  </a:lnTo>
                  <a:lnTo>
                    <a:pt x="1220" y="494"/>
                  </a:lnTo>
                  <a:lnTo>
                    <a:pt x="0" y="49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Freeform 2477"/>
            <p:cNvSpPr>
              <a:spLocks/>
            </p:cNvSpPr>
            <p:nvPr/>
          </p:nvSpPr>
          <p:spPr bwMode="auto">
            <a:xfrm>
              <a:off x="730250" y="3460750"/>
              <a:ext cx="77788" cy="777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7"/>
                </a:cxn>
                <a:cxn ang="0">
                  <a:pos x="198" y="197"/>
                </a:cxn>
              </a:cxnLst>
              <a:rect l="0" t="0" r="r" b="b"/>
              <a:pathLst>
                <a:path w="198" h="197">
                  <a:moveTo>
                    <a:pt x="0" y="0"/>
                  </a:moveTo>
                  <a:lnTo>
                    <a:pt x="0" y="197"/>
                  </a:lnTo>
                  <a:lnTo>
                    <a:pt x="198" y="19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Rectangle 2478"/>
            <p:cNvSpPr>
              <a:spLocks noChangeArrowheads="1"/>
            </p:cNvSpPr>
            <p:nvPr/>
          </p:nvSpPr>
          <p:spPr bwMode="auto">
            <a:xfrm>
              <a:off x="355600" y="3538538"/>
              <a:ext cx="506413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TrustManager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97" name="Freeform 2479"/>
            <p:cNvSpPr>
              <a:spLocks/>
            </p:cNvSpPr>
            <p:nvPr/>
          </p:nvSpPr>
          <p:spPr bwMode="auto">
            <a:xfrm>
              <a:off x="7131050" y="4498975"/>
              <a:ext cx="733425" cy="2746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48" y="0"/>
                </a:cxn>
                <a:cxn ang="0">
                  <a:pos x="1846" y="197"/>
                </a:cxn>
                <a:cxn ang="0">
                  <a:pos x="1846" y="691"/>
                </a:cxn>
                <a:cxn ang="0">
                  <a:pos x="0" y="691"/>
                </a:cxn>
                <a:cxn ang="0">
                  <a:pos x="0" y="0"/>
                </a:cxn>
              </a:cxnLst>
              <a:rect l="0" t="0" r="r" b="b"/>
              <a:pathLst>
                <a:path w="1846" h="691">
                  <a:moveTo>
                    <a:pt x="0" y="0"/>
                  </a:moveTo>
                  <a:lnTo>
                    <a:pt x="1648" y="0"/>
                  </a:lnTo>
                  <a:lnTo>
                    <a:pt x="1846" y="197"/>
                  </a:lnTo>
                  <a:lnTo>
                    <a:pt x="1846" y="691"/>
                  </a:lnTo>
                  <a:lnTo>
                    <a:pt x="0" y="6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Freeform 2480"/>
            <p:cNvSpPr>
              <a:spLocks/>
            </p:cNvSpPr>
            <p:nvPr/>
          </p:nvSpPr>
          <p:spPr bwMode="auto">
            <a:xfrm>
              <a:off x="7131050" y="4498975"/>
              <a:ext cx="733425" cy="2746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48" y="0"/>
                </a:cxn>
                <a:cxn ang="0">
                  <a:pos x="1846" y="197"/>
                </a:cxn>
                <a:cxn ang="0">
                  <a:pos x="1846" y="691"/>
                </a:cxn>
                <a:cxn ang="0">
                  <a:pos x="0" y="691"/>
                </a:cxn>
                <a:cxn ang="0">
                  <a:pos x="0" y="0"/>
                </a:cxn>
              </a:cxnLst>
              <a:rect l="0" t="0" r="r" b="b"/>
              <a:pathLst>
                <a:path w="1846" h="691">
                  <a:moveTo>
                    <a:pt x="0" y="0"/>
                  </a:moveTo>
                  <a:lnTo>
                    <a:pt x="1648" y="0"/>
                  </a:lnTo>
                  <a:lnTo>
                    <a:pt x="1846" y="197"/>
                  </a:lnTo>
                  <a:lnTo>
                    <a:pt x="1846" y="691"/>
                  </a:lnTo>
                  <a:lnTo>
                    <a:pt x="0" y="69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Freeform 2481"/>
            <p:cNvSpPr>
              <a:spLocks/>
            </p:cNvSpPr>
            <p:nvPr/>
          </p:nvSpPr>
          <p:spPr bwMode="auto">
            <a:xfrm>
              <a:off x="7785100" y="4498975"/>
              <a:ext cx="79375" cy="793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7"/>
                </a:cxn>
                <a:cxn ang="0">
                  <a:pos x="198" y="197"/>
                </a:cxn>
              </a:cxnLst>
              <a:rect l="0" t="0" r="r" b="b"/>
              <a:pathLst>
                <a:path w="198" h="197">
                  <a:moveTo>
                    <a:pt x="0" y="0"/>
                  </a:moveTo>
                  <a:lnTo>
                    <a:pt x="0" y="197"/>
                  </a:lnTo>
                  <a:lnTo>
                    <a:pt x="198" y="19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Rectangle 2482"/>
            <p:cNvSpPr>
              <a:spLocks noChangeArrowheads="1"/>
            </p:cNvSpPr>
            <p:nvPr/>
          </p:nvSpPr>
          <p:spPr bwMode="auto">
            <a:xfrm>
              <a:off x="7173913" y="4578350"/>
              <a:ext cx="354012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LCMAPS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1" name="Rectangle 2483"/>
            <p:cNvSpPr>
              <a:spLocks noChangeArrowheads="1"/>
            </p:cNvSpPr>
            <p:nvPr/>
          </p:nvSpPr>
          <p:spPr bwMode="auto">
            <a:xfrm>
              <a:off x="7143750" y="4656138"/>
              <a:ext cx="819150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dn -&gt; userid, krb ticket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2" name="Freeform 2484"/>
            <p:cNvSpPr>
              <a:spLocks/>
            </p:cNvSpPr>
            <p:nvPr/>
          </p:nvSpPr>
          <p:spPr bwMode="auto">
            <a:xfrm>
              <a:off x="7753350" y="3448050"/>
              <a:ext cx="222250" cy="195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2" y="0"/>
                </a:cxn>
                <a:cxn ang="0">
                  <a:pos x="560" y="197"/>
                </a:cxn>
                <a:cxn ang="0">
                  <a:pos x="560" y="494"/>
                </a:cxn>
                <a:cxn ang="0">
                  <a:pos x="0" y="494"/>
                </a:cxn>
                <a:cxn ang="0">
                  <a:pos x="0" y="0"/>
                </a:cxn>
              </a:cxnLst>
              <a:rect l="0" t="0" r="r" b="b"/>
              <a:pathLst>
                <a:path w="560" h="494">
                  <a:moveTo>
                    <a:pt x="0" y="0"/>
                  </a:moveTo>
                  <a:lnTo>
                    <a:pt x="362" y="0"/>
                  </a:lnTo>
                  <a:lnTo>
                    <a:pt x="560" y="197"/>
                  </a:lnTo>
                  <a:lnTo>
                    <a:pt x="560" y="494"/>
                  </a:lnTo>
                  <a:lnTo>
                    <a:pt x="0" y="4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Freeform 2485"/>
            <p:cNvSpPr>
              <a:spLocks/>
            </p:cNvSpPr>
            <p:nvPr/>
          </p:nvSpPr>
          <p:spPr bwMode="auto">
            <a:xfrm>
              <a:off x="7753350" y="3448050"/>
              <a:ext cx="222250" cy="195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2" y="0"/>
                </a:cxn>
                <a:cxn ang="0">
                  <a:pos x="560" y="197"/>
                </a:cxn>
                <a:cxn ang="0">
                  <a:pos x="560" y="494"/>
                </a:cxn>
                <a:cxn ang="0">
                  <a:pos x="0" y="494"/>
                </a:cxn>
                <a:cxn ang="0">
                  <a:pos x="0" y="0"/>
                </a:cxn>
              </a:cxnLst>
              <a:rect l="0" t="0" r="r" b="b"/>
              <a:pathLst>
                <a:path w="560" h="494">
                  <a:moveTo>
                    <a:pt x="0" y="0"/>
                  </a:moveTo>
                  <a:lnTo>
                    <a:pt x="362" y="0"/>
                  </a:lnTo>
                  <a:lnTo>
                    <a:pt x="560" y="197"/>
                  </a:lnTo>
                  <a:lnTo>
                    <a:pt x="560" y="494"/>
                  </a:lnTo>
                  <a:lnTo>
                    <a:pt x="0" y="49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2486"/>
            <p:cNvSpPr>
              <a:spLocks/>
            </p:cNvSpPr>
            <p:nvPr/>
          </p:nvSpPr>
          <p:spPr bwMode="auto">
            <a:xfrm>
              <a:off x="7896225" y="3448050"/>
              <a:ext cx="79375" cy="777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7"/>
                </a:cxn>
                <a:cxn ang="0">
                  <a:pos x="198" y="197"/>
                </a:cxn>
              </a:cxnLst>
              <a:rect l="0" t="0" r="r" b="b"/>
              <a:pathLst>
                <a:path w="198" h="197">
                  <a:moveTo>
                    <a:pt x="0" y="0"/>
                  </a:moveTo>
                  <a:lnTo>
                    <a:pt x="0" y="197"/>
                  </a:lnTo>
                  <a:lnTo>
                    <a:pt x="198" y="19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Rectangle 2487"/>
            <p:cNvSpPr>
              <a:spLocks noChangeArrowheads="1"/>
            </p:cNvSpPr>
            <p:nvPr/>
          </p:nvSpPr>
          <p:spPr bwMode="auto">
            <a:xfrm>
              <a:off x="7805738" y="3525838"/>
              <a:ext cx="142875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GSI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" name="Freeform 2488"/>
            <p:cNvSpPr>
              <a:spLocks/>
            </p:cNvSpPr>
            <p:nvPr/>
          </p:nvSpPr>
          <p:spPr bwMode="auto">
            <a:xfrm>
              <a:off x="7156450" y="3970338"/>
              <a:ext cx="652463" cy="352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0" y="0"/>
                </a:cxn>
                <a:cxn ang="0">
                  <a:pos x="1648" y="197"/>
                </a:cxn>
                <a:cxn ang="0">
                  <a:pos x="1648" y="889"/>
                </a:cxn>
                <a:cxn ang="0">
                  <a:pos x="0" y="889"/>
                </a:cxn>
                <a:cxn ang="0">
                  <a:pos x="0" y="0"/>
                </a:cxn>
              </a:cxnLst>
              <a:rect l="0" t="0" r="r" b="b"/>
              <a:pathLst>
                <a:path w="1648" h="889">
                  <a:moveTo>
                    <a:pt x="0" y="0"/>
                  </a:moveTo>
                  <a:lnTo>
                    <a:pt x="1450" y="0"/>
                  </a:lnTo>
                  <a:lnTo>
                    <a:pt x="1648" y="197"/>
                  </a:lnTo>
                  <a:lnTo>
                    <a:pt x="1648" y="889"/>
                  </a:lnTo>
                  <a:lnTo>
                    <a:pt x="0" y="8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2489"/>
            <p:cNvSpPr>
              <a:spLocks/>
            </p:cNvSpPr>
            <p:nvPr/>
          </p:nvSpPr>
          <p:spPr bwMode="auto">
            <a:xfrm>
              <a:off x="7156450" y="3970338"/>
              <a:ext cx="652463" cy="352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0" y="0"/>
                </a:cxn>
                <a:cxn ang="0">
                  <a:pos x="1648" y="197"/>
                </a:cxn>
                <a:cxn ang="0">
                  <a:pos x="1648" y="889"/>
                </a:cxn>
                <a:cxn ang="0">
                  <a:pos x="0" y="889"/>
                </a:cxn>
                <a:cxn ang="0">
                  <a:pos x="0" y="0"/>
                </a:cxn>
              </a:cxnLst>
              <a:rect l="0" t="0" r="r" b="b"/>
              <a:pathLst>
                <a:path w="1648" h="889">
                  <a:moveTo>
                    <a:pt x="0" y="0"/>
                  </a:moveTo>
                  <a:lnTo>
                    <a:pt x="1450" y="0"/>
                  </a:lnTo>
                  <a:lnTo>
                    <a:pt x="1648" y="197"/>
                  </a:lnTo>
                  <a:lnTo>
                    <a:pt x="1648" y="889"/>
                  </a:lnTo>
                  <a:lnTo>
                    <a:pt x="0" y="8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2490"/>
            <p:cNvSpPr>
              <a:spLocks/>
            </p:cNvSpPr>
            <p:nvPr/>
          </p:nvSpPr>
          <p:spPr bwMode="auto">
            <a:xfrm>
              <a:off x="7731125" y="3970338"/>
              <a:ext cx="77788" cy="777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7"/>
                </a:cxn>
                <a:cxn ang="0">
                  <a:pos x="198" y="197"/>
                </a:cxn>
              </a:cxnLst>
              <a:rect l="0" t="0" r="r" b="b"/>
              <a:pathLst>
                <a:path w="198" h="197">
                  <a:moveTo>
                    <a:pt x="0" y="0"/>
                  </a:moveTo>
                  <a:lnTo>
                    <a:pt x="0" y="197"/>
                  </a:lnTo>
                  <a:lnTo>
                    <a:pt x="198" y="19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Rectangle 2491"/>
            <p:cNvSpPr>
              <a:spLocks noChangeArrowheads="1"/>
            </p:cNvSpPr>
            <p:nvPr/>
          </p:nvSpPr>
          <p:spPr bwMode="auto">
            <a:xfrm>
              <a:off x="7204075" y="4048125"/>
              <a:ext cx="225425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LCAS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10" name="Rectangle 2492"/>
            <p:cNvSpPr>
              <a:spLocks noChangeArrowheads="1"/>
            </p:cNvSpPr>
            <p:nvPr/>
          </p:nvSpPr>
          <p:spPr bwMode="auto">
            <a:xfrm>
              <a:off x="7175500" y="4127500"/>
              <a:ext cx="685800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dn,attrs,acl, req.op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11" name="Rectangle 2493"/>
            <p:cNvSpPr>
              <a:spLocks noChangeArrowheads="1"/>
            </p:cNvSpPr>
            <p:nvPr/>
          </p:nvSpPr>
          <p:spPr bwMode="auto">
            <a:xfrm>
              <a:off x="7197725" y="4205288"/>
              <a:ext cx="314325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-&gt;yes/no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12" name="Rectangle 2494"/>
            <p:cNvSpPr>
              <a:spLocks noChangeArrowheads="1"/>
            </p:cNvSpPr>
            <p:nvPr/>
          </p:nvSpPr>
          <p:spPr bwMode="auto">
            <a:xfrm>
              <a:off x="8039100" y="4914900"/>
              <a:ext cx="323850" cy="2476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Rectangle 2495"/>
            <p:cNvSpPr>
              <a:spLocks noChangeArrowheads="1"/>
            </p:cNvSpPr>
            <p:nvPr/>
          </p:nvSpPr>
          <p:spPr bwMode="auto">
            <a:xfrm>
              <a:off x="8039100" y="4914900"/>
              <a:ext cx="323850" cy="24765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Rectangle 2496"/>
            <p:cNvSpPr>
              <a:spLocks noChangeArrowheads="1"/>
            </p:cNvSpPr>
            <p:nvPr/>
          </p:nvSpPr>
          <p:spPr bwMode="auto">
            <a:xfrm>
              <a:off x="8148638" y="4968875"/>
              <a:ext cx="177800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Times New Roman" pitchFamily="18" charset="0"/>
                </a:rPr>
                <a:t>doit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15" name="Freeform 2497"/>
            <p:cNvSpPr>
              <a:spLocks/>
            </p:cNvSpPr>
            <p:nvPr/>
          </p:nvSpPr>
          <p:spPr bwMode="auto">
            <a:xfrm>
              <a:off x="7908925" y="3346450"/>
              <a:ext cx="574675" cy="188913"/>
            </a:xfrm>
            <a:custGeom>
              <a:avLst/>
              <a:gdLst/>
              <a:ahLst/>
              <a:cxnLst>
                <a:cxn ang="0">
                  <a:pos x="788" y="1"/>
                </a:cxn>
                <a:cxn ang="0">
                  <a:pos x="863" y="4"/>
                </a:cxn>
                <a:cxn ang="0">
                  <a:pos x="938" y="10"/>
                </a:cxn>
                <a:cxn ang="0">
                  <a:pos x="1009" y="20"/>
                </a:cxn>
                <a:cxn ang="0">
                  <a:pos x="1077" y="30"/>
                </a:cxn>
                <a:cxn ang="0">
                  <a:pos x="1141" y="43"/>
                </a:cxn>
                <a:cxn ang="0">
                  <a:pos x="1201" y="59"/>
                </a:cxn>
                <a:cxn ang="0">
                  <a:pos x="1255" y="76"/>
                </a:cxn>
                <a:cxn ang="0">
                  <a:pos x="1304" y="95"/>
                </a:cxn>
                <a:cxn ang="0">
                  <a:pos x="1347" y="116"/>
                </a:cxn>
                <a:cxn ang="0">
                  <a:pos x="1383" y="139"/>
                </a:cxn>
                <a:cxn ang="0">
                  <a:pos x="1410" y="161"/>
                </a:cxn>
                <a:cxn ang="0">
                  <a:pos x="1432" y="186"/>
                </a:cxn>
                <a:cxn ang="0">
                  <a:pos x="1445" y="210"/>
                </a:cxn>
                <a:cxn ang="0">
                  <a:pos x="1449" y="235"/>
                </a:cxn>
                <a:cxn ang="0">
                  <a:pos x="1446" y="260"/>
                </a:cxn>
                <a:cxn ang="0">
                  <a:pos x="1436" y="286"/>
                </a:cxn>
                <a:cxn ang="0">
                  <a:pos x="1417" y="309"/>
                </a:cxn>
                <a:cxn ang="0">
                  <a:pos x="1390" y="333"/>
                </a:cxn>
                <a:cxn ang="0">
                  <a:pos x="1356" y="356"/>
                </a:cxn>
                <a:cxn ang="0">
                  <a:pos x="1316" y="377"/>
                </a:cxn>
                <a:cxn ang="0">
                  <a:pos x="1269" y="397"/>
                </a:cxn>
                <a:cxn ang="0">
                  <a:pos x="1216" y="414"/>
                </a:cxn>
                <a:cxn ang="0">
                  <a:pos x="1156" y="430"/>
                </a:cxn>
                <a:cxn ang="0">
                  <a:pos x="1094" y="444"/>
                </a:cxn>
                <a:cxn ang="0">
                  <a:pos x="1026" y="456"/>
                </a:cxn>
                <a:cxn ang="0">
                  <a:pos x="955" y="466"/>
                </a:cxn>
                <a:cxn ang="0">
                  <a:pos x="882" y="472"/>
                </a:cxn>
                <a:cxn ang="0">
                  <a:pos x="806" y="476"/>
                </a:cxn>
                <a:cxn ang="0">
                  <a:pos x="731" y="477"/>
                </a:cxn>
                <a:cxn ang="0">
                  <a:pos x="655" y="476"/>
                </a:cxn>
                <a:cxn ang="0">
                  <a:pos x="580" y="472"/>
                </a:cxn>
                <a:cxn ang="0">
                  <a:pos x="506" y="467"/>
                </a:cxn>
                <a:cxn ang="0">
                  <a:pos x="434" y="458"/>
                </a:cxn>
                <a:cxn ang="0">
                  <a:pos x="367" y="447"/>
                </a:cxn>
                <a:cxn ang="0">
                  <a:pos x="303" y="432"/>
                </a:cxn>
                <a:cxn ang="0">
                  <a:pos x="244" y="418"/>
                </a:cxn>
                <a:cxn ang="0">
                  <a:pos x="189" y="399"/>
                </a:cxn>
                <a:cxn ang="0">
                  <a:pos x="140" y="381"/>
                </a:cxn>
                <a:cxn ang="0">
                  <a:pos x="99" y="360"/>
                </a:cxn>
                <a:cxn ang="0">
                  <a:pos x="63" y="337"/>
                </a:cxn>
                <a:cxn ang="0">
                  <a:pos x="36" y="313"/>
                </a:cxn>
                <a:cxn ang="0">
                  <a:pos x="16" y="290"/>
                </a:cxn>
                <a:cxn ang="0">
                  <a:pos x="4" y="264"/>
                </a:cxn>
                <a:cxn ang="0">
                  <a:pos x="0" y="239"/>
                </a:cxn>
                <a:cxn ang="0">
                  <a:pos x="4" y="214"/>
                </a:cxn>
                <a:cxn ang="0">
                  <a:pos x="14" y="190"/>
                </a:cxn>
                <a:cxn ang="0">
                  <a:pos x="34" y="165"/>
                </a:cxn>
                <a:cxn ang="0">
                  <a:pos x="61" y="143"/>
                </a:cxn>
                <a:cxn ang="0">
                  <a:pos x="95" y="120"/>
                </a:cxn>
                <a:cxn ang="0">
                  <a:pos x="136" y="99"/>
                </a:cxn>
                <a:cxn ang="0">
                  <a:pos x="185" y="79"/>
                </a:cxn>
                <a:cxn ang="0">
                  <a:pos x="238" y="62"/>
                </a:cxn>
                <a:cxn ang="0">
                  <a:pos x="298" y="46"/>
                </a:cxn>
                <a:cxn ang="0">
                  <a:pos x="361" y="31"/>
                </a:cxn>
                <a:cxn ang="0">
                  <a:pos x="429" y="21"/>
                </a:cxn>
                <a:cxn ang="0">
                  <a:pos x="500" y="12"/>
                </a:cxn>
                <a:cxn ang="0">
                  <a:pos x="573" y="5"/>
                </a:cxn>
                <a:cxn ang="0">
                  <a:pos x="649" y="1"/>
                </a:cxn>
                <a:cxn ang="0">
                  <a:pos x="724" y="0"/>
                </a:cxn>
              </a:cxnLst>
              <a:rect l="0" t="0" r="r" b="b"/>
              <a:pathLst>
                <a:path w="1449" h="477">
                  <a:moveTo>
                    <a:pt x="724" y="0"/>
                  </a:moveTo>
                  <a:lnTo>
                    <a:pt x="738" y="0"/>
                  </a:lnTo>
                  <a:lnTo>
                    <a:pt x="749" y="0"/>
                  </a:lnTo>
                  <a:lnTo>
                    <a:pt x="763" y="0"/>
                  </a:lnTo>
                  <a:lnTo>
                    <a:pt x="775" y="1"/>
                  </a:lnTo>
                  <a:lnTo>
                    <a:pt x="788" y="1"/>
                  </a:lnTo>
                  <a:lnTo>
                    <a:pt x="800" y="1"/>
                  </a:lnTo>
                  <a:lnTo>
                    <a:pt x="813" y="2"/>
                  </a:lnTo>
                  <a:lnTo>
                    <a:pt x="825" y="2"/>
                  </a:lnTo>
                  <a:lnTo>
                    <a:pt x="838" y="2"/>
                  </a:lnTo>
                  <a:lnTo>
                    <a:pt x="850" y="4"/>
                  </a:lnTo>
                  <a:lnTo>
                    <a:pt x="863" y="4"/>
                  </a:lnTo>
                  <a:lnTo>
                    <a:pt x="875" y="5"/>
                  </a:lnTo>
                  <a:lnTo>
                    <a:pt x="889" y="6"/>
                  </a:lnTo>
                  <a:lnTo>
                    <a:pt x="900" y="8"/>
                  </a:lnTo>
                  <a:lnTo>
                    <a:pt x="912" y="8"/>
                  </a:lnTo>
                  <a:lnTo>
                    <a:pt x="924" y="9"/>
                  </a:lnTo>
                  <a:lnTo>
                    <a:pt x="938" y="10"/>
                  </a:lnTo>
                  <a:lnTo>
                    <a:pt x="949" y="12"/>
                  </a:lnTo>
                  <a:lnTo>
                    <a:pt x="961" y="13"/>
                  </a:lnTo>
                  <a:lnTo>
                    <a:pt x="973" y="14"/>
                  </a:lnTo>
                  <a:lnTo>
                    <a:pt x="985" y="16"/>
                  </a:lnTo>
                  <a:lnTo>
                    <a:pt x="997" y="17"/>
                  </a:lnTo>
                  <a:lnTo>
                    <a:pt x="1009" y="20"/>
                  </a:lnTo>
                  <a:lnTo>
                    <a:pt x="1020" y="21"/>
                  </a:lnTo>
                  <a:lnTo>
                    <a:pt x="1032" y="22"/>
                  </a:lnTo>
                  <a:lnTo>
                    <a:pt x="1043" y="25"/>
                  </a:lnTo>
                  <a:lnTo>
                    <a:pt x="1054" y="26"/>
                  </a:lnTo>
                  <a:lnTo>
                    <a:pt x="1066" y="28"/>
                  </a:lnTo>
                  <a:lnTo>
                    <a:pt x="1077" y="30"/>
                  </a:lnTo>
                  <a:lnTo>
                    <a:pt x="1087" y="31"/>
                  </a:lnTo>
                  <a:lnTo>
                    <a:pt x="1099" y="34"/>
                  </a:lnTo>
                  <a:lnTo>
                    <a:pt x="1110" y="37"/>
                  </a:lnTo>
                  <a:lnTo>
                    <a:pt x="1120" y="38"/>
                  </a:lnTo>
                  <a:lnTo>
                    <a:pt x="1131" y="41"/>
                  </a:lnTo>
                  <a:lnTo>
                    <a:pt x="1141" y="43"/>
                  </a:lnTo>
                  <a:lnTo>
                    <a:pt x="1152" y="46"/>
                  </a:lnTo>
                  <a:lnTo>
                    <a:pt x="1161" y="49"/>
                  </a:lnTo>
                  <a:lnTo>
                    <a:pt x="1172" y="51"/>
                  </a:lnTo>
                  <a:lnTo>
                    <a:pt x="1181" y="54"/>
                  </a:lnTo>
                  <a:lnTo>
                    <a:pt x="1192" y="57"/>
                  </a:lnTo>
                  <a:lnTo>
                    <a:pt x="1201" y="59"/>
                  </a:lnTo>
                  <a:lnTo>
                    <a:pt x="1210" y="62"/>
                  </a:lnTo>
                  <a:lnTo>
                    <a:pt x="1220" y="65"/>
                  </a:lnTo>
                  <a:lnTo>
                    <a:pt x="1229" y="67"/>
                  </a:lnTo>
                  <a:lnTo>
                    <a:pt x="1238" y="70"/>
                  </a:lnTo>
                  <a:lnTo>
                    <a:pt x="1247" y="74"/>
                  </a:lnTo>
                  <a:lnTo>
                    <a:pt x="1255" y="76"/>
                  </a:lnTo>
                  <a:lnTo>
                    <a:pt x="1265" y="79"/>
                  </a:lnTo>
                  <a:lnTo>
                    <a:pt x="1273" y="83"/>
                  </a:lnTo>
                  <a:lnTo>
                    <a:pt x="1281" y="86"/>
                  </a:lnTo>
                  <a:lnTo>
                    <a:pt x="1289" y="88"/>
                  </a:lnTo>
                  <a:lnTo>
                    <a:pt x="1296" y="92"/>
                  </a:lnTo>
                  <a:lnTo>
                    <a:pt x="1304" y="95"/>
                  </a:lnTo>
                  <a:lnTo>
                    <a:pt x="1312" y="99"/>
                  </a:lnTo>
                  <a:lnTo>
                    <a:pt x="1319" y="103"/>
                  </a:lnTo>
                  <a:lnTo>
                    <a:pt x="1327" y="106"/>
                  </a:lnTo>
                  <a:lnTo>
                    <a:pt x="1334" y="110"/>
                  </a:lnTo>
                  <a:lnTo>
                    <a:pt x="1340" y="112"/>
                  </a:lnTo>
                  <a:lnTo>
                    <a:pt x="1347" y="116"/>
                  </a:lnTo>
                  <a:lnTo>
                    <a:pt x="1353" y="120"/>
                  </a:lnTo>
                  <a:lnTo>
                    <a:pt x="1360" y="124"/>
                  </a:lnTo>
                  <a:lnTo>
                    <a:pt x="1365" y="127"/>
                  </a:lnTo>
                  <a:lnTo>
                    <a:pt x="1372" y="131"/>
                  </a:lnTo>
                  <a:lnTo>
                    <a:pt x="1377" y="135"/>
                  </a:lnTo>
                  <a:lnTo>
                    <a:pt x="1383" y="139"/>
                  </a:lnTo>
                  <a:lnTo>
                    <a:pt x="1388" y="143"/>
                  </a:lnTo>
                  <a:lnTo>
                    <a:pt x="1393" y="147"/>
                  </a:lnTo>
                  <a:lnTo>
                    <a:pt x="1397" y="151"/>
                  </a:lnTo>
                  <a:lnTo>
                    <a:pt x="1402" y="155"/>
                  </a:lnTo>
                  <a:lnTo>
                    <a:pt x="1406" y="157"/>
                  </a:lnTo>
                  <a:lnTo>
                    <a:pt x="1410" y="161"/>
                  </a:lnTo>
                  <a:lnTo>
                    <a:pt x="1414" y="165"/>
                  </a:lnTo>
                  <a:lnTo>
                    <a:pt x="1418" y="169"/>
                  </a:lnTo>
                  <a:lnTo>
                    <a:pt x="1422" y="173"/>
                  </a:lnTo>
                  <a:lnTo>
                    <a:pt x="1425" y="178"/>
                  </a:lnTo>
                  <a:lnTo>
                    <a:pt x="1429" y="182"/>
                  </a:lnTo>
                  <a:lnTo>
                    <a:pt x="1432" y="186"/>
                  </a:lnTo>
                  <a:lnTo>
                    <a:pt x="1434" y="190"/>
                  </a:lnTo>
                  <a:lnTo>
                    <a:pt x="1437" y="194"/>
                  </a:lnTo>
                  <a:lnTo>
                    <a:pt x="1438" y="198"/>
                  </a:lnTo>
                  <a:lnTo>
                    <a:pt x="1441" y="202"/>
                  </a:lnTo>
                  <a:lnTo>
                    <a:pt x="1442" y="206"/>
                  </a:lnTo>
                  <a:lnTo>
                    <a:pt x="1445" y="210"/>
                  </a:lnTo>
                  <a:lnTo>
                    <a:pt x="1446" y="214"/>
                  </a:lnTo>
                  <a:lnTo>
                    <a:pt x="1447" y="219"/>
                  </a:lnTo>
                  <a:lnTo>
                    <a:pt x="1447" y="223"/>
                  </a:lnTo>
                  <a:lnTo>
                    <a:pt x="1449" y="227"/>
                  </a:lnTo>
                  <a:lnTo>
                    <a:pt x="1449" y="231"/>
                  </a:lnTo>
                  <a:lnTo>
                    <a:pt x="1449" y="235"/>
                  </a:lnTo>
                  <a:lnTo>
                    <a:pt x="1449" y="239"/>
                  </a:lnTo>
                  <a:lnTo>
                    <a:pt x="1449" y="245"/>
                  </a:lnTo>
                  <a:lnTo>
                    <a:pt x="1449" y="249"/>
                  </a:lnTo>
                  <a:lnTo>
                    <a:pt x="1449" y="252"/>
                  </a:lnTo>
                  <a:lnTo>
                    <a:pt x="1447" y="256"/>
                  </a:lnTo>
                  <a:lnTo>
                    <a:pt x="1446" y="260"/>
                  </a:lnTo>
                  <a:lnTo>
                    <a:pt x="1445" y="264"/>
                  </a:lnTo>
                  <a:lnTo>
                    <a:pt x="1443" y="268"/>
                  </a:lnTo>
                  <a:lnTo>
                    <a:pt x="1442" y="274"/>
                  </a:lnTo>
                  <a:lnTo>
                    <a:pt x="1439" y="278"/>
                  </a:lnTo>
                  <a:lnTo>
                    <a:pt x="1438" y="282"/>
                  </a:lnTo>
                  <a:lnTo>
                    <a:pt x="1436" y="286"/>
                  </a:lnTo>
                  <a:lnTo>
                    <a:pt x="1433" y="290"/>
                  </a:lnTo>
                  <a:lnTo>
                    <a:pt x="1430" y="293"/>
                  </a:lnTo>
                  <a:lnTo>
                    <a:pt x="1426" y="297"/>
                  </a:lnTo>
                  <a:lnTo>
                    <a:pt x="1424" y="301"/>
                  </a:lnTo>
                  <a:lnTo>
                    <a:pt x="1420" y="305"/>
                  </a:lnTo>
                  <a:lnTo>
                    <a:pt x="1417" y="309"/>
                  </a:lnTo>
                  <a:lnTo>
                    <a:pt x="1413" y="313"/>
                  </a:lnTo>
                  <a:lnTo>
                    <a:pt x="1409" y="317"/>
                  </a:lnTo>
                  <a:lnTo>
                    <a:pt x="1404" y="321"/>
                  </a:lnTo>
                  <a:lnTo>
                    <a:pt x="1400" y="325"/>
                  </a:lnTo>
                  <a:lnTo>
                    <a:pt x="1394" y="329"/>
                  </a:lnTo>
                  <a:lnTo>
                    <a:pt x="1390" y="333"/>
                  </a:lnTo>
                  <a:lnTo>
                    <a:pt x="1385" y="337"/>
                  </a:lnTo>
                  <a:lnTo>
                    <a:pt x="1380" y="341"/>
                  </a:lnTo>
                  <a:lnTo>
                    <a:pt x="1375" y="345"/>
                  </a:lnTo>
                  <a:lnTo>
                    <a:pt x="1368" y="348"/>
                  </a:lnTo>
                  <a:lnTo>
                    <a:pt x="1363" y="352"/>
                  </a:lnTo>
                  <a:lnTo>
                    <a:pt x="1356" y="356"/>
                  </a:lnTo>
                  <a:lnTo>
                    <a:pt x="1349" y="360"/>
                  </a:lnTo>
                  <a:lnTo>
                    <a:pt x="1344" y="362"/>
                  </a:lnTo>
                  <a:lnTo>
                    <a:pt x="1338" y="366"/>
                  </a:lnTo>
                  <a:lnTo>
                    <a:pt x="1330" y="370"/>
                  </a:lnTo>
                  <a:lnTo>
                    <a:pt x="1323" y="373"/>
                  </a:lnTo>
                  <a:lnTo>
                    <a:pt x="1316" y="377"/>
                  </a:lnTo>
                  <a:lnTo>
                    <a:pt x="1308" y="381"/>
                  </a:lnTo>
                  <a:lnTo>
                    <a:pt x="1300" y="383"/>
                  </a:lnTo>
                  <a:lnTo>
                    <a:pt x="1292" y="387"/>
                  </a:lnTo>
                  <a:lnTo>
                    <a:pt x="1285" y="390"/>
                  </a:lnTo>
                  <a:lnTo>
                    <a:pt x="1277" y="393"/>
                  </a:lnTo>
                  <a:lnTo>
                    <a:pt x="1269" y="397"/>
                  </a:lnTo>
                  <a:lnTo>
                    <a:pt x="1259" y="399"/>
                  </a:lnTo>
                  <a:lnTo>
                    <a:pt x="1251" y="403"/>
                  </a:lnTo>
                  <a:lnTo>
                    <a:pt x="1242" y="406"/>
                  </a:lnTo>
                  <a:lnTo>
                    <a:pt x="1234" y="409"/>
                  </a:lnTo>
                  <a:lnTo>
                    <a:pt x="1225" y="411"/>
                  </a:lnTo>
                  <a:lnTo>
                    <a:pt x="1216" y="414"/>
                  </a:lnTo>
                  <a:lnTo>
                    <a:pt x="1206" y="417"/>
                  </a:lnTo>
                  <a:lnTo>
                    <a:pt x="1196" y="421"/>
                  </a:lnTo>
                  <a:lnTo>
                    <a:pt x="1187" y="423"/>
                  </a:lnTo>
                  <a:lnTo>
                    <a:pt x="1177" y="426"/>
                  </a:lnTo>
                  <a:lnTo>
                    <a:pt x="1167" y="428"/>
                  </a:lnTo>
                  <a:lnTo>
                    <a:pt x="1156" y="430"/>
                  </a:lnTo>
                  <a:lnTo>
                    <a:pt x="1147" y="432"/>
                  </a:lnTo>
                  <a:lnTo>
                    <a:pt x="1136" y="435"/>
                  </a:lnTo>
                  <a:lnTo>
                    <a:pt x="1126" y="438"/>
                  </a:lnTo>
                  <a:lnTo>
                    <a:pt x="1115" y="440"/>
                  </a:lnTo>
                  <a:lnTo>
                    <a:pt x="1104" y="442"/>
                  </a:lnTo>
                  <a:lnTo>
                    <a:pt x="1094" y="444"/>
                  </a:lnTo>
                  <a:lnTo>
                    <a:pt x="1082" y="447"/>
                  </a:lnTo>
                  <a:lnTo>
                    <a:pt x="1071" y="448"/>
                  </a:lnTo>
                  <a:lnTo>
                    <a:pt x="1059" y="451"/>
                  </a:lnTo>
                  <a:lnTo>
                    <a:pt x="1049" y="452"/>
                  </a:lnTo>
                  <a:lnTo>
                    <a:pt x="1037" y="454"/>
                  </a:lnTo>
                  <a:lnTo>
                    <a:pt x="1026" y="456"/>
                  </a:lnTo>
                  <a:lnTo>
                    <a:pt x="1014" y="458"/>
                  </a:lnTo>
                  <a:lnTo>
                    <a:pt x="1002" y="459"/>
                  </a:lnTo>
                  <a:lnTo>
                    <a:pt x="991" y="460"/>
                  </a:lnTo>
                  <a:lnTo>
                    <a:pt x="979" y="463"/>
                  </a:lnTo>
                  <a:lnTo>
                    <a:pt x="967" y="464"/>
                  </a:lnTo>
                  <a:lnTo>
                    <a:pt x="955" y="466"/>
                  </a:lnTo>
                  <a:lnTo>
                    <a:pt x="943" y="467"/>
                  </a:lnTo>
                  <a:lnTo>
                    <a:pt x="931" y="468"/>
                  </a:lnTo>
                  <a:lnTo>
                    <a:pt x="919" y="468"/>
                  </a:lnTo>
                  <a:lnTo>
                    <a:pt x="907" y="469"/>
                  </a:lnTo>
                  <a:lnTo>
                    <a:pt x="894" y="471"/>
                  </a:lnTo>
                  <a:lnTo>
                    <a:pt x="882" y="472"/>
                  </a:lnTo>
                  <a:lnTo>
                    <a:pt x="870" y="472"/>
                  </a:lnTo>
                  <a:lnTo>
                    <a:pt x="857" y="473"/>
                  </a:lnTo>
                  <a:lnTo>
                    <a:pt x="845" y="475"/>
                  </a:lnTo>
                  <a:lnTo>
                    <a:pt x="832" y="475"/>
                  </a:lnTo>
                  <a:lnTo>
                    <a:pt x="820" y="475"/>
                  </a:lnTo>
                  <a:lnTo>
                    <a:pt x="806" y="476"/>
                  </a:lnTo>
                  <a:lnTo>
                    <a:pt x="795" y="476"/>
                  </a:lnTo>
                  <a:lnTo>
                    <a:pt x="781" y="476"/>
                  </a:lnTo>
                  <a:lnTo>
                    <a:pt x="769" y="477"/>
                  </a:lnTo>
                  <a:lnTo>
                    <a:pt x="756" y="477"/>
                  </a:lnTo>
                  <a:lnTo>
                    <a:pt x="743" y="477"/>
                  </a:lnTo>
                  <a:lnTo>
                    <a:pt x="731" y="477"/>
                  </a:lnTo>
                  <a:lnTo>
                    <a:pt x="718" y="477"/>
                  </a:lnTo>
                  <a:lnTo>
                    <a:pt x="706" y="477"/>
                  </a:lnTo>
                  <a:lnTo>
                    <a:pt x="693" y="477"/>
                  </a:lnTo>
                  <a:lnTo>
                    <a:pt x="681" y="477"/>
                  </a:lnTo>
                  <a:lnTo>
                    <a:pt x="667" y="476"/>
                  </a:lnTo>
                  <a:lnTo>
                    <a:pt x="655" y="476"/>
                  </a:lnTo>
                  <a:lnTo>
                    <a:pt x="642" y="476"/>
                  </a:lnTo>
                  <a:lnTo>
                    <a:pt x="629" y="475"/>
                  </a:lnTo>
                  <a:lnTo>
                    <a:pt x="617" y="475"/>
                  </a:lnTo>
                  <a:lnTo>
                    <a:pt x="605" y="475"/>
                  </a:lnTo>
                  <a:lnTo>
                    <a:pt x="592" y="473"/>
                  </a:lnTo>
                  <a:lnTo>
                    <a:pt x="580" y="472"/>
                  </a:lnTo>
                  <a:lnTo>
                    <a:pt x="567" y="472"/>
                  </a:lnTo>
                  <a:lnTo>
                    <a:pt x="555" y="471"/>
                  </a:lnTo>
                  <a:lnTo>
                    <a:pt x="543" y="469"/>
                  </a:lnTo>
                  <a:lnTo>
                    <a:pt x="530" y="468"/>
                  </a:lnTo>
                  <a:lnTo>
                    <a:pt x="518" y="468"/>
                  </a:lnTo>
                  <a:lnTo>
                    <a:pt x="506" y="467"/>
                  </a:lnTo>
                  <a:lnTo>
                    <a:pt x="494" y="466"/>
                  </a:lnTo>
                  <a:lnTo>
                    <a:pt x="482" y="464"/>
                  </a:lnTo>
                  <a:lnTo>
                    <a:pt x="470" y="463"/>
                  </a:lnTo>
                  <a:lnTo>
                    <a:pt x="458" y="460"/>
                  </a:lnTo>
                  <a:lnTo>
                    <a:pt x="446" y="459"/>
                  </a:lnTo>
                  <a:lnTo>
                    <a:pt x="434" y="458"/>
                  </a:lnTo>
                  <a:lnTo>
                    <a:pt x="424" y="456"/>
                  </a:lnTo>
                  <a:lnTo>
                    <a:pt x="412" y="454"/>
                  </a:lnTo>
                  <a:lnTo>
                    <a:pt x="400" y="452"/>
                  </a:lnTo>
                  <a:lnTo>
                    <a:pt x="389" y="451"/>
                  </a:lnTo>
                  <a:lnTo>
                    <a:pt x="377" y="448"/>
                  </a:lnTo>
                  <a:lnTo>
                    <a:pt x="367" y="447"/>
                  </a:lnTo>
                  <a:lnTo>
                    <a:pt x="356" y="444"/>
                  </a:lnTo>
                  <a:lnTo>
                    <a:pt x="344" y="442"/>
                  </a:lnTo>
                  <a:lnTo>
                    <a:pt x="334" y="440"/>
                  </a:lnTo>
                  <a:lnTo>
                    <a:pt x="323" y="438"/>
                  </a:lnTo>
                  <a:lnTo>
                    <a:pt x="312" y="435"/>
                  </a:lnTo>
                  <a:lnTo>
                    <a:pt x="303" y="432"/>
                  </a:lnTo>
                  <a:lnTo>
                    <a:pt x="293" y="430"/>
                  </a:lnTo>
                  <a:lnTo>
                    <a:pt x="282" y="428"/>
                  </a:lnTo>
                  <a:lnTo>
                    <a:pt x="273" y="426"/>
                  </a:lnTo>
                  <a:lnTo>
                    <a:pt x="262" y="423"/>
                  </a:lnTo>
                  <a:lnTo>
                    <a:pt x="253" y="421"/>
                  </a:lnTo>
                  <a:lnTo>
                    <a:pt x="244" y="418"/>
                  </a:lnTo>
                  <a:lnTo>
                    <a:pt x="234" y="414"/>
                  </a:lnTo>
                  <a:lnTo>
                    <a:pt x="225" y="411"/>
                  </a:lnTo>
                  <a:lnTo>
                    <a:pt x="216" y="409"/>
                  </a:lnTo>
                  <a:lnTo>
                    <a:pt x="206" y="406"/>
                  </a:lnTo>
                  <a:lnTo>
                    <a:pt x="197" y="403"/>
                  </a:lnTo>
                  <a:lnTo>
                    <a:pt x="189" y="399"/>
                  </a:lnTo>
                  <a:lnTo>
                    <a:pt x="180" y="397"/>
                  </a:lnTo>
                  <a:lnTo>
                    <a:pt x="172" y="393"/>
                  </a:lnTo>
                  <a:lnTo>
                    <a:pt x="164" y="390"/>
                  </a:lnTo>
                  <a:lnTo>
                    <a:pt x="156" y="387"/>
                  </a:lnTo>
                  <a:lnTo>
                    <a:pt x="148" y="383"/>
                  </a:lnTo>
                  <a:lnTo>
                    <a:pt x="140" y="381"/>
                  </a:lnTo>
                  <a:lnTo>
                    <a:pt x="134" y="377"/>
                  </a:lnTo>
                  <a:lnTo>
                    <a:pt x="126" y="373"/>
                  </a:lnTo>
                  <a:lnTo>
                    <a:pt x="119" y="370"/>
                  </a:lnTo>
                  <a:lnTo>
                    <a:pt x="112" y="366"/>
                  </a:lnTo>
                  <a:lnTo>
                    <a:pt x="106" y="362"/>
                  </a:lnTo>
                  <a:lnTo>
                    <a:pt x="99" y="360"/>
                  </a:lnTo>
                  <a:lnTo>
                    <a:pt x="93" y="356"/>
                  </a:lnTo>
                  <a:lnTo>
                    <a:pt x="86" y="352"/>
                  </a:lnTo>
                  <a:lnTo>
                    <a:pt x="81" y="348"/>
                  </a:lnTo>
                  <a:lnTo>
                    <a:pt x="75" y="345"/>
                  </a:lnTo>
                  <a:lnTo>
                    <a:pt x="69" y="341"/>
                  </a:lnTo>
                  <a:lnTo>
                    <a:pt x="63" y="337"/>
                  </a:lnTo>
                  <a:lnTo>
                    <a:pt x="58" y="333"/>
                  </a:lnTo>
                  <a:lnTo>
                    <a:pt x="54" y="329"/>
                  </a:lnTo>
                  <a:lnTo>
                    <a:pt x="49" y="325"/>
                  </a:lnTo>
                  <a:lnTo>
                    <a:pt x="45" y="321"/>
                  </a:lnTo>
                  <a:lnTo>
                    <a:pt x="41" y="317"/>
                  </a:lnTo>
                  <a:lnTo>
                    <a:pt x="36" y="313"/>
                  </a:lnTo>
                  <a:lnTo>
                    <a:pt x="33" y="309"/>
                  </a:lnTo>
                  <a:lnTo>
                    <a:pt x="29" y="305"/>
                  </a:lnTo>
                  <a:lnTo>
                    <a:pt x="25" y="301"/>
                  </a:lnTo>
                  <a:lnTo>
                    <a:pt x="22" y="297"/>
                  </a:lnTo>
                  <a:lnTo>
                    <a:pt x="18" y="293"/>
                  </a:lnTo>
                  <a:lnTo>
                    <a:pt x="16" y="290"/>
                  </a:lnTo>
                  <a:lnTo>
                    <a:pt x="13" y="286"/>
                  </a:lnTo>
                  <a:lnTo>
                    <a:pt x="12" y="282"/>
                  </a:lnTo>
                  <a:lnTo>
                    <a:pt x="9" y="278"/>
                  </a:lnTo>
                  <a:lnTo>
                    <a:pt x="7" y="274"/>
                  </a:lnTo>
                  <a:lnTo>
                    <a:pt x="5" y="268"/>
                  </a:lnTo>
                  <a:lnTo>
                    <a:pt x="4" y="264"/>
                  </a:lnTo>
                  <a:lnTo>
                    <a:pt x="3" y="260"/>
                  </a:lnTo>
                  <a:lnTo>
                    <a:pt x="1" y="256"/>
                  </a:lnTo>
                  <a:lnTo>
                    <a:pt x="1" y="252"/>
                  </a:lnTo>
                  <a:lnTo>
                    <a:pt x="0" y="249"/>
                  </a:lnTo>
                  <a:lnTo>
                    <a:pt x="0" y="245"/>
                  </a:lnTo>
                  <a:lnTo>
                    <a:pt x="0" y="239"/>
                  </a:lnTo>
                  <a:lnTo>
                    <a:pt x="0" y="235"/>
                  </a:lnTo>
                  <a:lnTo>
                    <a:pt x="0" y="231"/>
                  </a:lnTo>
                  <a:lnTo>
                    <a:pt x="0" y="227"/>
                  </a:lnTo>
                  <a:lnTo>
                    <a:pt x="1" y="223"/>
                  </a:lnTo>
                  <a:lnTo>
                    <a:pt x="3" y="219"/>
                  </a:lnTo>
                  <a:lnTo>
                    <a:pt x="4" y="214"/>
                  </a:lnTo>
                  <a:lnTo>
                    <a:pt x="5" y="210"/>
                  </a:lnTo>
                  <a:lnTo>
                    <a:pt x="7" y="206"/>
                  </a:lnTo>
                  <a:lnTo>
                    <a:pt x="8" y="202"/>
                  </a:lnTo>
                  <a:lnTo>
                    <a:pt x="10" y="198"/>
                  </a:lnTo>
                  <a:lnTo>
                    <a:pt x="12" y="194"/>
                  </a:lnTo>
                  <a:lnTo>
                    <a:pt x="14" y="190"/>
                  </a:lnTo>
                  <a:lnTo>
                    <a:pt x="17" y="186"/>
                  </a:lnTo>
                  <a:lnTo>
                    <a:pt x="21" y="182"/>
                  </a:lnTo>
                  <a:lnTo>
                    <a:pt x="24" y="178"/>
                  </a:lnTo>
                  <a:lnTo>
                    <a:pt x="26" y="173"/>
                  </a:lnTo>
                  <a:lnTo>
                    <a:pt x="30" y="169"/>
                  </a:lnTo>
                  <a:lnTo>
                    <a:pt x="34" y="165"/>
                  </a:lnTo>
                  <a:lnTo>
                    <a:pt x="38" y="161"/>
                  </a:lnTo>
                  <a:lnTo>
                    <a:pt x="42" y="157"/>
                  </a:lnTo>
                  <a:lnTo>
                    <a:pt x="46" y="155"/>
                  </a:lnTo>
                  <a:lnTo>
                    <a:pt x="52" y="151"/>
                  </a:lnTo>
                  <a:lnTo>
                    <a:pt x="57" y="147"/>
                  </a:lnTo>
                  <a:lnTo>
                    <a:pt x="61" y="143"/>
                  </a:lnTo>
                  <a:lnTo>
                    <a:pt x="66" y="139"/>
                  </a:lnTo>
                  <a:lnTo>
                    <a:pt x="71" y="135"/>
                  </a:lnTo>
                  <a:lnTo>
                    <a:pt x="78" y="131"/>
                  </a:lnTo>
                  <a:lnTo>
                    <a:pt x="83" y="127"/>
                  </a:lnTo>
                  <a:lnTo>
                    <a:pt x="90" y="124"/>
                  </a:lnTo>
                  <a:lnTo>
                    <a:pt x="95" y="120"/>
                  </a:lnTo>
                  <a:lnTo>
                    <a:pt x="102" y="116"/>
                  </a:lnTo>
                  <a:lnTo>
                    <a:pt x="108" y="112"/>
                  </a:lnTo>
                  <a:lnTo>
                    <a:pt x="115" y="110"/>
                  </a:lnTo>
                  <a:lnTo>
                    <a:pt x="123" y="106"/>
                  </a:lnTo>
                  <a:lnTo>
                    <a:pt x="130" y="103"/>
                  </a:lnTo>
                  <a:lnTo>
                    <a:pt x="136" y="99"/>
                  </a:lnTo>
                  <a:lnTo>
                    <a:pt x="144" y="95"/>
                  </a:lnTo>
                  <a:lnTo>
                    <a:pt x="152" y="92"/>
                  </a:lnTo>
                  <a:lnTo>
                    <a:pt x="160" y="88"/>
                  </a:lnTo>
                  <a:lnTo>
                    <a:pt x="168" y="86"/>
                  </a:lnTo>
                  <a:lnTo>
                    <a:pt x="176" y="83"/>
                  </a:lnTo>
                  <a:lnTo>
                    <a:pt x="185" y="79"/>
                  </a:lnTo>
                  <a:lnTo>
                    <a:pt x="193" y="76"/>
                  </a:lnTo>
                  <a:lnTo>
                    <a:pt x="203" y="74"/>
                  </a:lnTo>
                  <a:lnTo>
                    <a:pt x="210" y="70"/>
                  </a:lnTo>
                  <a:lnTo>
                    <a:pt x="220" y="67"/>
                  </a:lnTo>
                  <a:lnTo>
                    <a:pt x="229" y="65"/>
                  </a:lnTo>
                  <a:lnTo>
                    <a:pt x="238" y="62"/>
                  </a:lnTo>
                  <a:lnTo>
                    <a:pt x="248" y="59"/>
                  </a:lnTo>
                  <a:lnTo>
                    <a:pt x="257" y="57"/>
                  </a:lnTo>
                  <a:lnTo>
                    <a:pt x="267" y="54"/>
                  </a:lnTo>
                  <a:lnTo>
                    <a:pt x="277" y="51"/>
                  </a:lnTo>
                  <a:lnTo>
                    <a:pt x="287" y="49"/>
                  </a:lnTo>
                  <a:lnTo>
                    <a:pt x="298" y="46"/>
                  </a:lnTo>
                  <a:lnTo>
                    <a:pt x="307" y="43"/>
                  </a:lnTo>
                  <a:lnTo>
                    <a:pt x="318" y="41"/>
                  </a:lnTo>
                  <a:lnTo>
                    <a:pt x="328" y="38"/>
                  </a:lnTo>
                  <a:lnTo>
                    <a:pt x="339" y="37"/>
                  </a:lnTo>
                  <a:lnTo>
                    <a:pt x="350" y="34"/>
                  </a:lnTo>
                  <a:lnTo>
                    <a:pt x="361" y="31"/>
                  </a:lnTo>
                  <a:lnTo>
                    <a:pt x="372" y="30"/>
                  </a:lnTo>
                  <a:lnTo>
                    <a:pt x="383" y="28"/>
                  </a:lnTo>
                  <a:lnTo>
                    <a:pt x="395" y="26"/>
                  </a:lnTo>
                  <a:lnTo>
                    <a:pt x="406" y="25"/>
                  </a:lnTo>
                  <a:lnTo>
                    <a:pt x="417" y="22"/>
                  </a:lnTo>
                  <a:lnTo>
                    <a:pt x="429" y="21"/>
                  </a:lnTo>
                  <a:lnTo>
                    <a:pt x="441" y="20"/>
                  </a:lnTo>
                  <a:lnTo>
                    <a:pt x="453" y="17"/>
                  </a:lnTo>
                  <a:lnTo>
                    <a:pt x="463" y="16"/>
                  </a:lnTo>
                  <a:lnTo>
                    <a:pt x="475" y="14"/>
                  </a:lnTo>
                  <a:lnTo>
                    <a:pt x="487" y="13"/>
                  </a:lnTo>
                  <a:lnTo>
                    <a:pt x="500" y="12"/>
                  </a:lnTo>
                  <a:lnTo>
                    <a:pt x="512" y="10"/>
                  </a:lnTo>
                  <a:lnTo>
                    <a:pt x="524" y="9"/>
                  </a:lnTo>
                  <a:lnTo>
                    <a:pt x="536" y="8"/>
                  </a:lnTo>
                  <a:lnTo>
                    <a:pt x="548" y="8"/>
                  </a:lnTo>
                  <a:lnTo>
                    <a:pt x="561" y="6"/>
                  </a:lnTo>
                  <a:lnTo>
                    <a:pt x="573" y="5"/>
                  </a:lnTo>
                  <a:lnTo>
                    <a:pt x="585" y="4"/>
                  </a:lnTo>
                  <a:lnTo>
                    <a:pt x="599" y="4"/>
                  </a:lnTo>
                  <a:lnTo>
                    <a:pt x="610" y="2"/>
                  </a:lnTo>
                  <a:lnTo>
                    <a:pt x="624" y="2"/>
                  </a:lnTo>
                  <a:lnTo>
                    <a:pt x="636" y="2"/>
                  </a:lnTo>
                  <a:lnTo>
                    <a:pt x="649" y="1"/>
                  </a:lnTo>
                  <a:lnTo>
                    <a:pt x="661" y="1"/>
                  </a:lnTo>
                  <a:lnTo>
                    <a:pt x="674" y="1"/>
                  </a:lnTo>
                  <a:lnTo>
                    <a:pt x="686" y="0"/>
                  </a:lnTo>
                  <a:lnTo>
                    <a:pt x="699" y="0"/>
                  </a:lnTo>
                  <a:lnTo>
                    <a:pt x="712" y="0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Freeform 2498"/>
            <p:cNvSpPr>
              <a:spLocks/>
            </p:cNvSpPr>
            <p:nvPr/>
          </p:nvSpPr>
          <p:spPr bwMode="auto">
            <a:xfrm>
              <a:off x="7908925" y="3346450"/>
              <a:ext cx="574675" cy="188913"/>
            </a:xfrm>
            <a:custGeom>
              <a:avLst/>
              <a:gdLst/>
              <a:ahLst/>
              <a:cxnLst>
                <a:cxn ang="0">
                  <a:pos x="788" y="1"/>
                </a:cxn>
                <a:cxn ang="0">
                  <a:pos x="863" y="4"/>
                </a:cxn>
                <a:cxn ang="0">
                  <a:pos x="938" y="10"/>
                </a:cxn>
                <a:cxn ang="0">
                  <a:pos x="1009" y="20"/>
                </a:cxn>
                <a:cxn ang="0">
                  <a:pos x="1077" y="30"/>
                </a:cxn>
                <a:cxn ang="0">
                  <a:pos x="1141" y="43"/>
                </a:cxn>
                <a:cxn ang="0">
                  <a:pos x="1201" y="59"/>
                </a:cxn>
                <a:cxn ang="0">
                  <a:pos x="1255" y="76"/>
                </a:cxn>
                <a:cxn ang="0">
                  <a:pos x="1304" y="95"/>
                </a:cxn>
                <a:cxn ang="0">
                  <a:pos x="1347" y="116"/>
                </a:cxn>
                <a:cxn ang="0">
                  <a:pos x="1383" y="139"/>
                </a:cxn>
                <a:cxn ang="0">
                  <a:pos x="1410" y="161"/>
                </a:cxn>
                <a:cxn ang="0">
                  <a:pos x="1432" y="186"/>
                </a:cxn>
                <a:cxn ang="0">
                  <a:pos x="1445" y="210"/>
                </a:cxn>
                <a:cxn ang="0">
                  <a:pos x="1449" y="235"/>
                </a:cxn>
                <a:cxn ang="0">
                  <a:pos x="1446" y="260"/>
                </a:cxn>
                <a:cxn ang="0">
                  <a:pos x="1436" y="286"/>
                </a:cxn>
                <a:cxn ang="0">
                  <a:pos x="1417" y="309"/>
                </a:cxn>
                <a:cxn ang="0">
                  <a:pos x="1390" y="333"/>
                </a:cxn>
                <a:cxn ang="0">
                  <a:pos x="1356" y="356"/>
                </a:cxn>
                <a:cxn ang="0">
                  <a:pos x="1316" y="377"/>
                </a:cxn>
                <a:cxn ang="0">
                  <a:pos x="1269" y="397"/>
                </a:cxn>
                <a:cxn ang="0">
                  <a:pos x="1216" y="414"/>
                </a:cxn>
                <a:cxn ang="0">
                  <a:pos x="1156" y="430"/>
                </a:cxn>
                <a:cxn ang="0">
                  <a:pos x="1094" y="444"/>
                </a:cxn>
                <a:cxn ang="0">
                  <a:pos x="1026" y="456"/>
                </a:cxn>
                <a:cxn ang="0">
                  <a:pos x="955" y="466"/>
                </a:cxn>
                <a:cxn ang="0">
                  <a:pos x="882" y="472"/>
                </a:cxn>
                <a:cxn ang="0">
                  <a:pos x="806" y="476"/>
                </a:cxn>
                <a:cxn ang="0">
                  <a:pos x="731" y="477"/>
                </a:cxn>
                <a:cxn ang="0">
                  <a:pos x="655" y="476"/>
                </a:cxn>
                <a:cxn ang="0">
                  <a:pos x="580" y="472"/>
                </a:cxn>
                <a:cxn ang="0">
                  <a:pos x="506" y="467"/>
                </a:cxn>
                <a:cxn ang="0">
                  <a:pos x="434" y="458"/>
                </a:cxn>
                <a:cxn ang="0">
                  <a:pos x="367" y="447"/>
                </a:cxn>
                <a:cxn ang="0">
                  <a:pos x="303" y="432"/>
                </a:cxn>
                <a:cxn ang="0">
                  <a:pos x="244" y="418"/>
                </a:cxn>
                <a:cxn ang="0">
                  <a:pos x="189" y="399"/>
                </a:cxn>
                <a:cxn ang="0">
                  <a:pos x="140" y="381"/>
                </a:cxn>
                <a:cxn ang="0">
                  <a:pos x="99" y="360"/>
                </a:cxn>
                <a:cxn ang="0">
                  <a:pos x="63" y="337"/>
                </a:cxn>
                <a:cxn ang="0">
                  <a:pos x="36" y="313"/>
                </a:cxn>
                <a:cxn ang="0">
                  <a:pos x="16" y="290"/>
                </a:cxn>
                <a:cxn ang="0">
                  <a:pos x="4" y="264"/>
                </a:cxn>
                <a:cxn ang="0">
                  <a:pos x="0" y="239"/>
                </a:cxn>
                <a:cxn ang="0">
                  <a:pos x="4" y="214"/>
                </a:cxn>
                <a:cxn ang="0">
                  <a:pos x="14" y="190"/>
                </a:cxn>
                <a:cxn ang="0">
                  <a:pos x="34" y="165"/>
                </a:cxn>
                <a:cxn ang="0">
                  <a:pos x="61" y="143"/>
                </a:cxn>
                <a:cxn ang="0">
                  <a:pos x="95" y="120"/>
                </a:cxn>
                <a:cxn ang="0">
                  <a:pos x="136" y="99"/>
                </a:cxn>
                <a:cxn ang="0">
                  <a:pos x="185" y="79"/>
                </a:cxn>
                <a:cxn ang="0">
                  <a:pos x="238" y="62"/>
                </a:cxn>
                <a:cxn ang="0">
                  <a:pos x="298" y="46"/>
                </a:cxn>
                <a:cxn ang="0">
                  <a:pos x="361" y="31"/>
                </a:cxn>
                <a:cxn ang="0">
                  <a:pos x="429" y="21"/>
                </a:cxn>
                <a:cxn ang="0">
                  <a:pos x="500" y="12"/>
                </a:cxn>
                <a:cxn ang="0">
                  <a:pos x="573" y="5"/>
                </a:cxn>
                <a:cxn ang="0">
                  <a:pos x="649" y="1"/>
                </a:cxn>
                <a:cxn ang="0">
                  <a:pos x="724" y="0"/>
                </a:cxn>
              </a:cxnLst>
              <a:rect l="0" t="0" r="r" b="b"/>
              <a:pathLst>
                <a:path w="1449" h="477">
                  <a:moveTo>
                    <a:pt x="724" y="0"/>
                  </a:moveTo>
                  <a:lnTo>
                    <a:pt x="738" y="0"/>
                  </a:lnTo>
                  <a:lnTo>
                    <a:pt x="749" y="0"/>
                  </a:lnTo>
                  <a:lnTo>
                    <a:pt x="763" y="0"/>
                  </a:lnTo>
                  <a:lnTo>
                    <a:pt x="775" y="1"/>
                  </a:lnTo>
                  <a:lnTo>
                    <a:pt x="788" y="1"/>
                  </a:lnTo>
                  <a:lnTo>
                    <a:pt x="800" y="1"/>
                  </a:lnTo>
                  <a:lnTo>
                    <a:pt x="813" y="2"/>
                  </a:lnTo>
                  <a:lnTo>
                    <a:pt x="825" y="2"/>
                  </a:lnTo>
                  <a:lnTo>
                    <a:pt x="838" y="2"/>
                  </a:lnTo>
                  <a:lnTo>
                    <a:pt x="850" y="4"/>
                  </a:lnTo>
                  <a:lnTo>
                    <a:pt x="863" y="4"/>
                  </a:lnTo>
                  <a:lnTo>
                    <a:pt x="875" y="5"/>
                  </a:lnTo>
                  <a:lnTo>
                    <a:pt x="889" y="6"/>
                  </a:lnTo>
                  <a:lnTo>
                    <a:pt x="900" y="8"/>
                  </a:lnTo>
                  <a:lnTo>
                    <a:pt x="912" y="8"/>
                  </a:lnTo>
                  <a:lnTo>
                    <a:pt x="924" y="9"/>
                  </a:lnTo>
                  <a:lnTo>
                    <a:pt x="938" y="10"/>
                  </a:lnTo>
                  <a:lnTo>
                    <a:pt x="949" y="12"/>
                  </a:lnTo>
                  <a:lnTo>
                    <a:pt x="961" y="13"/>
                  </a:lnTo>
                  <a:lnTo>
                    <a:pt x="973" y="14"/>
                  </a:lnTo>
                  <a:lnTo>
                    <a:pt x="985" y="16"/>
                  </a:lnTo>
                  <a:lnTo>
                    <a:pt x="997" y="17"/>
                  </a:lnTo>
                  <a:lnTo>
                    <a:pt x="1009" y="20"/>
                  </a:lnTo>
                  <a:lnTo>
                    <a:pt x="1020" y="21"/>
                  </a:lnTo>
                  <a:lnTo>
                    <a:pt x="1032" y="22"/>
                  </a:lnTo>
                  <a:lnTo>
                    <a:pt x="1043" y="25"/>
                  </a:lnTo>
                  <a:lnTo>
                    <a:pt x="1054" y="26"/>
                  </a:lnTo>
                  <a:lnTo>
                    <a:pt x="1066" y="28"/>
                  </a:lnTo>
                  <a:lnTo>
                    <a:pt x="1077" y="30"/>
                  </a:lnTo>
                  <a:lnTo>
                    <a:pt x="1087" y="31"/>
                  </a:lnTo>
                  <a:lnTo>
                    <a:pt x="1099" y="34"/>
                  </a:lnTo>
                  <a:lnTo>
                    <a:pt x="1110" y="37"/>
                  </a:lnTo>
                  <a:lnTo>
                    <a:pt x="1120" y="38"/>
                  </a:lnTo>
                  <a:lnTo>
                    <a:pt x="1131" y="41"/>
                  </a:lnTo>
                  <a:lnTo>
                    <a:pt x="1141" y="43"/>
                  </a:lnTo>
                  <a:lnTo>
                    <a:pt x="1152" y="46"/>
                  </a:lnTo>
                  <a:lnTo>
                    <a:pt x="1161" y="49"/>
                  </a:lnTo>
                  <a:lnTo>
                    <a:pt x="1172" y="51"/>
                  </a:lnTo>
                  <a:lnTo>
                    <a:pt x="1181" y="54"/>
                  </a:lnTo>
                  <a:lnTo>
                    <a:pt x="1192" y="57"/>
                  </a:lnTo>
                  <a:lnTo>
                    <a:pt x="1201" y="59"/>
                  </a:lnTo>
                  <a:lnTo>
                    <a:pt x="1210" y="62"/>
                  </a:lnTo>
                  <a:lnTo>
                    <a:pt x="1220" y="65"/>
                  </a:lnTo>
                  <a:lnTo>
                    <a:pt x="1229" y="67"/>
                  </a:lnTo>
                  <a:lnTo>
                    <a:pt x="1238" y="70"/>
                  </a:lnTo>
                  <a:lnTo>
                    <a:pt x="1247" y="74"/>
                  </a:lnTo>
                  <a:lnTo>
                    <a:pt x="1255" y="76"/>
                  </a:lnTo>
                  <a:lnTo>
                    <a:pt x="1265" y="79"/>
                  </a:lnTo>
                  <a:lnTo>
                    <a:pt x="1273" y="83"/>
                  </a:lnTo>
                  <a:lnTo>
                    <a:pt x="1281" y="86"/>
                  </a:lnTo>
                  <a:lnTo>
                    <a:pt x="1289" y="88"/>
                  </a:lnTo>
                  <a:lnTo>
                    <a:pt x="1296" y="92"/>
                  </a:lnTo>
                  <a:lnTo>
                    <a:pt x="1304" y="95"/>
                  </a:lnTo>
                  <a:lnTo>
                    <a:pt x="1312" y="99"/>
                  </a:lnTo>
                  <a:lnTo>
                    <a:pt x="1319" y="103"/>
                  </a:lnTo>
                  <a:lnTo>
                    <a:pt x="1327" y="106"/>
                  </a:lnTo>
                  <a:lnTo>
                    <a:pt x="1334" y="110"/>
                  </a:lnTo>
                  <a:lnTo>
                    <a:pt x="1340" y="112"/>
                  </a:lnTo>
                  <a:lnTo>
                    <a:pt x="1347" y="116"/>
                  </a:lnTo>
                  <a:lnTo>
                    <a:pt x="1353" y="120"/>
                  </a:lnTo>
                  <a:lnTo>
                    <a:pt x="1360" y="124"/>
                  </a:lnTo>
                  <a:lnTo>
                    <a:pt x="1365" y="127"/>
                  </a:lnTo>
                  <a:lnTo>
                    <a:pt x="1372" y="131"/>
                  </a:lnTo>
                  <a:lnTo>
                    <a:pt x="1377" y="135"/>
                  </a:lnTo>
                  <a:lnTo>
                    <a:pt x="1383" y="139"/>
                  </a:lnTo>
                  <a:lnTo>
                    <a:pt x="1388" y="143"/>
                  </a:lnTo>
                  <a:lnTo>
                    <a:pt x="1393" y="147"/>
                  </a:lnTo>
                  <a:lnTo>
                    <a:pt x="1397" y="151"/>
                  </a:lnTo>
                  <a:lnTo>
                    <a:pt x="1402" y="155"/>
                  </a:lnTo>
                  <a:lnTo>
                    <a:pt x="1406" y="157"/>
                  </a:lnTo>
                  <a:lnTo>
                    <a:pt x="1410" y="161"/>
                  </a:lnTo>
                  <a:lnTo>
                    <a:pt x="1414" y="165"/>
                  </a:lnTo>
                  <a:lnTo>
                    <a:pt x="1418" y="169"/>
                  </a:lnTo>
                  <a:lnTo>
                    <a:pt x="1422" y="173"/>
                  </a:lnTo>
                  <a:lnTo>
                    <a:pt x="1425" y="178"/>
                  </a:lnTo>
                  <a:lnTo>
                    <a:pt x="1429" y="182"/>
                  </a:lnTo>
                  <a:lnTo>
                    <a:pt x="1432" y="186"/>
                  </a:lnTo>
                  <a:lnTo>
                    <a:pt x="1434" y="190"/>
                  </a:lnTo>
                  <a:lnTo>
                    <a:pt x="1437" y="194"/>
                  </a:lnTo>
                  <a:lnTo>
                    <a:pt x="1438" y="198"/>
                  </a:lnTo>
                  <a:lnTo>
                    <a:pt x="1441" y="202"/>
                  </a:lnTo>
                  <a:lnTo>
                    <a:pt x="1442" y="206"/>
                  </a:lnTo>
                  <a:lnTo>
                    <a:pt x="1445" y="210"/>
                  </a:lnTo>
                  <a:lnTo>
                    <a:pt x="1446" y="214"/>
                  </a:lnTo>
                  <a:lnTo>
                    <a:pt x="1447" y="219"/>
                  </a:lnTo>
                  <a:lnTo>
                    <a:pt x="1447" y="223"/>
                  </a:lnTo>
                  <a:lnTo>
                    <a:pt x="1449" y="227"/>
                  </a:lnTo>
                  <a:lnTo>
                    <a:pt x="1449" y="231"/>
                  </a:lnTo>
                  <a:lnTo>
                    <a:pt x="1449" y="235"/>
                  </a:lnTo>
                  <a:lnTo>
                    <a:pt x="1449" y="239"/>
                  </a:lnTo>
                  <a:lnTo>
                    <a:pt x="1449" y="245"/>
                  </a:lnTo>
                  <a:lnTo>
                    <a:pt x="1449" y="249"/>
                  </a:lnTo>
                  <a:lnTo>
                    <a:pt x="1449" y="252"/>
                  </a:lnTo>
                  <a:lnTo>
                    <a:pt x="1447" y="256"/>
                  </a:lnTo>
                  <a:lnTo>
                    <a:pt x="1446" y="260"/>
                  </a:lnTo>
                  <a:lnTo>
                    <a:pt x="1445" y="264"/>
                  </a:lnTo>
                  <a:lnTo>
                    <a:pt x="1443" y="268"/>
                  </a:lnTo>
                  <a:lnTo>
                    <a:pt x="1442" y="274"/>
                  </a:lnTo>
                  <a:lnTo>
                    <a:pt x="1439" y="278"/>
                  </a:lnTo>
                  <a:lnTo>
                    <a:pt x="1438" y="282"/>
                  </a:lnTo>
                  <a:lnTo>
                    <a:pt x="1436" y="286"/>
                  </a:lnTo>
                  <a:lnTo>
                    <a:pt x="1433" y="290"/>
                  </a:lnTo>
                  <a:lnTo>
                    <a:pt x="1430" y="293"/>
                  </a:lnTo>
                  <a:lnTo>
                    <a:pt x="1426" y="297"/>
                  </a:lnTo>
                  <a:lnTo>
                    <a:pt x="1424" y="301"/>
                  </a:lnTo>
                  <a:lnTo>
                    <a:pt x="1420" y="305"/>
                  </a:lnTo>
                  <a:lnTo>
                    <a:pt x="1417" y="309"/>
                  </a:lnTo>
                  <a:lnTo>
                    <a:pt x="1413" y="313"/>
                  </a:lnTo>
                  <a:lnTo>
                    <a:pt x="1409" y="317"/>
                  </a:lnTo>
                  <a:lnTo>
                    <a:pt x="1404" y="321"/>
                  </a:lnTo>
                  <a:lnTo>
                    <a:pt x="1400" y="325"/>
                  </a:lnTo>
                  <a:lnTo>
                    <a:pt x="1394" y="329"/>
                  </a:lnTo>
                  <a:lnTo>
                    <a:pt x="1390" y="333"/>
                  </a:lnTo>
                  <a:lnTo>
                    <a:pt x="1385" y="337"/>
                  </a:lnTo>
                  <a:lnTo>
                    <a:pt x="1380" y="341"/>
                  </a:lnTo>
                  <a:lnTo>
                    <a:pt x="1375" y="345"/>
                  </a:lnTo>
                  <a:lnTo>
                    <a:pt x="1368" y="348"/>
                  </a:lnTo>
                  <a:lnTo>
                    <a:pt x="1363" y="352"/>
                  </a:lnTo>
                  <a:lnTo>
                    <a:pt x="1356" y="356"/>
                  </a:lnTo>
                  <a:lnTo>
                    <a:pt x="1349" y="360"/>
                  </a:lnTo>
                  <a:lnTo>
                    <a:pt x="1344" y="362"/>
                  </a:lnTo>
                  <a:lnTo>
                    <a:pt x="1338" y="366"/>
                  </a:lnTo>
                  <a:lnTo>
                    <a:pt x="1330" y="370"/>
                  </a:lnTo>
                  <a:lnTo>
                    <a:pt x="1323" y="373"/>
                  </a:lnTo>
                  <a:lnTo>
                    <a:pt x="1316" y="377"/>
                  </a:lnTo>
                  <a:lnTo>
                    <a:pt x="1308" y="381"/>
                  </a:lnTo>
                  <a:lnTo>
                    <a:pt x="1300" y="383"/>
                  </a:lnTo>
                  <a:lnTo>
                    <a:pt x="1292" y="387"/>
                  </a:lnTo>
                  <a:lnTo>
                    <a:pt x="1285" y="390"/>
                  </a:lnTo>
                  <a:lnTo>
                    <a:pt x="1277" y="393"/>
                  </a:lnTo>
                  <a:lnTo>
                    <a:pt x="1269" y="397"/>
                  </a:lnTo>
                  <a:lnTo>
                    <a:pt x="1259" y="399"/>
                  </a:lnTo>
                  <a:lnTo>
                    <a:pt x="1251" y="403"/>
                  </a:lnTo>
                  <a:lnTo>
                    <a:pt x="1242" y="406"/>
                  </a:lnTo>
                  <a:lnTo>
                    <a:pt x="1234" y="409"/>
                  </a:lnTo>
                  <a:lnTo>
                    <a:pt x="1225" y="411"/>
                  </a:lnTo>
                  <a:lnTo>
                    <a:pt x="1216" y="414"/>
                  </a:lnTo>
                  <a:lnTo>
                    <a:pt x="1206" y="417"/>
                  </a:lnTo>
                  <a:lnTo>
                    <a:pt x="1196" y="421"/>
                  </a:lnTo>
                  <a:lnTo>
                    <a:pt x="1187" y="423"/>
                  </a:lnTo>
                  <a:lnTo>
                    <a:pt x="1177" y="426"/>
                  </a:lnTo>
                  <a:lnTo>
                    <a:pt x="1167" y="428"/>
                  </a:lnTo>
                  <a:lnTo>
                    <a:pt x="1156" y="430"/>
                  </a:lnTo>
                  <a:lnTo>
                    <a:pt x="1147" y="432"/>
                  </a:lnTo>
                  <a:lnTo>
                    <a:pt x="1136" y="435"/>
                  </a:lnTo>
                  <a:lnTo>
                    <a:pt x="1126" y="438"/>
                  </a:lnTo>
                  <a:lnTo>
                    <a:pt x="1115" y="440"/>
                  </a:lnTo>
                  <a:lnTo>
                    <a:pt x="1104" y="442"/>
                  </a:lnTo>
                  <a:lnTo>
                    <a:pt x="1094" y="444"/>
                  </a:lnTo>
                  <a:lnTo>
                    <a:pt x="1082" y="447"/>
                  </a:lnTo>
                  <a:lnTo>
                    <a:pt x="1071" y="448"/>
                  </a:lnTo>
                  <a:lnTo>
                    <a:pt x="1059" y="451"/>
                  </a:lnTo>
                  <a:lnTo>
                    <a:pt x="1049" y="452"/>
                  </a:lnTo>
                  <a:lnTo>
                    <a:pt x="1037" y="454"/>
                  </a:lnTo>
                  <a:lnTo>
                    <a:pt x="1026" y="456"/>
                  </a:lnTo>
                  <a:lnTo>
                    <a:pt x="1014" y="458"/>
                  </a:lnTo>
                  <a:lnTo>
                    <a:pt x="1002" y="459"/>
                  </a:lnTo>
                  <a:lnTo>
                    <a:pt x="991" y="460"/>
                  </a:lnTo>
                  <a:lnTo>
                    <a:pt x="979" y="463"/>
                  </a:lnTo>
                  <a:lnTo>
                    <a:pt x="967" y="464"/>
                  </a:lnTo>
                  <a:lnTo>
                    <a:pt x="955" y="466"/>
                  </a:lnTo>
                  <a:lnTo>
                    <a:pt x="943" y="467"/>
                  </a:lnTo>
                  <a:lnTo>
                    <a:pt x="931" y="468"/>
                  </a:lnTo>
                  <a:lnTo>
                    <a:pt x="919" y="468"/>
                  </a:lnTo>
                  <a:lnTo>
                    <a:pt x="907" y="469"/>
                  </a:lnTo>
                  <a:lnTo>
                    <a:pt x="894" y="471"/>
                  </a:lnTo>
                  <a:lnTo>
                    <a:pt x="882" y="472"/>
                  </a:lnTo>
                  <a:lnTo>
                    <a:pt x="870" y="472"/>
                  </a:lnTo>
                  <a:lnTo>
                    <a:pt x="857" y="473"/>
                  </a:lnTo>
                  <a:lnTo>
                    <a:pt x="845" y="475"/>
                  </a:lnTo>
                  <a:lnTo>
                    <a:pt x="832" y="475"/>
                  </a:lnTo>
                  <a:lnTo>
                    <a:pt x="820" y="475"/>
                  </a:lnTo>
                  <a:lnTo>
                    <a:pt x="806" y="476"/>
                  </a:lnTo>
                  <a:lnTo>
                    <a:pt x="795" y="476"/>
                  </a:lnTo>
                  <a:lnTo>
                    <a:pt x="781" y="476"/>
                  </a:lnTo>
                  <a:lnTo>
                    <a:pt x="769" y="477"/>
                  </a:lnTo>
                  <a:lnTo>
                    <a:pt x="756" y="477"/>
                  </a:lnTo>
                  <a:lnTo>
                    <a:pt x="743" y="477"/>
                  </a:lnTo>
                  <a:lnTo>
                    <a:pt x="731" y="477"/>
                  </a:lnTo>
                  <a:lnTo>
                    <a:pt x="718" y="477"/>
                  </a:lnTo>
                  <a:lnTo>
                    <a:pt x="706" y="477"/>
                  </a:lnTo>
                  <a:lnTo>
                    <a:pt x="693" y="477"/>
                  </a:lnTo>
                  <a:lnTo>
                    <a:pt x="681" y="477"/>
                  </a:lnTo>
                  <a:lnTo>
                    <a:pt x="667" y="476"/>
                  </a:lnTo>
                  <a:lnTo>
                    <a:pt x="655" y="476"/>
                  </a:lnTo>
                  <a:lnTo>
                    <a:pt x="642" y="476"/>
                  </a:lnTo>
                  <a:lnTo>
                    <a:pt x="629" y="475"/>
                  </a:lnTo>
                  <a:lnTo>
                    <a:pt x="617" y="475"/>
                  </a:lnTo>
                  <a:lnTo>
                    <a:pt x="605" y="475"/>
                  </a:lnTo>
                  <a:lnTo>
                    <a:pt x="592" y="473"/>
                  </a:lnTo>
                  <a:lnTo>
                    <a:pt x="580" y="472"/>
                  </a:lnTo>
                  <a:lnTo>
                    <a:pt x="567" y="472"/>
                  </a:lnTo>
                  <a:lnTo>
                    <a:pt x="555" y="471"/>
                  </a:lnTo>
                  <a:lnTo>
                    <a:pt x="543" y="469"/>
                  </a:lnTo>
                  <a:lnTo>
                    <a:pt x="530" y="468"/>
                  </a:lnTo>
                  <a:lnTo>
                    <a:pt x="518" y="468"/>
                  </a:lnTo>
                  <a:lnTo>
                    <a:pt x="506" y="467"/>
                  </a:lnTo>
                  <a:lnTo>
                    <a:pt x="494" y="466"/>
                  </a:lnTo>
                  <a:lnTo>
                    <a:pt x="482" y="464"/>
                  </a:lnTo>
                  <a:lnTo>
                    <a:pt x="470" y="463"/>
                  </a:lnTo>
                  <a:lnTo>
                    <a:pt x="458" y="460"/>
                  </a:lnTo>
                  <a:lnTo>
                    <a:pt x="446" y="459"/>
                  </a:lnTo>
                  <a:lnTo>
                    <a:pt x="434" y="458"/>
                  </a:lnTo>
                  <a:lnTo>
                    <a:pt x="424" y="456"/>
                  </a:lnTo>
                  <a:lnTo>
                    <a:pt x="412" y="454"/>
                  </a:lnTo>
                  <a:lnTo>
                    <a:pt x="400" y="452"/>
                  </a:lnTo>
                  <a:lnTo>
                    <a:pt x="389" y="451"/>
                  </a:lnTo>
                  <a:lnTo>
                    <a:pt x="377" y="448"/>
                  </a:lnTo>
                  <a:lnTo>
                    <a:pt x="367" y="447"/>
                  </a:lnTo>
                  <a:lnTo>
                    <a:pt x="356" y="444"/>
                  </a:lnTo>
                  <a:lnTo>
                    <a:pt x="344" y="442"/>
                  </a:lnTo>
                  <a:lnTo>
                    <a:pt x="334" y="440"/>
                  </a:lnTo>
                  <a:lnTo>
                    <a:pt x="323" y="438"/>
                  </a:lnTo>
                  <a:lnTo>
                    <a:pt x="312" y="435"/>
                  </a:lnTo>
                  <a:lnTo>
                    <a:pt x="303" y="432"/>
                  </a:lnTo>
                  <a:lnTo>
                    <a:pt x="293" y="430"/>
                  </a:lnTo>
                  <a:lnTo>
                    <a:pt x="282" y="428"/>
                  </a:lnTo>
                  <a:lnTo>
                    <a:pt x="273" y="426"/>
                  </a:lnTo>
                  <a:lnTo>
                    <a:pt x="262" y="423"/>
                  </a:lnTo>
                  <a:lnTo>
                    <a:pt x="253" y="421"/>
                  </a:lnTo>
                  <a:lnTo>
                    <a:pt x="244" y="418"/>
                  </a:lnTo>
                  <a:lnTo>
                    <a:pt x="234" y="414"/>
                  </a:lnTo>
                  <a:lnTo>
                    <a:pt x="225" y="411"/>
                  </a:lnTo>
                  <a:lnTo>
                    <a:pt x="216" y="409"/>
                  </a:lnTo>
                  <a:lnTo>
                    <a:pt x="206" y="406"/>
                  </a:lnTo>
                  <a:lnTo>
                    <a:pt x="197" y="403"/>
                  </a:lnTo>
                  <a:lnTo>
                    <a:pt x="189" y="399"/>
                  </a:lnTo>
                  <a:lnTo>
                    <a:pt x="180" y="397"/>
                  </a:lnTo>
                  <a:lnTo>
                    <a:pt x="172" y="393"/>
                  </a:lnTo>
                  <a:lnTo>
                    <a:pt x="164" y="390"/>
                  </a:lnTo>
                  <a:lnTo>
                    <a:pt x="156" y="387"/>
                  </a:lnTo>
                  <a:lnTo>
                    <a:pt x="148" y="383"/>
                  </a:lnTo>
                  <a:lnTo>
                    <a:pt x="140" y="381"/>
                  </a:lnTo>
                  <a:lnTo>
                    <a:pt x="134" y="377"/>
                  </a:lnTo>
                  <a:lnTo>
                    <a:pt x="126" y="373"/>
                  </a:lnTo>
                  <a:lnTo>
                    <a:pt x="119" y="370"/>
                  </a:lnTo>
                  <a:lnTo>
                    <a:pt x="112" y="366"/>
                  </a:lnTo>
                  <a:lnTo>
                    <a:pt x="106" y="362"/>
                  </a:lnTo>
                  <a:lnTo>
                    <a:pt x="99" y="360"/>
                  </a:lnTo>
                  <a:lnTo>
                    <a:pt x="93" y="356"/>
                  </a:lnTo>
                  <a:lnTo>
                    <a:pt x="86" y="352"/>
                  </a:lnTo>
                  <a:lnTo>
                    <a:pt x="81" y="348"/>
                  </a:lnTo>
                  <a:lnTo>
                    <a:pt x="75" y="345"/>
                  </a:lnTo>
                  <a:lnTo>
                    <a:pt x="69" y="341"/>
                  </a:lnTo>
                  <a:lnTo>
                    <a:pt x="63" y="337"/>
                  </a:lnTo>
                  <a:lnTo>
                    <a:pt x="58" y="333"/>
                  </a:lnTo>
                  <a:lnTo>
                    <a:pt x="54" y="329"/>
                  </a:lnTo>
                  <a:lnTo>
                    <a:pt x="49" y="325"/>
                  </a:lnTo>
                  <a:lnTo>
                    <a:pt x="45" y="321"/>
                  </a:lnTo>
                  <a:lnTo>
                    <a:pt x="41" y="317"/>
                  </a:lnTo>
                  <a:lnTo>
                    <a:pt x="36" y="313"/>
                  </a:lnTo>
                  <a:lnTo>
                    <a:pt x="33" y="309"/>
                  </a:lnTo>
                  <a:lnTo>
                    <a:pt x="29" y="305"/>
                  </a:lnTo>
                  <a:lnTo>
                    <a:pt x="25" y="301"/>
                  </a:lnTo>
                  <a:lnTo>
                    <a:pt x="22" y="297"/>
                  </a:lnTo>
                  <a:lnTo>
                    <a:pt x="18" y="293"/>
                  </a:lnTo>
                  <a:lnTo>
                    <a:pt x="16" y="290"/>
                  </a:lnTo>
                  <a:lnTo>
                    <a:pt x="13" y="286"/>
                  </a:lnTo>
                  <a:lnTo>
                    <a:pt x="12" y="282"/>
                  </a:lnTo>
                  <a:lnTo>
                    <a:pt x="9" y="278"/>
                  </a:lnTo>
                  <a:lnTo>
                    <a:pt x="7" y="274"/>
                  </a:lnTo>
                  <a:lnTo>
                    <a:pt x="5" y="268"/>
                  </a:lnTo>
                  <a:lnTo>
                    <a:pt x="4" y="264"/>
                  </a:lnTo>
                  <a:lnTo>
                    <a:pt x="3" y="260"/>
                  </a:lnTo>
                  <a:lnTo>
                    <a:pt x="1" y="256"/>
                  </a:lnTo>
                  <a:lnTo>
                    <a:pt x="1" y="252"/>
                  </a:lnTo>
                  <a:lnTo>
                    <a:pt x="0" y="249"/>
                  </a:lnTo>
                  <a:lnTo>
                    <a:pt x="0" y="245"/>
                  </a:lnTo>
                  <a:lnTo>
                    <a:pt x="0" y="239"/>
                  </a:lnTo>
                  <a:lnTo>
                    <a:pt x="0" y="235"/>
                  </a:lnTo>
                  <a:lnTo>
                    <a:pt x="0" y="231"/>
                  </a:lnTo>
                  <a:lnTo>
                    <a:pt x="0" y="227"/>
                  </a:lnTo>
                  <a:lnTo>
                    <a:pt x="1" y="223"/>
                  </a:lnTo>
                  <a:lnTo>
                    <a:pt x="3" y="219"/>
                  </a:lnTo>
                  <a:lnTo>
                    <a:pt x="4" y="214"/>
                  </a:lnTo>
                  <a:lnTo>
                    <a:pt x="5" y="210"/>
                  </a:lnTo>
                  <a:lnTo>
                    <a:pt x="7" y="206"/>
                  </a:lnTo>
                  <a:lnTo>
                    <a:pt x="8" y="202"/>
                  </a:lnTo>
                  <a:lnTo>
                    <a:pt x="10" y="198"/>
                  </a:lnTo>
                  <a:lnTo>
                    <a:pt x="12" y="194"/>
                  </a:lnTo>
                  <a:lnTo>
                    <a:pt x="14" y="190"/>
                  </a:lnTo>
                  <a:lnTo>
                    <a:pt x="17" y="186"/>
                  </a:lnTo>
                  <a:lnTo>
                    <a:pt x="21" y="182"/>
                  </a:lnTo>
                  <a:lnTo>
                    <a:pt x="24" y="178"/>
                  </a:lnTo>
                  <a:lnTo>
                    <a:pt x="26" y="173"/>
                  </a:lnTo>
                  <a:lnTo>
                    <a:pt x="30" y="169"/>
                  </a:lnTo>
                  <a:lnTo>
                    <a:pt x="34" y="165"/>
                  </a:lnTo>
                  <a:lnTo>
                    <a:pt x="38" y="161"/>
                  </a:lnTo>
                  <a:lnTo>
                    <a:pt x="42" y="157"/>
                  </a:lnTo>
                  <a:lnTo>
                    <a:pt x="46" y="155"/>
                  </a:lnTo>
                  <a:lnTo>
                    <a:pt x="52" y="151"/>
                  </a:lnTo>
                  <a:lnTo>
                    <a:pt x="57" y="147"/>
                  </a:lnTo>
                  <a:lnTo>
                    <a:pt x="61" y="143"/>
                  </a:lnTo>
                  <a:lnTo>
                    <a:pt x="66" y="139"/>
                  </a:lnTo>
                  <a:lnTo>
                    <a:pt x="71" y="135"/>
                  </a:lnTo>
                  <a:lnTo>
                    <a:pt x="78" y="131"/>
                  </a:lnTo>
                  <a:lnTo>
                    <a:pt x="83" y="127"/>
                  </a:lnTo>
                  <a:lnTo>
                    <a:pt x="90" y="124"/>
                  </a:lnTo>
                  <a:lnTo>
                    <a:pt x="95" y="120"/>
                  </a:lnTo>
                  <a:lnTo>
                    <a:pt x="102" y="116"/>
                  </a:lnTo>
                  <a:lnTo>
                    <a:pt x="108" y="112"/>
                  </a:lnTo>
                  <a:lnTo>
                    <a:pt x="115" y="110"/>
                  </a:lnTo>
                  <a:lnTo>
                    <a:pt x="123" y="106"/>
                  </a:lnTo>
                  <a:lnTo>
                    <a:pt x="130" y="103"/>
                  </a:lnTo>
                  <a:lnTo>
                    <a:pt x="136" y="99"/>
                  </a:lnTo>
                  <a:lnTo>
                    <a:pt x="144" y="95"/>
                  </a:lnTo>
                  <a:lnTo>
                    <a:pt x="152" y="92"/>
                  </a:lnTo>
                  <a:lnTo>
                    <a:pt x="160" y="88"/>
                  </a:lnTo>
                  <a:lnTo>
                    <a:pt x="168" y="86"/>
                  </a:lnTo>
                  <a:lnTo>
                    <a:pt x="176" y="83"/>
                  </a:lnTo>
                  <a:lnTo>
                    <a:pt x="185" y="79"/>
                  </a:lnTo>
                  <a:lnTo>
                    <a:pt x="193" y="76"/>
                  </a:lnTo>
                  <a:lnTo>
                    <a:pt x="203" y="74"/>
                  </a:lnTo>
                  <a:lnTo>
                    <a:pt x="210" y="70"/>
                  </a:lnTo>
                  <a:lnTo>
                    <a:pt x="220" y="67"/>
                  </a:lnTo>
                  <a:lnTo>
                    <a:pt x="229" y="65"/>
                  </a:lnTo>
                  <a:lnTo>
                    <a:pt x="238" y="62"/>
                  </a:lnTo>
                  <a:lnTo>
                    <a:pt x="248" y="59"/>
                  </a:lnTo>
                  <a:lnTo>
                    <a:pt x="257" y="57"/>
                  </a:lnTo>
                  <a:lnTo>
                    <a:pt x="267" y="54"/>
                  </a:lnTo>
                  <a:lnTo>
                    <a:pt x="277" y="51"/>
                  </a:lnTo>
                  <a:lnTo>
                    <a:pt x="287" y="49"/>
                  </a:lnTo>
                  <a:lnTo>
                    <a:pt x="298" y="46"/>
                  </a:lnTo>
                  <a:lnTo>
                    <a:pt x="307" y="43"/>
                  </a:lnTo>
                  <a:lnTo>
                    <a:pt x="318" y="41"/>
                  </a:lnTo>
                  <a:lnTo>
                    <a:pt x="328" y="38"/>
                  </a:lnTo>
                  <a:lnTo>
                    <a:pt x="339" y="37"/>
                  </a:lnTo>
                  <a:lnTo>
                    <a:pt x="350" y="34"/>
                  </a:lnTo>
                  <a:lnTo>
                    <a:pt x="361" y="31"/>
                  </a:lnTo>
                  <a:lnTo>
                    <a:pt x="372" y="30"/>
                  </a:lnTo>
                  <a:lnTo>
                    <a:pt x="383" y="28"/>
                  </a:lnTo>
                  <a:lnTo>
                    <a:pt x="395" y="26"/>
                  </a:lnTo>
                  <a:lnTo>
                    <a:pt x="406" y="25"/>
                  </a:lnTo>
                  <a:lnTo>
                    <a:pt x="417" y="22"/>
                  </a:lnTo>
                  <a:lnTo>
                    <a:pt x="429" y="21"/>
                  </a:lnTo>
                  <a:lnTo>
                    <a:pt x="441" y="20"/>
                  </a:lnTo>
                  <a:lnTo>
                    <a:pt x="453" y="17"/>
                  </a:lnTo>
                  <a:lnTo>
                    <a:pt x="463" y="16"/>
                  </a:lnTo>
                  <a:lnTo>
                    <a:pt x="475" y="14"/>
                  </a:lnTo>
                  <a:lnTo>
                    <a:pt x="487" y="13"/>
                  </a:lnTo>
                  <a:lnTo>
                    <a:pt x="500" y="12"/>
                  </a:lnTo>
                  <a:lnTo>
                    <a:pt x="512" y="10"/>
                  </a:lnTo>
                  <a:lnTo>
                    <a:pt x="524" y="9"/>
                  </a:lnTo>
                  <a:lnTo>
                    <a:pt x="536" y="8"/>
                  </a:lnTo>
                  <a:lnTo>
                    <a:pt x="548" y="8"/>
                  </a:lnTo>
                  <a:lnTo>
                    <a:pt x="561" y="6"/>
                  </a:lnTo>
                  <a:lnTo>
                    <a:pt x="573" y="5"/>
                  </a:lnTo>
                  <a:lnTo>
                    <a:pt x="585" y="4"/>
                  </a:lnTo>
                  <a:lnTo>
                    <a:pt x="599" y="4"/>
                  </a:lnTo>
                  <a:lnTo>
                    <a:pt x="610" y="2"/>
                  </a:lnTo>
                  <a:lnTo>
                    <a:pt x="624" y="2"/>
                  </a:lnTo>
                  <a:lnTo>
                    <a:pt x="636" y="2"/>
                  </a:lnTo>
                  <a:lnTo>
                    <a:pt x="649" y="1"/>
                  </a:lnTo>
                  <a:lnTo>
                    <a:pt x="661" y="1"/>
                  </a:lnTo>
                  <a:lnTo>
                    <a:pt x="674" y="1"/>
                  </a:lnTo>
                  <a:lnTo>
                    <a:pt x="686" y="0"/>
                  </a:lnTo>
                  <a:lnTo>
                    <a:pt x="699" y="0"/>
                  </a:lnTo>
                  <a:lnTo>
                    <a:pt x="712" y="0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Rectangle 2499"/>
            <p:cNvSpPr>
              <a:spLocks noChangeArrowheads="1"/>
            </p:cNvSpPr>
            <p:nvPr/>
          </p:nvSpPr>
          <p:spPr bwMode="auto">
            <a:xfrm>
              <a:off x="8096250" y="3371850"/>
              <a:ext cx="265113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auth</a:t>
              </a:r>
              <a:endParaRPr lang="en-US" sz="1000" b="0">
                <a:solidFill>
                  <a:schemeClr val="tx1"/>
                </a:solidFill>
              </a:endParaRPr>
            </a:p>
          </p:txBody>
        </p:sp>
        <p:sp>
          <p:nvSpPr>
            <p:cNvPr id="118" name="Freeform 2500"/>
            <p:cNvSpPr>
              <a:spLocks/>
            </p:cNvSpPr>
            <p:nvPr/>
          </p:nvSpPr>
          <p:spPr bwMode="auto">
            <a:xfrm>
              <a:off x="7908925" y="3868738"/>
              <a:ext cx="574675" cy="190500"/>
            </a:xfrm>
            <a:custGeom>
              <a:avLst/>
              <a:gdLst/>
              <a:ahLst/>
              <a:cxnLst>
                <a:cxn ang="0">
                  <a:pos x="788" y="0"/>
                </a:cxn>
                <a:cxn ang="0">
                  <a:pos x="863" y="4"/>
                </a:cxn>
                <a:cxn ang="0">
                  <a:pos x="938" y="10"/>
                </a:cxn>
                <a:cxn ang="0">
                  <a:pos x="1009" y="18"/>
                </a:cxn>
                <a:cxn ang="0">
                  <a:pos x="1077" y="29"/>
                </a:cxn>
                <a:cxn ang="0">
                  <a:pos x="1141" y="43"/>
                </a:cxn>
                <a:cxn ang="0">
                  <a:pos x="1201" y="58"/>
                </a:cxn>
                <a:cxn ang="0">
                  <a:pos x="1255" y="75"/>
                </a:cxn>
                <a:cxn ang="0">
                  <a:pos x="1304" y="95"/>
                </a:cxn>
                <a:cxn ang="0">
                  <a:pos x="1347" y="116"/>
                </a:cxn>
                <a:cxn ang="0">
                  <a:pos x="1383" y="137"/>
                </a:cxn>
                <a:cxn ang="0">
                  <a:pos x="1410" y="161"/>
                </a:cxn>
                <a:cxn ang="0">
                  <a:pos x="1432" y="185"/>
                </a:cxn>
                <a:cxn ang="0">
                  <a:pos x="1445" y="210"/>
                </a:cxn>
                <a:cxn ang="0">
                  <a:pos x="1449" y="235"/>
                </a:cxn>
                <a:cxn ang="0">
                  <a:pos x="1446" y="260"/>
                </a:cxn>
                <a:cxn ang="0">
                  <a:pos x="1436" y="284"/>
                </a:cxn>
                <a:cxn ang="0">
                  <a:pos x="1417" y="309"/>
                </a:cxn>
                <a:cxn ang="0">
                  <a:pos x="1390" y="333"/>
                </a:cxn>
                <a:cxn ang="0">
                  <a:pos x="1356" y="356"/>
                </a:cxn>
                <a:cxn ang="0">
                  <a:pos x="1316" y="377"/>
                </a:cxn>
                <a:cxn ang="0">
                  <a:pos x="1269" y="395"/>
                </a:cxn>
                <a:cxn ang="0">
                  <a:pos x="1216" y="414"/>
                </a:cxn>
                <a:cxn ang="0">
                  <a:pos x="1156" y="430"/>
                </a:cxn>
                <a:cxn ang="0">
                  <a:pos x="1094" y="443"/>
                </a:cxn>
                <a:cxn ang="0">
                  <a:pos x="1026" y="455"/>
                </a:cxn>
                <a:cxn ang="0">
                  <a:pos x="955" y="464"/>
                </a:cxn>
                <a:cxn ang="0">
                  <a:pos x="882" y="471"/>
                </a:cxn>
                <a:cxn ang="0">
                  <a:pos x="806" y="475"/>
                </a:cxn>
                <a:cxn ang="0">
                  <a:pos x="731" y="477"/>
                </a:cxn>
                <a:cxn ang="0">
                  <a:pos x="655" y="476"/>
                </a:cxn>
                <a:cxn ang="0">
                  <a:pos x="580" y="472"/>
                </a:cxn>
                <a:cxn ang="0">
                  <a:pos x="506" y="465"/>
                </a:cxn>
                <a:cxn ang="0">
                  <a:pos x="434" y="458"/>
                </a:cxn>
                <a:cxn ang="0">
                  <a:pos x="367" y="446"/>
                </a:cxn>
                <a:cxn ang="0">
                  <a:pos x="303" y="432"/>
                </a:cxn>
                <a:cxn ang="0">
                  <a:pos x="244" y="417"/>
                </a:cxn>
                <a:cxn ang="0">
                  <a:pos x="189" y="399"/>
                </a:cxn>
                <a:cxn ang="0">
                  <a:pos x="140" y="379"/>
                </a:cxn>
                <a:cxn ang="0">
                  <a:pos x="99" y="358"/>
                </a:cxn>
                <a:cxn ang="0">
                  <a:pos x="63" y="336"/>
                </a:cxn>
                <a:cxn ang="0">
                  <a:pos x="36" y="313"/>
                </a:cxn>
                <a:cxn ang="0">
                  <a:pos x="16" y="289"/>
                </a:cxn>
                <a:cxn ang="0">
                  <a:pos x="4" y="264"/>
                </a:cxn>
                <a:cxn ang="0">
                  <a:pos x="0" y="239"/>
                </a:cxn>
                <a:cxn ang="0">
                  <a:pos x="4" y="214"/>
                </a:cxn>
                <a:cxn ang="0">
                  <a:pos x="14" y="189"/>
                </a:cxn>
                <a:cxn ang="0">
                  <a:pos x="34" y="165"/>
                </a:cxn>
                <a:cxn ang="0">
                  <a:pos x="61" y="141"/>
                </a:cxn>
                <a:cxn ang="0">
                  <a:pos x="95" y="119"/>
                </a:cxn>
                <a:cxn ang="0">
                  <a:pos x="136" y="98"/>
                </a:cxn>
                <a:cxn ang="0">
                  <a:pos x="185" y="79"/>
                </a:cxn>
                <a:cxn ang="0">
                  <a:pos x="238" y="61"/>
                </a:cxn>
                <a:cxn ang="0">
                  <a:pos x="298" y="45"/>
                </a:cxn>
                <a:cxn ang="0">
                  <a:pos x="361" y="31"/>
                </a:cxn>
                <a:cxn ang="0">
                  <a:pos x="429" y="20"/>
                </a:cxn>
                <a:cxn ang="0">
                  <a:pos x="500" y="12"/>
                </a:cxn>
                <a:cxn ang="0">
                  <a:pos x="573" y="5"/>
                </a:cxn>
                <a:cxn ang="0">
                  <a:pos x="649" y="1"/>
                </a:cxn>
                <a:cxn ang="0">
                  <a:pos x="724" y="0"/>
                </a:cxn>
              </a:cxnLst>
              <a:rect l="0" t="0" r="r" b="b"/>
              <a:pathLst>
                <a:path w="1449" h="477">
                  <a:moveTo>
                    <a:pt x="724" y="0"/>
                  </a:moveTo>
                  <a:lnTo>
                    <a:pt x="738" y="0"/>
                  </a:lnTo>
                  <a:lnTo>
                    <a:pt x="749" y="0"/>
                  </a:lnTo>
                  <a:lnTo>
                    <a:pt x="763" y="0"/>
                  </a:lnTo>
                  <a:lnTo>
                    <a:pt x="775" y="0"/>
                  </a:lnTo>
                  <a:lnTo>
                    <a:pt x="788" y="0"/>
                  </a:lnTo>
                  <a:lnTo>
                    <a:pt x="800" y="1"/>
                  </a:lnTo>
                  <a:lnTo>
                    <a:pt x="813" y="1"/>
                  </a:lnTo>
                  <a:lnTo>
                    <a:pt x="825" y="1"/>
                  </a:lnTo>
                  <a:lnTo>
                    <a:pt x="838" y="2"/>
                  </a:lnTo>
                  <a:lnTo>
                    <a:pt x="850" y="2"/>
                  </a:lnTo>
                  <a:lnTo>
                    <a:pt x="863" y="4"/>
                  </a:lnTo>
                  <a:lnTo>
                    <a:pt x="875" y="5"/>
                  </a:lnTo>
                  <a:lnTo>
                    <a:pt x="889" y="5"/>
                  </a:lnTo>
                  <a:lnTo>
                    <a:pt x="900" y="6"/>
                  </a:lnTo>
                  <a:lnTo>
                    <a:pt x="912" y="8"/>
                  </a:lnTo>
                  <a:lnTo>
                    <a:pt x="924" y="9"/>
                  </a:lnTo>
                  <a:lnTo>
                    <a:pt x="938" y="10"/>
                  </a:lnTo>
                  <a:lnTo>
                    <a:pt x="949" y="12"/>
                  </a:lnTo>
                  <a:lnTo>
                    <a:pt x="961" y="13"/>
                  </a:lnTo>
                  <a:lnTo>
                    <a:pt x="973" y="14"/>
                  </a:lnTo>
                  <a:lnTo>
                    <a:pt x="985" y="16"/>
                  </a:lnTo>
                  <a:lnTo>
                    <a:pt x="997" y="17"/>
                  </a:lnTo>
                  <a:lnTo>
                    <a:pt x="1009" y="18"/>
                  </a:lnTo>
                  <a:lnTo>
                    <a:pt x="1020" y="20"/>
                  </a:lnTo>
                  <a:lnTo>
                    <a:pt x="1032" y="22"/>
                  </a:lnTo>
                  <a:lnTo>
                    <a:pt x="1043" y="24"/>
                  </a:lnTo>
                  <a:lnTo>
                    <a:pt x="1054" y="25"/>
                  </a:lnTo>
                  <a:lnTo>
                    <a:pt x="1066" y="27"/>
                  </a:lnTo>
                  <a:lnTo>
                    <a:pt x="1077" y="29"/>
                  </a:lnTo>
                  <a:lnTo>
                    <a:pt x="1087" y="31"/>
                  </a:lnTo>
                  <a:lnTo>
                    <a:pt x="1099" y="34"/>
                  </a:lnTo>
                  <a:lnTo>
                    <a:pt x="1110" y="35"/>
                  </a:lnTo>
                  <a:lnTo>
                    <a:pt x="1120" y="38"/>
                  </a:lnTo>
                  <a:lnTo>
                    <a:pt x="1131" y="41"/>
                  </a:lnTo>
                  <a:lnTo>
                    <a:pt x="1141" y="43"/>
                  </a:lnTo>
                  <a:lnTo>
                    <a:pt x="1152" y="45"/>
                  </a:lnTo>
                  <a:lnTo>
                    <a:pt x="1161" y="47"/>
                  </a:lnTo>
                  <a:lnTo>
                    <a:pt x="1172" y="50"/>
                  </a:lnTo>
                  <a:lnTo>
                    <a:pt x="1181" y="53"/>
                  </a:lnTo>
                  <a:lnTo>
                    <a:pt x="1192" y="55"/>
                  </a:lnTo>
                  <a:lnTo>
                    <a:pt x="1201" y="58"/>
                  </a:lnTo>
                  <a:lnTo>
                    <a:pt x="1210" y="61"/>
                  </a:lnTo>
                  <a:lnTo>
                    <a:pt x="1220" y="63"/>
                  </a:lnTo>
                  <a:lnTo>
                    <a:pt x="1229" y="67"/>
                  </a:lnTo>
                  <a:lnTo>
                    <a:pt x="1238" y="70"/>
                  </a:lnTo>
                  <a:lnTo>
                    <a:pt x="1247" y="72"/>
                  </a:lnTo>
                  <a:lnTo>
                    <a:pt x="1255" y="75"/>
                  </a:lnTo>
                  <a:lnTo>
                    <a:pt x="1265" y="79"/>
                  </a:lnTo>
                  <a:lnTo>
                    <a:pt x="1273" y="82"/>
                  </a:lnTo>
                  <a:lnTo>
                    <a:pt x="1281" y="84"/>
                  </a:lnTo>
                  <a:lnTo>
                    <a:pt x="1289" y="88"/>
                  </a:lnTo>
                  <a:lnTo>
                    <a:pt x="1296" y="91"/>
                  </a:lnTo>
                  <a:lnTo>
                    <a:pt x="1304" y="95"/>
                  </a:lnTo>
                  <a:lnTo>
                    <a:pt x="1312" y="98"/>
                  </a:lnTo>
                  <a:lnTo>
                    <a:pt x="1319" y="102"/>
                  </a:lnTo>
                  <a:lnTo>
                    <a:pt x="1327" y="106"/>
                  </a:lnTo>
                  <a:lnTo>
                    <a:pt x="1334" y="108"/>
                  </a:lnTo>
                  <a:lnTo>
                    <a:pt x="1340" y="112"/>
                  </a:lnTo>
                  <a:lnTo>
                    <a:pt x="1347" y="116"/>
                  </a:lnTo>
                  <a:lnTo>
                    <a:pt x="1353" y="119"/>
                  </a:lnTo>
                  <a:lnTo>
                    <a:pt x="1360" y="123"/>
                  </a:lnTo>
                  <a:lnTo>
                    <a:pt x="1365" y="127"/>
                  </a:lnTo>
                  <a:lnTo>
                    <a:pt x="1372" y="131"/>
                  </a:lnTo>
                  <a:lnTo>
                    <a:pt x="1377" y="135"/>
                  </a:lnTo>
                  <a:lnTo>
                    <a:pt x="1383" y="137"/>
                  </a:lnTo>
                  <a:lnTo>
                    <a:pt x="1388" y="141"/>
                  </a:lnTo>
                  <a:lnTo>
                    <a:pt x="1393" y="145"/>
                  </a:lnTo>
                  <a:lnTo>
                    <a:pt x="1397" y="149"/>
                  </a:lnTo>
                  <a:lnTo>
                    <a:pt x="1402" y="153"/>
                  </a:lnTo>
                  <a:lnTo>
                    <a:pt x="1406" y="157"/>
                  </a:lnTo>
                  <a:lnTo>
                    <a:pt x="1410" y="161"/>
                  </a:lnTo>
                  <a:lnTo>
                    <a:pt x="1414" y="165"/>
                  </a:lnTo>
                  <a:lnTo>
                    <a:pt x="1418" y="169"/>
                  </a:lnTo>
                  <a:lnTo>
                    <a:pt x="1422" y="173"/>
                  </a:lnTo>
                  <a:lnTo>
                    <a:pt x="1425" y="177"/>
                  </a:lnTo>
                  <a:lnTo>
                    <a:pt x="1429" y="181"/>
                  </a:lnTo>
                  <a:lnTo>
                    <a:pt x="1432" y="185"/>
                  </a:lnTo>
                  <a:lnTo>
                    <a:pt x="1434" y="189"/>
                  </a:lnTo>
                  <a:lnTo>
                    <a:pt x="1437" y="193"/>
                  </a:lnTo>
                  <a:lnTo>
                    <a:pt x="1438" y="197"/>
                  </a:lnTo>
                  <a:lnTo>
                    <a:pt x="1441" y="202"/>
                  </a:lnTo>
                  <a:lnTo>
                    <a:pt x="1442" y="206"/>
                  </a:lnTo>
                  <a:lnTo>
                    <a:pt x="1445" y="210"/>
                  </a:lnTo>
                  <a:lnTo>
                    <a:pt x="1446" y="214"/>
                  </a:lnTo>
                  <a:lnTo>
                    <a:pt x="1447" y="218"/>
                  </a:lnTo>
                  <a:lnTo>
                    <a:pt x="1447" y="222"/>
                  </a:lnTo>
                  <a:lnTo>
                    <a:pt x="1449" y="226"/>
                  </a:lnTo>
                  <a:lnTo>
                    <a:pt x="1449" y="231"/>
                  </a:lnTo>
                  <a:lnTo>
                    <a:pt x="1449" y="235"/>
                  </a:lnTo>
                  <a:lnTo>
                    <a:pt x="1449" y="239"/>
                  </a:lnTo>
                  <a:lnTo>
                    <a:pt x="1449" y="243"/>
                  </a:lnTo>
                  <a:lnTo>
                    <a:pt x="1449" y="247"/>
                  </a:lnTo>
                  <a:lnTo>
                    <a:pt x="1449" y="251"/>
                  </a:lnTo>
                  <a:lnTo>
                    <a:pt x="1447" y="256"/>
                  </a:lnTo>
                  <a:lnTo>
                    <a:pt x="1446" y="260"/>
                  </a:lnTo>
                  <a:lnTo>
                    <a:pt x="1445" y="264"/>
                  </a:lnTo>
                  <a:lnTo>
                    <a:pt x="1443" y="268"/>
                  </a:lnTo>
                  <a:lnTo>
                    <a:pt x="1442" y="272"/>
                  </a:lnTo>
                  <a:lnTo>
                    <a:pt x="1439" y="276"/>
                  </a:lnTo>
                  <a:lnTo>
                    <a:pt x="1438" y="280"/>
                  </a:lnTo>
                  <a:lnTo>
                    <a:pt x="1436" y="284"/>
                  </a:lnTo>
                  <a:lnTo>
                    <a:pt x="1433" y="289"/>
                  </a:lnTo>
                  <a:lnTo>
                    <a:pt x="1430" y="293"/>
                  </a:lnTo>
                  <a:lnTo>
                    <a:pt x="1426" y="297"/>
                  </a:lnTo>
                  <a:lnTo>
                    <a:pt x="1424" y="301"/>
                  </a:lnTo>
                  <a:lnTo>
                    <a:pt x="1420" y="305"/>
                  </a:lnTo>
                  <a:lnTo>
                    <a:pt x="1417" y="309"/>
                  </a:lnTo>
                  <a:lnTo>
                    <a:pt x="1413" y="313"/>
                  </a:lnTo>
                  <a:lnTo>
                    <a:pt x="1409" y="317"/>
                  </a:lnTo>
                  <a:lnTo>
                    <a:pt x="1404" y="321"/>
                  </a:lnTo>
                  <a:lnTo>
                    <a:pt x="1400" y="325"/>
                  </a:lnTo>
                  <a:lnTo>
                    <a:pt x="1394" y="329"/>
                  </a:lnTo>
                  <a:lnTo>
                    <a:pt x="1390" y="333"/>
                  </a:lnTo>
                  <a:lnTo>
                    <a:pt x="1385" y="336"/>
                  </a:lnTo>
                  <a:lnTo>
                    <a:pt x="1380" y="340"/>
                  </a:lnTo>
                  <a:lnTo>
                    <a:pt x="1375" y="344"/>
                  </a:lnTo>
                  <a:lnTo>
                    <a:pt x="1368" y="348"/>
                  </a:lnTo>
                  <a:lnTo>
                    <a:pt x="1363" y="352"/>
                  </a:lnTo>
                  <a:lnTo>
                    <a:pt x="1356" y="356"/>
                  </a:lnTo>
                  <a:lnTo>
                    <a:pt x="1349" y="358"/>
                  </a:lnTo>
                  <a:lnTo>
                    <a:pt x="1344" y="362"/>
                  </a:lnTo>
                  <a:lnTo>
                    <a:pt x="1338" y="366"/>
                  </a:lnTo>
                  <a:lnTo>
                    <a:pt x="1330" y="369"/>
                  </a:lnTo>
                  <a:lnTo>
                    <a:pt x="1323" y="373"/>
                  </a:lnTo>
                  <a:lnTo>
                    <a:pt x="1316" y="377"/>
                  </a:lnTo>
                  <a:lnTo>
                    <a:pt x="1308" y="379"/>
                  </a:lnTo>
                  <a:lnTo>
                    <a:pt x="1300" y="383"/>
                  </a:lnTo>
                  <a:lnTo>
                    <a:pt x="1292" y="386"/>
                  </a:lnTo>
                  <a:lnTo>
                    <a:pt x="1285" y="390"/>
                  </a:lnTo>
                  <a:lnTo>
                    <a:pt x="1277" y="393"/>
                  </a:lnTo>
                  <a:lnTo>
                    <a:pt x="1269" y="395"/>
                  </a:lnTo>
                  <a:lnTo>
                    <a:pt x="1259" y="399"/>
                  </a:lnTo>
                  <a:lnTo>
                    <a:pt x="1251" y="402"/>
                  </a:lnTo>
                  <a:lnTo>
                    <a:pt x="1242" y="405"/>
                  </a:lnTo>
                  <a:lnTo>
                    <a:pt x="1234" y="409"/>
                  </a:lnTo>
                  <a:lnTo>
                    <a:pt x="1225" y="411"/>
                  </a:lnTo>
                  <a:lnTo>
                    <a:pt x="1216" y="414"/>
                  </a:lnTo>
                  <a:lnTo>
                    <a:pt x="1206" y="417"/>
                  </a:lnTo>
                  <a:lnTo>
                    <a:pt x="1196" y="419"/>
                  </a:lnTo>
                  <a:lnTo>
                    <a:pt x="1187" y="422"/>
                  </a:lnTo>
                  <a:lnTo>
                    <a:pt x="1177" y="424"/>
                  </a:lnTo>
                  <a:lnTo>
                    <a:pt x="1167" y="427"/>
                  </a:lnTo>
                  <a:lnTo>
                    <a:pt x="1156" y="430"/>
                  </a:lnTo>
                  <a:lnTo>
                    <a:pt x="1147" y="432"/>
                  </a:lnTo>
                  <a:lnTo>
                    <a:pt x="1136" y="435"/>
                  </a:lnTo>
                  <a:lnTo>
                    <a:pt x="1126" y="436"/>
                  </a:lnTo>
                  <a:lnTo>
                    <a:pt x="1115" y="439"/>
                  </a:lnTo>
                  <a:lnTo>
                    <a:pt x="1104" y="442"/>
                  </a:lnTo>
                  <a:lnTo>
                    <a:pt x="1094" y="443"/>
                  </a:lnTo>
                  <a:lnTo>
                    <a:pt x="1082" y="446"/>
                  </a:lnTo>
                  <a:lnTo>
                    <a:pt x="1071" y="448"/>
                  </a:lnTo>
                  <a:lnTo>
                    <a:pt x="1059" y="450"/>
                  </a:lnTo>
                  <a:lnTo>
                    <a:pt x="1049" y="452"/>
                  </a:lnTo>
                  <a:lnTo>
                    <a:pt x="1037" y="454"/>
                  </a:lnTo>
                  <a:lnTo>
                    <a:pt x="1026" y="455"/>
                  </a:lnTo>
                  <a:lnTo>
                    <a:pt x="1014" y="458"/>
                  </a:lnTo>
                  <a:lnTo>
                    <a:pt x="1002" y="459"/>
                  </a:lnTo>
                  <a:lnTo>
                    <a:pt x="991" y="460"/>
                  </a:lnTo>
                  <a:lnTo>
                    <a:pt x="979" y="461"/>
                  </a:lnTo>
                  <a:lnTo>
                    <a:pt x="967" y="463"/>
                  </a:lnTo>
                  <a:lnTo>
                    <a:pt x="955" y="464"/>
                  </a:lnTo>
                  <a:lnTo>
                    <a:pt x="943" y="465"/>
                  </a:lnTo>
                  <a:lnTo>
                    <a:pt x="931" y="467"/>
                  </a:lnTo>
                  <a:lnTo>
                    <a:pt x="919" y="468"/>
                  </a:lnTo>
                  <a:lnTo>
                    <a:pt x="907" y="469"/>
                  </a:lnTo>
                  <a:lnTo>
                    <a:pt x="894" y="471"/>
                  </a:lnTo>
                  <a:lnTo>
                    <a:pt x="882" y="471"/>
                  </a:lnTo>
                  <a:lnTo>
                    <a:pt x="870" y="472"/>
                  </a:lnTo>
                  <a:lnTo>
                    <a:pt x="857" y="473"/>
                  </a:lnTo>
                  <a:lnTo>
                    <a:pt x="845" y="473"/>
                  </a:lnTo>
                  <a:lnTo>
                    <a:pt x="832" y="475"/>
                  </a:lnTo>
                  <a:lnTo>
                    <a:pt x="820" y="475"/>
                  </a:lnTo>
                  <a:lnTo>
                    <a:pt x="806" y="475"/>
                  </a:lnTo>
                  <a:lnTo>
                    <a:pt x="795" y="476"/>
                  </a:lnTo>
                  <a:lnTo>
                    <a:pt x="781" y="476"/>
                  </a:lnTo>
                  <a:lnTo>
                    <a:pt x="769" y="476"/>
                  </a:lnTo>
                  <a:lnTo>
                    <a:pt x="756" y="476"/>
                  </a:lnTo>
                  <a:lnTo>
                    <a:pt x="743" y="477"/>
                  </a:lnTo>
                  <a:lnTo>
                    <a:pt x="731" y="477"/>
                  </a:lnTo>
                  <a:lnTo>
                    <a:pt x="718" y="477"/>
                  </a:lnTo>
                  <a:lnTo>
                    <a:pt x="706" y="477"/>
                  </a:lnTo>
                  <a:lnTo>
                    <a:pt x="693" y="476"/>
                  </a:lnTo>
                  <a:lnTo>
                    <a:pt x="681" y="476"/>
                  </a:lnTo>
                  <a:lnTo>
                    <a:pt x="667" y="476"/>
                  </a:lnTo>
                  <a:lnTo>
                    <a:pt x="655" y="476"/>
                  </a:lnTo>
                  <a:lnTo>
                    <a:pt x="642" y="475"/>
                  </a:lnTo>
                  <a:lnTo>
                    <a:pt x="629" y="475"/>
                  </a:lnTo>
                  <a:lnTo>
                    <a:pt x="617" y="475"/>
                  </a:lnTo>
                  <a:lnTo>
                    <a:pt x="605" y="473"/>
                  </a:lnTo>
                  <a:lnTo>
                    <a:pt x="592" y="473"/>
                  </a:lnTo>
                  <a:lnTo>
                    <a:pt x="580" y="472"/>
                  </a:lnTo>
                  <a:lnTo>
                    <a:pt x="567" y="471"/>
                  </a:lnTo>
                  <a:lnTo>
                    <a:pt x="555" y="471"/>
                  </a:lnTo>
                  <a:lnTo>
                    <a:pt x="543" y="469"/>
                  </a:lnTo>
                  <a:lnTo>
                    <a:pt x="530" y="468"/>
                  </a:lnTo>
                  <a:lnTo>
                    <a:pt x="518" y="467"/>
                  </a:lnTo>
                  <a:lnTo>
                    <a:pt x="506" y="465"/>
                  </a:lnTo>
                  <a:lnTo>
                    <a:pt x="494" y="464"/>
                  </a:lnTo>
                  <a:lnTo>
                    <a:pt x="482" y="463"/>
                  </a:lnTo>
                  <a:lnTo>
                    <a:pt x="470" y="461"/>
                  </a:lnTo>
                  <a:lnTo>
                    <a:pt x="458" y="460"/>
                  </a:lnTo>
                  <a:lnTo>
                    <a:pt x="446" y="459"/>
                  </a:lnTo>
                  <a:lnTo>
                    <a:pt x="434" y="458"/>
                  </a:lnTo>
                  <a:lnTo>
                    <a:pt x="424" y="455"/>
                  </a:lnTo>
                  <a:lnTo>
                    <a:pt x="412" y="454"/>
                  </a:lnTo>
                  <a:lnTo>
                    <a:pt x="400" y="452"/>
                  </a:lnTo>
                  <a:lnTo>
                    <a:pt x="389" y="450"/>
                  </a:lnTo>
                  <a:lnTo>
                    <a:pt x="377" y="448"/>
                  </a:lnTo>
                  <a:lnTo>
                    <a:pt x="367" y="446"/>
                  </a:lnTo>
                  <a:lnTo>
                    <a:pt x="356" y="443"/>
                  </a:lnTo>
                  <a:lnTo>
                    <a:pt x="344" y="442"/>
                  </a:lnTo>
                  <a:lnTo>
                    <a:pt x="334" y="439"/>
                  </a:lnTo>
                  <a:lnTo>
                    <a:pt x="323" y="436"/>
                  </a:lnTo>
                  <a:lnTo>
                    <a:pt x="312" y="435"/>
                  </a:lnTo>
                  <a:lnTo>
                    <a:pt x="303" y="432"/>
                  </a:lnTo>
                  <a:lnTo>
                    <a:pt x="293" y="430"/>
                  </a:lnTo>
                  <a:lnTo>
                    <a:pt x="282" y="427"/>
                  </a:lnTo>
                  <a:lnTo>
                    <a:pt x="273" y="424"/>
                  </a:lnTo>
                  <a:lnTo>
                    <a:pt x="262" y="422"/>
                  </a:lnTo>
                  <a:lnTo>
                    <a:pt x="253" y="419"/>
                  </a:lnTo>
                  <a:lnTo>
                    <a:pt x="244" y="417"/>
                  </a:lnTo>
                  <a:lnTo>
                    <a:pt x="234" y="414"/>
                  </a:lnTo>
                  <a:lnTo>
                    <a:pt x="225" y="411"/>
                  </a:lnTo>
                  <a:lnTo>
                    <a:pt x="216" y="409"/>
                  </a:lnTo>
                  <a:lnTo>
                    <a:pt x="206" y="405"/>
                  </a:lnTo>
                  <a:lnTo>
                    <a:pt x="197" y="402"/>
                  </a:lnTo>
                  <a:lnTo>
                    <a:pt x="189" y="399"/>
                  </a:lnTo>
                  <a:lnTo>
                    <a:pt x="180" y="395"/>
                  </a:lnTo>
                  <a:lnTo>
                    <a:pt x="172" y="393"/>
                  </a:lnTo>
                  <a:lnTo>
                    <a:pt x="164" y="390"/>
                  </a:lnTo>
                  <a:lnTo>
                    <a:pt x="156" y="386"/>
                  </a:lnTo>
                  <a:lnTo>
                    <a:pt x="148" y="383"/>
                  </a:lnTo>
                  <a:lnTo>
                    <a:pt x="140" y="379"/>
                  </a:lnTo>
                  <a:lnTo>
                    <a:pt x="134" y="377"/>
                  </a:lnTo>
                  <a:lnTo>
                    <a:pt x="126" y="373"/>
                  </a:lnTo>
                  <a:lnTo>
                    <a:pt x="119" y="369"/>
                  </a:lnTo>
                  <a:lnTo>
                    <a:pt x="112" y="366"/>
                  </a:lnTo>
                  <a:lnTo>
                    <a:pt x="106" y="362"/>
                  </a:lnTo>
                  <a:lnTo>
                    <a:pt x="99" y="358"/>
                  </a:lnTo>
                  <a:lnTo>
                    <a:pt x="93" y="356"/>
                  </a:lnTo>
                  <a:lnTo>
                    <a:pt x="86" y="352"/>
                  </a:lnTo>
                  <a:lnTo>
                    <a:pt x="81" y="348"/>
                  </a:lnTo>
                  <a:lnTo>
                    <a:pt x="75" y="344"/>
                  </a:lnTo>
                  <a:lnTo>
                    <a:pt x="69" y="340"/>
                  </a:lnTo>
                  <a:lnTo>
                    <a:pt x="63" y="336"/>
                  </a:lnTo>
                  <a:lnTo>
                    <a:pt x="58" y="333"/>
                  </a:lnTo>
                  <a:lnTo>
                    <a:pt x="54" y="329"/>
                  </a:lnTo>
                  <a:lnTo>
                    <a:pt x="49" y="325"/>
                  </a:lnTo>
                  <a:lnTo>
                    <a:pt x="45" y="321"/>
                  </a:lnTo>
                  <a:lnTo>
                    <a:pt x="41" y="317"/>
                  </a:lnTo>
                  <a:lnTo>
                    <a:pt x="36" y="313"/>
                  </a:lnTo>
                  <a:lnTo>
                    <a:pt x="33" y="309"/>
                  </a:lnTo>
                  <a:lnTo>
                    <a:pt x="29" y="305"/>
                  </a:lnTo>
                  <a:lnTo>
                    <a:pt x="25" y="301"/>
                  </a:lnTo>
                  <a:lnTo>
                    <a:pt x="22" y="297"/>
                  </a:lnTo>
                  <a:lnTo>
                    <a:pt x="18" y="293"/>
                  </a:lnTo>
                  <a:lnTo>
                    <a:pt x="16" y="289"/>
                  </a:lnTo>
                  <a:lnTo>
                    <a:pt x="13" y="284"/>
                  </a:lnTo>
                  <a:lnTo>
                    <a:pt x="12" y="280"/>
                  </a:lnTo>
                  <a:lnTo>
                    <a:pt x="9" y="276"/>
                  </a:lnTo>
                  <a:lnTo>
                    <a:pt x="7" y="272"/>
                  </a:lnTo>
                  <a:lnTo>
                    <a:pt x="5" y="268"/>
                  </a:lnTo>
                  <a:lnTo>
                    <a:pt x="4" y="264"/>
                  </a:lnTo>
                  <a:lnTo>
                    <a:pt x="3" y="260"/>
                  </a:lnTo>
                  <a:lnTo>
                    <a:pt x="1" y="256"/>
                  </a:lnTo>
                  <a:lnTo>
                    <a:pt x="1" y="251"/>
                  </a:lnTo>
                  <a:lnTo>
                    <a:pt x="0" y="247"/>
                  </a:lnTo>
                  <a:lnTo>
                    <a:pt x="0" y="243"/>
                  </a:lnTo>
                  <a:lnTo>
                    <a:pt x="0" y="239"/>
                  </a:lnTo>
                  <a:lnTo>
                    <a:pt x="0" y="235"/>
                  </a:lnTo>
                  <a:lnTo>
                    <a:pt x="0" y="231"/>
                  </a:lnTo>
                  <a:lnTo>
                    <a:pt x="0" y="226"/>
                  </a:lnTo>
                  <a:lnTo>
                    <a:pt x="1" y="222"/>
                  </a:lnTo>
                  <a:lnTo>
                    <a:pt x="3" y="218"/>
                  </a:lnTo>
                  <a:lnTo>
                    <a:pt x="4" y="214"/>
                  </a:lnTo>
                  <a:lnTo>
                    <a:pt x="5" y="210"/>
                  </a:lnTo>
                  <a:lnTo>
                    <a:pt x="7" y="206"/>
                  </a:lnTo>
                  <a:lnTo>
                    <a:pt x="8" y="202"/>
                  </a:lnTo>
                  <a:lnTo>
                    <a:pt x="10" y="197"/>
                  </a:lnTo>
                  <a:lnTo>
                    <a:pt x="12" y="193"/>
                  </a:lnTo>
                  <a:lnTo>
                    <a:pt x="14" y="189"/>
                  </a:lnTo>
                  <a:lnTo>
                    <a:pt x="17" y="185"/>
                  </a:lnTo>
                  <a:lnTo>
                    <a:pt x="21" y="181"/>
                  </a:lnTo>
                  <a:lnTo>
                    <a:pt x="24" y="177"/>
                  </a:lnTo>
                  <a:lnTo>
                    <a:pt x="26" y="173"/>
                  </a:lnTo>
                  <a:lnTo>
                    <a:pt x="30" y="169"/>
                  </a:lnTo>
                  <a:lnTo>
                    <a:pt x="34" y="165"/>
                  </a:lnTo>
                  <a:lnTo>
                    <a:pt x="38" y="161"/>
                  </a:lnTo>
                  <a:lnTo>
                    <a:pt x="42" y="157"/>
                  </a:lnTo>
                  <a:lnTo>
                    <a:pt x="46" y="153"/>
                  </a:lnTo>
                  <a:lnTo>
                    <a:pt x="52" y="149"/>
                  </a:lnTo>
                  <a:lnTo>
                    <a:pt x="57" y="145"/>
                  </a:lnTo>
                  <a:lnTo>
                    <a:pt x="61" y="141"/>
                  </a:lnTo>
                  <a:lnTo>
                    <a:pt x="66" y="137"/>
                  </a:lnTo>
                  <a:lnTo>
                    <a:pt x="71" y="135"/>
                  </a:lnTo>
                  <a:lnTo>
                    <a:pt x="78" y="131"/>
                  </a:lnTo>
                  <a:lnTo>
                    <a:pt x="83" y="127"/>
                  </a:lnTo>
                  <a:lnTo>
                    <a:pt x="90" y="123"/>
                  </a:lnTo>
                  <a:lnTo>
                    <a:pt x="95" y="119"/>
                  </a:lnTo>
                  <a:lnTo>
                    <a:pt x="102" y="116"/>
                  </a:lnTo>
                  <a:lnTo>
                    <a:pt x="108" y="112"/>
                  </a:lnTo>
                  <a:lnTo>
                    <a:pt x="115" y="108"/>
                  </a:lnTo>
                  <a:lnTo>
                    <a:pt x="123" y="106"/>
                  </a:lnTo>
                  <a:lnTo>
                    <a:pt x="130" y="102"/>
                  </a:lnTo>
                  <a:lnTo>
                    <a:pt x="136" y="98"/>
                  </a:lnTo>
                  <a:lnTo>
                    <a:pt x="144" y="95"/>
                  </a:lnTo>
                  <a:lnTo>
                    <a:pt x="152" y="91"/>
                  </a:lnTo>
                  <a:lnTo>
                    <a:pt x="160" y="88"/>
                  </a:lnTo>
                  <a:lnTo>
                    <a:pt x="168" y="84"/>
                  </a:lnTo>
                  <a:lnTo>
                    <a:pt x="176" y="82"/>
                  </a:lnTo>
                  <a:lnTo>
                    <a:pt x="185" y="79"/>
                  </a:lnTo>
                  <a:lnTo>
                    <a:pt x="193" y="75"/>
                  </a:lnTo>
                  <a:lnTo>
                    <a:pt x="203" y="72"/>
                  </a:lnTo>
                  <a:lnTo>
                    <a:pt x="210" y="70"/>
                  </a:lnTo>
                  <a:lnTo>
                    <a:pt x="220" y="67"/>
                  </a:lnTo>
                  <a:lnTo>
                    <a:pt x="229" y="63"/>
                  </a:lnTo>
                  <a:lnTo>
                    <a:pt x="238" y="61"/>
                  </a:lnTo>
                  <a:lnTo>
                    <a:pt x="248" y="58"/>
                  </a:lnTo>
                  <a:lnTo>
                    <a:pt x="257" y="55"/>
                  </a:lnTo>
                  <a:lnTo>
                    <a:pt x="267" y="53"/>
                  </a:lnTo>
                  <a:lnTo>
                    <a:pt x="277" y="50"/>
                  </a:lnTo>
                  <a:lnTo>
                    <a:pt x="287" y="47"/>
                  </a:lnTo>
                  <a:lnTo>
                    <a:pt x="298" y="45"/>
                  </a:lnTo>
                  <a:lnTo>
                    <a:pt x="307" y="43"/>
                  </a:lnTo>
                  <a:lnTo>
                    <a:pt x="318" y="41"/>
                  </a:lnTo>
                  <a:lnTo>
                    <a:pt x="328" y="38"/>
                  </a:lnTo>
                  <a:lnTo>
                    <a:pt x="339" y="35"/>
                  </a:lnTo>
                  <a:lnTo>
                    <a:pt x="350" y="34"/>
                  </a:lnTo>
                  <a:lnTo>
                    <a:pt x="361" y="31"/>
                  </a:lnTo>
                  <a:lnTo>
                    <a:pt x="372" y="29"/>
                  </a:lnTo>
                  <a:lnTo>
                    <a:pt x="383" y="27"/>
                  </a:lnTo>
                  <a:lnTo>
                    <a:pt x="395" y="25"/>
                  </a:lnTo>
                  <a:lnTo>
                    <a:pt x="406" y="24"/>
                  </a:lnTo>
                  <a:lnTo>
                    <a:pt x="417" y="22"/>
                  </a:lnTo>
                  <a:lnTo>
                    <a:pt x="429" y="20"/>
                  </a:lnTo>
                  <a:lnTo>
                    <a:pt x="441" y="18"/>
                  </a:lnTo>
                  <a:lnTo>
                    <a:pt x="453" y="17"/>
                  </a:lnTo>
                  <a:lnTo>
                    <a:pt x="463" y="16"/>
                  </a:lnTo>
                  <a:lnTo>
                    <a:pt x="475" y="14"/>
                  </a:lnTo>
                  <a:lnTo>
                    <a:pt x="487" y="13"/>
                  </a:lnTo>
                  <a:lnTo>
                    <a:pt x="500" y="12"/>
                  </a:lnTo>
                  <a:lnTo>
                    <a:pt x="512" y="10"/>
                  </a:lnTo>
                  <a:lnTo>
                    <a:pt x="524" y="9"/>
                  </a:lnTo>
                  <a:lnTo>
                    <a:pt x="536" y="8"/>
                  </a:lnTo>
                  <a:lnTo>
                    <a:pt x="548" y="6"/>
                  </a:lnTo>
                  <a:lnTo>
                    <a:pt x="561" y="5"/>
                  </a:lnTo>
                  <a:lnTo>
                    <a:pt x="573" y="5"/>
                  </a:lnTo>
                  <a:lnTo>
                    <a:pt x="585" y="4"/>
                  </a:lnTo>
                  <a:lnTo>
                    <a:pt x="599" y="2"/>
                  </a:lnTo>
                  <a:lnTo>
                    <a:pt x="610" y="2"/>
                  </a:lnTo>
                  <a:lnTo>
                    <a:pt x="624" y="1"/>
                  </a:lnTo>
                  <a:lnTo>
                    <a:pt x="636" y="1"/>
                  </a:lnTo>
                  <a:lnTo>
                    <a:pt x="649" y="1"/>
                  </a:lnTo>
                  <a:lnTo>
                    <a:pt x="661" y="0"/>
                  </a:lnTo>
                  <a:lnTo>
                    <a:pt x="674" y="0"/>
                  </a:lnTo>
                  <a:lnTo>
                    <a:pt x="686" y="0"/>
                  </a:lnTo>
                  <a:lnTo>
                    <a:pt x="699" y="0"/>
                  </a:lnTo>
                  <a:lnTo>
                    <a:pt x="712" y="0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Freeform 2501"/>
            <p:cNvSpPr>
              <a:spLocks/>
            </p:cNvSpPr>
            <p:nvPr/>
          </p:nvSpPr>
          <p:spPr bwMode="auto">
            <a:xfrm>
              <a:off x="7924800" y="3886200"/>
              <a:ext cx="574675" cy="190500"/>
            </a:xfrm>
            <a:custGeom>
              <a:avLst/>
              <a:gdLst/>
              <a:ahLst/>
              <a:cxnLst>
                <a:cxn ang="0">
                  <a:pos x="788" y="0"/>
                </a:cxn>
                <a:cxn ang="0">
                  <a:pos x="863" y="4"/>
                </a:cxn>
                <a:cxn ang="0">
                  <a:pos x="938" y="10"/>
                </a:cxn>
                <a:cxn ang="0">
                  <a:pos x="1009" y="18"/>
                </a:cxn>
                <a:cxn ang="0">
                  <a:pos x="1077" y="29"/>
                </a:cxn>
                <a:cxn ang="0">
                  <a:pos x="1141" y="43"/>
                </a:cxn>
                <a:cxn ang="0">
                  <a:pos x="1201" y="58"/>
                </a:cxn>
                <a:cxn ang="0">
                  <a:pos x="1255" y="75"/>
                </a:cxn>
                <a:cxn ang="0">
                  <a:pos x="1304" y="95"/>
                </a:cxn>
                <a:cxn ang="0">
                  <a:pos x="1347" y="116"/>
                </a:cxn>
                <a:cxn ang="0">
                  <a:pos x="1383" y="137"/>
                </a:cxn>
                <a:cxn ang="0">
                  <a:pos x="1410" y="161"/>
                </a:cxn>
                <a:cxn ang="0">
                  <a:pos x="1432" y="185"/>
                </a:cxn>
                <a:cxn ang="0">
                  <a:pos x="1445" y="210"/>
                </a:cxn>
                <a:cxn ang="0">
                  <a:pos x="1449" y="235"/>
                </a:cxn>
                <a:cxn ang="0">
                  <a:pos x="1446" y="260"/>
                </a:cxn>
                <a:cxn ang="0">
                  <a:pos x="1436" y="284"/>
                </a:cxn>
                <a:cxn ang="0">
                  <a:pos x="1417" y="309"/>
                </a:cxn>
                <a:cxn ang="0">
                  <a:pos x="1390" y="333"/>
                </a:cxn>
                <a:cxn ang="0">
                  <a:pos x="1356" y="356"/>
                </a:cxn>
                <a:cxn ang="0">
                  <a:pos x="1316" y="377"/>
                </a:cxn>
                <a:cxn ang="0">
                  <a:pos x="1269" y="395"/>
                </a:cxn>
                <a:cxn ang="0">
                  <a:pos x="1216" y="414"/>
                </a:cxn>
                <a:cxn ang="0">
                  <a:pos x="1156" y="430"/>
                </a:cxn>
                <a:cxn ang="0">
                  <a:pos x="1094" y="443"/>
                </a:cxn>
                <a:cxn ang="0">
                  <a:pos x="1026" y="455"/>
                </a:cxn>
                <a:cxn ang="0">
                  <a:pos x="955" y="464"/>
                </a:cxn>
                <a:cxn ang="0">
                  <a:pos x="882" y="471"/>
                </a:cxn>
                <a:cxn ang="0">
                  <a:pos x="806" y="475"/>
                </a:cxn>
                <a:cxn ang="0">
                  <a:pos x="731" y="477"/>
                </a:cxn>
                <a:cxn ang="0">
                  <a:pos x="655" y="476"/>
                </a:cxn>
                <a:cxn ang="0">
                  <a:pos x="580" y="472"/>
                </a:cxn>
                <a:cxn ang="0">
                  <a:pos x="506" y="465"/>
                </a:cxn>
                <a:cxn ang="0">
                  <a:pos x="434" y="458"/>
                </a:cxn>
                <a:cxn ang="0">
                  <a:pos x="367" y="446"/>
                </a:cxn>
                <a:cxn ang="0">
                  <a:pos x="303" y="432"/>
                </a:cxn>
                <a:cxn ang="0">
                  <a:pos x="244" y="417"/>
                </a:cxn>
                <a:cxn ang="0">
                  <a:pos x="189" y="399"/>
                </a:cxn>
                <a:cxn ang="0">
                  <a:pos x="140" y="379"/>
                </a:cxn>
                <a:cxn ang="0">
                  <a:pos x="99" y="358"/>
                </a:cxn>
                <a:cxn ang="0">
                  <a:pos x="63" y="336"/>
                </a:cxn>
                <a:cxn ang="0">
                  <a:pos x="36" y="313"/>
                </a:cxn>
                <a:cxn ang="0">
                  <a:pos x="16" y="289"/>
                </a:cxn>
                <a:cxn ang="0">
                  <a:pos x="4" y="264"/>
                </a:cxn>
                <a:cxn ang="0">
                  <a:pos x="0" y="239"/>
                </a:cxn>
                <a:cxn ang="0">
                  <a:pos x="4" y="214"/>
                </a:cxn>
                <a:cxn ang="0">
                  <a:pos x="14" y="189"/>
                </a:cxn>
                <a:cxn ang="0">
                  <a:pos x="34" y="165"/>
                </a:cxn>
                <a:cxn ang="0">
                  <a:pos x="61" y="141"/>
                </a:cxn>
                <a:cxn ang="0">
                  <a:pos x="95" y="119"/>
                </a:cxn>
                <a:cxn ang="0">
                  <a:pos x="136" y="98"/>
                </a:cxn>
                <a:cxn ang="0">
                  <a:pos x="185" y="79"/>
                </a:cxn>
                <a:cxn ang="0">
                  <a:pos x="238" y="61"/>
                </a:cxn>
                <a:cxn ang="0">
                  <a:pos x="298" y="45"/>
                </a:cxn>
                <a:cxn ang="0">
                  <a:pos x="361" y="31"/>
                </a:cxn>
                <a:cxn ang="0">
                  <a:pos x="429" y="20"/>
                </a:cxn>
                <a:cxn ang="0">
                  <a:pos x="500" y="12"/>
                </a:cxn>
                <a:cxn ang="0">
                  <a:pos x="573" y="5"/>
                </a:cxn>
                <a:cxn ang="0">
                  <a:pos x="649" y="1"/>
                </a:cxn>
                <a:cxn ang="0">
                  <a:pos x="724" y="0"/>
                </a:cxn>
              </a:cxnLst>
              <a:rect l="0" t="0" r="r" b="b"/>
              <a:pathLst>
                <a:path w="1449" h="477">
                  <a:moveTo>
                    <a:pt x="724" y="0"/>
                  </a:moveTo>
                  <a:lnTo>
                    <a:pt x="738" y="0"/>
                  </a:lnTo>
                  <a:lnTo>
                    <a:pt x="749" y="0"/>
                  </a:lnTo>
                  <a:lnTo>
                    <a:pt x="763" y="0"/>
                  </a:lnTo>
                  <a:lnTo>
                    <a:pt x="775" y="0"/>
                  </a:lnTo>
                  <a:lnTo>
                    <a:pt x="788" y="0"/>
                  </a:lnTo>
                  <a:lnTo>
                    <a:pt x="800" y="1"/>
                  </a:lnTo>
                  <a:lnTo>
                    <a:pt x="813" y="1"/>
                  </a:lnTo>
                  <a:lnTo>
                    <a:pt x="825" y="1"/>
                  </a:lnTo>
                  <a:lnTo>
                    <a:pt x="838" y="2"/>
                  </a:lnTo>
                  <a:lnTo>
                    <a:pt x="850" y="2"/>
                  </a:lnTo>
                  <a:lnTo>
                    <a:pt x="863" y="4"/>
                  </a:lnTo>
                  <a:lnTo>
                    <a:pt x="875" y="5"/>
                  </a:lnTo>
                  <a:lnTo>
                    <a:pt x="889" y="5"/>
                  </a:lnTo>
                  <a:lnTo>
                    <a:pt x="900" y="6"/>
                  </a:lnTo>
                  <a:lnTo>
                    <a:pt x="912" y="8"/>
                  </a:lnTo>
                  <a:lnTo>
                    <a:pt x="924" y="9"/>
                  </a:lnTo>
                  <a:lnTo>
                    <a:pt x="938" y="10"/>
                  </a:lnTo>
                  <a:lnTo>
                    <a:pt x="949" y="12"/>
                  </a:lnTo>
                  <a:lnTo>
                    <a:pt x="961" y="13"/>
                  </a:lnTo>
                  <a:lnTo>
                    <a:pt x="973" y="14"/>
                  </a:lnTo>
                  <a:lnTo>
                    <a:pt x="985" y="16"/>
                  </a:lnTo>
                  <a:lnTo>
                    <a:pt x="997" y="17"/>
                  </a:lnTo>
                  <a:lnTo>
                    <a:pt x="1009" y="18"/>
                  </a:lnTo>
                  <a:lnTo>
                    <a:pt x="1020" y="20"/>
                  </a:lnTo>
                  <a:lnTo>
                    <a:pt x="1032" y="22"/>
                  </a:lnTo>
                  <a:lnTo>
                    <a:pt x="1043" y="24"/>
                  </a:lnTo>
                  <a:lnTo>
                    <a:pt x="1054" y="25"/>
                  </a:lnTo>
                  <a:lnTo>
                    <a:pt x="1066" y="27"/>
                  </a:lnTo>
                  <a:lnTo>
                    <a:pt x="1077" y="29"/>
                  </a:lnTo>
                  <a:lnTo>
                    <a:pt x="1087" y="31"/>
                  </a:lnTo>
                  <a:lnTo>
                    <a:pt x="1099" y="34"/>
                  </a:lnTo>
                  <a:lnTo>
                    <a:pt x="1110" y="35"/>
                  </a:lnTo>
                  <a:lnTo>
                    <a:pt x="1120" y="38"/>
                  </a:lnTo>
                  <a:lnTo>
                    <a:pt x="1131" y="41"/>
                  </a:lnTo>
                  <a:lnTo>
                    <a:pt x="1141" y="43"/>
                  </a:lnTo>
                  <a:lnTo>
                    <a:pt x="1152" y="45"/>
                  </a:lnTo>
                  <a:lnTo>
                    <a:pt x="1161" y="47"/>
                  </a:lnTo>
                  <a:lnTo>
                    <a:pt x="1172" y="50"/>
                  </a:lnTo>
                  <a:lnTo>
                    <a:pt x="1181" y="53"/>
                  </a:lnTo>
                  <a:lnTo>
                    <a:pt x="1192" y="55"/>
                  </a:lnTo>
                  <a:lnTo>
                    <a:pt x="1201" y="58"/>
                  </a:lnTo>
                  <a:lnTo>
                    <a:pt x="1210" y="61"/>
                  </a:lnTo>
                  <a:lnTo>
                    <a:pt x="1220" y="63"/>
                  </a:lnTo>
                  <a:lnTo>
                    <a:pt x="1229" y="67"/>
                  </a:lnTo>
                  <a:lnTo>
                    <a:pt x="1238" y="70"/>
                  </a:lnTo>
                  <a:lnTo>
                    <a:pt x="1247" y="72"/>
                  </a:lnTo>
                  <a:lnTo>
                    <a:pt x="1255" y="75"/>
                  </a:lnTo>
                  <a:lnTo>
                    <a:pt x="1265" y="79"/>
                  </a:lnTo>
                  <a:lnTo>
                    <a:pt x="1273" y="82"/>
                  </a:lnTo>
                  <a:lnTo>
                    <a:pt x="1281" y="84"/>
                  </a:lnTo>
                  <a:lnTo>
                    <a:pt x="1289" y="88"/>
                  </a:lnTo>
                  <a:lnTo>
                    <a:pt x="1296" y="91"/>
                  </a:lnTo>
                  <a:lnTo>
                    <a:pt x="1304" y="95"/>
                  </a:lnTo>
                  <a:lnTo>
                    <a:pt x="1312" y="98"/>
                  </a:lnTo>
                  <a:lnTo>
                    <a:pt x="1319" y="102"/>
                  </a:lnTo>
                  <a:lnTo>
                    <a:pt x="1327" y="106"/>
                  </a:lnTo>
                  <a:lnTo>
                    <a:pt x="1334" y="108"/>
                  </a:lnTo>
                  <a:lnTo>
                    <a:pt x="1340" y="112"/>
                  </a:lnTo>
                  <a:lnTo>
                    <a:pt x="1347" y="116"/>
                  </a:lnTo>
                  <a:lnTo>
                    <a:pt x="1353" y="119"/>
                  </a:lnTo>
                  <a:lnTo>
                    <a:pt x="1360" y="123"/>
                  </a:lnTo>
                  <a:lnTo>
                    <a:pt x="1365" y="127"/>
                  </a:lnTo>
                  <a:lnTo>
                    <a:pt x="1372" y="131"/>
                  </a:lnTo>
                  <a:lnTo>
                    <a:pt x="1377" y="135"/>
                  </a:lnTo>
                  <a:lnTo>
                    <a:pt x="1383" y="137"/>
                  </a:lnTo>
                  <a:lnTo>
                    <a:pt x="1388" y="141"/>
                  </a:lnTo>
                  <a:lnTo>
                    <a:pt x="1393" y="145"/>
                  </a:lnTo>
                  <a:lnTo>
                    <a:pt x="1397" y="149"/>
                  </a:lnTo>
                  <a:lnTo>
                    <a:pt x="1402" y="153"/>
                  </a:lnTo>
                  <a:lnTo>
                    <a:pt x="1406" y="157"/>
                  </a:lnTo>
                  <a:lnTo>
                    <a:pt x="1410" y="161"/>
                  </a:lnTo>
                  <a:lnTo>
                    <a:pt x="1414" y="165"/>
                  </a:lnTo>
                  <a:lnTo>
                    <a:pt x="1418" y="169"/>
                  </a:lnTo>
                  <a:lnTo>
                    <a:pt x="1422" y="173"/>
                  </a:lnTo>
                  <a:lnTo>
                    <a:pt x="1425" y="177"/>
                  </a:lnTo>
                  <a:lnTo>
                    <a:pt x="1429" y="181"/>
                  </a:lnTo>
                  <a:lnTo>
                    <a:pt x="1432" y="185"/>
                  </a:lnTo>
                  <a:lnTo>
                    <a:pt x="1434" y="189"/>
                  </a:lnTo>
                  <a:lnTo>
                    <a:pt x="1437" y="193"/>
                  </a:lnTo>
                  <a:lnTo>
                    <a:pt x="1438" y="197"/>
                  </a:lnTo>
                  <a:lnTo>
                    <a:pt x="1441" y="202"/>
                  </a:lnTo>
                  <a:lnTo>
                    <a:pt x="1442" y="206"/>
                  </a:lnTo>
                  <a:lnTo>
                    <a:pt x="1445" y="210"/>
                  </a:lnTo>
                  <a:lnTo>
                    <a:pt x="1446" y="214"/>
                  </a:lnTo>
                  <a:lnTo>
                    <a:pt x="1447" y="218"/>
                  </a:lnTo>
                  <a:lnTo>
                    <a:pt x="1447" y="222"/>
                  </a:lnTo>
                  <a:lnTo>
                    <a:pt x="1449" y="226"/>
                  </a:lnTo>
                  <a:lnTo>
                    <a:pt x="1449" y="231"/>
                  </a:lnTo>
                  <a:lnTo>
                    <a:pt x="1449" y="235"/>
                  </a:lnTo>
                  <a:lnTo>
                    <a:pt x="1449" y="239"/>
                  </a:lnTo>
                  <a:lnTo>
                    <a:pt x="1449" y="243"/>
                  </a:lnTo>
                  <a:lnTo>
                    <a:pt x="1449" y="247"/>
                  </a:lnTo>
                  <a:lnTo>
                    <a:pt x="1449" y="251"/>
                  </a:lnTo>
                  <a:lnTo>
                    <a:pt x="1447" y="256"/>
                  </a:lnTo>
                  <a:lnTo>
                    <a:pt x="1446" y="260"/>
                  </a:lnTo>
                  <a:lnTo>
                    <a:pt x="1445" y="264"/>
                  </a:lnTo>
                  <a:lnTo>
                    <a:pt x="1443" y="268"/>
                  </a:lnTo>
                  <a:lnTo>
                    <a:pt x="1442" y="272"/>
                  </a:lnTo>
                  <a:lnTo>
                    <a:pt x="1439" y="276"/>
                  </a:lnTo>
                  <a:lnTo>
                    <a:pt x="1438" y="280"/>
                  </a:lnTo>
                  <a:lnTo>
                    <a:pt x="1436" y="284"/>
                  </a:lnTo>
                  <a:lnTo>
                    <a:pt x="1433" y="289"/>
                  </a:lnTo>
                  <a:lnTo>
                    <a:pt x="1430" y="293"/>
                  </a:lnTo>
                  <a:lnTo>
                    <a:pt x="1426" y="297"/>
                  </a:lnTo>
                  <a:lnTo>
                    <a:pt x="1424" y="301"/>
                  </a:lnTo>
                  <a:lnTo>
                    <a:pt x="1420" y="305"/>
                  </a:lnTo>
                  <a:lnTo>
                    <a:pt x="1417" y="309"/>
                  </a:lnTo>
                  <a:lnTo>
                    <a:pt x="1413" y="313"/>
                  </a:lnTo>
                  <a:lnTo>
                    <a:pt x="1409" y="317"/>
                  </a:lnTo>
                  <a:lnTo>
                    <a:pt x="1404" y="321"/>
                  </a:lnTo>
                  <a:lnTo>
                    <a:pt x="1400" y="325"/>
                  </a:lnTo>
                  <a:lnTo>
                    <a:pt x="1394" y="329"/>
                  </a:lnTo>
                  <a:lnTo>
                    <a:pt x="1390" y="333"/>
                  </a:lnTo>
                  <a:lnTo>
                    <a:pt x="1385" y="336"/>
                  </a:lnTo>
                  <a:lnTo>
                    <a:pt x="1380" y="340"/>
                  </a:lnTo>
                  <a:lnTo>
                    <a:pt x="1375" y="344"/>
                  </a:lnTo>
                  <a:lnTo>
                    <a:pt x="1368" y="348"/>
                  </a:lnTo>
                  <a:lnTo>
                    <a:pt x="1363" y="352"/>
                  </a:lnTo>
                  <a:lnTo>
                    <a:pt x="1356" y="356"/>
                  </a:lnTo>
                  <a:lnTo>
                    <a:pt x="1349" y="358"/>
                  </a:lnTo>
                  <a:lnTo>
                    <a:pt x="1344" y="362"/>
                  </a:lnTo>
                  <a:lnTo>
                    <a:pt x="1338" y="366"/>
                  </a:lnTo>
                  <a:lnTo>
                    <a:pt x="1330" y="369"/>
                  </a:lnTo>
                  <a:lnTo>
                    <a:pt x="1323" y="373"/>
                  </a:lnTo>
                  <a:lnTo>
                    <a:pt x="1316" y="377"/>
                  </a:lnTo>
                  <a:lnTo>
                    <a:pt x="1308" y="379"/>
                  </a:lnTo>
                  <a:lnTo>
                    <a:pt x="1300" y="383"/>
                  </a:lnTo>
                  <a:lnTo>
                    <a:pt x="1292" y="386"/>
                  </a:lnTo>
                  <a:lnTo>
                    <a:pt x="1285" y="390"/>
                  </a:lnTo>
                  <a:lnTo>
                    <a:pt x="1277" y="393"/>
                  </a:lnTo>
                  <a:lnTo>
                    <a:pt x="1269" y="395"/>
                  </a:lnTo>
                  <a:lnTo>
                    <a:pt x="1259" y="399"/>
                  </a:lnTo>
                  <a:lnTo>
                    <a:pt x="1251" y="402"/>
                  </a:lnTo>
                  <a:lnTo>
                    <a:pt x="1242" y="405"/>
                  </a:lnTo>
                  <a:lnTo>
                    <a:pt x="1234" y="409"/>
                  </a:lnTo>
                  <a:lnTo>
                    <a:pt x="1225" y="411"/>
                  </a:lnTo>
                  <a:lnTo>
                    <a:pt x="1216" y="414"/>
                  </a:lnTo>
                  <a:lnTo>
                    <a:pt x="1206" y="417"/>
                  </a:lnTo>
                  <a:lnTo>
                    <a:pt x="1196" y="419"/>
                  </a:lnTo>
                  <a:lnTo>
                    <a:pt x="1187" y="422"/>
                  </a:lnTo>
                  <a:lnTo>
                    <a:pt x="1177" y="424"/>
                  </a:lnTo>
                  <a:lnTo>
                    <a:pt x="1167" y="427"/>
                  </a:lnTo>
                  <a:lnTo>
                    <a:pt x="1156" y="430"/>
                  </a:lnTo>
                  <a:lnTo>
                    <a:pt x="1147" y="432"/>
                  </a:lnTo>
                  <a:lnTo>
                    <a:pt x="1136" y="435"/>
                  </a:lnTo>
                  <a:lnTo>
                    <a:pt x="1126" y="436"/>
                  </a:lnTo>
                  <a:lnTo>
                    <a:pt x="1115" y="439"/>
                  </a:lnTo>
                  <a:lnTo>
                    <a:pt x="1104" y="442"/>
                  </a:lnTo>
                  <a:lnTo>
                    <a:pt x="1094" y="443"/>
                  </a:lnTo>
                  <a:lnTo>
                    <a:pt x="1082" y="446"/>
                  </a:lnTo>
                  <a:lnTo>
                    <a:pt x="1071" y="448"/>
                  </a:lnTo>
                  <a:lnTo>
                    <a:pt x="1059" y="450"/>
                  </a:lnTo>
                  <a:lnTo>
                    <a:pt x="1049" y="452"/>
                  </a:lnTo>
                  <a:lnTo>
                    <a:pt x="1037" y="454"/>
                  </a:lnTo>
                  <a:lnTo>
                    <a:pt x="1026" y="455"/>
                  </a:lnTo>
                  <a:lnTo>
                    <a:pt x="1014" y="458"/>
                  </a:lnTo>
                  <a:lnTo>
                    <a:pt x="1002" y="459"/>
                  </a:lnTo>
                  <a:lnTo>
                    <a:pt x="991" y="460"/>
                  </a:lnTo>
                  <a:lnTo>
                    <a:pt x="979" y="461"/>
                  </a:lnTo>
                  <a:lnTo>
                    <a:pt x="967" y="463"/>
                  </a:lnTo>
                  <a:lnTo>
                    <a:pt x="955" y="464"/>
                  </a:lnTo>
                  <a:lnTo>
                    <a:pt x="943" y="465"/>
                  </a:lnTo>
                  <a:lnTo>
                    <a:pt x="931" y="467"/>
                  </a:lnTo>
                  <a:lnTo>
                    <a:pt x="919" y="468"/>
                  </a:lnTo>
                  <a:lnTo>
                    <a:pt x="907" y="469"/>
                  </a:lnTo>
                  <a:lnTo>
                    <a:pt x="894" y="471"/>
                  </a:lnTo>
                  <a:lnTo>
                    <a:pt x="882" y="471"/>
                  </a:lnTo>
                  <a:lnTo>
                    <a:pt x="870" y="472"/>
                  </a:lnTo>
                  <a:lnTo>
                    <a:pt x="857" y="473"/>
                  </a:lnTo>
                  <a:lnTo>
                    <a:pt x="845" y="473"/>
                  </a:lnTo>
                  <a:lnTo>
                    <a:pt x="832" y="475"/>
                  </a:lnTo>
                  <a:lnTo>
                    <a:pt x="820" y="475"/>
                  </a:lnTo>
                  <a:lnTo>
                    <a:pt x="806" y="475"/>
                  </a:lnTo>
                  <a:lnTo>
                    <a:pt x="795" y="476"/>
                  </a:lnTo>
                  <a:lnTo>
                    <a:pt x="781" y="476"/>
                  </a:lnTo>
                  <a:lnTo>
                    <a:pt x="769" y="476"/>
                  </a:lnTo>
                  <a:lnTo>
                    <a:pt x="756" y="476"/>
                  </a:lnTo>
                  <a:lnTo>
                    <a:pt x="743" y="477"/>
                  </a:lnTo>
                  <a:lnTo>
                    <a:pt x="731" y="477"/>
                  </a:lnTo>
                  <a:lnTo>
                    <a:pt x="718" y="477"/>
                  </a:lnTo>
                  <a:lnTo>
                    <a:pt x="706" y="477"/>
                  </a:lnTo>
                  <a:lnTo>
                    <a:pt x="693" y="476"/>
                  </a:lnTo>
                  <a:lnTo>
                    <a:pt x="681" y="476"/>
                  </a:lnTo>
                  <a:lnTo>
                    <a:pt x="667" y="476"/>
                  </a:lnTo>
                  <a:lnTo>
                    <a:pt x="655" y="476"/>
                  </a:lnTo>
                  <a:lnTo>
                    <a:pt x="642" y="475"/>
                  </a:lnTo>
                  <a:lnTo>
                    <a:pt x="629" y="475"/>
                  </a:lnTo>
                  <a:lnTo>
                    <a:pt x="617" y="475"/>
                  </a:lnTo>
                  <a:lnTo>
                    <a:pt x="605" y="473"/>
                  </a:lnTo>
                  <a:lnTo>
                    <a:pt x="592" y="473"/>
                  </a:lnTo>
                  <a:lnTo>
                    <a:pt x="580" y="472"/>
                  </a:lnTo>
                  <a:lnTo>
                    <a:pt x="567" y="471"/>
                  </a:lnTo>
                  <a:lnTo>
                    <a:pt x="555" y="471"/>
                  </a:lnTo>
                  <a:lnTo>
                    <a:pt x="543" y="469"/>
                  </a:lnTo>
                  <a:lnTo>
                    <a:pt x="530" y="468"/>
                  </a:lnTo>
                  <a:lnTo>
                    <a:pt x="518" y="467"/>
                  </a:lnTo>
                  <a:lnTo>
                    <a:pt x="506" y="465"/>
                  </a:lnTo>
                  <a:lnTo>
                    <a:pt x="494" y="464"/>
                  </a:lnTo>
                  <a:lnTo>
                    <a:pt x="482" y="463"/>
                  </a:lnTo>
                  <a:lnTo>
                    <a:pt x="470" y="461"/>
                  </a:lnTo>
                  <a:lnTo>
                    <a:pt x="458" y="460"/>
                  </a:lnTo>
                  <a:lnTo>
                    <a:pt x="446" y="459"/>
                  </a:lnTo>
                  <a:lnTo>
                    <a:pt x="434" y="458"/>
                  </a:lnTo>
                  <a:lnTo>
                    <a:pt x="424" y="455"/>
                  </a:lnTo>
                  <a:lnTo>
                    <a:pt x="412" y="454"/>
                  </a:lnTo>
                  <a:lnTo>
                    <a:pt x="400" y="452"/>
                  </a:lnTo>
                  <a:lnTo>
                    <a:pt x="389" y="450"/>
                  </a:lnTo>
                  <a:lnTo>
                    <a:pt x="377" y="448"/>
                  </a:lnTo>
                  <a:lnTo>
                    <a:pt x="367" y="446"/>
                  </a:lnTo>
                  <a:lnTo>
                    <a:pt x="356" y="443"/>
                  </a:lnTo>
                  <a:lnTo>
                    <a:pt x="344" y="442"/>
                  </a:lnTo>
                  <a:lnTo>
                    <a:pt x="334" y="439"/>
                  </a:lnTo>
                  <a:lnTo>
                    <a:pt x="323" y="436"/>
                  </a:lnTo>
                  <a:lnTo>
                    <a:pt x="312" y="435"/>
                  </a:lnTo>
                  <a:lnTo>
                    <a:pt x="303" y="432"/>
                  </a:lnTo>
                  <a:lnTo>
                    <a:pt x="293" y="430"/>
                  </a:lnTo>
                  <a:lnTo>
                    <a:pt x="282" y="427"/>
                  </a:lnTo>
                  <a:lnTo>
                    <a:pt x="273" y="424"/>
                  </a:lnTo>
                  <a:lnTo>
                    <a:pt x="262" y="422"/>
                  </a:lnTo>
                  <a:lnTo>
                    <a:pt x="253" y="419"/>
                  </a:lnTo>
                  <a:lnTo>
                    <a:pt x="244" y="417"/>
                  </a:lnTo>
                  <a:lnTo>
                    <a:pt x="234" y="414"/>
                  </a:lnTo>
                  <a:lnTo>
                    <a:pt x="225" y="411"/>
                  </a:lnTo>
                  <a:lnTo>
                    <a:pt x="216" y="409"/>
                  </a:lnTo>
                  <a:lnTo>
                    <a:pt x="206" y="405"/>
                  </a:lnTo>
                  <a:lnTo>
                    <a:pt x="197" y="402"/>
                  </a:lnTo>
                  <a:lnTo>
                    <a:pt x="189" y="399"/>
                  </a:lnTo>
                  <a:lnTo>
                    <a:pt x="180" y="395"/>
                  </a:lnTo>
                  <a:lnTo>
                    <a:pt x="172" y="393"/>
                  </a:lnTo>
                  <a:lnTo>
                    <a:pt x="164" y="390"/>
                  </a:lnTo>
                  <a:lnTo>
                    <a:pt x="156" y="386"/>
                  </a:lnTo>
                  <a:lnTo>
                    <a:pt x="148" y="383"/>
                  </a:lnTo>
                  <a:lnTo>
                    <a:pt x="140" y="379"/>
                  </a:lnTo>
                  <a:lnTo>
                    <a:pt x="134" y="377"/>
                  </a:lnTo>
                  <a:lnTo>
                    <a:pt x="126" y="373"/>
                  </a:lnTo>
                  <a:lnTo>
                    <a:pt x="119" y="369"/>
                  </a:lnTo>
                  <a:lnTo>
                    <a:pt x="112" y="366"/>
                  </a:lnTo>
                  <a:lnTo>
                    <a:pt x="106" y="362"/>
                  </a:lnTo>
                  <a:lnTo>
                    <a:pt x="99" y="358"/>
                  </a:lnTo>
                  <a:lnTo>
                    <a:pt x="93" y="356"/>
                  </a:lnTo>
                  <a:lnTo>
                    <a:pt x="86" y="352"/>
                  </a:lnTo>
                  <a:lnTo>
                    <a:pt x="81" y="348"/>
                  </a:lnTo>
                  <a:lnTo>
                    <a:pt x="75" y="344"/>
                  </a:lnTo>
                  <a:lnTo>
                    <a:pt x="69" y="340"/>
                  </a:lnTo>
                  <a:lnTo>
                    <a:pt x="63" y="336"/>
                  </a:lnTo>
                  <a:lnTo>
                    <a:pt x="58" y="333"/>
                  </a:lnTo>
                  <a:lnTo>
                    <a:pt x="54" y="329"/>
                  </a:lnTo>
                  <a:lnTo>
                    <a:pt x="49" y="325"/>
                  </a:lnTo>
                  <a:lnTo>
                    <a:pt x="45" y="321"/>
                  </a:lnTo>
                  <a:lnTo>
                    <a:pt x="41" y="317"/>
                  </a:lnTo>
                  <a:lnTo>
                    <a:pt x="36" y="313"/>
                  </a:lnTo>
                  <a:lnTo>
                    <a:pt x="33" y="309"/>
                  </a:lnTo>
                  <a:lnTo>
                    <a:pt x="29" y="305"/>
                  </a:lnTo>
                  <a:lnTo>
                    <a:pt x="25" y="301"/>
                  </a:lnTo>
                  <a:lnTo>
                    <a:pt x="22" y="297"/>
                  </a:lnTo>
                  <a:lnTo>
                    <a:pt x="18" y="293"/>
                  </a:lnTo>
                  <a:lnTo>
                    <a:pt x="16" y="289"/>
                  </a:lnTo>
                  <a:lnTo>
                    <a:pt x="13" y="284"/>
                  </a:lnTo>
                  <a:lnTo>
                    <a:pt x="12" y="280"/>
                  </a:lnTo>
                  <a:lnTo>
                    <a:pt x="9" y="276"/>
                  </a:lnTo>
                  <a:lnTo>
                    <a:pt x="7" y="272"/>
                  </a:lnTo>
                  <a:lnTo>
                    <a:pt x="5" y="268"/>
                  </a:lnTo>
                  <a:lnTo>
                    <a:pt x="4" y="264"/>
                  </a:lnTo>
                  <a:lnTo>
                    <a:pt x="3" y="260"/>
                  </a:lnTo>
                  <a:lnTo>
                    <a:pt x="1" y="256"/>
                  </a:lnTo>
                  <a:lnTo>
                    <a:pt x="1" y="251"/>
                  </a:lnTo>
                  <a:lnTo>
                    <a:pt x="0" y="247"/>
                  </a:lnTo>
                  <a:lnTo>
                    <a:pt x="0" y="243"/>
                  </a:lnTo>
                  <a:lnTo>
                    <a:pt x="0" y="239"/>
                  </a:lnTo>
                  <a:lnTo>
                    <a:pt x="0" y="235"/>
                  </a:lnTo>
                  <a:lnTo>
                    <a:pt x="0" y="231"/>
                  </a:lnTo>
                  <a:lnTo>
                    <a:pt x="0" y="226"/>
                  </a:lnTo>
                  <a:lnTo>
                    <a:pt x="1" y="222"/>
                  </a:lnTo>
                  <a:lnTo>
                    <a:pt x="3" y="218"/>
                  </a:lnTo>
                  <a:lnTo>
                    <a:pt x="4" y="214"/>
                  </a:lnTo>
                  <a:lnTo>
                    <a:pt x="5" y="210"/>
                  </a:lnTo>
                  <a:lnTo>
                    <a:pt x="7" y="206"/>
                  </a:lnTo>
                  <a:lnTo>
                    <a:pt x="8" y="202"/>
                  </a:lnTo>
                  <a:lnTo>
                    <a:pt x="10" y="197"/>
                  </a:lnTo>
                  <a:lnTo>
                    <a:pt x="12" y="193"/>
                  </a:lnTo>
                  <a:lnTo>
                    <a:pt x="14" y="189"/>
                  </a:lnTo>
                  <a:lnTo>
                    <a:pt x="17" y="185"/>
                  </a:lnTo>
                  <a:lnTo>
                    <a:pt x="21" y="181"/>
                  </a:lnTo>
                  <a:lnTo>
                    <a:pt x="24" y="177"/>
                  </a:lnTo>
                  <a:lnTo>
                    <a:pt x="26" y="173"/>
                  </a:lnTo>
                  <a:lnTo>
                    <a:pt x="30" y="169"/>
                  </a:lnTo>
                  <a:lnTo>
                    <a:pt x="34" y="165"/>
                  </a:lnTo>
                  <a:lnTo>
                    <a:pt x="38" y="161"/>
                  </a:lnTo>
                  <a:lnTo>
                    <a:pt x="42" y="157"/>
                  </a:lnTo>
                  <a:lnTo>
                    <a:pt x="46" y="153"/>
                  </a:lnTo>
                  <a:lnTo>
                    <a:pt x="52" y="149"/>
                  </a:lnTo>
                  <a:lnTo>
                    <a:pt x="57" y="145"/>
                  </a:lnTo>
                  <a:lnTo>
                    <a:pt x="61" y="141"/>
                  </a:lnTo>
                  <a:lnTo>
                    <a:pt x="66" y="137"/>
                  </a:lnTo>
                  <a:lnTo>
                    <a:pt x="71" y="135"/>
                  </a:lnTo>
                  <a:lnTo>
                    <a:pt x="78" y="131"/>
                  </a:lnTo>
                  <a:lnTo>
                    <a:pt x="83" y="127"/>
                  </a:lnTo>
                  <a:lnTo>
                    <a:pt x="90" y="123"/>
                  </a:lnTo>
                  <a:lnTo>
                    <a:pt x="95" y="119"/>
                  </a:lnTo>
                  <a:lnTo>
                    <a:pt x="102" y="116"/>
                  </a:lnTo>
                  <a:lnTo>
                    <a:pt x="108" y="112"/>
                  </a:lnTo>
                  <a:lnTo>
                    <a:pt x="115" y="108"/>
                  </a:lnTo>
                  <a:lnTo>
                    <a:pt x="123" y="106"/>
                  </a:lnTo>
                  <a:lnTo>
                    <a:pt x="130" y="102"/>
                  </a:lnTo>
                  <a:lnTo>
                    <a:pt x="136" y="98"/>
                  </a:lnTo>
                  <a:lnTo>
                    <a:pt x="144" y="95"/>
                  </a:lnTo>
                  <a:lnTo>
                    <a:pt x="152" y="91"/>
                  </a:lnTo>
                  <a:lnTo>
                    <a:pt x="160" y="88"/>
                  </a:lnTo>
                  <a:lnTo>
                    <a:pt x="168" y="84"/>
                  </a:lnTo>
                  <a:lnTo>
                    <a:pt x="176" y="82"/>
                  </a:lnTo>
                  <a:lnTo>
                    <a:pt x="185" y="79"/>
                  </a:lnTo>
                  <a:lnTo>
                    <a:pt x="193" y="75"/>
                  </a:lnTo>
                  <a:lnTo>
                    <a:pt x="203" y="72"/>
                  </a:lnTo>
                  <a:lnTo>
                    <a:pt x="210" y="70"/>
                  </a:lnTo>
                  <a:lnTo>
                    <a:pt x="220" y="67"/>
                  </a:lnTo>
                  <a:lnTo>
                    <a:pt x="229" y="63"/>
                  </a:lnTo>
                  <a:lnTo>
                    <a:pt x="238" y="61"/>
                  </a:lnTo>
                  <a:lnTo>
                    <a:pt x="248" y="58"/>
                  </a:lnTo>
                  <a:lnTo>
                    <a:pt x="257" y="55"/>
                  </a:lnTo>
                  <a:lnTo>
                    <a:pt x="267" y="53"/>
                  </a:lnTo>
                  <a:lnTo>
                    <a:pt x="277" y="50"/>
                  </a:lnTo>
                  <a:lnTo>
                    <a:pt x="287" y="47"/>
                  </a:lnTo>
                  <a:lnTo>
                    <a:pt x="298" y="45"/>
                  </a:lnTo>
                  <a:lnTo>
                    <a:pt x="307" y="43"/>
                  </a:lnTo>
                  <a:lnTo>
                    <a:pt x="318" y="41"/>
                  </a:lnTo>
                  <a:lnTo>
                    <a:pt x="328" y="38"/>
                  </a:lnTo>
                  <a:lnTo>
                    <a:pt x="339" y="35"/>
                  </a:lnTo>
                  <a:lnTo>
                    <a:pt x="350" y="34"/>
                  </a:lnTo>
                  <a:lnTo>
                    <a:pt x="361" y="31"/>
                  </a:lnTo>
                  <a:lnTo>
                    <a:pt x="372" y="29"/>
                  </a:lnTo>
                  <a:lnTo>
                    <a:pt x="383" y="27"/>
                  </a:lnTo>
                  <a:lnTo>
                    <a:pt x="395" y="25"/>
                  </a:lnTo>
                  <a:lnTo>
                    <a:pt x="406" y="24"/>
                  </a:lnTo>
                  <a:lnTo>
                    <a:pt x="417" y="22"/>
                  </a:lnTo>
                  <a:lnTo>
                    <a:pt x="429" y="20"/>
                  </a:lnTo>
                  <a:lnTo>
                    <a:pt x="441" y="18"/>
                  </a:lnTo>
                  <a:lnTo>
                    <a:pt x="453" y="17"/>
                  </a:lnTo>
                  <a:lnTo>
                    <a:pt x="463" y="16"/>
                  </a:lnTo>
                  <a:lnTo>
                    <a:pt x="475" y="14"/>
                  </a:lnTo>
                  <a:lnTo>
                    <a:pt x="487" y="13"/>
                  </a:lnTo>
                  <a:lnTo>
                    <a:pt x="500" y="12"/>
                  </a:lnTo>
                  <a:lnTo>
                    <a:pt x="512" y="10"/>
                  </a:lnTo>
                  <a:lnTo>
                    <a:pt x="524" y="9"/>
                  </a:lnTo>
                  <a:lnTo>
                    <a:pt x="536" y="8"/>
                  </a:lnTo>
                  <a:lnTo>
                    <a:pt x="548" y="6"/>
                  </a:lnTo>
                  <a:lnTo>
                    <a:pt x="561" y="5"/>
                  </a:lnTo>
                  <a:lnTo>
                    <a:pt x="573" y="5"/>
                  </a:lnTo>
                  <a:lnTo>
                    <a:pt x="585" y="4"/>
                  </a:lnTo>
                  <a:lnTo>
                    <a:pt x="599" y="2"/>
                  </a:lnTo>
                  <a:lnTo>
                    <a:pt x="610" y="2"/>
                  </a:lnTo>
                  <a:lnTo>
                    <a:pt x="624" y="1"/>
                  </a:lnTo>
                  <a:lnTo>
                    <a:pt x="636" y="1"/>
                  </a:lnTo>
                  <a:lnTo>
                    <a:pt x="649" y="1"/>
                  </a:lnTo>
                  <a:lnTo>
                    <a:pt x="661" y="0"/>
                  </a:lnTo>
                  <a:lnTo>
                    <a:pt x="674" y="0"/>
                  </a:lnTo>
                  <a:lnTo>
                    <a:pt x="686" y="0"/>
                  </a:lnTo>
                  <a:lnTo>
                    <a:pt x="699" y="0"/>
                  </a:lnTo>
                  <a:lnTo>
                    <a:pt x="712" y="0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Rectangle 2502"/>
            <p:cNvSpPr>
              <a:spLocks noChangeArrowheads="1"/>
            </p:cNvSpPr>
            <p:nvPr/>
          </p:nvSpPr>
          <p:spPr bwMode="auto">
            <a:xfrm>
              <a:off x="8069263" y="3894138"/>
              <a:ext cx="333375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authz</a:t>
              </a:r>
              <a:endParaRPr lang="en-US" sz="1000" b="0">
                <a:solidFill>
                  <a:schemeClr val="tx1"/>
                </a:solidFill>
              </a:endParaRPr>
            </a:p>
          </p:txBody>
        </p:sp>
        <p:sp>
          <p:nvSpPr>
            <p:cNvPr id="121" name="Freeform 2503"/>
            <p:cNvSpPr>
              <a:spLocks/>
            </p:cNvSpPr>
            <p:nvPr/>
          </p:nvSpPr>
          <p:spPr bwMode="auto">
            <a:xfrm>
              <a:off x="7908925" y="4391025"/>
              <a:ext cx="574675" cy="190500"/>
            </a:xfrm>
            <a:custGeom>
              <a:avLst/>
              <a:gdLst/>
              <a:ahLst/>
              <a:cxnLst>
                <a:cxn ang="0">
                  <a:pos x="788" y="2"/>
                </a:cxn>
                <a:cxn ang="0">
                  <a:pos x="863" y="6"/>
                </a:cxn>
                <a:cxn ang="0">
                  <a:pos x="938" y="11"/>
                </a:cxn>
                <a:cxn ang="0">
                  <a:pos x="1009" y="20"/>
                </a:cxn>
                <a:cxn ang="0">
                  <a:pos x="1077" y="31"/>
                </a:cxn>
                <a:cxn ang="0">
                  <a:pos x="1141" y="44"/>
                </a:cxn>
                <a:cxn ang="0">
                  <a:pos x="1201" y="60"/>
                </a:cxn>
                <a:cxn ang="0">
                  <a:pos x="1255" y="77"/>
                </a:cxn>
                <a:cxn ang="0">
                  <a:pos x="1304" y="96"/>
                </a:cxn>
                <a:cxn ang="0">
                  <a:pos x="1347" y="117"/>
                </a:cxn>
                <a:cxn ang="0">
                  <a:pos x="1383" y="139"/>
                </a:cxn>
                <a:cxn ang="0">
                  <a:pos x="1410" y="163"/>
                </a:cxn>
                <a:cxn ang="0">
                  <a:pos x="1432" y="187"/>
                </a:cxn>
                <a:cxn ang="0">
                  <a:pos x="1445" y="211"/>
                </a:cxn>
                <a:cxn ang="0">
                  <a:pos x="1449" y="236"/>
                </a:cxn>
                <a:cxn ang="0">
                  <a:pos x="1446" y="261"/>
                </a:cxn>
                <a:cxn ang="0">
                  <a:pos x="1436" y="286"/>
                </a:cxn>
                <a:cxn ang="0">
                  <a:pos x="1417" y="310"/>
                </a:cxn>
                <a:cxn ang="0">
                  <a:pos x="1390" y="334"/>
                </a:cxn>
                <a:cxn ang="0">
                  <a:pos x="1356" y="356"/>
                </a:cxn>
                <a:cxn ang="0">
                  <a:pos x="1316" y="377"/>
                </a:cxn>
                <a:cxn ang="0">
                  <a:pos x="1269" y="397"/>
                </a:cxn>
                <a:cxn ang="0">
                  <a:pos x="1216" y="414"/>
                </a:cxn>
                <a:cxn ang="0">
                  <a:pos x="1156" y="432"/>
                </a:cxn>
                <a:cxn ang="0">
                  <a:pos x="1094" y="445"/>
                </a:cxn>
                <a:cxn ang="0">
                  <a:pos x="1026" y="457"/>
                </a:cxn>
                <a:cxn ang="0">
                  <a:pos x="955" y="466"/>
                </a:cxn>
                <a:cxn ang="0">
                  <a:pos x="882" y="473"/>
                </a:cxn>
                <a:cxn ang="0">
                  <a:pos x="806" y="477"/>
                </a:cxn>
                <a:cxn ang="0">
                  <a:pos x="731" y="478"/>
                </a:cxn>
                <a:cxn ang="0">
                  <a:pos x="655" y="477"/>
                </a:cxn>
                <a:cxn ang="0">
                  <a:pos x="580" y="473"/>
                </a:cxn>
                <a:cxn ang="0">
                  <a:pos x="506" y="467"/>
                </a:cxn>
                <a:cxn ang="0">
                  <a:pos x="434" y="458"/>
                </a:cxn>
                <a:cxn ang="0">
                  <a:pos x="367" y="448"/>
                </a:cxn>
                <a:cxn ang="0">
                  <a:pos x="303" y="433"/>
                </a:cxn>
                <a:cxn ang="0">
                  <a:pos x="244" y="418"/>
                </a:cxn>
                <a:cxn ang="0">
                  <a:pos x="189" y="400"/>
                </a:cxn>
                <a:cxn ang="0">
                  <a:pos x="140" y="381"/>
                </a:cxn>
                <a:cxn ang="0">
                  <a:pos x="99" y="360"/>
                </a:cxn>
                <a:cxn ang="0">
                  <a:pos x="63" y="338"/>
                </a:cxn>
                <a:cxn ang="0">
                  <a:pos x="36" y="314"/>
                </a:cxn>
                <a:cxn ang="0">
                  <a:pos x="16" y="290"/>
                </a:cxn>
                <a:cxn ang="0">
                  <a:pos x="4" y="265"/>
                </a:cxn>
                <a:cxn ang="0">
                  <a:pos x="0" y="240"/>
                </a:cxn>
                <a:cxn ang="0">
                  <a:pos x="4" y="216"/>
                </a:cxn>
                <a:cxn ang="0">
                  <a:pos x="14" y="191"/>
                </a:cxn>
                <a:cxn ang="0">
                  <a:pos x="34" y="167"/>
                </a:cxn>
                <a:cxn ang="0">
                  <a:pos x="61" y="143"/>
                </a:cxn>
                <a:cxn ang="0">
                  <a:pos x="95" y="121"/>
                </a:cxn>
                <a:cxn ang="0">
                  <a:pos x="136" y="100"/>
                </a:cxn>
                <a:cxn ang="0">
                  <a:pos x="185" y="80"/>
                </a:cxn>
                <a:cxn ang="0">
                  <a:pos x="238" y="62"/>
                </a:cxn>
                <a:cxn ang="0">
                  <a:pos x="298" y="47"/>
                </a:cxn>
                <a:cxn ang="0">
                  <a:pos x="361" y="33"/>
                </a:cxn>
                <a:cxn ang="0">
                  <a:pos x="429" y="21"/>
                </a:cxn>
                <a:cxn ang="0">
                  <a:pos x="500" y="12"/>
                </a:cxn>
                <a:cxn ang="0">
                  <a:pos x="573" y="6"/>
                </a:cxn>
                <a:cxn ang="0">
                  <a:pos x="649" y="2"/>
                </a:cxn>
                <a:cxn ang="0">
                  <a:pos x="724" y="0"/>
                </a:cxn>
              </a:cxnLst>
              <a:rect l="0" t="0" r="r" b="b"/>
              <a:pathLst>
                <a:path w="1449" h="478">
                  <a:moveTo>
                    <a:pt x="724" y="0"/>
                  </a:moveTo>
                  <a:lnTo>
                    <a:pt x="738" y="0"/>
                  </a:lnTo>
                  <a:lnTo>
                    <a:pt x="749" y="0"/>
                  </a:lnTo>
                  <a:lnTo>
                    <a:pt x="763" y="0"/>
                  </a:lnTo>
                  <a:lnTo>
                    <a:pt x="775" y="2"/>
                  </a:lnTo>
                  <a:lnTo>
                    <a:pt x="788" y="2"/>
                  </a:lnTo>
                  <a:lnTo>
                    <a:pt x="800" y="2"/>
                  </a:lnTo>
                  <a:lnTo>
                    <a:pt x="813" y="3"/>
                  </a:lnTo>
                  <a:lnTo>
                    <a:pt x="825" y="3"/>
                  </a:lnTo>
                  <a:lnTo>
                    <a:pt x="838" y="3"/>
                  </a:lnTo>
                  <a:lnTo>
                    <a:pt x="850" y="4"/>
                  </a:lnTo>
                  <a:lnTo>
                    <a:pt x="863" y="6"/>
                  </a:lnTo>
                  <a:lnTo>
                    <a:pt x="875" y="6"/>
                  </a:lnTo>
                  <a:lnTo>
                    <a:pt x="889" y="7"/>
                  </a:lnTo>
                  <a:lnTo>
                    <a:pt x="900" y="8"/>
                  </a:lnTo>
                  <a:lnTo>
                    <a:pt x="912" y="8"/>
                  </a:lnTo>
                  <a:lnTo>
                    <a:pt x="924" y="10"/>
                  </a:lnTo>
                  <a:lnTo>
                    <a:pt x="938" y="11"/>
                  </a:lnTo>
                  <a:lnTo>
                    <a:pt x="949" y="12"/>
                  </a:lnTo>
                  <a:lnTo>
                    <a:pt x="961" y="14"/>
                  </a:lnTo>
                  <a:lnTo>
                    <a:pt x="973" y="15"/>
                  </a:lnTo>
                  <a:lnTo>
                    <a:pt x="985" y="16"/>
                  </a:lnTo>
                  <a:lnTo>
                    <a:pt x="997" y="18"/>
                  </a:lnTo>
                  <a:lnTo>
                    <a:pt x="1009" y="20"/>
                  </a:lnTo>
                  <a:lnTo>
                    <a:pt x="1020" y="21"/>
                  </a:lnTo>
                  <a:lnTo>
                    <a:pt x="1032" y="23"/>
                  </a:lnTo>
                  <a:lnTo>
                    <a:pt x="1043" y="25"/>
                  </a:lnTo>
                  <a:lnTo>
                    <a:pt x="1054" y="27"/>
                  </a:lnTo>
                  <a:lnTo>
                    <a:pt x="1066" y="28"/>
                  </a:lnTo>
                  <a:lnTo>
                    <a:pt x="1077" y="31"/>
                  </a:lnTo>
                  <a:lnTo>
                    <a:pt x="1087" y="33"/>
                  </a:lnTo>
                  <a:lnTo>
                    <a:pt x="1099" y="35"/>
                  </a:lnTo>
                  <a:lnTo>
                    <a:pt x="1110" y="37"/>
                  </a:lnTo>
                  <a:lnTo>
                    <a:pt x="1120" y="39"/>
                  </a:lnTo>
                  <a:lnTo>
                    <a:pt x="1131" y="41"/>
                  </a:lnTo>
                  <a:lnTo>
                    <a:pt x="1141" y="44"/>
                  </a:lnTo>
                  <a:lnTo>
                    <a:pt x="1152" y="47"/>
                  </a:lnTo>
                  <a:lnTo>
                    <a:pt x="1161" y="49"/>
                  </a:lnTo>
                  <a:lnTo>
                    <a:pt x="1172" y="52"/>
                  </a:lnTo>
                  <a:lnTo>
                    <a:pt x="1181" y="55"/>
                  </a:lnTo>
                  <a:lnTo>
                    <a:pt x="1192" y="57"/>
                  </a:lnTo>
                  <a:lnTo>
                    <a:pt x="1201" y="60"/>
                  </a:lnTo>
                  <a:lnTo>
                    <a:pt x="1210" y="62"/>
                  </a:lnTo>
                  <a:lnTo>
                    <a:pt x="1220" y="65"/>
                  </a:lnTo>
                  <a:lnTo>
                    <a:pt x="1229" y="68"/>
                  </a:lnTo>
                  <a:lnTo>
                    <a:pt x="1238" y="70"/>
                  </a:lnTo>
                  <a:lnTo>
                    <a:pt x="1247" y="74"/>
                  </a:lnTo>
                  <a:lnTo>
                    <a:pt x="1255" y="77"/>
                  </a:lnTo>
                  <a:lnTo>
                    <a:pt x="1265" y="80"/>
                  </a:lnTo>
                  <a:lnTo>
                    <a:pt x="1273" y="84"/>
                  </a:lnTo>
                  <a:lnTo>
                    <a:pt x="1281" y="86"/>
                  </a:lnTo>
                  <a:lnTo>
                    <a:pt x="1289" y="89"/>
                  </a:lnTo>
                  <a:lnTo>
                    <a:pt x="1296" y="93"/>
                  </a:lnTo>
                  <a:lnTo>
                    <a:pt x="1304" y="96"/>
                  </a:lnTo>
                  <a:lnTo>
                    <a:pt x="1312" y="100"/>
                  </a:lnTo>
                  <a:lnTo>
                    <a:pt x="1319" y="104"/>
                  </a:lnTo>
                  <a:lnTo>
                    <a:pt x="1327" y="106"/>
                  </a:lnTo>
                  <a:lnTo>
                    <a:pt x="1334" y="110"/>
                  </a:lnTo>
                  <a:lnTo>
                    <a:pt x="1340" y="113"/>
                  </a:lnTo>
                  <a:lnTo>
                    <a:pt x="1347" y="117"/>
                  </a:lnTo>
                  <a:lnTo>
                    <a:pt x="1353" y="121"/>
                  </a:lnTo>
                  <a:lnTo>
                    <a:pt x="1360" y="125"/>
                  </a:lnTo>
                  <a:lnTo>
                    <a:pt x="1365" y="127"/>
                  </a:lnTo>
                  <a:lnTo>
                    <a:pt x="1372" y="131"/>
                  </a:lnTo>
                  <a:lnTo>
                    <a:pt x="1377" y="135"/>
                  </a:lnTo>
                  <a:lnTo>
                    <a:pt x="1383" y="139"/>
                  </a:lnTo>
                  <a:lnTo>
                    <a:pt x="1388" y="143"/>
                  </a:lnTo>
                  <a:lnTo>
                    <a:pt x="1393" y="147"/>
                  </a:lnTo>
                  <a:lnTo>
                    <a:pt x="1397" y="151"/>
                  </a:lnTo>
                  <a:lnTo>
                    <a:pt x="1402" y="155"/>
                  </a:lnTo>
                  <a:lnTo>
                    <a:pt x="1406" y="159"/>
                  </a:lnTo>
                  <a:lnTo>
                    <a:pt x="1410" y="163"/>
                  </a:lnTo>
                  <a:lnTo>
                    <a:pt x="1414" y="167"/>
                  </a:lnTo>
                  <a:lnTo>
                    <a:pt x="1418" y="171"/>
                  </a:lnTo>
                  <a:lnTo>
                    <a:pt x="1422" y="175"/>
                  </a:lnTo>
                  <a:lnTo>
                    <a:pt x="1425" y="179"/>
                  </a:lnTo>
                  <a:lnTo>
                    <a:pt x="1429" y="183"/>
                  </a:lnTo>
                  <a:lnTo>
                    <a:pt x="1432" y="187"/>
                  </a:lnTo>
                  <a:lnTo>
                    <a:pt x="1434" y="191"/>
                  </a:lnTo>
                  <a:lnTo>
                    <a:pt x="1437" y="195"/>
                  </a:lnTo>
                  <a:lnTo>
                    <a:pt x="1438" y="199"/>
                  </a:lnTo>
                  <a:lnTo>
                    <a:pt x="1441" y="203"/>
                  </a:lnTo>
                  <a:lnTo>
                    <a:pt x="1442" y="207"/>
                  </a:lnTo>
                  <a:lnTo>
                    <a:pt x="1445" y="211"/>
                  </a:lnTo>
                  <a:lnTo>
                    <a:pt x="1446" y="216"/>
                  </a:lnTo>
                  <a:lnTo>
                    <a:pt x="1447" y="220"/>
                  </a:lnTo>
                  <a:lnTo>
                    <a:pt x="1447" y="224"/>
                  </a:lnTo>
                  <a:lnTo>
                    <a:pt x="1449" y="228"/>
                  </a:lnTo>
                  <a:lnTo>
                    <a:pt x="1449" y="232"/>
                  </a:lnTo>
                  <a:lnTo>
                    <a:pt x="1449" y="236"/>
                  </a:lnTo>
                  <a:lnTo>
                    <a:pt x="1449" y="240"/>
                  </a:lnTo>
                  <a:lnTo>
                    <a:pt x="1449" y="245"/>
                  </a:lnTo>
                  <a:lnTo>
                    <a:pt x="1449" y="249"/>
                  </a:lnTo>
                  <a:lnTo>
                    <a:pt x="1449" y="253"/>
                  </a:lnTo>
                  <a:lnTo>
                    <a:pt x="1447" y="257"/>
                  </a:lnTo>
                  <a:lnTo>
                    <a:pt x="1446" y="261"/>
                  </a:lnTo>
                  <a:lnTo>
                    <a:pt x="1445" y="265"/>
                  </a:lnTo>
                  <a:lnTo>
                    <a:pt x="1443" y="269"/>
                  </a:lnTo>
                  <a:lnTo>
                    <a:pt x="1442" y="274"/>
                  </a:lnTo>
                  <a:lnTo>
                    <a:pt x="1439" y="278"/>
                  </a:lnTo>
                  <a:lnTo>
                    <a:pt x="1438" y="282"/>
                  </a:lnTo>
                  <a:lnTo>
                    <a:pt x="1436" y="286"/>
                  </a:lnTo>
                  <a:lnTo>
                    <a:pt x="1433" y="290"/>
                  </a:lnTo>
                  <a:lnTo>
                    <a:pt x="1430" y="294"/>
                  </a:lnTo>
                  <a:lnTo>
                    <a:pt x="1426" y="298"/>
                  </a:lnTo>
                  <a:lnTo>
                    <a:pt x="1424" y="302"/>
                  </a:lnTo>
                  <a:lnTo>
                    <a:pt x="1420" y="306"/>
                  </a:lnTo>
                  <a:lnTo>
                    <a:pt x="1417" y="310"/>
                  </a:lnTo>
                  <a:lnTo>
                    <a:pt x="1413" y="314"/>
                  </a:lnTo>
                  <a:lnTo>
                    <a:pt x="1409" y="318"/>
                  </a:lnTo>
                  <a:lnTo>
                    <a:pt x="1404" y="322"/>
                  </a:lnTo>
                  <a:lnTo>
                    <a:pt x="1400" y="326"/>
                  </a:lnTo>
                  <a:lnTo>
                    <a:pt x="1394" y="330"/>
                  </a:lnTo>
                  <a:lnTo>
                    <a:pt x="1390" y="334"/>
                  </a:lnTo>
                  <a:lnTo>
                    <a:pt x="1385" y="338"/>
                  </a:lnTo>
                  <a:lnTo>
                    <a:pt x="1380" y="342"/>
                  </a:lnTo>
                  <a:lnTo>
                    <a:pt x="1375" y="346"/>
                  </a:lnTo>
                  <a:lnTo>
                    <a:pt x="1368" y="348"/>
                  </a:lnTo>
                  <a:lnTo>
                    <a:pt x="1363" y="352"/>
                  </a:lnTo>
                  <a:lnTo>
                    <a:pt x="1356" y="356"/>
                  </a:lnTo>
                  <a:lnTo>
                    <a:pt x="1349" y="360"/>
                  </a:lnTo>
                  <a:lnTo>
                    <a:pt x="1344" y="364"/>
                  </a:lnTo>
                  <a:lnTo>
                    <a:pt x="1338" y="367"/>
                  </a:lnTo>
                  <a:lnTo>
                    <a:pt x="1330" y="371"/>
                  </a:lnTo>
                  <a:lnTo>
                    <a:pt x="1323" y="373"/>
                  </a:lnTo>
                  <a:lnTo>
                    <a:pt x="1316" y="377"/>
                  </a:lnTo>
                  <a:lnTo>
                    <a:pt x="1308" y="381"/>
                  </a:lnTo>
                  <a:lnTo>
                    <a:pt x="1300" y="384"/>
                  </a:lnTo>
                  <a:lnTo>
                    <a:pt x="1292" y="388"/>
                  </a:lnTo>
                  <a:lnTo>
                    <a:pt x="1285" y="391"/>
                  </a:lnTo>
                  <a:lnTo>
                    <a:pt x="1277" y="395"/>
                  </a:lnTo>
                  <a:lnTo>
                    <a:pt x="1269" y="397"/>
                  </a:lnTo>
                  <a:lnTo>
                    <a:pt x="1259" y="400"/>
                  </a:lnTo>
                  <a:lnTo>
                    <a:pt x="1251" y="404"/>
                  </a:lnTo>
                  <a:lnTo>
                    <a:pt x="1242" y="407"/>
                  </a:lnTo>
                  <a:lnTo>
                    <a:pt x="1234" y="409"/>
                  </a:lnTo>
                  <a:lnTo>
                    <a:pt x="1225" y="412"/>
                  </a:lnTo>
                  <a:lnTo>
                    <a:pt x="1216" y="414"/>
                  </a:lnTo>
                  <a:lnTo>
                    <a:pt x="1206" y="418"/>
                  </a:lnTo>
                  <a:lnTo>
                    <a:pt x="1196" y="421"/>
                  </a:lnTo>
                  <a:lnTo>
                    <a:pt x="1187" y="424"/>
                  </a:lnTo>
                  <a:lnTo>
                    <a:pt x="1177" y="426"/>
                  </a:lnTo>
                  <a:lnTo>
                    <a:pt x="1167" y="429"/>
                  </a:lnTo>
                  <a:lnTo>
                    <a:pt x="1156" y="432"/>
                  </a:lnTo>
                  <a:lnTo>
                    <a:pt x="1147" y="433"/>
                  </a:lnTo>
                  <a:lnTo>
                    <a:pt x="1136" y="436"/>
                  </a:lnTo>
                  <a:lnTo>
                    <a:pt x="1126" y="438"/>
                  </a:lnTo>
                  <a:lnTo>
                    <a:pt x="1115" y="441"/>
                  </a:lnTo>
                  <a:lnTo>
                    <a:pt x="1104" y="442"/>
                  </a:lnTo>
                  <a:lnTo>
                    <a:pt x="1094" y="445"/>
                  </a:lnTo>
                  <a:lnTo>
                    <a:pt x="1082" y="448"/>
                  </a:lnTo>
                  <a:lnTo>
                    <a:pt x="1071" y="449"/>
                  </a:lnTo>
                  <a:lnTo>
                    <a:pt x="1059" y="452"/>
                  </a:lnTo>
                  <a:lnTo>
                    <a:pt x="1049" y="453"/>
                  </a:lnTo>
                  <a:lnTo>
                    <a:pt x="1037" y="454"/>
                  </a:lnTo>
                  <a:lnTo>
                    <a:pt x="1026" y="457"/>
                  </a:lnTo>
                  <a:lnTo>
                    <a:pt x="1014" y="458"/>
                  </a:lnTo>
                  <a:lnTo>
                    <a:pt x="1002" y="459"/>
                  </a:lnTo>
                  <a:lnTo>
                    <a:pt x="991" y="461"/>
                  </a:lnTo>
                  <a:lnTo>
                    <a:pt x="979" y="463"/>
                  </a:lnTo>
                  <a:lnTo>
                    <a:pt x="967" y="465"/>
                  </a:lnTo>
                  <a:lnTo>
                    <a:pt x="955" y="466"/>
                  </a:lnTo>
                  <a:lnTo>
                    <a:pt x="943" y="467"/>
                  </a:lnTo>
                  <a:lnTo>
                    <a:pt x="931" y="469"/>
                  </a:lnTo>
                  <a:lnTo>
                    <a:pt x="919" y="470"/>
                  </a:lnTo>
                  <a:lnTo>
                    <a:pt x="907" y="470"/>
                  </a:lnTo>
                  <a:lnTo>
                    <a:pt x="894" y="471"/>
                  </a:lnTo>
                  <a:lnTo>
                    <a:pt x="882" y="473"/>
                  </a:lnTo>
                  <a:lnTo>
                    <a:pt x="870" y="473"/>
                  </a:lnTo>
                  <a:lnTo>
                    <a:pt x="857" y="474"/>
                  </a:lnTo>
                  <a:lnTo>
                    <a:pt x="845" y="475"/>
                  </a:lnTo>
                  <a:lnTo>
                    <a:pt x="832" y="475"/>
                  </a:lnTo>
                  <a:lnTo>
                    <a:pt x="820" y="477"/>
                  </a:lnTo>
                  <a:lnTo>
                    <a:pt x="806" y="477"/>
                  </a:lnTo>
                  <a:lnTo>
                    <a:pt x="795" y="477"/>
                  </a:lnTo>
                  <a:lnTo>
                    <a:pt x="781" y="478"/>
                  </a:lnTo>
                  <a:lnTo>
                    <a:pt x="769" y="478"/>
                  </a:lnTo>
                  <a:lnTo>
                    <a:pt x="756" y="478"/>
                  </a:lnTo>
                  <a:lnTo>
                    <a:pt x="743" y="478"/>
                  </a:lnTo>
                  <a:lnTo>
                    <a:pt x="731" y="478"/>
                  </a:lnTo>
                  <a:lnTo>
                    <a:pt x="718" y="478"/>
                  </a:lnTo>
                  <a:lnTo>
                    <a:pt x="706" y="478"/>
                  </a:lnTo>
                  <a:lnTo>
                    <a:pt x="693" y="478"/>
                  </a:lnTo>
                  <a:lnTo>
                    <a:pt x="681" y="478"/>
                  </a:lnTo>
                  <a:lnTo>
                    <a:pt x="667" y="478"/>
                  </a:lnTo>
                  <a:lnTo>
                    <a:pt x="655" y="477"/>
                  </a:lnTo>
                  <a:lnTo>
                    <a:pt x="642" y="477"/>
                  </a:lnTo>
                  <a:lnTo>
                    <a:pt x="629" y="477"/>
                  </a:lnTo>
                  <a:lnTo>
                    <a:pt x="617" y="475"/>
                  </a:lnTo>
                  <a:lnTo>
                    <a:pt x="605" y="475"/>
                  </a:lnTo>
                  <a:lnTo>
                    <a:pt x="592" y="474"/>
                  </a:lnTo>
                  <a:lnTo>
                    <a:pt x="580" y="473"/>
                  </a:lnTo>
                  <a:lnTo>
                    <a:pt x="567" y="473"/>
                  </a:lnTo>
                  <a:lnTo>
                    <a:pt x="555" y="471"/>
                  </a:lnTo>
                  <a:lnTo>
                    <a:pt x="543" y="470"/>
                  </a:lnTo>
                  <a:lnTo>
                    <a:pt x="530" y="470"/>
                  </a:lnTo>
                  <a:lnTo>
                    <a:pt x="518" y="469"/>
                  </a:lnTo>
                  <a:lnTo>
                    <a:pt x="506" y="467"/>
                  </a:lnTo>
                  <a:lnTo>
                    <a:pt x="494" y="466"/>
                  </a:lnTo>
                  <a:lnTo>
                    <a:pt x="482" y="465"/>
                  </a:lnTo>
                  <a:lnTo>
                    <a:pt x="470" y="463"/>
                  </a:lnTo>
                  <a:lnTo>
                    <a:pt x="458" y="461"/>
                  </a:lnTo>
                  <a:lnTo>
                    <a:pt x="446" y="459"/>
                  </a:lnTo>
                  <a:lnTo>
                    <a:pt x="434" y="458"/>
                  </a:lnTo>
                  <a:lnTo>
                    <a:pt x="424" y="457"/>
                  </a:lnTo>
                  <a:lnTo>
                    <a:pt x="412" y="454"/>
                  </a:lnTo>
                  <a:lnTo>
                    <a:pt x="400" y="453"/>
                  </a:lnTo>
                  <a:lnTo>
                    <a:pt x="389" y="452"/>
                  </a:lnTo>
                  <a:lnTo>
                    <a:pt x="377" y="449"/>
                  </a:lnTo>
                  <a:lnTo>
                    <a:pt x="367" y="448"/>
                  </a:lnTo>
                  <a:lnTo>
                    <a:pt x="356" y="445"/>
                  </a:lnTo>
                  <a:lnTo>
                    <a:pt x="344" y="442"/>
                  </a:lnTo>
                  <a:lnTo>
                    <a:pt x="334" y="441"/>
                  </a:lnTo>
                  <a:lnTo>
                    <a:pt x="323" y="438"/>
                  </a:lnTo>
                  <a:lnTo>
                    <a:pt x="312" y="436"/>
                  </a:lnTo>
                  <a:lnTo>
                    <a:pt x="303" y="433"/>
                  </a:lnTo>
                  <a:lnTo>
                    <a:pt x="293" y="432"/>
                  </a:lnTo>
                  <a:lnTo>
                    <a:pt x="282" y="429"/>
                  </a:lnTo>
                  <a:lnTo>
                    <a:pt x="273" y="426"/>
                  </a:lnTo>
                  <a:lnTo>
                    <a:pt x="262" y="424"/>
                  </a:lnTo>
                  <a:lnTo>
                    <a:pt x="253" y="421"/>
                  </a:lnTo>
                  <a:lnTo>
                    <a:pt x="244" y="418"/>
                  </a:lnTo>
                  <a:lnTo>
                    <a:pt x="234" y="414"/>
                  </a:lnTo>
                  <a:lnTo>
                    <a:pt x="225" y="412"/>
                  </a:lnTo>
                  <a:lnTo>
                    <a:pt x="216" y="409"/>
                  </a:lnTo>
                  <a:lnTo>
                    <a:pt x="206" y="407"/>
                  </a:lnTo>
                  <a:lnTo>
                    <a:pt x="197" y="404"/>
                  </a:lnTo>
                  <a:lnTo>
                    <a:pt x="189" y="400"/>
                  </a:lnTo>
                  <a:lnTo>
                    <a:pt x="180" y="397"/>
                  </a:lnTo>
                  <a:lnTo>
                    <a:pt x="172" y="395"/>
                  </a:lnTo>
                  <a:lnTo>
                    <a:pt x="164" y="391"/>
                  </a:lnTo>
                  <a:lnTo>
                    <a:pt x="156" y="388"/>
                  </a:lnTo>
                  <a:lnTo>
                    <a:pt x="148" y="384"/>
                  </a:lnTo>
                  <a:lnTo>
                    <a:pt x="140" y="381"/>
                  </a:lnTo>
                  <a:lnTo>
                    <a:pt x="134" y="377"/>
                  </a:lnTo>
                  <a:lnTo>
                    <a:pt x="126" y="373"/>
                  </a:lnTo>
                  <a:lnTo>
                    <a:pt x="119" y="371"/>
                  </a:lnTo>
                  <a:lnTo>
                    <a:pt x="112" y="367"/>
                  </a:lnTo>
                  <a:lnTo>
                    <a:pt x="106" y="364"/>
                  </a:lnTo>
                  <a:lnTo>
                    <a:pt x="99" y="360"/>
                  </a:lnTo>
                  <a:lnTo>
                    <a:pt x="93" y="356"/>
                  </a:lnTo>
                  <a:lnTo>
                    <a:pt x="86" y="352"/>
                  </a:lnTo>
                  <a:lnTo>
                    <a:pt x="81" y="348"/>
                  </a:lnTo>
                  <a:lnTo>
                    <a:pt x="75" y="346"/>
                  </a:lnTo>
                  <a:lnTo>
                    <a:pt x="69" y="342"/>
                  </a:lnTo>
                  <a:lnTo>
                    <a:pt x="63" y="338"/>
                  </a:lnTo>
                  <a:lnTo>
                    <a:pt x="58" y="334"/>
                  </a:lnTo>
                  <a:lnTo>
                    <a:pt x="54" y="330"/>
                  </a:lnTo>
                  <a:lnTo>
                    <a:pt x="49" y="326"/>
                  </a:lnTo>
                  <a:lnTo>
                    <a:pt x="45" y="322"/>
                  </a:lnTo>
                  <a:lnTo>
                    <a:pt x="41" y="318"/>
                  </a:lnTo>
                  <a:lnTo>
                    <a:pt x="36" y="314"/>
                  </a:lnTo>
                  <a:lnTo>
                    <a:pt x="33" y="310"/>
                  </a:lnTo>
                  <a:lnTo>
                    <a:pt x="29" y="306"/>
                  </a:lnTo>
                  <a:lnTo>
                    <a:pt x="25" y="302"/>
                  </a:lnTo>
                  <a:lnTo>
                    <a:pt x="22" y="298"/>
                  </a:lnTo>
                  <a:lnTo>
                    <a:pt x="18" y="294"/>
                  </a:lnTo>
                  <a:lnTo>
                    <a:pt x="16" y="290"/>
                  </a:lnTo>
                  <a:lnTo>
                    <a:pt x="13" y="286"/>
                  </a:lnTo>
                  <a:lnTo>
                    <a:pt x="12" y="282"/>
                  </a:lnTo>
                  <a:lnTo>
                    <a:pt x="9" y="278"/>
                  </a:lnTo>
                  <a:lnTo>
                    <a:pt x="7" y="274"/>
                  </a:lnTo>
                  <a:lnTo>
                    <a:pt x="5" y="269"/>
                  </a:lnTo>
                  <a:lnTo>
                    <a:pt x="4" y="265"/>
                  </a:lnTo>
                  <a:lnTo>
                    <a:pt x="3" y="261"/>
                  </a:lnTo>
                  <a:lnTo>
                    <a:pt x="1" y="257"/>
                  </a:lnTo>
                  <a:lnTo>
                    <a:pt x="1" y="253"/>
                  </a:lnTo>
                  <a:lnTo>
                    <a:pt x="0" y="249"/>
                  </a:lnTo>
                  <a:lnTo>
                    <a:pt x="0" y="245"/>
                  </a:lnTo>
                  <a:lnTo>
                    <a:pt x="0" y="240"/>
                  </a:lnTo>
                  <a:lnTo>
                    <a:pt x="0" y="236"/>
                  </a:lnTo>
                  <a:lnTo>
                    <a:pt x="0" y="232"/>
                  </a:lnTo>
                  <a:lnTo>
                    <a:pt x="0" y="228"/>
                  </a:lnTo>
                  <a:lnTo>
                    <a:pt x="1" y="224"/>
                  </a:lnTo>
                  <a:lnTo>
                    <a:pt x="3" y="220"/>
                  </a:lnTo>
                  <a:lnTo>
                    <a:pt x="4" y="216"/>
                  </a:lnTo>
                  <a:lnTo>
                    <a:pt x="5" y="211"/>
                  </a:lnTo>
                  <a:lnTo>
                    <a:pt x="7" y="207"/>
                  </a:lnTo>
                  <a:lnTo>
                    <a:pt x="8" y="203"/>
                  </a:lnTo>
                  <a:lnTo>
                    <a:pt x="10" y="199"/>
                  </a:lnTo>
                  <a:lnTo>
                    <a:pt x="12" y="195"/>
                  </a:lnTo>
                  <a:lnTo>
                    <a:pt x="14" y="191"/>
                  </a:lnTo>
                  <a:lnTo>
                    <a:pt x="17" y="187"/>
                  </a:lnTo>
                  <a:lnTo>
                    <a:pt x="21" y="183"/>
                  </a:lnTo>
                  <a:lnTo>
                    <a:pt x="24" y="179"/>
                  </a:lnTo>
                  <a:lnTo>
                    <a:pt x="26" y="175"/>
                  </a:lnTo>
                  <a:lnTo>
                    <a:pt x="30" y="171"/>
                  </a:lnTo>
                  <a:lnTo>
                    <a:pt x="34" y="167"/>
                  </a:lnTo>
                  <a:lnTo>
                    <a:pt x="38" y="163"/>
                  </a:lnTo>
                  <a:lnTo>
                    <a:pt x="42" y="159"/>
                  </a:lnTo>
                  <a:lnTo>
                    <a:pt x="46" y="155"/>
                  </a:lnTo>
                  <a:lnTo>
                    <a:pt x="52" y="151"/>
                  </a:lnTo>
                  <a:lnTo>
                    <a:pt x="57" y="147"/>
                  </a:lnTo>
                  <a:lnTo>
                    <a:pt x="61" y="143"/>
                  </a:lnTo>
                  <a:lnTo>
                    <a:pt x="66" y="139"/>
                  </a:lnTo>
                  <a:lnTo>
                    <a:pt x="71" y="135"/>
                  </a:lnTo>
                  <a:lnTo>
                    <a:pt x="78" y="131"/>
                  </a:lnTo>
                  <a:lnTo>
                    <a:pt x="83" y="127"/>
                  </a:lnTo>
                  <a:lnTo>
                    <a:pt x="90" y="125"/>
                  </a:lnTo>
                  <a:lnTo>
                    <a:pt x="95" y="121"/>
                  </a:lnTo>
                  <a:lnTo>
                    <a:pt x="102" y="117"/>
                  </a:lnTo>
                  <a:lnTo>
                    <a:pt x="108" y="113"/>
                  </a:lnTo>
                  <a:lnTo>
                    <a:pt x="115" y="110"/>
                  </a:lnTo>
                  <a:lnTo>
                    <a:pt x="123" y="106"/>
                  </a:lnTo>
                  <a:lnTo>
                    <a:pt x="130" y="104"/>
                  </a:lnTo>
                  <a:lnTo>
                    <a:pt x="136" y="100"/>
                  </a:lnTo>
                  <a:lnTo>
                    <a:pt x="144" y="96"/>
                  </a:lnTo>
                  <a:lnTo>
                    <a:pt x="152" y="93"/>
                  </a:lnTo>
                  <a:lnTo>
                    <a:pt x="160" y="89"/>
                  </a:lnTo>
                  <a:lnTo>
                    <a:pt x="168" y="86"/>
                  </a:lnTo>
                  <a:lnTo>
                    <a:pt x="176" y="84"/>
                  </a:lnTo>
                  <a:lnTo>
                    <a:pt x="185" y="80"/>
                  </a:lnTo>
                  <a:lnTo>
                    <a:pt x="193" y="77"/>
                  </a:lnTo>
                  <a:lnTo>
                    <a:pt x="203" y="74"/>
                  </a:lnTo>
                  <a:lnTo>
                    <a:pt x="210" y="70"/>
                  </a:lnTo>
                  <a:lnTo>
                    <a:pt x="220" y="68"/>
                  </a:lnTo>
                  <a:lnTo>
                    <a:pt x="229" y="65"/>
                  </a:lnTo>
                  <a:lnTo>
                    <a:pt x="238" y="62"/>
                  </a:lnTo>
                  <a:lnTo>
                    <a:pt x="248" y="60"/>
                  </a:lnTo>
                  <a:lnTo>
                    <a:pt x="257" y="57"/>
                  </a:lnTo>
                  <a:lnTo>
                    <a:pt x="267" y="55"/>
                  </a:lnTo>
                  <a:lnTo>
                    <a:pt x="277" y="52"/>
                  </a:lnTo>
                  <a:lnTo>
                    <a:pt x="287" y="49"/>
                  </a:lnTo>
                  <a:lnTo>
                    <a:pt x="298" y="47"/>
                  </a:lnTo>
                  <a:lnTo>
                    <a:pt x="307" y="44"/>
                  </a:lnTo>
                  <a:lnTo>
                    <a:pt x="318" y="41"/>
                  </a:lnTo>
                  <a:lnTo>
                    <a:pt x="328" y="39"/>
                  </a:lnTo>
                  <a:lnTo>
                    <a:pt x="339" y="37"/>
                  </a:lnTo>
                  <a:lnTo>
                    <a:pt x="350" y="35"/>
                  </a:lnTo>
                  <a:lnTo>
                    <a:pt x="361" y="33"/>
                  </a:lnTo>
                  <a:lnTo>
                    <a:pt x="372" y="31"/>
                  </a:lnTo>
                  <a:lnTo>
                    <a:pt x="383" y="28"/>
                  </a:lnTo>
                  <a:lnTo>
                    <a:pt x="395" y="27"/>
                  </a:lnTo>
                  <a:lnTo>
                    <a:pt x="406" y="25"/>
                  </a:lnTo>
                  <a:lnTo>
                    <a:pt x="417" y="23"/>
                  </a:lnTo>
                  <a:lnTo>
                    <a:pt x="429" y="21"/>
                  </a:lnTo>
                  <a:lnTo>
                    <a:pt x="441" y="20"/>
                  </a:lnTo>
                  <a:lnTo>
                    <a:pt x="453" y="18"/>
                  </a:lnTo>
                  <a:lnTo>
                    <a:pt x="463" y="16"/>
                  </a:lnTo>
                  <a:lnTo>
                    <a:pt x="475" y="15"/>
                  </a:lnTo>
                  <a:lnTo>
                    <a:pt x="487" y="14"/>
                  </a:lnTo>
                  <a:lnTo>
                    <a:pt x="500" y="12"/>
                  </a:lnTo>
                  <a:lnTo>
                    <a:pt x="512" y="11"/>
                  </a:lnTo>
                  <a:lnTo>
                    <a:pt x="524" y="10"/>
                  </a:lnTo>
                  <a:lnTo>
                    <a:pt x="536" y="8"/>
                  </a:lnTo>
                  <a:lnTo>
                    <a:pt x="548" y="8"/>
                  </a:lnTo>
                  <a:lnTo>
                    <a:pt x="561" y="7"/>
                  </a:lnTo>
                  <a:lnTo>
                    <a:pt x="573" y="6"/>
                  </a:lnTo>
                  <a:lnTo>
                    <a:pt x="585" y="6"/>
                  </a:lnTo>
                  <a:lnTo>
                    <a:pt x="599" y="4"/>
                  </a:lnTo>
                  <a:lnTo>
                    <a:pt x="610" y="3"/>
                  </a:lnTo>
                  <a:lnTo>
                    <a:pt x="624" y="3"/>
                  </a:lnTo>
                  <a:lnTo>
                    <a:pt x="636" y="3"/>
                  </a:lnTo>
                  <a:lnTo>
                    <a:pt x="649" y="2"/>
                  </a:lnTo>
                  <a:lnTo>
                    <a:pt x="661" y="2"/>
                  </a:lnTo>
                  <a:lnTo>
                    <a:pt x="674" y="2"/>
                  </a:lnTo>
                  <a:lnTo>
                    <a:pt x="686" y="0"/>
                  </a:lnTo>
                  <a:lnTo>
                    <a:pt x="699" y="0"/>
                  </a:lnTo>
                  <a:lnTo>
                    <a:pt x="712" y="0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Freeform 2504"/>
            <p:cNvSpPr>
              <a:spLocks/>
            </p:cNvSpPr>
            <p:nvPr/>
          </p:nvSpPr>
          <p:spPr bwMode="auto">
            <a:xfrm>
              <a:off x="7908925" y="4391025"/>
              <a:ext cx="574675" cy="190500"/>
            </a:xfrm>
            <a:custGeom>
              <a:avLst/>
              <a:gdLst/>
              <a:ahLst/>
              <a:cxnLst>
                <a:cxn ang="0">
                  <a:pos x="788" y="2"/>
                </a:cxn>
                <a:cxn ang="0">
                  <a:pos x="863" y="6"/>
                </a:cxn>
                <a:cxn ang="0">
                  <a:pos x="938" y="11"/>
                </a:cxn>
                <a:cxn ang="0">
                  <a:pos x="1009" y="20"/>
                </a:cxn>
                <a:cxn ang="0">
                  <a:pos x="1077" y="31"/>
                </a:cxn>
                <a:cxn ang="0">
                  <a:pos x="1141" y="44"/>
                </a:cxn>
                <a:cxn ang="0">
                  <a:pos x="1201" y="60"/>
                </a:cxn>
                <a:cxn ang="0">
                  <a:pos x="1255" y="77"/>
                </a:cxn>
                <a:cxn ang="0">
                  <a:pos x="1304" y="96"/>
                </a:cxn>
                <a:cxn ang="0">
                  <a:pos x="1347" y="117"/>
                </a:cxn>
                <a:cxn ang="0">
                  <a:pos x="1383" y="139"/>
                </a:cxn>
                <a:cxn ang="0">
                  <a:pos x="1410" y="163"/>
                </a:cxn>
                <a:cxn ang="0">
                  <a:pos x="1432" y="187"/>
                </a:cxn>
                <a:cxn ang="0">
                  <a:pos x="1445" y="211"/>
                </a:cxn>
                <a:cxn ang="0">
                  <a:pos x="1449" y="236"/>
                </a:cxn>
                <a:cxn ang="0">
                  <a:pos x="1446" y="261"/>
                </a:cxn>
                <a:cxn ang="0">
                  <a:pos x="1436" y="286"/>
                </a:cxn>
                <a:cxn ang="0">
                  <a:pos x="1417" y="310"/>
                </a:cxn>
                <a:cxn ang="0">
                  <a:pos x="1390" y="334"/>
                </a:cxn>
                <a:cxn ang="0">
                  <a:pos x="1356" y="356"/>
                </a:cxn>
                <a:cxn ang="0">
                  <a:pos x="1316" y="377"/>
                </a:cxn>
                <a:cxn ang="0">
                  <a:pos x="1269" y="397"/>
                </a:cxn>
                <a:cxn ang="0">
                  <a:pos x="1216" y="414"/>
                </a:cxn>
                <a:cxn ang="0">
                  <a:pos x="1156" y="432"/>
                </a:cxn>
                <a:cxn ang="0">
                  <a:pos x="1094" y="445"/>
                </a:cxn>
                <a:cxn ang="0">
                  <a:pos x="1026" y="457"/>
                </a:cxn>
                <a:cxn ang="0">
                  <a:pos x="955" y="466"/>
                </a:cxn>
                <a:cxn ang="0">
                  <a:pos x="882" y="473"/>
                </a:cxn>
                <a:cxn ang="0">
                  <a:pos x="806" y="477"/>
                </a:cxn>
                <a:cxn ang="0">
                  <a:pos x="731" y="478"/>
                </a:cxn>
                <a:cxn ang="0">
                  <a:pos x="655" y="477"/>
                </a:cxn>
                <a:cxn ang="0">
                  <a:pos x="580" y="473"/>
                </a:cxn>
                <a:cxn ang="0">
                  <a:pos x="506" y="467"/>
                </a:cxn>
                <a:cxn ang="0">
                  <a:pos x="434" y="458"/>
                </a:cxn>
                <a:cxn ang="0">
                  <a:pos x="367" y="448"/>
                </a:cxn>
                <a:cxn ang="0">
                  <a:pos x="303" y="433"/>
                </a:cxn>
                <a:cxn ang="0">
                  <a:pos x="244" y="418"/>
                </a:cxn>
                <a:cxn ang="0">
                  <a:pos x="189" y="400"/>
                </a:cxn>
                <a:cxn ang="0">
                  <a:pos x="140" y="381"/>
                </a:cxn>
                <a:cxn ang="0">
                  <a:pos x="99" y="360"/>
                </a:cxn>
                <a:cxn ang="0">
                  <a:pos x="63" y="338"/>
                </a:cxn>
                <a:cxn ang="0">
                  <a:pos x="36" y="314"/>
                </a:cxn>
                <a:cxn ang="0">
                  <a:pos x="16" y="290"/>
                </a:cxn>
                <a:cxn ang="0">
                  <a:pos x="4" y="265"/>
                </a:cxn>
                <a:cxn ang="0">
                  <a:pos x="0" y="240"/>
                </a:cxn>
                <a:cxn ang="0">
                  <a:pos x="4" y="216"/>
                </a:cxn>
                <a:cxn ang="0">
                  <a:pos x="14" y="191"/>
                </a:cxn>
                <a:cxn ang="0">
                  <a:pos x="34" y="167"/>
                </a:cxn>
                <a:cxn ang="0">
                  <a:pos x="61" y="143"/>
                </a:cxn>
                <a:cxn ang="0">
                  <a:pos x="95" y="121"/>
                </a:cxn>
                <a:cxn ang="0">
                  <a:pos x="136" y="100"/>
                </a:cxn>
                <a:cxn ang="0">
                  <a:pos x="185" y="80"/>
                </a:cxn>
                <a:cxn ang="0">
                  <a:pos x="238" y="62"/>
                </a:cxn>
                <a:cxn ang="0">
                  <a:pos x="298" y="47"/>
                </a:cxn>
                <a:cxn ang="0">
                  <a:pos x="361" y="33"/>
                </a:cxn>
                <a:cxn ang="0">
                  <a:pos x="429" y="21"/>
                </a:cxn>
                <a:cxn ang="0">
                  <a:pos x="500" y="12"/>
                </a:cxn>
                <a:cxn ang="0">
                  <a:pos x="573" y="6"/>
                </a:cxn>
                <a:cxn ang="0">
                  <a:pos x="649" y="2"/>
                </a:cxn>
                <a:cxn ang="0">
                  <a:pos x="724" y="0"/>
                </a:cxn>
              </a:cxnLst>
              <a:rect l="0" t="0" r="r" b="b"/>
              <a:pathLst>
                <a:path w="1449" h="478">
                  <a:moveTo>
                    <a:pt x="724" y="0"/>
                  </a:moveTo>
                  <a:lnTo>
                    <a:pt x="738" y="0"/>
                  </a:lnTo>
                  <a:lnTo>
                    <a:pt x="749" y="0"/>
                  </a:lnTo>
                  <a:lnTo>
                    <a:pt x="763" y="0"/>
                  </a:lnTo>
                  <a:lnTo>
                    <a:pt x="775" y="2"/>
                  </a:lnTo>
                  <a:lnTo>
                    <a:pt x="788" y="2"/>
                  </a:lnTo>
                  <a:lnTo>
                    <a:pt x="800" y="2"/>
                  </a:lnTo>
                  <a:lnTo>
                    <a:pt x="813" y="3"/>
                  </a:lnTo>
                  <a:lnTo>
                    <a:pt x="825" y="3"/>
                  </a:lnTo>
                  <a:lnTo>
                    <a:pt x="838" y="3"/>
                  </a:lnTo>
                  <a:lnTo>
                    <a:pt x="850" y="4"/>
                  </a:lnTo>
                  <a:lnTo>
                    <a:pt x="863" y="6"/>
                  </a:lnTo>
                  <a:lnTo>
                    <a:pt x="875" y="6"/>
                  </a:lnTo>
                  <a:lnTo>
                    <a:pt x="889" y="7"/>
                  </a:lnTo>
                  <a:lnTo>
                    <a:pt x="900" y="8"/>
                  </a:lnTo>
                  <a:lnTo>
                    <a:pt x="912" y="8"/>
                  </a:lnTo>
                  <a:lnTo>
                    <a:pt x="924" y="10"/>
                  </a:lnTo>
                  <a:lnTo>
                    <a:pt x="938" y="11"/>
                  </a:lnTo>
                  <a:lnTo>
                    <a:pt x="949" y="12"/>
                  </a:lnTo>
                  <a:lnTo>
                    <a:pt x="961" y="14"/>
                  </a:lnTo>
                  <a:lnTo>
                    <a:pt x="973" y="15"/>
                  </a:lnTo>
                  <a:lnTo>
                    <a:pt x="985" y="16"/>
                  </a:lnTo>
                  <a:lnTo>
                    <a:pt x="997" y="18"/>
                  </a:lnTo>
                  <a:lnTo>
                    <a:pt x="1009" y="20"/>
                  </a:lnTo>
                  <a:lnTo>
                    <a:pt x="1020" y="21"/>
                  </a:lnTo>
                  <a:lnTo>
                    <a:pt x="1032" y="23"/>
                  </a:lnTo>
                  <a:lnTo>
                    <a:pt x="1043" y="25"/>
                  </a:lnTo>
                  <a:lnTo>
                    <a:pt x="1054" y="27"/>
                  </a:lnTo>
                  <a:lnTo>
                    <a:pt x="1066" y="28"/>
                  </a:lnTo>
                  <a:lnTo>
                    <a:pt x="1077" y="31"/>
                  </a:lnTo>
                  <a:lnTo>
                    <a:pt x="1087" y="33"/>
                  </a:lnTo>
                  <a:lnTo>
                    <a:pt x="1099" y="35"/>
                  </a:lnTo>
                  <a:lnTo>
                    <a:pt x="1110" y="37"/>
                  </a:lnTo>
                  <a:lnTo>
                    <a:pt x="1120" y="39"/>
                  </a:lnTo>
                  <a:lnTo>
                    <a:pt x="1131" y="41"/>
                  </a:lnTo>
                  <a:lnTo>
                    <a:pt x="1141" y="44"/>
                  </a:lnTo>
                  <a:lnTo>
                    <a:pt x="1152" y="47"/>
                  </a:lnTo>
                  <a:lnTo>
                    <a:pt x="1161" y="49"/>
                  </a:lnTo>
                  <a:lnTo>
                    <a:pt x="1172" y="52"/>
                  </a:lnTo>
                  <a:lnTo>
                    <a:pt x="1181" y="55"/>
                  </a:lnTo>
                  <a:lnTo>
                    <a:pt x="1192" y="57"/>
                  </a:lnTo>
                  <a:lnTo>
                    <a:pt x="1201" y="60"/>
                  </a:lnTo>
                  <a:lnTo>
                    <a:pt x="1210" y="62"/>
                  </a:lnTo>
                  <a:lnTo>
                    <a:pt x="1220" y="65"/>
                  </a:lnTo>
                  <a:lnTo>
                    <a:pt x="1229" y="68"/>
                  </a:lnTo>
                  <a:lnTo>
                    <a:pt x="1238" y="70"/>
                  </a:lnTo>
                  <a:lnTo>
                    <a:pt x="1247" y="74"/>
                  </a:lnTo>
                  <a:lnTo>
                    <a:pt x="1255" y="77"/>
                  </a:lnTo>
                  <a:lnTo>
                    <a:pt x="1265" y="80"/>
                  </a:lnTo>
                  <a:lnTo>
                    <a:pt x="1273" y="84"/>
                  </a:lnTo>
                  <a:lnTo>
                    <a:pt x="1281" y="86"/>
                  </a:lnTo>
                  <a:lnTo>
                    <a:pt x="1289" y="89"/>
                  </a:lnTo>
                  <a:lnTo>
                    <a:pt x="1296" y="93"/>
                  </a:lnTo>
                  <a:lnTo>
                    <a:pt x="1304" y="96"/>
                  </a:lnTo>
                  <a:lnTo>
                    <a:pt x="1312" y="100"/>
                  </a:lnTo>
                  <a:lnTo>
                    <a:pt x="1319" y="104"/>
                  </a:lnTo>
                  <a:lnTo>
                    <a:pt x="1327" y="106"/>
                  </a:lnTo>
                  <a:lnTo>
                    <a:pt x="1334" y="110"/>
                  </a:lnTo>
                  <a:lnTo>
                    <a:pt x="1340" y="113"/>
                  </a:lnTo>
                  <a:lnTo>
                    <a:pt x="1347" y="117"/>
                  </a:lnTo>
                  <a:lnTo>
                    <a:pt x="1353" y="121"/>
                  </a:lnTo>
                  <a:lnTo>
                    <a:pt x="1360" y="125"/>
                  </a:lnTo>
                  <a:lnTo>
                    <a:pt x="1365" y="127"/>
                  </a:lnTo>
                  <a:lnTo>
                    <a:pt x="1372" y="131"/>
                  </a:lnTo>
                  <a:lnTo>
                    <a:pt x="1377" y="135"/>
                  </a:lnTo>
                  <a:lnTo>
                    <a:pt x="1383" y="139"/>
                  </a:lnTo>
                  <a:lnTo>
                    <a:pt x="1388" y="143"/>
                  </a:lnTo>
                  <a:lnTo>
                    <a:pt x="1393" y="147"/>
                  </a:lnTo>
                  <a:lnTo>
                    <a:pt x="1397" y="151"/>
                  </a:lnTo>
                  <a:lnTo>
                    <a:pt x="1402" y="155"/>
                  </a:lnTo>
                  <a:lnTo>
                    <a:pt x="1406" y="159"/>
                  </a:lnTo>
                  <a:lnTo>
                    <a:pt x="1410" y="163"/>
                  </a:lnTo>
                  <a:lnTo>
                    <a:pt x="1414" y="167"/>
                  </a:lnTo>
                  <a:lnTo>
                    <a:pt x="1418" y="171"/>
                  </a:lnTo>
                  <a:lnTo>
                    <a:pt x="1422" y="175"/>
                  </a:lnTo>
                  <a:lnTo>
                    <a:pt x="1425" y="179"/>
                  </a:lnTo>
                  <a:lnTo>
                    <a:pt x="1429" y="183"/>
                  </a:lnTo>
                  <a:lnTo>
                    <a:pt x="1432" y="187"/>
                  </a:lnTo>
                  <a:lnTo>
                    <a:pt x="1434" y="191"/>
                  </a:lnTo>
                  <a:lnTo>
                    <a:pt x="1437" y="195"/>
                  </a:lnTo>
                  <a:lnTo>
                    <a:pt x="1438" y="199"/>
                  </a:lnTo>
                  <a:lnTo>
                    <a:pt x="1441" y="203"/>
                  </a:lnTo>
                  <a:lnTo>
                    <a:pt x="1442" y="207"/>
                  </a:lnTo>
                  <a:lnTo>
                    <a:pt x="1445" y="211"/>
                  </a:lnTo>
                  <a:lnTo>
                    <a:pt x="1446" y="216"/>
                  </a:lnTo>
                  <a:lnTo>
                    <a:pt x="1447" y="220"/>
                  </a:lnTo>
                  <a:lnTo>
                    <a:pt x="1447" y="224"/>
                  </a:lnTo>
                  <a:lnTo>
                    <a:pt x="1449" y="228"/>
                  </a:lnTo>
                  <a:lnTo>
                    <a:pt x="1449" y="232"/>
                  </a:lnTo>
                  <a:lnTo>
                    <a:pt x="1449" y="236"/>
                  </a:lnTo>
                  <a:lnTo>
                    <a:pt x="1449" y="240"/>
                  </a:lnTo>
                  <a:lnTo>
                    <a:pt x="1449" y="245"/>
                  </a:lnTo>
                  <a:lnTo>
                    <a:pt x="1449" y="249"/>
                  </a:lnTo>
                  <a:lnTo>
                    <a:pt x="1449" y="253"/>
                  </a:lnTo>
                  <a:lnTo>
                    <a:pt x="1447" y="257"/>
                  </a:lnTo>
                  <a:lnTo>
                    <a:pt x="1446" y="261"/>
                  </a:lnTo>
                  <a:lnTo>
                    <a:pt x="1445" y="265"/>
                  </a:lnTo>
                  <a:lnTo>
                    <a:pt x="1443" y="269"/>
                  </a:lnTo>
                  <a:lnTo>
                    <a:pt x="1442" y="274"/>
                  </a:lnTo>
                  <a:lnTo>
                    <a:pt x="1439" y="278"/>
                  </a:lnTo>
                  <a:lnTo>
                    <a:pt x="1438" y="282"/>
                  </a:lnTo>
                  <a:lnTo>
                    <a:pt x="1436" y="286"/>
                  </a:lnTo>
                  <a:lnTo>
                    <a:pt x="1433" y="290"/>
                  </a:lnTo>
                  <a:lnTo>
                    <a:pt x="1430" y="294"/>
                  </a:lnTo>
                  <a:lnTo>
                    <a:pt x="1426" y="298"/>
                  </a:lnTo>
                  <a:lnTo>
                    <a:pt x="1424" y="302"/>
                  </a:lnTo>
                  <a:lnTo>
                    <a:pt x="1420" y="306"/>
                  </a:lnTo>
                  <a:lnTo>
                    <a:pt x="1417" y="310"/>
                  </a:lnTo>
                  <a:lnTo>
                    <a:pt x="1413" y="314"/>
                  </a:lnTo>
                  <a:lnTo>
                    <a:pt x="1409" y="318"/>
                  </a:lnTo>
                  <a:lnTo>
                    <a:pt x="1404" y="322"/>
                  </a:lnTo>
                  <a:lnTo>
                    <a:pt x="1400" y="326"/>
                  </a:lnTo>
                  <a:lnTo>
                    <a:pt x="1394" y="330"/>
                  </a:lnTo>
                  <a:lnTo>
                    <a:pt x="1390" y="334"/>
                  </a:lnTo>
                  <a:lnTo>
                    <a:pt x="1385" y="338"/>
                  </a:lnTo>
                  <a:lnTo>
                    <a:pt x="1380" y="342"/>
                  </a:lnTo>
                  <a:lnTo>
                    <a:pt x="1375" y="346"/>
                  </a:lnTo>
                  <a:lnTo>
                    <a:pt x="1368" y="348"/>
                  </a:lnTo>
                  <a:lnTo>
                    <a:pt x="1363" y="352"/>
                  </a:lnTo>
                  <a:lnTo>
                    <a:pt x="1356" y="356"/>
                  </a:lnTo>
                  <a:lnTo>
                    <a:pt x="1349" y="360"/>
                  </a:lnTo>
                  <a:lnTo>
                    <a:pt x="1344" y="364"/>
                  </a:lnTo>
                  <a:lnTo>
                    <a:pt x="1338" y="367"/>
                  </a:lnTo>
                  <a:lnTo>
                    <a:pt x="1330" y="371"/>
                  </a:lnTo>
                  <a:lnTo>
                    <a:pt x="1323" y="373"/>
                  </a:lnTo>
                  <a:lnTo>
                    <a:pt x="1316" y="377"/>
                  </a:lnTo>
                  <a:lnTo>
                    <a:pt x="1308" y="381"/>
                  </a:lnTo>
                  <a:lnTo>
                    <a:pt x="1300" y="384"/>
                  </a:lnTo>
                  <a:lnTo>
                    <a:pt x="1292" y="388"/>
                  </a:lnTo>
                  <a:lnTo>
                    <a:pt x="1285" y="391"/>
                  </a:lnTo>
                  <a:lnTo>
                    <a:pt x="1277" y="395"/>
                  </a:lnTo>
                  <a:lnTo>
                    <a:pt x="1269" y="397"/>
                  </a:lnTo>
                  <a:lnTo>
                    <a:pt x="1259" y="400"/>
                  </a:lnTo>
                  <a:lnTo>
                    <a:pt x="1251" y="404"/>
                  </a:lnTo>
                  <a:lnTo>
                    <a:pt x="1242" y="407"/>
                  </a:lnTo>
                  <a:lnTo>
                    <a:pt x="1234" y="409"/>
                  </a:lnTo>
                  <a:lnTo>
                    <a:pt x="1225" y="412"/>
                  </a:lnTo>
                  <a:lnTo>
                    <a:pt x="1216" y="414"/>
                  </a:lnTo>
                  <a:lnTo>
                    <a:pt x="1206" y="418"/>
                  </a:lnTo>
                  <a:lnTo>
                    <a:pt x="1196" y="421"/>
                  </a:lnTo>
                  <a:lnTo>
                    <a:pt x="1187" y="424"/>
                  </a:lnTo>
                  <a:lnTo>
                    <a:pt x="1177" y="426"/>
                  </a:lnTo>
                  <a:lnTo>
                    <a:pt x="1167" y="429"/>
                  </a:lnTo>
                  <a:lnTo>
                    <a:pt x="1156" y="432"/>
                  </a:lnTo>
                  <a:lnTo>
                    <a:pt x="1147" y="433"/>
                  </a:lnTo>
                  <a:lnTo>
                    <a:pt x="1136" y="436"/>
                  </a:lnTo>
                  <a:lnTo>
                    <a:pt x="1126" y="438"/>
                  </a:lnTo>
                  <a:lnTo>
                    <a:pt x="1115" y="441"/>
                  </a:lnTo>
                  <a:lnTo>
                    <a:pt x="1104" y="442"/>
                  </a:lnTo>
                  <a:lnTo>
                    <a:pt x="1094" y="445"/>
                  </a:lnTo>
                  <a:lnTo>
                    <a:pt x="1082" y="448"/>
                  </a:lnTo>
                  <a:lnTo>
                    <a:pt x="1071" y="449"/>
                  </a:lnTo>
                  <a:lnTo>
                    <a:pt x="1059" y="452"/>
                  </a:lnTo>
                  <a:lnTo>
                    <a:pt x="1049" y="453"/>
                  </a:lnTo>
                  <a:lnTo>
                    <a:pt x="1037" y="454"/>
                  </a:lnTo>
                  <a:lnTo>
                    <a:pt x="1026" y="457"/>
                  </a:lnTo>
                  <a:lnTo>
                    <a:pt x="1014" y="458"/>
                  </a:lnTo>
                  <a:lnTo>
                    <a:pt x="1002" y="459"/>
                  </a:lnTo>
                  <a:lnTo>
                    <a:pt x="991" y="461"/>
                  </a:lnTo>
                  <a:lnTo>
                    <a:pt x="979" y="463"/>
                  </a:lnTo>
                  <a:lnTo>
                    <a:pt x="967" y="465"/>
                  </a:lnTo>
                  <a:lnTo>
                    <a:pt x="955" y="466"/>
                  </a:lnTo>
                  <a:lnTo>
                    <a:pt x="943" y="467"/>
                  </a:lnTo>
                  <a:lnTo>
                    <a:pt x="931" y="469"/>
                  </a:lnTo>
                  <a:lnTo>
                    <a:pt x="919" y="470"/>
                  </a:lnTo>
                  <a:lnTo>
                    <a:pt x="907" y="470"/>
                  </a:lnTo>
                  <a:lnTo>
                    <a:pt x="894" y="471"/>
                  </a:lnTo>
                  <a:lnTo>
                    <a:pt x="882" y="473"/>
                  </a:lnTo>
                  <a:lnTo>
                    <a:pt x="870" y="473"/>
                  </a:lnTo>
                  <a:lnTo>
                    <a:pt x="857" y="474"/>
                  </a:lnTo>
                  <a:lnTo>
                    <a:pt x="845" y="475"/>
                  </a:lnTo>
                  <a:lnTo>
                    <a:pt x="832" y="475"/>
                  </a:lnTo>
                  <a:lnTo>
                    <a:pt x="820" y="477"/>
                  </a:lnTo>
                  <a:lnTo>
                    <a:pt x="806" y="477"/>
                  </a:lnTo>
                  <a:lnTo>
                    <a:pt x="795" y="477"/>
                  </a:lnTo>
                  <a:lnTo>
                    <a:pt x="781" y="478"/>
                  </a:lnTo>
                  <a:lnTo>
                    <a:pt x="769" y="478"/>
                  </a:lnTo>
                  <a:lnTo>
                    <a:pt x="756" y="478"/>
                  </a:lnTo>
                  <a:lnTo>
                    <a:pt x="743" y="478"/>
                  </a:lnTo>
                  <a:lnTo>
                    <a:pt x="731" y="478"/>
                  </a:lnTo>
                  <a:lnTo>
                    <a:pt x="718" y="478"/>
                  </a:lnTo>
                  <a:lnTo>
                    <a:pt x="706" y="478"/>
                  </a:lnTo>
                  <a:lnTo>
                    <a:pt x="693" y="478"/>
                  </a:lnTo>
                  <a:lnTo>
                    <a:pt x="681" y="478"/>
                  </a:lnTo>
                  <a:lnTo>
                    <a:pt x="667" y="478"/>
                  </a:lnTo>
                  <a:lnTo>
                    <a:pt x="655" y="477"/>
                  </a:lnTo>
                  <a:lnTo>
                    <a:pt x="642" y="477"/>
                  </a:lnTo>
                  <a:lnTo>
                    <a:pt x="629" y="477"/>
                  </a:lnTo>
                  <a:lnTo>
                    <a:pt x="617" y="475"/>
                  </a:lnTo>
                  <a:lnTo>
                    <a:pt x="605" y="475"/>
                  </a:lnTo>
                  <a:lnTo>
                    <a:pt x="592" y="474"/>
                  </a:lnTo>
                  <a:lnTo>
                    <a:pt x="580" y="473"/>
                  </a:lnTo>
                  <a:lnTo>
                    <a:pt x="567" y="473"/>
                  </a:lnTo>
                  <a:lnTo>
                    <a:pt x="555" y="471"/>
                  </a:lnTo>
                  <a:lnTo>
                    <a:pt x="543" y="470"/>
                  </a:lnTo>
                  <a:lnTo>
                    <a:pt x="530" y="470"/>
                  </a:lnTo>
                  <a:lnTo>
                    <a:pt x="518" y="469"/>
                  </a:lnTo>
                  <a:lnTo>
                    <a:pt x="506" y="467"/>
                  </a:lnTo>
                  <a:lnTo>
                    <a:pt x="494" y="466"/>
                  </a:lnTo>
                  <a:lnTo>
                    <a:pt x="482" y="465"/>
                  </a:lnTo>
                  <a:lnTo>
                    <a:pt x="470" y="463"/>
                  </a:lnTo>
                  <a:lnTo>
                    <a:pt x="458" y="461"/>
                  </a:lnTo>
                  <a:lnTo>
                    <a:pt x="446" y="459"/>
                  </a:lnTo>
                  <a:lnTo>
                    <a:pt x="434" y="458"/>
                  </a:lnTo>
                  <a:lnTo>
                    <a:pt x="424" y="457"/>
                  </a:lnTo>
                  <a:lnTo>
                    <a:pt x="412" y="454"/>
                  </a:lnTo>
                  <a:lnTo>
                    <a:pt x="400" y="453"/>
                  </a:lnTo>
                  <a:lnTo>
                    <a:pt x="389" y="452"/>
                  </a:lnTo>
                  <a:lnTo>
                    <a:pt x="377" y="449"/>
                  </a:lnTo>
                  <a:lnTo>
                    <a:pt x="367" y="448"/>
                  </a:lnTo>
                  <a:lnTo>
                    <a:pt x="356" y="445"/>
                  </a:lnTo>
                  <a:lnTo>
                    <a:pt x="344" y="442"/>
                  </a:lnTo>
                  <a:lnTo>
                    <a:pt x="334" y="441"/>
                  </a:lnTo>
                  <a:lnTo>
                    <a:pt x="323" y="438"/>
                  </a:lnTo>
                  <a:lnTo>
                    <a:pt x="312" y="436"/>
                  </a:lnTo>
                  <a:lnTo>
                    <a:pt x="303" y="433"/>
                  </a:lnTo>
                  <a:lnTo>
                    <a:pt x="293" y="432"/>
                  </a:lnTo>
                  <a:lnTo>
                    <a:pt x="282" y="429"/>
                  </a:lnTo>
                  <a:lnTo>
                    <a:pt x="273" y="426"/>
                  </a:lnTo>
                  <a:lnTo>
                    <a:pt x="262" y="424"/>
                  </a:lnTo>
                  <a:lnTo>
                    <a:pt x="253" y="421"/>
                  </a:lnTo>
                  <a:lnTo>
                    <a:pt x="244" y="418"/>
                  </a:lnTo>
                  <a:lnTo>
                    <a:pt x="234" y="414"/>
                  </a:lnTo>
                  <a:lnTo>
                    <a:pt x="225" y="412"/>
                  </a:lnTo>
                  <a:lnTo>
                    <a:pt x="216" y="409"/>
                  </a:lnTo>
                  <a:lnTo>
                    <a:pt x="206" y="407"/>
                  </a:lnTo>
                  <a:lnTo>
                    <a:pt x="197" y="404"/>
                  </a:lnTo>
                  <a:lnTo>
                    <a:pt x="189" y="400"/>
                  </a:lnTo>
                  <a:lnTo>
                    <a:pt x="180" y="397"/>
                  </a:lnTo>
                  <a:lnTo>
                    <a:pt x="172" y="395"/>
                  </a:lnTo>
                  <a:lnTo>
                    <a:pt x="164" y="391"/>
                  </a:lnTo>
                  <a:lnTo>
                    <a:pt x="156" y="388"/>
                  </a:lnTo>
                  <a:lnTo>
                    <a:pt x="148" y="384"/>
                  </a:lnTo>
                  <a:lnTo>
                    <a:pt x="140" y="381"/>
                  </a:lnTo>
                  <a:lnTo>
                    <a:pt x="134" y="377"/>
                  </a:lnTo>
                  <a:lnTo>
                    <a:pt x="126" y="373"/>
                  </a:lnTo>
                  <a:lnTo>
                    <a:pt x="119" y="371"/>
                  </a:lnTo>
                  <a:lnTo>
                    <a:pt x="112" y="367"/>
                  </a:lnTo>
                  <a:lnTo>
                    <a:pt x="106" y="364"/>
                  </a:lnTo>
                  <a:lnTo>
                    <a:pt x="99" y="360"/>
                  </a:lnTo>
                  <a:lnTo>
                    <a:pt x="93" y="356"/>
                  </a:lnTo>
                  <a:lnTo>
                    <a:pt x="86" y="352"/>
                  </a:lnTo>
                  <a:lnTo>
                    <a:pt x="81" y="348"/>
                  </a:lnTo>
                  <a:lnTo>
                    <a:pt x="75" y="346"/>
                  </a:lnTo>
                  <a:lnTo>
                    <a:pt x="69" y="342"/>
                  </a:lnTo>
                  <a:lnTo>
                    <a:pt x="63" y="338"/>
                  </a:lnTo>
                  <a:lnTo>
                    <a:pt x="58" y="334"/>
                  </a:lnTo>
                  <a:lnTo>
                    <a:pt x="54" y="330"/>
                  </a:lnTo>
                  <a:lnTo>
                    <a:pt x="49" y="326"/>
                  </a:lnTo>
                  <a:lnTo>
                    <a:pt x="45" y="322"/>
                  </a:lnTo>
                  <a:lnTo>
                    <a:pt x="41" y="318"/>
                  </a:lnTo>
                  <a:lnTo>
                    <a:pt x="36" y="314"/>
                  </a:lnTo>
                  <a:lnTo>
                    <a:pt x="33" y="310"/>
                  </a:lnTo>
                  <a:lnTo>
                    <a:pt x="29" y="306"/>
                  </a:lnTo>
                  <a:lnTo>
                    <a:pt x="25" y="302"/>
                  </a:lnTo>
                  <a:lnTo>
                    <a:pt x="22" y="298"/>
                  </a:lnTo>
                  <a:lnTo>
                    <a:pt x="18" y="294"/>
                  </a:lnTo>
                  <a:lnTo>
                    <a:pt x="16" y="290"/>
                  </a:lnTo>
                  <a:lnTo>
                    <a:pt x="13" y="286"/>
                  </a:lnTo>
                  <a:lnTo>
                    <a:pt x="12" y="282"/>
                  </a:lnTo>
                  <a:lnTo>
                    <a:pt x="9" y="278"/>
                  </a:lnTo>
                  <a:lnTo>
                    <a:pt x="7" y="274"/>
                  </a:lnTo>
                  <a:lnTo>
                    <a:pt x="5" y="269"/>
                  </a:lnTo>
                  <a:lnTo>
                    <a:pt x="4" y="265"/>
                  </a:lnTo>
                  <a:lnTo>
                    <a:pt x="3" y="261"/>
                  </a:lnTo>
                  <a:lnTo>
                    <a:pt x="1" y="257"/>
                  </a:lnTo>
                  <a:lnTo>
                    <a:pt x="1" y="253"/>
                  </a:lnTo>
                  <a:lnTo>
                    <a:pt x="0" y="249"/>
                  </a:lnTo>
                  <a:lnTo>
                    <a:pt x="0" y="245"/>
                  </a:lnTo>
                  <a:lnTo>
                    <a:pt x="0" y="240"/>
                  </a:lnTo>
                  <a:lnTo>
                    <a:pt x="0" y="236"/>
                  </a:lnTo>
                  <a:lnTo>
                    <a:pt x="0" y="232"/>
                  </a:lnTo>
                  <a:lnTo>
                    <a:pt x="0" y="228"/>
                  </a:lnTo>
                  <a:lnTo>
                    <a:pt x="1" y="224"/>
                  </a:lnTo>
                  <a:lnTo>
                    <a:pt x="3" y="220"/>
                  </a:lnTo>
                  <a:lnTo>
                    <a:pt x="4" y="216"/>
                  </a:lnTo>
                  <a:lnTo>
                    <a:pt x="5" y="211"/>
                  </a:lnTo>
                  <a:lnTo>
                    <a:pt x="7" y="207"/>
                  </a:lnTo>
                  <a:lnTo>
                    <a:pt x="8" y="203"/>
                  </a:lnTo>
                  <a:lnTo>
                    <a:pt x="10" y="199"/>
                  </a:lnTo>
                  <a:lnTo>
                    <a:pt x="12" y="195"/>
                  </a:lnTo>
                  <a:lnTo>
                    <a:pt x="14" y="191"/>
                  </a:lnTo>
                  <a:lnTo>
                    <a:pt x="17" y="187"/>
                  </a:lnTo>
                  <a:lnTo>
                    <a:pt x="21" y="183"/>
                  </a:lnTo>
                  <a:lnTo>
                    <a:pt x="24" y="179"/>
                  </a:lnTo>
                  <a:lnTo>
                    <a:pt x="26" y="175"/>
                  </a:lnTo>
                  <a:lnTo>
                    <a:pt x="30" y="171"/>
                  </a:lnTo>
                  <a:lnTo>
                    <a:pt x="34" y="167"/>
                  </a:lnTo>
                  <a:lnTo>
                    <a:pt x="38" y="163"/>
                  </a:lnTo>
                  <a:lnTo>
                    <a:pt x="42" y="159"/>
                  </a:lnTo>
                  <a:lnTo>
                    <a:pt x="46" y="155"/>
                  </a:lnTo>
                  <a:lnTo>
                    <a:pt x="52" y="151"/>
                  </a:lnTo>
                  <a:lnTo>
                    <a:pt x="57" y="147"/>
                  </a:lnTo>
                  <a:lnTo>
                    <a:pt x="61" y="143"/>
                  </a:lnTo>
                  <a:lnTo>
                    <a:pt x="66" y="139"/>
                  </a:lnTo>
                  <a:lnTo>
                    <a:pt x="71" y="135"/>
                  </a:lnTo>
                  <a:lnTo>
                    <a:pt x="78" y="131"/>
                  </a:lnTo>
                  <a:lnTo>
                    <a:pt x="83" y="127"/>
                  </a:lnTo>
                  <a:lnTo>
                    <a:pt x="90" y="125"/>
                  </a:lnTo>
                  <a:lnTo>
                    <a:pt x="95" y="121"/>
                  </a:lnTo>
                  <a:lnTo>
                    <a:pt x="102" y="117"/>
                  </a:lnTo>
                  <a:lnTo>
                    <a:pt x="108" y="113"/>
                  </a:lnTo>
                  <a:lnTo>
                    <a:pt x="115" y="110"/>
                  </a:lnTo>
                  <a:lnTo>
                    <a:pt x="123" y="106"/>
                  </a:lnTo>
                  <a:lnTo>
                    <a:pt x="130" y="104"/>
                  </a:lnTo>
                  <a:lnTo>
                    <a:pt x="136" y="100"/>
                  </a:lnTo>
                  <a:lnTo>
                    <a:pt x="144" y="96"/>
                  </a:lnTo>
                  <a:lnTo>
                    <a:pt x="152" y="93"/>
                  </a:lnTo>
                  <a:lnTo>
                    <a:pt x="160" y="89"/>
                  </a:lnTo>
                  <a:lnTo>
                    <a:pt x="168" y="86"/>
                  </a:lnTo>
                  <a:lnTo>
                    <a:pt x="176" y="84"/>
                  </a:lnTo>
                  <a:lnTo>
                    <a:pt x="185" y="80"/>
                  </a:lnTo>
                  <a:lnTo>
                    <a:pt x="193" y="77"/>
                  </a:lnTo>
                  <a:lnTo>
                    <a:pt x="203" y="74"/>
                  </a:lnTo>
                  <a:lnTo>
                    <a:pt x="210" y="70"/>
                  </a:lnTo>
                  <a:lnTo>
                    <a:pt x="220" y="68"/>
                  </a:lnTo>
                  <a:lnTo>
                    <a:pt x="229" y="65"/>
                  </a:lnTo>
                  <a:lnTo>
                    <a:pt x="238" y="62"/>
                  </a:lnTo>
                  <a:lnTo>
                    <a:pt x="248" y="60"/>
                  </a:lnTo>
                  <a:lnTo>
                    <a:pt x="257" y="57"/>
                  </a:lnTo>
                  <a:lnTo>
                    <a:pt x="267" y="55"/>
                  </a:lnTo>
                  <a:lnTo>
                    <a:pt x="277" y="52"/>
                  </a:lnTo>
                  <a:lnTo>
                    <a:pt x="287" y="49"/>
                  </a:lnTo>
                  <a:lnTo>
                    <a:pt x="298" y="47"/>
                  </a:lnTo>
                  <a:lnTo>
                    <a:pt x="307" y="44"/>
                  </a:lnTo>
                  <a:lnTo>
                    <a:pt x="318" y="41"/>
                  </a:lnTo>
                  <a:lnTo>
                    <a:pt x="328" y="39"/>
                  </a:lnTo>
                  <a:lnTo>
                    <a:pt x="339" y="37"/>
                  </a:lnTo>
                  <a:lnTo>
                    <a:pt x="350" y="35"/>
                  </a:lnTo>
                  <a:lnTo>
                    <a:pt x="361" y="33"/>
                  </a:lnTo>
                  <a:lnTo>
                    <a:pt x="372" y="31"/>
                  </a:lnTo>
                  <a:lnTo>
                    <a:pt x="383" y="28"/>
                  </a:lnTo>
                  <a:lnTo>
                    <a:pt x="395" y="27"/>
                  </a:lnTo>
                  <a:lnTo>
                    <a:pt x="406" y="25"/>
                  </a:lnTo>
                  <a:lnTo>
                    <a:pt x="417" y="23"/>
                  </a:lnTo>
                  <a:lnTo>
                    <a:pt x="429" y="21"/>
                  </a:lnTo>
                  <a:lnTo>
                    <a:pt x="441" y="20"/>
                  </a:lnTo>
                  <a:lnTo>
                    <a:pt x="453" y="18"/>
                  </a:lnTo>
                  <a:lnTo>
                    <a:pt x="463" y="16"/>
                  </a:lnTo>
                  <a:lnTo>
                    <a:pt x="475" y="15"/>
                  </a:lnTo>
                  <a:lnTo>
                    <a:pt x="487" y="14"/>
                  </a:lnTo>
                  <a:lnTo>
                    <a:pt x="500" y="12"/>
                  </a:lnTo>
                  <a:lnTo>
                    <a:pt x="512" y="11"/>
                  </a:lnTo>
                  <a:lnTo>
                    <a:pt x="524" y="10"/>
                  </a:lnTo>
                  <a:lnTo>
                    <a:pt x="536" y="8"/>
                  </a:lnTo>
                  <a:lnTo>
                    <a:pt x="548" y="8"/>
                  </a:lnTo>
                  <a:lnTo>
                    <a:pt x="561" y="7"/>
                  </a:lnTo>
                  <a:lnTo>
                    <a:pt x="573" y="6"/>
                  </a:lnTo>
                  <a:lnTo>
                    <a:pt x="585" y="6"/>
                  </a:lnTo>
                  <a:lnTo>
                    <a:pt x="599" y="4"/>
                  </a:lnTo>
                  <a:lnTo>
                    <a:pt x="610" y="3"/>
                  </a:lnTo>
                  <a:lnTo>
                    <a:pt x="624" y="3"/>
                  </a:lnTo>
                  <a:lnTo>
                    <a:pt x="636" y="3"/>
                  </a:lnTo>
                  <a:lnTo>
                    <a:pt x="649" y="2"/>
                  </a:lnTo>
                  <a:lnTo>
                    <a:pt x="661" y="2"/>
                  </a:lnTo>
                  <a:lnTo>
                    <a:pt x="674" y="2"/>
                  </a:lnTo>
                  <a:lnTo>
                    <a:pt x="686" y="0"/>
                  </a:lnTo>
                  <a:lnTo>
                    <a:pt x="699" y="0"/>
                  </a:lnTo>
                  <a:lnTo>
                    <a:pt x="712" y="0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Rectangle 2505"/>
            <p:cNvSpPr>
              <a:spLocks noChangeArrowheads="1"/>
            </p:cNvSpPr>
            <p:nvPr/>
          </p:nvSpPr>
          <p:spPr bwMode="auto">
            <a:xfrm>
              <a:off x="8108950" y="4416425"/>
              <a:ext cx="231775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map</a:t>
              </a:r>
              <a:endParaRPr lang="en-US" sz="1000" b="0">
                <a:solidFill>
                  <a:schemeClr val="tx1"/>
                </a:solidFill>
              </a:endParaRPr>
            </a:p>
          </p:txBody>
        </p:sp>
        <p:sp>
          <p:nvSpPr>
            <p:cNvPr id="124" name="Line 2506"/>
            <p:cNvSpPr>
              <a:spLocks noChangeShapeType="1"/>
            </p:cNvSpPr>
            <p:nvPr/>
          </p:nvSpPr>
          <p:spPr bwMode="auto">
            <a:xfrm>
              <a:off x="8196263" y="3535363"/>
              <a:ext cx="1587" cy="304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Freeform 2507"/>
            <p:cNvSpPr>
              <a:spLocks/>
            </p:cNvSpPr>
            <p:nvPr/>
          </p:nvSpPr>
          <p:spPr bwMode="auto">
            <a:xfrm>
              <a:off x="8156575" y="3776663"/>
              <a:ext cx="79375" cy="777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9" y="198"/>
                </a:cxn>
                <a:cxn ang="0">
                  <a:pos x="199" y="0"/>
                </a:cxn>
              </a:cxnLst>
              <a:rect l="0" t="0" r="r" b="b"/>
              <a:pathLst>
                <a:path w="199" h="198">
                  <a:moveTo>
                    <a:pt x="0" y="0"/>
                  </a:moveTo>
                  <a:lnTo>
                    <a:pt x="99" y="198"/>
                  </a:lnTo>
                  <a:lnTo>
                    <a:pt x="199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Line 2508"/>
            <p:cNvSpPr>
              <a:spLocks noChangeShapeType="1"/>
            </p:cNvSpPr>
            <p:nvPr/>
          </p:nvSpPr>
          <p:spPr bwMode="auto">
            <a:xfrm>
              <a:off x="8196263" y="4059238"/>
              <a:ext cx="1587" cy="3032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Freeform 2509"/>
            <p:cNvSpPr>
              <a:spLocks/>
            </p:cNvSpPr>
            <p:nvPr/>
          </p:nvSpPr>
          <p:spPr bwMode="auto">
            <a:xfrm>
              <a:off x="8156575" y="4298950"/>
              <a:ext cx="79375" cy="777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9" y="197"/>
                </a:cxn>
                <a:cxn ang="0">
                  <a:pos x="199" y="0"/>
                </a:cxn>
              </a:cxnLst>
              <a:rect l="0" t="0" r="r" b="b"/>
              <a:pathLst>
                <a:path w="199" h="197">
                  <a:moveTo>
                    <a:pt x="0" y="0"/>
                  </a:moveTo>
                  <a:lnTo>
                    <a:pt x="99" y="197"/>
                  </a:lnTo>
                  <a:lnTo>
                    <a:pt x="199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Line 2510"/>
            <p:cNvSpPr>
              <a:spLocks noChangeShapeType="1"/>
            </p:cNvSpPr>
            <p:nvPr/>
          </p:nvSpPr>
          <p:spPr bwMode="auto">
            <a:xfrm>
              <a:off x="8196263" y="4581525"/>
              <a:ext cx="4762" cy="3032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Freeform 2511"/>
            <p:cNvSpPr>
              <a:spLocks/>
            </p:cNvSpPr>
            <p:nvPr/>
          </p:nvSpPr>
          <p:spPr bwMode="auto">
            <a:xfrm>
              <a:off x="8161338" y="4821238"/>
              <a:ext cx="77787" cy="793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02" y="198"/>
                </a:cxn>
                <a:cxn ang="0">
                  <a:pos x="198" y="0"/>
                </a:cxn>
              </a:cxnLst>
              <a:rect l="0" t="0" r="r" b="b"/>
              <a:pathLst>
                <a:path w="198" h="198">
                  <a:moveTo>
                    <a:pt x="0" y="2"/>
                  </a:moveTo>
                  <a:lnTo>
                    <a:pt x="102" y="198"/>
                  </a:lnTo>
                  <a:lnTo>
                    <a:pt x="19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Freeform 2512"/>
            <p:cNvSpPr>
              <a:spLocks/>
            </p:cNvSpPr>
            <p:nvPr/>
          </p:nvSpPr>
          <p:spPr bwMode="auto">
            <a:xfrm>
              <a:off x="6045200" y="3460750"/>
              <a:ext cx="222250" cy="195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3" y="0"/>
                </a:cxn>
                <a:cxn ang="0">
                  <a:pos x="560" y="197"/>
                </a:cxn>
                <a:cxn ang="0">
                  <a:pos x="560" y="494"/>
                </a:cxn>
                <a:cxn ang="0">
                  <a:pos x="0" y="494"/>
                </a:cxn>
                <a:cxn ang="0">
                  <a:pos x="0" y="0"/>
                </a:cxn>
              </a:cxnLst>
              <a:rect l="0" t="0" r="r" b="b"/>
              <a:pathLst>
                <a:path w="560" h="494">
                  <a:moveTo>
                    <a:pt x="0" y="0"/>
                  </a:moveTo>
                  <a:lnTo>
                    <a:pt x="363" y="0"/>
                  </a:lnTo>
                  <a:lnTo>
                    <a:pt x="560" y="197"/>
                  </a:lnTo>
                  <a:lnTo>
                    <a:pt x="560" y="494"/>
                  </a:lnTo>
                  <a:lnTo>
                    <a:pt x="0" y="4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Freeform 2513"/>
            <p:cNvSpPr>
              <a:spLocks/>
            </p:cNvSpPr>
            <p:nvPr/>
          </p:nvSpPr>
          <p:spPr bwMode="auto">
            <a:xfrm>
              <a:off x="6045200" y="3460750"/>
              <a:ext cx="222250" cy="195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3" y="0"/>
                </a:cxn>
                <a:cxn ang="0">
                  <a:pos x="560" y="197"/>
                </a:cxn>
                <a:cxn ang="0">
                  <a:pos x="560" y="494"/>
                </a:cxn>
                <a:cxn ang="0">
                  <a:pos x="0" y="494"/>
                </a:cxn>
                <a:cxn ang="0">
                  <a:pos x="0" y="0"/>
                </a:cxn>
              </a:cxnLst>
              <a:rect l="0" t="0" r="r" b="b"/>
              <a:pathLst>
                <a:path w="560" h="494">
                  <a:moveTo>
                    <a:pt x="0" y="0"/>
                  </a:moveTo>
                  <a:lnTo>
                    <a:pt x="363" y="0"/>
                  </a:lnTo>
                  <a:lnTo>
                    <a:pt x="560" y="197"/>
                  </a:lnTo>
                  <a:lnTo>
                    <a:pt x="560" y="494"/>
                  </a:lnTo>
                  <a:lnTo>
                    <a:pt x="0" y="49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2" name="Freeform 2514"/>
            <p:cNvSpPr>
              <a:spLocks/>
            </p:cNvSpPr>
            <p:nvPr/>
          </p:nvSpPr>
          <p:spPr bwMode="auto">
            <a:xfrm>
              <a:off x="6189663" y="3460750"/>
              <a:ext cx="77787" cy="777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7"/>
                </a:cxn>
                <a:cxn ang="0">
                  <a:pos x="197" y="197"/>
                </a:cxn>
              </a:cxnLst>
              <a:rect l="0" t="0" r="r" b="b"/>
              <a:pathLst>
                <a:path w="197" h="197">
                  <a:moveTo>
                    <a:pt x="0" y="0"/>
                  </a:moveTo>
                  <a:lnTo>
                    <a:pt x="0" y="197"/>
                  </a:lnTo>
                  <a:lnTo>
                    <a:pt x="197" y="19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Rectangle 2515"/>
            <p:cNvSpPr>
              <a:spLocks noChangeArrowheads="1"/>
            </p:cNvSpPr>
            <p:nvPr/>
          </p:nvSpPr>
          <p:spPr bwMode="auto">
            <a:xfrm>
              <a:off x="6099175" y="3538538"/>
              <a:ext cx="142875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GSI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34" name="Rectangle 2516"/>
            <p:cNvSpPr>
              <a:spLocks noChangeArrowheads="1"/>
            </p:cNvSpPr>
            <p:nvPr/>
          </p:nvSpPr>
          <p:spPr bwMode="auto">
            <a:xfrm>
              <a:off x="6330950" y="5221288"/>
              <a:ext cx="322263" cy="2492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" name="Rectangle 2517"/>
            <p:cNvSpPr>
              <a:spLocks noChangeArrowheads="1"/>
            </p:cNvSpPr>
            <p:nvPr/>
          </p:nvSpPr>
          <p:spPr bwMode="auto">
            <a:xfrm>
              <a:off x="6330950" y="5221288"/>
              <a:ext cx="322263" cy="24923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6" name="Rectangle 2518"/>
            <p:cNvSpPr>
              <a:spLocks noChangeArrowheads="1"/>
            </p:cNvSpPr>
            <p:nvPr/>
          </p:nvSpPr>
          <p:spPr bwMode="auto">
            <a:xfrm>
              <a:off x="6438900" y="5276850"/>
              <a:ext cx="177800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Times New Roman" pitchFamily="18" charset="0"/>
                </a:rPr>
                <a:t>doit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37" name="Rectangle 2519"/>
            <p:cNvSpPr>
              <a:spLocks noChangeArrowheads="1"/>
            </p:cNvSpPr>
            <p:nvPr/>
          </p:nvSpPr>
          <p:spPr bwMode="auto">
            <a:xfrm>
              <a:off x="6111875" y="3930650"/>
              <a:ext cx="752475" cy="3397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" name="Rectangle 2520"/>
            <p:cNvSpPr>
              <a:spLocks noChangeArrowheads="1"/>
            </p:cNvSpPr>
            <p:nvPr/>
          </p:nvSpPr>
          <p:spPr bwMode="auto">
            <a:xfrm>
              <a:off x="6111875" y="3930650"/>
              <a:ext cx="752475" cy="339725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9" name="Rectangle 2521"/>
            <p:cNvSpPr>
              <a:spLocks noChangeArrowheads="1"/>
            </p:cNvSpPr>
            <p:nvPr/>
          </p:nvSpPr>
          <p:spPr bwMode="auto">
            <a:xfrm>
              <a:off x="6289675" y="3956050"/>
              <a:ext cx="493713" cy="109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  <a:latin typeface="Times New Roman" pitchFamily="18" charset="0"/>
                </a:rPr>
                <a:t>pre-process: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40" name="Rectangle 2522"/>
            <p:cNvSpPr>
              <a:spLocks noChangeArrowheads="1"/>
            </p:cNvSpPr>
            <p:nvPr/>
          </p:nvSpPr>
          <p:spPr bwMode="auto">
            <a:xfrm>
              <a:off x="6272213" y="4048125"/>
              <a:ext cx="533400" cy="109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  <a:latin typeface="Times New Roman" pitchFamily="18" charset="0"/>
                </a:rPr>
                <a:t>parameters-&gt;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41" name="Rectangle 2523"/>
            <p:cNvSpPr>
              <a:spLocks noChangeArrowheads="1"/>
            </p:cNvSpPr>
            <p:nvPr/>
          </p:nvSpPr>
          <p:spPr bwMode="auto">
            <a:xfrm>
              <a:off x="6216650" y="4138613"/>
              <a:ext cx="649288" cy="109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  <a:latin typeface="Times New Roman" pitchFamily="18" charset="0"/>
                </a:rPr>
                <a:t>obj.id + req. op.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42" name="Freeform 2524"/>
            <p:cNvSpPr>
              <a:spLocks/>
            </p:cNvSpPr>
            <p:nvPr/>
          </p:nvSpPr>
          <p:spPr bwMode="auto">
            <a:xfrm>
              <a:off x="5561013" y="4741863"/>
              <a:ext cx="655637" cy="4302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0" y="0"/>
                </a:cxn>
                <a:cxn ang="0">
                  <a:pos x="1649" y="197"/>
                </a:cxn>
                <a:cxn ang="0">
                  <a:pos x="1649" y="1086"/>
                </a:cxn>
                <a:cxn ang="0">
                  <a:pos x="0" y="1086"/>
                </a:cxn>
                <a:cxn ang="0">
                  <a:pos x="0" y="0"/>
                </a:cxn>
              </a:cxnLst>
              <a:rect l="0" t="0" r="r" b="b"/>
              <a:pathLst>
                <a:path w="1649" h="1086">
                  <a:moveTo>
                    <a:pt x="0" y="0"/>
                  </a:moveTo>
                  <a:lnTo>
                    <a:pt x="1450" y="0"/>
                  </a:lnTo>
                  <a:lnTo>
                    <a:pt x="1649" y="197"/>
                  </a:lnTo>
                  <a:lnTo>
                    <a:pt x="1649" y="1086"/>
                  </a:lnTo>
                  <a:lnTo>
                    <a:pt x="0" y="1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" name="Freeform 2525"/>
            <p:cNvSpPr>
              <a:spLocks/>
            </p:cNvSpPr>
            <p:nvPr/>
          </p:nvSpPr>
          <p:spPr bwMode="auto">
            <a:xfrm>
              <a:off x="5561013" y="4741863"/>
              <a:ext cx="655637" cy="4302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0" y="0"/>
                </a:cxn>
                <a:cxn ang="0">
                  <a:pos x="1649" y="197"/>
                </a:cxn>
                <a:cxn ang="0">
                  <a:pos x="1649" y="1086"/>
                </a:cxn>
                <a:cxn ang="0">
                  <a:pos x="0" y="1086"/>
                </a:cxn>
                <a:cxn ang="0">
                  <a:pos x="0" y="0"/>
                </a:cxn>
              </a:cxnLst>
              <a:rect l="0" t="0" r="r" b="b"/>
              <a:pathLst>
                <a:path w="1649" h="1086">
                  <a:moveTo>
                    <a:pt x="0" y="0"/>
                  </a:moveTo>
                  <a:lnTo>
                    <a:pt x="1450" y="0"/>
                  </a:lnTo>
                  <a:lnTo>
                    <a:pt x="1649" y="197"/>
                  </a:lnTo>
                  <a:lnTo>
                    <a:pt x="1649" y="1086"/>
                  </a:lnTo>
                  <a:lnTo>
                    <a:pt x="0" y="108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" name="Freeform 2526"/>
            <p:cNvSpPr>
              <a:spLocks/>
            </p:cNvSpPr>
            <p:nvPr/>
          </p:nvSpPr>
          <p:spPr bwMode="auto">
            <a:xfrm>
              <a:off x="6137275" y="4741863"/>
              <a:ext cx="79375" cy="777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7"/>
                </a:cxn>
                <a:cxn ang="0">
                  <a:pos x="199" y="197"/>
                </a:cxn>
              </a:cxnLst>
              <a:rect l="0" t="0" r="r" b="b"/>
              <a:pathLst>
                <a:path w="199" h="197">
                  <a:moveTo>
                    <a:pt x="0" y="0"/>
                  </a:moveTo>
                  <a:lnTo>
                    <a:pt x="0" y="197"/>
                  </a:lnTo>
                  <a:lnTo>
                    <a:pt x="199" y="19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5" name="Rectangle 2527"/>
            <p:cNvSpPr>
              <a:spLocks noChangeArrowheads="1"/>
            </p:cNvSpPr>
            <p:nvPr/>
          </p:nvSpPr>
          <p:spPr bwMode="auto">
            <a:xfrm>
              <a:off x="5608638" y="4819650"/>
              <a:ext cx="265112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GACL: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46" name="Rectangle 2528"/>
            <p:cNvSpPr>
              <a:spLocks noChangeArrowheads="1"/>
            </p:cNvSpPr>
            <p:nvPr/>
          </p:nvSpPr>
          <p:spPr bwMode="auto">
            <a:xfrm>
              <a:off x="5595938" y="4899025"/>
              <a:ext cx="436562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obj.id -&gt; acl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47" name="Rectangle 2529"/>
            <p:cNvSpPr>
              <a:spLocks noChangeArrowheads="1"/>
            </p:cNvSpPr>
            <p:nvPr/>
          </p:nvSpPr>
          <p:spPr bwMode="auto">
            <a:xfrm>
              <a:off x="5581650" y="4976813"/>
              <a:ext cx="685800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dn,attrs,acl, req.op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48" name="Rectangle 2530"/>
            <p:cNvSpPr>
              <a:spLocks noChangeArrowheads="1"/>
            </p:cNvSpPr>
            <p:nvPr/>
          </p:nvSpPr>
          <p:spPr bwMode="auto">
            <a:xfrm>
              <a:off x="5603875" y="5054600"/>
              <a:ext cx="314325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-&gt;yes/no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49" name="Freeform 2531"/>
            <p:cNvSpPr>
              <a:spLocks/>
            </p:cNvSpPr>
            <p:nvPr/>
          </p:nvSpPr>
          <p:spPr bwMode="auto">
            <a:xfrm>
              <a:off x="6203950" y="4627563"/>
              <a:ext cx="576263" cy="188912"/>
            </a:xfrm>
            <a:custGeom>
              <a:avLst/>
              <a:gdLst/>
              <a:ahLst/>
              <a:cxnLst>
                <a:cxn ang="0">
                  <a:pos x="788" y="1"/>
                </a:cxn>
                <a:cxn ang="0">
                  <a:pos x="863" y="5"/>
                </a:cxn>
                <a:cxn ang="0">
                  <a:pos x="938" y="11"/>
                </a:cxn>
                <a:cxn ang="0">
                  <a:pos x="1009" y="20"/>
                </a:cxn>
                <a:cxn ang="0">
                  <a:pos x="1077" y="31"/>
                </a:cxn>
                <a:cxn ang="0">
                  <a:pos x="1142" y="44"/>
                </a:cxn>
                <a:cxn ang="0">
                  <a:pos x="1201" y="60"/>
                </a:cxn>
                <a:cxn ang="0">
                  <a:pos x="1255" y="77"/>
                </a:cxn>
                <a:cxn ang="0">
                  <a:pos x="1304" y="95"/>
                </a:cxn>
                <a:cxn ang="0">
                  <a:pos x="1347" y="117"/>
                </a:cxn>
                <a:cxn ang="0">
                  <a:pos x="1383" y="139"/>
                </a:cxn>
                <a:cxn ang="0">
                  <a:pos x="1410" y="162"/>
                </a:cxn>
                <a:cxn ang="0">
                  <a:pos x="1432" y="187"/>
                </a:cxn>
                <a:cxn ang="0">
                  <a:pos x="1445" y="211"/>
                </a:cxn>
                <a:cxn ang="0">
                  <a:pos x="1450" y="236"/>
                </a:cxn>
                <a:cxn ang="0">
                  <a:pos x="1446" y="261"/>
                </a:cxn>
                <a:cxn ang="0">
                  <a:pos x="1436" y="286"/>
                </a:cxn>
                <a:cxn ang="0">
                  <a:pos x="1417" y="310"/>
                </a:cxn>
                <a:cxn ang="0">
                  <a:pos x="1391" y="334"/>
                </a:cxn>
                <a:cxn ang="0">
                  <a:pos x="1357" y="356"/>
                </a:cxn>
                <a:cxn ang="0">
                  <a:pos x="1316" y="377"/>
                </a:cxn>
                <a:cxn ang="0">
                  <a:pos x="1269" y="397"/>
                </a:cxn>
                <a:cxn ang="0">
                  <a:pos x="1216" y="414"/>
                </a:cxn>
                <a:cxn ang="0">
                  <a:pos x="1157" y="431"/>
                </a:cxn>
                <a:cxn ang="0">
                  <a:pos x="1094" y="445"/>
                </a:cxn>
                <a:cxn ang="0">
                  <a:pos x="1026" y="457"/>
                </a:cxn>
                <a:cxn ang="0">
                  <a:pos x="955" y="466"/>
                </a:cxn>
                <a:cxn ang="0">
                  <a:pos x="882" y="473"/>
                </a:cxn>
                <a:cxn ang="0">
                  <a:pos x="806" y="476"/>
                </a:cxn>
                <a:cxn ang="0">
                  <a:pos x="731" y="478"/>
                </a:cxn>
                <a:cxn ang="0">
                  <a:pos x="655" y="476"/>
                </a:cxn>
                <a:cxn ang="0">
                  <a:pos x="580" y="473"/>
                </a:cxn>
                <a:cxn ang="0">
                  <a:pos x="506" y="467"/>
                </a:cxn>
                <a:cxn ang="0">
                  <a:pos x="436" y="458"/>
                </a:cxn>
                <a:cxn ang="0">
                  <a:pos x="367" y="447"/>
                </a:cxn>
                <a:cxn ang="0">
                  <a:pos x="303" y="433"/>
                </a:cxn>
                <a:cxn ang="0">
                  <a:pos x="244" y="418"/>
                </a:cxn>
                <a:cxn ang="0">
                  <a:pos x="189" y="400"/>
                </a:cxn>
                <a:cxn ang="0">
                  <a:pos x="142" y="381"/>
                </a:cxn>
                <a:cxn ang="0">
                  <a:pos x="99" y="360"/>
                </a:cxn>
                <a:cxn ang="0">
                  <a:pos x="65" y="338"/>
                </a:cxn>
                <a:cxn ang="0">
                  <a:pos x="37" y="314"/>
                </a:cxn>
                <a:cxn ang="0">
                  <a:pos x="17" y="290"/>
                </a:cxn>
                <a:cxn ang="0">
                  <a:pos x="4" y="265"/>
                </a:cxn>
                <a:cxn ang="0">
                  <a:pos x="0" y="240"/>
                </a:cxn>
                <a:cxn ang="0">
                  <a:pos x="4" y="216"/>
                </a:cxn>
                <a:cxn ang="0">
                  <a:pos x="16" y="191"/>
                </a:cxn>
                <a:cxn ang="0">
                  <a:pos x="34" y="166"/>
                </a:cxn>
                <a:cxn ang="0">
                  <a:pos x="62" y="143"/>
                </a:cxn>
                <a:cxn ang="0">
                  <a:pos x="97" y="121"/>
                </a:cxn>
                <a:cxn ang="0">
                  <a:pos x="138" y="99"/>
                </a:cxn>
                <a:cxn ang="0">
                  <a:pos x="185" y="80"/>
                </a:cxn>
                <a:cxn ang="0">
                  <a:pos x="238" y="62"/>
                </a:cxn>
                <a:cxn ang="0">
                  <a:pos x="298" y="46"/>
                </a:cxn>
                <a:cxn ang="0">
                  <a:pos x="361" y="33"/>
                </a:cxn>
                <a:cxn ang="0">
                  <a:pos x="429" y="21"/>
                </a:cxn>
                <a:cxn ang="0">
                  <a:pos x="501" y="12"/>
                </a:cxn>
                <a:cxn ang="0">
                  <a:pos x="573" y="5"/>
                </a:cxn>
                <a:cxn ang="0">
                  <a:pos x="649" y="1"/>
                </a:cxn>
                <a:cxn ang="0">
                  <a:pos x="724" y="0"/>
                </a:cxn>
              </a:cxnLst>
              <a:rect l="0" t="0" r="r" b="b"/>
              <a:pathLst>
                <a:path w="1450" h="478">
                  <a:moveTo>
                    <a:pt x="724" y="0"/>
                  </a:moveTo>
                  <a:lnTo>
                    <a:pt x="738" y="0"/>
                  </a:lnTo>
                  <a:lnTo>
                    <a:pt x="751" y="0"/>
                  </a:lnTo>
                  <a:lnTo>
                    <a:pt x="763" y="0"/>
                  </a:lnTo>
                  <a:lnTo>
                    <a:pt x="776" y="1"/>
                  </a:lnTo>
                  <a:lnTo>
                    <a:pt x="788" y="1"/>
                  </a:lnTo>
                  <a:lnTo>
                    <a:pt x="801" y="1"/>
                  </a:lnTo>
                  <a:lnTo>
                    <a:pt x="813" y="3"/>
                  </a:lnTo>
                  <a:lnTo>
                    <a:pt x="826" y="3"/>
                  </a:lnTo>
                  <a:lnTo>
                    <a:pt x="838" y="3"/>
                  </a:lnTo>
                  <a:lnTo>
                    <a:pt x="851" y="4"/>
                  </a:lnTo>
                  <a:lnTo>
                    <a:pt x="863" y="5"/>
                  </a:lnTo>
                  <a:lnTo>
                    <a:pt x="875" y="5"/>
                  </a:lnTo>
                  <a:lnTo>
                    <a:pt x="889" y="7"/>
                  </a:lnTo>
                  <a:lnTo>
                    <a:pt x="900" y="8"/>
                  </a:lnTo>
                  <a:lnTo>
                    <a:pt x="912" y="8"/>
                  </a:lnTo>
                  <a:lnTo>
                    <a:pt x="926" y="9"/>
                  </a:lnTo>
                  <a:lnTo>
                    <a:pt x="938" y="11"/>
                  </a:lnTo>
                  <a:lnTo>
                    <a:pt x="949" y="12"/>
                  </a:lnTo>
                  <a:lnTo>
                    <a:pt x="961" y="13"/>
                  </a:lnTo>
                  <a:lnTo>
                    <a:pt x="973" y="15"/>
                  </a:lnTo>
                  <a:lnTo>
                    <a:pt x="985" y="16"/>
                  </a:lnTo>
                  <a:lnTo>
                    <a:pt x="997" y="17"/>
                  </a:lnTo>
                  <a:lnTo>
                    <a:pt x="1009" y="20"/>
                  </a:lnTo>
                  <a:lnTo>
                    <a:pt x="1021" y="21"/>
                  </a:lnTo>
                  <a:lnTo>
                    <a:pt x="1032" y="23"/>
                  </a:lnTo>
                  <a:lnTo>
                    <a:pt x="1044" y="25"/>
                  </a:lnTo>
                  <a:lnTo>
                    <a:pt x="1054" y="27"/>
                  </a:lnTo>
                  <a:lnTo>
                    <a:pt x="1066" y="28"/>
                  </a:lnTo>
                  <a:lnTo>
                    <a:pt x="1077" y="31"/>
                  </a:lnTo>
                  <a:lnTo>
                    <a:pt x="1089" y="33"/>
                  </a:lnTo>
                  <a:lnTo>
                    <a:pt x="1099" y="35"/>
                  </a:lnTo>
                  <a:lnTo>
                    <a:pt x="1110" y="37"/>
                  </a:lnTo>
                  <a:lnTo>
                    <a:pt x="1120" y="38"/>
                  </a:lnTo>
                  <a:lnTo>
                    <a:pt x="1131" y="41"/>
                  </a:lnTo>
                  <a:lnTo>
                    <a:pt x="1142" y="44"/>
                  </a:lnTo>
                  <a:lnTo>
                    <a:pt x="1152" y="46"/>
                  </a:lnTo>
                  <a:lnTo>
                    <a:pt x="1163" y="49"/>
                  </a:lnTo>
                  <a:lnTo>
                    <a:pt x="1172" y="52"/>
                  </a:lnTo>
                  <a:lnTo>
                    <a:pt x="1183" y="54"/>
                  </a:lnTo>
                  <a:lnTo>
                    <a:pt x="1192" y="57"/>
                  </a:lnTo>
                  <a:lnTo>
                    <a:pt x="1201" y="60"/>
                  </a:lnTo>
                  <a:lnTo>
                    <a:pt x="1210" y="62"/>
                  </a:lnTo>
                  <a:lnTo>
                    <a:pt x="1220" y="65"/>
                  </a:lnTo>
                  <a:lnTo>
                    <a:pt x="1229" y="68"/>
                  </a:lnTo>
                  <a:lnTo>
                    <a:pt x="1238" y="70"/>
                  </a:lnTo>
                  <a:lnTo>
                    <a:pt x="1247" y="74"/>
                  </a:lnTo>
                  <a:lnTo>
                    <a:pt x="1255" y="77"/>
                  </a:lnTo>
                  <a:lnTo>
                    <a:pt x="1265" y="80"/>
                  </a:lnTo>
                  <a:lnTo>
                    <a:pt x="1273" y="83"/>
                  </a:lnTo>
                  <a:lnTo>
                    <a:pt x="1281" y="86"/>
                  </a:lnTo>
                  <a:lnTo>
                    <a:pt x="1290" y="89"/>
                  </a:lnTo>
                  <a:lnTo>
                    <a:pt x="1296" y="93"/>
                  </a:lnTo>
                  <a:lnTo>
                    <a:pt x="1304" y="95"/>
                  </a:lnTo>
                  <a:lnTo>
                    <a:pt x="1312" y="99"/>
                  </a:lnTo>
                  <a:lnTo>
                    <a:pt x="1320" y="103"/>
                  </a:lnTo>
                  <a:lnTo>
                    <a:pt x="1327" y="106"/>
                  </a:lnTo>
                  <a:lnTo>
                    <a:pt x="1334" y="110"/>
                  </a:lnTo>
                  <a:lnTo>
                    <a:pt x="1340" y="113"/>
                  </a:lnTo>
                  <a:lnTo>
                    <a:pt x="1347" y="117"/>
                  </a:lnTo>
                  <a:lnTo>
                    <a:pt x="1353" y="121"/>
                  </a:lnTo>
                  <a:lnTo>
                    <a:pt x="1360" y="125"/>
                  </a:lnTo>
                  <a:lnTo>
                    <a:pt x="1365" y="127"/>
                  </a:lnTo>
                  <a:lnTo>
                    <a:pt x="1372" y="131"/>
                  </a:lnTo>
                  <a:lnTo>
                    <a:pt x="1377" y="135"/>
                  </a:lnTo>
                  <a:lnTo>
                    <a:pt x="1383" y="139"/>
                  </a:lnTo>
                  <a:lnTo>
                    <a:pt x="1388" y="143"/>
                  </a:lnTo>
                  <a:lnTo>
                    <a:pt x="1393" y="147"/>
                  </a:lnTo>
                  <a:lnTo>
                    <a:pt x="1397" y="151"/>
                  </a:lnTo>
                  <a:lnTo>
                    <a:pt x="1402" y="155"/>
                  </a:lnTo>
                  <a:lnTo>
                    <a:pt x="1406" y="159"/>
                  </a:lnTo>
                  <a:lnTo>
                    <a:pt x="1410" y="162"/>
                  </a:lnTo>
                  <a:lnTo>
                    <a:pt x="1414" y="166"/>
                  </a:lnTo>
                  <a:lnTo>
                    <a:pt x="1418" y="171"/>
                  </a:lnTo>
                  <a:lnTo>
                    <a:pt x="1422" y="175"/>
                  </a:lnTo>
                  <a:lnTo>
                    <a:pt x="1426" y="179"/>
                  </a:lnTo>
                  <a:lnTo>
                    <a:pt x="1429" y="183"/>
                  </a:lnTo>
                  <a:lnTo>
                    <a:pt x="1432" y="187"/>
                  </a:lnTo>
                  <a:lnTo>
                    <a:pt x="1434" y="191"/>
                  </a:lnTo>
                  <a:lnTo>
                    <a:pt x="1437" y="195"/>
                  </a:lnTo>
                  <a:lnTo>
                    <a:pt x="1440" y="199"/>
                  </a:lnTo>
                  <a:lnTo>
                    <a:pt x="1441" y="203"/>
                  </a:lnTo>
                  <a:lnTo>
                    <a:pt x="1443" y="207"/>
                  </a:lnTo>
                  <a:lnTo>
                    <a:pt x="1445" y="211"/>
                  </a:lnTo>
                  <a:lnTo>
                    <a:pt x="1446" y="216"/>
                  </a:lnTo>
                  <a:lnTo>
                    <a:pt x="1447" y="220"/>
                  </a:lnTo>
                  <a:lnTo>
                    <a:pt x="1447" y="224"/>
                  </a:lnTo>
                  <a:lnTo>
                    <a:pt x="1449" y="228"/>
                  </a:lnTo>
                  <a:lnTo>
                    <a:pt x="1449" y="232"/>
                  </a:lnTo>
                  <a:lnTo>
                    <a:pt x="1450" y="236"/>
                  </a:lnTo>
                  <a:lnTo>
                    <a:pt x="1450" y="240"/>
                  </a:lnTo>
                  <a:lnTo>
                    <a:pt x="1450" y="245"/>
                  </a:lnTo>
                  <a:lnTo>
                    <a:pt x="1449" y="249"/>
                  </a:lnTo>
                  <a:lnTo>
                    <a:pt x="1449" y="253"/>
                  </a:lnTo>
                  <a:lnTo>
                    <a:pt x="1447" y="257"/>
                  </a:lnTo>
                  <a:lnTo>
                    <a:pt x="1446" y="261"/>
                  </a:lnTo>
                  <a:lnTo>
                    <a:pt x="1445" y="265"/>
                  </a:lnTo>
                  <a:lnTo>
                    <a:pt x="1443" y="269"/>
                  </a:lnTo>
                  <a:lnTo>
                    <a:pt x="1442" y="274"/>
                  </a:lnTo>
                  <a:lnTo>
                    <a:pt x="1441" y="278"/>
                  </a:lnTo>
                  <a:lnTo>
                    <a:pt x="1438" y="282"/>
                  </a:lnTo>
                  <a:lnTo>
                    <a:pt x="1436" y="286"/>
                  </a:lnTo>
                  <a:lnTo>
                    <a:pt x="1433" y="290"/>
                  </a:lnTo>
                  <a:lnTo>
                    <a:pt x="1430" y="294"/>
                  </a:lnTo>
                  <a:lnTo>
                    <a:pt x="1428" y="298"/>
                  </a:lnTo>
                  <a:lnTo>
                    <a:pt x="1424" y="302"/>
                  </a:lnTo>
                  <a:lnTo>
                    <a:pt x="1421" y="306"/>
                  </a:lnTo>
                  <a:lnTo>
                    <a:pt x="1417" y="310"/>
                  </a:lnTo>
                  <a:lnTo>
                    <a:pt x="1413" y="314"/>
                  </a:lnTo>
                  <a:lnTo>
                    <a:pt x="1409" y="318"/>
                  </a:lnTo>
                  <a:lnTo>
                    <a:pt x="1405" y="322"/>
                  </a:lnTo>
                  <a:lnTo>
                    <a:pt x="1400" y="326"/>
                  </a:lnTo>
                  <a:lnTo>
                    <a:pt x="1396" y="330"/>
                  </a:lnTo>
                  <a:lnTo>
                    <a:pt x="1391" y="334"/>
                  </a:lnTo>
                  <a:lnTo>
                    <a:pt x="1385" y="338"/>
                  </a:lnTo>
                  <a:lnTo>
                    <a:pt x="1380" y="342"/>
                  </a:lnTo>
                  <a:lnTo>
                    <a:pt x="1375" y="345"/>
                  </a:lnTo>
                  <a:lnTo>
                    <a:pt x="1369" y="348"/>
                  </a:lnTo>
                  <a:lnTo>
                    <a:pt x="1363" y="352"/>
                  </a:lnTo>
                  <a:lnTo>
                    <a:pt x="1357" y="356"/>
                  </a:lnTo>
                  <a:lnTo>
                    <a:pt x="1351" y="360"/>
                  </a:lnTo>
                  <a:lnTo>
                    <a:pt x="1344" y="363"/>
                  </a:lnTo>
                  <a:lnTo>
                    <a:pt x="1338" y="367"/>
                  </a:lnTo>
                  <a:lnTo>
                    <a:pt x="1331" y="371"/>
                  </a:lnTo>
                  <a:lnTo>
                    <a:pt x="1323" y="373"/>
                  </a:lnTo>
                  <a:lnTo>
                    <a:pt x="1316" y="377"/>
                  </a:lnTo>
                  <a:lnTo>
                    <a:pt x="1308" y="381"/>
                  </a:lnTo>
                  <a:lnTo>
                    <a:pt x="1300" y="384"/>
                  </a:lnTo>
                  <a:lnTo>
                    <a:pt x="1294" y="388"/>
                  </a:lnTo>
                  <a:lnTo>
                    <a:pt x="1286" y="390"/>
                  </a:lnTo>
                  <a:lnTo>
                    <a:pt x="1277" y="394"/>
                  </a:lnTo>
                  <a:lnTo>
                    <a:pt x="1269" y="397"/>
                  </a:lnTo>
                  <a:lnTo>
                    <a:pt x="1261" y="400"/>
                  </a:lnTo>
                  <a:lnTo>
                    <a:pt x="1251" y="404"/>
                  </a:lnTo>
                  <a:lnTo>
                    <a:pt x="1244" y="406"/>
                  </a:lnTo>
                  <a:lnTo>
                    <a:pt x="1234" y="409"/>
                  </a:lnTo>
                  <a:lnTo>
                    <a:pt x="1225" y="412"/>
                  </a:lnTo>
                  <a:lnTo>
                    <a:pt x="1216" y="414"/>
                  </a:lnTo>
                  <a:lnTo>
                    <a:pt x="1206" y="418"/>
                  </a:lnTo>
                  <a:lnTo>
                    <a:pt x="1197" y="421"/>
                  </a:lnTo>
                  <a:lnTo>
                    <a:pt x="1187" y="424"/>
                  </a:lnTo>
                  <a:lnTo>
                    <a:pt x="1177" y="426"/>
                  </a:lnTo>
                  <a:lnTo>
                    <a:pt x="1167" y="429"/>
                  </a:lnTo>
                  <a:lnTo>
                    <a:pt x="1157" y="431"/>
                  </a:lnTo>
                  <a:lnTo>
                    <a:pt x="1147" y="433"/>
                  </a:lnTo>
                  <a:lnTo>
                    <a:pt x="1136" y="435"/>
                  </a:lnTo>
                  <a:lnTo>
                    <a:pt x="1126" y="438"/>
                  </a:lnTo>
                  <a:lnTo>
                    <a:pt x="1115" y="441"/>
                  </a:lnTo>
                  <a:lnTo>
                    <a:pt x="1104" y="442"/>
                  </a:lnTo>
                  <a:lnTo>
                    <a:pt x="1094" y="445"/>
                  </a:lnTo>
                  <a:lnTo>
                    <a:pt x="1083" y="447"/>
                  </a:lnTo>
                  <a:lnTo>
                    <a:pt x="1071" y="449"/>
                  </a:lnTo>
                  <a:lnTo>
                    <a:pt x="1061" y="451"/>
                  </a:lnTo>
                  <a:lnTo>
                    <a:pt x="1049" y="453"/>
                  </a:lnTo>
                  <a:lnTo>
                    <a:pt x="1038" y="454"/>
                  </a:lnTo>
                  <a:lnTo>
                    <a:pt x="1026" y="457"/>
                  </a:lnTo>
                  <a:lnTo>
                    <a:pt x="1014" y="458"/>
                  </a:lnTo>
                  <a:lnTo>
                    <a:pt x="1002" y="459"/>
                  </a:lnTo>
                  <a:lnTo>
                    <a:pt x="991" y="461"/>
                  </a:lnTo>
                  <a:lnTo>
                    <a:pt x="980" y="463"/>
                  </a:lnTo>
                  <a:lnTo>
                    <a:pt x="968" y="465"/>
                  </a:lnTo>
                  <a:lnTo>
                    <a:pt x="955" y="466"/>
                  </a:lnTo>
                  <a:lnTo>
                    <a:pt x="943" y="467"/>
                  </a:lnTo>
                  <a:lnTo>
                    <a:pt x="931" y="469"/>
                  </a:lnTo>
                  <a:lnTo>
                    <a:pt x="919" y="469"/>
                  </a:lnTo>
                  <a:lnTo>
                    <a:pt x="907" y="470"/>
                  </a:lnTo>
                  <a:lnTo>
                    <a:pt x="894" y="471"/>
                  </a:lnTo>
                  <a:lnTo>
                    <a:pt x="882" y="473"/>
                  </a:lnTo>
                  <a:lnTo>
                    <a:pt x="870" y="473"/>
                  </a:lnTo>
                  <a:lnTo>
                    <a:pt x="857" y="474"/>
                  </a:lnTo>
                  <a:lnTo>
                    <a:pt x="845" y="475"/>
                  </a:lnTo>
                  <a:lnTo>
                    <a:pt x="832" y="475"/>
                  </a:lnTo>
                  <a:lnTo>
                    <a:pt x="820" y="476"/>
                  </a:lnTo>
                  <a:lnTo>
                    <a:pt x="806" y="476"/>
                  </a:lnTo>
                  <a:lnTo>
                    <a:pt x="795" y="476"/>
                  </a:lnTo>
                  <a:lnTo>
                    <a:pt x="781" y="478"/>
                  </a:lnTo>
                  <a:lnTo>
                    <a:pt x="769" y="478"/>
                  </a:lnTo>
                  <a:lnTo>
                    <a:pt x="756" y="478"/>
                  </a:lnTo>
                  <a:lnTo>
                    <a:pt x="744" y="478"/>
                  </a:lnTo>
                  <a:lnTo>
                    <a:pt x="731" y="478"/>
                  </a:lnTo>
                  <a:lnTo>
                    <a:pt x="719" y="478"/>
                  </a:lnTo>
                  <a:lnTo>
                    <a:pt x="706" y="478"/>
                  </a:lnTo>
                  <a:lnTo>
                    <a:pt x="693" y="478"/>
                  </a:lnTo>
                  <a:lnTo>
                    <a:pt x="681" y="478"/>
                  </a:lnTo>
                  <a:lnTo>
                    <a:pt x="667" y="478"/>
                  </a:lnTo>
                  <a:lnTo>
                    <a:pt x="655" y="476"/>
                  </a:lnTo>
                  <a:lnTo>
                    <a:pt x="642" y="476"/>
                  </a:lnTo>
                  <a:lnTo>
                    <a:pt x="630" y="476"/>
                  </a:lnTo>
                  <a:lnTo>
                    <a:pt x="617" y="475"/>
                  </a:lnTo>
                  <a:lnTo>
                    <a:pt x="605" y="475"/>
                  </a:lnTo>
                  <a:lnTo>
                    <a:pt x="592" y="474"/>
                  </a:lnTo>
                  <a:lnTo>
                    <a:pt x="580" y="473"/>
                  </a:lnTo>
                  <a:lnTo>
                    <a:pt x="568" y="473"/>
                  </a:lnTo>
                  <a:lnTo>
                    <a:pt x="555" y="471"/>
                  </a:lnTo>
                  <a:lnTo>
                    <a:pt x="543" y="470"/>
                  </a:lnTo>
                  <a:lnTo>
                    <a:pt x="531" y="469"/>
                  </a:lnTo>
                  <a:lnTo>
                    <a:pt x="519" y="469"/>
                  </a:lnTo>
                  <a:lnTo>
                    <a:pt x="506" y="467"/>
                  </a:lnTo>
                  <a:lnTo>
                    <a:pt x="494" y="466"/>
                  </a:lnTo>
                  <a:lnTo>
                    <a:pt x="482" y="465"/>
                  </a:lnTo>
                  <a:lnTo>
                    <a:pt x="470" y="463"/>
                  </a:lnTo>
                  <a:lnTo>
                    <a:pt x="458" y="461"/>
                  </a:lnTo>
                  <a:lnTo>
                    <a:pt x="446" y="459"/>
                  </a:lnTo>
                  <a:lnTo>
                    <a:pt x="436" y="458"/>
                  </a:lnTo>
                  <a:lnTo>
                    <a:pt x="424" y="457"/>
                  </a:lnTo>
                  <a:lnTo>
                    <a:pt x="412" y="454"/>
                  </a:lnTo>
                  <a:lnTo>
                    <a:pt x="401" y="453"/>
                  </a:lnTo>
                  <a:lnTo>
                    <a:pt x="389" y="451"/>
                  </a:lnTo>
                  <a:lnTo>
                    <a:pt x="379" y="449"/>
                  </a:lnTo>
                  <a:lnTo>
                    <a:pt x="367" y="447"/>
                  </a:lnTo>
                  <a:lnTo>
                    <a:pt x="356" y="445"/>
                  </a:lnTo>
                  <a:lnTo>
                    <a:pt x="346" y="442"/>
                  </a:lnTo>
                  <a:lnTo>
                    <a:pt x="335" y="441"/>
                  </a:lnTo>
                  <a:lnTo>
                    <a:pt x="324" y="438"/>
                  </a:lnTo>
                  <a:lnTo>
                    <a:pt x="314" y="435"/>
                  </a:lnTo>
                  <a:lnTo>
                    <a:pt x="303" y="433"/>
                  </a:lnTo>
                  <a:lnTo>
                    <a:pt x="293" y="431"/>
                  </a:lnTo>
                  <a:lnTo>
                    <a:pt x="282" y="429"/>
                  </a:lnTo>
                  <a:lnTo>
                    <a:pt x="273" y="426"/>
                  </a:lnTo>
                  <a:lnTo>
                    <a:pt x="262" y="424"/>
                  </a:lnTo>
                  <a:lnTo>
                    <a:pt x="253" y="421"/>
                  </a:lnTo>
                  <a:lnTo>
                    <a:pt x="244" y="418"/>
                  </a:lnTo>
                  <a:lnTo>
                    <a:pt x="234" y="414"/>
                  </a:lnTo>
                  <a:lnTo>
                    <a:pt x="225" y="412"/>
                  </a:lnTo>
                  <a:lnTo>
                    <a:pt x="216" y="409"/>
                  </a:lnTo>
                  <a:lnTo>
                    <a:pt x="207" y="406"/>
                  </a:lnTo>
                  <a:lnTo>
                    <a:pt x="199" y="404"/>
                  </a:lnTo>
                  <a:lnTo>
                    <a:pt x="189" y="400"/>
                  </a:lnTo>
                  <a:lnTo>
                    <a:pt x="181" y="397"/>
                  </a:lnTo>
                  <a:lnTo>
                    <a:pt x="172" y="394"/>
                  </a:lnTo>
                  <a:lnTo>
                    <a:pt x="164" y="390"/>
                  </a:lnTo>
                  <a:lnTo>
                    <a:pt x="156" y="388"/>
                  </a:lnTo>
                  <a:lnTo>
                    <a:pt x="148" y="384"/>
                  </a:lnTo>
                  <a:lnTo>
                    <a:pt x="142" y="381"/>
                  </a:lnTo>
                  <a:lnTo>
                    <a:pt x="134" y="377"/>
                  </a:lnTo>
                  <a:lnTo>
                    <a:pt x="126" y="373"/>
                  </a:lnTo>
                  <a:lnTo>
                    <a:pt x="119" y="371"/>
                  </a:lnTo>
                  <a:lnTo>
                    <a:pt x="112" y="367"/>
                  </a:lnTo>
                  <a:lnTo>
                    <a:pt x="106" y="363"/>
                  </a:lnTo>
                  <a:lnTo>
                    <a:pt x="99" y="360"/>
                  </a:lnTo>
                  <a:lnTo>
                    <a:pt x="93" y="356"/>
                  </a:lnTo>
                  <a:lnTo>
                    <a:pt x="87" y="352"/>
                  </a:lnTo>
                  <a:lnTo>
                    <a:pt x="81" y="348"/>
                  </a:lnTo>
                  <a:lnTo>
                    <a:pt x="75" y="345"/>
                  </a:lnTo>
                  <a:lnTo>
                    <a:pt x="70" y="342"/>
                  </a:lnTo>
                  <a:lnTo>
                    <a:pt x="65" y="338"/>
                  </a:lnTo>
                  <a:lnTo>
                    <a:pt x="60" y="334"/>
                  </a:lnTo>
                  <a:lnTo>
                    <a:pt x="54" y="330"/>
                  </a:lnTo>
                  <a:lnTo>
                    <a:pt x="49" y="326"/>
                  </a:lnTo>
                  <a:lnTo>
                    <a:pt x="45" y="322"/>
                  </a:lnTo>
                  <a:lnTo>
                    <a:pt x="41" y="318"/>
                  </a:lnTo>
                  <a:lnTo>
                    <a:pt x="37" y="314"/>
                  </a:lnTo>
                  <a:lnTo>
                    <a:pt x="33" y="310"/>
                  </a:lnTo>
                  <a:lnTo>
                    <a:pt x="29" y="306"/>
                  </a:lnTo>
                  <a:lnTo>
                    <a:pt x="25" y="302"/>
                  </a:lnTo>
                  <a:lnTo>
                    <a:pt x="22" y="298"/>
                  </a:lnTo>
                  <a:lnTo>
                    <a:pt x="20" y="294"/>
                  </a:lnTo>
                  <a:lnTo>
                    <a:pt x="17" y="290"/>
                  </a:lnTo>
                  <a:lnTo>
                    <a:pt x="14" y="286"/>
                  </a:lnTo>
                  <a:lnTo>
                    <a:pt x="12" y="282"/>
                  </a:lnTo>
                  <a:lnTo>
                    <a:pt x="9" y="278"/>
                  </a:lnTo>
                  <a:lnTo>
                    <a:pt x="8" y="274"/>
                  </a:lnTo>
                  <a:lnTo>
                    <a:pt x="5" y="269"/>
                  </a:lnTo>
                  <a:lnTo>
                    <a:pt x="4" y="265"/>
                  </a:lnTo>
                  <a:lnTo>
                    <a:pt x="3" y="261"/>
                  </a:lnTo>
                  <a:lnTo>
                    <a:pt x="3" y="257"/>
                  </a:lnTo>
                  <a:lnTo>
                    <a:pt x="1" y="253"/>
                  </a:lnTo>
                  <a:lnTo>
                    <a:pt x="0" y="249"/>
                  </a:lnTo>
                  <a:lnTo>
                    <a:pt x="0" y="245"/>
                  </a:lnTo>
                  <a:lnTo>
                    <a:pt x="0" y="240"/>
                  </a:lnTo>
                  <a:lnTo>
                    <a:pt x="0" y="236"/>
                  </a:lnTo>
                  <a:lnTo>
                    <a:pt x="0" y="232"/>
                  </a:lnTo>
                  <a:lnTo>
                    <a:pt x="1" y="228"/>
                  </a:lnTo>
                  <a:lnTo>
                    <a:pt x="1" y="224"/>
                  </a:lnTo>
                  <a:lnTo>
                    <a:pt x="3" y="220"/>
                  </a:lnTo>
                  <a:lnTo>
                    <a:pt x="4" y="216"/>
                  </a:lnTo>
                  <a:lnTo>
                    <a:pt x="5" y="211"/>
                  </a:lnTo>
                  <a:lnTo>
                    <a:pt x="7" y="207"/>
                  </a:lnTo>
                  <a:lnTo>
                    <a:pt x="8" y="203"/>
                  </a:lnTo>
                  <a:lnTo>
                    <a:pt x="11" y="199"/>
                  </a:lnTo>
                  <a:lnTo>
                    <a:pt x="13" y="195"/>
                  </a:lnTo>
                  <a:lnTo>
                    <a:pt x="16" y="191"/>
                  </a:lnTo>
                  <a:lnTo>
                    <a:pt x="18" y="187"/>
                  </a:lnTo>
                  <a:lnTo>
                    <a:pt x="21" y="183"/>
                  </a:lnTo>
                  <a:lnTo>
                    <a:pt x="24" y="179"/>
                  </a:lnTo>
                  <a:lnTo>
                    <a:pt x="28" y="175"/>
                  </a:lnTo>
                  <a:lnTo>
                    <a:pt x="30" y="171"/>
                  </a:lnTo>
                  <a:lnTo>
                    <a:pt x="34" y="166"/>
                  </a:lnTo>
                  <a:lnTo>
                    <a:pt x="38" y="162"/>
                  </a:lnTo>
                  <a:lnTo>
                    <a:pt x="42" y="159"/>
                  </a:lnTo>
                  <a:lnTo>
                    <a:pt x="48" y="155"/>
                  </a:lnTo>
                  <a:lnTo>
                    <a:pt x="52" y="151"/>
                  </a:lnTo>
                  <a:lnTo>
                    <a:pt x="57" y="147"/>
                  </a:lnTo>
                  <a:lnTo>
                    <a:pt x="62" y="143"/>
                  </a:lnTo>
                  <a:lnTo>
                    <a:pt x="67" y="139"/>
                  </a:lnTo>
                  <a:lnTo>
                    <a:pt x="73" y="135"/>
                  </a:lnTo>
                  <a:lnTo>
                    <a:pt x="78" y="131"/>
                  </a:lnTo>
                  <a:lnTo>
                    <a:pt x="83" y="127"/>
                  </a:lnTo>
                  <a:lnTo>
                    <a:pt x="90" y="125"/>
                  </a:lnTo>
                  <a:lnTo>
                    <a:pt x="97" y="121"/>
                  </a:lnTo>
                  <a:lnTo>
                    <a:pt x="102" y="117"/>
                  </a:lnTo>
                  <a:lnTo>
                    <a:pt x="109" y="113"/>
                  </a:lnTo>
                  <a:lnTo>
                    <a:pt x="116" y="110"/>
                  </a:lnTo>
                  <a:lnTo>
                    <a:pt x="123" y="106"/>
                  </a:lnTo>
                  <a:lnTo>
                    <a:pt x="130" y="103"/>
                  </a:lnTo>
                  <a:lnTo>
                    <a:pt x="138" y="99"/>
                  </a:lnTo>
                  <a:lnTo>
                    <a:pt x="144" y="95"/>
                  </a:lnTo>
                  <a:lnTo>
                    <a:pt x="152" y="93"/>
                  </a:lnTo>
                  <a:lnTo>
                    <a:pt x="160" y="89"/>
                  </a:lnTo>
                  <a:lnTo>
                    <a:pt x="168" y="86"/>
                  </a:lnTo>
                  <a:lnTo>
                    <a:pt x="176" y="83"/>
                  </a:lnTo>
                  <a:lnTo>
                    <a:pt x="185" y="80"/>
                  </a:lnTo>
                  <a:lnTo>
                    <a:pt x="193" y="77"/>
                  </a:lnTo>
                  <a:lnTo>
                    <a:pt x="203" y="74"/>
                  </a:lnTo>
                  <a:lnTo>
                    <a:pt x="212" y="70"/>
                  </a:lnTo>
                  <a:lnTo>
                    <a:pt x="220" y="68"/>
                  </a:lnTo>
                  <a:lnTo>
                    <a:pt x="229" y="65"/>
                  </a:lnTo>
                  <a:lnTo>
                    <a:pt x="238" y="62"/>
                  </a:lnTo>
                  <a:lnTo>
                    <a:pt x="248" y="60"/>
                  </a:lnTo>
                  <a:lnTo>
                    <a:pt x="258" y="57"/>
                  </a:lnTo>
                  <a:lnTo>
                    <a:pt x="267" y="54"/>
                  </a:lnTo>
                  <a:lnTo>
                    <a:pt x="278" y="52"/>
                  </a:lnTo>
                  <a:lnTo>
                    <a:pt x="287" y="49"/>
                  </a:lnTo>
                  <a:lnTo>
                    <a:pt x="298" y="46"/>
                  </a:lnTo>
                  <a:lnTo>
                    <a:pt x="308" y="44"/>
                  </a:lnTo>
                  <a:lnTo>
                    <a:pt x="319" y="41"/>
                  </a:lnTo>
                  <a:lnTo>
                    <a:pt x="330" y="38"/>
                  </a:lnTo>
                  <a:lnTo>
                    <a:pt x="340" y="37"/>
                  </a:lnTo>
                  <a:lnTo>
                    <a:pt x="351" y="35"/>
                  </a:lnTo>
                  <a:lnTo>
                    <a:pt x="361" y="33"/>
                  </a:lnTo>
                  <a:lnTo>
                    <a:pt x="372" y="31"/>
                  </a:lnTo>
                  <a:lnTo>
                    <a:pt x="384" y="28"/>
                  </a:lnTo>
                  <a:lnTo>
                    <a:pt x="395" y="27"/>
                  </a:lnTo>
                  <a:lnTo>
                    <a:pt x="407" y="25"/>
                  </a:lnTo>
                  <a:lnTo>
                    <a:pt x="417" y="23"/>
                  </a:lnTo>
                  <a:lnTo>
                    <a:pt x="429" y="21"/>
                  </a:lnTo>
                  <a:lnTo>
                    <a:pt x="441" y="20"/>
                  </a:lnTo>
                  <a:lnTo>
                    <a:pt x="453" y="17"/>
                  </a:lnTo>
                  <a:lnTo>
                    <a:pt x="465" y="16"/>
                  </a:lnTo>
                  <a:lnTo>
                    <a:pt x="477" y="15"/>
                  </a:lnTo>
                  <a:lnTo>
                    <a:pt x="489" y="13"/>
                  </a:lnTo>
                  <a:lnTo>
                    <a:pt x="501" y="12"/>
                  </a:lnTo>
                  <a:lnTo>
                    <a:pt x="512" y="11"/>
                  </a:lnTo>
                  <a:lnTo>
                    <a:pt x="524" y="9"/>
                  </a:lnTo>
                  <a:lnTo>
                    <a:pt x="536" y="8"/>
                  </a:lnTo>
                  <a:lnTo>
                    <a:pt x="550" y="8"/>
                  </a:lnTo>
                  <a:lnTo>
                    <a:pt x="561" y="7"/>
                  </a:lnTo>
                  <a:lnTo>
                    <a:pt x="573" y="5"/>
                  </a:lnTo>
                  <a:lnTo>
                    <a:pt x="587" y="5"/>
                  </a:lnTo>
                  <a:lnTo>
                    <a:pt x="599" y="4"/>
                  </a:lnTo>
                  <a:lnTo>
                    <a:pt x="610" y="3"/>
                  </a:lnTo>
                  <a:lnTo>
                    <a:pt x="624" y="3"/>
                  </a:lnTo>
                  <a:lnTo>
                    <a:pt x="636" y="3"/>
                  </a:lnTo>
                  <a:lnTo>
                    <a:pt x="649" y="1"/>
                  </a:lnTo>
                  <a:lnTo>
                    <a:pt x="662" y="1"/>
                  </a:lnTo>
                  <a:lnTo>
                    <a:pt x="674" y="1"/>
                  </a:lnTo>
                  <a:lnTo>
                    <a:pt x="687" y="0"/>
                  </a:lnTo>
                  <a:lnTo>
                    <a:pt x="699" y="0"/>
                  </a:lnTo>
                  <a:lnTo>
                    <a:pt x="712" y="0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0" name="Freeform 2532"/>
            <p:cNvSpPr>
              <a:spLocks/>
            </p:cNvSpPr>
            <p:nvPr/>
          </p:nvSpPr>
          <p:spPr bwMode="auto">
            <a:xfrm>
              <a:off x="6203950" y="4627563"/>
              <a:ext cx="576263" cy="188912"/>
            </a:xfrm>
            <a:custGeom>
              <a:avLst/>
              <a:gdLst/>
              <a:ahLst/>
              <a:cxnLst>
                <a:cxn ang="0">
                  <a:pos x="788" y="1"/>
                </a:cxn>
                <a:cxn ang="0">
                  <a:pos x="863" y="5"/>
                </a:cxn>
                <a:cxn ang="0">
                  <a:pos x="938" y="11"/>
                </a:cxn>
                <a:cxn ang="0">
                  <a:pos x="1009" y="20"/>
                </a:cxn>
                <a:cxn ang="0">
                  <a:pos x="1077" y="31"/>
                </a:cxn>
                <a:cxn ang="0">
                  <a:pos x="1142" y="44"/>
                </a:cxn>
                <a:cxn ang="0">
                  <a:pos x="1201" y="60"/>
                </a:cxn>
                <a:cxn ang="0">
                  <a:pos x="1255" y="77"/>
                </a:cxn>
                <a:cxn ang="0">
                  <a:pos x="1304" y="95"/>
                </a:cxn>
                <a:cxn ang="0">
                  <a:pos x="1347" y="117"/>
                </a:cxn>
                <a:cxn ang="0">
                  <a:pos x="1383" y="139"/>
                </a:cxn>
                <a:cxn ang="0">
                  <a:pos x="1410" y="162"/>
                </a:cxn>
                <a:cxn ang="0">
                  <a:pos x="1432" y="187"/>
                </a:cxn>
                <a:cxn ang="0">
                  <a:pos x="1445" y="211"/>
                </a:cxn>
                <a:cxn ang="0">
                  <a:pos x="1450" y="236"/>
                </a:cxn>
                <a:cxn ang="0">
                  <a:pos x="1446" y="261"/>
                </a:cxn>
                <a:cxn ang="0">
                  <a:pos x="1436" y="286"/>
                </a:cxn>
                <a:cxn ang="0">
                  <a:pos x="1417" y="310"/>
                </a:cxn>
                <a:cxn ang="0">
                  <a:pos x="1391" y="334"/>
                </a:cxn>
                <a:cxn ang="0">
                  <a:pos x="1357" y="356"/>
                </a:cxn>
                <a:cxn ang="0">
                  <a:pos x="1316" y="377"/>
                </a:cxn>
                <a:cxn ang="0">
                  <a:pos x="1269" y="397"/>
                </a:cxn>
                <a:cxn ang="0">
                  <a:pos x="1216" y="414"/>
                </a:cxn>
                <a:cxn ang="0">
                  <a:pos x="1157" y="431"/>
                </a:cxn>
                <a:cxn ang="0">
                  <a:pos x="1094" y="445"/>
                </a:cxn>
                <a:cxn ang="0">
                  <a:pos x="1026" y="457"/>
                </a:cxn>
                <a:cxn ang="0">
                  <a:pos x="955" y="466"/>
                </a:cxn>
                <a:cxn ang="0">
                  <a:pos x="882" y="473"/>
                </a:cxn>
                <a:cxn ang="0">
                  <a:pos x="806" y="476"/>
                </a:cxn>
                <a:cxn ang="0">
                  <a:pos x="731" y="478"/>
                </a:cxn>
                <a:cxn ang="0">
                  <a:pos x="655" y="476"/>
                </a:cxn>
                <a:cxn ang="0">
                  <a:pos x="580" y="473"/>
                </a:cxn>
                <a:cxn ang="0">
                  <a:pos x="506" y="467"/>
                </a:cxn>
                <a:cxn ang="0">
                  <a:pos x="436" y="458"/>
                </a:cxn>
                <a:cxn ang="0">
                  <a:pos x="367" y="447"/>
                </a:cxn>
                <a:cxn ang="0">
                  <a:pos x="303" y="433"/>
                </a:cxn>
                <a:cxn ang="0">
                  <a:pos x="244" y="418"/>
                </a:cxn>
                <a:cxn ang="0">
                  <a:pos x="189" y="400"/>
                </a:cxn>
                <a:cxn ang="0">
                  <a:pos x="142" y="381"/>
                </a:cxn>
                <a:cxn ang="0">
                  <a:pos x="99" y="360"/>
                </a:cxn>
                <a:cxn ang="0">
                  <a:pos x="65" y="338"/>
                </a:cxn>
                <a:cxn ang="0">
                  <a:pos x="37" y="314"/>
                </a:cxn>
                <a:cxn ang="0">
                  <a:pos x="17" y="290"/>
                </a:cxn>
                <a:cxn ang="0">
                  <a:pos x="4" y="265"/>
                </a:cxn>
                <a:cxn ang="0">
                  <a:pos x="0" y="240"/>
                </a:cxn>
                <a:cxn ang="0">
                  <a:pos x="4" y="216"/>
                </a:cxn>
                <a:cxn ang="0">
                  <a:pos x="16" y="191"/>
                </a:cxn>
                <a:cxn ang="0">
                  <a:pos x="34" y="166"/>
                </a:cxn>
                <a:cxn ang="0">
                  <a:pos x="62" y="143"/>
                </a:cxn>
                <a:cxn ang="0">
                  <a:pos x="97" y="121"/>
                </a:cxn>
                <a:cxn ang="0">
                  <a:pos x="138" y="99"/>
                </a:cxn>
                <a:cxn ang="0">
                  <a:pos x="185" y="80"/>
                </a:cxn>
                <a:cxn ang="0">
                  <a:pos x="238" y="62"/>
                </a:cxn>
                <a:cxn ang="0">
                  <a:pos x="298" y="46"/>
                </a:cxn>
                <a:cxn ang="0">
                  <a:pos x="361" y="33"/>
                </a:cxn>
                <a:cxn ang="0">
                  <a:pos x="429" y="21"/>
                </a:cxn>
                <a:cxn ang="0">
                  <a:pos x="501" y="12"/>
                </a:cxn>
                <a:cxn ang="0">
                  <a:pos x="573" y="5"/>
                </a:cxn>
                <a:cxn ang="0">
                  <a:pos x="649" y="1"/>
                </a:cxn>
                <a:cxn ang="0">
                  <a:pos x="724" y="0"/>
                </a:cxn>
              </a:cxnLst>
              <a:rect l="0" t="0" r="r" b="b"/>
              <a:pathLst>
                <a:path w="1450" h="478">
                  <a:moveTo>
                    <a:pt x="724" y="0"/>
                  </a:moveTo>
                  <a:lnTo>
                    <a:pt x="738" y="0"/>
                  </a:lnTo>
                  <a:lnTo>
                    <a:pt x="751" y="0"/>
                  </a:lnTo>
                  <a:lnTo>
                    <a:pt x="763" y="0"/>
                  </a:lnTo>
                  <a:lnTo>
                    <a:pt x="776" y="1"/>
                  </a:lnTo>
                  <a:lnTo>
                    <a:pt x="788" y="1"/>
                  </a:lnTo>
                  <a:lnTo>
                    <a:pt x="801" y="1"/>
                  </a:lnTo>
                  <a:lnTo>
                    <a:pt x="813" y="3"/>
                  </a:lnTo>
                  <a:lnTo>
                    <a:pt x="826" y="3"/>
                  </a:lnTo>
                  <a:lnTo>
                    <a:pt x="838" y="3"/>
                  </a:lnTo>
                  <a:lnTo>
                    <a:pt x="851" y="4"/>
                  </a:lnTo>
                  <a:lnTo>
                    <a:pt x="863" y="5"/>
                  </a:lnTo>
                  <a:lnTo>
                    <a:pt x="875" y="5"/>
                  </a:lnTo>
                  <a:lnTo>
                    <a:pt x="889" y="7"/>
                  </a:lnTo>
                  <a:lnTo>
                    <a:pt x="900" y="8"/>
                  </a:lnTo>
                  <a:lnTo>
                    <a:pt x="912" y="8"/>
                  </a:lnTo>
                  <a:lnTo>
                    <a:pt x="926" y="9"/>
                  </a:lnTo>
                  <a:lnTo>
                    <a:pt x="938" y="11"/>
                  </a:lnTo>
                  <a:lnTo>
                    <a:pt x="949" y="12"/>
                  </a:lnTo>
                  <a:lnTo>
                    <a:pt x="961" y="13"/>
                  </a:lnTo>
                  <a:lnTo>
                    <a:pt x="973" y="15"/>
                  </a:lnTo>
                  <a:lnTo>
                    <a:pt x="985" y="16"/>
                  </a:lnTo>
                  <a:lnTo>
                    <a:pt x="997" y="17"/>
                  </a:lnTo>
                  <a:lnTo>
                    <a:pt x="1009" y="20"/>
                  </a:lnTo>
                  <a:lnTo>
                    <a:pt x="1021" y="21"/>
                  </a:lnTo>
                  <a:lnTo>
                    <a:pt x="1032" y="23"/>
                  </a:lnTo>
                  <a:lnTo>
                    <a:pt x="1044" y="25"/>
                  </a:lnTo>
                  <a:lnTo>
                    <a:pt x="1054" y="27"/>
                  </a:lnTo>
                  <a:lnTo>
                    <a:pt x="1066" y="28"/>
                  </a:lnTo>
                  <a:lnTo>
                    <a:pt x="1077" y="31"/>
                  </a:lnTo>
                  <a:lnTo>
                    <a:pt x="1089" y="33"/>
                  </a:lnTo>
                  <a:lnTo>
                    <a:pt x="1099" y="35"/>
                  </a:lnTo>
                  <a:lnTo>
                    <a:pt x="1110" y="37"/>
                  </a:lnTo>
                  <a:lnTo>
                    <a:pt x="1120" y="38"/>
                  </a:lnTo>
                  <a:lnTo>
                    <a:pt x="1131" y="41"/>
                  </a:lnTo>
                  <a:lnTo>
                    <a:pt x="1142" y="44"/>
                  </a:lnTo>
                  <a:lnTo>
                    <a:pt x="1152" y="46"/>
                  </a:lnTo>
                  <a:lnTo>
                    <a:pt x="1163" y="49"/>
                  </a:lnTo>
                  <a:lnTo>
                    <a:pt x="1172" y="52"/>
                  </a:lnTo>
                  <a:lnTo>
                    <a:pt x="1183" y="54"/>
                  </a:lnTo>
                  <a:lnTo>
                    <a:pt x="1192" y="57"/>
                  </a:lnTo>
                  <a:lnTo>
                    <a:pt x="1201" y="60"/>
                  </a:lnTo>
                  <a:lnTo>
                    <a:pt x="1210" y="62"/>
                  </a:lnTo>
                  <a:lnTo>
                    <a:pt x="1220" y="65"/>
                  </a:lnTo>
                  <a:lnTo>
                    <a:pt x="1229" y="68"/>
                  </a:lnTo>
                  <a:lnTo>
                    <a:pt x="1238" y="70"/>
                  </a:lnTo>
                  <a:lnTo>
                    <a:pt x="1247" y="74"/>
                  </a:lnTo>
                  <a:lnTo>
                    <a:pt x="1255" y="77"/>
                  </a:lnTo>
                  <a:lnTo>
                    <a:pt x="1265" y="80"/>
                  </a:lnTo>
                  <a:lnTo>
                    <a:pt x="1273" y="83"/>
                  </a:lnTo>
                  <a:lnTo>
                    <a:pt x="1281" y="86"/>
                  </a:lnTo>
                  <a:lnTo>
                    <a:pt x="1290" y="89"/>
                  </a:lnTo>
                  <a:lnTo>
                    <a:pt x="1296" y="93"/>
                  </a:lnTo>
                  <a:lnTo>
                    <a:pt x="1304" y="95"/>
                  </a:lnTo>
                  <a:lnTo>
                    <a:pt x="1312" y="99"/>
                  </a:lnTo>
                  <a:lnTo>
                    <a:pt x="1320" y="103"/>
                  </a:lnTo>
                  <a:lnTo>
                    <a:pt x="1327" y="106"/>
                  </a:lnTo>
                  <a:lnTo>
                    <a:pt x="1334" y="110"/>
                  </a:lnTo>
                  <a:lnTo>
                    <a:pt x="1340" y="113"/>
                  </a:lnTo>
                  <a:lnTo>
                    <a:pt x="1347" y="117"/>
                  </a:lnTo>
                  <a:lnTo>
                    <a:pt x="1353" y="121"/>
                  </a:lnTo>
                  <a:lnTo>
                    <a:pt x="1360" y="125"/>
                  </a:lnTo>
                  <a:lnTo>
                    <a:pt x="1365" y="127"/>
                  </a:lnTo>
                  <a:lnTo>
                    <a:pt x="1372" y="131"/>
                  </a:lnTo>
                  <a:lnTo>
                    <a:pt x="1377" y="135"/>
                  </a:lnTo>
                  <a:lnTo>
                    <a:pt x="1383" y="139"/>
                  </a:lnTo>
                  <a:lnTo>
                    <a:pt x="1388" y="143"/>
                  </a:lnTo>
                  <a:lnTo>
                    <a:pt x="1393" y="147"/>
                  </a:lnTo>
                  <a:lnTo>
                    <a:pt x="1397" y="151"/>
                  </a:lnTo>
                  <a:lnTo>
                    <a:pt x="1402" y="155"/>
                  </a:lnTo>
                  <a:lnTo>
                    <a:pt x="1406" y="159"/>
                  </a:lnTo>
                  <a:lnTo>
                    <a:pt x="1410" y="162"/>
                  </a:lnTo>
                  <a:lnTo>
                    <a:pt x="1414" y="166"/>
                  </a:lnTo>
                  <a:lnTo>
                    <a:pt x="1418" y="171"/>
                  </a:lnTo>
                  <a:lnTo>
                    <a:pt x="1422" y="175"/>
                  </a:lnTo>
                  <a:lnTo>
                    <a:pt x="1426" y="179"/>
                  </a:lnTo>
                  <a:lnTo>
                    <a:pt x="1429" y="183"/>
                  </a:lnTo>
                  <a:lnTo>
                    <a:pt x="1432" y="187"/>
                  </a:lnTo>
                  <a:lnTo>
                    <a:pt x="1434" y="191"/>
                  </a:lnTo>
                  <a:lnTo>
                    <a:pt x="1437" y="195"/>
                  </a:lnTo>
                  <a:lnTo>
                    <a:pt x="1440" y="199"/>
                  </a:lnTo>
                  <a:lnTo>
                    <a:pt x="1441" y="203"/>
                  </a:lnTo>
                  <a:lnTo>
                    <a:pt x="1443" y="207"/>
                  </a:lnTo>
                  <a:lnTo>
                    <a:pt x="1445" y="211"/>
                  </a:lnTo>
                  <a:lnTo>
                    <a:pt x="1446" y="216"/>
                  </a:lnTo>
                  <a:lnTo>
                    <a:pt x="1447" y="220"/>
                  </a:lnTo>
                  <a:lnTo>
                    <a:pt x="1447" y="224"/>
                  </a:lnTo>
                  <a:lnTo>
                    <a:pt x="1449" y="228"/>
                  </a:lnTo>
                  <a:lnTo>
                    <a:pt x="1449" y="232"/>
                  </a:lnTo>
                  <a:lnTo>
                    <a:pt x="1450" y="236"/>
                  </a:lnTo>
                  <a:lnTo>
                    <a:pt x="1450" y="240"/>
                  </a:lnTo>
                  <a:lnTo>
                    <a:pt x="1450" y="245"/>
                  </a:lnTo>
                  <a:lnTo>
                    <a:pt x="1449" y="249"/>
                  </a:lnTo>
                  <a:lnTo>
                    <a:pt x="1449" y="253"/>
                  </a:lnTo>
                  <a:lnTo>
                    <a:pt x="1447" y="257"/>
                  </a:lnTo>
                  <a:lnTo>
                    <a:pt x="1446" y="261"/>
                  </a:lnTo>
                  <a:lnTo>
                    <a:pt x="1445" y="265"/>
                  </a:lnTo>
                  <a:lnTo>
                    <a:pt x="1443" y="269"/>
                  </a:lnTo>
                  <a:lnTo>
                    <a:pt x="1442" y="274"/>
                  </a:lnTo>
                  <a:lnTo>
                    <a:pt x="1441" y="278"/>
                  </a:lnTo>
                  <a:lnTo>
                    <a:pt x="1438" y="282"/>
                  </a:lnTo>
                  <a:lnTo>
                    <a:pt x="1436" y="286"/>
                  </a:lnTo>
                  <a:lnTo>
                    <a:pt x="1433" y="290"/>
                  </a:lnTo>
                  <a:lnTo>
                    <a:pt x="1430" y="294"/>
                  </a:lnTo>
                  <a:lnTo>
                    <a:pt x="1428" y="298"/>
                  </a:lnTo>
                  <a:lnTo>
                    <a:pt x="1424" y="302"/>
                  </a:lnTo>
                  <a:lnTo>
                    <a:pt x="1421" y="306"/>
                  </a:lnTo>
                  <a:lnTo>
                    <a:pt x="1417" y="310"/>
                  </a:lnTo>
                  <a:lnTo>
                    <a:pt x="1413" y="314"/>
                  </a:lnTo>
                  <a:lnTo>
                    <a:pt x="1409" y="318"/>
                  </a:lnTo>
                  <a:lnTo>
                    <a:pt x="1405" y="322"/>
                  </a:lnTo>
                  <a:lnTo>
                    <a:pt x="1400" y="326"/>
                  </a:lnTo>
                  <a:lnTo>
                    <a:pt x="1396" y="330"/>
                  </a:lnTo>
                  <a:lnTo>
                    <a:pt x="1391" y="334"/>
                  </a:lnTo>
                  <a:lnTo>
                    <a:pt x="1385" y="338"/>
                  </a:lnTo>
                  <a:lnTo>
                    <a:pt x="1380" y="342"/>
                  </a:lnTo>
                  <a:lnTo>
                    <a:pt x="1375" y="345"/>
                  </a:lnTo>
                  <a:lnTo>
                    <a:pt x="1369" y="348"/>
                  </a:lnTo>
                  <a:lnTo>
                    <a:pt x="1363" y="352"/>
                  </a:lnTo>
                  <a:lnTo>
                    <a:pt x="1357" y="356"/>
                  </a:lnTo>
                  <a:lnTo>
                    <a:pt x="1351" y="360"/>
                  </a:lnTo>
                  <a:lnTo>
                    <a:pt x="1344" y="363"/>
                  </a:lnTo>
                  <a:lnTo>
                    <a:pt x="1338" y="367"/>
                  </a:lnTo>
                  <a:lnTo>
                    <a:pt x="1331" y="371"/>
                  </a:lnTo>
                  <a:lnTo>
                    <a:pt x="1323" y="373"/>
                  </a:lnTo>
                  <a:lnTo>
                    <a:pt x="1316" y="377"/>
                  </a:lnTo>
                  <a:lnTo>
                    <a:pt x="1308" y="381"/>
                  </a:lnTo>
                  <a:lnTo>
                    <a:pt x="1300" y="384"/>
                  </a:lnTo>
                  <a:lnTo>
                    <a:pt x="1294" y="388"/>
                  </a:lnTo>
                  <a:lnTo>
                    <a:pt x="1286" y="390"/>
                  </a:lnTo>
                  <a:lnTo>
                    <a:pt x="1277" y="394"/>
                  </a:lnTo>
                  <a:lnTo>
                    <a:pt x="1269" y="397"/>
                  </a:lnTo>
                  <a:lnTo>
                    <a:pt x="1261" y="400"/>
                  </a:lnTo>
                  <a:lnTo>
                    <a:pt x="1251" y="404"/>
                  </a:lnTo>
                  <a:lnTo>
                    <a:pt x="1244" y="406"/>
                  </a:lnTo>
                  <a:lnTo>
                    <a:pt x="1234" y="409"/>
                  </a:lnTo>
                  <a:lnTo>
                    <a:pt x="1225" y="412"/>
                  </a:lnTo>
                  <a:lnTo>
                    <a:pt x="1216" y="414"/>
                  </a:lnTo>
                  <a:lnTo>
                    <a:pt x="1206" y="418"/>
                  </a:lnTo>
                  <a:lnTo>
                    <a:pt x="1197" y="421"/>
                  </a:lnTo>
                  <a:lnTo>
                    <a:pt x="1187" y="424"/>
                  </a:lnTo>
                  <a:lnTo>
                    <a:pt x="1177" y="426"/>
                  </a:lnTo>
                  <a:lnTo>
                    <a:pt x="1167" y="429"/>
                  </a:lnTo>
                  <a:lnTo>
                    <a:pt x="1157" y="431"/>
                  </a:lnTo>
                  <a:lnTo>
                    <a:pt x="1147" y="433"/>
                  </a:lnTo>
                  <a:lnTo>
                    <a:pt x="1136" y="435"/>
                  </a:lnTo>
                  <a:lnTo>
                    <a:pt x="1126" y="438"/>
                  </a:lnTo>
                  <a:lnTo>
                    <a:pt x="1115" y="441"/>
                  </a:lnTo>
                  <a:lnTo>
                    <a:pt x="1104" y="442"/>
                  </a:lnTo>
                  <a:lnTo>
                    <a:pt x="1094" y="445"/>
                  </a:lnTo>
                  <a:lnTo>
                    <a:pt x="1083" y="447"/>
                  </a:lnTo>
                  <a:lnTo>
                    <a:pt x="1071" y="449"/>
                  </a:lnTo>
                  <a:lnTo>
                    <a:pt x="1061" y="451"/>
                  </a:lnTo>
                  <a:lnTo>
                    <a:pt x="1049" y="453"/>
                  </a:lnTo>
                  <a:lnTo>
                    <a:pt x="1038" y="454"/>
                  </a:lnTo>
                  <a:lnTo>
                    <a:pt x="1026" y="457"/>
                  </a:lnTo>
                  <a:lnTo>
                    <a:pt x="1014" y="458"/>
                  </a:lnTo>
                  <a:lnTo>
                    <a:pt x="1002" y="459"/>
                  </a:lnTo>
                  <a:lnTo>
                    <a:pt x="991" y="461"/>
                  </a:lnTo>
                  <a:lnTo>
                    <a:pt x="980" y="463"/>
                  </a:lnTo>
                  <a:lnTo>
                    <a:pt x="968" y="465"/>
                  </a:lnTo>
                  <a:lnTo>
                    <a:pt x="955" y="466"/>
                  </a:lnTo>
                  <a:lnTo>
                    <a:pt x="943" y="467"/>
                  </a:lnTo>
                  <a:lnTo>
                    <a:pt x="931" y="469"/>
                  </a:lnTo>
                  <a:lnTo>
                    <a:pt x="919" y="469"/>
                  </a:lnTo>
                  <a:lnTo>
                    <a:pt x="907" y="470"/>
                  </a:lnTo>
                  <a:lnTo>
                    <a:pt x="894" y="471"/>
                  </a:lnTo>
                  <a:lnTo>
                    <a:pt x="882" y="473"/>
                  </a:lnTo>
                  <a:lnTo>
                    <a:pt x="870" y="473"/>
                  </a:lnTo>
                  <a:lnTo>
                    <a:pt x="857" y="474"/>
                  </a:lnTo>
                  <a:lnTo>
                    <a:pt x="845" y="475"/>
                  </a:lnTo>
                  <a:lnTo>
                    <a:pt x="832" y="475"/>
                  </a:lnTo>
                  <a:lnTo>
                    <a:pt x="820" y="476"/>
                  </a:lnTo>
                  <a:lnTo>
                    <a:pt x="806" y="476"/>
                  </a:lnTo>
                  <a:lnTo>
                    <a:pt x="795" y="476"/>
                  </a:lnTo>
                  <a:lnTo>
                    <a:pt x="781" y="478"/>
                  </a:lnTo>
                  <a:lnTo>
                    <a:pt x="769" y="478"/>
                  </a:lnTo>
                  <a:lnTo>
                    <a:pt x="756" y="478"/>
                  </a:lnTo>
                  <a:lnTo>
                    <a:pt x="744" y="478"/>
                  </a:lnTo>
                  <a:lnTo>
                    <a:pt x="731" y="478"/>
                  </a:lnTo>
                  <a:lnTo>
                    <a:pt x="719" y="478"/>
                  </a:lnTo>
                  <a:lnTo>
                    <a:pt x="706" y="478"/>
                  </a:lnTo>
                  <a:lnTo>
                    <a:pt x="693" y="478"/>
                  </a:lnTo>
                  <a:lnTo>
                    <a:pt x="681" y="478"/>
                  </a:lnTo>
                  <a:lnTo>
                    <a:pt x="667" y="478"/>
                  </a:lnTo>
                  <a:lnTo>
                    <a:pt x="655" y="476"/>
                  </a:lnTo>
                  <a:lnTo>
                    <a:pt x="642" y="476"/>
                  </a:lnTo>
                  <a:lnTo>
                    <a:pt x="630" y="476"/>
                  </a:lnTo>
                  <a:lnTo>
                    <a:pt x="617" y="475"/>
                  </a:lnTo>
                  <a:lnTo>
                    <a:pt x="605" y="475"/>
                  </a:lnTo>
                  <a:lnTo>
                    <a:pt x="592" y="474"/>
                  </a:lnTo>
                  <a:lnTo>
                    <a:pt x="580" y="473"/>
                  </a:lnTo>
                  <a:lnTo>
                    <a:pt x="568" y="473"/>
                  </a:lnTo>
                  <a:lnTo>
                    <a:pt x="555" y="471"/>
                  </a:lnTo>
                  <a:lnTo>
                    <a:pt x="543" y="470"/>
                  </a:lnTo>
                  <a:lnTo>
                    <a:pt x="531" y="469"/>
                  </a:lnTo>
                  <a:lnTo>
                    <a:pt x="519" y="469"/>
                  </a:lnTo>
                  <a:lnTo>
                    <a:pt x="506" y="467"/>
                  </a:lnTo>
                  <a:lnTo>
                    <a:pt x="494" y="466"/>
                  </a:lnTo>
                  <a:lnTo>
                    <a:pt x="482" y="465"/>
                  </a:lnTo>
                  <a:lnTo>
                    <a:pt x="470" y="463"/>
                  </a:lnTo>
                  <a:lnTo>
                    <a:pt x="458" y="461"/>
                  </a:lnTo>
                  <a:lnTo>
                    <a:pt x="446" y="459"/>
                  </a:lnTo>
                  <a:lnTo>
                    <a:pt x="436" y="458"/>
                  </a:lnTo>
                  <a:lnTo>
                    <a:pt x="424" y="457"/>
                  </a:lnTo>
                  <a:lnTo>
                    <a:pt x="412" y="454"/>
                  </a:lnTo>
                  <a:lnTo>
                    <a:pt x="401" y="453"/>
                  </a:lnTo>
                  <a:lnTo>
                    <a:pt x="389" y="451"/>
                  </a:lnTo>
                  <a:lnTo>
                    <a:pt x="379" y="449"/>
                  </a:lnTo>
                  <a:lnTo>
                    <a:pt x="367" y="447"/>
                  </a:lnTo>
                  <a:lnTo>
                    <a:pt x="356" y="445"/>
                  </a:lnTo>
                  <a:lnTo>
                    <a:pt x="346" y="442"/>
                  </a:lnTo>
                  <a:lnTo>
                    <a:pt x="335" y="441"/>
                  </a:lnTo>
                  <a:lnTo>
                    <a:pt x="324" y="438"/>
                  </a:lnTo>
                  <a:lnTo>
                    <a:pt x="314" y="435"/>
                  </a:lnTo>
                  <a:lnTo>
                    <a:pt x="303" y="433"/>
                  </a:lnTo>
                  <a:lnTo>
                    <a:pt x="293" y="431"/>
                  </a:lnTo>
                  <a:lnTo>
                    <a:pt x="282" y="429"/>
                  </a:lnTo>
                  <a:lnTo>
                    <a:pt x="273" y="426"/>
                  </a:lnTo>
                  <a:lnTo>
                    <a:pt x="262" y="424"/>
                  </a:lnTo>
                  <a:lnTo>
                    <a:pt x="253" y="421"/>
                  </a:lnTo>
                  <a:lnTo>
                    <a:pt x="244" y="418"/>
                  </a:lnTo>
                  <a:lnTo>
                    <a:pt x="234" y="414"/>
                  </a:lnTo>
                  <a:lnTo>
                    <a:pt x="225" y="412"/>
                  </a:lnTo>
                  <a:lnTo>
                    <a:pt x="216" y="409"/>
                  </a:lnTo>
                  <a:lnTo>
                    <a:pt x="207" y="406"/>
                  </a:lnTo>
                  <a:lnTo>
                    <a:pt x="199" y="404"/>
                  </a:lnTo>
                  <a:lnTo>
                    <a:pt x="189" y="400"/>
                  </a:lnTo>
                  <a:lnTo>
                    <a:pt x="181" y="397"/>
                  </a:lnTo>
                  <a:lnTo>
                    <a:pt x="172" y="394"/>
                  </a:lnTo>
                  <a:lnTo>
                    <a:pt x="164" y="390"/>
                  </a:lnTo>
                  <a:lnTo>
                    <a:pt x="156" y="388"/>
                  </a:lnTo>
                  <a:lnTo>
                    <a:pt x="148" y="384"/>
                  </a:lnTo>
                  <a:lnTo>
                    <a:pt x="142" y="381"/>
                  </a:lnTo>
                  <a:lnTo>
                    <a:pt x="134" y="377"/>
                  </a:lnTo>
                  <a:lnTo>
                    <a:pt x="126" y="373"/>
                  </a:lnTo>
                  <a:lnTo>
                    <a:pt x="119" y="371"/>
                  </a:lnTo>
                  <a:lnTo>
                    <a:pt x="112" y="367"/>
                  </a:lnTo>
                  <a:lnTo>
                    <a:pt x="106" y="363"/>
                  </a:lnTo>
                  <a:lnTo>
                    <a:pt x="99" y="360"/>
                  </a:lnTo>
                  <a:lnTo>
                    <a:pt x="93" y="356"/>
                  </a:lnTo>
                  <a:lnTo>
                    <a:pt x="87" y="352"/>
                  </a:lnTo>
                  <a:lnTo>
                    <a:pt x="81" y="348"/>
                  </a:lnTo>
                  <a:lnTo>
                    <a:pt x="75" y="345"/>
                  </a:lnTo>
                  <a:lnTo>
                    <a:pt x="70" y="342"/>
                  </a:lnTo>
                  <a:lnTo>
                    <a:pt x="65" y="338"/>
                  </a:lnTo>
                  <a:lnTo>
                    <a:pt x="60" y="334"/>
                  </a:lnTo>
                  <a:lnTo>
                    <a:pt x="54" y="330"/>
                  </a:lnTo>
                  <a:lnTo>
                    <a:pt x="49" y="326"/>
                  </a:lnTo>
                  <a:lnTo>
                    <a:pt x="45" y="322"/>
                  </a:lnTo>
                  <a:lnTo>
                    <a:pt x="41" y="318"/>
                  </a:lnTo>
                  <a:lnTo>
                    <a:pt x="37" y="314"/>
                  </a:lnTo>
                  <a:lnTo>
                    <a:pt x="33" y="310"/>
                  </a:lnTo>
                  <a:lnTo>
                    <a:pt x="29" y="306"/>
                  </a:lnTo>
                  <a:lnTo>
                    <a:pt x="25" y="302"/>
                  </a:lnTo>
                  <a:lnTo>
                    <a:pt x="22" y="298"/>
                  </a:lnTo>
                  <a:lnTo>
                    <a:pt x="20" y="294"/>
                  </a:lnTo>
                  <a:lnTo>
                    <a:pt x="17" y="290"/>
                  </a:lnTo>
                  <a:lnTo>
                    <a:pt x="14" y="286"/>
                  </a:lnTo>
                  <a:lnTo>
                    <a:pt x="12" y="282"/>
                  </a:lnTo>
                  <a:lnTo>
                    <a:pt x="9" y="278"/>
                  </a:lnTo>
                  <a:lnTo>
                    <a:pt x="8" y="274"/>
                  </a:lnTo>
                  <a:lnTo>
                    <a:pt x="5" y="269"/>
                  </a:lnTo>
                  <a:lnTo>
                    <a:pt x="4" y="265"/>
                  </a:lnTo>
                  <a:lnTo>
                    <a:pt x="3" y="261"/>
                  </a:lnTo>
                  <a:lnTo>
                    <a:pt x="3" y="257"/>
                  </a:lnTo>
                  <a:lnTo>
                    <a:pt x="1" y="253"/>
                  </a:lnTo>
                  <a:lnTo>
                    <a:pt x="0" y="249"/>
                  </a:lnTo>
                  <a:lnTo>
                    <a:pt x="0" y="245"/>
                  </a:lnTo>
                  <a:lnTo>
                    <a:pt x="0" y="240"/>
                  </a:lnTo>
                  <a:lnTo>
                    <a:pt x="0" y="236"/>
                  </a:lnTo>
                  <a:lnTo>
                    <a:pt x="0" y="232"/>
                  </a:lnTo>
                  <a:lnTo>
                    <a:pt x="1" y="228"/>
                  </a:lnTo>
                  <a:lnTo>
                    <a:pt x="1" y="224"/>
                  </a:lnTo>
                  <a:lnTo>
                    <a:pt x="3" y="220"/>
                  </a:lnTo>
                  <a:lnTo>
                    <a:pt x="4" y="216"/>
                  </a:lnTo>
                  <a:lnTo>
                    <a:pt x="5" y="211"/>
                  </a:lnTo>
                  <a:lnTo>
                    <a:pt x="7" y="207"/>
                  </a:lnTo>
                  <a:lnTo>
                    <a:pt x="8" y="203"/>
                  </a:lnTo>
                  <a:lnTo>
                    <a:pt x="11" y="199"/>
                  </a:lnTo>
                  <a:lnTo>
                    <a:pt x="13" y="195"/>
                  </a:lnTo>
                  <a:lnTo>
                    <a:pt x="16" y="191"/>
                  </a:lnTo>
                  <a:lnTo>
                    <a:pt x="18" y="187"/>
                  </a:lnTo>
                  <a:lnTo>
                    <a:pt x="21" y="183"/>
                  </a:lnTo>
                  <a:lnTo>
                    <a:pt x="24" y="179"/>
                  </a:lnTo>
                  <a:lnTo>
                    <a:pt x="28" y="175"/>
                  </a:lnTo>
                  <a:lnTo>
                    <a:pt x="30" y="171"/>
                  </a:lnTo>
                  <a:lnTo>
                    <a:pt x="34" y="166"/>
                  </a:lnTo>
                  <a:lnTo>
                    <a:pt x="38" y="162"/>
                  </a:lnTo>
                  <a:lnTo>
                    <a:pt x="42" y="159"/>
                  </a:lnTo>
                  <a:lnTo>
                    <a:pt x="48" y="155"/>
                  </a:lnTo>
                  <a:lnTo>
                    <a:pt x="52" y="151"/>
                  </a:lnTo>
                  <a:lnTo>
                    <a:pt x="57" y="147"/>
                  </a:lnTo>
                  <a:lnTo>
                    <a:pt x="62" y="143"/>
                  </a:lnTo>
                  <a:lnTo>
                    <a:pt x="67" y="139"/>
                  </a:lnTo>
                  <a:lnTo>
                    <a:pt x="73" y="135"/>
                  </a:lnTo>
                  <a:lnTo>
                    <a:pt x="78" y="131"/>
                  </a:lnTo>
                  <a:lnTo>
                    <a:pt x="83" y="127"/>
                  </a:lnTo>
                  <a:lnTo>
                    <a:pt x="90" y="125"/>
                  </a:lnTo>
                  <a:lnTo>
                    <a:pt x="97" y="121"/>
                  </a:lnTo>
                  <a:lnTo>
                    <a:pt x="102" y="117"/>
                  </a:lnTo>
                  <a:lnTo>
                    <a:pt x="109" y="113"/>
                  </a:lnTo>
                  <a:lnTo>
                    <a:pt x="116" y="110"/>
                  </a:lnTo>
                  <a:lnTo>
                    <a:pt x="123" y="106"/>
                  </a:lnTo>
                  <a:lnTo>
                    <a:pt x="130" y="103"/>
                  </a:lnTo>
                  <a:lnTo>
                    <a:pt x="138" y="99"/>
                  </a:lnTo>
                  <a:lnTo>
                    <a:pt x="144" y="95"/>
                  </a:lnTo>
                  <a:lnTo>
                    <a:pt x="152" y="93"/>
                  </a:lnTo>
                  <a:lnTo>
                    <a:pt x="160" y="89"/>
                  </a:lnTo>
                  <a:lnTo>
                    <a:pt x="168" y="86"/>
                  </a:lnTo>
                  <a:lnTo>
                    <a:pt x="176" y="83"/>
                  </a:lnTo>
                  <a:lnTo>
                    <a:pt x="185" y="80"/>
                  </a:lnTo>
                  <a:lnTo>
                    <a:pt x="193" y="77"/>
                  </a:lnTo>
                  <a:lnTo>
                    <a:pt x="203" y="74"/>
                  </a:lnTo>
                  <a:lnTo>
                    <a:pt x="212" y="70"/>
                  </a:lnTo>
                  <a:lnTo>
                    <a:pt x="220" y="68"/>
                  </a:lnTo>
                  <a:lnTo>
                    <a:pt x="229" y="65"/>
                  </a:lnTo>
                  <a:lnTo>
                    <a:pt x="238" y="62"/>
                  </a:lnTo>
                  <a:lnTo>
                    <a:pt x="248" y="60"/>
                  </a:lnTo>
                  <a:lnTo>
                    <a:pt x="258" y="57"/>
                  </a:lnTo>
                  <a:lnTo>
                    <a:pt x="267" y="54"/>
                  </a:lnTo>
                  <a:lnTo>
                    <a:pt x="278" y="52"/>
                  </a:lnTo>
                  <a:lnTo>
                    <a:pt x="287" y="49"/>
                  </a:lnTo>
                  <a:lnTo>
                    <a:pt x="298" y="46"/>
                  </a:lnTo>
                  <a:lnTo>
                    <a:pt x="308" y="44"/>
                  </a:lnTo>
                  <a:lnTo>
                    <a:pt x="319" y="41"/>
                  </a:lnTo>
                  <a:lnTo>
                    <a:pt x="330" y="38"/>
                  </a:lnTo>
                  <a:lnTo>
                    <a:pt x="340" y="37"/>
                  </a:lnTo>
                  <a:lnTo>
                    <a:pt x="351" y="35"/>
                  </a:lnTo>
                  <a:lnTo>
                    <a:pt x="361" y="33"/>
                  </a:lnTo>
                  <a:lnTo>
                    <a:pt x="372" y="31"/>
                  </a:lnTo>
                  <a:lnTo>
                    <a:pt x="384" y="28"/>
                  </a:lnTo>
                  <a:lnTo>
                    <a:pt x="395" y="27"/>
                  </a:lnTo>
                  <a:lnTo>
                    <a:pt x="407" y="25"/>
                  </a:lnTo>
                  <a:lnTo>
                    <a:pt x="417" y="23"/>
                  </a:lnTo>
                  <a:lnTo>
                    <a:pt x="429" y="21"/>
                  </a:lnTo>
                  <a:lnTo>
                    <a:pt x="441" y="20"/>
                  </a:lnTo>
                  <a:lnTo>
                    <a:pt x="453" y="17"/>
                  </a:lnTo>
                  <a:lnTo>
                    <a:pt x="465" y="16"/>
                  </a:lnTo>
                  <a:lnTo>
                    <a:pt x="477" y="15"/>
                  </a:lnTo>
                  <a:lnTo>
                    <a:pt x="489" y="13"/>
                  </a:lnTo>
                  <a:lnTo>
                    <a:pt x="501" y="12"/>
                  </a:lnTo>
                  <a:lnTo>
                    <a:pt x="512" y="11"/>
                  </a:lnTo>
                  <a:lnTo>
                    <a:pt x="524" y="9"/>
                  </a:lnTo>
                  <a:lnTo>
                    <a:pt x="536" y="8"/>
                  </a:lnTo>
                  <a:lnTo>
                    <a:pt x="550" y="8"/>
                  </a:lnTo>
                  <a:lnTo>
                    <a:pt x="561" y="7"/>
                  </a:lnTo>
                  <a:lnTo>
                    <a:pt x="573" y="5"/>
                  </a:lnTo>
                  <a:lnTo>
                    <a:pt x="587" y="5"/>
                  </a:lnTo>
                  <a:lnTo>
                    <a:pt x="599" y="4"/>
                  </a:lnTo>
                  <a:lnTo>
                    <a:pt x="610" y="3"/>
                  </a:lnTo>
                  <a:lnTo>
                    <a:pt x="624" y="3"/>
                  </a:lnTo>
                  <a:lnTo>
                    <a:pt x="636" y="3"/>
                  </a:lnTo>
                  <a:lnTo>
                    <a:pt x="649" y="1"/>
                  </a:lnTo>
                  <a:lnTo>
                    <a:pt x="662" y="1"/>
                  </a:lnTo>
                  <a:lnTo>
                    <a:pt x="674" y="1"/>
                  </a:lnTo>
                  <a:lnTo>
                    <a:pt x="687" y="0"/>
                  </a:lnTo>
                  <a:lnTo>
                    <a:pt x="699" y="0"/>
                  </a:lnTo>
                  <a:lnTo>
                    <a:pt x="712" y="0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1" name="Rectangle 2533"/>
            <p:cNvSpPr>
              <a:spLocks noChangeArrowheads="1"/>
            </p:cNvSpPr>
            <p:nvPr/>
          </p:nvSpPr>
          <p:spPr bwMode="auto">
            <a:xfrm>
              <a:off x="6365875" y="4652963"/>
              <a:ext cx="333375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authz</a:t>
              </a:r>
              <a:endParaRPr lang="en-US" sz="1000" b="0">
                <a:solidFill>
                  <a:schemeClr val="tx1"/>
                </a:solidFill>
              </a:endParaRPr>
            </a:p>
          </p:txBody>
        </p:sp>
        <p:sp>
          <p:nvSpPr>
            <p:cNvPr id="152" name="Freeform 2534"/>
            <p:cNvSpPr>
              <a:spLocks/>
            </p:cNvSpPr>
            <p:nvPr/>
          </p:nvSpPr>
          <p:spPr bwMode="auto">
            <a:xfrm>
              <a:off x="6202363" y="3362325"/>
              <a:ext cx="574675" cy="188913"/>
            </a:xfrm>
            <a:custGeom>
              <a:avLst/>
              <a:gdLst/>
              <a:ahLst/>
              <a:cxnLst>
                <a:cxn ang="0">
                  <a:pos x="788" y="1"/>
                </a:cxn>
                <a:cxn ang="0">
                  <a:pos x="863" y="5"/>
                </a:cxn>
                <a:cxn ang="0">
                  <a:pos x="938" y="10"/>
                </a:cxn>
                <a:cxn ang="0">
                  <a:pos x="1009" y="20"/>
                </a:cxn>
                <a:cxn ang="0">
                  <a:pos x="1077" y="30"/>
                </a:cxn>
                <a:cxn ang="0">
                  <a:pos x="1142" y="43"/>
                </a:cxn>
                <a:cxn ang="0">
                  <a:pos x="1201" y="59"/>
                </a:cxn>
                <a:cxn ang="0">
                  <a:pos x="1255" y="77"/>
                </a:cxn>
                <a:cxn ang="0">
                  <a:pos x="1304" y="95"/>
                </a:cxn>
                <a:cxn ang="0">
                  <a:pos x="1347" y="116"/>
                </a:cxn>
                <a:cxn ang="0">
                  <a:pos x="1383" y="139"/>
                </a:cxn>
                <a:cxn ang="0">
                  <a:pos x="1410" y="163"/>
                </a:cxn>
                <a:cxn ang="0">
                  <a:pos x="1432" y="186"/>
                </a:cxn>
                <a:cxn ang="0">
                  <a:pos x="1445" y="210"/>
                </a:cxn>
                <a:cxn ang="0">
                  <a:pos x="1449" y="235"/>
                </a:cxn>
                <a:cxn ang="0">
                  <a:pos x="1446" y="260"/>
                </a:cxn>
                <a:cxn ang="0">
                  <a:pos x="1436" y="286"/>
                </a:cxn>
                <a:cxn ang="0">
                  <a:pos x="1417" y="309"/>
                </a:cxn>
                <a:cxn ang="0">
                  <a:pos x="1391" y="333"/>
                </a:cxn>
                <a:cxn ang="0">
                  <a:pos x="1356" y="356"/>
                </a:cxn>
                <a:cxn ang="0">
                  <a:pos x="1316" y="377"/>
                </a:cxn>
                <a:cxn ang="0">
                  <a:pos x="1269" y="397"/>
                </a:cxn>
                <a:cxn ang="0">
                  <a:pos x="1216" y="414"/>
                </a:cxn>
                <a:cxn ang="0">
                  <a:pos x="1156" y="431"/>
                </a:cxn>
                <a:cxn ang="0">
                  <a:pos x="1094" y="444"/>
                </a:cxn>
                <a:cxn ang="0">
                  <a:pos x="1026" y="456"/>
                </a:cxn>
                <a:cxn ang="0">
                  <a:pos x="955" y="466"/>
                </a:cxn>
                <a:cxn ang="0">
                  <a:pos x="882" y="472"/>
                </a:cxn>
                <a:cxn ang="0">
                  <a:pos x="806" y="476"/>
                </a:cxn>
                <a:cxn ang="0">
                  <a:pos x="731" y="477"/>
                </a:cxn>
                <a:cxn ang="0">
                  <a:pos x="656" y="476"/>
                </a:cxn>
                <a:cxn ang="0">
                  <a:pos x="580" y="473"/>
                </a:cxn>
                <a:cxn ang="0">
                  <a:pos x="506" y="467"/>
                </a:cxn>
                <a:cxn ang="0">
                  <a:pos x="434" y="458"/>
                </a:cxn>
                <a:cxn ang="0">
                  <a:pos x="367" y="447"/>
                </a:cxn>
                <a:cxn ang="0">
                  <a:pos x="303" y="432"/>
                </a:cxn>
                <a:cxn ang="0">
                  <a:pos x="244" y="418"/>
                </a:cxn>
                <a:cxn ang="0">
                  <a:pos x="189" y="399"/>
                </a:cxn>
                <a:cxn ang="0">
                  <a:pos x="140" y="381"/>
                </a:cxn>
                <a:cxn ang="0">
                  <a:pos x="99" y="360"/>
                </a:cxn>
                <a:cxn ang="0">
                  <a:pos x="64" y="337"/>
                </a:cxn>
                <a:cxn ang="0">
                  <a:pos x="37" y="313"/>
                </a:cxn>
                <a:cxn ang="0">
                  <a:pos x="16" y="290"/>
                </a:cxn>
                <a:cxn ang="0">
                  <a:pos x="4" y="264"/>
                </a:cxn>
                <a:cxn ang="0">
                  <a:pos x="0" y="241"/>
                </a:cxn>
                <a:cxn ang="0">
                  <a:pos x="4" y="215"/>
                </a:cxn>
                <a:cxn ang="0">
                  <a:pos x="15" y="190"/>
                </a:cxn>
                <a:cxn ang="0">
                  <a:pos x="34" y="166"/>
                </a:cxn>
                <a:cxn ang="0">
                  <a:pos x="61" y="143"/>
                </a:cxn>
                <a:cxn ang="0">
                  <a:pos x="95" y="120"/>
                </a:cxn>
                <a:cxn ang="0">
                  <a:pos x="136" y="99"/>
                </a:cxn>
                <a:cxn ang="0">
                  <a:pos x="185" y="79"/>
                </a:cxn>
                <a:cxn ang="0">
                  <a:pos x="238" y="62"/>
                </a:cxn>
                <a:cxn ang="0">
                  <a:pos x="298" y="46"/>
                </a:cxn>
                <a:cxn ang="0">
                  <a:pos x="361" y="33"/>
                </a:cxn>
                <a:cxn ang="0">
                  <a:pos x="429" y="21"/>
                </a:cxn>
                <a:cxn ang="0">
                  <a:pos x="501" y="12"/>
                </a:cxn>
                <a:cxn ang="0">
                  <a:pos x="573" y="5"/>
                </a:cxn>
                <a:cxn ang="0">
                  <a:pos x="649" y="1"/>
                </a:cxn>
                <a:cxn ang="0">
                  <a:pos x="724" y="0"/>
                </a:cxn>
              </a:cxnLst>
              <a:rect l="0" t="0" r="r" b="b"/>
              <a:pathLst>
                <a:path w="1449" h="477">
                  <a:moveTo>
                    <a:pt x="724" y="0"/>
                  </a:moveTo>
                  <a:lnTo>
                    <a:pt x="738" y="0"/>
                  </a:lnTo>
                  <a:lnTo>
                    <a:pt x="750" y="0"/>
                  </a:lnTo>
                  <a:lnTo>
                    <a:pt x="763" y="1"/>
                  </a:lnTo>
                  <a:lnTo>
                    <a:pt x="775" y="1"/>
                  </a:lnTo>
                  <a:lnTo>
                    <a:pt x="788" y="1"/>
                  </a:lnTo>
                  <a:lnTo>
                    <a:pt x="800" y="1"/>
                  </a:lnTo>
                  <a:lnTo>
                    <a:pt x="813" y="2"/>
                  </a:lnTo>
                  <a:lnTo>
                    <a:pt x="826" y="2"/>
                  </a:lnTo>
                  <a:lnTo>
                    <a:pt x="838" y="4"/>
                  </a:lnTo>
                  <a:lnTo>
                    <a:pt x="850" y="4"/>
                  </a:lnTo>
                  <a:lnTo>
                    <a:pt x="863" y="5"/>
                  </a:lnTo>
                  <a:lnTo>
                    <a:pt x="875" y="5"/>
                  </a:lnTo>
                  <a:lnTo>
                    <a:pt x="889" y="6"/>
                  </a:lnTo>
                  <a:lnTo>
                    <a:pt x="901" y="8"/>
                  </a:lnTo>
                  <a:lnTo>
                    <a:pt x="912" y="8"/>
                  </a:lnTo>
                  <a:lnTo>
                    <a:pt x="924" y="9"/>
                  </a:lnTo>
                  <a:lnTo>
                    <a:pt x="938" y="10"/>
                  </a:lnTo>
                  <a:lnTo>
                    <a:pt x="950" y="12"/>
                  </a:lnTo>
                  <a:lnTo>
                    <a:pt x="961" y="13"/>
                  </a:lnTo>
                  <a:lnTo>
                    <a:pt x="973" y="14"/>
                  </a:lnTo>
                  <a:lnTo>
                    <a:pt x="985" y="16"/>
                  </a:lnTo>
                  <a:lnTo>
                    <a:pt x="997" y="17"/>
                  </a:lnTo>
                  <a:lnTo>
                    <a:pt x="1009" y="20"/>
                  </a:lnTo>
                  <a:lnTo>
                    <a:pt x="1020" y="21"/>
                  </a:lnTo>
                  <a:lnTo>
                    <a:pt x="1032" y="22"/>
                  </a:lnTo>
                  <a:lnTo>
                    <a:pt x="1044" y="25"/>
                  </a:lnTo>
                  <a:lnTo>
                    <a:pt x="1054" y="26"/>
                  </a:lnTo>
                  <a:lnTo>
                    <a:pt x="1066" y="29"/>
                  </a:lnTo>
                  <a:lnTo>
                    <a:pt x="1077" y="30"/>
                  </a:lnTo>
                  <a:lnTo>
                    <a:pt x="1087" y="33"/>
                  </a:lnTo>
                  <a:lnTo>
                    <a:pt x="1099" y="34"/>
                  </a:lnTo>
                  <a:lnTo>
                    <a:pt x="1110" y="37"/>
                  </a:lnTo>
                  <a:lnTo>
                    <a:pt x="1120" y="39"/>
                  </a:lnTo>
                  <a:lnTo>
                    <a:pt x="1131" y="41"/>
                  </a:lnTo>
                  <a:lnTo>
                    <a:pt x="1142" y="43"/>
                  </a:lnTo>
                  <a:lnTo>
                    <a:pt x="1152" y="46"/>
                  </a:lnTo>
                  <a:lnTo>
                    <a:pt x="1161" y="49"/>
                  </a:lnTo>
                  <a:lnTo>
                    <a:pt x="1172" y="51"/>
                  </a:lnTo>
                  <a:lnTo>
                    <a:pt x="1181" y="54"/>
                  </a:lnTo>
                  <a:lnTo>
                    <a:pt x="1192" y="57"/>
                  </a:lnTo>
                  <a:lnTo>
                    <a:pt x="1201" y="59"/>
                  </a:lnTo>
                  <a:lnTo>
                    <a:pt x="1210" y="62"/>
                  </a:lnTo>
                  <a:lnTo>
                    <a:pt x="1220" y="65"/>
                  </a:lnTo>
                  <a:lnTo>
                    <a:pt x="1229" y="67"/>
                  </a:lnTo>
                  <a:lnTo>
                    <a:pt x="1238" y="70"/>
                  </a:lnTo>
                  <a:lnTo>
                    <a:pt x="1248" y="74"/>
                  </a:lnTo>
                  <a:lnTo>
                    <a:pt x="1255" y="77"/>
                  </a:lnTo>
                  <a:lnTo>
                    <a:pt x="1265" y="79"/>
                  </a:lnTo>
                  <a:lnTo>
                    <a:pt x="1273" y="83"/>
                  </a:lnTo>
                  <a:lnTo>
                    <a:pt x="1281" y="86"/>
                  </a:lnTo>
                  <a:lnTo>
                    <a:pt x="1289" y="90"/>
                  </a:lnTo>
                  <a:lnTo>
                    <a:pt x="1297" y="92"/>
                  </a:lnTo>
                  <a:lnTo>
                    <a:pt x="1304" y="95"/>
                  </a:lnTo>
                  <a:lnTo>
                    <a:pt x="1312" y="99"/>
                  </a:lnTo>
                  <a:lnTo>
                    <a:pt x="1319" y="103"/>
                  </a:lnTo>
                  <a:lnTo>
                    <a:pt x="1327" y="106"/>
                  </a:lnTo>
                  <a:lnTo>
                    <a:pt x="1334" y="110"/>
                  </a:lnTo>
                  <a:lnTo>
                    <a:pt x="1340" y="114"/>
                  </a:lnTo>
                  <a:lnTo>
                    <a:pt x="1347" y="116"/>
                  </a:lnTo>
                  <a:lnTo>
                    <a:pt x="1353" y="120"/>
                  </a:lnTo>
                  <a:lnTo>
                    <a:pt x="1360" y="124"/>
                  </a:lnTo>
                  <a:lnTo>
                    <a:pt x="1365" y="127"/>
                  </a:lnTo>
                  <a:lnTo>
                    <a:pt x="1372" y="131"/>
                  </a:lnTo>
                  <a:lnTo>
                    <a:pt x="1377" y="135"/>
                  </a:lnTo>
                  <a:lnTo>
                    <a:pt x="1383" y="139"/>
                  </a:lnTo>
                  <a:lnTo>
                    <a:pt x="1388" y="143"/>
                  </a:lnTo>
                  <a:lnTo>
                    <a:pt x="1393" y="147"/>
                  </a:lnTo>
                  <a:lnTo>
                    <a:pt x="1397" y="151"/>
                  </a:lnTo>
                  <a:lnTo>
                    <a:pt x="1402" y="155"/>
                  </a:lnTo>
                  <a:lnTo>
                    <a:pt x="1406" y="159"/>
                  </a:lnTo>
                  <a:lnTo>
                    <a:pt x="1410" y="163"/>
                  </a:lnTo>
                  <a:lnTo>
                    <a:pt x="1414" y="166"/>
                  </a:lnTo>
                  <a:lnTo>
                    <a:pt x="1418" y="170"/>
                  </a:lnTo>
                  <a:lnTo>
                    <a:pt x="1422" y="174"/>
                  </a:lnTo>
                  <a:lnTo>
                    <a:pt x="1425" y="178"/>
                  </a:lnTo>
                  <a:lnTo>
                    <a:pt x="1429" y="182"/>
                  </a:lnTo>
                  <a:lnTo>
                    <a:pt x="1432" y="186"/>
                  </a:lnTo>
                  <a:lnTo>
                    <a:pt x="1434" y="190"/>
                  </a:lnTo>
                  <a:lnTo>
                    <a:pt x="1437" y="194"/>
                  </a:lnTo>
                  <a:lnTo>
                    <a:pt x="1438" y="198"/>
                  </a:lnTo>
                  <a:lnTo>
                    <a:pt x="1441" y="202"/>
                  </a:lnTo>
                  <a:lnTo>
                    <a:pt x="1442" y="206"/>
                  </a:lnTo>
                  <a:lnTo>
                    <a:pt x="1445" y="210"/>
                  </a:lnTo>
                  <a:lnTo>
                    <a:pt x="1446" y="215"/>
                  </a:lnTo>
                  <a:lnTo>
                    <a:pt x="1447" y="219"/>
                  </a:lnTo>
                  <a:lnTo>
                    <a:pt x="1447" y="223"/>
                  </a:lnTo>
                  <a:lnTo>
                    <a:pt x="1449" y="227"/>
                  </a:lnTo>
                  <a:lnTo>
                    <a:pt x="1449" y="231"/>
                  </a:lnTo>
                  <a:lnTo>
                    <a:pt x="1449" y="235"/>
                  </a:lnTo>
                  <a:lnTo>
                    <a:pt x="1449" y="239"/>
                  </a:lnTo>
                  <a:lnTo>
                    <a:pt x="1449" y="245"/>
                  </a:lnTo>
                  <a:lnTo>
                    <a:pt x="1449" y="249"/>
                  </a:lnTo>
                  <a:lnTo>
                    <a:pt x="1449" y="252"/>
                  </a:lnTo>
                  <a:lnTo>
                    <a:pt x="1447" y="256"/>
                  </a:lnTo>
                  <a:lnTo>
                    <a:pt x="1446" y="260"/>
                  </a:lnTo>
                  <a:lnTo>
                    <a:pt x="1445" y="264"/>
                  </a:lnTo>
                  <a:lnTo>
                    <a:pt x="1444" y="270"/>
                  </a:lnTo>
                  <a:lnTo>
                    <a:pt x="1442" y="274"/>
                  </a:lnTo>
                  <a:lnTo>
                    <a:pt x="1440" y="278"/>
                  </a:lnTo>
                  <a:lnTo>
                    <a:pt x="1438" y="282"/>
                  </a:lnTo>
                  <a:lnTo>
                    <a:pt x="1436" y="286"/>
                  </a:lnTo>
                  <a:lnTo>
                    <a:pt x="1433" y="290"/>
                  </a:lnTo>
                  <a:lnTo>
                    <a:pt x="1430" y="294"/>
                  </a:lnTo>
                  <a:lnTo>
                    <a:pt x="1426" y="297"/>
                  </a:lnTo>
                  <a:lnTo>
                    <a:pt x="1424" y="301"/>
                  </a:lnTo>
                  <a:lnTo>
                    <a:pt x="1420" y="305"/>
                  </a:lnTo>
                  <a:lnTo>
                    <a:pt x="1417" y="309"/>
                  </a:lnTo>
                  <a:lnTo>
                    <a:pt x="1413" y="313"/>
                  </a:lnTo>
                  <a:lnTo>
                    <a:pt x="1409" y="317"/>
                  </a:lnTo>
                  <a:lnTo>
                    <a:pt x="1404" y="321"/>
                  </a:lnTo>
                  <a:lnTo>
                    <a:pt x="1400" y="325"/>
                  </a:lnTo>
                  <a:lnTo>
                    <a:pt x="1395" y="329"/>
                  </a:lnTo>
                  <a:lnTo>
                    <a:pt x="1391" y="333"/>
                  </a:lnTo>
                  <a:lnTo>
                    <a:pt x="1385" y="337"/>
                  </a:lnTo>
                  <a:lnTo>
                    <a:pt x="1380" y="341"/>
                  </a:lnTo>
                  <a:lnTo>
                    <a:pt x="1375" y="345"/>
                  </a:lnTo>
                  <a:lnTo>
                    <a:pt x="1368" y="349"/>
                  </a:lnTo>
                  <a:lnTo>
                    <a:pt x="1363" y="352"/>
                  </a:lnTo>
                  <a:lnTo>
                    <a:pt x="1356" y="356"/>
                  </a:lnTo>
                  <a:lnTo>
                    <a:pt x="1351" y="360"/>
                  </a:lnTo>
                  <a:lnTo>
                    <a:pt x="1344" y="364"/>
                  </a:lnTo>
                  <a:lnTo>
                    <a:pt x="1338" y="366"/>
                  </a:lnTo>
                  <a:lnTo>
                    <a:pt x="1330" y="370"/>
                  </a:lnTo>
                  <a:lnTo>
                    <a:pt x="1323" y="374"/>
                  </a:lnTo>
                  <a:lnTo>
                    <a:pt x="1316" y="377"/>
                  </a:lnTo>
                  <a:lnTo>
                    <a:pt x="1308" y="381"/>
                  </a:lnTo>
                  <a:lnTo>
                    <a:pt x="1300" y="383"/>
                  </a:lnTo>
                  <a:lnTo>
                    <a:pt x="1293" y="387"/>
                  </a:lnTo>
                  <a:lnTo>
                    <a:pt x="1285" y="390"/>
                  </a:lnTo>
                  <a:lnTo>
                    <a:pt x="1277" y="394"/>
                  </a:lnTo>
                  <a:lnTo>
                    <a:pt x="1269" y="397"/>
                  </a:lnTo>
                  <a:lnTo>
                    <a:pt x="1259" y="399"/>
                  </a:lnTo>
                  <a:lnTo>
                    <a:pt x="1251" y="403"/>
                  </a:lnTo>
                  <a:lnTo>
                    <a:pt x="1242" y="406"/>
                  </a:lnTo>
                  <a:lnTo>
                    <a:pt x="1234" y="409"/>
                  </a:lnTo>
                  <a:lnTo>
                    <a:pt x="1225" y="411"/>
                  </a:lnTo>
                  <a:lnTo>
                    <a:pt x="1216" y="414"/>
                  </a:lnTo>
                  <a:lnTo>
                    <a:pt x="1206" y="418"/>
                  </a:lnTo>
                  <a:lnTo>
                    <a:pt x="1196" y="421"/>
                  </a:lnTo>
                  <a:lnTo>
                    <a:pt x="1187" y="423"/>
                  </a:lnTo>
                  <a:lnTo>
                    <a:pt x="1177" y="426"/>
                  </a:lnTo>
                  <a:lnTo>
                    <a:pt x="1167" y="428"/>
                  </a:lnTo>
                  <a:lnTo>
                    <a:pt x="1156" y="431"/>
                  </a:lnTo>
                  <a:lnTo>
                    <a:pt x="1147" y="432"/>
                  </a:lnTo>
                  <a:lnTo>
                    <a:pt x="1136" y="435"/>
                  </a:lnTo>
                  <a:lnTo>
                    <a:pt x="1126" y="438"/>
                  </a:lnTo>
                  <a:lnTo>
                    <a:pt x="1115" y="440"/>
                  </a:lnTo>
                  <a:lnTo>
                    <a:pt x="1104" y="442"/>
                  </a:lnTo>
                  <a:lnTo>
                    <a:pt x="1094" y="444"/>
                  </a:lnTo>
                  <a:lnTo>
                    <a:pt x="1082" y="447"/>
                  </a:lnTo>
                  <a:lnTo>
                    <a:pt x="1071" y="448"/>
                  </a:lnTo>
                  <a:lnTo>
                    <a:pt x="1059" y="451"/>
                  </a:lnTo>
                  <a:lnTo>
                    <a:pt x="1049" y="452"/>
                  </a:lnTo>
                  <a:lnTo>
                    <a:pt x="1037" y="454"/>
                  </a:lnTo>
                  <a:lnTo>
                    <a:pt x="1026" y="456"/>
                  </a:lnTo>
                  <a:lnTo>
                    <a:pt x="1014" y="458"/>
                  </a:lnTo>
                  <a:lnTo>
                    <a:pt x="1002" y="459"/>
                  </a:lnTo>
                  <a:lnTo>
                    <a:pt x="991" y="462"/>
                  </a:lnTo>
                  <a:lnTo>
                    <a:pt x="979" y="463"/>
                  </a:lnTo>
                  <a:lnTo>
                    <a:pt x="967" y="464"/>
                  </a:lnTo>
                  <a:lnTo>
                    <a:pt x="955" y="466"/>
                  </a:lnTo>
                  <a:lnTo>
                    <a:pt x="943" y="467"/>
                  </a:lnTo>
                  <a:lnTo>
                    <a:pt x="931" y="468"/>
                  </a:lnTo>
                  <a:lnTo>
                    <a:pt x="919" y="470"/>
                  </a:lnTo>
                  <a:lnTo>
                    <a:pt x="907" y="470"/>
                  </a:lnTo>
                  <a:lnTo>
                    <a:pt x="894" y="471"/>
                  </a:lnTo>
                  <a:lnTo>
                    <a:pt x="882" y="472"/>
                  </a:lnTo>
                  <a:lnTo>
                    <a:pt x="870" y="473"/>
                  </a:lnTo>
                  <a:lnTo>
                    <a:pt x="857" y="473"/>
                  </a:lnTo>
                  <a:lnTo>
                    <a:pt x="845" y="475"/>
                  </a:lnTo>
                  <a:lnTo>
                    <a:pt x="832" y="475"/>
                  </a:lnTo>
                  <a:lnTo>
                    <a:pt x="820" y="476"/>
                  </a:lnTo>
                  <a:lnTo>
                    <a:pt x="806" y="476"/>
                  </a:lnTo>
                  <a:lnTo>
                    <a:pt x="795" y="476"/>
                  </a:lnTo>
                  <a:lnTo>
                    <a:pt x="781" y="477"/>
                  </a:lnTo>
                  <a:lnTo>
                    <a:pt x="769" y="477"/>
                  </a:lnTo>
                  <a:lnTo>
                    <a:pt x="756" y="477"/>
                  </a:lnTo>
                  <a:lnTo>
                    <a:pt x="743" y="477"/>
                  </a:lnTo>
                  <a:lnTo>
                    <a:pt x="731" y="477"/>
                  </a:lnTo>
                  <a:lnTo>
                    <a:pt x="718" y="477"/>
                  </a:lnTo>
                  <a:lnTo>
                    <a:pt x="706" y="477"/>
                  </a:lnTo>
                  <a:lnTo>
                    <a:pt x="693" y="477"/>
                  </a:lnTo>
                  <a:lnTo>
                    <a:pt x="681" y="477"/>
                  </a:lnTo>
                  <a:lnTo>
                    <a:pt x="667" y="477"/>
                  </a:lnTo>
                  <a:lnTo>
                    <a:pt x="656" y="476"/>
                  </a:lnTo>
                  <a:lnTo>
                    <a:pt x="642" y="476"/>
                  </a:lnTo>
                  <a:lnTo>
                    <a:pt x="629" y="476"/>
                  </a:lnTo>
                  <a:lnTo>
                    <a:pt x="617" y="475"/>
                  </a:lnTo>
                  <a:lnTo>
                    <a:pt x="605" y="475"/>
                  </a:lnTo>
                  <a:lnTo>
                    <a:pt x="592" y="473"/>
                  </a:lnTo>
                  <a:lnTo>
                    <a:pt x="580" y="473"/>
                  </a:lnTo>
                  <a:lnTo>
                    <a:pt x="567" y="472"/>
                  </a:lnTo>
                  <a:lnTo>
                    <a:pt x="555" y="471"/>
                  </a:lnTo>
                  <a:lnTo>
                    <a:pt x="543" y="470"/>
                  </a:lnTo>
                  <a:lnTo>
                    <a:pt x="530" y="470"/>
                  </a:lnTo>
                  <a:lnTo>
                    <a:pt x="518" y="468"/>
                  </a:lnTo>
                  <a:lnTo>
                    <a:pt x="506" y="467"/>
                  </a:lnTo>
                  <a:lnTo>
                    <a:pt x="494" y="466"/>
                  </a:lnTo>
                  <a:lnTo>
                    <a:pt x="482" y="464"/>
                  </a:lnTo>
                  <a:lnTo>
                    <a:pt x="470" y="463"/>
                  </a:lnTo>
                  <a:lnTo>
                    <a:pt x="458" y="462"/>
                  </a:lnTo>
                  <a:lnTo>
                    <a:pt x="446" y="459"/>
                  </a:lnTo>
                  <a:lnTo>
                    <a:pt x="434" y="458"/>
                  </a:lnTo>
                  <a:lnTo>
                    <a:pt x="424" y="456"/>
                  </a:lnTo>
                  <a:lnTo>
                    <a:pt x="412" y="454"/>
                  </a:lnTo>
                  <a:lnTo>
                    <a:pt x="400" y="452"/>
                  </a:lnTo>
                  <a:lnTo>
                    <a:pt x="389" y="451"/>
                  </a:lnTo>
                  <a:lnTo>
                    <a:pt x="377" y="448"/>
                  </a:lnTo>
                  <a:lnTo>
                    <a:pt x="367" y="447"/>
                  </a:lnTo>
                  <a:lnTo>
                    <a:pt x="356" y="444"/>
                  </a:lnTo>
                  <a:lnTo>
                    <a:pt x="344" y="442"/>
                  </a:lnTo>
                  <a:lnTo>
                    <a:pt x="334" y="440"/>
                  </a:lnTo>
                  <a:lnTo>
                    <a:pt x="323" y="438"/>
                  </a:lnTo>
                  <a:lnTo>
                    <a:pt x="312" y="435"/>
                  </a:lnTo>
                  <a:lnTo>
                    <a:pt x="303" y="432"/>
                  </a:lnTo>
                  <a:lnTo>
                    <a:pt x="293" y="431"/>
                  </a:lnTo>
                  <a:lnTo>
                    <a:pt x="282" y="428"/>
                  </a:lnTo>
                  <a:lnTo>
                    <a:pt x="273" y="426"/>
                  </a:lnTo>
                  <a:lnTo>
                    <a:pt x="262" y="423"/>
                  </a:lnTo>
                  <a:lnTo>
                    <a:pt x="253" y="421"/>
                  </a:lnTo>
                  <a:lnTo>
                    <a:pt x="244" y="418"/>
                  </a:lnTo>
                  <a:lnTo>
                    <a:pt x="234" y="414"/>
                  </a:lnTo>
                  <a:lnTo>
                    <a:pt x="225" y="411"/>
                  </a:lnTo>
                  <a:lnTo>
                    <a:pt x="216" y="409"/>
                  </a:lnTo>
                  <a:lnTo>
                    <a:pt x="207" y="406"/>
                  </a:lnTo>
                  <a:lnTo>
                    <a:pt x="197" y="403"/>
                  </a:lnTo>
                  <a:lnTo>
                    <a:pt x="189" y="399"/>
                  </a:lnTo>
                  <a:lnTo>
                    <a:pt x="180" y="397"/>
                  </a:lnTo>
                  <a:lnTo>
                    <a:pt x="172" y="394"/>
                  </a:lnTo>
                  <a:lnTo>
                    <a:pt x="164" y="390"/>
                  </a:lnTo>
                  <a:lnTo>
                    <a:pt x="156" y="387"/>
                  </a:lnTo>
                  <a:lnTo>
                    <a:pt x="148" y="383"/>
                  </a:lnTo>
                  <a:lnTo>
                    <a:pt x="140" y="381"/>
                  </a:lnTo>
                  <a:lnTo>
                    <a:pt x="134" y="377"/>
                  </a:lnTo>
                  <a:lnTo>
                    <a:pt x="126" y="374"/>
                  </a:lnTo>
                  <a:lnTo>
                    <a:pt x="119" y="370"/>
                  </a:lnTo>
                  <a:lnTo>
                    <a:pt x="113" y="366"/>
                  </a:lnTo>
                  <a:lnTo>
                    <a:pt x="106" y="364"/>
                  </a:lnTo>
                  <a:lnTo>
                    <a:pt x="99" y="360"/>
                  </a:lnTo>
                  <a:lnTo>
                    <a:pt x="93" y="356"/>
                  </a:lnTo>
                  <a:lnTo>
                    <a:pt x="86" y="352"/>
                  </a:lnTo>
                  <a:lnTo>
                    <a:pt x="81" y="349"/>
                  </a:lnTo>
                  <a:lnTo>
                    <a:pt x="75" y="345"/>
                  </a:lnTo>
                  <a:lnTo>
                    <a:pt x="69" y="341"/>
                  </a:lnTo>
                  <a:lnTo>
                    <a:pt x="64" y="337"/>
                  </a:lnTo>
                  <a:lnTo>
                    <a:pt x="60" y="333"/>
                  </a:lnTo>
                  <a:lnTo>
                    <a:pt x="54" y="329"/>
                  </a:lnTo>
                  <a:lnTo>
                    <a:pt x="49" y="325"/>
                  </a:lnTo>
                  <a:lnTo>
                    <a:pt x="45" y="321"/>
                  </a:lnTo>
                  <a:lnTo>
                    <a:pt x="41" y="317"/>
                  </a:lnTo>
                  <a:lnTo>
                    <a:pt x="37" y="313"/>
                  </a:lnTo>
                  <a:lnTo>
                    <a:pt x="33" y="309"/>
                  </a:lnTo>
                  <a:lnTo>
                    <a:pt x="29" y="305"/>
                  </a:lnTo>
                  <a:lnTo>
                    <a:pt x="25" y="301"/>
                  </a:lnTo>
                  <a:lnTo>
                    <a:pt x="22" y="297"/>
                  </a:lnTo>
                  <a:lnTo>
                    <a:pt x="18" y="294"/>
                  </a:lnTo>
                  <a:lnTo>
                    <a:pt x="16" y="290"/>
                  </a:lnTo>
                  <a:lnTo>
                    <a:pt x="13" y="286"/>
                  </a:lnTo>
                  <a:lnTo>
                    <a:pt x="12" y="282"/>
                  </a:lnTo>
                  <a:lnTo>
                    <a:pt x="9" y="278"/>
                  </a:lnTo>
                  <a:lnTo>
                    <a:pt x="8" y="274"/>
                  </a:lnTo>
                  <a:lnTo>
                    <a:pt x="5" y="270"/>
                  </a:lnTo>
                  <a:lnTo>
                    <a:pt x="4" y="264"/>
                  </a:lnTo>
                  <a:lnTo>
                    <a:pt x="3" y="260"/>
                  </a:lnTo>
                  <a:lnTo>
                    <a:pt x="1" y="256"/>
                  </a:lnTo>
                  <a:lnTo>
                    <a:pt x="1" y="252"/>
                  </a:lnTo>
                  <a:lnTo>
                    <a:pt x="0" y="249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5"/>
                  </a:lnTo>
                  <a:lnTo>
                    <a:pt x="0" y="231"/>
                  </a:lnTo>
                  <a:lnTo>
                    <a:pt x="0" y="227"/>
                  </a:lnTo>
                  <a:lnTo>
                    <a:pt x="1" y="223"/>
                  </a:lnTo>
                  <a:lnTo>
                    <a:pt x="3" y="219"/>
                  </a:lnTo>
                  <a:lnTo>
                    <a:pt x="4" y="215"/>
                  </a:lnTo>
                  <a:lnTo>
                    <a:pt x="5" y="210"/>
                  </a:lnTo>
                  <a:lnTo>
                    <a:pt x="7" y="206"/>
                  </a:lnTo>
                  <a:lnTo>
                    <a:pt x="8" y="202"/>
                  </a:lnTo>
                  <a:lnTo>
                    <a:pt x="11" y="198"/>
                  </a:lnTo>
                  <a:lnTo>
                    <a:pt x="12" y="194"/>
                  </a:lnTo>
                  <a:lnTo>
                    <a:pt x="15" y="190"/>
                  </a:lnTo>
                  <a:lnTo>
                    <a:pt x="17" y="186"/>
                  </a:lnTo>
                  <a:lnTo>
                    <a:pt x="21" y="182"/>
                  </a:lnTo>
                  <a:lnTo>
                    <a:pt x="24" y="178"/>
                  </a:lnTo>
                  <a:lnTo>
                    <a:pt x="26" y="174"/>
                  </a:lnTo>
                  <a:lnTo>
                    <a:pt x="30" y="170"/>
                  </a:lnTo>
                  <a:lnTo>
                    <a:pt x="34" y="166"/>
                  </a:lnTo>
                  <a:lnTo>
                    <a:pt x="38" y="163"/>
                  </a:lnTo>
                  <a:lnTo>
                    <a:pt x="42" y="159"/>
                  </a:lnTo>
                  <a:lnTo>
                    <a:pt x="48" y="155"/>
                  </a:lnTo>
                  <a:lnTo>
                    <a:pt x="52" y="151"/>
                  </a:lnTo>
                  <a:lnTo>
                    <a:pt x="57" y="147"/>
                  </a:lnTo>
                  <a:lnTo>
                    <a:pt x="61" y="143"/>
                  </a:lnTo>
                  <a:lnTo>
                    <a:pt x="66" y="139"/>
                  </a:lnTo>
                  <a:lnTo>
                    <a:pt x="71" y="135"/>
                  </a:lnTo>
                  <a:lnTo>
                    <a:pt x="78" y="131"/>
                  </a:lnTo>
                  <a:lnTo>
                    <a:pt x="83" y="127"/>
                  </a:lnTo>
                  <a:lnTo>
                    <a:pt x="90" y="124"/>
                  </a:lnTo>
                  <a:lnTo>
                    <a:pt x="95" y="120"/>
                  </a:lnTo>
                  <a:lnTo>
                    <a:pt x="102" y="116"/>
                  </a:lnTo>
                  <a:lnTo>
                    <a:pt x="109" y="114"/>
                  </a:lnTo>
                  <a:lnTo>
                    <a:pt x="115" y="110"/>
                  </a:lnTo>
                  <a:lnTo>
                    <a:pt x="123" y="106"/>
                  </a:lnTo>
                  <a:lnTo>
                    <a:pt x="130" y="103"/>
                  </a:lnTo>
                  <a:lnTo>
                    <a:pt x="136" y="99"/>
                  </a:lnTo>
                  <a:lnTo>
                    <a:pt x="144" y="95"/>
                  </a:lnTo>
                  <a:lnTo>
                    <a:pt x="152" y="92"/>
                  </a:lnTo>
                  <a:lnTo>
                    <a:pt x="160" y="90"/>
                  </a:lnTo>
                  <a:lnTo>
                    <a:pt x="168" y="86"/>
                  </a:lnTo>
                  <a:lnTo>
                    <a:pt x="176" y="83"/>
                  </a:lnTo>
                  <a:lnTo>
                    <a:pt x="185" y="79"/>
                  </a:lnTo>
                  <a:lnTo>
                    <a:pt x="193" y="77"/>
                  </a:lnTo>
                  <a:lnTo>
                    <a:pt x="203" y="74"/>
                  </a:lnTo>
                  <a:lnTo>
                    <a:pt x="211" y="70"/>
                  </a:lnTo>
                  <a:lnTo>
                    <a:pt x="220" y="67"/>
                  </a:lnTo>
                  <a:lnTo>
                    <a:pt x="229" y="65"/>
                  </a:lnTo>
                  <a:lnTo>
                    <a:pt x="238" y="62"/>
                  </a:lnTo>
                  <a:lnTo>
                    <a:pt x="248" y="59"/>
                  </a:lnTo>
                  <a:lnTo>
                    <a:pt x="257" y="57"/>
                  </a:lnTo>
                  <a:lnTo>
                    <a:pt x="267" y="54"/>
                  </a:lnTo>
                  <a:lnTo>
                    <a:pt x="277" y="51"/>
                  </a:lnTo>
                  <a:lnTo>
                    <a:pt x="287" y="49"/>
                  </a:lnTo>
                  <a:lnTo>
                    <a:pt x="298" y="46"/>
                  </a:lnTo>
                  <a:lnTo>
                    <a:pt x="307" y="43"/>
                  </a:lnTo>
                  <a:lnTo>
                    <a:pt x="318" y="41"/>
                  </a:lnTo>
                  <a:lnTo>
                    <a:pt x="328" y="39"/>
                  </a:lnTo>
                  <a:lnTo>
                    <a:pt x="339" y="37"/>
                  </a:lnTo>
                  <a:lnTo>
                    <a:pt x="351" y="34"/>
                  </a:lnTo>
                  <a:lnTo>
                    <a:pt x="361" y="33"/>
                  </a:lnTo>
                  <a:lnTo>
                    <a:pt x="372" y="30"/>
                  </a:lnTo>
                  <a:lnTo>
                    <a:pt x="384" y="29"/>
                  </a:lnTo>
                  <a:lnTo>
                    <a:pt x="395" y="26"/>
                  </a:lnTo>
                  <a:lnTo>
                    <a:pt x="407" y="25"/>
                  </a:lnTo>
                  <a:lnTo>
                    <a:pt x="417" y="22"/>
                  </a:lnTo>
                  <a:lnTo>
                    <a:pt x="429" y="21"/>
                  </a:lnTo>
                  <a:lnTo>
                    <a:pt x="441" y="20"/>
                  </a:lnTo>
                  <a:lnTo>
                    <a:pt x="453" y="17"/>
                  </a:lnTo>
                  <a:lnTo>
                    <a:pt x="463" y="16"/>
                  </a:lnTo>
                  <a:lnTo>
                    <a:pt x="475" y="14"/>
                  </a:lnTo>
                  <a:lnTo>
                    <a:pt x="487" y="13"/>
                  </a:lnTo>
                  <a:lnTo>
                    <a:pt x="501" y="12"/>
                  </a:lnTo>
                  <a:lnTo>
                    <a:pt x="512" y="10"/>
                  </a:lnTo>
                  <a:lnTo>
                    <a:pt x="524" y="9"/>
                  </a:lnTo>
                  <a:lnTo>
                    <a:pt x="536" y="8"/>
                  </a:lnTo>
                  <a:lnTo>
                    <a:pt x="548" y="8"/>
                  </a:lnTo>
                  <a:lnTo>
                    <a:pt x="561" y="6"/>
                  </a:lnTo>
                  <a:lnTo>
                    <a:pt x="573" y="5"/>
                  </a:lnTo>
                  <a:lnTo>
                    <a:pt x="585" y="5"/>
                  </a:lnTo>
                  <a:lnTo>
                    <a:pt x="599" y="4"/>
                  </a:lnTo>
                  <a:lnTo>
                    <a:pt x="610" y="4"/>
                  </a:lnTo>
                  <a:lnTo>
                    <a:pt x="624" y="2"/>
                  </a:lnTo>
                  <a:lnTo>
                    <a:pt x="636" y="2"/>
                  </a:lnTo>
                  <a:lnTo>
                    <a:pt x="649" y="1"/>
                  </a:lnTo>
                  <a:lnTo>
                    <a:pt x="661" y="1"/>
                  </a:lnTo>
                  <a:lnTo>
                    <a:pt x="674" y="1"/>
                  </a:lnTo>
                  <a:lnTo>
                    <a:pt x="686" y="1"/>
                  </a:lnTo>
                  <a:lnTo>
                    <a:pt x="699" y="0"/>
                  </a:lnTo>
                  <a:lnTo>
                    <a:pt x="712" y="0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3" name="Freeform 2535"/>
            <p:cNvSpPr>
              <a:spLocks/>
            </p:cNvSpPr>
            <p:nvPr/>
          </p:nvSpPr>
          <p:spPr bwMode="auto">
            <a:xfrm>
              <a:off x="6202363" y="3362325"/>
              <a:ext cx="574675" cy="188913"/>
            </a:xfrm>
            <a:custGeom>
              <a:avLst/>
              <a:gdLst/>
              <a:ahLst/>
              <a:cxnLst>
                <a:cxn ang="0">
                  <a:pos x="788" y="1"/>
                </a:cxn>
                <a:cxn ang="0">
                  <a:pos x="863" y="5"/>
                </a:cxn>
                <a:cxn ang="0">
                  <a:pos x="938" y="10"/>
                </a:cxn>
                <a:cxn ang="0">
                  <a:pos x="1009" y="20"/>
                </a:cxn>
                <a:cxn ang="0">
                  <a:pos x="1077" y="30"/>
                </a:cxn>
                <a:cxn ang="0">
                  <a:pos x="1142" y="43"/>
                </a:cxn>
                <a:cxn ang="0">
                  <a:pos x="1201" y="59"/>
                </a:cxn>
                <a:cxn ang="0">
                  <a:pos x="1255" y="77"/>
                </a:cxn>
                <a:cxn ang="0">
                  <a:pos x="1304" y="95"/>
                </a:cxn>
                <a:cxn ang="0">
                  <a:pos x="1347" y="116"/>
                </a:cxn>
                <a:cxn ang="0">
                  <a:pos x="1383" y="139"/>
                </a:cxn>
                <a:cxn ang="0">
                  <a:pos x="1410" y="163"/>
                </a:cxn>
                <a:cxn ang="0">
                  <a:pos x="1432" y="186"/>
                </a:cxn>
                <a:cxn ang="0">
                  <a:pos x="1445" y="210"/>
                </a:cxn>
                <a:cxn ang="0">
                  <a:pos x="1449" y="235"/>
                </a:cxn>
                <a:cxn ang="0">
                  <a:pos x="1446" y="260"/>
                </a:cxn>
                <a:cxn ang="0">
                  <a:pos x="1436" y="286"/>
                </a:cxn>
                <a:cxn ang="0">
                  <a:pos x="1417" y="309"/>
                </a:cxn>
                <a:cxn ang="0">
                  <a:pos x="1391" y="333"/>
                </a:cxn>
                <a:cxn ang="0">
                  <a:pos x="1356" y="356"/>
                </a:cxn>
                <a:cxn ang="0">
                  <a:pos x="1316" y="377"/>
                </a:cxn>
                <a:cxn ang="0">
                  <a:pos x="1269" y="397"/>
                </a:cxn>
                <a:cxn ang="0">
                  <a:pos x="1216" y="414"/>
                </a:cxn>
                <a:cxn ang="0">
                  <a:pos x="1156" y="431"/>
                </a:cxn>
                <a:cxn ang="0">
                  <a:pos x="1094" y="444"/>
                </a:cxn>
                <a:cxn ang="0">
                  <a:pos x="1026" y="456"/>
                </a:cxn>
                <a:cxn ang="0">
                  <a:pos x="955" y="466"/>
                </a:cxn>
                <a:cxn ang="0">
                  <a:pos x="882" y="472"/>
                </a:cxn>
                <a:cxn ang="0">
                  <a:pos x="806" y="476"/>
                </a:cxn>
                <a:cxn ang="0">
                  <a:pos x="731" y="477"/>
                </a:cxn>
                <a:cxn ang="0">
                  <a:pos x="656" y="476"/>
                </a:cxn>
                <a:cxn ang="0">
                  <a:pos x="580" y="473"/>
                </a:cxn>
                <a:cxn ang="0">
                  <a:pos x="506" y="467"/>
                </a:cxn>
                <a:cxn ang="0">
                  <a:pos x="434" y="458"/>
                </a:cxn>
                <a:cxn ang="0">
                  <a:pos x="367" y="447"/>
                </a:cxn>
                <a:cxn ang="0">
                  <a:pos x="303" y="432"/>
                </a:cxn>
                <a:cxn ang="0">
                  <a:pos x="244" y="418"/>
                </a:cxn>
                <a:cxn ang="0">
                  <a:pos x="189" y="399"/>
                </a:cxn>
                <a:cxn ang="0">
                  <a:pos x="140" y="381"/>
                </a:cxn>
                <a:cxn ang="0">
                  <a:pos x="99" y="360"/>
                </a:cxn>
                <a:cxn ang="0">
                  <a:pos x="64" y="337"/>
                </a:cxn>
                <a:cxn ang="0">
                  <a:pos x="37" y="313"/>
                </a:cxn>
                <a:cxn ang="0">
                  <a:pos x="16" y="290"/>
                </a:cxn>
                <a:cxn ang="0">
                  <a:pos x="4" y="264"/>
                </a:cxn>
                <a:cxn ang="0">
                  <a:pos x="0" y="241"/>
                </a:cxn>
                <a:cxn ang="0">
                  <a:pos x="4" y="215"/>
                </a:cxn>
                <a:cxn ang="0">
                  <a:pos x="15" y="190"/>
                </a:cxn>
                <a:cxn ang="0">
                  <a:pos x="34" y="166"/>
                </a:cxn>
                <a:cxn ang="0">
                  <a:pos x="61" y="143"/>
                </a:cxn>
                <a:cxn ang="0">
                  <a:pos x="95" y="120"/>
                </a:cxn>
                <a:cxn ang="0">
                  <a:pos x="136" y="99"/>
                </a:cxn>
                <a:cxn ang="0">
                  <a:pos x="185" y="79"/>
                </a:cxn>
                <a:cxn ang="0">
                  <a:pos x="238" y="62"/>
                </a:cxn>
                <a:cxn ang="0">
                  <a:pos x="298" y="46"/>
                </a:cxn>
                <a:cxn ang="0">
                  <a:pos x="361" y="33"/>
                </a:cxn>
                <a:cxn ang="0">
                  <a:pos x="429" y="21"/>
                </a:cxn>
                <a:cxn ang="0">
                  <a:pos x="501" y="12"/>
                </a:cxn>
                <a:cxn ang="0">
                  <a:pos x="573" y="5"/>
                </a:cxn>
                <a:cxn ang="0">
                  <a:pos x="649" y="1"/>
                </a:cxn>
                <a:cxn ang="0">
                  <a:pos x="724" y="0"/>
                </a:cxn>
              </a:cxnLst>
              <a:rect l="0" t="0" r="r" b="b"/>
              <a:pathLst>
                <a:path w="1449" h="477">
                  <a:moveTo>
                    <a:pt x="724" y="0"/>
                  </a:moveTo>
                  <a:lnTo>
                    <a:pt x="738" y="0"/>
                  </a:lnTo>
                  <a:lnTo>
                    <a:pt x="750" y="0"/>
                  </a:lnTo>
                  <a:lnTo>
                    <a:pt x="763" y="1"/>
                  </a:lnTo>
                  <a:lnTo>
                    <a:pt x="775" y="1"/>
                  </a:lnTo>
                  <a:lnTo>
                    <a:pt x="788" y="1"/>
                  </a:lnTo>
                  <a:lnTo>
                    <a:pt x="800" y="1"/>
                  </a:lnTo>
                  <a:lnTo>
                    <a:pt x="813" y="2"/>
                  </a:lnTo>
                  <a:lnTo>
                    <a:pt x="826" y="2"/>
                  </a:lnTo>
                  <a:lnTo>
                    <a:pt x="838" y="4"/>
                  </a:lnTo>
                  <a:lnTo>
                    <a:pt x="850" y="4"/>
                  </a:lnTo>
                  <a:lnTo>
                    <a:pt x="863" y="5"/>
                  </a:lnTo>
                  <a:lnTo>
                    <a:pt x="875" y="5"/>
                  </a:lnTo>
                  <a:lnTo>
                    <a:pt x="889" y="6"/>
                  </a:lnTo>
                  <a:lnTo>
                    <a:pt x="901" y="8"/>
                  </a:lnTo>
                  <a:lnTo>
                    <a:pt x="912" y="8"/>
                  </a:lnTo>
                  <a:lnTo>
                    <a:pt x="924" y="9"/>
                  </a:lnTo>
                  <a:lnTo>
                    <a:pt x="938" y="10"/>
                  </a:lnTo>
                  <a:lnTo>
                    <a:pt x="950" y="12"/>
                  </a:lnTo>
                  <a:lnTo>
                    <a:pt x="961" y="13"/>
                  </a:lnTo>
                  <a:lnTo>
                    <a:pt x="973" y="14"/>
                  </a:lnTo>
                  <a:lnTo>
                    <a:pt x="985" y="16"/>
                  </a:lnTo>
                  <a:lnTo>
                    <a:pt x="997" y="17"/>
                  </a:lnTo>
                  <a:lnTo>
                    <a:pt x="1009" y="20"/>
                  </a:lnTo>
                  <a:lnTo>
                    <a:pt x="1020" y="21"/>
                  </a:lnTo>
                  <a:lnTo>
                    <a:pt x="1032" y="22"/>
                  </a:lnTo>
                  <a:lnTo>
                    <a:pt x="1044" y="25"/>
                  </a:lnTo>
                  <a:lnTo>
                    <a:pt x="1054" y="26"/>
                  </a:lnTo>
                  <a:lnTo>
                    <a:pt x="1066" y="29"/>
                  </a:lnTo>
                  <a:lnTo>
                    <a:pt x="1077" y="30"/>
                  </a:lnTo>
                  <a:lnTo>
                    <a:pt x="1087" y="33"/>
                  </a:lnTo>
                  <a:lnTo>
                    <a:pt x="1099" y="34"/>
                  </a:lnTo>
                  <a:lnTo>
                    <a:pt x="1110" y="37"/>
                  </a:lnTo>
                  <a:lnTo>
                    <a:pt x="1120" y="39"/>
                  </a:lnTo>
                  <a:lnTo>
                    <a:pt x="1131" y="41"/>
                  </a:lnTo>
                  <a:lnTo>
                    <a:pt x="1142" y="43"/>
                  </a:lnTo>
                  <a:lnTo>
                    <a:pt x="1152" y="46"/>
                  </a:lnTo>
                  <a:lnTo>
                    <a:pt x="1161" y="49"/>
                  </a:lnTo>
                  <a:lnTo>
                    <a:pt x="1172" y="51"/>
                  </a:lnTo>
                  <a:lnTo>
                    <a:pt x="1181" y="54"/>
                  </a:lnTo>
                  <a:lnTo>
                    <a:pt x="1192" y="57"/>
                  </a:lnTo>
                  <a:lnTo>
                    <a:pt x="1201" y="59"/>
                  </a:lnTo>
                  <a:lnTo>
                    <a:pt x="1210" y="62"/>
                  </a:lnTo>
                  <a:lnTo>
                    <a:pt x="1220" y="65"/>
                  </a:lnTo>
                  <a:lnTo>
                    <a:pt x="1229" y="67"/>
                  </a:lnTo>
                  <a:lnTo>
                    <a:pt x="1238" y="70"/>
                  </a:lnTo>
                  <a:lnTo>
                    <a:pt x="1248" y="74"/>
                  </a:lnTo>
                  <a:lnTo>
                    <a:pt x="1255" y="77"/>
                  </a:lnTo>
                  <a:lnTo>
                    <a:pt x="1265" y="79"/>
                  </a:lnTo>
                  <a:lnTo>
                    <a:pt x="1273" y="83"/>
                  </a:lnTo>
                  <a:lnTo>
                    <a:pt x="1281" y="86"/>
                  </a:lnTo>
                  <a:lnTo>
                    <a:pt x="1289" y="90"/>
                  </a:lnTo>
                  <a:lnTo>
                    <a:pt x="1297" y="92"/>
                  </a:lnTo>
                  <a:lnTo>
                    <a:pt x="1304" y="95"/>
                  </a:lnTo>
                  <a:lnTo>
                    <a:pt x="1312" y="99"/>
                  </a:lnTo>
                  <a:lnTo>
                    <a:pt x="1319" y="103"/>
                  </a:lnTo>
                  <a:lnTo>
                    <a:pt x="1327" y="106"/>
                  </a:lnTo>
                  <a:lnTo>
                    <a:pt x="1334" y="110"/>
                  </a:lnTo>
                  <a:lnTo>
                    <a:pt x="1340" y="114"/>
                  </a:lnTo>
                  <a:lnTo>
                    <a:pt x="1347" y="116"/>
                  </a:lnTo>
                  <a:lnTo>
                    <a:pt x="1353" y="120"/>
                  </a:lnTo>
                  <a:lnTo>
                    <a:pt x="1360" y="124"/>
                  </a:lnTo>
                  <a:lnTo>
                    <a:pt x="1365" y="127"/>
                  </a:lnTo>
                  <a:lnTo>
                    <a:pt x="1372" y="131"/>
                  </a:lnTo>
                  <a:lnTo>
                    <a:pt x="1377" y="135"/>
                  </a:lnTo>
                  <a:lnTo>
                    <a:pt x="1383" y="139"/>
                  </a:lnTo>
                  <a:lnTo>
                    <a:pt x="1388" y="143"/>
                  </a:lnTo>
                  <a:lnTo>
                    <a:pt x="1393" y="147"/>
                  </a:lnTo>
                  <a:lnTo>
                    <a:pt x="1397" y="151"/>
                  </a:lnTo>
                  <a:lnTo>
                    <a:pt x="1402" y="155"/>
                  </a:lnTo>
                  <a:lnTo>
                    <a:pt x="1406" y="159"/>
                  </a:lnTo>
                  <a:lnTo>
                    <a:pt x="1410" y="163"/>
                  </a:lnTo>
                  <a:lnTo>
                    <a:pt x="1414" y="166"/>
                  </a:lnTo>
                  <a:lnTo>
                    <a:pt x="1418" y="170"/>
                  </a:lnTo>
                  <a:lnTo>
                    <a:pt x="1422" y="174"/>
                  </a:lnTo>
                  <a:lnTo>
                    <a:pt x="1425" y="178"/>
                  </a:lnTo>
                  <a:lnTo>
                    <a:pt x="1429" y="182"/>
                  </a:lnTo>
                  <a:lnTo>
                    <a:pt x="1432" y="186"/>
                  </a:lnTo>
                  <a:lnTo>
                    <a:pt x="1434" y="190"/>
                  </a:lnTo>
                  <a:lnTo>
                    <a:pt x="1437" y="194"/>
                  </a:lnTo>
                  <a:lnTo>
                    <a:pt x="1438" y="198"/>
                  </a:lnTo>
                  <a:lnTo>
                    <a:pt x="1441" y="202"/>
                  </a:lnTo>
                  <a:lnTo>
                    <a:pt x="1442" y="206"/>
                  </a:lnTo>
                  <a:lnTo>
                    <a:pt x="1445" y="210"/>
                  </a:lnTo>
                  <a:lnTo>
                    <a:pt x="1446" y="215"/>
                  </a:lnTo>
                  <a:lnTo>
                    <a:pt x="1447" y="219"/>
                  </a:lnTo>
                  <a:lnTo>
                    <a:pt x="1447" y="223"/>
                  </a:lnTo>
                  <a:lnTo>
                    <a:pt x="1449" y="227"/>
                  </a:lnTo>
                  <a:lnTo>
                    <a:pt x="1449" y="231"/>
                  </a:lnTo>
                  <a:lnTo>
                    <a:pt x="1449" y="235"/>
                  </a:lnTo>
                  <a:lnTo>
                    <a:pt x="1449" y="239"/>
                  </a:lnTo>
                  <a:lnTo>
                    <a:pt x="1449" y="245"/>
                  </a:lnTo>
                  <a:lnTo>
                    <a:pt x="1449" y="249"/>
                  </a:lnTo>
                  <a:lnTo>
                    <a:pt x="1449" y="252"/>
                  </a:lnTo>
                  <a:lnTo>
                    <a:pt x="1447" y="256"/>
                  </a:lnTo>
                  <a:lnTo>
                    <a:pt x="1446" y="260"/>
                  </a:lnTo>
                  <a:lnTo>
                    <a:pt x="1445" y="264"/>
                  </a:lnTo>
                  <a:lnTo>
                    <a:pt x="1444" y="270"/>
                  </a:lnTo>
                  <a:lnTo>
                    <a:pt x="1442" y="274"/>
                  </a:lnTo>
                  <a:lnTo>
                    <a:pt x="1440" y="278"/>
                  </a:lnTo>
                  <a:lnTo>
                    <a:pt x="1438" y="282"/>
                  </a:lnTo>
                  <a:lnTo>
                    <a:pt x="1436" y="286"/>
                  </a:lnTo>
                  <a:lnTo>
                    <a:pt x="1433" y="290"/>
                  </a:lnTo>
                  <a:lnTo>
                    <a:pt x="1430" y="294"/>
                  </a:lnTo>
                  <a:lnTo>
                    <a:pt x="1426" y="297"/>
                  </a:lnTo>
                  <a:lnTo>
                    <a:pt x="1424" y="301"/>
                  </a:lnTo>
                  <a:lnTo>
                    <a:pt x="1420" y="305"/>
                  </a:lnTo>
                  <a:lnTo>
                    <a:pt x="1417" y="309"/>
                  </a:lnTo>
                  <a:lnTo>
                    <a:pt x="1413" y="313"/>
                  </a:lnTo>
                  <a:lnTo>
                    <a:pt x="1409" y="317"/>
                  </a:lnTo>
                  <a:lnTo>
                    <a:pt x="1404" y="321"/>
                  </a:lnTo>
                  <a:lnTo>
                    <a:pt x="1400" y="325"/>
                  </a:lnTo>
                  <a:lnTo>
                    <a:pt x="1395" y="329"/>
                  </a:lnTo>
                  <a:lnTo>
                    <a:pt x="1391" y="333"/>
                  </a:lnTo>
                  <a:lnTo>
                    <a:pt x="1385" y="337"/>
                  </a:lnTo>
                  <a:lnTo>
                    <a:pt x="1380" y="341"/>
                  </a:lnTo>
                  <a:lnTo>
                    <a:pt x="1375" y="345"/>
                  </a:lnTo>
                  <a:lnTo>
                    <a:pt x="1368" y="349"/>
                  </a:lnTo>
                  <a:lnTo>
                    <a:pt x="1363" y="352"/>
                  </a:lnTo>
                  <a:lnTo>
                    <a:pt x="1356" y="356"/>
                  </a:lnTo>
                  <a:lnTo>
                    <a:pt x="1351" y="360"/>
                  </a:lnTo>
                  <a:lnTo>
                    <a:pt x="1344" y="364"/>
                  </a:lnTo>
                  <a:lnTo>
                    <a:pt x="1338" y="366"/>
                  </a:lnTo>
                  <a:lnTo>
                    <a:pt x="1330" y="370"/>
                  </a:lnTo>
                  <a:lnTo>
                    <a:pt x="1323" y="374"/>
                  </a:lnTo>
                  <a:lnTo>
                    <a:pt x="1316" y="377"/>
                  </a:lnTo>
                  <a:lnTo>
                    <a:pt x="1308" y="381"/>
                  </a:lnTo>
                  <a:lnTo>
                    <a:pt x="1300" y="383"/>
                  </a:lnTo>
                  <a:lnTo>
                    <a:pt x="1293" y="387"/>
                  </a:lnTo>
                  <a:lnTo>
                    <a:pt x="1285" y="390"/>
                  </a:lnTo>
                  <a:lnTo>
                    <a:pt x="1277" y="394"/>
                  </a:lnTo>
                  <a:lnTo>
                    <a:pt x="1269" y="397"/>
                  </a:lnTo>
                  <a:lnTo>
                    <a:pt x="1259" y="399"/>
                  </a:lnTo>
                  <a:lnTo>
                    <a:pt x="1251" y="403"/>
                  </a:lnTo>
                  <a:lnTo>
                    <a:pt x="1242" y="406"/>
                  </a:lnTo>
                  <a:lnTo>
                    <a:pt x="1234" y="409"/>
                  </a:lnTo>
                  <a:lnTo>
                    <a:pt x="1225" y="411"/>
                  </a:lnTo>
                  <a:lnTo>
                    <a:pt x="1216" y="414"/>
                  </a:lnTo>
                  <a:lnTo>
                    <a:pt x="1206" y="418"/>
                  </a:lnTo>
                  <a:lnTo>
                    <a:pt x="1196" y="421"/>
                  </a:lnTo>
                  <a:lnTo>
                    <a:pt x="1187" y="423"/>
                  </a:lnTo>
                  <a:lnTo>
                    <a:pt x="1177" y="426"/>
                  </a:lnTo>
                  <a:lnTo>
                    <a:pt x="1167" y="428"/>
                  </a:lnTo>
                  <a:lnTo>
                    <a:pt x="1156" y="431"/>
                  </a:lnTo>
                  <a:lnTo>
                    <a:pt x="1147" y="432"/>
                  </a:lnTo>
                  <a:lnTo>
                    <a:pt x="1136" y="435"/>
                  </a:lnTo>
                  <a:lnTo>
                    <a:pt x="1126" y="438"/>
                  </a:lnTo>
                  <a:lnTo>
                    <a:pt x="1115" y="440"/>
                  </a:lnTo>
                  <a:lnTo>
                    <a:pt x="1104" y="442"/>
                  </a:lnTo>
                  <a:lnTo>
                    <a:pt x="1094" y="444"/>
                  </a:lnTo>
                  <a:lnTo>
                    <a:pt x="1082" y="447"/>
                  </a:lnTo>
                  <a:lnTo>
                    <a:pt x="1071" y="448"/>
                  </a:lnTo>
                  <a:lnTo>
                    <a:pt x="1059" y="451"/>
                  </a:lnTo>
                  <a:lnTo>
                    <a:pt x="1049" y="452"/>
                  </a:lnTo>
                  <a:lnTo>
                    <a:pt x="1037" y="454"/>
                  </a:lnTo>
                  <a:lnTo>
                    <a:pt x="1026" y="456"/>
                  </a:lnTo>
                  <a:lnTo>
                    <a:pt x="1014" y="458"/>
                  </a:lnTo>
                  <a:lnTo>
                    <a:pt x="1002" y="459"/>
                  </a:lnTo>
                  <a:lnTo>
                    <a:pt x="991" y="462"/>
                  </a:lnTo>
                  <a:lnTo>
                    <a:pt x="979" y="463"/>
                  </a:lnTo>
                  <a:lnTo>
                    <a:pt x="967" y="464"/>
                  </a:lnTo>
                  <a:lnTo>
                    <a:pt x="955" y="466"/>
                  </a:lnTo>
                  <a:lnTo>
                    <a:pt x="943" y="467"/>
                  </a:lnTo>
                  <a:lnTo>
                    <a:pt x="931" y="468"/>
                  </a:lnTo>
                  <a:lnTo>
                    <a:pt x="919" y="470"/>
                  </a:lnTo>
                  <a:lnTo>
                    <a:pt x="907" y="470"/>
                  </a:lnTo>
                  <a:lnTo>
                    <a:pt x="894" y="471"/>
                  </a:lnTo>
                  <a:lnTo>
                    <a:pt x="882" y="472"/>
                  </a:lnTo>
                  <a:lnTo>
                    <a:pt x="870" y="473"/>
                  </a:lnTo>
                  <a:lnTo>
                    <a:pt x="857" y="473"/>
                  </a:lnTo>
                  <a:lnTo>
                    <a:pt x="845" y="475"/>
                  </a:lnTo>
                  <a:lnTo>
                    <a:pt x="832" y="475"/>
                  </a:lnTo>
                  <a:lnTo>
                    <a:pt x="820" y="476"/>
                  </a:lnTo>
                  <a:lnTo>
                    <a:pt x="806" y="476"/>
                  </a:lnTo>
                  <a:lnTo>
                    <a:pt x="795" y="476"/>
                  </a:lnTo>
                  <a:lnTo>
                    <a:pt x="781" y="477"/>
                  </a:lnTo>
                  <a:lnTo>
                    <a:pt x="769" y="477"/>
                  </a:lnTo>
                  <a:lnTo>
                    <a:pt x="756" y="477"/>
                  </a:lnTo>
                  <a:lnTo>
                    <a:pt x="743" y="477"/>
                  </a:lnTo>
                  <a:lnTo>
                    <a:pt x="731" y="477"/>
                  </a:lnTo>
                  <a:lnTo>
                    <a:pt x="718" y="477"/>
                  </a:lnTo>
                  <a:lnTo>
                    <a:pt x="706" y="477"/>
                  </a:lnTo>
                  <a:lnTo>
                    <a:pt x="693" y="477"/>
                  </a:lnTo>
                  <a:lnTo>
                    <a:pt x="681" y="477"/>
                  </a:lnTo>
                  <a:lnTo>
                    <a:pt x="667" y="477"/>
                  </a:lnTo>
                  <a:lnTo>
                    <a:pt x="656" y="476"/>
                  </a:lnTo>
                  <a:lnTo>
                    <a:pt x="642" y="476"/>
                  </a:lnTo>
                  <a:lnTo>
                    <a:pt x="629" y="476"/>
                  </a:lnTo>
                  <a:lnTo>
                    <a:pt x="617" y="475"/>
                  </a:lnTo>
                  <a:lnTo>
                    <a:pt x="605" y="475"/>
                  </a:lnTo>
                  <a:lnTo>
                    <a:pt x="592" y="473"/>
                  </a:lnTo>
                  <a:lnTo>
                    <a:pt x="580" y="473"/>
                  </a:lnTo>
                  <a:lnTo>
                    <a:pt x="567" y="472"/>
                  </a:lnTo>
                  <a:lnTo>
                    <a:pt x="555" y="471"/>
                  </a:lnTo>
                  <a:lnTo>
                    <a:pt x="543" y="470"/>
                  </a:lnTo>
                  <a:lnTo>
                    <a:pt x="530" y="470"/>
                  </a:lnTo>
                  <a:lnTo>
                    <a:pt x="518" y="468"/>
                  </a:lnTo>
                  <a:lnTo>
                    <a:pt x="506" y="467"/>
                  </a:lnTo>
                  <a:lnTo>
                    <a:pt x="494" y="466"/>
                  </a:lnTo>
                  <a:lnTo>
                    <a:pt x="482" y="464"/>
                  </a:lnTo>
                  <a:lnTo>
                    <a:pt x="470" y="463"/>
                  </a:lnTo>
                  <a:lnTo>
                    <a:pt x="458" y="462"/>
                  </a:lnTo>
                  <a:lnTo>
                    <a:pt x="446" y="459"/>
                  </a:lnTo>
                  <a:lnTo>
                    <a:pt x="434" y="458"/>
                  </a:lnTo>
                  <a:lnTo>
                    <a:pt x="424" y="456"/>
                  </a:lnTo>
                  <a:lnTo>
                    <a:pt x="412" y="454"/>
                  </a:lnTo>
                  <a:lnTo>
                    <a:pt x="400" y="452"/>
                  </a:lnTo>
                  <a:lnTo>
                    <a:pt x="389" y="451"/>
                  </a:lnTo>
                  <a:lnTo>
                    <a:pt x="377" y="448"/>
                  </a:lnTo>
                  <a:lnTo>
                    <a:pt x="367" y="447"/>
                  </a:lnTo>
                  <a:lnTo>
                    <a:pt x="356" y="444"/>
                  </a:lnTo>
                  <a:lnTo>
                    <a:pt x="344" y="442"/>
                  </a:lnTo>
                  <a:lnTo>
                    <a:pt x="334" y="440"/>
                  </a:lnTo>
                  <a:lnTo>
                    <a:pt x="323" y="438"/>
                  </a:lnTo>
                  <a:lnTo>
                    <a:pt x="312" y="435"/>
                  </a:lnTo>
                  <a:lnTo>
                    <a:pt x="303" y="432"/>
                  </a:lnTo>
                  <a:lnTo>
                    <a:pt x="293" y="431"/>
                  </a:lnTo>
                  <a:lnTo>
                    <a:pt x="282" y="428"/>
                  </a:lnTo>
                  <a:lnTo>
                    <a:pt x="273" y="426"/>
                  </a:lnTo>
                  <a:lnTo>
                    <a:pt x="262" y="423"/>
                  </a:lnTo>
                  <a:lnTo>
                    <a:pt x="253" y="421"/>
                  </a:lnTo>
                  <a:lnTo>
                    <a:pt x="244" y="418"/>
                  </a:lnTo>
                  <a:lnTo>
                    <a:pt x="234" y="414"/>
                  </a:lnTo>
                  <a:lnTo>
                    <a:pt x="225" y="411"/>
                  </a:lnTo>
                  <a:lnTo>
                    <a:pt x="216" y="409"/>
                  </a:lnTo>
                  <a:lnTo>
                    <a:pt x="207" y="406"/>
                  </a:lnTo>
                  <a:lnTo>
                    <a:pt x="197" y="403"/>
                  </a:lnTo>
                  <a:lnTo>
                    <a:pt x="189" y="399"/>
                  </a:lnTo>
                  <a:lnTo>
                    <a:pt x="180" y="397"/>
                  </a:lnTo>
                  <a:lnTo>
                    <a:pt x="172" y="394"/>
                  </a:lnTo>
                  <a:lnTo>
                    <a:pt x="164" y="390"/>
                  </a:lnTo>
                  <a:lnTo>
                    <a:pt x="156" y="387"/>
                  </a:lnTo>
                  <a:lnTo>
                    <a:pt x="148" y="383"/>
                  </a:lnTo>
                  <a:lnTo>
                    <a:pt x="140" y="381"/>
                  </a:lnTo>
                  <a:lnTo>
                    <a:pt x="134" y="377"/>
                  </a:lnTo>
                  <a:lnTo>
                    <a:pt x="126" y="374"/>
                  </a:lnTo>
                  <a:lnTo>
                    <a:pt x="119" y="370"/>
                  </a:lnTo>
                  <a:lnTo>
                    <a:pt x="113" y="366"/>
                  </a:lnTo>
                  <a:lnTo>
                    <a:pt x="106" y="364"/>
                  </a:lnTo>
                  <a:lnTo>
                    <a:pt x="99" y="360"/>
                  </a:lnTo>
                  <a:lnTo>
                    <a:pt x="93" y="356"/>
                  </a:lnTo>
                  <a:lnTo>
                    <a:pt x="86" y="352"/>
                  </a:lnTo>
                  <a:lnTo>
                    <a:pt x="81" y="349"/>
                  </a:lnTo>
                  <a:lnTo>
                    <a:pt x="75" y="345"/>
                  </a:lnTo>
                  <a:lnTo>
                    <a:pt x="69" y="341"/>
                  </a:lnTo>
                  <a:lnTo>
                    <a:pt x="64" y="337"/>
                  </a:lnTo>
                  <a:lnTo>
                    <a:pt x="60" y="333"/>
                  </a:lnTo>
                  <a:lnTo>
                    <a:pt x="54" y="329"/>
                  </a:lnTo>
                  <a:lnTo>
                    <a:pt x="49" y="325"/>
                  </a:lnTo>
                  <a:lnTo>
                    <a:pt x="45" y="321"/>
                  </a:lnTo>
                  <a:lnTo>
                    <a:pt x="41" y="317"/>
                  </a:lnTo>
                  <a:lnTo>
                    <a:pt x="37" y="313"/>
                  </a:lnTo>
                  <a:lnTo>
                    <a:pt x="33" y="309"/>
                  </a:lnTo>
                  <a:lnTo>
                    <a:pt x="29" y="305"/>
                  </a:lnTo>
                  <a:lnTo>
                    <a:pt x="25" y="301"/>
                  </a:lnTo>
                  <a:lnTo>
                    <a:pt x="22" y="297"/>
                  </a:lnTo>
                  <a:lnTo>
                    <a:pt x="18" y="294"/>
                  </a:lnTo>
                  <a:lnTo>
                    <a:pt x="16" y="290"/>
                  </a:lnTo>
                  <a:lnTo>
                    <a:pt x="13" y="286"/>
                  </a:lnTo>
                  <a:lnTo>
                    <a:pt x="12" y="282"/>
                  </a:lnTo>
                  <a:lnTo>
                    <a:pt x="9" y="278"/>
                  </a:lnTo>
                  <a:lnTo>
                    <a:pt x="8" y="274"/>
                  </a:lnTo>
                  <a:lnTo>
                    <a:pt x="5" y="270"/>
                  </a:lnTo>
                  <a:lnTo>
                    <a:pt x="4" y="264"/>
                  </a:lnTo>
                  <a:lnTo>
                    <a:pt x="3" y="260"/>
                  </a:lnTo>
                  <a:lnTo>
                    <a:pt x="1" y="256"/>
                  </a:lnTo>
                  <a:lnTo>
                    <a:pt x="1" y="252"/>
                  </a:lnTo>
                  <a:lnTo>
                    <a:pt x="0" y="249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5"/>
                  </a:lnTo>
                  <a:lnTo>
                    <a:pt x="0" y="231"/>
                  </a:lnTo>
                  <a:lnTo>
                    <a:pt x="0" y="227"/>
                  </a:lnTo>
                  <a:lnTo>
                    <a:pt x="1" y="223"/>
                  </a:lnTo>
                  <a:lnTo>
                    <a:pt x="3" y="219"/>
                  </a:lnTo>
                  <a:lnTo>
                    <a:pt x="4" y="215"/>
                  </a:lnTo>
                  <a:lnTo>
                    <a:pt x="5" y="210"/>
                  </a:lnTo>
                  <a:lnTo>
                    <a:pt x="7" y="206"/>
                  </a:lnTo>
                  <a:lnTo>
                    <a:pt x="8" y="202"/>
                  </a:lnTo>
                  <a:lnTo>
                    <a:pt x="11" y="198"/>
                  </a:lnTo>
                  <a:lnTo>
                    <a:pt x="12" y="194"/>
                  </a:lnTo>
                  <a:lnTo>
                    <a:pt x="15" y="190"/>
                  </a:lnTo>
                  <a:lnTo>
                    <a:pt x="17" y="186"/>
                  </a:lnTo>
                  <a:lnTo>
                    <a:pt x="21" y="182"/>
                  </a:lnTo>
                  <a:lnTo>
                    <a:pt x="24" y="178"/>
                  </a:lnTo>
                  <a:lnTo>
                    <a:pt x="26" y="174"/>
                  </a:lnTo>
                  <a:lnTo>
                    <a:pt x="30" y="170"/>
                  </a:lnTo>
                  <a:lnTo>
                    <a:pt x="34" y="166"/>
                  </a:lnTo>
                  <a:lnTo>
                    <a:pt x="38" y="163"/>
                  </a:lnTo>
                  <a:lnTo>
                    <a:pt x="42" y="159"/>
                  </a:lnTo>
                  <a:lnTo>
                    <a:pt x="48" y="155"/>
                  </a:lnTo>
                  <a:lnTo>
                    <a:pt x="52" y="151"/>
                  </a:lnTo>
                  <a:lnTo>
                    <a:pt x="57" y="147"/>
                  </a:lnTo>
                  <a:lnTo>
                    <a:pt x="61" y="143"/>
                  </a:lnTo>
                  <a:lnTo>
                    <a:pt x="66" y="139"/>
                  </a:lnTo>
                  <a:lnTo>
                    <a:pt x="71" y="135"/>
                  </a:lnTo>
                  <a:lnTo>
                    <a:pt x="78" y="131"/>
                  </a:lnTo>
                  <a:lnTo>
                    <a:pt x="83" y="127"/>
                  </a:lnTo>
                  <a:lnTo>
                    <a:pt x="90" y="124"/>
                  </a:lnTo>
                  <a:lnTo>
                    <a:pt x="95" y="120"/>
                  </a:lnTo>
                  <a:lnTo>
                    <a:pt x="102" y="116"/>
                  </a:lnTo>
                  <a:lnTo>
                    <a:pt x="109" y="114"/>
                  </a:lnTo>
                  <a:lnTo>
                    <a:pt x="115" y="110"/>
                  </a:lnTo>
                  <a:lnTo>
                    <a:pt x="123" y="106"/>
                  </a:lnTo>
                  <a:lnTo>
                    <a:pt x="130" y="103"/>
                  </a:lnTo>
                  <a:lnTo>
                    <a:pt x="136" y="99"/>
                  </a:lnTo>
                  <a:lnTo>
                    <a:pt x="144" y="95"/>
                  </a:lnTo>
                  <a:lnTo>
                    <a:pt x="152" y="92"/>
                  </a:lnTo>
                  <a:lnTo>
                    <a:pt x="160" y="90"/>
                  </a:lnTo>
                  <a:lnTo>
                    <a:pt x="168" y="86"/>
                  </a:lnTo>
                  <a:lnTo>
                    <a:pt x="176" y="83"/>
                  </a:lnTo>
                  <a:lnTo>
                    <a:pt x="185" y="79"/>
                  </a:lnTo>
                  <a:lnTo>
                    <a:pt x="193" y="77"/>
                  </a:lnTo>
                  <a:lnTo>
                    <a:pt x="203" y="74"/>
                  </a:lnTo>
                  <a:lnTo>
                    <a:pt x="211" y="70"/>
                  </a:lnTo>
                  <a:lnTo>
                    <a:pt x="220" y="67"/>
                  </a:lnTo>
                  <a:lnTo>
                    <a:pt x="229" y="65"/>
                  </a:lnTo>
                  <a:lnTo>
                    <a:pt x="238" y="62"/>
                  </a:lnTo>
                  <a:lnTo>
                    <a:pt x="248" y="59"/>
                  </a:lnTo>
                  <a:lnTo>
                    <a:pt x="257" y="57"/>
                  </a:lnTo>
                  <a:lnTo>
                    <a:pt x="267" y="54"/>
                  </a:lnTo>
                  <a:lnTo>
                    <a:pt x="277" y="51"/>
                  </a:lnTo>
                  <a:lnTo>
                    <a:pt x="287" y="49"/>
                  </a:lnTo>
                  <a:lnTo>
                    <a:pt x="298" y="46"/>
                  </a:lnTo>
                  <a:lnTo>
                    <a:pt x="307" y="43"/>
                  </a:lnTo>
                  <a:lnTo>
                    <a:pt x="318" y="41"/>
                  </a:lnTo>
                  <a:lnTo>
                    <a:pt x="328" y="39"/>
                  </a:lnTo>
                  <a:lnTo>
                    <a:pt x="339" y="37"/>
                  </a:lnTo>
                  <a:lnTo>
                    <a:pt x="351" y="34"/>
                  </a:lnTo>
                  <a:lnTo>
                    <a:pt x="361" y="33"/>
                  </a:lnTo>
                  <a:lnTo>
                    <a:pt x="372" y="30"/>
                  </a:lnTo>
                  <a:lnTo>
                    <a:pt x="384" y="29"/>
                  </a:lnTo>
                  <a:lnTo>
                    <a:pt x="395" y="26"/>
                  </a:lnTo>
                  <a:lnTo>
                    <a:pt x="407" y="25"/>
                  </a:lnTo>
                  <a:lnTo>
                    <a:pt x="417" y="22"/>
                  </a:lnTo>
                  <a:lnTo>
                    <a:pt x="429" y="21"/>
                  </a:lnTo>
                  <a:lnTo>
                    <a:pt x="441" y="20"/>
                  </a:lnTo>
                  <a:lnTo>
                    <a:pt x="453" y="17"/>
                  </a:lnTo>
                  <a:lnTo>
                    <a:pt x="463" y="16"/>
                  </a:lnTo>
                  <a:lnTo>
                    <a:pt x="475" y="14"/>
                  </a:lnTo>
                  <a:lnTo>
                    <a:pt x="487" y="13"/>
                  </a:lnTo>
                  <a:lnTo>
                    <a:pt x="501" y="12"/>
                  </a:lnTo>
                  <a:lnTo>
                    <a:pt x="512" y="10"/>
                  </a:lnTo>
                  <a:lnTo>
                    <a:pt x="524" y="9"/>
                  </a:lnTo>
                  <a:lnTo>
                    <a:pt x="536" y="8"/>
                  </a:lnTo>
                  <a:lnTo>
                    <a:pt x="548" y="8"/>
                  </a:lnTo>
                  <a:lnTo>
                    <a:pt x="561" y="6"/>
                  </a:lnTo>
                  <a:lnTo>
                    <a:pt x="573" y="5"/>
                  </a:lnTo>
                  <a:lnTo>
                    <a:pt x="585" y="5"/>
                  </a:lnTo>
                  <a:lnTo>
                    <a:pt x="599" y="4"/>
                  </a:lnTo>
                  <a:lnTo>
                    <a:pt x="610" y="4"/>
                  </a:lnTo>
                  <a:lnTo>
                    <a:pt x="624" y="2"/>
                  </a:lnTo>
                  <a:lnTo>
                    <a:pt x="636" y="2"/>
                  </a:lnTo>
                  <a:lnTo>
                    <a:pt x="649" y="1"/>
                  </a:lnTo>
                  <a:lnTo>
                    <a:pt x="661" y="1"/>
                  </a:lnTo>
                  <a:lnTo>
                    <a:pt x="674" y="1"/>
                  </a:lnTo>
                  <a:lnTo>
                    <a:pt x="686" y="1"/>
                  </a:lnTo>
                  <a:lnTo>
                    <a:pt x="699" y="0"/>
                  </a:lnTo>
                  <a:lnTo>
                    <a:pt x="712" y="0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" name="Rectangle 2536"/>
            <p:cNvSpPr>
              <a:spLocks noChangeArrowheads="1"/>
            </p:cNvSpPr>
            <p:nvPr/>
          </p:nvSpPr>
          <p:spPr bwMode="auto">
            <a:xfrm>
              <a:off x="6391275" y="3387725"/>
              <a:ext cx="265113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auth</a:t>
              </a:r>
              <a:endParaRPr lang="en-US" sz="1000" b="0">
                <a:solidFill>
                  <a:schemeClr val="tx1"/>
                </a:solidFill>
              </a:endParaRPr>
            </a:p>
          </p:txBody>
        </p:sp>
        <p:sp>
          <p:nvSpPr>
            <p:cNvPr id="155" name="Line 2537"/>
            <p:cNvSpPr>
              <a:spLocks noChangeShapeType="1"/>
            </p:cNvSpPr>
            <p:nvPr/>
          </p:nvSpPr>
          <p:spPr bwMode="auto">
            <a:xfrm flipH="1">
              <a:off x="6488113" y="3551238"/>
              <a:ext cx="1587" cy="3508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" name="Freeform 2538"/>
            <p:cNvSpPr>
              <a:spLocks/>
            </p:cNvSpPr>
            <p:nvPr/>
          </p:nvSpPr>
          <p:spPr bwMode="auto">
            <a:xfrm>
              <a:off x="6450013" y="3836988"/>
              <a:ext cx="77787" cy="793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" y="199"/>
                </a:cxn>
                <a:cxn ang="0">
                  <a:pos x="197" y="2"/>
                </a:cxn>
              </a:cxnLst>
              <a:rect l="0" t="0" r="r" b="b"/>
              <a:pathLst>
                <a:path w="197" h="199">
                  <a:moveTo>
                    <a:pt x="0" y="0"/>
                  </a:moveTo>
                  <a:lnTo>
                    <a:pt x="97" y="199"/>
                  </a:lnTo>
                  <a:lnTo>
                    <a:pt x="197" y="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" name="Line 2539"/>
            <p:cNvSpPr>
              <a:spLocks noChangeShapeType="1"/>
            </p:cNvSpPr>
            <p:nvPr/>
          </p:nvSpPr>
          <p:spPr bwMode="auto">
            <a:xfrm>
              <a:off x="6488113" y="4270375"/>
              <a:ext cx="3175" cy="3270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8" name="Freeform 2540"/>
            <p:cNvSpPr>
              <a:spLocks/>
            </p:cNvSpPr>
            <p:nvPr/>
          </p:nvSpPr>
          <p:spPr bwMode="auto">
            <a:xfrm>
              <a:off x="6451600" y="4533900"/>
              <a:ext cx="79375" cy="7778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00" y="198"/>
                </a:cxn>
                <a:cxn ang="0">
                  <a:pos x="197" y="0"/>
                </a:cxn>
              </a:cxnLst>
              <a:rect l="0" t="0" r="r" b="b"/>
              <a:pathLst>
                <a:path w="197" h="198">
                  <a:moveTo>
                    <a:pt x="0" y="2"/>
                  </a:moveTo>
                  <a:lnTo>
                    <a:pt x="100" y="198"/>
                  </a:lnTo>
                  <a:lnTo>
                    <a:pt x="197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9" name="Line 2541"/>
            <p:cNvSpPr>
              <a:spLocks noChangeShapeType="1"/>
            </p:cNvSpPr>
            <p:nvPr/>
          </p:nvSpPr>
          <p:spPr bwMode="auto">
            <a:xfrm>
              <a:off x="6491288" y="4816475"/>
              <a:ext cx="1587" cy="3762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0" name="Freeform 2542"/>
            <p:cNvSpPr>
              <a:spLocks/>
            </p:cNvSpPr>
            <p:nvPr/>
          </p:nvSpPr>
          <p:spPr bwMode="auto">
            <a:xfrm>
              <a:off x="6453188" y="5127625"/>
              <a:ext cx="77787" cy="793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198"/>
                </a:cxn>
                <a:cxn ang="0">
                  <a:pos x="198" y="0"/>
                </a:cxn>
              </a:cxnLst>
              <a:rect l="0" t="0" r="r" b="b"/>
              <a:pathLst>
                <a:path w="198" h="198">
                  <a:moveTo>
                    <a:pt x="0" y="0"/>
                  </a:moveTo>
                  <a:lnTo>
                    <a:pt x="98" y="198"/>
                  </a:lnTo>
                  <a:lnTo>
                    <a:pt x="19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1" name="Rectangle 2543"/>
            <p:cNvSpPr>
              <a:spLocks noChangeArrowheads="1"/>
            </p:cNvSpPr>
            <p:nvPr/>
          </p:nvSpPr>
          <p:spPr bwMode="auto">
            <a:xfrm>
              <a:off x="798513" y="5561013"/>
              <a:ext cx="952500" cy="150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 dirty="0">
                  <a:solidFill>
                    <a:srgbClr val="000000"/>
                  </a:solidFill>
                </a:rPr>
                <a:t>coarse grained</a:t>
              </a:r>
              <a:endParaRPr lang="en-US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62" name="Rectangle 2544"/>
            <p:cNvSpPr>
              <a:spLocks noChangeArrowheads="1"/>
            </p:cNvSpPr>
            <p:nvPr/>
          </p:nvSpPr>
          <p:spPr bwMode="auto">
            <a:xfrm>
              <a:off x="838200" y="5715000"/>
              <a:ext cx="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63" name="Rectangle 2545"/>
            <p:cNvSpPr>
              <a:spLocks noChangeArrowheads="1"/>
            </p:cNvSpPr>
            <p:nvPr/>
          </p:nvSpPr>
          <p:spPr bwMode="auto">
            <a:xfrm>
              <a:off x="7545388" y="5527675"/>
              <a:ext cx="952500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</a:rPr>
                <a:t>coarse grained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64" name="Rectangle 2546"/>
            <p:cNvSpPr>
              <a:spLocks noChangeArrowheads="1"/>
            </p:cNvSpPr>
            <p:nvPr/>
          </p:nvSpPr>
          <p:spPr bwMode="auto">
            <a:xfrm>
              <a:off x="7481888" y="5657850"/>
              <a:ext cx="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65" name="Rectangle 2547"/>
            <p:cNvSpPr>
              <a:spLocks noChangeArrowheads="1"/>
            </p:cNvSpPr>
            <p:nvPr/>
          </p:nvSpPr>
          <p:spPr bwMode="auto">
            <a:xfrm>
              <a:off x="2452688" y="5561013"/>
              <a:ext cx="785812" cy="150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</a:rPr>
                <a:t>fine grained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66" name="Rectangle 2548"/>
            <p:cNvSpPr>
              <a:spLocks noChangeArrowheads="1"/>
            </p:cNvSpPr>
            <p:nvPr/>
          </p:nvSpPr>
          <p:spPr bwMode="auto">
            <a:xfrm>
              <a:off x="2425700" y="5691188"/>
              <a:ext cx="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67" name="Rectangle 2549"/>
            <p:cNvSpPr>
              <a:spLocks noChangeArrowheads="1"/>
            </p:cNvSpPr>
            <p:nvPr/>
          </p:nvSpPr>
          <p:spPr bwMode="auto">
            <a:xfrm>
              <a:off x="6115050" y="5561013"/>
              <a:ext cx="785813" cy="150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</a:rPr>
                <a:t>fine grained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68" name="Rectangle 2550"/>
            <p:cNvSpPr>
              <a:spLocks noChangeArrowheads="1"/>
            </p:cNvSpPr>
            <p:nvPr/>
          </p:nvSpPr>
          <p:spPr bwMode="auto">
            <a:xfrm>
              <a:off x="6053138" y="5691188"/>
              <a:ext cx="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69" name="Line 2551"/>
            <p:cNvSpPr>
              <a:spLocks noChangeShapeType="1"/>
            </p:cNvSpPr>
            <p:nvPr/>
          </p:nvSpPr>
          <p:spPr bwMode="auto">
            <a:xfrm>
              <a:off x="3598863" y="3192463"/>
              <a:ext cx="1587" cy="1365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0" name="Line 2552"/>
            <p:cNvSpPr>
              <a:spLocks noChangeShapeType="1"/>
            </p:cNvSpPr>
            <p:nvPr/>
          </p:nvSpPr>
          <p:spPr bwMode="auto">
            <a:xfrm>
              <a:off x="3598863" y="3363913"/>
              <a:ext cx="1587" cy="138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1" name="Line 2553"/>
            <p:cNvSpPr>
              <a:spLocks noChangeShapeType="1"/>
            </p:cNvSpPr>
            <p:nvPr/>
          </p:nvSpPr>
          <p:spPr bwMode="auto">
            <a:xfrm>
              <a:off x="3598863" y="3535363"/>
              <a:ext cx="1587" cy="138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2" name="Line 2554"/>
            <p:cNvSpPr>
              <a:spLocks noChangeShapeType="1"/>
            </p:cNvSpPr>
            <p:nvPr/>
          </p:nvSpPr>
          <p:spPr bwMode="auto">
            <a:xfrm>
              <a:off x="3598863" y="3708400"/>
              <a:ext cx="1587" cy="1365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3" name="Line 2555"/>
            <p:cNvSpPr>
              <a:spLocks noChangeShapeType="1"/>
            </p:cNvSpPr>
            <p:nvPr/>
          </p:nvSpPr>
          <p:spPr bwMode="auto">
            <a:xfrm>
              <a:off x="3598863" y="3879850"/>
              <a:ext cx="1587" cy="1365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" name="Line 2556"/>
            <p:cNvSpPr>
              <a:spLocks noChangeShapeType="1"/>
            </p:cNvSpPr>
            <p:nvPr/>
          </p:nvSpPr>
          <p:spPr bwMode="auto">
            <a:xfrm>
              <a:off x="3598863" y="4051300"/>
              <a:ext cx="1587" cy="1365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" name="Line 2557"/>
            <p:cNvSpPr>
              <a:spLocks noChangeShapeType="1"/>
            </p:cNvSpPr>
            <p:nvPr/>
          </p:nvSpPr>
          <p:spPr bwMode="auto">
            <a:xfrm>
              <a:off x="3598863" y="4222750"/>
              <a:ext cx="1587" cy="1365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6" name="Line 2558"/>
            <p:cNvSpPr>
              <a:spLocks noChangeShapeType="1"/>
            </p:cNvSpPr>
            <p:nvPr/>
          </p:nvSpPr>
          <p:spPr bwMode="auto">
            <a:xfrm>
              <a:off x="3598863" y="4394200"/>
              <a:ext cx="1587" cy="138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7" name="Line 2559"/>
            <p:cNvSpPr>
              <a:spLocks noChangeShapeType="1"/>
            </p:cNvSpPr>
            <p:nvPr/>
          </p:nvSpPr>
          <p:spPr bwMode="auto">
            <a:xfrm>
              <a:off x="3598863" y="4565650"/>
              <a:ext cx="1587" cy="138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8" name="Line 2560"/>
            <p:cNvSpPr>
              <a:spLocks noChangeShapeType="1"/>
            </p:cNvSpPr>
            <p:nvPr/>
          </p:nvSpPr>
          <p:spPr bwMode="auto">
            <a:xfrm>
              <a:off x="3598863" y="4738688"/>
              <a:ext cx="1587" cy="1365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9" name="Line 2561"/>
            <p:cNvSpPr>
              <a:spLocks noChangeShapeType="1"/>
            </p:cNvSpPr>
            <p:nvPr/>
          </p:nvSpPr>
          <p:spPr bwMode="auto">
            <a:xfrm>
              <a:off x="3598863" y="4910138"/>
              <a:ext cx="1587" cy="1365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0" name="Line 2562"/>
            <p:cNvSpPr>
              <a:spLocks noChangeShapeType="1"/>
            </p:cNvSpPr>
            <p:nvPr/>
          </p:nvSpPr>
          <p:spPr bwMode="auto">
            <a:xfrm>
              <a:off x="3598863" y="5081588"/>
              <a:ext cx="1587" cy="1365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1" name="Line 2563"/>
            <p:cNvSpPr>
              <a:spLocks noChangeShapeType="1"/>
            </p:cNvSpPr>
            <p:nvPr/>
          </p:nvSpPr>
          <p:spPr bwMode="auto">
            <a:xfrm>
              <a:off x="3598863" y="5253038"/>
              <a:ext cx="1587" cy="138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2" name="Line 2564"/>
            <p:cNvSpPr>
              <a:spLocks noChangeShapeType="1"/>
            </p:cNvSpPr>
            <p:nvPr/>
          </p:nvSpPr>
          <p:spPr bwMode="auto">
            <a:xfrm>
              <a:off x="3598863" y="5424488"/>
              <a:ext cx="1587" cy="138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3" name="Line 2565"/>
            <p:cNvSpPr>
              <a:spLocks noChangeShapeType="1"/>
            </p:cNvSpPr>
            <p:nvPr/>
          </p:nvSpPr>
          <p:spPr bwMode="auto">
            <a:xfrm>
              <a:off x="3598863" y="5597525"/>
              <a:ext cx="1587" cy="1365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" name="Line 2566"/>
            <p:cNvSpPr>
              <a:spLocks noChangeShapeType="1"/>
            </p:cNvSpPr>
            <p:nvPr/>
          </p:nvSpPr>
          <p:spPr bwMode="auto">
            <a:xfrm>
              <a:off x="3598863" y="5768975"/>
              <a:ext cx="1587" cy="1365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" name="Line 2567"/>
            <p:cNvSpPr>
              <a:spLocks noChangeShapeType="1"/>
            </p:cNvSpPr>
            <p:nvPr/>
          </p:nvSpPr>
          <p:spPr bwMode="auto">
            <a:xfrm>
              <a:off x="3598863" y="5940425"/>
              <a:ext cx="1587" cy="127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" name="Freeform 2568"/>
            <p:cNvSpPr>
              <a:spLocks/>
            </p:cNvSpPr>
            <p:nvPr/>
          </p:nvSpPr>
          <p:spPr bwMode="auto">
            <a:xfrm>
              <a:off x="3173413" y="5826125"/>
              <a:ext cx="425450" cy="282575"/>
            </a:xfrm>
            <a:custGeom>
              <a:avLst/>
              <a:gdLst/>
              <a:ahLst/>
              <a:cxnLst>
                <a:cxn ang="0">
                  <a:pos x="1071" y="179"/>
                </a:cxn>
                <a:cxn ang="0">
                  <a:pos x="536" y="179"/>
                </a:cxn>
                <a:cxn ang="0">
                  <a:pos x="357" y="179"/>
                </a:cxn>
                <a:cxn ang="0">
                  <a:pos x="357" y="0"/>
                </a:cxn>
                <a:cxn ang="0">
                  <a:pos x="0" y="356"/>
                </a:cxn>
                <a:cxn ang="0">
                  <a:pos x="357" y="714"/>
                </a:cxn>
                <a:cxn ang="0">
                  <a:pos x="357" y="535"/>
                </a:cxn>
                <a:cxn ang="0">
                  <a:pos x="1071" y="535"/>
                </a:cxn>
                <a:cxn ang="0">
                  <a:pos x="1071" y="179"/>
                </a:cxn>
              </a:cxnLst>
              <a:rect l="0" t="0" r="r" b="b"/>
              <a:pathLst>
                <a:path w="1071" h="714">
                  <a:moveTo>
                    <a:pt x="1071" y="179"/>
                  </a:moveTo>
                  <a:lnTo>
                    <a:pt x="536" y="179"/>
                  </a:lnTo>
                  <a:lnTo>
                    <a:pt x="357" y="179"/>
                  </a:lnTo>
                  <a:lnTo>
                    <a:pt x="357" y="0"/>
                  </a:lnTo>
                  <a:lnTo>
                    <a:pt x="0" y="356"/>
                  </a:lnTo>
                  <a:lnTo>
                    <a:pt x="357" y="714"/>
                  </a:lnTo>
                  <a:lnTo>
                    <a:pt x="357" y="535"/>
                  </a:lnTo>
                  <a:lnTo>
                    <a:pt x="1071" y="535"/>
                  </a:lnTo>
                  <a:lnTo>
                    <a:pt x="1071" y="1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7" name="Freeform 2569"/>
            <p:cNvSpPr>
              <a:spLocks/>
            </p:cNvSpPr>
            <p:nvPr/>
          </p:nvSpPr>
          <p:spPr bwMode="auto">
            <a:xfrm>
              <a:off x="3173413" y="5826125"/>
              <a:ext cx="425450" cy="282575"/>
            </a:xfrm>
            <a:custGeom>
              <a:avLst/>
              <a:gdLst/>
              <a:ahLst/>
              <a:cxnLst>
                <a:cxn ang="0">
                  <a:pos x="1071" y="179"/>
                </a:cxn>
                <a:cxn ang="0">
                  <a:pos x="536" y="179"/>
                </a:cxn>
                <a:cxn ang="0">
                  <a:pos x="357" y="179"/>
                </a:cxn>
                <a:cxn ang="0">
                  <a:pos x="357" y="0"/>
                </a:cxn>
                <a:cxn ang="0">
                  <a:pos x="0" y="356"/>
                </a:cxn>
                <a:cxn ang="0">
                  <a:pos x="357" y="714"/>
                </a:cxn>
                <a:cxn ang="0">
                  <a:pos x="357" y="535"/>
                </a:cxn>
                <a:cxn ang="0">
                  <a:pos x="1071" y="535"/>
                </a:cxn>
                <a:cxn ang="0">
                  <a:pos x="1071" y="179"/>
                </a:cxn>
              </a:cxnLst>
              <a:rect l="0" t="0" r="r" b="b"/>
              <a:pathLst>
                <a:path w="1071" h="714">
                  <a:moveTo>
                    <a:pt x="1071" y="179"/>
                  </a:moveTo>
                  <a:lnTo>
                    <a:pt x="536" y="179"/>
                  </a:lnTo>
                  <a:lnTo>
                    <a:pt x="357" y="179"/>
                  </a:lnTo>
                  <a:lnTo>
                    <a:pt x="357" y="0"/>
                  </a:lnTo>
                  <a:lnTo>
                    <a:pt x="0" y="356"/>
                  </a:lnTo>
                  <a:lnTo>
                    <a:pt x="357" y="714"/>
                  </a:lnTo>
                  <a:lnTo>
                    <a:pt x="357" y="535"/>
                  </a:lnTo>
                  <a:lnTo>
                    <a:pt x="1071" y="535"/>
                  </a:lnTo>
                  <a:lnTo>
                    <a:pt x="1071" y="179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8" name="Freeform 2570"/>
            <p:cNvSpPr>
              <a:spLocks/>
            </p:cNvSpPr>
            <p:nvPr/>
          </p:nvSpPr>
          <p:spPr bwMode="auto">
            <a:xfrm>
              <a:off x="3173413" y="5826125"/>
              <a:ext cx="425450" cy="282575"/>
            </a:xfrm>
            <a:custGeom>
              <a:avLst/>
              <a:gdLst/>
              <a:ahLst/>
              <a:cxnLst>
                <a:cxn ang="0">
                  <a:pos x="1071" y="179"/>
                </a:cxn>
                <a:cxn ang="0">
                  <a:pos x="536" y="179"/>
                </a:cxn>
                <a:cxn ang="0">
                  <a:pos x="357" y="179"/>
                </a:cxn>
                <a:cxn ang="0">
                  <a:pos x="357" y="0"/>
                </a:cxn>
                <a:cxn ang="0">
                  <a:pos x="0" y="356"/>
                </a:cxn>
                <a:cxn ang="0">
                  <a:pos x="357" y="714"/>
                </a:cxn>
                <a:cxn ang="0">
                  <a:pos x="357" y="535"/>
                </a:cxn>
                <a:cxn ang="0">
                  <a:pos x="1071" y="535"/>
                </a:cxn>
                <a:cxn ang="0">
                  <a:pos x="1071" y="179"/>
                </a:cxn>
              </a:cxnLst>
              <a:rect l="0" t="0" r="r" b="b"/>
              <a:pathLst>
                <a:path w="1071" h="714">
                  <a:moveTo>
                    <a:pt x="1071" y="179"/>
                  </a:moveTo>
                  <a:lnTo>
                    <a:pt x="536" y="179"/>
                  </a:lnTo>
                  <a:lnTo>
                    <a:pt x="357" y="179"/>
                  </a:lnTo>
                  <a:lnTo>
                    <a:pt x="357" y="0"/>
                  </a:lnTo>
                  <a:lnTo>
                    <a:pt x="0" y="356"/>
                  </a:lnTo>
                  <a:lnTo>
                    <a:pt x="357" y="714"/>
                  </a:lnTo>
                  <a:lnTo>
                    <a:pt x="357" y="535"/>
                  </a:lnTo>
                  <a:lnTo>
                    <a:pt x="1071" y="535"/>
                  </a:lnTo>
                  <a:lnTo>
                    <a:pt x="1071" y="179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9" name="Rectangle 2571"/>
            <p:cNvSpPr>
              <a:spLocks noChangeArrowheads="1"/>
            </p:cNvSpPr>
            <p:nvPr/>
          </p:nvSpPr>
          <p:spPr bwMode="auto">
            <a:xfrm>
              <a:off x="3278188" y="5892800"/>
              <a:ext cx="304800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</a:rPr>
                <a:t>Java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90" name="Line 2572"/>
            <p:cNvSpPr>
              <a:spLocks noChangeShapeType="1"/>
            </p:cNvSpPr>
            <p:nvPr/>
          </p:nvSpPr>
          <p:spPr bwMode="auto">
            <a:xfrm>
              <a:off x="4640263" y="2146300"/>
              <a:ext cx="3417887" cy="1196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1" name="Freeform 2573"/>
            <p:cNvSpPr>
              <a:spLocks/>
            </p:cNvSpPr>
            <p:nvPr/>
          </p:nvSpPr>
          <p:spPr bwMode="auto">
            <a:xfrm>
              <a:off x="7985125" y="3286125"/>
              <a:ext cx="87313" cy="73025"/>
            </a:xfrm>
            <a:custGeom>
              <a:avLst/>
              <a:gdLst/>
              <a:ahLst/>
              <a:cxnLst>
                <a:cxn ang="0">
                  <a:pos x="0" y="186"/>
                </a:cxn>
                <a:cxn ang="0">
                  <a:pos x="219" y="158"/>
                </a:cxn>
                <a:cxn ang="0">
                  <a:pos x="65" y="0"/>
                </a:cxn>
              </a:cxnLst>
              <a:rect l="0" t="0" r="r" b="b"/>
              <a:pathLst>
                <a:path w="219" h="186">
                  <a:moveTo>
                    <a:pt x="0" y="186"/>
                  </a:moveTo>
                  <a:lnTo>
                    <a:pt x="219" y="158"/>
                  </a:lnTo>
                  <a:lnTo>
                    <a:pt x="65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2" name="Line 2574"/>
            <p:cNvSpPr>
              <a:spLocks noChangeShapeType="1"/>
            </p:cNvSpPr>
            <p:nvPr/>
          </p:nvSpPr>
          <p:spPr bwMode="auto">
            <a:xfrm>
              <a:off x="4640263" y="2146300"/>
              <a:ext cx="1716087" cy="12065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3" name="Freeform 2575"/>
            <p:cNvSpPr>
              <a:spLocks/>
            </p:cNvSpPr>
            <p:nvPr/>
          </p:nvSpPr>
          <p:spPr bwMode="auto">
            <a:xfrm>
              <a:off x="6281738" y="3284538"/>
              <a:ext cx="87312" cy="76200"/>
            </a:xfrm>
            <a:custGeom>
              <a:avLst/>
              <a:gdLst/>
              <a:ahLst/>
              <a:cxnLst>
                <a:cxn ang="0">
                  <a:pos x="0" y="161"/>
                </a:cxn>
                <a:cxn ang="0">
                  <a:pos x="218" y="194"/>
                </a:cxn>
                <a:cxn ang="0">
                  <a:pos x="113" y="0"/>
                </a:cxn>
              </a:cxnLst>
              <a:rect l="0" t="0" r="r" b="b"/>
              <a:pathLst>
                <a:path w="218" h="194">
                  <a:moveTo>
                    <a:pt x="0" y="161"/>
                  </a:moveTo>
                  <a:lnTo>
                    <a:pt x="218" y="194"/>
                  </a:lnTo>
                  <a:lnTo>
                    <a:pt x="11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" name="Line 2576"/>
            <p:cNvSpPr>
              <a:spLocks noChangeShapeType="1"/>
            </p:cNvSpPr>
            <p:nvPr/>
          </p:nvSpPr>
          <p:spPr bwMode="auto">
            <a:xfrm flipH="1">
              <a:off x="2960688" y="2146300"/>
              <a:ext cx="1679575" cy="1173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" name="Freeform 2577"/>
            <p:cNvSpPr>
              <a:spLocks/>
            </p:cNvSpPr>
            <p:nvPr/>
          </p:nvSpPr>
          <p:spPr bwMode="auto">
            <a:xfrm>
              <a:off x="2949575" y="3251200"/>
              <a:ext cx="87313" cy="77788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0" y="194"/>
                </a:cxn>
                <a:cxn ang="0">
                  <a:pos x="219" y="161"/>
                </a:cxn>
              </a:cxnLst>
              <a:rect l="0" t="0" r="r" b="b"/>
              <a:pathLst>
                <a:path w="219" h="194">
                  <a:moveTo>
                    <a:pt x="105" y="0"/>
                  </a:moveTo>
                  <a:lnTo>
                    <a:pt x="0" y="194"/>
                  </a:lnTo>
                  <a:lnTo>
                    <a:pt x="219" y="16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" name="Line 2578"/>
            <p:cNvSpPr>
              <a:spLocks noChangeShapeType="1"/>
            </p:cNvSpPr>
            <p:nvPr/>
          </p:nvSpPr>
          <p:spPr bwMode="auto">
            <a:xfrm flipH="1">
              <a:off x="1336675" y="2146300"/>
              <a:ext cx="3303588" cy="12096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7" name="Freeform 2579"/>
            <p:cNvSpPr>
              <a:spLocks/>
            </p:cNvSpPr>
            <p:nvPr/>
          </p:nvSpPr>
          <p:spPr bwMode="auto">
            <a:xfrm>
              <a:off x="1323975" y="3297238"/>
              <a:ext cx="87313" cy="74612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0" y="160"/>
                </a:cxn>
                <a:cxn ang="0">
                  <a:pos x="220" y="185"/>
                </a:cxn>
              </a:cxnLst>
              <a:rect l="0" t="0" r="r" b="b"/>
              <a:pathLst>
                <a:path w="220" h="185">
                  <a:moveTo>
                    <a:pt x="152" y="0"/>
                  </a:moveTo>
                  <a:lnTo>
                    <a:pt x="0" y="160"/>
                  </a:lnTo>
                  <a:lnTo>
                    <a:pt x="220" y="18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8" name="Rectangle 2580"/>
            <p:cNvSpPr>
              <a:spLocks noChangeArrowheads="1"/>
            </p:cNvSpPr>
            <p:nvPr/>
          </p:nvSpPr>
          <p:spPr bwMode="auto">
            <a:xfrm>
              <a:off x="2947988" y="2538413"/>
              <a:ext cx="438150" cy="1444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9" name="Rectangle 2581"/>
            <p:cNvSpPr>
              <a:spLocks noChangeArrowheads="1"/>
            </p:cNvSpPr>
            <p:nvPr/>
          </p:nvSpPr>
          <p:spPr bwMode="auto">
            <a:xfrm>
              <a:off x="2947988" y="2538413"/>
              <a:ext cx="438150" cy="14446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0" name="Rectangle 2582"/>
            <p:cNvSpPr>
              <a:spLocks noChangeArrowheads="1"/>
            </p:cNvSpPr>
            <p:nvPr/>
          </p:nvSpPr>
          <p:spPr bwMode="auto">
            <a:xfrm>
              <a:off x="3019425" y="2565400"/>
              <a:ext cx="365125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proxy cert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201" name="Rectangle 2583"/>
            <p:cNvSpPr>
              <a:spLocks noChangeArrowheads="1"/>
            </p:cNvSpPr>
            <p:nvPr/>
          </p:nvSpPr>
          <p:spPr bwMode="auto">
            <a:xfrm>
              <a:off x="5172075" y="2670175"/>
              <a:ext cx="438150" cy="142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2" name="Rectangle 2584"/>
            <p:cNvSpPr>
              <a:spLocks noChangeArrowheads="1"/>
            </p:cNvSpPr>
            <p:nvPr/>
          </p:nvSpPr>
          <p:spPr bwMode="auto">
            <a:xfrm>
              <a:off x="5172075" y="2670175"/>
              <a:ext cx="438150" cy="14287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3" name="Rectangle 2585"/>
            <p:cNvSpPr>
              <a:spLocks noChangeArrowheads="1"/>
            </p:cNvSpPr>
            <p:nvPr/>
          </p:nvSpPr>
          <p:spPr bwMode="auto">
            <a:xfrm>
              <a:off x="5243513" y="2695575"/>
              <a:ext cx="365125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proxy cert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204" name="Rectangle 2586"/>
            <p:cNvSpPr>
              <a:spLocks noChangeArrowheads="1"/>
            </p:cNvSpPr>
            <p:nvPr/>
          </p:nvSpPr>
          <p:spPr bwMode="auto">
            <a:xfrm>
              <a:off x="3603625" y="2670175"/>
              <a:ext cx="436563" cy="142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" name="Rectangle 2587"/>
            <p:cNvSpPr>
              <a:spLocks noChangeArrowheads="1"/>
            </p:cNvSpPr>
            <p:nvPr/>
          </p:nvSpPr>
          <p:spPr bwMode="auto">
            <a:xfrm>
              <a:off x="3603625" y="2670175"/>
              <a:ext cx="436563" cy="14287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" name="Rectangle 2588"/>
            <p:cNvSpPr>
              <a:spLocks noChangeArrowheads="1"/>
            </p:cNvSpPr>
            <p:nvPr/>
          </p:nvSpPr>
          <p:spPr bwMode="auto">
            <a:xfrm>
              <a:off x="3675063" y="2695575"/>
              <a:ext cx="365125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proxy cert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207" name="Line 2589"/>
            <p:cNvSpPr>
              <a:spLocks noChangeShapeType="1"/>
            </p:cNvSpPr>
            <p:nvPr/>
          </p:nvSpPr>
          <p:spPr bwMode="auto">
            <a:xfrm>
              <a:off x="198438" y="3192463"/>
              <a:ext cx="138112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8" name="Line 2591"/>
            <p:cNvSpPr>
              <a:spLocks noChangeShapeType="1"/>
            </p:cNvSpPr>
            <p:nvPr/>
          </p:nvSpPr>
          <p:spPr bwMode="auto">
            <a:xfrm>
              <a:off x="369888" y="3192463"/>
              <a:ext cx="138112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9" name="Line 2592"/>
            <p:cNvSpPr>
              <a:spLocks noChangeShapeType="1"/>
            </p:cNvSpPr>
            <p:nvPr/>
          </p:nvSpPr>
          <p:spPr bwMode="auto">
            <a:xfrm>
              <a:off x="541338" y="3192463"/>
              <a:ext cx="138112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0" name="Line 2593"/>
            <p:cNvSpPr>
              <a:spLocks noChangeShapeType="1"/>
            </p:cNvSpPr>
            <p:nvPr/>
          </p:nvSpPr>
          <p:spPr bwMode="auto">
            <a:xfrm>
              <a:off x="714375" y="3192463"/>
              <a:ext cx="136525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1" name="Line 2594"/>
            <p:cNvSpPr>
              <a:spLocks noChangeShapeType="1"/>
            </p:cNvSpPr>
            <p:nvPr/>
          </p:nvSpPr>
          <p:spPr bwMode="auto">
            <a:xfrm>
              <a:off x="885825" y="3192463"/>
              <a:ext cx="1381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2" name="Line 2595"/>
            <p:cNvSpPr>
              <a:spLocks noChangeShapeType="1"/>
            </p:cNvSpPr>
            <p:nvPr/>
          </p:nvSpPr>
          <p:spPr bwMode="auto">
            <a:xfrm>
              <a:off x="1057275" y="3192463"/>
              <a:ext cx="1381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3" name="Line 2596"/>
            <p:cNvSpPr>
              <a:spLocks noChangeShapeType="1"/>
            </p:cNvSpPr>
            <p:nvPr/>
          </p:nvSpPr>
          <p:spPr bwMode="auto">
            <a:xfrm>
              <a:off x="1228725" y="3192463"/>
              <a:ext cx="1381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4" name="Line 2597"/>
            <p:cNvSpPr>
              <a:spLocks noChangeShapeType="1"/>
            </p:cNvSpPr>
            <p:nvPr/>
          </p:nvSpPr>
          <p:spPr bwMode="auto">
            <a:xfrm>
              <a:off x="1401763" y="3192463"/>
              <a:ext cx="136525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" name="Line 2598"/>
            <p:cNvSpPr>
              <a:spLocks noChangeShapeType="1"/>
            </p:cNvSpPr>
            <p:nvPr/>
          </p:nvSpPr>
          <p:spPr bwMode="auto">
            <a:xfrm>
              <a:off x="1573213" y="3192463"/>
              <a:ext cx="138112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6" name="Line 2599"/>
            <p:cNvSpPr>
              <a:spLocks noChangeShapeType="1"/>
            </p:cNvSpPr>
            <p:nvPr/>
          </p:nvSpPr>
          <p:spPr bwMode="auto">
            <a:xfrm>
              <a:off x="1744663" y="3192463"/>
              <a:ext cx="138112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7" name="Line 2600"/>
            <p:cNvSpPr>
              <a:spLocks noChangeShapeType="1"/>
            </p:cNvSpPr>
            <p:nvPr/>
          </p:nvSpPr>
          <p:spPr bwMode="auto">
            <a:xfrm>
              <a:off x="1916113" y="3192463"/>
              <a:ext cx="138112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" name="Line 2601"/>
            <p:cNvSpPr>
              <a:spLocks noChangeShapeType="1"/>
            </p:cNvSpPr>
            <p:nvPr/>
          </p:nvSpPr>
          <p:spPr bwMode="auto">
            <a:xfrm>
              <a:off x="2089150" y="3192463"/>
              <a:ext cx="1381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9" name="Line 2602"/>
            <p:cNvSpPr>
              <a:spLocks noChangeShapeType="1"/>
            </p:cNvSpPr>
            <p:nvPr/>
          </p:nvSpPr>
          <p:spPr bwMode="auto">
            <a:xfrm>
              <a:off x="2260600" y="3192463"/>
              <a:ext cx="1381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0" name="Line 2603"/>
            <p:cNvSpPr>
              <a:spLocks noChangeShapeType="1"/>
            </p:cNvSpPr>
            <p:nvPr/>
          </p:nvSpPr>
          <p:spPr bwMode="auto">
            <a:xfrm>
              <a:off x="2432050" y="3192463"/>
              <a:ext cx="1381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1" name="Line 2604"/>
            <p:cNvSpPr>
              <a:spLocks noChangeShapeType="1"/>
            </p:cNvSpPr>
            <p:nvPr/>
          </p:nvSpPr>
          <p:spPr bwMode="auto">
            <a:xfrm>
              <a:off x="2605088" y="3192463"/>
              <a:ext cx="136525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2" name="Line 2605"/>
            <p:cNvSpPr>
              <a:spLocks noChangeShapeType="1"/>
            </p:cNvSpPr>
            <p:nvPr/>
          </p:nvSpPr>
          <p:spPr bwMode="auto">
            <a:xfrm>
              <a:off x="2776538" y="3192463"/>
              <a:ext cx="138112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3" name="Line 2606"/>
            <p:cNvSpPr>
              <a:spLocks noChangeShapeType="1"/>
            </p:cNvSpPr>
            <p:nvPr/>
          </p:nvSpPr>
          <p:spPr bwMode="auto">
            <a:xfrm>
              <a:off x="2947988" y="3192463"/>
              <a:ext cx="138112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4" name="Line 2607"/>
            <p:cNvSpPr>
              <a:spLocks noChangeShapeType="1"/>
            </p:cNvSpPr>
            <p:nvPr/>
          </p:nvSpPr>
          <p:spPr bwMode="auto">
            <a:xfrm>
              <a:off x="3119438" y="3192463"/>
              <a:ext cx="138112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" name="Line 2608"/>
            <p:cNvSpPr>
              <a:spLocks noChangeShapeType="1"/>
            </p:cNvSpPr>
            <p:nvPr/>
          </p:nvSpPr>
          <p:spPr bwMode="auto">
            <a:xfrm>
              <a:off x="3292475" y="3192463"/>
              <a:ext cx="136525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" name="Line 2609"/>
            <p:cNvSpPr>
              <a:spLocks noChangeShapeType="1"/>
            </p:cNvSpPr>
            <p:nvPr/>
          </p:nvSpPr>
          <p:spPr bwMode="auto">
            <a:xfrm>
              <a:off x="3463925" y="3192463"/>
              <a:ext cx="1381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" name="Line 2610"/>
            <p:cNvSpPr>
              <a:spLocks noChangeShapeType="1"/>
            </p:cNvSpPr>
            <p:nvPr/>
          </p:nvSpPr>
          <p:spPr bwMode="auto">
            <a:xfrm>
              <a:off x="3635375" y="3192463"/>
              <a:ext cx="1381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" name="Line 2611"/>
            <p:cNvSpPr>
              <a:spLocks noChangeShapeType="1"/>
            </p:cNvSpPr>
            <p:nvPr/>
          </p:nvSpPr>
          <p:spPr bwMode="auto">
            <a:xfrm>
              <a:off x="3806825" y="3192463"/>
              <a:ext cx="1381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9" name="Line 2612"/>
            <p:cNvSpPr>
              <a:spLocks noChangeShapeType="1"/>
            </p:cNvSpPr>
            <p:nvPr/>
          </p:nvSpPr>
          <p:spPr bwMode="auto">
            <a:xfrm>
              <a:off x="3979863" y="3192463"/>
              <a:ext cx="136525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0" name="Line 2613"/>
            <p:cNvSpPr>
              <a:spLocks noChangeShapeType="1"/>
            </p:cNvSpPr>
            <p:nvPr/>
          </p:nvSpPr>
          <p:spPr bwMode="auto">
            <a:xfrm>
              <a:off x="4151313" y="3192463"/>
              <a:ext cx="138112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1" name="Line 2614"/>
            <p:cNvSpPr>
              <a:spLocks noChangeShapeType="1"/>
            </p:cNvSpPr>
            <p:nvPr/>
          </p:nvSpPr>
          <p:spPr bwMode="auto">
            <a:xfrm>
              <a:off x="4322763" y="3192463"/>
              <a:ext cx="138112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2" name="Line 2615"/>
            <p:cNvSpPr>
              <a:spLocks noChangeShapeType="1"/>
            </p:cNvSpPr>
            <p:nvPr/>
          </p:nvSpPr>
          <p:spPr bwMode="auto">
            <a:xfrm>
              <a:off x="4495800" y="3192463"/>
              <a:ext cx="136525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3" name="Line 2616"/>
            <p:cNvSpPr>
              <a:spLocks noChangeShapeType="1"/>
            </p:cNvSpPr>
            <p:nvPr/>
          </p:nvSpPr>
          <p:spPr bwMode="auto">
            <a:xfrm>
              <a:off x="4667250" y="3192463"/>
              <a:ext cx="1381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4" name="Line 2617"/>
            <p:cNvSpPr>
              <a:spLocks noChangeShapeType="1"/>
            </p:cNvSpPr>
            <p:nvPr/>
          </p:nvSpPr>
          <p:spPr bwMode="auto">
            <a:xfrm>
              <a:off x="4838700" y="3192463"/>
              <a:ext cx="1381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5" name="Line 2618"/>
            <p:cNvSpPr>
              <a:spLocks noChangeShapeType="1"/>
            </p:cNvSpPr>
            <p:nvPr/>
          </p:nvSpPr>
          <p:spPr bwMode="auto">
            <a:xfrm>
              <a:off x="5010150" y="3192463"/>
              <a:ext cx="1381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6" name="Line 2619"/>
            <p:cNvSpPr>
              <a:spLocks noChangeShapeType="1"/>
            </p:cNvSpPr>
            <p:nvPr/>
          </p:nvSpPr>
          <p:spPr bwMode="auto">
            <a:xfrm>
              <a:off x="5183188" y="3192463"/>
              <a:ext cx="136525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7" name="Line 2620"/>
            <p:cNvSpPr>
              <a:spLocks noChangeShapeType="1"/>
            </p:cNvSpPr>
            <p:nvPr/>
          </p:nvSpPr>
          <p:spPr bwMode="auto">
            <a:xfrm>
              <a:off x="5354638" y="3192463"/>
              <a:ext cx="138112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" name="Line 2621"/>
            <p:cNvSpPr>
              <a:spLocks noChangeShapeType="1"/>
            </p:cNvSpPr>
            <p:nvPr/>
          </p:nvSpPr>
          <p:spPr bwMode="auto">
            <a:xfrm>
              <a:off x="5526088" y="3192463"/>
              <a:ext cx="138112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9" name="Line 2622"/>
            <p:cNvSpPr>
              <a:spLocks noChangeShapeType="1"/>
            </p:cNvSpPr>
            <p:nvPr/>
          </p:nvSpPr>
          <p:spPr bwMode="auto">
            <a:xfrm>
              <a:off x="5697538" y="3192463"/>
              <a:ext cx="138112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0" name="Line 2623"/>
            <p:cNvSpPr>
              <a:spLocks noChangeShapeType="1"/>
            </p:cNvSpPr>
            <p:nvPr/>
          </p:nvSpPr>
          <p:spPr bwMode="auto">
            <a:xfrm>
              <a:off x="5870575" y="3192463"/>
              <a:ext cx="136525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1" name="Line 2624"/>
            <p:cNvSpPr>
              <a:spLocks noChangeShapeType="1"/>
            </p:cNvSpPr>
            <p:nvPr/>
          </p:nvSpPr>
          <p:spPr bwMode="auto">
            <a:xfrm>
              <a:off x="6042025" y="3192463"/>
              <a:ext cx="1381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2" name="Line 2625"/>
            <p:cNvSpPr>
              <a:spLocks noChangeShapeType="1"/>
            </p:cNvSpPr>
            <p:nvPr/>
          </p:nvSpPr>
          <p:spPr bwMode="auto">
            <a:xfrm>
              <a:off x="6213475" y="3192463"/>
              <a:ext cx="1381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3" name="Line 2626"/>
            <p:cNvSpPr>
              <a:spLocks noChangeShapeType="1"/>
            </p:cNvSpPr>
            <p:nvPr/>
          </p:nvSpPr>
          <p:spPr bwMode="auto">
            <a:xfrm>
              <a:off x="6384925" y="3192463"/>
              <a:ext cx="1381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" name="Line 2627"/>
            <p:cNvSpPr>
              <a:spLocks noChangeShapeType="1"/>
            </p:cNvSpPr>
            <p:nvPr/>
          </p:nvSpPr>
          <p:spPr bwMode="auto">
            <a:xfrm>
              <a:off x="6557963" y="3192463"/>
              <a:ext cx="136525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" name="Line 2628"/>
            <p:cNvSpPr>
              <a:spLocks noChangeShapeType="1"/>
            </p:cNvSpPr>
            <p:nvPr/>
          </p:nvSpPr>
          <p:spPr bwMode="auto">
            <a:xfrm>
              <a:off x="6729413" y="3192463"/>
              <a:ext cx="138112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" name="Line 2629"/>
            <p:cNvSpPr>
              <a:spLocks noChangeShapeType="1"/>
            </p:cNvSpPr>
            <p:nvPr/>
          </p:nvSpPr>
          <p:spPr bwMode="auto">
            <a:xfrm>
              <a:off x="6900863" y="3192463"/>
              <a:ext cx="138112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" name="Line 2630"/>
            <p:cNvSpPr>
              <a:spLocks noChangeShapeType="1"/>
            </p:cNvSpPr>
            <p:nvPr/>
          </p:nvSpPr>
          <p:spPr bwMode="auto">
            <a:xfrm>
              <a:off x="7073900" y="3192463"/>
              <a:ext cx="136525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" name="Line 2631"/>
            <p:cNvSpPr>
              <a:spLocks noChangeShapeType="1"/>
            </p:cNvSpPr>
            <p:nvPr/>
          </p:nvSpPr>
          <p:spPr bwMode="auto">
            <a:xfrm>
              <a:off x="7245350" y="3192463"/>
              <a:ext cx="1381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" name="Line 2632"/>
            <p:cNvSpPr>
              <a:spLocks noChangeShapeType="1"/>
            </p:cNvSpPr>
            <p:nvPr/>
          </p:nvSpPr>
          <p:spPr bwMode="auto">
            <a:xfrm>
              <a:off x="7416800" y="3192463"/>
              <a:ext cx="1381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0" name="Line 2633"/>
            <p:cNvSpPr>
              <a:spLocks noChangeShapeType="1"/>
            </p:cNvSpPr>
            <p:nvPr/>
          </p:nvSpPr>
          <p:spPr bwMode="auto">
            <a:xfrm>
              <a:off x="7588250" y="3192463"/>
              <a:ext cx="1381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1" name="Line 2634"/>
            <p:cNvSpPr>
              <a:spLocks noChangeShapeType="1"/>
            </p:cNvSpPr>
            <p:nvPr/>
          </p:nvSpPr>
          <p:spPr bwMode="auto">
            <a:xfrm>
              <a:off x="7761288" y="3192463"/>
              <a:ext cx="136525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2" name="Line 2635"/>
            <p:cNvSpPr>
              <a:spLocks noChangeShapeType="1"/>
            </p:cNvSpPr>
            <p:nvPr/>
          </p:nvSpPr>
          <p:spPr bwMode="auto">
            <a:xfrm>
              <a:off x="7932738" y="3192463"/>
              <a:ext cx="138112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3" name="Line 2636"/>
            <p:cNvSpPr>
              <a:spLocks noChangeShapeType="1"/>
            </p:cNvSpPr>
            <p:nvPr/>
          </p:nvSpPr>
          <p:spPr bwMode="auto">
            <a:xfrm>
              <a:off x="8104188" y="3192463"/>
              <a:ext cx="138112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" name="Line 2637"/>
            <p:cNvSpPr>
              <a:spLocks noChangeShapeType="1"/>
            </p:cNvSpPr>
            <p:nvPr/>
          </p:nvSpPr>
          <p:spPr bwMode="auto">
            <a:xfrm>
              <a:off x="8275638" y="3192463"/>
              <a:ext cx="138112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5" name="Line 2638"/>
            <p:cNvSpPr>
              <a:spLocks noChangeShapeType="1"/>
            </p:cNvSpPr>
            <p:nvPr/>
          </p:nvSpPr>
          <p:spPr bwMode="auto">
            <a:xfrm>
              <a:off x="8448675" y="3192463"/>
              <a:ext cx="122238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" name="Freeform 2639"/>
            <p:cNvSpPr>
              <a:spLocks/>
            </p:cNvSpPr>
            <p:nvPr/>
          </p:nvSpPr>
          <p:spPr bwMode="auto">
            <a:xfrm>
              <a:off x="3992563" y="3452813"/>
              <a:ext cx="346075" cy="196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5" y="0"/>
                </a:cxn>
                <a:cxn ang="0">
                  <a:pos x="872" y="198"/>
                </a:cxn>
                <a:cxn ang="0">
                  <a:pos x="872" y="495"/>
                </a:cxn>
                <a:cxn ang="0">
                  <a:pos x="0" y="495"/>
                </a:cxn>
                <a:cxn ang="0">
                  <a:pos x="0" y="0"/>
                </a:cxn>
              </a:cxnLst>
              <a:rect l="0" t="0" r="r" b="b"/>
              <a:pathLst>
                <a:path w="872" h="495">
                  <a:moveTo>
                    <a:pt x="0" y="0"/>
                  </a:moveTo>
                  <a:lnTo>
                    <a:pt x="675" y="0"/>
                  </a:lnTo>
                  <a:lnTo>
                    <a:pt x="872" y="198"/>
                  </a:lnTo>
                  <a:lnTo>
                    <a:pt x="872" y="495"/>
                  </a:lnTo>
                  <a:lnTo>
                    <a:pt x="0" y="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7" name="Freeform 2640"/>
            <p:cNvSpPr>
              <a:spLocks/>
            </p:cNvSpPr>
            <p:nvPr/>
          </p:nvSpPr>
          <p:spPr bwMode="auto">
            <a:xfrm>
              <a:off x="3992563" y="3452813"/>
              <a:ext cx="346075" cy="196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5" y="0"/>
                </a:cxn>
                <a:cxn ang="0">
                  <a:pos x="872" y="198"/>
                </a:cxn>
                <a:cxn ang="0">
                  <a:pos x="872" y="495"/>
                </a:cxn>
                <a:cxn ang="0">
                  <a:pos x="0" y="495"/>
                </a:cxn>
                <a:cxn ang="0">
                  <a:pos x="0" y="0"/>
                </a:cxn>
              </a:cxnLst>
              <a:rect l="0" t="0" r="r" b="b"/>
              <a:pathLst>
                <a:path w="872" h="495">
                  <a:moveTo>
                    <a:pt x="0" y="0"/>
                  </a:moveTo>
                  <a:lnTo>
                    <a:pt x="675" y="0"/>
                  </a:lnTo>
                  <a:lnTo>
                    <a:pt x="872" y="198"/>
                  </a:lnTo>
                  <a:lnTo>
                    <a:pt x="872" y="495"/>
                  </a:lnTo>
                  <a:lnTo>
                    <a:pt x="0" y="49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8" name="Freeform 2641"/>
            <p:cNvSpPr>
              <a:spLocks/>
            </p:cNvSpPr>
            <p:nvPr/>
          </p:nvSpPr>
          <p:spPr bwMode="auto">
            <a:xfrm>
              <a:off x="4260850" y="3452813"/>
              <a:ext cx="77788" cy="793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8"/>
                </a:cxn>
                <a:cxn ang="0">
                  <a:pos x="197" y="198"/>
                </a:cxn>
              </a:cxnLst>
              <a:rect l="0" t="0" r="r" b="b"/>
              <a:pathLst>
                <a:path w="197" h="198">
                  <a:moveTo>
                    <a:pt x="0" y="0"/>
                  </a:moveTo>
                  <a:lnTo>
                    <a:pt x="0" y="198"/>
                  </a:lnTo>
                  <a:lnTo>
                    <a:pt x="197" y="19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9" name="Rectangle 2642"/>
            <p:cNvSpPr>
              <a:spLocks noChangeArrowheads="1"/>
            </p:cNvSpPr>
            <p:nvPr/>
          </p:nvSpPr>
          <p:spPr bwMode="auto">
            <a:xfrm>
              <a:off x="4035425" y="3532188"/>
              <a:ext cx="298450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mod_ssl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260" name="Rectangle 2643"/>
            <p:cNvSpPr>
              <a:spLocks noChangeArrowheads="1"/>
            </p:cNvSpPr>
            <p:nvPr/>
          </p:nvSpPr>
          <p:spPr bwMode="auto">
            <a:xfrm>
              <a:off x="4538663" y="5214938"/>
              <a:ext cx="322262" cy="2492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1" name="Rectangle 2644"/>
            <p:cNvSpPr>
              <a:spLocks noChangeArrowheads="1"/>
            </p:cNvSpPr>
            <p:nvPr/>
          </p:nvSpPr>
          <p:spPr bwMode="auto">
            <a:xfrm>
              <a:off x="4538663" y="5214938"/>
              <a:ext cx="322262" cy="24923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2" name="Rectangle 2645"/>
            <p:cNvSpPr>
              <a:spLocks noChangeArrowheads="1"/>
            </p:cNvSpPr>
            <p:nvPr/>
          </p:nvSpPr>
          <p:spPr bwMode="auto">
            <a:xfrm>
              <a:off x="4646613" y="5270500"/>
              <a:ext cx="177800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Times New Roman" pitchFamily="18" charset="0"/>
                </a:rPr>
                <a:t>doit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263" name="Rectangle 2646"/>
            <p:cNvSpPr>
              <a:spLocks noChangeArrowheads="1"/>
            </p:cNvSpPr>
            <p:nvPr/>
          </p:nvSpPr>
          <p:spPr bwMode="auto">
            <a:xfrm>
              <a:off x="4319588" y="3924300"/>
              <a:ext cx="752475" cy="3397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4" name="Rectangle 2647"/>
            <p:cNvSpPr>
              <a:spLocks noChangeArrowheads="1"/>
            </p:cNvSpPr>
            <p:nvPr/>
          </p:nvSpPr>
          <p:spPr bwMode="auto">
            <a:xfrm>
              <a:off x="4319588" y="3924300"/>
              <a:ext cx="752475" cy="339725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5" name="Rectangle 2648"/>
            <p:cNvSpPr>
              <a:spLocks noChangeArrowheads="1"/>
            </p:cNvSpPr>
            <p:nvPr/>
          </p:nvSpPr>
          <p:spPr bwMode="auto">
            <a:xfrm>
              <a:off x="4511675" y="3949700"/>
              <a:ext cx="465138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  <a:latin typeface="Times New Roman" pitchFamily="18" charset="0"/>
                </a:rPr>
                <a:t>pre-process: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266" name="Rectangle 2649"/>
            <p:cNvSpPr>
              <a:spLocks noChangeArrowheads="1"/>
            </p:cNvSpPr>
            <p:nvPr/>
          </p:nvSpPr>
          <p:spPr bwMode="auto">
            <a:xfrm>
              <a:off x="4495800" y="4040188"/>
              <a:ext cx="500063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  <a:latin typeface="Times New Roman" pitchFamily="18" charset="0"/>
                </a:rPr>
                <a:t>parameters-&gt;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267" name="Rectangle 2650"/>
            <p:cNvSpPr>
              <a:spLocks noChangeArrowheads="1"/>
            </p:cNvSpPr>
            <p:nvPr/>
          </p:nvSpPr>
          <p:spPr bwMode="auto">
            <a:xfrm>
              <a:off x="4424363" y="4132263"/>
              <a:ext cx="649287" cy="109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  <a:latin typeface="Times New Roman" pitchFamily="18" charset="0"/>
                </a:rPr>
                <a:t>obj.id + req. op.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268" name="Freeform 2651"/>
            <p:cNvSpPr>
              <a:spLocks/>
            </p:cNvSpPr>
            <p:nvPr/>
          </p:nvSpPr>
          <p:spPr bwMode="auto">
            <a:xfrm>
              <a:off x="3770313" y="4735513"/>
              <a:ext cx="652462" cy="4302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1" y="0"/>
                </a:cxn>
                <a:cxn ang="0">
                  <a:pos x="1648" y="197"/>
                </a:cxn>
                <a:cxn ang="0">
                  <a:pos x="1648" y="1086"/>
                </a:cxn>
                <a:cxn ang="0">
                  <a:pos x="0" y="1086"/>
                </a:cxn>
                <a:cxn ang="0">
                  <a:pos x="0" y="0"/>
                </a:cxn>
              </a:cxnLst>
              <a:rect l="0" t="0" r="r" b="b"/>
              <a:pathLst>
                <a:path w="1648" h="1086">
                  <a:moveTo>
                    <a:pt x="0" y="0"/>
                  </a:moveTo>
                  <a:lnTo>
                    <a:pt x="1451" y="0"/>
                  </a:lnTo>
                  <a:lnTo>
                    <a:pt x="1648" y="197"/>
                  </a:lnTo>
                  <a:lnTo>
                    <a:pt x="1648" y="1086"/>
                  </a:lnTo>
                  <a:lnTo>
                    <a:pt x="0" y="1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9" name="Freeform 2652"/>
            <p:cNvSpPr>
              <a:spLocks/>
            </p:cNvSpPr>
            <p:nvPr/>
          </p:nvSpPr>
          <p:spPr bwMode="auto">
            <a:xfrm>
              <a:off x="3770313" y="4735513"/>
              <a:ext cx="652462" cy="4302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1" y="0"/>
                </a:cxn>
                <a:cxn ang="0">
                  <a:pos x="1648" y="197"/>
                </a:cxn>
                <a:cxn ang="0">
                  <a:pos x="1648" y="1086"/>
                </a:cxn>
                <a:cxn ang="0">
                  <a:pos x="0" y="1086"/>
                </a:cxn>
                <a:cxn ang="0">
                  <a:pos x="0" y="0"/>
                </a:cxn>
              </a:cxnLst>
              <a:rect l="0" t="0" r="r" b="b"/>
              <a:pathLst>
                <a:path w="1648" h="1086">
                  <a:moveTo>
                    <a:pt x="0" y="0"/>
                  </a:moveTo>
                  <a:lnTo>
                    <a:pt x="1451" y="0"/>
                  </a:lnTo>
                  <a:lnTo>
                    <a:pt x="1648" y="197"/>
                  </a:lnTo>
                  <a:lnTo>
                    <a:pt x="1648" y="1086"/>
                  </a:lnTo>
                  <a:lnTo>
                    <a:pt x="0" y="108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0" name="Freeform 2653"/>
            <p:cNvSpPr>
              <a:spLocks/>
            </p:cNvSpPr>
            <p:nvPr/>
          </p:nvSpPr>
          <p:spPr bwMode="auto">
            <a:xfrm>
              <a:off x="4344988" y="4735513"/>
              <a:ext cx="77787" cy="777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7"/>
                </a:cxn>
                <a:cxn ang="0">
                  <a:pos x="197" y="197"/>
                </a:cxn>
              </a:cxnLst>
              <a:rect l="0" t="0" r="r" b="b"/>
              <a:pathLst>
                <a:path w="197" h="197">
                  <a:moveTo>
                    <a:pt x="0" y="0"/>
                  </a:moveTo>
                  <a:lnTo>
                    <a:pt x="0" y="197"/>
                  </a:lnTo>
                  <a:lnTo>
                    <a:pt x="197" y="19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1" name="Rectangle 2654"/>
            <p:cNvSpPr>
              <a:spLocks noChangeArrowheads="1"/>
            </p:cNvSpPr>
            <p:nvPr/>
          </p:nvSpPr>
          <p:spPr bwMode="auto">
            <a:xfrm>
              <a:off x="3814763" y="4813300"/>
              <a:ext cx="268287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GACL: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272" name="Rectangle 2655"/>
            <p:cNvSpPr>
              <a:spLocks noChangeArrowheads="1"/>
            </p:cNvSpPr>
            <p:nvPr/>
          </p:nvSpPr>
          <p:spPr bwMode="auto">
            <a:xfrm>
              <a:off x="3803650" y="4892675"/>
              <a:ext cx="436563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obj.id -&gt; acl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273" name="Rectangle 2656"/>
            <p:cNvSpPr>
              <a:spLocks noChangeArrowheads="1"/>
            </p:cNvSpPr>
            <p:nvPr/>
          </p:nvSpPr>
          <p:spPr bwMode="auto">
            <a:xfrm>
              <a:off x="3789363" y="4970463"/>
              <a:ext cx="685800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dn,attrs,acl, req.op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274" name="Rectangle 2657"/>
            <p:cNvSpPr>
              <a:spLocks noChangeArrowheads="1"/>
            </p:cNvSpPr>
            <p:nvPr/>
          </p:nvSpPr>
          <p:spPr bwMode="auto">
            <a:xfrm>
              <a:off x="3814763" y="5048250"/>
              <a:ext cx="307975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-&gt;yes/no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275" name="Freeform 2658"/>
            <p:cNvSpPr>
              <a:spLocks/>
            </p:cNvSpPr>
            <p:nvPr/>
          </p:nvSpPr>
          <p:spPr bwMode="auto">
            <a:xfrm>
              <a:off x="4411663" y="4621213"/>
              <a:ext cx="576262" cy="188912"/>
            </a:xfrm>
            <a:custGeom>
              <a:avLst/>
              <a:gdLst/>
              <a:ahLst/>
              <a:cxnLst>
                <a:cxn ang="0">
                  <a:pos x="789" y="0"/>
                </a:cxn>
                <a:cxn ang="0">
                  <a:pos x="863" y="4"/>
                </a:cxn>
                <a:cxn ang="0">
                  <a:pos x="937" y="11"/>
                </a:cxn>
                <a:cxn ang="0">
                  <a:pos x="1009" y="19"/>
                </a:cxn>
                <a:cxn ang="0">
                  <a:pos x="1078" y="31"/>
                </a:cxn>
                <a:cxn ang="0">
                  <a:pos x="1141" y="44"/>
                </a:cxn>
                <a:cxn ang="0">
                  <a:pos x="1202" y="58"/>
                </a:cxn>
                <a:cxn ang="0">
                  <a:pos x="1257" y="76"/>
                </a:cxn>
                <a:cxn ang="0">
                  <a:pos x="1306" y="96"/>
                </a:cxn>
                <a:cxn ang="0">
                  <a:pos x="1348" y="117"/>
                </a:cxn>
                <a:cxn ang="0">
                  <a:pos x="1382" y="138"/>
                </a:cxn>
                <a:cxn ang="0">
                  <a:pos x="1412" y="162"/>
                </a:cxn>
                <a:cxn ang="0">
                  <a:pos x="1431" y="185"/>
                </a:cxn>
                <a:cxn ang="0">
                  <a:pos x="1445" y="211"/>
                </a:cxn>
                <a:cxn ang="0">
                  <a:pos x="1450" y="236"/>
                </a:cxn>
                <a:cxn ang="0">
                  <a:pos x="1447" y="261"/>
                </a:cxn>
                <a:cxn ang="0">
                  <a:pos x="1435" y="286"/>
                </a:cxn>
                <a:cxn ang="0">
                  <a:pos x="1417" y="310"/>
                </a:cxn>
                <a:cxn ang="0">
                  <a:pos x="1390" y="334"/>
                </a:cxn>
                <a:cxn ang="0">
                  <a:pos x="1357" y="356"/>
                </a:cxn>
                <a:cxn ang="0">
                  <a:pos x="1316" y="377"/>
                </a:cxn>
                <a:cxn ang="0">
                  <a:pos x="1269" y="396"/>
                </a:cxn>
                <a:cxn ang="0">
                  <a:pos x="1216" y="414"/>
                </a:cxn>
                <a:cxn ang="0">
                  <a:pos x="1157" y="430"/>
                </a:cxn>
                <a:cxn ang="0">
                  <a:pos x="1094" y="445"/>
                </a:cxn>
                <a:cxn ang="0">
                  <a:pos x="1026" y="455"/>
                </a:cxn>
                <a:cxn ang="0">
                  <a:pos x="956" y="465"/>
                </a:cxn>
                <a:cxn ang="0">
                  <a:pos x="882" y="471"/>
                </a:cxn>
                <a:cxn ang="0">
                  <a:pos x="808" y="475"/>
                </a:cxn>
                <a:cxn ang="0">
                  <a:pos x="731" y="478"/>
                </a:cxn>
                <a:cxn ang="0">
                  <a:pos x="655" y="477"/>
                </a:cxn>
                <a:cxn ang="0">
                  <a:pos x="580" y="473"/>
                </a:cxn>
                <a:cxn ang="0">
                  <a:pos x="507" y="466"/>
                </a:cxn>
                <a:cxn ang="0">
                  <a:pos x="436" y="458"/>
                </a:cxn>
                <a:cxn ang="0">
                  <a:pos x="367" y="446"/>
                </a:cxn>
                <a:cxn ang="0">
                  <a:pos x="303" y="433"/>
                </a:cxn>
                <a:cxn ang="0">
                  <a:pos x="243" y="417"/>
                </a:cxn>
                <a:cxn ang="0">
                  <a:pos x="189" y="400"/>
                </a:cxn>
                <a:cxn ang="0">
                  <a:pos x="141" y="380"/>
                </a:cxn>
                <a:cxn ang="0">
                  <a:pos x="99" y="359"/>
                </a:cxn>
                <a:cxn ang="0">
                  <a:pos x="65" y="338"/>
                </a:cxn>
                <a:cxn ang="0">
                  <a:pos x="37" y="314"/>
                </a:cxn>
                <a:cxn ang="0">
                  <a:pos x="17" y="290"/>
                </a:cxn>
                <a:cxn ang="0">
                  <a:pos x="5" y="265"/>
                </a:cxn>
                <a:cxn ang="0">
                  <a:pos x="0" y="240"/>
                </a:cxn>
                <a:cxn ang="0">
                  <a:pos x="4" y="215"/>
                </a:cxn>
                <a:cxn ang="0">
                  <a:pos x="16" y="189"/>
                </a:cxn>
                <a:cxn ang="0">
                  <a:pos x="36" y="166"/>
                </a:cxn>
                <a:cxn ang="0">
                  <a:pos x="62" y="142"/>
                </a:cxn>
                <a:cxn ang="0">
                  <a:pos x="96" y="119"/>
                </a:cxn>
                <a:cxn ang="0">
                  <a:pos x="138" y="99"/>
                </a:cxn>
                <a:cxn ang="0">
                  <a:pos x="185" y="80"/>
                </a:cxn>
                <a:cxn ang="0">
                  <a:pos x="239" y="61"/>
                </a:cxn>
                <a:cxn ang="0">
                  <a:pos x="298" y="45"/>
                </a:cxn>
                <a:cxn ang="0">
                  <a:pos x="361" y="32"/>
                </a:cxn>
                <a:cxn ang="0">
                  <a:pos x="429" y="20"/>
                </a:cxn>
                <a:cxn ang="0">
                  <a:pos x="500" y="12"/>
                </a:cxn>
                <a:cxn ang="0">
                  <a:pos x="575" y="6"/>
                </a:cxn>
                <a:cxn ang="0">
                  <a:pos x="649" y="2"/>
                </a:cxn>
                <a:cxn ang="0">
                  <a:pos x="726" y="0"/>
                </a:cxn>
              </a:cxnLst>
              <a:rect l="0" t="0" r="r" b="b"/>
              <a:pathLst>
                <a:path w="1450" h="478">
                  <a:moveTo>
                    <a:pt x="726" y="0"/>
                  </a:moveTo>
                  <a:lnTo>
                    <a:pt x="737" y="0"/>
                  </a:lnTo>
                  <a:lnTo>
                    <a:pt x="751" y="0"/>
                  </a:lnTo>
                  <a:lnTo>
                    <a:pt x="763" y="0"/>
                  </a:lnTo>
                  <a:lnTo>
                    <a:pt x="776" y="0"/>
                  </a:lnTo>
                  <a:lnTo>
                    <a:pt x="789" y="0"/>
                  </a:lnTo>
                  <a:lnTo>
                    <a:pt x="801" y="2"/>
                  </a:lnTo>
                  <a:lnTo>
                    <a:pt x="814" y="2"/>
                  </a:lnTo>
                  <a:lnTo>
                    <a:pt x="826" y="3"/>
                  </a:lnTo>
                  <a:lnTo>
                    <a:pt x="839" y="3"/>
                  </a:lnTo>
                  <a:lnTo>
                    <a:pt x="851" y="4"/>
                  </a:lnTo>
                  <a:lnTo>
                    <a:pt x="863" y="4"/>
                  </a:lnTo>
                  <a:lnTo>
                    <a:pt x="877" y="6"/>
                  </a:lnTo>
                  <a:lnTo>
                    <a:pt x="888" y="6"/>
                  </a:lnTo>
                  <a:lnTo>
                    <a:pt x="900" y="7"/>
                  </a:lnTo>
                  <a:lnTo>
                    <a:pt x="914" y="8"/>
                  </a:lnTo>
                  <a:lnTo>
                    <a:pt x="926" y="10"/>
                  </a:lnTo>
                  <a:lnTo>
                    <a:pt x="937" y="11"/>
                  </a:lnTo>
                  <a:lnTo>
                    <a:pt x="949" y="12"/>
                  </a:lnTo>
                  <a:lnTo>
                    <a:pt x="961" y="13"/>
                  </a:lnTo>
                  <a:lnTo>
                    <a:pt x="973" y="15"/>
                  </a:lnTo>
                  <a:lnTo>
                    <a:pt x="985" y="16"/>
                  </a:lnTo>
                  <a:lnTo>
                    <a:pt x="997" y="17"/>
                  </a:lnTo>
                  <a:lnTo>
                    <a:pt x="1009" y="19"/>
                  </a:lnTo>
                  <a:lnTo>
                    <a:pt x="1021" y="20"/>
                  </a:lnTo>
                  <a:lnTo>
                    <a:pt x="1033" y="23"/>
                  </a:lnTo>
                  <a:lnTo>
                    <a:pt x="1043" y="24"/>
                  </a:lnTo>
                  <a:lnTo>
                    <a:pt x="1055" y="27"/>
                  </a:lnTo>
                  <a:lnTo>
                    <a:pt x="1066" y="28"/>
                  </a:lnTo>
                  <a:lnTo>
                    <a:pt x="1078" y="31"/>
                  </a:lnTo>
                  <a:lnTo>
                    <a:pt x="1088" y="32"/>
                  </a:lnTo>
                  <a:lnTo>
                    <a:pt x="1099" y="35"/>
                  </a:lnTo>
                  <a:lnTo>
                    <a:pt x="1110" y="36"/>
                  </a:lnTo>
                  <a:lnTo>
                    <a:pt x="1120" y="39"/>
                  </a:lnTo>
                  <a:lnTo>
                    <a:pt x="1131" y="41"/>
                  </a:lnTo>
                  <a:lnTo>
                    <a:pt x="1141" y="44"/>
                  </a:lnTo>
                  <a:lnTo>
                    <a:pt x="1152" y="45"/>
                  </a:lnTo>
                  <a:lnTo>
                    <a:pt x="1163" y="48"/>
                  </a:lnTo>
                  <a:lnTo>
                    <a:pt x="1172" y="51"/>
                  </a:lnTo>
                  <a:lnTo>
                    <a:pt x="1182" y="53"/>
                  </a:lnTo>
                  <a:lnTo>
                    <a:pt x="1192" y="56"/>
                  </a:lnTo>
                  <a:lnTo>
                    <a:pt x="1202" y="58"/>
                  </a:lnTo>
                  <a:lnTo>
                    <a:pt x="1212" y="61"/>
                  </a:lnTo>
                  <a:lnTo>
                    <a:pt x="1221" y="65"/>
                  </a:lnTo>
                  <a:lnTo>
                    <a:pt x="1230" y="68"/>
                  </a:lnTo>
                  <a:lnTo>
                    <a:pt x="1239" y="70"/>
                  </a:lnTo>
                  <a:lnTo>
                    <a:pt x="1247" y="73"/>
                  </a:lnTo>
                  <a:lnTo>
                    <a:pt x="1257" y="76"/>
                  </a:lnTo>
                  <a:lnTo>
                    <a:pt x="1265" y="80"/>
                  </a:lnTo>
                  <a:lnTo>
                    <a:pt x="1274" y="82"/>
                  </a:lnTo>
                  <a:lnTo>
                    <a:pt x="1282" y="86"/>
                  </a:lnTo>
                  <a:lnTo>
                    <a:pt x="1290" y="89"/>
                  </a:lnTo>
                  <a:lnTo>
                    <a:pt x="1298" y="92"/>
                  </a:lnTo>
                  <a:lnTo>
                    <a:pt x="1306" y="96"/>
                  </a:lnTo>
                  <a:lnTo>
                    <a:pt x="1312" y="99"/>
                  </a:lnTo>
                  <a:lnTo>
                    <a:pt x="1320" y="102"/>
                  </a:lnTo>
                  <a:lnTo>
                    <a:pt x="1327" y="106"/>
                  </a:lnTo>
                  <a:lnTo>
                    <a:pt x="1333" y="109"/>
                  </a:lnTo>
                  <a:lnTo>
                    <a:pt x="1341" y="113"/>
                  </a:lnTo>
                  <a:lnTo>
                    <a:pt x="1348" y="117"/>
                  </a:lnTo>
                  <a:lnTo>
                    <a:pt x="1353" y="119"/>
                  </a:lnTo>
                  <a:lnTo>
                    <a:pt x="1360" y="123"/>
                  </a:lnTo>
                  <a:lnTo>
                    <a:pt x="1367" y="127"/>
                  </a:lnTo>
                  <a:lnTo>
                    <a:pt x="1372" y="131"/>
                  </a:lnTo>
                  <a:lnTo>
                    <a:pt x="1377" y="135"/>
                  </a:lnTo>
                  <a:lnTo>
                    <a:pt x="1382" y="138"/>
                  </a:lnTo>
                  <a:lnTo>
                    <a:pt x="1388" y="142"/>
                  </a:lnTo>
                  <a:lnTo>
                    <a:pt x="1393" y="146"/>
                  </a:lnTo>
                  <a:lnTo>
                    <a:pt x="1398" y="150"/>
                  </a:lnTo>
                  <a:lnTo>
                    <a:pt x="1402" y="154"/>
                  </a:lnTo>
                  <a:lnTo>
                    <a:pt x="1408" y="158"/>
                  </a:lnTo>
                  <a:lnTo>
                    <a:pt x="1412" y="162"/>
                  </a:lnTo>
                  <a:lnTo>
                    <a:pt x="1416" y="166"/>
                  </a:lnTo>
                  <a:lnTo>
                    <a:pt x="1420" y="170"/>
                  </a:lnTo>
                  <a:lnTo>
                    <a:pt x="1422" y="174"/>
                  </a:lnTo>
                  <a:lnTo>
                    <a:pt x="1426" y="178"/>
                  </a:lnTo>
                  <a:lnTo>
                    <a:pt x="1429" y="182"/>
                  </a:lnTo>
                  <a:lnTo>
                    <a:pt x="1431" y="185"/>
                  </a:lnTo>
                  <a:lnTo>
                    <a:pt x="1434" y="189"/>
                  </a:lnTo>
                  <a:lnTo>
                    <a:pt x="1437" y="193"/>
                  </a:lnTo>
                  <a:lnTo>
                    <a:pt x="1439" y="199"/>
                  </a:lnTo>
                  <a:lnTo>
                    <a:pt x="1442" y="203"/>
                  </a:lnTo>
                  <a:lnTo>
                    <a:pt x="1443" y="207"/>
                  </a:lnTo>
                  <a:lnTo>
                    <a:pt x="1445" y="211"/>
                  </a:lnTo>
                  <a:lnTo>
                    <a:pt x="1446" y="215"/>
                  </a:lnTo>
                  <a:lnTo>
                    <a:pt x="1447" y="219"/>
                  </a:lnTo>
                  <a:lnTo>
                    <a:pt x="1449" y="223"/>
                  </a:lnTo>
                  <a:lnTo>
                    <a:pt x="1449" y="228"/>
                  </a:lnTo>
                  <a:lnTo>
                    <a:pt x="1450" y="232"/>
                  </a:lnTo>
                  <a:lnTo>
                    <a:pt x="1450" y="236"/>
                  </a:lnTo>
                  <a:lnTo>
                    <a:pt x="1450" y="240"/>
                  </a:lnTo>
                  <a:lnTo>
                    <a:pt x="1450" y="244"/>
                  </a:lnTo>
                  <a:lnTo>
                    <a:pt x="1450" y="248"/>
                  </a:lnTo>
                  <a:lnTo>
                    <a:pt x="1449" y="252"/>
                  </a:lnTo>
                  <a:lnTo>
                    <a:pt x="1447" y="257"/>
                  </a:lnTo>
                  <a:lnTo>
                    <a:pt x="1447" y="261"/>
                  </a:lnTo>
                  <a:lnTo>
                    <a:pt x="1446" y="265"/>
                  </a:lnTo>
                  <a:lnTo>
                    <a:pt x="1445" y="269"/>
                  </a:lnTo>
                  <a:lnTo>
                    <a:pt x="1442" y="273"/>
                  </a:lnTo>
                  <a:lnTo>
                    <a:pt x="1441" y="277"/>
                  </a:lnTo>
                  <a:lnTo>
                    <a:pt x="1438" y="281"/>
                  </a:lnTo>
                  <a:lnTo>
                    <a:pt x="1435" y="286"/>
                  </a:lnTo>
                  <a:lnTo>
                    <a:pt x="1433" y="290"/>
                  </a:lnTo>
                  <a:lnTo>
                    <a:pt x="1430" y="294"/>
                  </a:lnTo>
                  <a:lnTo>
                    <a:pt x="1427" y="298"/>
                  </a:lnTo>
                  <a:lnTo>
                    <a:pt x="1425" y="302"/>
                  </a:lnTo>
                  <a:lnTo>
                    <a:pt x="1421" y="306"/>
                  </a:lnTo>
                  <a:lnTo>
                    <a:pt x="1417" y="310"/>
                  </a:lnTo>
                  <a:lnTo>
                    <a:pt x="1413" y="314"/>
                  </a:lnTo>
                  <a:lnTo>
                    <a:pt x="1409" y="318"/>
                  </a:lnTo>
                  <a:lnTo>
                    <a:pt x="1405" y="322"/>
                  </a:lnTo>
                  <a:lnTo>
                    <a:pt x="1401" y="326"/>
                  </a:lnTo>
                  <a:lnTo>
                    <a:pt x="1396" y="330"/>
                  </a:lnTo>
                  <a:lnTo>
                    <a:pt x="1390" y="334"/>
                  </a:lnTo>
                  <a:lnTo>
                    <a:pt x="1385" y="338"/>
                  </a:lnTo>
                  <a:lnTo>
                    <a:pt x="1380" y="340"/>
                  </a:lnTo>
                  <a:lnTo>
                    <a:pt x="1374" y="344"/>
                  </a:lnTo>
                  <a:lnTo>
                    <a:pt x="1369" y="348"/>
                  </a:lnTo>
                  <a:lnTo>
                    <a:pt x="1363" y="352"/>
                  </a:lnTo>
                  <a:lnTo>
                    <a:pt x="1357" y="356"/>
                  </a:lnTo>
                  <a:lnTo>
                    <a:pt x="1351" y="359"/>
                  </a:lnTo>
                  <a:lnTo>
                    <a:pt x="1344" y="363"/>
                  </a:lnTo>
                  <a:lnTo>
                    <a:pt x="1337" y="367"/>
                  </a:lnTo>
                  <a:lnTo>
                    <a:pt x="1331" y="369"/>
                  </a:lnTo>
                  <a:lnTo>
                    <a:pt x="1324" y="373"/>
                  </a:lnTo>
                  <a:lnTo>
                    <a:pt x="1316" y="377"/>
                  </a:lnTo>
                  <a:lnTo>
                    <a:pt x="1308" y="380"/>
                  </a:lnTo>
                  <a:lnTo>
                    <a:pt x="1302" y="384"/>
                  </a:lnTo>
                  <a:lnTo>
                    <a:pt x="1294" y="387"/>
                  </a:lnTo>
                  <a:lnTo>
                    <a:pt x="1286" y="391"/>
                  </a:lnTo>
                  <a:lnTo>
                    <a:pt x="1278" y="393"/>
                  </a:lnTo>
                  <a:lnTo>
                    <a:pt x="1269" y="396"/>
                  </a:lnTo>
                  <a:lnTo>
                    <a:pt x="1261" y="400"/>
                  </a:lnTo>
                  <a:lnTo>
                    <a:pt x="1253" y="403"/>
                  </a:lnTo>
                  <a:lnTo>
                    <a:pt x="1243" y="405"/>
                  </a:lnTo>
                  <a:lnTo>
                    <a:pt x="1234" y="409"/>
                  </a:lnTo>
                  <a:lnTo>
                    <a:pt x="1225" y="412"/>
                  </a:lnTo>
                  <a:lnTo>
                    <a:pt x="1216" y="414"/>
                  </a:lnTo>
                  <a:lnTo>
                    <a:pt x="1206" y="417"/>
                  </a:lnTo>
                  <a:lnTo>
                    <a:pt x="1197" y="420"/>
                  </a:lnTo>
                  <a:lnTo>
                    <a:pt x="1188" y="422"/>
                  </a:lnTo>
                  <a:lnTo>
                    <a:pt x="1177" y="425"/>
                  </a:lnTo>
                  <a:lnTo>
                    <a:pt x="1168" y="428"/>
                  </a:lnTo>
                  <a:lnTo>
                    <a:pt x="1157" y="430"/>
                  </a:lnTo>
                  <a:lnTo>
                    <a:pt x="1147" y="433"/>
                  </a:lnTo>
                  <a:lnTo>
                    <a:pt x="1136" y="436"/>
                  </a:lnTo>
                  <a:lnTo>
                    <a:pt x="1126" y="438"/>
                  </a:lnTo>
                  <a:lnTo>
                    <a:pt x="1115" y="440"/>
                  </a:lnTo>
                  <a:lnTo>
                    <a:pt x="1104" y="442"/>
                  </a:lnTo>
                  <a:lnTo>
                    <a:pt x="1094" y="445"/>
                  </a:lnTo>
                  <a:lnTo>
                    <a:pt x="1083" y="446"/>
                  </a:lnTo>
                  <a:lnTo>
                    <a:pt x="1071" y="449"/>
                  </a:lnTo>
                  <a:lnTo>
                    <a:pt x="1061" y="450"/>
                  </a:lnTo>
                  <a:lnTo>
                    <a:pt x="1050" y="453"/>
                  </a:lnTo>
                  <a:lnTo>
                    <a:pt x="1038" y="454"/>
                  </a:lnTo>
                  <a:lnTo>
                    <a:pt x="1026" y="455"/>
                  </a:lnTo>
                  <a:lnTo>
                    <a:pt x="1014" y="458"/>
                  </a:lnTo>
                  <a:lnTo>
                    <a:pt x="1004" y="459"/>
                  </a:lnTo>
                  <a:lnTo>
                    <a:pt x="992" y="461"/>
                  </a:lnTo>
                  <a:lnTo>
                    <a:pt x="980" y="462"/>
                  </a:lnTo>
                  <a:lnTo>
                    <a:pt x="968" y="463"/>
                  </a:lnTo>
                  <a:lnTo>
                    <a:pt x="956" y="465"/>
                  </a:lnTo>
                  <a:lnTo>
                    <a:pt x="944" y="466"/>
                  </a:lnTo>
                  <a:lnTo>
                    <a:pt x="932" y="467"/>
                  </a:lnTo>
                  <a:lnTo>
                    <a:pt x="919" y="469"/>
                  </a:lnTo>
                  <a:lnTo>
                    <a:pt x="907" y="470"/>
                  </a:lnTo>
                  <a:lnTo>
                    <a:pt x="895" y="471"/>
                  </a:lnTo>
                  <a:lnTo>
                    <a:pt x="882" y="471"/>
                  </a:lnTo>
                  <a:lnTo>
                    <a:pt x="870" y="473"/>
                  </a:lnTo>
                  <a:lnTo>
                    <a:pt x="858" y="474"/>
                  </a:lnTo>
                  <a:lnTo>
                    <a:pt x="845" y="474"/>
                  </a:lnTo>
                  <a:lnTo>
                    <a:pt x="833" y="475"/>
                  </a:lnTo>
                  <a:lnTo>
                    <a:pt x="820" y="475"/>
                  </a:lnTo>
                  <a:lnTo>
                    <a:pt x="808" y="475"/>
                  </a:lnTo>
                  <a:lnTo>
                    <a:pt x="794" y="477"/>
                  </a:lnTo>
                  <a:lnTo>
                    <a:pt x="782" y="477"/>
                  </a:lnTo>
                  <a:lnTo>
                    <a:pt x="769" y="477"/>
                  </a:lnTo>
                  <a:lnTo>
                    <a:pt x="757" y="477"/>
                  </a:lnTo>
                  <a:lnTo>
                    <a:pt x="744" y="478"/>
                  </a:lnTo>
                  <a:lnTo>
                    <a:pt x="731" y="478"/>
                  </a:lnTo>
                  <a:lnTo>
                    <a:pt x="719" y="478"/>
                  </a:lnTo>
                  <a:lnTo>
                    <a:pt x="706" y="478"/>
                  </a:lnTo>
                  <a:lnTo>
                    <a:pt x="694" y="477"/>
                  </a:lnTo>
                  <a:lnTo>
                    <a:pt x="681" y="477"/>
                  </a:lnTo>
                  <a:lnTo>
                    <a:pt x="669" y="477"/>
                  </a:lnTo>
                  <a:lnTo>
                    <a:pt x="655" y="477"/>
                  </a:lnTo>
                  <a:lnTo>
                    <a:pt x="643" y="475"/>
                  </a:lnTo>
                  <a:lnTo>
                    <a:pt x="630" y="475"/>
                  </a:lnTo>
                  <a:lnTo>
                    <a:pt x="618" y="475"/>
                  </a:lnTo>
                  <a:lnTo>
                    <a:pt x="605" y="474"/>
                  </a:lnTo>
                  <a:lnTo>
                    <a:pt x="593" y="474"/>
                  </a:lnTo>
                  <a:lnTo>
                    <a:pt x="580" y="473"/>
                  </a:lnTo>
                  <a:lnTo>
                    <a:pt x="568" y="471"/>
                  </a:lnTo>
                  <a:lnTo>
                    <a:pt x="556" y="471"/>
                  </a:lnTo>
                  <a:lnTo>
                    <a:pt x="543" y="470"/>
                  </a:lnTo>
                  <a:lnTo>
                    <a:pt x="531" y="469"/>
                  </a:lnTo>
                  <a:lnTo>
                    <a:pt x="519" y="467"/>
                  </a:lnTo>
                  <a:lnTo>
                    <a:pt x="507" y="466"/>
                  </a:lnTo>
                  <a:lnTo>
                    <a:pt x="495" y="465"/>
                  </a:lnTo>
                  <a:lnTo>
                    <a:pt x="482" y="463"/>
                  </a:lnTo>
                  <a:lnTo>
                    <a:pt x="470" y="462"/>
                  </a:lnTo>
                  <a:lnTo>
                    <a:pt x="459" y="461"/>
                  </a:lnTo>
                  <a:lnTo>
                    <a:pt x="447" y="459"/>
                  </a:lnTo>
                  <a:lnTo>
                    <a:pt x="436" y="458"/>
                  </a:lnTo>
                  <a:lnTo>
                    <a:pt x="424" y="455"/>
                  </a:lnTo>
                  <a:lnTo>
                    <a:pt x="412" y="454"/>
                  </a:lnTo>
                  <a:lnTo>
                    <a:pt x="401" y="453"/>
                  </a:lnTo>
                  <a:lnTo>
                    <a:pt x="389" y="450"/>
                  </a:lnTo>
                  <a:lnTo>
                    <a:pt x="379" y="449"/>
                  </a:lnTo>
                  <a:lnTo>
                    <a:pt x="367" y="446"/>
                  </a:lnTo>
                  <a:lnTo>
                    <a:pt x="356" y="445"/>
                  </a:lnTo>
                  <a:lnTo>
                    <a:pt x="345" y="442"/>
                  </a:lnTo>
                  <a:lnTo>
                    <a:pt x="335" y="440"/>
                  </a:lnTo>
                  <a:lnTo>
                    <a:pt x="324" y="438"/>
                  </a:lnTo>
                  <a:lnTo>
                    <a:pt x="314" y="436"/>
                  </a:lnTo>
                  <a:lnTo>
                    <a:pt x="303" y="433"/>
                  </a:lnTo>
                  <a:lnTo>
                    <a:pt x="292" y="430"/>
                  </a:lnTo>
                  <a:lnTo>
                    <a:pt x="283" y="428"/>
                  </a:lnTo>
                  <a:lnTo>
                    <a:pt x="273" y="425"/>
                  </a:lnTo>
                  <a:lnTo>
                    <a:pt x="263" y="422"/>
                  </a:lnTo>
                  <a:lnTo>
                    <a:pt x="253" y="420"/>
                  </a:lnTo>
                  <a:lnTo>
                    <a:pt x="243" y="417"/>
                  </a:lnTo>
                  <a:lnTo>
                    <a:pt x="234" y="414"/>
                  </a:lnTo>
                  <a:lnTo>
                    <a:pt x="225" y="412"/>
                  </a:lnTo>
                  <a:lnTo>
                    <a:pt x="216" y="409"/>
                  </a:lnTo>
                  <a:lnTo>
                    <a:pt x="206" y="405"/>
                  </a:lnTo>
                  <a:lnTo>
                    <a:pt x="198" y="403"/>
                  </a:lnTo>
                  <a:lnTo>
                    <a:pt x="189" y="400"/>
                  </a:lnTo>
                  <a:lnTo>
                    <a:pt x="181" y="396"/>
                  </a:lnTo>
                  <a:lnTo>
                    <a:pt x="173" y="393"/>
                  </a:lnTo>
                  <a:lnTo>
                    <a:pt x="165" y="391"/>
                  </a:lnTo>
                  <a:lnTo>
                    <a:pt x="156" y="387"/>
                  </a:lnTo>
                  <a:lnTo>
                    <a:pt x="149" y="384"/>
                  </a:lnTo>
                  <a:lnTo>
                    <a:pt x="141" y="380"/>
                  </a:lnTo>
                  <a:lnTo>
                    <a:pt x="134" y="377"/>
                  </a:lnTo>
                  <a:lnTo>
                    <a:pt x="127" y="373"/>
                  </a:lnTo>
                  <a:lnTo>
                    <a:pt x="119" y="369"/>
                  </a:lnTo>
                  <a:lnTo>
                    <a:pt x="112" y="367"/>
                  </a:lnTo>
                  <a:lnTo>
                    <a:pt x="106" y="363"/>
                  </a:lnTo>
                  <a:lnTo>
                    <a:pt x="99" y="359"/>
                  </a:lnTo>
                  <a:lnTo>
                    <a:pt x="94" y="356"/>
                  </a:lnTo>
                  <a:lnTo>
                    <a:pt x="87" y="352"/>
                  </a:lnTo>
                  <a:lnTo>
                    <a:pt x="81" y="348"/>
                  </a:lnTo>
                  <a:lnTo>
                    <a:pt x="75" y="344"/>
                  </a:lnTo>
                  <a:lnTo>
                    <a:pt x="70" y="340"/>
                  </a:lnTo>
                  <a:lnTo>
                    <a:pt x="65" y="338"/>
                  </a:lnTo>
                  <a:lnTo>
                    <a:pt x="59" y="334"/>
                  </a:lnTo>
                  <a:lnTo>
                    <a:pt x="54" y="330"/>
                  </a:lnTo>
                  <a:lnTo>
                    <a:pt x="50" y="326"/>
                  </a:lnTo>
                  <a:lnTo>
                    <a:pt x="45" y="322"/>
                  </a:lnTo>
                  <a:lnTo>
                    <a:pt x="41" y="318"/>
                  </a:lnTo>
                  <a:lnTo>
                    <a:pt x="37" y="314"/>
                  </a:lnTo>
                  <a:lnTo>
                    <a:pt x="33" y="310"/>
                  </a:lnTo>
                  <a:lnTo>
                    <a:pt x="29" y="306"/>
                  </a:lnTo>
                  <a:lnTo>
                    <a:pt x="26" y="302"/>
                  </a:lnTo>
                  <a:lnTo>
                    <a:pt x="22" y="298"/>
                  </a:lnTo>
                  <a:lnTo>
                    <a:pt x="20" y="294"/>
                  </a:lnTo>
                  <a:lnTo>
                    <a:pt x="17" y="290"/>
                  </a:lnTo>
                  <a:lnTo>
                    <a:pt x="14" y="286"/>
                  </a:lnTo>
                  <a:lnTo>
                    <a:pt x="12" y="281"/>
                  </a:lnTo>
                  <a:lnTo>
                    <a:pt x="10" y="277"/>
                  </a:lnTo>
                  <a:lnTo>
                    <a:pt x="8" y="273"/>
                  </a:lnTo>
                  <a:lnTo>
                    <a:pt x="6" y="269"/>
                  </a:lnTo>
                  <a:lnTo>
                    <a:pt x="5" y="265"/>
                  </a:lnTo>
                  <a:lnTo>
                    <a:pt x="4" y="261"/>
                  </a:lnTo>
                  <a:lnTo>
                    <a:pt x="2" y="257"/>
                  </a:lnTo>
                  <a:lnTo>
                    <a:pt x="1" y="252"/>
                  </a:lnTo>
                  <a:lnTo>
                    <a:pt x="1" y="248"/>
                  </a:lnTo>
                  <a:lnTo>
                    <a:pt x="0" y="244"/>
                  </a:lnTo>
                  <a:lnTo>
                    <a:pt x="0" y="240"/>
                  </a:lnTo>
                  <a:lnTo>
                    <a:pt x="0" y="236"/>
                  </a:lnTo>
                  <a:lnTo>
                    <a:pt x="1" y="232"/>
                  </a:lnTo>
                  <a:lnTo>
                    <a:pt x="1" y="228"/>
                  </a:lnTo>
                  <a:lnTo>
                    <a:pt x="2" y="223"/>
                  </a:lnTo>
                  <a:lnTo>
                    <a:pt x="2" y="219"/>
                  </a:lnTo>
                  <a:lnTo>
                    <a:pt x="4" y="215"/>
                  </a:lnTo>
                  <a:lnTo>
                    <a:pt x="5" y="211"/>
                  </a:lnTo>
                  <a:lnTo>
                    <a:pt x="6" y="207"/>
                  </a:lnTo>
                  <a:lnTo>
                    <a:pt x="9" y="203"/>
                  </a:lnTo>
                  <a:lnTo>
                    <a:pt x="10" y="199"/>
                  </a:lnTo>
                  <a:lnTo>
                    <a:pt x="13" y="193"/>
                  </a:lnTo>
                  <a:lnTo>
                    <a:pt x="16" y="189"/>
                  </a:lnTo>
                  <a:lnTo>
                    <a:pt x="18" y="185"/>
                  </a:lnTo>
                  <a:lnTo>
                    <a:pt x="21" y="182"/>
                  </a:lnTo>
                  <a:lnTo>
                    <a:pt x="24" y="178"/>
                  </a:lnTo>
                  <a:lnTo>
                    <a:pt x="28" y="174"/>
                  </a:lnTo>
                  <a:lnTo>
                    <a:pt x="32" y="170"/>
                  </a:lnTo>
                  <a:lnTo>
                    <a:pt x="36" y="166"/>
                  </a:lnTo>
                  <a:lnTo>
                    <a:pt x="40" y="162"/>
                  </a:lnTo>
                  <a:lnTo>
                    <a:pt x="43" y="158"/>
                  </a:lnTo>
                  <a:lnTo>
                    <a:pt x="47" y="154"/>
                  </a:lnTo>
                  <a:lnTo>
                    <a:pt x="53" y="150"/>
                  </a:lnTo>
                  <a:lnTo>
                    <a:pt x="57" y="146"/>
                  </a:lnTo>
                  <a:lnTo>
                    <a:pt x="62" y="142"/>
                  </a:lnTo>
                  <a:lnTo>
                    <a:pt x="67" y="138"/>
                  </a:lnTo>
                  <a:lnTo>
                    <a:pt x="73" y="135"/>
                  </a:lnTo>
                  <a:lnTo>
                    <a:pt x="78" y="131"/>
                  </a:lnTo>
                  <a:lnTo>
                    <a:pt x="85" y="127"/>
                  </a:lnTo>
                  <a:lnTo>
                    <a:pt x="90" y="123"/>
                  </a:lnTo>
                  <a:lnTo>
                    <a:pt x="96" y="119"/>
                  </a:lnTo>
                  <a:lnTo>
                    <a:pt x="103" y="117"/>
                  </a:lnTo>
                  <a:lnTo>
                    <a:pt x="110" y="113"/>
                  </a:lnTo>
                  <a:lnTo>
                    <a:pt x="116" y="109"/>
                  </a:lnTo>
                  <a:lnTo>
                    <a:pt x="123" y="106"/>
                  </a:lnTo>
                  <a:lnTo>
                    <a:pt x="130" y="102"/>
                  </a:lnTo>
                  <a:lnTo>
                    <a:pt x="138" y="99"/>
                  </a:lnTo>
                  <a:lnTo>
                    <a:pt x="145" y="96"/>
                  </a:lnTo>
                  <a:lnTo>
                    <a:pt x="153" y="92"/>
                  </a:lnTo>
                  <a:lnTo>
                    <a:pt x="160" y="89"/>
                  </a:lnTo>
                  <a:lnTo>
                    <a:pt x="169" y="86"/>
                  </a:lnTo>
                  <a:lnTo>
                    <a:pt x="177" y="82"/>
                  </a:lnTo>
                  <a:lnTo>
                    <a:pt x="185" y="80"/>
                  </a:lnTo>
                  <a:lnTo>
                    <a:pt x="194" y="76"/>
                  </a:lnTo>
                  <a:lnTo>
                    <a:pt x="202" y="73"/>
                  </a:lnTo>
                  <a:lnTo>
                    <a:pt x="212" y="70"/>
                  </a:lnTo>
                  <a:lnTo>
                    <a:pt x="221" y="68"/>
                  </a:lnTo>
                  <a:lnTo>
                    <a:pt x="230" y="65"/>
                  </a:lnTo>
                  <a:lnTo>
                    <a:pt x="239" y="61"/>
                  </a:lnTo>
                  <a:lnTo>
                    <a:pt x="249" y="58"/>
                  </a:lnTo>
                  <a:lnTo>
                    <a:pt x="258" y="56"/>
                  </a:lnTo>
                  <a:lnTo>
                    <a:pt x="267" y="53"/>
                  </a:lnTo>
                  <a:lnTo>
                    <a:pt x="278" y="51"/>
                  </a:lnTo>
                  <a:lnTo>
                    <a:pt x="287" y="48"/>
                  </a:lnTo>
                  <a:lnTo>
                    <a:pt x="298" y="45"/>
                  </a:lnTo>
                  <a:lnTo>
                    <a:pt x="308" y="44"/>
                  </a:lnTo>
                  <a:lnTo>
                    <a:pt x="319" y="41"/>
                  </a:lnTo>
                  <a:lnTo>
                    <a:pt x="330" y="39"/>
                  </a:lnTo>
                  <a:lnTo>
                    <a:pt x="340" y="36"/>
                  </a:lnTo>
                  <a:lnTo>
                    <a:pt x="351" y="35"/>
                  </a:lnTo>
                  <a:lnTo>
                    <a:pt x="361" y="32"/>
                  </a:lnTo>
                  <a:lnTo>
                    <a:pt x="373" y="31"/>
                  </a:lnTo>
                  <a:lnTo>
                    <a:pt x="384" y="28"/>
                  </a:lnTo>
                  <a:lnTo>
                    <a:pt x="396" y="27"/>
                  </a:lnTo>
                  <a:lnTo>
                    <a:pt x="406" y="24"/>
                  </a:lnTo>
                  <a:lnTo>
                    <a:pt x="418" y="23"/>
                  </a:lnTo>
                  <a:lnTo>
                    <a:pt x="429" y="20"/>
                  </a:lnTo>
                  <a:lnTo>
                    <a:pt x="441" y="19"/>
                  </a:lnTo>
                  <a:lnTo>
                    <a:pt x="453" y="17"/>
                  </a:lnTo>
                  <a:lnTo>
                    <a:pt x="465" y="16"/>
                  </a:lnTo>
                  <a:lnTo>
                    <a:pt x="477" y="15"/>
                  </a:lnTo>
                  <a:lnTo>
                    <a:pt x="488" y="13"/>
                  </a:lnTo>
                  <a:lnTo>
                    <a:pt x="500" y="12"/>
                  </a:lnTo>
                  <a:lnTo>
                    <a:pt x="512" y="11"/>
                  </a:lnTo>
                  <a:lnTo>
                    <a:pt x="524" y="10"/>
                  </a:lnTo>
                  <a:lnTo>
                    <a:pt x="537" y="8"/>
                  </a:lnTo>
                  <a:lnTo>
                    <a:pt x="549" y="7"/>
                  </a:lnTo>
                  <a:lnTo>
                    <a:pt x="561" y="6"/>
                  </a:lnTo>
                  <a:lnTo>
                    <a:pt x="575" y="6"/>
                  </a:lnTo>
                  <a:lnTo>
                    <a:pt x="586" y="4"/>
                  </a:lnTo>
                  <a:lnTo>
                    <a:pt x="598" y="4"/>
                  </a:lnTo>
                  <a:lnTo>
                    <a:pt x="612" y="3"/>
                  </a:lnTo>
                  <a:lnTo>
                    <a:pt x="624" y="3"/>
                  </a:lnTo>
                  <a:lnTo>
                    <a:pt x="637" y="2"/>
                  </a:lnTo>
                  <a:lnTo>
                    <a:pt x="649" y="2"/>
                  </a:lnTo>
                  <a:lnTo>
                    <a:pt x="662" y="0"/>
                  </a:lnTo>
                  <a:lnTo>
                    <a:pt x="674" y="0"/>
                  </a:lnTo>
                  <a:lnTo>
                    <a:pt x="687" y="0"/>
                  </a:lnTo>
                  <a:lnTo>
                    <a:pt x="699" y="0"/>
                  </a:lnTo>
                  <a:lnTo>
                    <a:pt x="712" y="0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" name="Freeform 2659"/>
            <p:cNvSpPr>
              <a:spLocks/>
            </p:cNvSpPr>
            <p:nvPr/>
          </p:nvSpPr>
          <p:spPr bwMode="auto">
            <a:xfrm>
              <a:off x="4411663" y="4621213"/>
              <a:ext cx="576262" cy="188912"/>
            </a:xfrm>
            <a:custGeom>
              <a:avLst/>
              <a:gdLst/>
              <a:ahLst/>
              <a:cxnLst>
                <a:cxn ang="0">
                  <a:pos x="789" y="0"/>
                </a:cxn>
                <a:cxn ang="0">
                  <a:pos x="863" y="4"/>
                </a:cxn>
                <a:cxn ang="0">
                  <a:pos x="937" y="11"/>
                </a:cxn>
                <a:cxn ang="0">
                  <a:pos x="1009" y="19"/>
                </a:cxn>
                <a:cxn ang="0">
                  <a:pos x="1078" y="31"/>
                </a:cxn>
                <a:cxn ang="0">
                  <a:pos x="1141" y="44"/>
                </a:cxn>
                <a:cxn ang="0">
                  <a:pos x="1202" y="58"/>
                </a:cxn>
                <a:cxn ang="0">
                  <a:pos x="1257" y="76"/>
                </a:cxn>
                <a:cxn ang="0">
                  <a:pos x="1306" y="96"/>
                </a:cxn>
                <a:cxn ang="0">
                  <a:pos x="1348" y="117"/>
                </a:cxn>
                <a:cxn ang="0">
                  <a:pos x="1382" y="138"/>
                </a:cxn>
                <a:cxn ang="0">
                  <a:pos x="1412" y="162"/>
                </a:cxn>
                <a:cxn ang="0">
                  <a:pos x="1431" y="185"/>
                </a:cxn>
                <a:cxn ang="0">
                  <a:pos x="1445" y="211"/>
                </a:cxn>
                <a:cxn ang="0">
                  <a:pos x="1450" y="236"/>
                </a:cxn>
                <a:cxn ang="0">
                  <a:pos x="1447" y="261"/>
                </a:cxn>
                <a:cxn ang="0">
                  <a:pos x="1435" y="286"/>
                </a:cxn>
                <a:cxn ang="0">
                  <a:pos x="1417" y="310"/>
                </a:cxn>
                <a:cxn ang="0">
                  <a:pos x="1390" y="334"/>
                </a:cxn>
                <a:cxn ang="0">
                  <a:pos x="1357" y="356"/>
                </a:cxn>
                <a:cxn ang="0">
                  <a:pos x="1316" y="377"/>
                </a:cxn>
                <a:cxn ang="0">
                  <a:pos x="1269" y="396"/>
                </a:cxn>
                <a:cxn ang="0">
                  <a:pos x="1216" y="414"/>
                </a:cxn>
                <a:cxn ang="0">
                  <a:pos x="1157" y="430"/>
                </a:cxn>
                <a:cxn ang="0">
                  <a:pos x="1094" y="445"/>
                </a:cxn>
                <a:cxn ang="0">
                  <a:pos x="1026" y="455"/>
                </a:cxn>
                <a:cxn ang="0">
                  <a:pos x="956" y="465"/>
                </a:cxn>
                <a:cxn ang="0">
                  <a:pos x="882" y="471"/>
                </a:cxn>
                <a:cxn ang="0">
                  <a:pos x="808" y="475"/>
                </a:cxn>
                <a:cxn ang="0">
                  <a:pos x="731" y="478"/>
                </a:cxn>
                <a:cxn ang="0">
                  <a:pos x="655" y="477"/>
                </a:cxn>
                <a:cxn ang="0">
                  <a:pos x="580" y="473"/>
                </a:cxn>
                <a:cxn ang="0">
                  <a:pos x="507" y="466"/>
                </a:cxn>
                <a:cxn ang="0">
                  <a:pos x="436" y="458"/>
                </a:cxn>
                <a:cxn ang="0">
                  <a:pos x="367" y="446"/>
                </a:cxn>
                <a:cxn ang="0">
                  <a:pos x="303" y="433"/>
                </a:cxn>
                <a:cxn ang="0">
                  <a:pos x="243" y="417"/>
                </a:cxn>
                <a:cxn ang="0">
                  <a:pos x="189" y="400"/>
                </a:cxn>
                <a:cxn ang="0">
                  <a:pos x="141" y="380"/>
                </a:cxn>
                <a:cxn ang="0">
                  <a:pos x="99" y="359"/>
                </a:cxn>
                <a:cxn ang="0">
                  <a:pos x="65" y="338"/>
                </a:cxn>
                <a:cxn ang="0">
                  <a:pos x="37" y="314"/>
                </a:cxn>
                <a:cxn ang="0">
                  <a:pos x="17" y="290"/>
                </a:cxn>
                <a:cxn ang="0">
                  <a:pos x="5" y="265"/>
                </a:cxn>
                <a:cxn ang="0">
                  <a:pos x="0" y="240"/>
                </a:cxn>
                <a:cxn ang="0">
                  <a:pos x="4" y="215"/>
                </a:cxn>
                <a:cxn ang="0">
                  <a:pos x="16" y="189"/>
                </a:cxn>
                <a:cxn ang="0">
                  <a:pos x="36" y="166"/>
                </a:cxn>
                <a:cxn ang="0">
                  <a:pos x="62" y="142"/>
                </a:cxn>
                <a:cxn ang="0">
                  <a:pos x="96" y="119"/>
                </a:cxn>
                <a:cxn ang="0">
                  <a:pos x="138" y="99"/>
                </a:cxn>
                <a:cxn ang="0">
                  <a:pos x="185" y="80"/>
                </a:cxn>
                <a:cxn ang="0">
                  <a:pos x="239" y="61"/>
                </a:cxn>
                <a:cxn ang="0">
                  <a:pos x="298" y="45"/>
                </a:cxn>
                <a:cxn ang="0">
                  <a:pos x="361" y="32"/>
                </a:cxn>
                <a:cxn ang="0">
                  <a:pos x="429" y="20"/>
                </a:cxn>
                <a:cxn ang="0">
                  <a:pos x="500" y="12"/>
                </a:cxn>
                <a:cxn ang="0">
                  <a:pos x="575" y="6"/>
                </a:cxn>
                <a:cxn ang="0">
                  <a:pos x="649" y="2"/>
                </a:cxn>
                <a:cxn ang="0">
                  <a:pos x="726" y="0"/>
                </a:cxn>
              </a:cxnLst>
              <a:rect l="0" t="0" r="r" b="b"/>
              <a:pathLst>
                <a:path w="1450" h="478">
                  <a:moveTo>
                    <a:pt x="726" y="0"/>
                  </a:moveTo>
                  <a:lnTo>
                    <a:pt x="737" y="0"/>
                  </a:lnTo>
                  <a:lnTo>
                    <a:pt x="751" y="0"/>
                  </a:lnTo>
                  <a:lnTo>
                    <a:pt x="763" y="0"/>
                  </a:lnTo>
                  <a:lnTo>
                    <a:pt x="776" y="0"/>
                  </a:lnTo>
                  <a:lnTo>
                    <a:pt x="789" y="0"/>
                  </a:lnTo>
                  <a:lnTo>
                    <a:pt x="801" y="2"/>
                  </a:lnTo>
                  <a:lnTo>
                    <a:pt x="814" y="2"/>
                  </a:lnTo>
                  <a:lnTo>
                    <a:pt x="826" y="3"/>
                  </a:lnTo>
                  <a:lnTo>
                    <a:pt x="839" y="3"/>
                  </a:lnTo>
                  <a:lnTo>
                    <a:pt x="851" y="4"/>
                  </a:lnTo>
                  <a:lnTo>
                    <a:pt x="863" y="4"/>
                  </a:lnTo>
                  <a:lnTo>
                    <a:pt x="877" y="6"/>
                  </a:lnTo>
                  <a:lnTo>
                    <a:pt x="888" y="6"/>
                  </a:lnTo>
                  <a:lnTo>
                    <a:pt x="900" y="7"/>
                  </a:lnTo>
                  <a:lnTo>
                    <a:pt x="914" y="8"/>
                  </a:lnTo>
                  <a:lnTo>
                    <a:pt x="926" y="10"/>
                  </a:lnTo>
                  <a:lnTo>
                    <a:pt x="937" y="11"/>
                  </a:lnTo>
                  <a:lnTo>
                    <a:pt x="949" y="12"/>
                  </a:lnTo>
                  <a:lnTo>
                    <a:pt x="961" y="13"/>
                  </a:lnTo>
                  <a:lnTo>
                    <a:pt x="973" y="15"/>
                  </a:lnTo>
                  <a:lnTo>
                    <a:pt x="985" y="16"/>
                  </a:lnTo>
                  <a:lnTo>
                    <a:pt x="997" y="17"/>
                  </a:lnTo>
                  <a:lnTo>
                    <a:pt x="1009" y="19"/>
                  </a:lnTo>
                  <a:lnTo>
                    <a:pt x="1021" y="20"/>
                  </a:lnTo>
                  <a:lnTo>
                    <a:pt x="1033" y="23"/>
                  </a:lnTo>
                  <a:lnTo>
                    <a:pt x="1043" y="24"/>
                  </a:lnTo>
                  <a:lnTo>
                    <a:pt x="1055" y="27"/>
                  </a:lnTo>
                  <a:lnTo>
                    <a:pt x="1066" y="28"/>
                  </a:lnTo>
                  <a:lnTo>
                    <a:pt x="1078" y="31"/>
                  </a:lnTo>
                  <a:lnTo>
                    <a:pt x="1088" y="32"/>
                  </a:lnTo>
                  <a:lnTo>
                    <a:pt x="1099" y="35"/>
                  </a:lnTo>
                  <a:lnTo>
                    <a:pt x="1110" y="36"/>
                  </a:lnTo>
                  <a:lnTo>
                    <a:pt x="1120" y="39"/>
                  </a:lnTo>
                  <a:lnTo>
                    <a:pt x="1131" y="41"/>
                  </a:lnTo>
                  <a:lnTo>
                    <a:pt x="1141" y="44"/>
                  </a:lnTo>
                  <a:lnTo>
                    <a:pt x="1152" y="45"/>
                  </a:lnTo>
                  <a:lnTo>
                    <a:pt x="1163" y="48"/>
                  </a:lnTo>
                  <a:lnTo>
                    <a:pt x="1172" y="51"/>
                  </a:lnTo>
                  <a:lnTo>
                    <a:pt x="1182" y="53"/>
                  </a:lnTo>
                  <a:lnTo>
                    <a:pt x="1192" y="56"/>
                  </a:lnTo>
                  <a:lnTo>
                    <a:pt x="1202" y="58"/>
                  </a:lnTo>
                  <a:lnTo>
                    <a:pt x="1212" y="61"/>
                  </a:lnTo>
                  <a:lnTo>
                    <a:pt x="1221" y="65"/>
                  </a:lnTo>
                  <a:lnTo>
                    <a:pt x="1230" y="68"/>
                  </a:lnTo>
                  <a:lnTo>
                    <a:pt x="1239" y="70"/>
                  </a:lnTo>
                  <a:lnTo>
                    <a:pt x="1247" y="73"/>
                  </a:lnTo>
                  <a:lnTo>
                    <a:pt x="1257" y="76"/>
                  </a:lnTo>
                  <a:lnTo>
                    <a:pt x="1265" y="80"/>
                  </a:lnTo>
                  <a:lnTo>
                    <a:pt x="1274" y="82"/>
                  </a:lnTo>
                  <a:lnTo>
                    <a:pt x="1282" y="86"/>
                  </a:lnTo>
                  <a:lnTo>
                    <a:pt x="1290" y="89"/>
                  </a:lnTo>
                  <a:lnTo>
                    <a:pt x="1298" y="92"/>
                  </a:lnTo>
                  <a:lnTo>
                    <a:pt x="1306" y="96"/>
                  </a:lnTo>
                  <a:lnTo>
                    <a:pt x="1312" y="99"/>
                  </a:lnTo>
                  <a:lnTo>
                    <a:pt x="1320" y="102"/>
                  </a:lnTo>
                  <a:lnTo>
                    <a:pt x="1327" y="106"/>
                  </a:lnTo>
                  <a:lnTo>
                    <a:pt x="1333" y="109"/>
                  </a:lnTo>
                  <a:lnTo>
                    <a:pt x="1341" y="113"/>
                  </a:lnTo>
                  <a:lnTo>
                    <a:pt x="1348" y="117"/>
                  </a:lnTo>
                  <a:lnTo>
                    <a:pt x="1353" y="119"/>
                  </a:lnTo>
                  <a:lnTo>
                    <a:pt x="1360" y="123"/>
                  </a:lnTo>
                  <a:lnTo>
                    <a:pt x="1367" y="127"/>
                  </a:lnTo>
                  <a:lnTo>
                    <a:pt x="1372" y="131"/>
                  </a:lnTo>
                  <a:lnTo>
                    <a:pt x="1377" y="135"/>
                  </a:lnTo>
                  <a:lnTo>
                    <a:pt x="1382" y="138"/>
                  </a:lnTo>
                  <a:lnTo>
                    <a:pt x="1388" y="142"/>
                  </a:lnTo>
                  <a:lnTo>
                    <a:pt x="1393" y="146"/>
                  </a:lnTo>
                  <a:lnTo>
                    <a:pt x="1398" y="150"/>
                  </a:lnTo>
                  <a:lnTo>
                    <a:pt x="1402" y="154"/>
                  </a:lnTo>
                  <a:lnTo>
                    <a:pt x="1408" y="158"/>
                  </a:lnTo>
                  <a:lnTo>
                    <a:pt x="1412" y="162"/>
                  </a:lnTo>
                  <a:lnTo>
                    <a:pt x="1416" y="166"/>
                  </a:lnTo>
                  <a:lnTo>
                    <a:pt x="1420" y="170"/>
                  </a:lnTo>
                  <a:lnTo>
                    <a:pt x="1422" y="174"/>
                  </a:lnTo>
                  <a:lnTo>
                    <a:pt x="1426" y="178"/>
                  </a:lnTo>
                  <a:lnTo>
                    <a:pt x="1429" y="182"/>
                  </a:lnTo>
                  <a:lnTo>
                    <a:pt x="1431" y="185"/>
                  </a:lnTo>
                  <a:lnTo>
                    <a:pt x="1434" y="189"/>
                  </a:lnTo>
                  <a:lnTo>
                    <a:pt x="1437" y="193"/>
                  </a:lnTo>
                  <a:lnTo>
                    <a:pt x="1439" y="199"/>
                  </a:lnTo>
                  <a:lnTo>
                    <a:pt x="1442" y="203"/>
                  </a:lnTo>
                  <a:lnTo>
                    <a:pt x="1443" y="207"/>
                  </a:lnTo>
                  <a:lnTo>
                    <a:pt x="1445" y="211"/>
                  </a:lnTo>
                  <a:lnTo>
                    <a:pt x="1446" y="215"/>
                  </a:lnTo>
                  <a:lnTo>
                    <a:pt x="1447" y="219"/>
                  </a:lnTo>
                  <a:lnTo>
                    <a:pt x="1449" y="223"/>
                  </a:lnTo>
                  <a:lnTo>
                    <a:pt x="1449" y="228"/>
                  </a:lnTo>
                  <a:lnTo>
                    <a:pt x="1450" y="232"/>
                  </a:lnTo>
                  <a:lnTo>
                    <a:pt x="1450" y="236"/>
                  </a:lnTo>
                  <a:lnTo>
                    <a:pt x="1450" y="240"/>
                  </a:lnTo>
                  <a:lnTo>
                    <a:pt x="1450" y="244"/>
                  </a:lnTo>
                  <a:lnTo>
                    <a:pt x="1450" y="248"/>
                  </a:lnTo>
                  <a:lnTo>
                    <a:pt x="1449" y="252"/>
                  </a:lnTo>
                  <a:lnTo>
                    <a:pt x="1447" y="257"/>
                  </a:lnTo>
                  <a:lnTo>
                    <a:pt x="1447" y="261"/>
                  </a:lnTo>
                  <a:lnTo>
                    <a:pt x="1446" y="265"/>
                  </a:lnTo>
                  <a:lnTo>
                    <a:pt x="1445" y="269"/>
                  </a:lnTo>
                  <a:lnTo>
                    <a:pt x="1442" y="273"/>
                  </a:lnTo>
                  <a:lnTo>
                    <a:pt x="1441" y="277"/>
                  </a:lnTo>
                  <a:lnTo>
                    <a:pt x="1438" y="281"/>
                  </a:lnTo>
                  <a:lnTo>
                    <a:pt x="1435" y="286"/>
                  </a:lnTo>
                  <a:lnTo>
                    <a:pt x="1433" y="290"/>
                  </a:lnTo>
                  <a:lnTo>
                    <a:pt x="1430" y="294"/>
                  </a:lnTo>
                  <a:lnTo>
                    <a:pt x="1427" y="298"/>
                  </a:lnTo>
                  <a:lnTo>
                    <a:pt x="1425" y="302"/>
                  </a:lnTo>
                  <a:lnTo>
                    <a:pt x="1421" y="306"/>
                  </a:lnTo>
                  <a:lnTo>
                    <a:pt x="1417" y="310"/>
                  </a:lnTo>
                  <a:lnTo>
                    <a:pt x="1413" y="314"/>
                  </a:lnTo>
                  <a:lnTo>
                    <a:pt x="1409" y="318"/>
                  </a:lnTo>
                  <a:lnTo>
                    <a:pt x="1405" y="322"/>
                  </a:lnTo>
                  <a:lnTo>
                    <a:pt x="1401" y="326"/>
                  </a:lnTo>
                  <a:lnTo>
                    <a:pt x="1396" y="330"/>
                  </a:lnTo>
                  <a:lnTo>
                    <a:pt x="1390" y="334"/>
                  </a:lnTo>
                  <a:lnTo>
                    <a:pt x="1385" y="338"/>
                  </a:lnTo>
                  <a:lnTo>
                    <a:pt x="1380" y="340"/>
                  </a:lnTo>
                  <a:lnTo>
                    <a:pt x="1374" y="344"/>
                  </a:lnTo>
                  <a:lnTo>
                    <a:pt x="1369" y="348"/>
                  </a:lnTo>
                  <a:lnTo>
                    <a:pt x="1363" y="352"/>
                  </a:lnTo>
                  <a:lnTo>
                    <a:pt x="1357" y="356"/>
                  </a:lnTo>
                  <a:lnTo>
                    <a:pt x="1351" y="359"/>
                  </a:lnTo>
                  <a:lnTo>
                    <a:pt x="1344" y="363"/>
                  </a:lnTo>
                  <a:lnTo>
                    <a:pt x="1337" y="367"/>
                  </a:lnTo>
                  <a:lnTo>
                    <a:pt x="1331" y="369"/>
                  </a:lnTo>
                  <a:lnTo>
                    <a:pt x="1324" y="373"/>
                  </a:lnTo>
                  <a:lnTo>
                    <a:pt x="1316" y="377"/>
                  </a:lnTo>
                  <a:lnTo>
                    <a:pt x="1308" y="380"/>
                  </a:lnTo>
                  <a:lnTo>
                    <a:pt x="1302" y="384"/>
                  </a:lnTo>
                  <a:lnTo>
                    <a:pt x="1294" y="387"/>
                  </a:lnTo>
                  <a:lnTo>
                    <a:pt x="1286" y="391"/>
                  </a:lnTo>
                  <a:lnTo>
                    <a:pt x="1278" y="393"/>
                  </a:lnTo>
                  <a:lnTo>
                    <a:pt x="1269" y="396"/>
                  </a:lnTo>
                  <a:lnTo>
                    <a:pt x="1261" y="400"/>
                  </a:lnTo>
                  <a:lnTo>
                    <a:pt x="1253" y="403"/>
                  </a:lnTo>
                  <a:lnTo>
                    <a:pt x="1243" y="405"/>
                  </a:lnTo>
                  <a:lnTo>
                    <a:pt x="1234" y="409"/>
                  </a:lnTo>
                  <a:lnTo>
                    <a:pt x="1225" y="412"/>
                  </a:lnTo>
                  <a:lnTo>
                    <a:pt x="1216" y="414"/>
                  </a:lnTo>
                  <a:lnTo>
                    <a:pt x="1206" y="417"/>
                  </a:lnTo>
                  <a:lnTo>
                    <a:pt x="1197" y="420"/>
                  </a:lnTo>
                  <a:lnTo>
                    <a:pt x="1188" y="422"/>
                  </a:lnTo>
                  <a:lnTo>
                    <a:pt x="1177" y="425"/>
                  </a:lnTo>
                  <a:lnTo>
                    <a:pt x="1168" y="428"/>
                  </a:lnTo>
                  <a:lnTo>
                    <a:pt x="1157" y="430"/>
                  </a:lnTo>
                  <a:lnTo>
                    <a:pt x="1147" y="433"/>
                  </a:lnTo>
                  <a:lnTo>
                    <a:pt x="1136" y="436"/>
                  </a:lnTo>
                  <a:lnTo>
                    <a:pt x="1126" y="438"/>
                  </a:lnTo>
                  <a:lnTo>
                    <a:pt x="1115" y="440"/>
                  </a:lnTo>
                  <a:lnTo>
                    <a:pt x="1104" y="442"/>
                  </a:lnTo>
                  <a:lnTo>
                    <a:pt x="1094" y="445"/>
                  </a:lnTo>
                  <a:lnTo>
                    <a:pt x="1083" y="446"/>
                  </a:lnTo>
                  <a:lnTo>
                    <a:pt x="1071" y="449"/>
                  </a:lnTo>
                  <a:lnTo>
                    <a:pt x="1061" y="450"/>
                  </a:lnTo>
                  <a:lnTo>
                    <a:pt x="1050" y="453"/>
                  </a:lnTo>
                  <a:lnTo>
                    <a:pt x="1038" y="454"/>
                  </a:lnTo>
                  <a:lnTo>
                    <a:pt x="1026" y="455"/>
                  </a:lnTo>
                  <a:lnTo>
                    <a:pt x="1014" y="458"/>
                  </a:lnTo>
                  <a:lnTo>
                    <a:pt x="1004" y="459"/>
                  </a:lnTo>
                  <a:lnTo>
                    <a:pt x="992" y="461"/>
                  </a:lnTo>
                  <a:lnTo>
                    <a:pt x="980" y="462"/>
                  </a:lnTo>
                  <a:lnTo>
                    <a:pt x="968" y="463"/>
                  </a:lnTo>
                  <a:lnTo>
                    <a:pt x="956" y="465"/>
                  </a:lnTo>
                  <a:lnTo>
                    <a:pt x="944" y="466"/>
                  </a:lnTo>
                  <a:lnTo>
                    <a:pt x="932" y="467"/>
                  </a:lnTo>
                  <a:lnTo>
                    <a:pt x="919" y="469"/>
                  </a:lnTo>
                  <a:lnTo>
                    <a:pt x="907" y="470"/>
                  </a:lnTo>
                  <a:lnTo>
                    <a:pt x="895" y="471"/>
                  </a:lnTo>
                  <a:lnTo>
                    <a:pt x="882" y="471"/>
                  </a:lnTo>
                  <a:lnTo>
                    <a:pt x="870" y="473"/>
                  </a:lnTo>
                  <a:lnTo>
                    <a:pt x="858" y="474"/>
                  </a:lnTo>
                  <a:lnTo>
                    <a:pt x="845" y="474"/>
                  </a:lnTo>
                  <a:lnTo>
                    <a:pt x="833" y="475"/>
                  </a:lnTo>
                  <a:lnTo>
                    <a:pt x="820" y="475"/>
                  </a:lnTo>
                  <a:lnTo>
                    <a:pt x="808" y="475"/>
                  </a:lnTo>
                  <a:lnTo>
                    <a:pt x="794" y="477"/>
                  </a:lnTo>
                  <a:lnTo>
                    <a:pt x="782" y="477"/>
                  </a:lnTo>
                  <a:lnTo>
                    <a:pt x="769" y="477"/>
                  </a:lnTo>
                  <a:lnTo>
                    <a:pt x="757" y="477"/>
                  </a:lnTo>
                  <a:lnTo>
                    <a:pt x="744" y="478"/>
                  </a:lnTo>
                  <a:lnTo>
                    <a:pt x="731" y="478"/>
                  </a:lnTo>
                  <a:lnTo>
                    <a:pt x="719" y="478"/>
                  </a:lnTo>
                  <a:lnTo>
                    <a:pt x="706" y="478"/>
                  </a:lnTo>
                  <a:lnTo>
                    <a:pt x="694" y="477"/>
                  </a:lnTo>
                  <a:lnTo>
                    <a:pt x="681" y="477"/>
                  </a:lnTo>
                  <a:lnTo>
                    <a:pt x="669" y="477"/>
                  </a:lnTo>
                  <a:lnTo>
                    <a:pt x="655" y="477"/>
                  </a:lnTo>
                  <a:lnTo>
                    <a:pt x="643" y="475"/>
                  </a:lnTo>
                  <a:lnTo>
                    <a:pt x="630" y="475"/>
                  </a:lnTo>
                  <a:lnTo>
                    <a:pt x="618" y="475"/>
                  </a:lnTo>
                  <a:lnTo>
                    <a:pt x="605" y="474"/>
                  </a:lnTo>
                  <a:lnTo>
                    <a:pt x="593" y="474"/>
                  </a:lnTo>
                  <a:lnTo>
                    <a:pt x="580" y="473"/>
                  </a:lnTo>
                  <a:lnTo>
                    <a:pt x="568" y="471"/>
                  </a:lnTo>
                  <a:lnTo>
                    <a:pt x="556" y="471"/>
                  </a:lnTo>
                  <a:lnTo>
                    <a:pt x="543" y="470"/>
                  </a:lnTo>
                  <a:lnTo>
                    <a:pt x="531" y="469"/>
                  </a:lnTo>
                  <a:lnTo>
                    <a:pt x="519" y="467"/>
                  </a:lnTo>
                  <a:lnTo>
                    <a:pt x="507" y="466"/>
                  </a:lnTo>
                  <a:lnTo>
                    <a:pt x="495" y="465"/>
                  </a:lnTo>
                  <a:lnTo>
                    <a:pt x="482" y="463"/>
                  </a:lnTo>
                  <a:lnTo>
                    <a:pt x="470" y="462"/>
                  </a:lnTo>
                  <a:lnTo>
                    <a:pt x="459" y="461"/>
                  </a:lnTo>
                  <a:lnTo>
                    <a:pt x="447" y="459"/>
                  </a:lnTo>
                  <a:lnTo>
                    <a:pt x="436" y="458"/>
                  </a:lnTo>
                  <a:lnTo>
                    <a:pt x="424" y="455"/>
                  </a:lnTo>
                  <a:lnTo>
                    <a:pt x="412" y="454"/>
                  </a:lnTo>
                  <a:lnTo>
                    <a:pt x="401" y="453"/>
                  </a:lnTo>
                  <a:lnTo>
                    <a:pt x="389" y="450"/>
                  </a:lnTo>
                  <a:lnTo>
                    <a:pt x="379" y="449"/>
                  </a:lnTo>
                  <a:lnTo>
                    <a:pt x="367" y="446"/>
                  </a:lnTo>
                  <a:lnTo>
                    <a:pt x="356" y="445"/>
                  </a:lnTo>
                  <a:lnTo>
                    <a:pt x="345" y="442"/>
                  </a:lnTo>
                  <a:lnTo>
                    <a:pt x="335" y="440"/>
                  </a:lnTo>
                  <a:lnTo>
                    <a:pt x="324" y="438"/>
                  </a:lnTo>
                  <a:lnTo>
                    <a:pt x="314" y="436"/>
                  </a:lnTo>
                  <a:lnTo>
                    <a:pt x="303" y="433"/>
                  </a:lnTo>
                  <a:lnTo>
                    <a:pt x="292" y="430"/>
                  </a:lnTo>
                  <a:lnTo>
                    <a:pt x="283" y="428"/>
                  </a:lnTo>
                  <a:lnTo>
                    <a:pt x="273" y="425"/>
                  </a:lnTo>
                  <a:lnTo>
                    <a:pt x="263" y="422"/>
                  </a:lnTo>
                  <a:lnTo>
                    <a:pt x="253" y="420"/>
                  </a:lnTo>
                  <a:lnTo>
                    <a:pt x="243" y="417"/>
                  </a:lnTo>
                  <a:lnTo>
                    <a:pt x="234" y="414"/>
                  </a:lnTo>
                  <a:lnTo>
                    <a:pt x="225" y="412"/>
                  </a:lnTo>
                  <a:lnTo>
                    <a:pt x="216" y="409"/>
                  </a:lnTo>
                  <a:lnTo>
                    <a:pt x="206" y="405"/>
                  </a:lnTo>
                  <a:lnTo>
                    <a:pt x="198" y="403"/>
                  </a:lnTo>
                  <a:lnTo>
                    <a:pt x="189" y="400"/>
                  </a:lnTo>
                  <a:lnTo>
                    <a:pt x="181" y="396"/>
                  </a:lnTo>
                  <a:lnTo>
                    <a:pt x="173" y="393"/>
                  </a:lnTo>
                  <a:lnTo>
                    <a:pt x="165" y="391"/>
                  </a:lnTo>
                  <a:lnTo>
                    <a:pt x="156" y="387"/>
                  </a:lnTo>
                  <a:lnTo>
                    <a:pt x="149" y="384"/>
                  </a:lnTo>
                  <a:lnTo>
                    <a:pt x="141" y="380"/>
                  </a:lnTo>
                  <a:lnTo>
                    <a:pt x="134" y="377"/>
                  </a:lnTo>
                  <a:lnTo>
                    <a:pt x="127" y="373"/>
                  </a:lnTo>
                  <a:lnTo>
                    <a:pt x="119" y="369"/>
                  </a:lnTo>
                  <a:lnTo>
                    <a:pt x="112" y="367"/>
                  </a:lnTo>
                  <a:lnTo>
                    <a:pt x="106" y="363"/>
                  </a:lnTo>
                  <a:lnTo>
                    <a:pt x="99" y="359"/>
                  </a:lnTo>
                  <a:lnTo>
                    <a:pt x="94" y="356"/>
                  </a:lnTo>
                  <a:lnTo>
                    <a:pt x="87" y="352"/>
                  </a:lnTo>
                  <a:lnTo>
                    <a:pt x="81" y="348"/>
                  </a:lnTo>
                  <a:lnTo>
                    <a:pt x="75" y="344"/>
                  </a:lnTo>
                  <a:lnTo>
                    <a:pt x="70" y="340"/>
                  </a:lnTo>
                  <a:lnTo>
                    <a:pt x="65" y="338"/>
                  </a:lnTo>
                  <a:lnTo>
                    <a:pt x="59" y="334"/>
                  </a:lnTo>
                  <a:lnTo>
                    <a:pt x="54" y="330"/>
                  </a:lnTo>
                  <a:lnTo>
                    <a:pt x="50" y="326"/>
                  </a:lnTo>
                  <a:lnTo>
                    <a:pt x="45" y="322"/>
                  </a:lnTo>
                  <a:lnTo>
                    <a:pt x="41" y="318"/>
                  </a:lnTo>
                  <a:lnTo>
                    <a:pt x="37" y="314"/>
                  </a:lnTo>
                  <a:lnTo>
                    <a:pt x="33" y="310"/>
                  </a:lnTo>
                  <a:lnTo>
                    <a:pt x="29" y="306"/>
                  </a:lnTo>
                  <a:lnTo>
                    <a:pt x="26" y="302"/>
                  </a:lnTo>
                  <a:lnTo>
                    <a:pt x="22" y="298"/>
                  </a:lnTo>
                  <a:lnTo>
                    <a:pt x="20" y="294"/>
                  </a:lnTo>
                  <a:lnTo>
                    <a:pt x="17" y="290"/>
                  </a:lnTo>
                  <a:lnTo>
                    <a:pt x="14" y="286"/>
                  </a:lnTo>
                  <a:lnTo>
                    <a:pt x="12" y="281"/>
                  </a:lnTo>
                  <a:lnTo>
                    <a:pt x="10" y="277"/>
                  </a:lnTo>
                  <a:lnTo>
                    <a:pt x="8" y="273"/>
                  </a:lnTo>
                  <a:lnTo>
                    <a:pt x="6" y="269"/>
                  </a:lnTo>
                  <a:lnTo>
                    <a:pt x="5" y="265"/>
                  </a:lnTo>
                  <a:lnTo>
                    <a:pt x="4" y="261"/>
                  </a:lnTo>
                  <a:lnTo>
                    <a:pt x="2" y="257"/>
                  </a:lnTo>
                  <a:lnTo>
                    <a:pt x="1" y="252"/>
                  </a:lnTo>
                  <a:lnTo>
                    <a:pt x="1" y="248"/>
                  </a:lnTo>
                  <a:lnTo>
                    <a:pt x="0" y="244"/>
                  </a:lnTo>
                  <a:lnTo>
                    <a:pt x="0" y="240"/>
                  </a:lnTo>
                  <a:lnTo>
                    <a:pt x="0" y="236"/>
                  </a:lnTo>
                  <a:lnTo>
                    <a:pt x="1" y="232"/>
                  </a:lnTo>
                  <a:lnTo>
                    <a:pt x="1" y="228"/>
                  </a:lnTo>
                  <a:lnTo>
                    <a:pt x="2" y="223"/>
                  </a:lnTo>
                  <a:lnTo>
                    <a:pt x="2" y="219"/>
                  </a:lnTo>
                  <a:lnTo>
                    <a:pt x="4" y="215"/>
                  </a:lnTo>
                  <a:lnTo>
                    <a:pt x="5" y="211"/>
                  </a:lnTo>
                  <a:lnTo>
                    <a:pt x="6" y="207"/>
                  </a:lnTo>
                  <a:lnTo>
                    <a:pt x="9" y="203"/>
                  </a:lnTo>
                  <a:lnTo>
                    <a:pt x="10" y="199"/>
                  </a:lnTo>
                  <a:lnTo>
                    <a:pt x="13" y="193"/>
                  </a:lnTo>
                  <a:lnTo>
                    <a:pt x="16" y="189"/>
                  </a:lnTo>
                  <a:lnTo>
                    <a:pt x="18" y="185"/>
                  </a:lnTo>
                  <a:lnTo>
                    <a:pt x="21" y="182"/>
                  </a:lnTo>
                  <a:lnTo>
                    <a:pt x="24" y="178"/>
                  </a:lnTo>
                  <a:lnTo>
                    <a:pt x="28" y="174"/>
                  </a:lnTo>
                  <a:lnTo>
                    <a:pt x="32" y="170"/>
                  </a:lnTo>
                  <a:lnTo>
                    <a:pt x="36" y="166"/>
                  </a:lnTo>
                  <a:lnTo>
                    <a:pt x="40" y="162"/>
                  </a:lnTo>
                  <a:lnTo>
                    <a:pt x="43" y="158"/>
                  </a:lnTo>
                  <a:lnTo>
                    <a:pt x="47" y="154"/>
                  </a:lnTo>
                  <a:lnTo>
                    <a:pt x="53" y="150"/>
                  </a:lnTo>
                  <a:lnTo>
                    <a:pt x="57" y="146"/>
                  </a:lnTo>
                  <a:lnTo>
                    <a:pt x="62" y="142"/>
                  </a:lnTo>
                  <a:lnTo>
                    <a:pt x="67" y="138"/>
                  </a:lnTo>
                  <a:lnTo>
                    <a:pt x="73" y="135"/>
                  </a:lnTo>
                  <a:lnTo>
                    <a:pt x="78" y="131"/>
                  </a:lnTo>
                  <a:lnTo>
                    <a:pt x="85" y="127"/>
                  </a:lnTo>
                  <a:lnTo>
                    <a:pt x="90" y="123"/>
                  </a:lnTo>
                  <a:lnTo>
                    <a:pt x="96" y="119"/>
                  </a:lnTo>
                  <a:lnTo>
                    <a:pt x="103" y="117"/>
                  </a:lnTo>
                  <a:lnTo>
                    <a:pt x="110" y="113"/>
                  </a:lnTo>
                  <a:lnTo>
                    <a:pt x="116" y="109"/>
                  </a:lnTo>
                  <a:lnTo>
                    <a:pt x="123" y="106"/>
                  </a:lnTo>
                  <a:lnTo>
                    <a:pt x="130" y="102"/>
                  </a:lnTo>
                  <a:lnTo>
                    <a:pt x="138" y="99"/>
                  </a:lnTo>
                  <a:lnTo>
                    <a:pt x="145" y="96"/>
                  </a:lnTo>
                  <a:lnTo>
                    <a:pt x="153" y="92"/>
                  </a:lnTo>
                  <a:lnTo>
                    <a:pt x="160" y="89"/>
                  </a:lnTo>
                  <a:lnTo>
                    <a:pt x="169" y="86"/>
                  </a:lnTo>
                  <a:lnTo>
                    <a:pt x="177" y="82"/>
                  </a:lnTo>
                  <a:lnTo>
                    <a:pt x="185" y="80"/>
                  </a:lnTo>
                  <a:lnTo>
                    <a:pt x="194" y="76"/>
                  </a:lnTo>
                  <a:lnTo>
                    <a:pt x="202" y="73"/>
                  </a:lnTo>
                  <a:lnTo>
                    <a:pt x="212" y="70"/>
                  </a:lnTo>
                  <a:lnTo>
                    <a:pt x="221" y="68"/>
                  </a:lnTo>
                  <a:lnTo>
                    <a:pt x="230" y="65"/>
                  </a:lnTo>
                  <a:lnTo>
                    <a:pt x="239" y="61"/>
                  </a:lnTo>
                  <a:lnTo>
                    <a:pt x="249" y="58"/>
                  </a:lnTo>
                  <a:lnTo>
                    <a:pt x="258" y="56"/>
                  </a:lnTo>
                  <a:lnTo>
                    <a:pt x="267" y="53"/>
                  </a:lnTo>
                  <a:lnTo>
                    <a:pt x="278" y="51"/>
                  </a:lnTo>
                  <a:lnTo>
                    <a:pt x="287" y="48"/>
                  </a:lnTo>
                  <a:lnTo>
                    <a:pt x="298" y="45"/>
                  </a:lnTo>
                  <a:lnTo>
                    <a:pt x="308" y="44"/>
                  </a:lnTo>
                  <a:lnTo>
                    <a:pt x="319" y="41"/>
                  </a:lnTo>
                  <a:lnTo>
                    <a:pt x="330" y="39"/>
                  </a:lnTo>
                  <a:lnTo>
                    <a:pt x="340" y="36"/>
                  </a:lnTo>
                  <a:lnTo>
                    <a:pt x="351" y="35"/>
                  </a:lnTo>
                  <a:lnTo>
                    <a:pt x="361" y="32"/>
                  </a:lnTo>
                  <a:lnTo>
                    <a:pt x="373" y="31"/>
                  </a:lnTo>
                  <a:lnTo>
                    <a:pt x="384" y="28"/>
                  </a:lnTo>
                  <a:lnTo>
                    <a:pt x="396" y="27"/>
                  </a:lnTo>
                  <a:lnTo>
                    <a:pt x="406" y="24"/>
                  </a:lnTo>
                  <a:lnTo>
                    <a:pt x="418" y="23"/>
                  </a:lnTo>
                  <a:lnTo>
                    <a:pt x="429" y="20"/>
                  </a:lnTo>
                  <a:lnTo>
                    <a:pt x="441" y="19"/>
                  </a:lnTo>
                  <a:lnTo>
                    <a:pt x="453" y="17"/>
                  </a:lnTo>
                  <a:lnTo>
                    <a:pt x="465" y="16"/>
                  </a:lnTo>
                  <a:lnTo>
                    <a:pt x="477" y="15"/>
                  </a:lnTo>
                  <a:lnTo>
                    <a:pt x="488" y="13"/>
                  </a:lnTo>
                  <a:lnTo>
                    <a:pt x="500" y="12"/>
                  </a:lnTo>
                  <a:lnTo>
                    <a:pt x="512" y="11"/>
                  </a:lnTo>
                  <a:lnTo>
                    <a:pt x="524" y="10"/>
                  </a:lnTo>
                  <a:lnTo>
                    <a:pt x="537" y="8"/>
                  </a:lnTo>
                  <a:lnTo>
                    <a:pt x="549" y="7"/>
                  </a:lnTo>
                  <a:lnTo>
                    <a:pt x="561" y="6"/>
                  </a:lnTo>
                  <a:lnTo>
                    <a:pt x="575" y="6"/>
                  </a:lnTo>
                  <a:lnTo>
                    <a:pt x="586" y="4"/>
                  </a:lnTo>
                  <a:lnTo>
                    <a:pt x="598" y="4"/>
                  </a:lnTo>
                  <a:lnTo>
                    <a:pt x="612" y="3"/>
                  </a:lnTo>
                  <a:lnTo>
                    <a:pt x="624" y="3"/>
                  </a:lnTo>
                  <a:lnTo>
                    <a:pt x="637" y="2"/>
                  </a:lnTo>
                  <a:lnTo>
                    <a:pt x="649" y="2"/>
                  </a:lnTo>
                  <a:lnTo>
                    <a:pt x="662" y="0"/>
                  </a:lnTo>
                  <a:lnTo>
                    <a:pt x="674" y="0"/>
                  </a:lnTo>
                  <a:lnTo>
                    <a:pt x="687" y="0"/>
                  </a:lnTo>
                  <a:lnTo>
                    <a:pt x="699" y="0"/>
                  </a:lnTo>
                  <a:lnTo>
                    <a:pt x="712" y="0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" name="Rectangle 2660"/>
            <p:cNvSpPr>
              <a:spLocks noChangeArrowheads="1"/>
            </p:cNvSpPr>
            <p:nvPr/>
          </p:nvSpPr>
          <p:spPr bwMode="auto">
            <a:xfrm>
              <a:off x="4573588" y="4645025"/>
              <a:ext cx="333375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authz</a:t>
              </a:r>
              <a:endParaRPr lang="en-US" sz="1000" b="0">
                <a:solidFill>
                  <a:schemeClr val="tx1"/>
                </a:solidFill>
              </a:endParaRPr>
            </a:p>
          </p:txBody>
        </p:sp>
        <p:sp>
          <p:nvSpPr>
            <p:cNvPr id="278" name="Freeform 2661"/>
            <p:cNvSpPr>
              <a:spLocks/>
            </p:cNvSpPr>
            <p:nvPr/>
          </p:nvSpPr>
          <p:spPr bwMode="auto">
            <a:xfrm>
              <a:off x="4410075" y="3355975"/>
              <a:ext cx="576263" cy="188913"/>
            </a:xfrm>
            <a:custGeom>
              <a:avLst/>
              <a:gdLst/>
              <a:ahLst/>
              <a:cxnLst>
                <a:cxn ang="0">
                  <a:pos x="788" y="1"/>
                </a:cxn>
                <a:cxn ang="0">
                  <a:pos x="863" y="4"/>
                </a:cxn>
                <a:cxn ang="0">
                  <a:pos x="937" y="10"/>
                </a:cxn>
                <a:cxn ang="0">
                  <a:pos x="1009" y="18"/>
                </a:cxn>
                <a:cxn ang="0">
                  <a:pos x="1077" y="30"/>
                </a:cxn>
                <a:cxn ang="0">
                  <a:pos x="1141" y="44"/>
                </a:cxn>
                <a:cxn ang="0">
                  <a:pos x="1201" y="58"/>
                </a:cxn>
                <a:cxn ang="0">
                  <a:pos x="1257" y="77"/>
                </a:cxn>
                <a:cxn ang="0">
                  <a:pos x="1304" y="95"/>
                </a:cxn>
                <a:cxn ang="0">
                  <a:pos x="1347" y="116"/>
                </a:cxn>
                <a:cxn ang="0">
                  <a:pos x="1382" y="139"/>
                </a:cxn>
                <a:cxn ang="0">
                  <a:pos x="1412" y="161"/>
                </a:cxn>
                <a:cxn ang="0">
                  <a:pos x="1431" y="185"/>
                </a:cxn>
                <a:cxn ang="0">
                  <a:pos x="1445" y="210"/>
                </a:cxn>
                <a:cxn ang="0">
                  <a:pos x="1450" y="235"/>
                </a:cxn>
                <a:cxn ang="0">
                  <a:pos x="1446" y="261"/>
                </a:cxn>
                <a:cxn ang="0">
                  <a:pos x="1435" y="286"/>
                </a:cxn>
                <a:cxn ang="0">
                  <a:pos x="1417" y="310"/>
                </a:cxn>
                <a:cxn ang="0">
                  <a:pos x="1390" y="333"/>
                </a:cxn>
                <a:cxn ang="0">
                  <a:pos x="1357" y="356"/>
                </a:cxn>
                <a:cxn ang="0">
                  <a:pos x="1316" y="377"/>
                </a:cxn>
                <a:cxn ang="0">
                  <a:pos x="1269" y="397"/>
                </a:cxn>
                <a:cxn ang="0">
                  <a:pos x="1216" y="414"/>
                </a:cxn>
                <a:cxn ang="0">
                  <a:pos x="1157" y="430"/>
                </a:cxn>
                <a:cxn ang="0">
                  <a:pos x="1094" y="444"/>
                </a:cxn>
                <a:cxn ang="0">
                  <a:pos x="1026" y="455"/>
                </a:cxn>
                <a:cxn ang="0">
                  <a:pos x="956" y="464"/>
                </a:cxn>
                <a:cxn ang="0">
                  <a:pos x="882" y="471"/>
                </a:cxn>
                <a:cxn ang="0">
                  <a:pos x="808" y="476"/>
                </a:cxn>
                <a:cxn ang="0">
                  <a:pos x="731" y="478"/>
                </a:cxn>
                <a:cxn ang="0">
                  <a:pos x="655" y="476"/>
                </a:cxn>
                <a:cxn ang="0">
                  <a:pos x="580" y="472"/>
                </a:cxn>
                <a:cxn ang="0">
                  <a:pos x="506" y="466"/>
                </a:cxn>
                <a:cxn ang="0">
                  <a:pos x="436" y="458"/>
                </a:cxn>
                <a:cxn ang="0">
                  <a:pos x="367" y="446"/>
                </a:cxn>
                <a:cxn ang="0">
                  <a:pos x="303" y="433"/>
                </a:cxn>
                <a:cxn ang="0">
                  <a:pos x="243" y="417"/>
                </a:cxn>
                <a:cxn ang="0">
                  <a:pos x="189" y="399"/>
                </a:cxn>
                <a:cxn ang="0">
                  <a:pos x="142" y="380"/>
                </a:cxn>
                <a:cxn ang="0">
                  <a:pos x="99" y="358"/>
                </a:cxn>
                <a:cxn ang="0">
                  <a:pos x="65" y="337"/>
                </a:cxn>
                <a:cxn ang="0">
                  <a:pos x="37" y="313"/>
                </a:cxn>
                <a:cxn ang="0">
                  <a:pos x="17" y="290"/>
                </a:cxn>
                <a:cxn ang="0">
                  <a:pos x="4" y="265"/>
                </a:cxn>
                <a:cxn ang="0">
                  <a:pos x="0" y="239"/>
                </a:cxn>
                <a:cxn ang="0">
                  <a:pos x="4" y="214"/>
                </a:cxn>
                <a:cxn ang="0">
                  <a:pos x="16" y="189"/>
                </a:cxn>
                <a:cxn ang="0">
                  <a:pos x="34" y="165"/>
                </a:cxn>
                <a:cxn ang="0">
                  <a:pos x="62" y="141"/>
                </a:cxn>
                <a:cxn ang="0">
                  <a:pos x="96" y="120"/>
                </a:cxn>
                <a:cxn ang="0">
                  <a:pos x="138" y="99"/>
                </a:cxn>
                <a:cxn ang="0">
                  <a:pos x="185" y="79"/>
                </a:cxn>
                <a:cxn ang="0">
                  <a:pos x="238" y="61"/>
                </a:cxn>
                <a:cxn ang="0">
                  <a:pos x="298" y="45"/>
                </a:cxn>
                <a:cxn ang="0">
                  <a:pos x="361" y="32"/>
                </a:cxn>
                <a:cxn ang="0">
                  <a:pos x="429" y="21"/>
                </a:cxn>
                <a:cxn ang="0">
                  <a:pos x="500" y="12"/>
                </a:cxn>
                <a:cxn ang="0">
                  <a:pos x="573" y="5"/>
                </a:cxn>
                <a:cxn ang="0">
                  <a:pos x="649" y="1"/>
                </a:cxn>
                <a:cxn ang="0">
                  <a:pos x="724" y="0"/>
                </a:cxn>
              </a:cxnLst>
              <a:rect l="0" t="0" r="r" b="b"/>
              <a:pathLst>
                <a:path w="1450" h="478">
                  <a:moveTo>
                    <a:pt x="724" y="0"/>
                  </a:moveTo>
                  <a:lnTo>
                    <a:pt x="737" y="0"/>
                  </a:lnTo>
                  <a:lnTo>
                    <a:pt x="751" y="0"/>
                  </a:lnTo>
                  <a:lnTo>
                    <a:pt x="763" y="0"/>
                  </a:lnTo>
                  <a:lnTo>
                    <a:pt x="776" y="0"/>
                  </a:lnTo>
                  <a:lnTo>
                    <a:pt x="788" y="1"/>
                  </a:lnTo>
                  <a:lnTo>
                    <a:pt x="801" y="1"/>
                  </a:lnTo>
                  <a:lnTo>
                    <a:pt x="813" y="1"/>
                  </a:lnTo>
                  <a:lnTo>
                    <a:pt x="826" y="3"/>
                  </a:lnTo>
                  <a:lnTo>
                    <a:pt x="838" y="3"/>
                  </a:lnTo>
                  <a:lnTo>
                    <a:pt x="851" y="4"/>
                  </a:lnTo>
                  <a:lnTo>
                    <a:pt x="863" y="4"/>
                  </a:lnTo>
                  <a:lnTo>
                    <a:pt x="877" y="5"/>
                  </a:lnTo>
                  <a:lnTo>
                    <a:pt x="888" y="5"/>
                  </a:lnTo>
                  <a:lnTo>
                    <a:pt x="900" y="6"/>
                  </a:lnTo>
                  <a:lnTo>
                    <a:pt x="912" y="8"/>
                  </a:lnTo>
                  <a:lnTo>
                    <a:pt x="926" y="9"/>
                  </a:lnTo>
                  <a:lnTo>
                    <a:pt x="937" y="10"/>
                  </a:lnTo>
                  <a:lnTo>
                    <a:pt x="949" y="12"/>
                  </a:lnTo>
                  <a:lnTo>
                    <a:pt x="961" y="13"/>
                  </a:lnTo>
                  <a:lnTo>
                    <a:pt x="973" y="14"/>
                  </a:lnTo>
                  <a:lnTo>
                    <a:pt x="985" y="16"/>
                  </a:lnTo>
                  <a:lnTo>
                    <a:pt x="997" y="17"/>
                  </a:lnTo>
                  <a:lnTo>
                    <a:pt x="1009" y="18"/>
                  </a:lnTo>
                  <a:lnTo>
                    <a:pt x="1021" y="21"/>
                  </a:lnTo>
                  <a:lnTo>
                    <a:pt x="1031" y="22"/>
                  </a:lnTo>
                  <a:lnTo>
                    <a:pt x="1043" y="24"/>
                  </a:lnTo>
                  <a:lnTo>
                    <a:pt x="1055" y="26"/>
                  </a:lnTo>
                  <a:lnTo>
                    <a:pt x="1066" y="28"/>
                  </a:lnTo>
                  <a:lnTo>
                    <a:pt x="1077" y="30"/>
                  </a:lnTo>
                  <a:lnTo>
                    <a:pt x="1088" y="32"/>
                  </a:lnTo>
                  <a:lnTo>
                    <a:pt x="1099" y="34"/>
                  </a:lnTo>
                  <a:lnTo>
                    <a:pt x="1110" y="36"/>
                  </a:lnTo>
                  <a:lnTo>
                    <a:pt x="1120" y="38"/>
                  </a:lnTo>
                  <a:lnTo>
                    <a:pt x="1131" y="41"/>
                  </a:lnTo>
                  <a:lnTo>
                    <a:pt x="1141" y="44"/>
                  </a:lnTo>
                  <a:lnTo>
                    <a:pt x="1152" y="45"/>
                  </a:lnTo>
                  <a:lnTo>
                    <a:pt x="1163" y="48"/>
                  </a:lnTo>
                  <a:lnTo>
                    <a:pt x="1172" y="50"/>
                  </a:lnTo>
                  <a:lnTo>
                    <a:pt x="1182" y="53"/>
                  </a:lnTo>
                  <a:lnTo>
                    <a:pt x="1192" y="55"/>
                  </a:lnTo>
                  <a:lnTo>
                    <a:pt x="1201" y="58"/>
                  </a:lnTo>
                  <a:lnTo>
                    <a:pt x="1210" y="61"/>
                  </a:lnTo>
                  <a:lnTo>
                    <a:pt x="1221" y="65"/>
                  </a:lnTo>
                  <a:lnTo>
                    <a:pt x="1229" y="67"/>
                  </a:lnTo>
                  <a:lnTo>
                    <a:pt x="1238" y="70"/>
                  </a:lnTo>
                  <a:lnTo>
                    <a:pt x="1247" y="73"/>
                  </a:lnTo>
                  <a:lnTo>
                    <a:pt x="1257" y="77"/>
                  </a:lnTo>
                  <a:lnTo>
                    <a:pt x="1265" y="79"/>
                  </a:lnTo>
                  <a:lnTo>
                    <a:pt x="1273" y="82"/>
                  </a:lnTo>
                  <a:lnTo>
                    <a:pt x="1282" y="86"/>
                  </a:lnTo>
                  <a:lnTo>
                    <a:pt x="1290" y="89"/>
                  </a:lnTo>
                  <a:lnTo>
                    <a:pt x="1298" y="93"/>
                  </a:lnTo>
                  <a:lnTo>
                    <a:pt x="1304" y="95"/>
                  </a:lnTo>
                  <a:lnTo>
                    <a:pt x="1312" y="99"/>
                  </a:lnTo>
                  <a:lnTo>
                    <a:pt x="1320" y="102"/>
                  </a:lnTo>
                  <a:lnTo>
                    <a:pt x="1327" y="106"/>
                  </a:lnTo>
                  <a:lnTo>
                    <a:pt x="1333" y="108"/>
                  </a:lnTo>
                  <a:lnTo>
                    <a:pt x="1340" y="112"/>
                  </a:lnTo>
                  <a:lnTo>
                    <a:pt x="1347" y="116"/>
                  </a:lnTo>
                  <a:lnTo>
                    <a:pt x="1353" y="120"/>
                  </a:lnTo>
                  <a:lnTo>
                    <a:pt x="1360" y="123"/>
                  </a:lnTo>
                  <a:lnTo>
                    <a:pt x="1365" y="127"/>
                  </a:lnTo>
                  <a:lnTo>
                    <a:pt x="1372" y="131"/>
                  </a:lnTo>
                  <a:lnTo>
                    <a:pt x="1377" y="135"/>
                  </a:lnTo>
                  <a:lnTo>
                    <a:pt x="1382" y="139"/>
                  </a:lnTo>
                  <a:lnTo>
                    <a:pt x="1388" y="141"/>
                  </a:lnTo>
                  <a:lnTo>
                    <a:pt x="1393" y="145"/>
                  </a:lnTo>
                  <a:lnTo>
                    <a:pt x="1398" y="149"/>
                  </a:lnTo>
                  <a:lnTo>
                    <a:pt x="1402" y="153"/>
                  </a:lnTo>
                  <a:lnTo>
                    <a:pt x="1406" y="157"/>
                  </a:lnTo>
                  <a:lnTo>
                    <a:pt x="1412" y="161"/>
                  </a:lnTo>
                  <a:lnTo>
                    <a:pt x="1416" y="165"/>
                  </a:lnTo>
                  <a:lnTo>
                    <a:pt x="1418" y="169"/>
                  </a:lnTo>
                  <a:lnTo>
                    <a:pt x="1422" y="173"/>
                  </a:lnTo>
                  <a:lnTo>
                    <a:pt x="1426" y="177"/>
                  </a:lnTo>
                  <a:lnTo>
                    <a:pt x="1429" y="181"/>
                  </a:lnTo>
                  <a:lnTo>
                    <a:pt x="1431" y="185"/>
                  </a:lnTo>
                  <a:lnTo>
                    <a:pt x="1434" y="189"/>
                  </a:lnTo>
                  <a:lnTo>
                    <a:pt x="1437" y="194"/>
                  </a:lnTo>
                  <a:lnTo>
                    <a:pt x="1439" y="198"/>
                  </a:lnTo>
                  <a:lnTo>
                    <a:pt x="1441" y="202"/>
                  </a:lnTo>
                  <a:lnTo>
                    <a:pt x="1443" y="206"/>
                  </a:lnTo>
                  <a:lnTo>
                    <a:pt x="1445" y="210"/>
                  </a:lnTo>
                  <a:lnTo>
                    <a:pt x="1446" y="214"/>
                  </a:lnTo>
                  <a:lnTo>
                    <a:pt x="1447" y="218"/>
                  </a:lnTo>
                  <a:lnTo>
                    <a:pt x="1449" y="222"/>
                  </a:lnTo>
                  <a:lnTo>
                    <a:pt x="1449" y="227"/>
                  </a:lnTo>
                  <a:lnTo>
                    <a:pt x="1449" y="231"/>
                  </a:lnTo>
                  <a:lnTo>
                    <a:pt x="1450" y="235"/>
                  </a:lnTo>
                  <a:lnTo>
                    <a:pt x="1450" y="239"/>
                  </a:lnTo>
                  <a:lnTo>
                    <a:pt x="1450" y="243"/>
                  </a:lnTo>
                  <a:lnTo>
                    <a:pt x="1449" y="247"/>
                  </a:lnTo>
                  <a:lnTo>
                    <a:pt x="1449" y="253"/>
                  </a:lnTo>
                  <a:lnTo>
                    <a:pt x="1447" y="257"/>
                  </a:lnTo>
                  <a:lnTo>
                    <a:pt x="1446" y="261"/>
                  </a:lnTo>
                  <a:lnTo>
                    <a:pt x="1445" y="265"/>
                  </a:lnTo>
                  <a:lnTo>
                    <a:pt x="1443" y="268"/>
                  </a:lnTo>
                  <a:lnTo>
                    <a:pt x="1442" y="272"/>
                  </a:lnTo>
                  <a:lnTo>
                    <a:pt x="1441" y="276"/>
                  </a:lnTo>
                  <a:lnTo>
                    <a:pt x="1438" y="280"/>
                  </a:lnTo>
                  <a:lnTo>
                    <a:pt x="1435" y="286"/>
                  </a:lnTo>
                  <a:lnTo>
                    <a:pt x="1433" y="290"/>
                  </a:lnTo>
                  <a:lnTo>
                    <a:pt x="1430" y="294"/>
                  </a:lnTo>
                  <a:lnTo>
                    <a:pt x="1427" y="298"/>
                  </a:lnTo>
                  <a:lnTo>
                    <a:pt x="1424" y="302"/>
                  </a:lnTo>
                  <a:lnTo>
                    <a:pt x="1421" y="306"/>
                  </a:lnTo>
                  <a:lnTo>
                    <a:pt x="1417" y="310"/>
                  </a:lnTo>
                  <a:lnTo>
                    <a:pt x="1413" y="313"/>
                  </a:lnTo>
                  <a:lnTo>
                    <a:pt x="1409" y="317"/>
                  </a:lnTo>
                  <a:lnTo>
                    <a:pt x="1405" y="321"/>
                  </a:lnTo>
                  <a:lnTo>
                    <a:pt x="1400" y="325"/>
                  </a:lnTo>
                  <a:lnTo>
                    <a:pt x="1396" y="329"/>
                  </a:lnTo>
                  <a:lnTo>
                    <a:pt x="1390" y="333"/>
                  </a:lnTo>
                  <a:lnTo>
                    <a:pt x="1385" y="337"/>
                  </a:lnTo>
                  <a:lnTo>
                    <a:pt x="1380" y="340"/>
                  </a:lnTo>
                  <a:lnTo>
                    <a:pt x="1375" y="344"/>
                  </a:lnTo>
                  <a:lnTo>
                    <a:pt x="1369" y="348"/>
                  </a:lnTo>
                  <a:lnTo>
                    <a:pt x="1363" y="352"/>
                  </a:lnTo>
                  <a:lnTo>
                    <a:pt x="1357" y="356"/>
                  </a:lnTo>
                  <a:lnTo>
                    <a:pt x="1351" y="358"/>
                  </a:lnTo>
                  <a:lnTo>
                    <a:pt x="1344" y="362"/>
                  </a:lnTo>
                  <a:lnTo>
                    <a:pt x="1337" y="366"/>
                  </a:lnTo>
                  <a:lnTo>
                    <a:pt x="1331" y="369"/>
                  </a:lnTo>
                  <a:lnTo>
                    <a:pt x="1323" y="373"/>
                  </a:lnTo>
                  <a:lnTo>
                    <a:pt x="1316" y="377"/>
                  </a:lnTo>
                  <a:lnTo>
                    <a:pt x="1308" y="380"/>
                  </a:lnTo>
                  <a:lnTo>
                    <a:pt x="1300" y="384"/>
                  </a:lnTo>
                  <a:lnTo>
                    <a:pt x="1294" y="386"/>
                  </a:lnTo>
                  <a:lnTo>
                    <a:pt x="1286" y="390"/>
                  </a:lnTo>
                  <a:lnTo>
                    <a:pt x="1277" y="393"/>
                  </a:lnTo>
                  <a:lnTo>
                    <a:pt x="1269" y="397"/>
                  </a:lnTo>
                  <a:lnTo>
                    <a:pt x="1261" y="399"/>
                  </a:lnTo>
                  <a:lnTo>
                    <a:pt x="1251" y="402"/>
                  </a:lnTo>
                  <a:lnTo>
                    <a:pt x="1243" y="405"/>
                  </a:lnTo>
                  <a:lnTo>
                    <a:pt x="1234" y="409"/>
                  </a:lnTo>
                  <a:lnTo>
                    <a:pt x="1225" y="411"/>
                  </a:lnTo>
                  <a:lnTo>
                    <a:pt x="1216" y="414"/>
                  </a:lnTo>
                  <a:lnTo>
                    <a:pt x="1206" y="417"/>
                  </a:lnTo>
                  <a:lnTo>
                    <a:pt x="1197" y="419"/>
                  </a:lnTo>
                  <a:lnTo>
                    <a:pt x="1186" y="422"/>
                  </a:lnTo>
                  <a:lnTo>
                    <a:pt x="1177" y="425"/>
                  </a:lnTo>
                  <a:lnTo>
                    <a:pt x="1167" y="427"/>
                  </a:lnTo>
                  <a:lnTo>
                    <a:pt x="1157" y="430"/>
                  </a:lnTo>
                  <a:lnTo>
                    <a:pt x="1147" y="433"/>
                  </a:lnTo>
                  <a:lnTo>
                    <a:pt x="1136" y="435"/>
                  </a:lnTo>
                  <a:lnTo>
                    <a:pt x="1126" y="438"/>
                  </a:lnTo>
                  <a:lnTo>
                    <a:pt x="1115" y="439"/>
                  </a:lnTo>
                  <a:lnTo>
                    <a:pt x="1104" y="442"/>
                  </a:lnTo>
                  <a:lnTo>
                    <a:pt x="1094" y="444"/>
                  </a:lnTo>
                  <a:lnTo>
                    <a:pt x="1083" y="446"/>
                  </a:lnTo>
                  <a:lnTo>
                    <a:pt x="1071" y="448"/>
                  </a:lnTo>
                  <a:lnTo>
                    <a:pt x="1061" y="450"/>
                  </a:lnTo>
                  <a:lnTo>
                    <a:pt x="1049" y="452"/>
                  </a:lnTo>
                  <a:lnTo>
                    <a:pt x="1038" y="454"/>
                  </a:lnTo>
                  <a:lnTo>
                    <a:pt x="1026" y="455"/>
                  </a:lnTo>
                  <a:lnTo>
                    <a:pt x="1014" y="458"/>
                  </a:lnTo>
                  <a:lnTo>
                    <a:pt x="1002" y="459"/>
                  </a:lnTo>
                  <a:lnTo>
                    <a:pt x="992" y="460"/>
                  </a:lnTo>
                  <a:lnTo>
                    <a:pt x="980" y="462"/>
                  </a:lnTo>
                  <a:lnTo>
                    <a:pt x="968" y="463"/>
                  </a:lnTo>
                  <a:lnTo>
                    <a:pt x="956" y="464"/>
                  </a:lnTo>
                  <a:lnTo>
                    <a:pt x="943" y="466"/>
                  </a:lnTo>
                  <a:lnTo>
                    <a:pt x="931" y="467"/>
                  </a:lnTo>
                  <a:lnTo>
                    <a:pt x="919" y="468"/>
                  </a:lnTo>
                  <a:lnTo>
                    <a:pt x="907" y="470"/>
                  </a:lnTo>
                  <a:lnTo>
                    <a:pt x="895" y="471"/>
                  </a:lnTo>
                  <a:lnTo>
                    <a:pt x="882" y="471"/>
                  </a:lnTo>
                  <a:lnTo>
                    <a:pt x="870" y="472"/>
                  </a:lnTo>
                  <a:lnTo>
                    <a:pt x="857" y="474"/>
                  </a:lnTo>
                  <a:lnTo>
                    <a:pt x="845" y="474"/>
                  </a:lnTo>
                  <a:lnTo>
                    <a:pt x="833" y="475"/>
                  </a:lnTo>
                  <a:lnTo>
                    <a:pt x="820" y="475"/>
                  </a:lnTo>
                  <a:lnTo>
                    <a:pt x="808" y="476"/>
                  </a:lnTo>
                  <a:lnTo>
                    <a:pt x="794" y="476"/>
                  </a:lnTo>
                  <a:lnTo>
                    <a:pt x="783" y="476"/>
                  </a:lnTo>
                  <a:lnTo>
                    <a:pt x="769" y="476"/>
                  </a:lnTo>
                  <a:lnTo>
                    <a:pt x="756" y="478"/>
                  </a:lnTo>
                  <a:lnTo>
                    <a:pt x="744" y="478"/>
                  </a:lnTo>
                  <a:lnTo>
                    <a:pt x="731" y="478"/>
                  </a:lnTo>
                  <a:lnTo>
                    <a:pt x="719" y="478"/>
                  </a:lnTo>
                  <a:lnTo>
                    <a:pt x="706" y="478"/>
                  </a:lnTo>
                  <a:lnTo>
                    <a:pt x="694" y="478"/>
                  </a:lnTo>
                  <a:lnTo>
                    <a:pt x="681" y="476"/>
                  </a:lnTo>
                  <a:lnTo>
                    <a:pt x="667" y="476"/>
                  </a:lnTo>
                  <a:lnTo>
                    <a:pt x="655" y="476"/>
                  </a:lnTo>
                  <a:lnTo>
                    <a:pt x="642" y="476"/>
                  </a:lnTo>
                  <a:lnTo>
                    <a:pt x="630" y="475"/>
                  </a:lnTo>
                  <a:lnTo>
                    <a:pt x="617" y="475"/>
                  </a:lnTo>
                  <a:lnTo>
                    <a:pt x="605" y="474"/>
                  </a:lnTo>
                  <a:lnTo>
                    <a:pt x="592" y="474"/>
                  </a:lnTo>
                  <a:lnTo>
                    <a:pt x="580" y="472"/>
                  </a:lnTo>
                  <a:lnTo>
                    <a:pt x="568" y="471"/>
                  </a:lnTo>
                  <a:lnTo>
                    <a:pt x="555" y="471"/>
                  </a:lnTo>
                  <a:lnTo>
                    <a:pt x="543" y="470"/>
                  </a:lnTo>
                  <a:lnTo>
                    <a:pt x="531" y="468"/>
                  </a:lnTo>
                  <a:lnTo>
                    <a:pt x="519" y="467"/>
                  </a:lnTo>
                  <a:lnTo>
                    <a:pt x="506" y="466"/>
                  </a:lnTo>
                  <a:lnTo>
                    <a:pt x="494" y="464"/>
                  </a:lnTo>
                  <a:lnTo>
                    <a:pt x="482" y="463"/>
                  </a:lnTo>
                  <a:lnTo>
                    <a:pt x="470" y="462"/>
                  </a:lnTo>
                  <a:lnTo>
                    <a:pt x="458" y="460"/>
                  </a:lnTo>
                  <a:lnTo>
                    <a:pt x="446" y="459"/>
                  </a:lnTo>
                  <a:lnTo>
                    <a:pt x="436" y="458"/>
                  </a:lnTo>
                  <a:lnTo>
                    <a:pt x="424" y="455"/>
                  </a:lnTo>
                  <a:lnTo>
                    <a:pt x="412" y="454"/>
                  </a:lnTo>
                  <a:lnTo>
                    <a:pt x="401" y="452"/>
                  </a:lnTo>
                  <a:lnTo>
                    <a:pt x="389" y="450"/>
                  </a:lnTo>
                  <a:lnTo>
                    <a:pt x="379" y="448"/>
                  </a:lnTo>
                  <a:lnTo>
                    <a:pt x="367" y="446"/>
                  </a:lnTo>
                  <a:lnTo>
                    <a:pt x="356" y="444"/>
                  </a:lnTo>
                  <a:lnTo>
                    <a:pt x="345" y="442"/>
                  </a:lnTo>
                  <a:lnTo>
                    <a:pt x="335" y="439"/>
                  </a:lnTo>
                  <a:lnTo>
                    <a:pt x="324" y="438"/>
                  </a:lnTo>
                  <a:lnTo>
                    <a:pt x="314" y="435"/>
                  </a:lnTo>
                  <a:lnTo>
                    <a:pt x="303" y="433"/>
                  </a:lnTo>
                  <a:lnTo>
                    <a:pt x="292" y="430"/>
                  </a:lnTo>
                  <a:lnTo>
                    <a:pt x="282" y="427"/>
                  </a:lnTo>
                  <a:lnTo>
                    <a:pt x="273" y="425"/>
                  </a:lnTo>
                  <a:lnTo>
                    <a:pt x="263" y="422"/>
                  </a:lnTo>
                  <a:lnTo>
                    <a:pt x="253" y="419"/>
                  </a:lnTo>
                  <a:lnTo>
                    <a:pt x="243" y="417"/>
                  </a:lnTo>
                  <a:lnTo>
                    <a:pt x="234" y="414"/>
                  </a:lnTo>
                  <a:lnTo>
                    <a:pt x="225" y="411"/>
                  </a:lnTo>
                  <a:lnTo>
                    <a:pt x="216" y="409"/>
                  </a:lnTo>
                  <a:lnTo>
                    <a:pt x="206" y="405"/>
                  </a:lnTo>
                  <a:lnTo>
                    <a:pt x="198" y="402"/>
                  </a:lnTo>
                  <a:lnTo>
                    <a:pt x="189" y="399"/>
                  </a:lnTo>
                  <a:lnTo>
                    <a:pt x="181" y="397"/>
                  </a:lnTo>
                  <a:lnTo>
                    <a:pt x="172" y="393"/>
                  </a:lnTo>
                  <a:lnTo>
                    <a:pt x="164" y="390"/>
                  </a:lnTo>
                  <a:lnTo>
                    <a:pt x="156" y="386"/>
                  </a:lnTo>
                  <a:lnTo>
                    <a:pt x="148" y="384"/>
                  </a:lnTo>
                  <a:lnTo>
                    <a:pt x="142" y="380"/>
                  </a:lnTo>
                  <a:lnTo>
                    <a:pt x="134" y="377"/>
                  </a:lnTo>
                  <a:lnTo>
                    <a:pt x="127" y="373"/>
                  </a:lnTo>
                  <a:lnTo>
                    <a:pt x="119" y="369"/>
                  </a:lnTo>
                  <a:lnTo>
                    <a:pt x="112" y="366"/>
                  </a:lnTo>
                  <a:lnTo>
                    <a:pt x="106" y="362"/>
                  </a:lnTo>
                  <a:lnTo>
                    <a:pt x="99" y="358"/>
                  </a:lnTo>
                  <a:lnTo>
                    <a:pt x="93" y="356"/>
                  </a:lnTo>
                  <a:lnTo>
                    <a:pt x="87" y="352"/>
                  </a:lnTo>
                  <a:lnTo>
                    <a:pt x="81" y="348"/>
                  </a:lnTo>
                  <a:lnTo>
                    <a:pt x="75" y="344"/>
                  </a:lnTo>
                  <a:lnTo>
                    <a:pt x="70" y="340"/>
                  </a:lnTo>
                  <a:lnTo>
                    <a:pt x="65" y="337"/>
                  </a:lnTo>
                  <a:lnTo>
                    <a:pt x="59" y="333"/>
                  </a:lnTo>
                  <a:lnTo>
                    <a:pt x="54" y="329"/>
                  </a:lnTo>
                  <a:lnTo>
                    <a:pt x="50" y="325"/>
                  </a:lnTo>
                  <a:lnTo>
                    <a:pt x="45" y="321"/>
                  </a:lnTo>
                  <a:lnTo>
                    <a:pt x="41" y="317"/>
                  </a:lnTo>
                  <a:lnTo>
                    <a:pt x="37" y="313"/>
                  </a:lnTo>
                  <a:lnTo>
                    <a:pt x="33" y="310"/>
                  </a:lnTo>
                  <a:lnTo>
                    <a:pt x="29" y="306"/>
                  </a:lnTo>
                  <a:lnTo>
                    <a:pt x="26" y="302"/>
                  </a:lnTo>
                  <a:lnTo>
                    <a:pt x="22" y="298"/>
                  </a:lnTo>
                  <a:lnTo>
                    <a:pt x="20" y="294"/>
                  </a:lnTo>
                  <a:lnTo>
                    <a:pt x="17" y="290"/>
                  </a:lnTo>
                  <a:lnTo>
                    <a:pt x="14" y="286"/>
                  </a:lnTo>
                  <a:lnTo>
                    <a:pt x="12" y="280"/>
                  </a:lnTo>
                  <a:lnTo>
                    <a:pt x="9" y="276"/>
                  </a:lnTo>
                  <a:lnTo>
                    <a:pt x="8" y="272"/>
                  </a:lnTo>
                  <a:lnTo>
                    <a:pt x="6" y="268"/>
                  </a:lnTo>
                  <a:lnTo>
                    <a:pt x="4" y="265"/>
                  </a:lnTo>
                  <a:lnTo>
                    <a:pt x="2" y="261"/>
                  </a:lnTo>
                  <a:lnTo>
                    <a:pt x="2" y="257"/>
                  </a:lnTo>
                  <a:lnTo>
                    <a:pt x="1" y="253"/>
                  </a:lnTo>
                  <a:lnTo>
                    <a:pt x="1" y="247"/>
                  </a:lnTo>
                  <a:lnTo>
                    <a:pt x="0" y="243"/>
                  </a:lnTo>
                  <a:lnTo>
                    <a:pt x="0" y="239"/>
                  </a:lnTo>
                  <a:lnTo>
                    <a:pt x="0" y="235"/>
                  </a:lnTo>
                  <a:lnTo>
                    <a:pt x="0" y="231"/>
                  </a:lnTo>
                  <a:lnTo>
                    <a:pt x="1" y="227"/>
                  </a:lnTo>
                  <a:lnTo>
                    <a:pt x="1" y="222"/>
                  </a:lnTo>
                  <a:lnTo>
                    <a:pt x="2" y="218"/>
                  </a:lnTo>
                  <a:lnTo>
                    <a:pt x="4" y="214"/>
                  </a:lnTo>
                  <a:lnTo>
                    <a:pt x="5" y="210"/>
                  </a:lnTo>
                  <a:lnTo>
                    <a:pt x="6" y="206"/>
                  </a:lnTo>
                  <a:lnTo>
                    <a:pt x="9" y="202"/>
                  </a:lnTo>
                  <a:lnTo>
                    <a:pt x="10" y="198"/>
                  </a:lnTo>
                  <a:lnTo>
                    <a:pt x="13" y="194"/>
                  </a:lnTo>
                  <a:lnTo>
                    <a:pt x="16" y="189"/>
                  </a:lnTo>
                  <a:lnTo>
                    <a:pt x="18" y="185"/>
                  </a:lnTo>
                  <a:lnTo>
                    <a:pt x="21" y="181"/>
                  </a:lnTo>
                  <a:lnTo>
                    <a:pt x="24" y="177"/>
                  </a:lnTo>
                  <a:lnTo>
                    <a:pt x="28" y="173"/>
                  </a:lnTo>
                  <a:lnTo>
                    <a:pt x="30" y="169"/>
                  </a:lnTo>
                  <a:lnTo>
                    <a:pt x="34" y="165"/>
                  </a:lnTo>
                  <a:lnTo>
                    <a:pt x="38" y="161"/>
                  </a:lnTo>
                  <a:lnTo>
                    <a:pt x="42" y="157"/>
                  </a:lnTo>
                  <a:lnTo>
                    <a:pt x="47" y="153"/>
                  </a:lnTo>
                  <a:lnTo>
                    <a:pt x="51" y="149"/>
                  </a:lnTo>
                  <a:lnTo>
                    <a:pt x="57" y="145"/>
                  </a:lnTo>
                  <a:lnTo>
                    <a:pt x="62" y="141"/>
                  </a:lnTo>
                  <a:lnTo>
                    <a:pt x="67" y="139"/>
                  </a:lnTo>
                  <a:lnTo>
                    <a:pt x="73" y="135"/>
                  </a:lnTo>
                  <a:lnTo>
                    <a:pt x="78" y="131"/>
                  </a:lnTo>
                  <a:lnTo>
                    <a:pt x="83" y="127"/>
                  </a:lnTo>
                  <a:lnTo>
                    <a:pt x="90" y="123"/>
                  </a:lnTo>
                  <a:lnTo>
                    <a:pt x="96" y="120"/>
                  </a:lnTo>
                  <a:lnTo>
                    <a:pt x="102" y="116"/>
                  </a:lnTo>
                  <a:lnTo>
                    <a:pt x="108" y="112"/>
                  </a:lnTo>
                  <a:lnTo>
                    <a:pt x="116" y="108"/>
                  </a:lnTo>
                  <a:lnTo>
                    <a:pt x="123" y="106"/>
                  </a:lnTo>
                  <a:lnTo>
                    <a:pt x="130" y="102"/>
                  </a:lnTo>
                  <a:lnTo>
                    <a:pt x="138" y="99"/>
                  </a:lnTo>
                  <a:lnTo>
                    <a:pt x="144" y="95"/>
                  </a:lnTo>
                  <a:lnTo>
                    <a:pt x="152" y="93"/>
                  </a:lnTo>
                  <a:lnTo>
                    <a:pt x="160" y="89"/>
                  </a:lnTo>
                  <a:lnTo>
                    <a:pt x="168" y="86"/>
                  </a:lnTo>
                  <a:lnTo>
                    <a:pt x="177" y="82"/>
                  </a:lnTo>
                  <a:lnTo>
                    <a:pt x="185" y="79"/>
                  </a:lnTo>
                  <a:lnTo>
                    <a:pt x="193" y="77"/>
                  </a:lnTo>
                  <a:lnTo>
                    <a:pt x="202" y="73"/>
                  </a:lnTo>
                  <a:lnTo>
                    <a:pt x="212" y="70"/>
                  </a:lnTo>
                  <a:lnTo>
                    <a:pt x="220" y="67"/>
                  </a:lnTo>
                  <a:lnTo>
                    <a:pt x="229" y="65"/>
                  </a:lnTo>
                  <a:lnTo>
                    <a:pt x="238" y="61"/>
                  </a:lnTo>
                  <a:lnTo>
                    <a:pt x="249" y="58"/>
                  </a:lnTo>
                  <a:lnTo>
                    <a:pt x="258" y="55"/>
                  </a:lnTo>
                  <a:lnTo>
                    <a:pt x="267" y="53"/>
                  </a:lnTo>
                  <a:lnTo>
                    <a:pt x="278" y="50"/>
                  </a:lnTo>
                  <a:lnTo>
                    <a:pt x="287" y="48"/>
                  </a:lnTo>
                  <a:lnTo>
                    <a:pt x="298" y="45"/>
                  </a:lnTo>
                  <a:lnTo>
                    <a:pt x="308" y="44"/>
                  </a:lnTo>
                  <a:lnTo>
                    <a:pt x="319" y="41"/>
                  </a:lnTo>
                  <a:lnTo>
                    <a:pt x="330" y="38"/>
                  </a:lnTo>
                  <a:lnTo>
                    <a:pt x="340" y="36"/>
                  </a:lnTo>
                  <a:lnTo>
                    <a:pt x="351" y="34"/>
                  </a:lnTo>
                  <a:lnTo>
                    <a:pt x="361" y="32"/>
                  </a:lnTo>
                  <a:lnTo>
                    <a:pt x="372" y="30"/>
                  </a:lnTo>
                  <a:lnTo>
                    <a:pt x="384" y="28"/>
                  </a:lnTo>
                  <a:lnTo>
                    <a:pt x="394" y="26"/>
                  </a:lnTo>
                  <a:lnTo>
                    <a:pt x="406" y="24"/>
                  </a:lnTo>
                  <a:lnTo>
                    <a:pt x="418" y="22"/>
                  </a:lnTo>
                  <a:lnTo>
                    <a:pt x="429" y="21"/>
                  </a:lnTo>
                  <a:lnTo>
                    <a:pt x="441" y="18"/>
                  </a:lnTo>
                  <a:lnTo>
                    <a:pt x="453" y="17"/>
                  </a:lnTo>
                  <a:lnTo>
                    <a:pt x="465" y="16"/>
                  </a:lnTo>
                  <a:lnTo>
                    <a:pt x="477" y="14"/>
                  </a:lnTo>
                  <a:lnTo>
                    <a:pt x="489" y="13"/>
                  </a:lnTo>
                  <a:lnTo>
                    <a:pt x="500" y="12"/>
                  </a:lnTo>
                  <a:lnTo>
                    <a:pt x="512" y="10"/>
                  </a:lnTo>
                  <a:lnTo>
                    <a:pt x="524" y="9"/>
                  </a:lnTo>
                  <a:lnTo>
                    <a:pt x="536" y="8"/>
                  </a:lnTo>
                  <a:lnTo>
                    <a:pt x="549" y="6"/>
                  </a:lnTo>
                  <a:lnTo>
                    <a:pt x="561" y="5"/>
                  </a:lnTo>
                  <a:lnTo>
                    <a:pt x="573" y="5"/>
                  </a:lnTo>
                  <a:lnTo>
                    <a:pt x="587" y="4"/>
                  </a:lnTo>
                  <a:lnTo>
                    <a:pt x="598" y="4"/>
                  </a:lnTo>
                  <a:lnTo>
                    <a:pt x="612" y="3"/>
                  </a:lnTo>
                  <a:lnTo>
                    <a:pt x="624" y="3"/>
                  </a:lnTo>
                  <a:lnTo>
                    <a:pt x="637" y="1"/>
                  </a:lnTo>
                  <a:lnTo>
                    <a:pt x="649" y="1"/>
                  </a:lnTo>
                  <a:lnTo>
                    <a:pt x="662" y="1"/>
                  </a:lnTo>
                  <a:lnTo>
                    <a:pt x="674" y="0"/>
                  </a:lnTo>
                  <a:lnTo>
                    <a:pt x="687" y="0"/>
                  </a:lnTo>
                  <a:lnTo>
                    <a:pt x="699" y="0"/>
                  </a:lnTo>
                  <a:lnTo>
                    <a:pt x="712" y="0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" name="Freeform 2662"/>
            <p:cNvSpPr>
              <a:spLocks/>
            </p:cNvSpPr>
            <p:nvPr/>
          </p:nvSpPr>
          <p:spPr bwMode="auto">
            <a:xfrm>
              <a:off x="4410075" y="3355975"/>
              <a:ext cx="576263" cy="188913"/>
            </a:xfrm>
            <a:custGeom>
              <a:avLst/>
              <a:gdLst/>
              <a:ahLst/>
              <a:cxnLst>
                <a:cxn ang="0">
                  <a:pos x="788" y="1"/>
                </a:cxn>
                <a:cxn ang="0">
                  <a:pos x="863" y="4"/>
                </a:cxn>
                <a:cxn ang="0">
                  <a:pos x="937" y="10"/>
                </a:cxn>
                <a:cxn ang="0">
                  <a:pos x="1009" y="18"/>
                </a:cxn>
                <a:cxn ang="0">
                  <a:pos x="1077" y="30"/>
                </a:cxn>
                <a:cxn ang="0">
                  <a:pos x="1141" y="44"/>
                </a:cxn>
                <a:cxn ang="0">
                  <a:pos x="1201" y="58"/>
                </a:cxn>
                <a:cxn ang="0">
                  <a:pos x="1257" y="77"/>
                </a:cxn>
                <a:cxn ang="0">
                  <a:pos x="1304" y="95"/>
                </a:cxn>
                <a:cxn ang="0">
                  <a:pos x="1347" y="116"/>
                </a:cxn>
                <a:cxn ang="0">
                  <a:pos x="1382" y="139"/>
                </a:cxn>
                <a:cxn ang="0">
                  <a:pos x="1412" y="161"/>
                </a:cxn>
                <a:cxn ang="0">
                  <a:pos x="1431" y="185"/>
                </a:cxn>
                <a:cxn ang="0">
                  <a:pos x="1445" y="210"/>
                </a:cxn>
                <a:cxn ang="0">
                  <a:pos x="1450" y="235"/>
                </a:cxn>
                <a:cxn ang="0">
                  <a:pos x="1446" y="261"/>
                </a:cxn>
                <a:cxn ang="0">
                  <a:pos x="1435" y="286"/>
                </a:cxn>
                <a:cxn ang="0">
                  <a:pos x="1417" y="310"/>
                </a:cxn>
                <a:cxn ang="0">
                  <a:pos x="1390" y="333"/>
                </a:cxn>
                <a:cxn ang="0">
                  <a:pos x="1357" y="356"/>
                </a:cxn>
                <a:cxn ang="0">
                  <a:pos x="1316" y="377"/>
                </a:cxn>
                <a:cxn ang="0">
                  <a:pos x="1269" y="397"/>
                </a:cxn>
                <a:cxn ang="0">
                  <a:pos x="1216" y="414"/>
                </a:cxn>
                <a:cxn ang="0">
                  <a:pos x="1157" y="430"/>
                </a:cxn>
                <a:cxn ang="0">
                  <a:pos x="1094" y="444"/>
                </a:cxn>
                <a:cxn ang="0">
                  <a:pos x="1026" y="455"/>
                </a:cxn>
                <a:cxn ang="0">
                  <a:pos x="956" y="464"/>
                </a:cxn>
                <a:cxn ang="0">
                  <a:pos x="882" y="471"/>
                </a:cxn>
                <a:cxn ang="0">
                  <a:pos x="808" y="476"/>
                </a:cxn>
                <a:cxn ang="0">
                  <a:pos x="731" y="478"/>
                </a:cxn>
                <a:cxn ang="0">
                  <a:pos x="655" y="476"/>
                </a:cxn>
                <a:cxn ang="0">
                  <a:pos x="580" y="472"/>
                </a:cxn>
                <a:cxn ang="0">
                  <a:pos x="506" y="466"/>
                </a:cxn>
                <a:cxn ang="0">
                  <a:pos x="436" y="458"/>
                </a:cxn>
                <a:cxn ang="0">
                  <a:pos x="367" y="446"/>
                </a:cxn>
                <a:cxn ang="0">
                  <a:pos x="303" y="433"/>
                </a:cxn>
                <a:cxn ang="0">
                  <a:pos x="243" y="417"/>
                </a:cxn>
                <a:cxn ang="0">
                  <a:pos x="189" y="399"/>
                </a:cxn>
                <a:cxn ang="0">
                  <a:pos x="142" y="380"/>
                </a:cxn>
                <a:cxn ang="0">
                  <a:pos x="99" y="358"/>
                </a:cxn>
                <a:cxn ang="0">
                  <a:pos x="65" y="337"/>
                </a:cxn>
                <a:cxn ang="0">
                  <a:pos x="37" y="313"/>
                </a:cxn>
                <a:cxn ang="0">
                  <a:pos x="17" y="290"/>
                </a:cxn>
                <a:cxn ang="0">
                  <a:pos x="4" y="265"/>
                </a:cxn>
                <a:cxn ang="0">
                  <a:pos x="0" y="239"/>
                </a:cxn>
                <a:cxn ang="0">
                  <a:pos x="4" y="214"/>
                </a:cxn>
                <a:cxn ang="0">
                  <a:pos x="16" y="189"/>
                </a:cxn>
                <a:cxn ang="0">
                  <a:pos x="34" y="165"/>
                </a:cxn>
                <a:cxn ang="0">
                  <a:pos x="62" y="141"/>
                </a:cxn>
                <a:cxn ang="0">
                  <a:pos x="96" y="120"/>
                </a:cxn>
                <a:cxn ang="0">
                  <a:pos x="138" y="99"/>
                </a:cxn>
                <a:cxn ang="0">
                  <a:pos x="185" y="79"/>
                </a:cxn>
                <a:cxn ang="0">
                  <a:pos x="238" y="61"/>
                </a:cxn>
                <a:cxn ang="0">
                  <a:pos x="298" y="45"/>
                </a:cxn>
                <a:cxn ang="0">
                  <a:pos x="361" y="32"/>
                </a:cxn>
                <a:cxn ang="0">
                  <a:pos x="429" y="21"/>
                </a:cxn>
                <a:cxn ang="0">
                  <a:pos x="500" y="12"/>
                </a:cxn>
                <a:cxn ang="0">
                  <a:pos x="573" y="5"/>
                </a:cxn>
                <a:cxn ang="0">
                  <a:pos x="649" y="1"/>
                </a:cxn>
                <a:cxn ang="0">
                  <a:pos x="724" y="0"/>
                </a:cxn>
              </a:cxnLst>
              <a:rect l="0" t="0" r="r" b="b"/>
              <a:pathLst>
                <a:path w="1450" h="478">
                  <a:moveTo>
                    <a:pt x="724" y="0"/>
                  </a:moveTo>
                  <a:lnTo>
                    <a:pt x="737" y="0"/>
                  </a:lnTo>
                  <a:lnTo>
                    <a:pt x="751" y="0"/>
                  </a:lnTo>
                  <a:lnTo>
                    <a:pt x="763" y="0"/>
                  </a:lnTo>
                  <a:lnTo>
                    <a:pt x="776" y="0"/>
                  </a:lnTo>
                  <a:lnTo>
                    <a:pt x="788" y="1"/>
                  </a:lnTo>
                  <a:lnTo>
                    <a:pt x="801" y="1"/>
                  </a:lnTo>
                  <a:lnTo>
                    <a:pt x="813" y="1"/>
                  </a:lnTo>
                  <a:lnTo>
                    <a:pt x="826" y="3"/>
                  </a:lnTo>
                  <a:lnTo>
                    <a:pt x="838" y="3"/>
                  </a:lnTo>
                  <a:lnTo>
                    <a:pt x="851" y="4"/>
                  </a:lnTo>
                  <a:lnTo>
                    <a:pt x="863" y="4"/>
                  </a:lnTo>
                  <a:lnTo>
                    <a:pt x="877" y="5"/>
                  </a:lnTo>
                  <a:lnTo>
                    <a:pt x="888" y="5"/>
                  </a:lnTo>
                  <a:lnTo>
                    <a:pt x="900" y="6"/>
                  </a:lnTo>
                  <a:lnTo>
                    <a:pt x="912" y="8"/>
                  </a:lnTo>
                  <a:lnTo>
                    <a:pt x="926" y="9"/>
                  </a:lnTo>
                  <a:lnTo>
                    <a:pt x="937" y="10"/>
                  </a:lnTo>
                  <a:lnTo>
                    <a:pt x="949" y="12"/>
                  </a:lnTo>
                  <a:lnTo>
                    <a:pt x="961" y="13"/>
                  </a:lnTo>
                  <a:lnTo>
                    <a:pt x="973" y="14"/>
                  </a:lnTo>
                  <a:lnTo>
                    <a:pt x="985" y="16"/>
                  </a:lnTo>
                  <a:lnTo>
                    <a:pt x="997" y="17"/>
                  </a:lnTo>
                  <a:lnTo>
                    <a:pt x="1009" y="18"/>
                  </a:lnTo>
                  <a:lnTo>
                    <a:pt x="1021" y="21"/>
                  </a:lnTo>
                  <a:lnTo>
                    <a:pt x="1031" y="22"/>
                  </a:lnTo>
                  <a:lnTo>
                    <a:pt x="1043" y="24"/>
                  </a:lnTo>
                  <a:lnTo>
                    <a:pt x="1055" y="26"/>
                  </a:lnTo>
                  <a:lnTo>
                    <a:pt x="1066" y="28"/>
                  </a:lnTo>
                  <a:lnTo>
                    <a:pt x="1077" y="30"/>
                  </a:lnTo>
                  <a:lnTo>
                    <a:pt x="1088" y="32"/>
                  </a:lnTo>
                  <a:lnTo>
                    <a:pt x="1099" y="34"/>
                  </a:lnTo>
                  <a:lnTo>
                    <a:pt x="1110" y="36"/>
                  </a:lnTo>
                  <a:lnTo>
                    <a:pt x="1120" y="38"/>
                  </a:lnTo>
                  <a:lnTo>
                    <a:pt x="1131" y="41"/>
                  </a:lnTo>
                  <a:lnTo>
                    <a:pt x="1141" y="44"/>
                  </a:lnTo>
                  <a:lnTo>
                    <a:pt x="1152" y="45"/>
                  </a:lnTo>
                  <a:lnTo>
                    <a:pt x="1163" y="48"/>
                  </a:lnTo>
                  <a:lnTo>
                    <a:pt x="1172" y="50"/>
                  </a:lnTo>
                  <a:lnTo>
                    <a:pt x="1182" y="53"/>
                  </a:lnTo>
                  <a:lnTo>
                    <a:pt x="1192" y="55"/>
                  </a:lnTo>
                  <a:lnTo>
                    <a:pt x="1201" y="58"/>
                  </a:lnTo>
                  <a:lnTo>
                    <a:pt x="1210" y="61"/>
                  </a:lnTo>
                  <a:lnTo>
                    <a:pt x="1221" y="65"/>
                  </a:lnTo>
                  <a:lnTo>
                    <a:pt x="1229" y="67"/>
                  </a:lnTo>
                  <a:lnTo>
                    <a:pt x="1238" y="70"/>
                  </a:lnTo>
                  <a:lnTo>
                    <a:pt x="1247" y="73"/>
                  </a:lnTo>
                  <a:lnTo>
                    <a:pt x="1257" y="77"/>
                  </a:lnTo>
                  <a:lnTo>
                    <a:pt x="1265" y="79"/>
                  </a:lnTo>
                  <a:lnTo>
                    <a:pt x="1273" y="82"/>
                  </a:lnTo>
                  <a:lnTo>
                    <a:pt x="1282" y="86"/>
                  </a:lnTo>
                  <a:lnTo>
                    <a:pt x="1290" y="89"/>
                  </a:lnTo>
                  <a:lnTo>
                    <a:pt x="1298" y="93"/>
                  </a:lnTo>
                  <a:lnTo>
                    <a:pt x="1304" y="95"/>
                  </a:lnTo>
                  <a:lnTo>
                    <a:pt x="1312" y="99"/>
                  </a:lnTo>
                  <a:lnTo>
                    <a:pt x="1320" y="102"/>
                  </a:lnTo>
                  <a:lnTo>
                    <a:pt x="1327" y="106"/>
                  </a:lnTo>
                  <a:lnTo>
                    <a:pt x="1333" y="108"/>
                  </a:lnTo>
                  <a:lnTo>
                    <a:pt x="1340" y="112"/>
                  </a:lnTo>
                  <a:lnTo>
                    <a:pt x="1347" y="116"/>
                  </a:lnTo>
                  <a:lnTo>
                    <a:pt x="1353" y="120"/>
                  </a:lnTo>
                  <a:lnTo>
                    <a:pt x="1360" y="123"/>
                  </a:lnTo>
                  <a:lnTo>
                    <a:pt x="1365" y="127"/>
                  </a:lnTo>
                  <a:lnTo>
                    <a:pt x="1372" y="131"/>
                  </a:lnTo>
                  <a:lnTo>
                    <a:pt x="1377" y="135"/>
                  </a:lnTo>
                  <a:lnTo>
                    <a:pt x="1382" y="139"/>
                  </a:lnTo>
                  <a:lnTo>
                    <a:pt x="1388" y="141"/>
                  </a:lnTo>
                  <a:lnTo>
                    <a:pt x="1393" y="145"/>
                  </a:lnTo>
                  <a:lnTo>
                    <a:pt x="1398" y="149"/>
                  </a:lnTo>
                  <a:lnTo>
                    <a:pt x="1402" y="153"/>
                  </a:lnTo>
                  <a:lnTo>
                    <a:pt x="1406" y="157"/>
                  </a:lnTo>
                  <a:lnTo>
                    <a:pt x="1412" y="161"/>
                  </a:lnTo>
                  <a:lnTo>
                    <a:pt x="1416" y="165"/>
                  </a:lnTo>
                  <a:lnTo>
                    <a:pt x="1418" y="169"/>
                  </a:lnTo>
                  <a:lnTo>
                    <a:pt x="1422" y="173"/>
                  </a:lnTo>
                  <a:lnTo>
                    <a:pt x="1426" y="177"/>
                  </a:lnTo>
                  <a:lnTo>
                    <a:pt x="1429" y="181"/>
                  </a:lnTo>
                  <a:lnTo>
                    <a:pt x="1431" y="185"/>
                  </a:lnTo>
                  <a:lnTo>
                    <a:pt x="1434" y="189"/>
                  </a:lnTo>
                  <a:lnTo>
                    <a:pt x="1437" y="194"/>
                  </a:lnTo>
                  <a:lnTo>
                    <a:pt x="1439" y="198"/>
                  </a:lnTo>
                  <a:lnTo>
                    <a:pt x="1441" y="202"/>
                  </a:lnTo>
                  <a:lnTo>
                    <a:pt x="1443" y="206"/>
                  </a:lnTo>
                  <a:lnTo>
                    <a:pt x="1445" y="210"/>
                  </a:lnTo>
                  <a:lnTo>
                    <a:pt x="1446" y="214"/>
                  </a:lnTo>
                  <a:lnTo>
                    <a:pt x="1447" y="218"/>
                  </a:lnTo>
                  <a:lnTo>
                    <a:pt x="1449" y="222"/>
                  </a:lnTo>
                  <a:lnTo>
                    <a:pt x="1449" y="227"/>
                  </a:lnTo>
                  <a:lnTo>
                    <a:pt x="1449" y="231"/>
                  </a:lnTo>
                  <a:lnTo>
                    <a:pt x="1450" y="235"/>
                  </a:lnTo>
                  <a:lnTo>
                    <a:pt x="1450" y="239"/>
                  </a:lnTo>
                  <a:lnTo>
                    <a:pt x="1450" y="243"/>
                  </a:lnTo>
                  <a:lnTo>
                    <a:pt x="1449" y="247"/>
                  </a:lnTo>
                  <a:lnTo>
                    <a:pt x="1449" y="253"/>
                  </a:lnTo>
                  <a:lnTo>
                    <a:pt x="1447" y="257"/>
                  </a:lnTo>
                  <a:lnTo>
                    <a:pt x="1446" y="261"/>
                  </a:lnTo>
                  <a:lnTo>
                    <a:pt x="1445" y="265"/>
                  </a:lnTo>
                  <a:lnTo>
                    <a:pt x="1443" y="268"/>
                  </a:lnTo>
                  <a:lnTo>
                    <a:pt x="1442" y="272"/>
                  </a:lnTo>
                  <a:lnTo>
                    <a:pt x="1441" y="276"/>
                  </a:lnTo>
                  <a:lnTo>
                    <a:pt x="1438" y="280"/>
                  </a:lnTo>
                  <a:lnTo>
                    <a:pt x="1435" y="286"/>
                  </a:lnTo>
                  <a:lnTo>
                    <a:pt x="1433" y="290"/>
                  </a:lnTo>
                  <a:lnTo>
                    <a:pt x="1430" y="294"/>
                  </a:lnTo>
                  <a:lnTo>
                    <a:pt x="1427" y="298"/>
                  </a:lnTo>
                  <a:lnTo>
                    <a:pt x="1424" y="302"/>
                  </a:lnTo>
                  <a:lnTo>
                    <a:pt x="1421" y="306"/>
                  </a:lnTo>
                  <a:lnTo>
                    <a:pt x="1417" y="310"/>
                  </a:lnTo>
                  <a:lnTo>
                    <a:pt x="1413" y="313"/>
                  </a:lnTo>
                  <a:lnTo>
                    <a:pt x="1409" y="317"/>
                  </a:lnTo>
                  <a:lnTo>
                    <a:pt x="1405" y="321"/>
                  </a:lnTo>
                  <a:lnTo>
                    <a:pt x="1400" y="325"/>
                  </a:lnTo>
                  <a:lnTo>
                    <a:pt x="1396" y="329"/>
                  </a:lnTo>
                  <a:lnTo>
                    <a:pt x="1390" y="333"/>
                  </a:lnTo>
                  <a:lnTo>
                    <a:pt x="1385" y="337"/>
                  </a:lnTo>
                  <a:lnTo>
                    <a:pt x="1380" y="340"/>
                  </a:lnTo>
                  <a:lnTo>
                    <a:pt x="1375" y="344"/>
                  </a:lnTo>
                  <a:lnTo>
                    <a:pt x="1369" y="348"/>
                  </a:lnTo>
                  <a:lnTo>
                    <a:pt x="1363" y="352"/>
                  </a:lnTo>
                  <a:lnTo>
                    <a:pt x="1357" y="356"/>
                  </a:lnTo>
                  <a:lnTo>
                    <a:pt x="1351" y="358"/>
                  </a:lnTo>
                  <a:lnTo>
                    <a:pt x="1344" y="362"/>
                  </a:lnTo>
                  <a:lnTo>
                    <a:pt x="1337" y="366"/>
                  </a:lnTo>
                  <a:lnTo>
                    <a:pt x="1331" y="369"/>
                  </a:lnTo>
                  <a:lnTo>
                    <a:pt x="1323" y="373"/>
                  </a:lnTo>
                  <a:lnTo>
                    <a:pt x="1316" y="377"/>
                  </a:lnTo>
                  <a:lnTo>
                    <a:pt x="1308" y="380"/>
                  </a:lnTo>
                  <a:lnTo>
                    <a:pt x="1300" y="384"/>
                  </a:lnTo>
                  <a:lnTo>
                    <a:pt x="1294" y="386"/>
                  </a:lnTo>
                  <a:lnTo>
                    <a:pt x="1286" y="390"/>
                  </a:lnTo>
                  <a:lnTo>
                    <a:pt x="1277" y="393"/>
                  </a:lnTo>
                  <a:lnTo>
                    <a:pt x="1269" y="397"/>
                  </a:lnTo>
                  <a:lnTo>
                    <a:pt x="1261" y="399"/>
                  </a:lnTo>
                  <a:lnTo>
                    <a:pt x="1251" y="402"/>
                  </a:lnTo>
                  <a:lnTo>
                    <a:pt x="1243" y="405"/>
                  </a:lnTo>
                  <a:lnTo>
                    <a:pt x="1234" y="409"/>
                  </a:lnTo>
                  <a:lnTo>
                    <a:pt x="1225" y="411"/>
                  </a:lnTo>
                  <a:lnTo>
                    <a:pt x="1216" y="414"/>
                  </a:lnTo>
                  <a:lnTo>
                    <a:pt x="1206" y="417"/>
                  </a:lnTo>
                  <a:lnTo>
                    <a:pt x="1197" y="419"/>
                  </a:lnTo>
                  <a:lnTo>
                    <a:pt x="1186" y="422"/>
                  </a:lnTo>
                  <a:lnTo>
                    <a:pt x="1177" y="425"/>
                  </a:lnTo>
                  <a:lnTo>
                    <a:pt x="1167" y="427"/>
                  </a:lnTo>
                  <a:lnTo>
                    <a:pt x="1157" y="430"/>
                  </a:lnTo>
                  <a:lnTo>
                    <a:pt x="1147" y="433"/>
                  </a:lnTo>
                  <a:lnTo>
                    <a:pt x="1136" y="435"/>
                  </a:lnTo>
                  <a:lnTo>
                    <a:pt x="1126" y="438"/>
                  </a:lnTo>
                  <a:lnTo>
                    <a:pt x="1115" y="439"/>
                  </a:lnTo>
                  <a:lnTo>
                    <a:pt x="1104" y="442"/>
                  </a:lnTo>
                  <a:lnTo>
                    <a:pt x="1094" y="444"/>
                  </a:lnTo>
                  <a:lnTo>
                    <a:pt x="1083" y="446"/>
                  </a:lnTo>
                  <a:lnTo>
                    <a:pt x="1071" y="448"/>
                  </a:lnTo>
                  <a:lnTo>
                    <a:pt x="1061" y="450"/>
                  </a:lnTo>
                  <a:lnTo>
                    <a:pt x="1049" y="452"/>
                  </a:lnTo>
                  <a:lnTo>
                    <a:pt x="1038" y="454"/>
                  </a:lnTo>
                  <a:lnTo>
                    <a:pt x="1026" y="455"/>
                  </a:lnTo>
                  <a:lnTo>
                    <a:pt x="1014" y="458"/>
                  </a:lnTo>
                  <a:lnTo>
                    <a:pt x="1002" y="459"/>
                  </a:lnTo>
                  <a:lnTo>
                    <a:pt x="992" y="460"/>
                  </a:lnTo>
                  <a:lnTo>
                    <a:pt x="980" y="462"/>
                  </a:lnTo>
                  <a:lnTo>
                    <a:pt x="968" y="463"/>
                  </a:lnTo>
                  <a:lnTo>
                    <a:pt x="956" y="464"/>
                  </a:lnTo>
                  <a:lnTo>
                    <a:pt x="943" y="466"/>
                  </a:lnTo>
                  <a:lnTo>
                    <a:pt x="931" y="467"/>
                  </a:lnTo>
                  <a:lnTo>
                    <a:pt x="919" y="468"/>
                  </a:lnTo>
                  <a:lnTo>
                    <a:pt x="907" y="470"/>
                  </a:lnTo>
                  <a:lnTo>
                    <a:pt x="895" y="471"/>
                  </a:lnTo>
                  <a:lnTo>
                    <a:pt x="882" y="471"/>
                  </a:lnTo>
                  <a:lnTo>
                    <a:pt x="870" y="472"/>
                  </a:lnTo>
                  <a:lnTo>
                    <a:pt x="857" y="474"/>
                  </a:lnTo>
                  <a:lnTo>
                    <a:pt x="845" y="474"/>
                  </a:lnTo>
                  <a:lnTo>
                    <a:pt x="833" y="475"/>
                  </a:lnTo>
                  <a:lnTo>
                    <a:pt x="820" y="475"/>
                  </a:lnTo>
                  <a:lnTo>
                    <a:pt x="808" y="476"/>
                  </a:lnTo>
                  <a:lnTo>
                    <a:pt x="794" y="476"/>
                  </a:lnTo>
                  <a:lnTo>
                    <a:pt x="783" y="476"/>
                  </a:lnTo>
                  <a:lnTo>
                    <a:pt x="769" y="476"/>
                  </a:lnTo>
                  <a:lnTo>
                    <a:pt x="756" y="478"/>
                  </a:lnTo>
                  <a:lnTo>
                    <a:pt x="744" y="478"/>
                  </a:lnTo>
                  <a:lnTo>
                    <a:pt x="731" y="478"/>
                  </a:lnTo>
                  <a:lnTo>
                    <a:pt x="719" y="478"/>
                  </a:lnTo>
                  <a:lnTo>
                    <a:pt x="706" y="478"/>
                  </a:lnTo>
                  <a:lnTo>
                    <a:pt x="694" y="478"/>
                  </a:lnTo>
                  <a:lnTo>
                    <a:pt x="681" y="476"/>
                  </a:lnTo>
                  <a:lnTo>
                    <a:pt x="667" y="476"/>
                  </a:lnTo>
                  <a:lnTo>
                    <a:pt x="655" y="476"/>
                  </a:lnTo>
                  <a:lnTo>
                    <a:pt x="642" y="476"/>
                  </a:lnTo>
                  <a:lnTo>
                    <a:pt x="630" y="475"/>
                  </a:lnTo>
                  <a:lnTo>
                    <a:pt x="617" y="475"/>
                  </a:lnTo>
                  <a:lnTo>
                    <a:pt x="605" y="474"/>
                  </a:lnTo>
                  <a:lnTo>
                    <a:pt x="592" y="474"/>
                  </a:lnTo>
                  <a:lnTo>
                    <a:pt x="580" y="472"/>
                  </a:lnTo>
                  <a:lnTo>
                    <a:pt x="568" y="471"/>
                  </a:lnTo>
                  <a:lnTo>
                    <a:pt x="555" y="471"/>
                  </a:lnTo>
                  <a:lnTo>
                    <a:pt x="543" y="470"/>
                  </a:lnTo>
                  <a:lnTo>
                    <a:pt x="531" y="468"/>
                  </a:lnTo>
                  <a:lnTo>
                    <a:pt x="519" y="467"/>
                  </a:lnTo>
                  <a:lnTo>
                    <a:pt x="506" y="466"/>
                  </a:lnTo>
                  <a:lnTo>
                    <a:pt x="494" y="464"/>
                  </a:lnTo>
                  <a:lnTo>
                    <a:pt x="482" y="463"/>
                  </a:lnTo>
                  <a:lnTo>
                    <a:pt x="470" y="462"/>
                  </a:lnTo>
                  <a:lnTo>
                    <a:pt x="458" y="460"/>
                  </a:lnTo>
                  <a:lnTo>
                    <a:pt x="446" y="459"/>
                  </a:lnTo>
                  <a:lnTo>
                    <a:pt x="436" y="458"/>
                  </a:lnTo>
                  <a:lnTo>
                    <a:pt x="424" y="455"/>
                  </a:lnTo>
                  <a:lnTo>
                    <a:pt x="412" y="454"/>
                  </a:lnTo>
                  <a:lnTo>
                    <a:pt x="401" y="452"/>
                  </a:lnTo>
                  <a:lnTo>
                    <a:pt x="389" y="450"/>
                  </a:lnTo>
                  <a:lnTo>
                    <a:pt x="379" y="448"/>
                  </a:lnTo>
                  <a:lnTo>
                    <a:pt x="367" y="446"/>
                  </a:lnTo>
                  <a:lnTo>
                    <a:pt x="356" y="444"/>
                  </a:lnTo>
                  <a:lnTo>
                    <a:pt x="345" y="442"/>
                  </a:lnTo>
                  <a:lnTo>
                    <a:pt x="335" y="439"/>
                  </a:lnTo>
                  <a:lnTo>
                    <a:pt x="324" y="438"/>
                  </a:lnTo>
                  <a:lnTo>
                    <a:pt x="314" y="435"/>
                  </a:lnTo>
                  <a:lnTo>
                    <a:pt x="303" y="433"/>
                  </a:lnTo>
                  <a:lnTo>
                    <a:pt x="292" y="430"/>
                  </a:lnTo>
                  <a:lnTo>
                    <a:pt x="282" y="427"/>
                  </a:lnTo>
                  <a:lnTo>
                    <a:pt x="273" y="425"/>
                  </a:lnTo>
                  <a:lnTo>
                    <a:pt x="263" y="422"/>
                  </a:lnTo>
                  <a:lnTo>
                    <a:pt x="253" y="419"/>
                  </a:lnTo>
                  <a:lnTo>
                    <a:pt x="243" y="417"/>
                  </a:lnTo>
                  <a:lnTo>
                    <a:pt x="234" y="414"/>
                  </a:lnTo>
                  <a:lnTo>
                    <a:pt x="225" y="411"/>
                  </a:lnTo>
                  <a:lnTo>
                    <a:pt x="216" y="409"/>
                  </a:lnTo>
                  <a:lnTo>
                    <a:pt x="206" y="405"/>
                  </a:lnTo>
                  <a:lnTo>
                    <a:pt x="198" y="402"/>
                  </a:lnTo>
                  <a:lnTo>
                    <a:pt x="189" y="399"/>
                  </a:lnTo>
                  <a:lnTo>
                    <a:pt x="181" y="397"/>
                  </a:lnTo>
                  <a:lnTo>
                    <a:pt x="172" y="393"/>
                  </a:lnTo>
                  <a:lnTo>
                    <a:pt x="164" y="390"/>
                  </a:lnTo>
                  <a:lnTo>
                    <a:pt x="156" y="386"/>
                  </a:lnTo>
                  <a:lnTo>
                    <a:pt x="148" y="384"/>
                  </a:lnTo>
                  <a:lnTo>
                    <a:pt x="142" y="380"/>
                  </a:lnTo>
                  <a:lnTo>
                    <a:pt x="134" y="377"/>
                  </a:lnTo>
                  <a:lnTo>
                    <a:pt x="127" y="373"/>
                  </a:lnTo>
                  <a:lnTo>
                    <a:pt x="119" y="369"/>
                  </a:lnTo>
                  <a:lnTo>
                    <a:pt x="112" y="366"/>
                  </a:lnTo>
                  <a:lnTo>
                    <a:pt x="106" y="362"/>
                  </a:lnTo>
                  <a:lnTo>
                    <a:pt x="99" y="358"/>
                  </a:lnTo>
                  <a:lnTo>
                    <a:pt x="93" y="356"/>
                  </a:lnTo>
                  <a:lnTo>
                    <a:pt x="87" y="352"/>
                  </a:lnTo>
                  <a:lnTo>
                    <a:pt x="81" y="348"/>
                  </a:lnTo>
                  <a:lnTo>
                    <a:pt x="75" y="344"/>
                  </a:lnTo>
                  <a:lnTo>
                    <a:pt x="70" y="340"/>
                  </a:lnTo>
                  <a:lnTo>
                    <a:pt x="65" y="337"/>
                  </a:lnTo>
                  <a:lnTo>
                    <a:pt x="59" y="333"/>
                  </a:lnTo>
                  <a:lnTo>
                    <a:pt x="54" y="329"/>
                  </a:lnTo>
                  <a:lnTo>
                    <a:pt x="50" y="325"/>
                  </a:lnTo>
                  <a:lnTo>
                    <a:pt x="45" y="321"/>
                  </a:lnTo>
                  <a:lnTo>
                    <a:pt x="41" y="317"/>
                  </a:lnTo>
                  <a:lnTo>
                    <a:pt x="37" y="313"/>
                  </a:lnTo>
                  <a:lnTo>
                    <a:pt x="33" y="310"/>
                  </a:lnTo>
                  <a:lnTo>
                    <a:pt x="29" y="306"/>
                  </a:lnTo>
                  <a:lnTo>
                    <a:pt x="26" y="302"/>
                  </a:lnTo>
                  <a:lnTo>
                    <a:pt x="22" y="298"/>
                  </a:lnTo>
                  <a:lnTo>
                    <a:pt x="20" y="294"/>
                  </a:lnTo>
                  <a:lnTo>
                    <a:pt x="17" y="290"/>
                  </a:lnTo>
                  <a:lnTo>
                    <a:pt x="14" y="286"/>
                  </a:lnTo>
                  <a:lnTo>
                    <a:pt x="12" y="280"/>
                  </a:lnTo>
                  <a:lnTo>
                    <a:pt x="9" y="276"/>
                  </a:lnTo>
                  <a:lnTo>
                    <a:pt x="8" y="272"/>
                  </a:lnTo>
                  <a:lnTo>
                    <a:pt x="6" y="268"/>
                  </a:lnTo>
                  <a:lnTo>
                    <a:pt x="4" y="265"/>
                  </a:lnTo>
                  <a:lnTo>
                    <a:pt x="2" y="261"/>
                  </a:lnTo>
                  <a:lnTo>
                    <a:pt x="2" y="257"/>
                  </a:lnTo>
                  <a:lnTo>
                    <a:pt x="1" y="253"/>
                  </a:lnTo>
                  <a:lnTo>
                    <a:pt x="1" y="247"/>
                  </a:lnTo>
                  <a:lnTo>
                    <a:pt x="0" y="243"/>
                  </a:lnTo>
                  <a:lnTo>
                    <a:pt x="0" y="239"/>
                  </a:lnTo>
                  <a:lnTo>
                    <a:pt x="0" y="235"/>
                  </a:lnTo>
                  <a:lnTo>
                    <a:pt x="0" y="231"/>
                  </a:lnTo>
                  <a:lnTo>
                    <a:pt x="1" y="227"/>
                  </a:lnTo>
                  <a:lnTo>
                    <a:pt x="1" y="222"/>
                  </a:lnTo>
                  <a:lnTo>
                    <a:pt x="2" y="218"/>
                  </a:lnTo>
                  <a:lnTo>
                    <a:pt x="4" y="214"/>
                  </a:lnTo>
                  <a:lnTo>
                    <a:pt x="5" y="210"/>
                  </a:lnTo>
                  <a:lnTo>
                    <a:pt x="6" y="206"/>
                  </a:lnTo>
                  <a:lnTo>
                    <a:pt x="9" y="202"/>
                  </a:lnTo>
                  <a:lnTo>
                    <a:pt x="10" y="198"/>
                  </a:lnTo>
                  <a:lnTo>
                    <a:pt x="13" y="194"/>
                  </a:lnTo>
                  <a:lnTo>
                    <a:pt x="16" y="189"/>
                  </a:lnTo>
                  <a:lnTo>
                    <a:pt x="18" y="185"/>
                  </a:lnTo>
                  <a:lnTo>
                    <a:pt x="21" y="181"/>
                  </a:lnTo>
                  <a:lnTo>
                    <a:pt x="24" y="177"/>
                  </a:lnTo>
                  <a:lnTo>
                    <a:pt x="28" y="173"/>
                  </a:lnTo>
                  <a:lnTo>
                    <a:pt x="30" y="169"/>
                  </a:lnTo>
                  <a:lnTo>
                    <a:pt x="34" y="165"/>
                  </a:lnTo>
                  <a:lnTo>
                    <a:pt x="38" y="161"/>
                  </a:lnTo>
                  <a:lnTo>
                    <a:pt x="42" y="157"/>
                  </a:lnTo>
                  <a:lnTo>
                    <a:pt x="47" y="153"/>
                  </a:lnTo>
                  <a:lnTo>
                    <a:pt x="51" y="149"/>
                  </a:lnTo>
                  <a:lnTo>
                    <a:pt x="57" y="145"/>
                  </a:lnTo>
                  <a:lnTo>
                    <a:pt x="62" y="141"/>
                  </a:lnTo>
                  <a:lnTo>
                    <a:pt x="67" y="139"/>
                  </a:lnTo>
                  <a:lnTo>
                    <a:pt x="73" y="135"/>
                  </a:lnTo>
                  <a:lnTo>
                    <a:pt x="78" y="131"/>
                  </a:lnTo>
                  <a:lnTo>
                    <a:pt x="83" y="127"/>
                  </a:lnTo>
                  <a:lnTo>
                    <a:pt x="90" y="123"/>
                  </a:lnTo>
                  <a:lnTo>
                    <a:pt x="96" y="120"/>
                  </a:lnTo>
                  <a:lnTo>
                    <a:pt x="102" y="116"/>
                  </a:lnTo>
                  <a:lnTo>
                    <a:pt x="108" y="112"/>
                  </a:lnTo>
                  <a:lnTo>
                    <a:pt x="116" y="108"/>
                  </a:lnTo>
                  <a:lnTo>
                    <a:pt x="123" y="106"/>
                  </a:lnTo>
                  <a:lnTo>
                    <a:pt x="130" y="102"/>
                  </a:lnTo>
                  <a:lnTo>
                    <a:pt x="138" y="99"/>
                  </a:lnTo>
                  <a:lnTo>
                    <a:pt x="144" y="95"/>
                  </a:lnTo>
                  <a:lnTo>
                    <a:pt x="152" y="93"/>
                  </a:lnTo>
                  <a:lnTo>
                    <a:pt x="160" y="89"/>
                  </a:lnTo>
                  <a:lnTo>
                    <a:pt x="168" y="86"/>
                  </a:lnTo>
                  <a:lnTo>
                    <a:pt x="177" y="82"/>
                  </a:lnTo>
                  <a:lnTo>
                    <a:pt x="185" y="79"/>
                  </a:lnTo>
                  <a:lnTo>
                    <a:pt x="193" y="77"/>
                  </a:lnTo>
                  <a:lnTo>
                    <a:pt x="202" y="73"/>
                  </a:lnTo>
                  <a:lnTo>
                    <a:pt x="212" y="70"/>
                  </a:lnTo>
                  <a:lnTo>
                    <a:pt x="220" y="67"/>
                  </a:lnTo>
                  <a:lnTo>
                    <a:pt x="229" y="65"/>
                  </a:lnTo>
                  <a:lnTo>
                    <a:pt x="238" y="61"/>
                  </a:lnTo>
                  <a:lnTo>
                    <a:pt x="249" y="58"/>
                  </a:lnTo>
                  <a:lnTo>
                    <a:pt x="258" y="55"/>
                  </a:lnTo>
                  <a:lnTo>
                    <a:pt x="267" y="53"/>
                  </a:lnTo>
                  <a:lnTo>
                    <a:pt x="278" y="50"/>
                  </a:lnTo>
                  <a:lnTo>
                    <a:pt x="287" y="48"/>
                  </a:lnTo>
                  <a:lnTo>
                    <a:pt x="298" y="45"/>
                  </a:lnTo>
                  <a:lnTo>
                    <a:pt x="308" y="44"/>
                  </a:lnTo>
                  <a:lnTo>
                    <a:pt x="319" y="41"/>
                  </a:lnTo>
                  <a:lnTo>
                    <a:pt x="330" y="38"/>
                  </a:lnTo>
                  <a:lnTo>
                    <a:pt x="340" y="36"/>
                  </a:lnTo>
                  <a:lnTo>
                    <a:pt x="351" y="34"/>
                  </a:lnTo>
                  <a:lnTo>
                    <a:pt x="361" y="32"/>
                  </a:lnTo>
                  <a:lnTo>
                    <a:pt x="372" y="30"/>
                  </a:lnTo>
                  <a:lnTo>
                    <a:pt x="384" y="28"/>
                  </a:lnTo>
                  <a:lnTo>
                    <a:pt x="394" y="26"/>
                  </a:lnTo>
                  <a:lnTo>
                    <a:pt x="406" y="24"/>
                  </a:lnTo>
                  <a:lnTo>
                    <a:pt x="418" y="22"/>
                  </a:lnTo>
                  <a:lnTo>
                    <a:pt x="429" y="21"/>
                  </a:lnTo>
                  <a:lnTo>
                    <a:pt x="441" y="18"/>
                  </a:lnTo>
                  <a:lnTo>
                    <a:pt x="453" y="17"/>
                  </a:lnTo>
                  <a:lnTo>
                    <a:pt x="465" y="16"/>
                  </a:lnTo>
                  <a:lnTo>
                    <a:pt x="477" y="14"/>
                  </a:lnTo>
                  <a:lnTo>
                    <a:pt x="489" y="13"/>
                  </a:lnTo>
                  <a:lnTo>
                    <a:pt x="500" y="12"/>
                  </a:lnTo>
                  <a:lnTo>
                    <a:pt x="512" y="10"/>
                  </a:lnTo>
                  <a:lnTo>
                    <a:pt x="524" y="9"/>
                  </a:lnTo>
                  <a:lnTo>
                    <a:pt x="536" y="8"/>
                  </a:lnTo>
                  <a:lnTo>
                    <a:pt x="549" y="6"/>
                  </a:lnTo>
                  <a:lnTo>
                    <a:pt x="561" y="5"/>
                  </a:lnTo>
                  <a:lnTo>
                    <a:pt x="573" y="5"/>
                  </a:lnTo>
                  <a:lnTo>
                    <a:pt x="587" y="4"/>
                  </a:lnTo>
                  <a:lnTo>
                    <a:pt x="598" y="4"/>
                  </a:lnTo>
                  <a:lnTo>
                    <a:pt x="612" y="3"/>
                  </a:lnTo>
                  <a:lnTo>
                    <a:pt x="624" y="3"/>
                  </a:lnTo>
                  <a:lnTo>
                    <a:pt x="637" y="1"/>
                  </a:lnTo>
                  <a:lnTo>
                    <a:pt x="649" y="1"/>
                  </a:lnTo>
                  <a:lnTo>
                    <a:pt x="662" y="1"/>
                  </a:lnTo>
                  <a:lnTo>
                    <a:pt x="674" y="0"/>
                  </a:lnTo>
                  <a:lnTo>
                    <a:pt x="687" y="0"/>
                  </a:lnTo>
                  <a:lnTo>
                    <a:pt x="699" y="0"/>
                  </a:lnTo>
                  <a:lnTo>
                    <a:pt x="712" y="0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" name="Rectangle 2663"/>
            <p:cNvSpPr>
              <a:spLocks noChangeArrowheads="1"/>
            </p:cNvSpPr>
            <p:nvPr/>
          </p:nvSpPr>
          <p:spPr bwMode="auto">
            <a:xfrm>
              <a:off x="4598988" y="3381375"/>
              <a:ext cx="265112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auth</a:t>
              </a:r>
              <a:endParaRPr lang="en-US" sz="1000" b="0">
                <a:solidFill>
                  <a:schemeClr val="tx1"/>
                </a:solidFill>
              </a:endParaRPr>
            </a:p>
          </p:txBody>
        </p:sp>
        <p:sp>
          <p:nvSpPr>
            <p:cNvPr id="281" name="Line 2664"/>
            <p:cNvSpPr>
              <a:spLocks noChangeShapeType="1"/>
            </p:cNvSpPr>
            <p:nvPr/>
          </p:nvSpPr>
          <p:spPr bwMode="auto">
            <a:xfrm flipH="1">
              <a:off x="4695825" y="3544888"/>
              <a:ext cx="1588" cy="3508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" name="Freeform 2665"/>
            <p:cNvSpPr>
              <a:spLocks/>
            </p:cNvSpPr>
            <p:nvPr/>
          </p:nvSpPr>
          <p:spPr bwMode="auto">
            <a:xfrm>
              <a:off x="4656138" y="3830638"/>
              <a:ext cx="79375" cy="793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199"/>
                </a:cxn>
                <a:cxn ang="0">
                  <a:pos x="197" y="2"/>
                </a:cxn>
              </a:cxnLst>
              <a:rect l="0" t="0" r="r" b="b"/>
              <a:pathLst>
                <a:path w="197" h="199">
                  <a:moveTo>
                    <a:pt x="0" y="0"/>
                  </a:moveTo>
                  <a:lnTo>
                    <a:pt x="98" y="199"/>
                  </a:lnTo>
                  <a:lnTo>
                    <a:pt x="197" y="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3" name="Line 2666"/>
            <p:cNvSpPr>
              <a:spLocks noChangeShapeType="1"/>
            </p:cNvSpPr>
            <p:nvPr/>
          </p:nvSpPr>
          <p:spPr bwMode="auto">
            <a:xfrm>
              <a:off x="4695825" y="4264025"/>
              <a:ext cx="3175" cy="3270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4" name="Freeform 2667"/>
            <p:cNvSpPr>
              <a:spLocks/>
            </p:cNvSpPr>
            <p:nvPr/>
          </p:nvSpPr>
          <p:spPr bwMode="auto">
            <a:xfrm>
              <a:off x="4659313" y="4527550"/>
              <a:ext cx="77787" cy="7778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00" y="198"/>
                </a:cxn>
                <a:cxn ang="0">
                  <a:pos x="197" y="0"/>
                </a:cxn>
              </a:cxnLst>
              <a:rect l="0" t="0" r="r" b="b"/>
              <a:pathLst>
                <a:path w="197" h="198">
                  <a:moveTo>
                    <a:pt x="0" y="2"/>
                  </a:moveTo>
                  <a:lnTo>
                    <a:pt x="100" y="198"/>
                  </a:lnTo>
                  <a:lnTo>
                    <a:pt x="197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5" name="Line 2668"/>
            <p:cNvSpPr>
              <a:spLocks noChangeShapeType="1"/>
            </p:cNvSpPr>
            <p:nvPr/>
          </p:nvSpPr>
          <p:spPr bwMode="auto">
            <a:xfrm>
              <a:off x="4700588" y="4810125"/>
              <a:ext cx="1587" cy="3762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" name="Freeform 2669"/>
            <p:cNvSpPr>
              <a:spLocks/>
            </p:cNvSpPr>
            <p:nvPr/>
          </p:nvSpPr>
          <p:spPr bwMode="auto">
            <a:xfrm>
              <a:off x="4660900" y="5121275"/>
              <a:ext cx="77788" cy="793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" y="197"/>
                </a:cxn>
                <a:cxn ang="0">
                  <a:pos x="198" y="0"/>
                </a:cxn>
              </a:cxnLst>
              <a:rect l="0" t="0" r="r" b="b"/>
              <a:pathLst>
                <a:path w="198" h="197">
                  <a:moveTo>
                    <a:pt x="0" y="0"/>
                  </a:moveTo>
                  <a:lnTo>
                    <a:pt x="100" y="197"/>
                  </a:lnTo>
                  <a:lnTo>
                    <a:pt x="19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7" name="Line 2670"/>
            <p:cNvSpPr>
              <a:spLocks noChangeShapeType="1"/>
            </p:cNvSpPr>
            <p:nvPr/>
          </p:nvSpPr>
          <p:spPr bwMode="auto">
            <a:xfrm>
              <a:off x="5430838" y="3192463"/>
              <a:ext cx="1587" cy="1365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8" name="Line 2671"/>
            <p:cNvSpPr>
              <a:spLocks noChangeShapeType="1"/>
            </p:cNvSpPr>
            <p:nvPr/>
          </p:nvSpPr>
          <p:spPr bwMode="auto">
            <a:xfrm>
              <a:off x="5430838" y="3363913"/>
              <a:ext cx="1587" cy="138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9" name="Line 2672"/>
            <p:cNvSpPr>
              <a:spLocks noChangeShapeType="1"/>
            </p:cNvSpPr>
            <p:nvPr/>
          </p:nvSpPr>
          <p:spPr bwMode="auto">
            <a:xfrm>
              <a:off x="5430838" y="3535363"/>
              <a:ext cx="1587" cy="138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0" name="Line 2673"/>
            <p:cNvSpPr>
              <a:spLocks noChangeShapeType="1"/>
            </p:cNvSpPr>
            <p:nvPr/>
          </p:nvSpPr>
          <p:spPr bwMode="auto">
            <a:xfrm>
              <a:off x="5430838" y="3708400"/>
              <a:ext cx="1587" cy="1365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1" name="Line 2674"/>
            <p:cNvSpPr>
              <a:spLocks noChangeShapeType="1"/>
            </p:cNvSpPr>
            <p:nvPr/>
          </p:nvSpPr>
          <p:spPr bwMode="auto">
            <a:xfrm>
              <a:off x="5430838" y="3879850"/>
              <a:ext cx="1587" cy="1365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2" name="Line 2675"/>
            <p:cNvSpPr>
              <a:spLocks noChangeShapeType="1"/>
            </p:cNvSpPr>
            <p:nvPr/>
          </p:nvSpPr>
          <p:spPr bwMode="auto">
            <a:xfrm>
              <a:off x="5430838" y="4051300"/>
              <a:ext cx="1587" cy="1365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3" name="Line 2676"/>
            <p:cNvSpPr>
              <a:spLocks noChangeShapeType="1"/>
            </p:cNvSpPr>
            <p:nvPr/>
          </p:nvSpPr>
          <p:spPr bwMode="auto">
            <a:xfrm>
              <a:off x="5430838" y="4222750"/>
              <a:ext cx="1587" cy="1365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4" name="Line 2677"/>
            <p:cNvSpPr>
              <a:spLocks noChangeShapeType="1"/>
            </p:cNvSpPr>
            <p:nvPr/>
          </p:nvSpPr>
          <p:spPr bwMode="auto">
            <a:xfrm>
              <a:off x="5430838" y="4394200"/>
              <a:ext cx="1587" cy="138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5" name="Line 2678"/>
            <p:cNvSpPr>
              <a:spLocks noChangeShapeType="1"/>
            </p:cNvSpPr>
            <p:nvPr/>
          </p:nvSpPr>
          <p:spPr bwMode="auto">
            <a:xfrm>
              <a:off x="5430838" y="4565650"/>
              <a:ext cx="1587" cy="138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6" name="Line 2679"/>
            <p:cNvSpPr>
              <a:spLocks noChangeShapeType="1"/>
            </p:cNvSpPr>
            <p:nvPr/>
          </p:nvSpPr>
          <p:spPr bwMode="auto">
            <a:xfrm>
              <a:off x="5430838" y="4738688"/>
              <a:ext cx="1587" cy="1365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" name="Line 2680"/>
            <p:cNvSpPr>
              <a:spLocks noChangeShapeType="1"/>
            </p:cNvSpPr>
            <p:nvPr/>
          </p:nvSpPr>
          <p:spPr bwMode="auto">
            <a:xfrm>
              <a:off x="5430838" y="4910138"/>
              <a:ext cx="1587" cy="1365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8" name="Line 2681"/>
            <p:cNvSpPr>
              <a:spLocks noChangeShapeType="1"/>
            </p:cNvSpPr>
            <p:nvPr/>
          </p:nvSpPr>
          <p:spPr bwMode="auto">
            <a:xfrm>
              <a:off x="5430838" y="5081588"/>
              <a:ext cx="1587" cy="1365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9" name="Line 2682"/>
            <p:cNvSpPr>
              <a:spLocks noChangeShapeType="1"/>
            </p:cNvSpPr>
            <p:nvPr/>
          </p:nvSpPr>
          <p:spPr bwMode="auto">
            <a:xfrm>
              <a:off x="5430838" y="5253038"/>
              <a:ext cx="1587" cy="138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0" name="Line 2683"/>
            <p:cNvSpPr>
              <a:spLocks noChangeShapeType="1"/>
            </p:cNvSpPr>
            <p:nvPr/>
          </p:nvSpPr>
          <p:spPr bwMode="auto">
            <a:xfrm>
              <a:off x="5430838" y="5424488"/>
              <a:ext cx="1587" cy="138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1" name="Line 2684"/>
            <p:cNvSpPr>
              <a:spLocks noChangeShapeType="1"/>
            </p:cNvSpPr>
            <p:nvPr/>
          </p:nvSpPr>
          <p:spPr bwMode="auto">
            <a:xfrm>
              <a:off x="5430838" y="5597525"/>
              <a:ext cx="1587" cy="1365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2" name="Line 2685"/>
            <p:cNvSpPr>
              <a:spLocks noChangeShapeType="1"/>
            </p:cNvSpPr>
            <p:nvPr/>
          </p:nvSpPr>
          <p:spPr bwMode="auto">
            <a:xfrm>
              <a:off x="5430838" y="5768975"/>
              <a:ext cx="1587" cy="1365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3" name="Line 2686"/>
            <p:cNvSpPr>
              <a:spLocks noChangeShapeType="1"/>
            </p:cNvSpPr>
            <p:nvPr/>
          </p:nvSpPr>
          <p:spPr bwMode="auto">
            <a:xfrm>
              <a:off x="5430838" y="5940425"/>
              <a:ext cx="1587" cy="127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4" name="Freeform 2687"/>
            <p:cNvSpPr>
              <a:spLocks/>
            </p:cNvSpPr>
            <p:nvPr/>
          </p:nvSpPr>
          <p:spPr bwMode="auto">
            <a:xfrm>
              <a:off x="5430838" y="5819775"/>
              <a:ext cx="425450" cy="282575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537" y="179"/>
                </a:cxn>
                <a:cxn ang="0">
                  <a:pos x="716" y="179"/>
                </a:cxn>
                <a:cxn ang="0">
                  <a:pos x="716" y="0"/>
                </a:cxn>
                <a:cxn ang="0">
                  <a:pos x="1072" y="357"/>
                </a:cxn>
                <a:cxn ang="0">
                  <a:pos x="716" y="715"/>
                </a:cxn>
                <a:cxn ang="0">
                  <a:pos x="716" y="536"/>
                </a:cxn>
                <a:cxn ang="0">
                  <a:pos x="0" y="536"/>
                </a:cxn>
                <a:cxn ang="0">
                  <a:pos x="0" y="179"/>
                </a:cxn>
              </a:cxnLst>
              <a:rect l="0" t="0" r="r" b="b"/>
              <a:pathLst>
                <a:path w="1072" h="715">
                  <a:moveTo>
                    <a:pt x="0" y="179"/>
                  </a:moveTo>
                  <a:lnTo>
                    <a:pt x="537" y="179"/>
                  </a:lnTo>
                  <a:lnTo>
                    <a:pt x="716" y="179"/>
                  </a:lnTo>
                  <a:lnTo>
                    <a:pt x="716" y="0"/>
                  </a:lnTo>
                  <a:lnTo>
                    <a:pt x="1072" y="357"/>
                  </a:lnTo>
                  <a:lnTo>
                    <a:pt x="716" y="715"/>
                  </a:lnTo>
                  <a:lnTo>
                    <a:pt x="716" y="536"/>
                  </a:lnTo>
                  <a:lnTo>
                    <a:pt x="0" y="536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5" name="Freeform 2688"/>
            <p:cNvSpPr>
              <a:spLocks/>
            </p:cNvSpPr>
            <p:nvPr/>
          </p:nvSpPr>
          <p:spPr bwMode="auto">
            <a:xfrm>
              <a:off x="5430838" y="5819775"/>
              <a:ext cx="425450" cy="282575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537" y="179"/>
                </a:cxn>
                <a:cxn ang="0">
                  <a:pos x="716" y="179"/>
                </a:cxn>
                <a:cxn ang="0">
                  <a:pos x="716" y="0"/>
                </a:cxn>
                <a:cxn ang="0">
                  <a:pos x="1072" y="357"/>
                </a:cxn>
                <a:cxn ang="0">
                  <a:pos x="716" y="715"/>
                </a:cxn>
                <a:cxn ang="0">
                  <a:pos x="716" y="536"/>
                </a:cxn>
                <a:cxn ang="0">
                  <a:pos x="0" y="536"/>
                </a:cxn>
                <a:cxn ang="0">
                  <a:pos x="0" y="179"/>
                </a:cxn>
              </a:cxnLst>
              <a:rect l="0" t="0" r="r" b="b"/>
              <a:pathLst>
                <a:path w="1072" h="715">
                  <a:moveTo>
                    <a:pt x="0" y="179"/>
                  </a:moveTo>
                  <a:lnTo>
                    <a:pt x="537" y="179"/>
                  </a:lnTo>
                  <a:lnTo>
                    <a:pt x="716" y="179"/>
                  </a:lnTo>
                  <a:lnTo>
                    <a:pt x="716" y="0"/>
                  </a:lnTo>
                  <a:lnTo>
                    <a:pt x="1072" y="357"/>
                  </a:lnTo>
                  <a:lnTo>
                    <a:pt x="716" y="715"/>
                  </a:lnTo>
                  <a:lnTo>
                    <a:pt x="716" y="536"/>
                  </a:lnTo>
                  <a:lnTo>
                    <a:pt x="0" y="536"/>
                  </a:lnTo>
                  <a:lnTo>
                    <a:pt x="0" y="179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6" name="Freeform 2689"/>
            <p:cNvSpPr>
              <a:spLocks/>
            </p:cNvSpPr>
            <p:nvPr/>
          </p:nvSpPr>
          <p:spPr bwMode="auto">
            <a:xfrm>
              <a:off x="5430838" y="5819775"/>
              <a:ext cx="425450" cy="282575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537" y="179"/>
                </a:cxn>
                <a:cxn ang="0">
                  <a:pos x="716" y="179"/>
                </a:cxn>
                <a:cxn ang="0">
                  <a:pos x="716" y="0"/>
                </a:cxn>
                <a:cxn ang="0">
                  <a:pos x="1072" y="357"/>
                </a:cxn>
                <a:cxn ang="0">
                  <a:pos x="716" y="715"/>
                </a:cxn>
                <a:cxn ang="0">
                  <a:pos x="716" y="536"/>
                </a:cxn>
                <a:cxn ang="0">
                  <a:pos x="0" y="536"/>
                </a:cxn>
                <a:cxn ang="0">
                  <a:pos x="0" y="179"/>
                </a:cxn>
              </a:cxnLst>
              <a:rect l="0" t="0" r="r" b="b"/>
              <a:pathLst>
                <a:path w="1072" h="715">
                  <a:moveTo>
                    <a:pt x="0" y="179"/>
                  </a:moveTo>
                  <a:lnTo>
                    <a:pt x="537" y="179"/>
                  </a:lnTo>
                  <a:lnTo>
                    <a:pt x="716" y="179"/>
                  </a:lnTo>
                  <a:lnTo>
                    <a:pt x="716" y="0"/>
                  </a:lnTo>
                  <a:lnTo>
                    <a:pt x="1072" y="357"/>
                  </a:lnTo>
                  <a:lnTo>
                    <a:pt x="716" y="715"/>
                  </a:lnTo>
                  <a:lnTo>
                    <a:pt x="716" y="536"/>
                  </a:lnTo>
                  <a:lnTo>
                    <a:pt x="0" y="536"/>
                  </a:lnTo>
                  <a:lnTo>
                    <a:pt x="0" y="179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" name="Rectangle 2690"/>
            <p:cNvSpPr>
              <a:spLocks noChangeArrowheads="1"/>
            </p:cNvSpPr>
            <p:nvPr/>
          </p:nvSpPr>
          <p:spPr bwMode="auto">
            <a:xfrm>
              <a:off x="5726113" y="5884863"/>
              <a:ext cx="84137" cy="150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</a:rPr>
                <a:t>C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308" name="Rectangle 2691"/>
            <p:cNvSpPr>
              <a:spLocks noChangeArrowheads="1"/>
            </p:cNvSpPr>
            <p:nvPr/>
          </p:nvSpPr>
          <p:spPr bwMode="auto">
            <a:xfrm>
              <a:off x="4264025" y="5883275"/>
              <a:ext cx="523875" cy="142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" name="Rectangle 2692"/>
            <p:cNvSpPr>
              <a:spLocks noChangeArrowheads="1"/>
            </p:cNvSpPr>
            <p:nvPr/>
          </p:nvSpPr>
          <p:spPr bwMode="auto">
            <a:xfrm>
              <a:off x="4264025" y="5883275"/>
              <a:ext cx="523875" cy="14287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" name="Rectangle 2693"/>
            <p:cNvSpPr>
              <a:spLocks noChangeArrowheads="1"/>
            </p:cNvSpPr>
            <p:nvPr/>
          </p:nvSpPr>
          <p:spPr bwMode="auto">
            <a:xfrm>
              <a:off x="4448175" y="5873750"/>
              <a:ext cx="254000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</a:rPr>
                <a:t>web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311" name="Rectangle 2694"/>
            <p:cNvSpPr>
              <a:spLocks noChangeArrowheads="1"/>
            </p:cNvSpPr>
            <p:nvPr/>
          </p:nvSpPr>
          <p:spPr bwMode="auto">
            <a:xfrm>
              <a:off x="4262438" y="5559425"/>
              <a:ext cx="785812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</a:rPr>
                <a:t>fine grained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312" name="Rectangle 2695"/>
            <p:cNvSpPr>
              <a:spLocks noChangeArrowheads="1"/>
            </p:cNvSpPr>
            <p:nvPr/>
          </p:nvSpPr>
          <p:spPr bwMode="auto">
            <a:xfrm>
              <a:off x="4210050" y="5691188"/>
              <a:ext cx="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313" name="Rectangle 2696"/>
            <p:cNvSpPr>
              <a:spLocks noChangeArrowheads="1"/>
            </p:cNvSpPr>
            <p:nvPr/>
          </p:nvSpPr>
          <p:spPr bwMode="auto">
            <a:xfrm>
              <a:off x="5827713" y="2538413"/>
              <a:ext cx="436562" cy="1444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" name="Rectangle 2697"/>
            <p:cNvSpPr>
              <a:spLocks noChangeArrowheads="1"/>
            </p:cNvSpPr>
            <p:nvPr/>
          </p:nvSpPr>
          <p:spPr bwMode="auto">
            <a:xfrm>
              <a:off x="5827713" y="2538413"/>
              <a:ext cx="436562" cy="14446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" name="Rectangle 2698"/>
            <p:cNvSpPr>
              <a:spLocks noChangeArrowheads="1"/>
            </p:cNvSpPr>
            <p:nvPr/>
          </p:nvSpPr>
          <p:spPr bwMode="auto">
            <a:xfrm>
              <a:off x="5905500" y="2565400"/>
              <a:ext cx="352425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proxy cert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316" name="Line 2699"/>
            <p:cNvSpPr>
              <a:spLocks noChangeShapeType="1"/>
            </p:cNvSpPr>
            <p:nvPr/>
          </p:nvSpPr>
          <p:spPr bwMode="auto">
            <a:xfrm>
              <a:off x="4640263" y="2146300"/>
              <a:ext cx="57150" cy="11795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" name="Freeform 2700"/>
            <p:cNvSpPr>
              <a:spLocks/>
            </p:cNvSpPr>
            <p:nvPr/>
          </p:nvSpPr>
          <p:spPr bwMode="auto">
            <a:xfrm>
              <a:off x="4654550" y="3260725"/>
              <a:ext cx="77788" cy="80963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09" y="203"/>
                </a:cxn>
                <a:cxn ang="0">
                  <a:pos x="199" y="0"/>
                </a:cxn>
              </a:cxnLst>
              <a:rect l="0" t="0" r="r" b="b"/>
              <a:pathLst>
                <a:path w="199" h="203">
                  <a:moveTo>
                    <a:pt x="0" y="10"/>
                  </a:moveTo>
                  <a:lnTo>
                    <a:pt x="109" y="203"/>
                  </a:lnTo>
                  <a:lnTo>
                    <a:pt x="199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" name="Freeform 2701"/>
            <p:cNvSpPr>
              <a:spLocks/>
            </p:cNvSpPr>
            <p:nvPr/>
          </p:nvSpPr>
          <p:spPr bwMode="auto">
            <a:xfrm>
              <a:off x="2028825" y="1885950"/>
              <a:ext cx="596900" cy="296863"/>
            </a:xfrm>
            <a:custGeom>
              <a:avLst/>
              <a:gdLst/>
              <a:ahLst/>
              <a:cxnLst>
                <a:cxn ang="0">
                  <a:pos x="819" y="1"/>
                </a:cxn>
                <a:cxn ang="0">
                  <a:pos x="896" y="6"/>
                </a:cxn>
                <a:cxn ang="0">
                  <a:pos x="972" y="16"/>
                </a:cxn>
                <a:cxn ang="0">
                  <a:pos x="1047" y="29"/>
                </a:cxn>
                <a:cxn ang="0">
                  <a:pos x="1118" y="47"/>
                </a:cxn>
                <a:cxn ang="0">
                  <a:pos x="1184" y="67"/>
                </a:cxn>
                <a:cxn ang="0">
                  <a:pos x="1247" y="92"/>
                </a:cxn>
                <a:cxn ang="0">
                  <a:pos x="1304" y="119"/>
                </a:cxn>
                <a:cxn ang="0">
                  <a:pos x="1354" y="149"/>
                </a:cxn>
                <a:cxn ang="0">
                  <a:pos x="1398" y="182"/>
                </a:cxn>
                <a:cxn ang="0">
                  <a:pos x="1435" y="217"/>
                </a:cxn>
                <a:cxn ang="0">
                  <a:pos x="1464" y="253"/>
                </a:cxn>
                <a:cxn ang="0">
                  <a:pos x="1485" y="291"/>
                </a:cxn>
                <a:cxn ang="0">
                  <a:pos x="1498" y="329"/>
                </a:cxn>
                <a:cxn ang="0">
                  <a:pos x="1504" y="369"/>
                </a:cxn>
                <a:cxn ang="0">
                  <a:pos x="1501" y="407"/>
                </a:cxn>
                <a:cxn ang="0">
                  <a:pos x="1489" y="447"/>
                </a:cxn>
                <a:cxn ang="0">
                  <a:pos x="1470" y="484"/>
                </a:cxn>
                <a:cxn ang="0">
                  <a:pos x="1443" y="521"/>
                </a:cxn>
                <a:cxn ang="0">
                  <a:pos x="1408" y="557"/>
                </a:cxn>
                <a:cxn ang="0">
                  <a:pos x="1366" y="590"/>
                </a:cxn>
                <a:cxn ang="0">
                  <a:pos x="1317" y="620"/>
                </a:cxn>
                <a:cxn ang="0">
                  <a:pos x="1261" y="648"/>
                </a:cxn>
                <a:cxn ang="0">
                  <a:pos x="1200" y="673"/>
                </a:cxn>
                <a:cxn ang="0">
                  <a:pos x="1135" y="696"/>
                </a:cxn>
                <a:cxn ang="0">
                  <a:pos x="1065" y="713"/>
                </a:cxn>
                <a:cxn ang="0">
                  <a:pos x="991" y="728"/>
                </a:cxn>
                <a:cxn ang="0">
                  <a:pos x="916" y="738"/>
                </a:cxn>
                <a:cxn ang="0">
                  <a:pos x="837" y="745"/>
                </a:cxn>
                <a:cxn ang="0">
                  <a:pos x="759" y="747"/>
                </a:cxn>
                <a:cxn ang="0">
                  <a:pos x="680" y="746"/>
                </a:cxn>
                <a:cxn ang="0">
                  <a:pos x="602" y="739"/>
                </a:cxn>
                <a:cxn ang="0">
                  <a:pos x="526" y="730"/>
                </a:cxn>
                <a:cxn ang="0">
                  <a:pos x="452" y="716"/>
                </a:cxn>
                <a:cxn ang="0">
                  <a:pos x="382" y="698"/>
                </a:cxn>
                <a:cxn ang="0">
                  <a:pos x="316" y="677"/>
                </a:cxn>
                <a:cxn ang="0">
                  <a:pos x="253" y="653"/>
                </a:cxn>
                <a:cxn ang="0">
                  <a:pos x="198" y="626"/>
                </a:cxn>
                <a:cxn ang="0">
                  <a:pos x="147" y="595"/>
                </a:cxn>
                <a:cxn ang="0">
                  <a:pos x="104" y="562"/>
                </a:cxn>
                <a:cxn ang="0">
                  <a:pos x="68" y="528"/>
                </a:cxn>
                <a:cxn ang="0">
                  <a:pos x="39" y="491"/>
                </a:cxn>
                <a:cxn ang="0">
                  <a:pos x="18" y="454"/>
                </a:cxn>
                <a:cxn ang="0">
                  <a:pos x="6" y="414"/>
                </a:cxn>
                <a:cxn ang="0">
                  <a:pos x="0" y="376"/>
                </a:cxn>
                <a:cxn ang="0">
                  <a:pos x="4" y="336"/>
                </a:cxn>
                <a:cxn ang="0">
                  <a:pos x="16" y="298"/>
                </a:cxn>
                <a:cxn ang="0">
                  <a:pos x="37" y="259"/>
                </a:cxn>
                <a:cxn ang="0">
                  <a:pos x="65" y="222"/>
                </a:cxn>
                <a:cxn ang="0">
                  <a:pos x="101" y="188"/>
                </a:cxn>
                <a:cxn ang="0">
                  <a:pos x="143" y="155"/>
                </a:cxn>
                <a:cxn ang="0">
                  <a:pos x="192" y="124"/>
                </a:cxn>
                <a:cxn ang="0">
                  <a:pos x="248" y="96"/>
                </a:cxn>
                <a:cxn ang="0">
                  <a:pos x="310" y="71"/>
                </a:cxn>
                <a:cxn ang="0">
                  <a:pos x="375" y="50"/>
                </a:cxn>
                <a:cxn ang="0">
                  <a:pos x="445" y="32"/>
                </a:cxn>
                <a:cxn ang="0">
                  <a:pos x="520" y="18"/>
                </a:cxn>
                <a:cxn ang="0">
                  <a:pos x="596" y="8"/>
                </a:cxn>
                <a:cxn ang="0">
                  <a:pos x="673" y="1"/>
                </a:cxn>
                <a:cxn ang="0">
                  <a:pos x="753" y="0"/>
                </a:cxn>
              </a:cxnLst>
              <a:rect l="0" t="0" r="r" b="b"/>
              <a:pathLst>
                <a:path w="1504" h="747">
                  <a:moveTo>
                    <a:pt x="753" y="0"/>
                  </a:moveTo>
                  <a:lnTo>
                    <a:pt x="766" y="0"/>
                  </a:lnTo>
                  <a:lnTo>
                    <a:pt x="779" y="0"/>
                  </a:lnTo>
                  <a:lnTo>
                    <a:pt x="792" y="0"/>
                  </a:lnTo>
                  <a:lnTo>
                    <a:pt x="806" y="1"/>
                  </a:lnTo>
                  <a:lnTo>
                    <a:pt x="819" y="1"/>
                  </a:lnTo>
                  <a:lnTo>
                    <a:pt x="831" y="1"/>
                  </a:lnTo>
                  <a:lnTo>
                    <a:pt x="844" y="2"/>
                  </a:lnTo>
                  <a:lnTo>
                    <a:pt x="857" y="4"/>
                  </a:lnTo>
                  <a:lnTo>
                    <a:pt x="870" y="4"/>
                  </a:lnTo>
                  <a:lnTo>
                    <a:pt x="884" y="5"/>
                  </a:lnTo>
                  <a:lnTo>
                    <a:pt x="896" y="6"/>
                  </a:lnTo>
                  <a:lnTo>
                    <a:pt x="909" y="8"/>
                  </a:lnTo>
                  <a:lnTo>
                    <a:pt x="922" y="9"/>
                  </a:lnTo>
                  <a:lnTo>
                    <a:pt x="935" y="10"/>
                  </a:lnTo>
                  <a:lnTo>
                    <a:pt x="947" y="13"/>
                  </a:lnTo>
                  <a:lnTo>
                    <a:pt x="961" y="14"/>
                  </a:lnTo>
                  <a:lnTo>
                    <a:pt x="972" y="16"/>
                  </a:lnTo>
                  <a:lnTo>
                    <a:pt x="986" y="18"/>
                  </a:lnTo>
                  <a:lnTo>
                    <a:pt x="998" y="20"/>
                  </a:lnTo>
                  <a:lnTo>
                    <a:pt x="1011" y="22"/>
                  </a:lnTo>
                  <a:lnTo>
                    <a:pt x="1023" y="25"/>
                  </a:lnTo>
                  <a:lnTo>
                    <a:pt x="1035" y="28"/>
                  </a:lnTo>
                  <a:lnTo>
                    <a:pt x="1047" y="29"/>
                  </a:lnTo>
                  <a:lnTo>
                    <a:pt x="1059" y="32"/>
                  </a:lnTo>
                  <a:lnTo>
                    <a:pt x="1070" y="36"/>
                  </a:lnTo>
                  <a:lnTo>
                    <a:pt x="1082" y="38"/>
                  </a:lnTo>
                  <a:lnTo>
                    <a:pt x="1094" y="41"/>
                  </a:lnTo>
                  <a:lnTo>
                    <a:pt x="1106" y="43"/>
                  </a:lnTo>
                  <a:lnTo>
                    <a:pt x="1118" y="47"/>
                  </a:lnTo>
                  <a:lnTo>
                    <a:pt x="1129" y="50"/>
                  </a:lnTo>
                  <a:lnTo>
                    <a:pt x="1141" y="53"/>
                  </a:lnTo>
                  <a:lnTo>
                    <a:pt x="1151" y="57"/>
                  </a:lnTo>
                  <a:lnTo>
                    <a:pt x="1163" y="61"/>
                  </a:lnTo>
                  <a:lnTo>
                    <a:pt x="1174" y="63"/>
                  </a:lnTo>
                  <a:lnTo>
                    <a:pt x="1184" y="67"/>
                  </a:lnTo>
                  <a:lnTo>
                    <a:pt x="1195" y="71"/>
                  </a:lnTo>
                  <a:lnTo>
                    <a:pt x="1206" y="75"/>
                  </a:lnTo>
                  <a:lnTo>
                    <a:pt x="1216" y="79"/>
                  </a:lnTo>
                  <a:lnTo>
                    <a:pt x="1227" y="83"/>
                  </a:lnTo>
                  <a:lnTo>
                    <a:pt x="1236" y="87"/>
                  </a:lnTo>
                  <a:lnTo>
                    <a:pt x="1247" y="92"/>
                  </a:lnTo>
                  <a:lnTo>
                    <a:pt x="1256" y="96"/>
                  </a:lnTo>
                  <a:lnTo>
                    <a:pt x="1266" y="100"/>
                  </a:lnTo>
                  <a:lnTo>
                    <a:pt x="1276" y="106"/>
                  </a:lnTo>
                  <a:lnTo>
                    <a:pt x="1285" y="110"/>
                  </a:lnTo>
                  <a:lnTo>
                    <a:pt x="1294" y="115"/>
                  </a:lnTo>
                  <a:lnTo>
                    <a:pt x="1304" y="119"/>
                  </a:lnTo>
                  <a:lnTo>
                    <a:pt x="1311" y="124"/>
                  </a:lnTo>
                  <a:lnTo>
                    <a:pt x="1321" y="129"/>
                  </a:lnTo>
                  <a:lnTo>
                    <a:pt x="1329" y="133"/>
                  </a:lnTo>
                  <a:lnTo>
                    <a:pt x="1338" y="139"/>
                  </a:lnTo>
                  <a:lnTo>
                    <a:pt x="1346" y="144"/>
                  </a:lnTo>
                  <a:lnTo>
                    <a:pt x="1354" y="149"/>
                  </a:lnTo>
                  <a:lnTo>
                    <a:pt x="1362" y="155"/>
                  </a:lnTo>
                  <a:lnTo>
                    <a:pt x="1370" y="160"/>
                  </a:lnTo>
                  <a:lnTo>
                    <a:pt x="1376" y="165"/>
                  </a:lnTo>
                  <a:lnTo>
                    <a:pt x="1384" y="171"/>
                  </a:lnTo>
                  <a:lnTo>
                    <a:pt x="1391" y="176"/>
                  </a:lnTo>
                  <a:lnTo>
                    <a:pt x="1398" y="182"/>
                  </a:lnTo>
                  <a:lnTo>
                    <a:pt x="1404" y="188"/>
                  </a:lnTo>
                  <a:lnTo>
                    <a:pt x="1411" y="193"/>
                  </a:lnTo>
                  <a:lnTo>
                    <a:pt x="1417" y="200"/>
                  </a:lnTo>
                  <a:lnTo>
                    <a:pt x="1423" y="205"/>
                  </a:lnTo>
                  <a:lnTo>
                    <a:pt x="1429" y="210"/>
                  </a:lnTo>
                  <a:lnTo>
                    <a:pt x="1435" y="217"/>
                  </a:lnTo>
                  <a:lnTo>
                    <a:pt x="1440" y="222"/>
                  </a:lnTo>
                  <a:lnTo>
                    <a:pt x="1445" y="229"/>
                  </a:lnTo>
                  <a:lnTo>
                    <a:pt x="1451" y="234"/>
                  </a:lnTo>
                  <a:lnTo>
                    <a:pt x="1455" y="241"/>
                  </a:lnTo>
                  <a:lnTo>
                    <a:pt x="1460" y="247"/>
                  </a:lnTo>
                  <a:lnTo>
                    <a:pt x="1464" y="253"/>
                  </a:lnTo>
                  <a:lnTo>
                    <a:pt x="1468" y="259"/>
                  </a:lnTo>
                  <a:lnTo>
                    <a:pt x="1472" y="266"/>
                  </a:lnTo>
                  <a:lnTo>
                    <a:pt x="1476" y="272"/>
                  </a:lnTo>
                  <a:lnTo>
                    <a:pt x="1480" y="278"/>
                  </a:lnTo>
                  <a:lnTo>
                    <a:pt x="1482" y="284"/>
                  </a:lnTo>
                  <a:lnTo>
                    <a:pt x="1485" y="291"/>
                  </a:lnTo>
                  <a:lnTo>
                    <a:pt x="1488" y="298"/>
                  </a:lnTo>
                  <a:lnTo>
                    <a:pt x="1490" y="304"/>
                  </a:lnTo>
                  <a:lnTo>
                    <a:pt x="1493" y="309"/>
                  </a:lnTo>
                  <a:lnTo>
                    <a:pt x="1496" y="316"/>
                  </a:lnTo>
                  <a:lnTo>
                    <a:pt x="1497" y="323"/>
                  </a:lnTo>
                  <a:lnTo>
                    <a:pt x="1498" y="329"/>
                  </a:lnTo>
                  <a:lnTo>
                    <a:pt x="1500" y="336"/>
                  </a:lnTo>
                  <a:lnTo>
                    <a:pt x="1501" y="343"/>
                  </a:lnTo>
                  <a:lnTo>
                    <a:pt x="1502" y="349"/>
                  </a:lnTo>
                  <a:lnTo>
                    <a:pt x="1504" y="356"/>
                  </a:lnTo>
                  <a:lnTo>
                    <a:pt x="1504" y="362"/>
                  </a:lnTo>
                  <a:lnTo>
                    <a:pt x="1504" y="369"/>
                  </a:lnTo>
                  <a:lnTo>
                    <a:pt x="1504" y="376"/>
                  </a:lnTo>
                  <a:lnTo>
                    <a:pt x="1504" y="382"/>
                  </a:lnTo>
                  <a:lnTo>
                    <a:pt x="1504" y="389"/>
                  </a:lnTo>
                  <a:lnTo>
                    <a:pt x="1502" y="395"/>
                  </a:lnTo>
                  <a:lnTo>
                    <a:pt x="1502" y="401"/>
                  </a:lnTo>
                  <a:lnTo>
                    <a:pt x="1501" y="407"/>
                  </a:lnTo>
                  <a:lnTo>
                    <a:pt x="1500" y="414"/>
                  </a:lnTo>
                  <a:lnTo>
                    <a:pt x="1498" y="421"/>
                  </a:lnTo>
                  <a:lnTo>
                    <a:pt x="1496" y="427"/>
                  </a:lnTo>
                  <a:lnTo>
                    <a:pt x="1494" y="434"/>
                  </a:lnTo>
                  <a:lnTo>
                    <a:pt x="1492" y="440"/>
                  </a:lnTo>
                  <a:lnTo>
                    <a:pt x="1489" y="447"/>
                  </a:lnTo>
                  <a:lnTo>
                    <a:pt x="1486" y="454"/>
                  </a:lnTo>
                  <a:lnTo>
                    <a:pt x="1484" y="459"/>
                  </a:lnTo>
                  <a:lnTo>
                    <a:pt x="1481" y="466"/>
                  </a:lnTo>
                  <a:lnTo>
                    <a:pt x="1477" y="472"/>
                  </a:lnTo>
                  <a:lnTo>
                    <a:pt x="1474" y="479"/>
                  </a:lnTo>
                  <a:lnTo>
                    <a:pt x="1470" y="484"/>
                  </a:lnTo>
                  <a:lnTo>
                    <a:pt x="1466" y="491"/>
                  </a:lnTo>
                  <a:lnTo>
                    <a:pt x="1461" y="497"/>
                  </a:lnTo>
                  <a:lnTo>
                    <a:pt x="1457" y="503"/>
                  </a:lnTo>
                  <a:lnTo>
                    <a:pt x="1453" y="509"/>
                  </a:lnTo>
                  <a:lnTo>
                    <a:pt x="1448" y="516"/>
                  </a:lnTo>
                  <a:lnTo>
                    <a:pt x="1443" y="521"/>
                  </a:lnTo>
                  <a:lnTo>
                    <a:pt x="1437" y="528"/>
                  </a:lnTo>
                  <a:lnTo>
                    <a:pt x="1432" y="533"/>
                  </a:lnTo>
                  <a:lnTo>
                    <a:pt x="1427" y="540"/>
                  </a:lnTo>
                  <a:lnTo>
                    <a:pt x="1420" y="545"/>
                  </a:lnTo>
                  <a:lnTo>
                    <a:pt x="1413" y="552"/>
                  </a:lnTo>
                  <a:lnTo>
                    <a:pt x="1408" y="557"/>
                  </a:lnTo>
                  <a:lnTo>
                    <a:pt x="1402" y="562"/>
                  </a:lnTo>
                  <a:lnTo>
                    <a:pt x="1395" y="567"/>
                  </a:lnTo>
                  <a:lnTo>
                    <a:pt x="1387" y="574"/>
                  </a:lnTo>
                  <a:lnTo>
                    <a:pt x="1380" y="579"/>
                  </a:lnTo>
                  <a:lnTo>
                    <a:pt x="1372" y="585"/>
                  </a:lnTo>
                  <a:lnTo>
                    <a:pt x="1366" y="590"/>
                  </a:lnTo>
                  <a:lnTo>
                    <a:pt x="1358" y="595"/>
                  </a:lnTo>
                  <a:lnTo>
                    <a:pt x="1350" y="601"/>
                  </a:lnTo>
                  <a:lnTo>
                    <a:pt x="1342" y="606"/>
                  </a:lnTo>
                  <a:lnTo>
                    <a:pt x="1334" y="611"/>
                  </a:lnTo>
                  <a:lnTo>
                    <a:pt x="1325" y="615"/>
                  </a:lnTo>
                  <a:lnTo>
                    <a:pt x="1317" y="620"/>
                  </a:lnTo>
                  <a:lnTo>
                    <a:pt x="1308" y="626"/>
                  </a:lnTo>
                  <a:lnTo>
                    <a:pt x="1298" y="630"/>
                  </a:lnTo>
                  <a:lnTo>
                    <a:pt x="1290" y="635"/>
                  </a:lnTo>
                  <a:lnTo>
                    <a:pt x="1281" y="640"/>
                  </a:lnTo>
                  <a:lnTo>
                    <a:pt x="1270" y="644"/>
                  </a:lnTo>
                  <a:lnTo>
                    <a:pt x="1261" y="648"/>
                  </a:lnTo>
                  <a:lnTo>
                    <a:pt x="1252" y="653"/>
                  </a:lnTo>
                  <a:lnTo>
                    <a:pt x="1241" y="657"/>
                  </a:lnTo>
                  <a:lnTo>
                    <a:pt x="1232" y="661"/>
                  </a:lnTo>
                  <a:lnTo>
                    <a:pt x="1221" y="665"/>
                  </a:lnTo>
                  <a:lnTo>
                    <a:pt x="1211" y="669"/>
                  </a:lnTo>
                  <a:lnTo>
                    <a:pt x="1200" y="673"/>
                  </a:lnTo>
                  <a:lnTo>
                    <a:pt x="1190" y="677"/>
                  </a:lnTo>
                  <a:lnTo>
                    <a:pt x="1179" y="681"/>
                  </a:lnTo>
                  <a:lnTo>
                    <a:pt x="1168" y="685"/>
                  </a:lnTo>
                  <a:lnTo>
                    <a:pt x="1158" y="688"/>
                  </a:lnTo>
                  <a:lnTo>
                    <a:pt x="1146" y="692"/>
                  </a:lnTo>
                  <a:lnTo>
                    <a:pt x="1135" y="696"/>
                  </a:lnTo>
                  <a:lnTo>
                    <a:pt x="1123" y="698"/>
                  </a:lnTo>
                  <a:lnTo>
                    <a:pt x="1112" y="702"/>
                  </a:lnTo>
                  <a:lnTo>
                    <a:pt x="1101" y="705"/>
                  </a:lnTo>
                  <a:lnTo>
                    <a:pt x="1089" y="708"/>
                  </a:lnTo>
                  <a:lnTo>
                    <a:pt x="1077" y="710"/>
                  </a:lnTo>
                  <a:lnTo>
                    <a:pt x="1065" y="713"/>
                  </a:lnTo>
                  <a:lnTo>
                    <a:pt x="1053" y="716"/>
                  </a:lnTo>
                  <a:lnTo>
                    <a:pt x="1041" y="718"/>
                  </a:lnTo>
                  <a:lnTo>
                    <a:pt x="1028" y="721"/>
                  </a:lnTo>
                  <a:lnTo>
                    <a:pt x="1016" y="724"/>
                  </a:lnTo>
                  <a:lnTo>
                    <a:pt x="1004" y="726"/>
                  </a:lnTo>
                  <a:lnTo>
                    <a:pt x="991" y="728"/>
                  </a:lnTo>
                  <a:lnTo>
                    <a:pt x="979" y="730"/>
                  </a:lnTo>
                  <a:lnTo>
                    <a:pt x="967" y="732"/>
                  </a:lnTo>
                  <a:lnTo>
                    <a:pt x="954" y="734"/>
                  </a:lnTo>
                  <a:lnTo>
                    <a:pt x="941" y="736"/>
                  </a:lnTo>
                  <a:lnTo>
                    <a:pt x="929" y="737"/>
                  </a:lnTo>
                  <a:lnTo>
                    <a:pt x="916" y="738"/>
                  </a:lnTo>
                  <a:lnTo>
                    <a:pt x="902" y="739"/>
                  </a:lnTo>
                  <a:lnTo>
                    <a:pt x="890" y="741"/>
                  </a:lnTo>
                  <a:lnTo>
                    <a:pt x="877" y="742"/>
                  </a:lnTo>
                  <a:lnTo>
                    <a:pt x="864" y="743"/>
                  </a:lnTo>
                  <a:lnTo>
                    <a:pt x="851" y="745"/>
                  </a:lnTo>
                  <a:lnTo>
                    <a:pt x="837" y="745"/>
                  </a:lnTo>
                  <a:lnTo>
                    <a:pt x="824" y="746"/>
                  </a:lnTo>
                  <a:lnTo>
                    <a:pt x="812" y="746"/>
                  </a:lnTo>
                  <a:lnTo>
                    <a:pt x="799" y="746"/>
                  </a:lnTo>
                  <a:lnTo>
                    <a:pt x="786" y="747"/>
                  </a:lnTo>
                  <a:lnTo>
                    <a:pt x="772" y="747"/>
                  </a:lnTo>
                  <a:lnTo>
                    <a:pt x="759" y="747"/>
                  </a:lnTo>
                  <a:lnTo>
                    <a:pt x="746" y="747"/>
                  </a:lnTo>
                  <a:lnTo>
                    <a:pt x="733" y="747"/>
                  </a:lnTo>
                  <a:lnTo>
                    <a:pt x="720" y="747"/>
                  </a:lnTo>
                  <a:lnTo>
                    <a:pt x="706" y="746"/>
                  </a:lnTo>
                  <a:lnTo>
                    <a:pt x="693" y="746"/>
                  </a:lnTo>
                  <a:lnTo>
                    <a:pt x="680" y="746"/>
                  </a:lnTo>
                  <a:lnTo>
                    <a:pt x="668" y="745"/>
                  </a:lnTo>
                  <a:lnTo>
                    <a:pt x="655" y="745"/>
                  </a:lnTo>
                  <a:lnTo>
                    <a:pt x="641" y="743"/>
                  </a:lnTo>
                  <a:lnTo>
                    <a:pt x="628" y="742"/>
                  </a:lnTo>
                  <a:lnTo>
                    <a:pt x="615" y="741"/>
                  </a:lnTo>
                  <a:lnTo>
                    <a:pt x="602" y="739"/>
                  </a:lnTo>
                  <a:lnTo>
                    <a:pt x="590" y="738"/>
                  </a:lnTo>
                  <a:lnTo>
                    <a:pt x="576" y="737"/>
                  </a:lnTo>
                  <a:lnTo>
                    <a:pt x="563" y="736"/>
                  </a:lnTo>
                  <a:lnTo>
                    <a:pt x="551" y="734"/>
                  </a:lnTo>
                  <a:lnTo>
                    <a:pt x="538" y="732"/>
                  </a:lnTo>
                  <a:lnTo>
                    <a:pt x="526" y="730"/>
                  </a:lnTo>
                  <a:lnTo>
                    <a:pt x="513" y="728"/>
                  </a:lnTo>
                  <a:lnTo>
                    <a:pt x="501" y="726"/>
                  </a:lnTo>
                  <a:lnTo>
                    <a:pt x="489" y="724"/>
                  </a:lnTo>
                  <a:lnTo>
                    <a:pt x="476" y="721"/>
                  </a:lnTo>
                  <a:lnTo>
                    <a:pt x="464" y="718"/>
                  </a:lnTo>
                  <a:lnTo>
                    <a:pt x="452" y="716"/>
                  </a:lnTo>
                  <a:lnTo>
                    <a:pt x="440" y="713"/>
                  </a:lnTo>
                  <a:lnTo>
                    <a:pt x="428" y="710"/>
                  </a:lnTo>
                  <a:lnTo>
                    <a:pt x="416" y="708"/>
                  </a:lnTo>
                  <a:lnTo>
                    <a:pt x="404" y="705"/>
                  </a:lnTo>
                  <a:lnTo>
                    <a:pt x="392" y="702"/>
                  </a:lnTo>
                  <a:lnTo>
                    <a:pt x="382" y="698"/>
                  </a:lnTo>
                  <a:lnTo>
                    <a:pt x="370" y="696"/>
                  </a:lnTo>
                  <a:lnTo>
                    <a:pt x="359" y="692"/>
                  </a:lnTo>
                  <a:lnTo>
                    <a:pt x="347" y="689"/>
                  </a:lnTo>
                  <a:lnTo>
                    <a:pt x="337" y="685"/>
                  </a:lnTo>
                  <a:lnTo>
                    <a:pt x="326" y="681"/>
                  </a:lnTo>
                  <a:lnTo>
                    <a:pt x="316" y="677"/>
                  </a:lnTo>
                  <a:lnTo>
                    <a:pt x="305" y="673"/>
                  </a:lnTo>
                  <a:lnTo>
                    <a:pt x="294" y="669"/>
                  </a:lnTo>
                  <a:lnTo>
                    <a:pt x="284" y="665"/>
                  </a:lnTo>
                  <a:lnTo>
                    <a:pt x="273" y="661"/>
                  </a:lnTo>
                  <a:lnTo>
                    <a:pt x="264" y="657"/>
                  </a:lnTo>
                  <a:lnTo>
                    <a:pt x="253" y="653"/>
                  </a:lnTo>
                  <a:lnTo>
                    <a:pt x="244" y="648"/>
                  </a:lnTo>
                  <a:lnTo>
                    <a:pt x="233" y="644"/>
                  </a:lnTo>
                  <a:lnTo>
                    <a:pt x="224" y="640"/>
                  </a:lnTo>
                  <a:lnTo>
                    <a:pt x="215" y="635"/>
                  </a:lnTo>
                  <a:lnTo>
                    <a:pt x="206" y="630"/>
                  </a:lnTo>
                  <a:lnTo>
                    <a:pt x="198" y="626"/>
                  </a:lnTo>
                  <a:lnTo>
                    <a:pt x="188" y="620"/>
                  </a:lnTo>
                  <a:lnTo>
                    <a:pt x="180" y="615"/>
                  </a:lnTo>
                  <a:lnTo>
                    <a:pt x="171" y="611"/>
                  </a:lnTo>
                  <a:lnTo>
                    <a:pt x="163" y="606"/>
                  </a:lnTo>
                  <a:lnTo>
                    <a:pt x="155" y="601"/>
                  </a:lnTo>
                  <a:lnTo>
                    <a:pt x="147" y="595"/>
                  </a:lnTo>
                  <a:lnTo>
                    <a:pt x="139" y="590"/>
                  </a:lnTo>
                  <a:lnTo>
                    <a:pt x="131" y="585"/>
                  </a:lnTo>
                  <a:lnTo>
                    <a:pt x="125" y="579"/>
                  </a:lnTo>
                  <a:lnTo>
                    <a:pt x="117" y="574"/>
                  </a:lnTo>
                  <a:lnTo>
                    <a:pt x="110" y="567"/>
                  </a:lnTo>
                  <a:lnTo>
                    <a:pt x="104" y="562"/>
                  </a:lnTo>
                  <a:lnTo>
                    <a:pt x="97" y="557"/>
                  </a:lnTo>
                  <a:lnTo>
                    <a:pt x="90" y="552"/>
                  </a:lnTo>
                  <a:lnTo>
                    <a:pt x="85" y="545"/>
                  </a:lnTo>
                  <a:lnTo>
                    <a:pt x="79" y="540"/>
                  </a:lnTo>
                  <a:lnTo>
                    <a:pt x="73" y="533"/>
                  </a:lnTo>
                  <a:lnTo>
                    <a:pt x="68" y="528"/>
                  </a:lnTo>
                  <a:lnTo>
                    <a:pt x="63" y="521"/>
                  </a:lnTo>
                  <a:lnTo>
                    <a:pt x="57" y="516"/>
                  </a:lnTo>
                  <a:lnTo>
                    <a:pt x="52" y="509"/>
                  </a:lnTo>
                  <a:lnTo>
                    <a:pt x="48" y="504"/>
                  </a:lnTo>
                  <a:lnTo>
                    <a:pt x="43" y="497"/>
                  </a:lnTo>
                  <a:lnTo>
                    <a:pt x="39" y="491"/>
                  </a:lnTo>
                  <a:lnTo>
                    <a:pt x="35" y="484"/>
                  </a:lnTo>
                  <a:lnTo>
                    <a:pt x="31" y="479"/>
                  </a:lnTo>
                  <a:lnTo>
                    <a:pt x="28" y="472"/>
                  </a:lnTo>
                  <a:lnTo>
                    <a:pt x="24" y="466"/>
                  </a:lnTo>
                  <a:lnTo>
                    <a:pt x="22" y="459"/>
                  </a:lnTo>
                  <a:lnTo>
                    <a:pt x="18" y="454"/>
                  </a:lnTo>
                  <a:lnTo>
                    <a:pt x="15" y="447"/>
                  </a:lnTo>
                  <a:lnTo>
                    <a:pt x="14" y="440"/>
                  </a:lnTo>
                  <a:lnTo>
                    <a:pt x="11" y="434"/>
                  </a:lnTo>
                  <a:lnTo>
                    <a:pt x="8" y="427"/>
                  </a:lnTo>
                  <a:lnTo>
                    <a:pt x="7" y="421"/>
                  </a:lnTo>
                  <a:lnTo>
                    <a:pt x="6" y="414"/>
                  </a:lnTo>
                  <a:lnTo>
                    <a:pt x="4" y="407"/>
                  </a:lnTo>
                  <a:lnTo>
                    <a:pt x="3" y="401"/>
                  </a:lnTo>
                  <a:lnTo>
                    <a:pt x="2" y="395"/>
                  </a:lnTo>
                  <a:lnTo>
                    <a:pt x="2" y="389"/>
                  </a:lnTo>
                  <a:lnTo>
                    <a:pt x="2" y="382"/>
                  </a:lnTo>
                  <a:lnTo>
                    <a:pt x="0" y="376"/>
                  </a:lnTo>
                  <a:lnTo>
                    <a:pt x="2" y="369"/>
                  </a:lnTo>
                  <a:lnTo>
                    <a:pt x="2" y="362"/>
                  </a:lnTo>
                  <a:lnTo>
                    <a:pt x="2" y="356"/>
                  </a:lnTo>
                  <a:lnTo>
                    <a:pt x="3" y="349"/>
                  </a:lnTo>
                  <a:lnTo>
                    <a:pt x="3" y="343"/>
                  </a:lnTo>
                  <a:lnTo>
                    <a:pt x="4" y="336"/>
                  </a:lnTo>
                  <a:lnTo>
                    <a:pt x="6" y="329"/>
                  </a:lnTo>
                  <a:lnTo>
                    <a:pt x="8" y="323"/>
                  </a:lnTo>
                  <a:lnTo>
                    <a:pt x="10" y="316"/>
                  </a:lnTo>
                  <a:lnTo>
                    <a:pt x="12" y="309"/>
                  </a:lnTo>
                  <a:lnTo>
                    <a:pt x="14" y="304"/>
                  </a:lnTo>
                  <a:lnTo>
                    <a:pt x="16" y="298"/>
                  </a:lnTo>
                  <a:lnTo>
                    <a:pt x="20" y="291"/>
                  </a:lnTo>
                  <a:lnTo>
                    <a:pt x="23" y="284"/>
                  </a:lnTo>
                  <a:lnTo>
                    <a:pt x="26" y="278"/>
                  </a:lnTo>
                  <a:lnTo>
                    <a:pt x="29" y="272"/>
                  </a:lnTo>
                  <a:lnTo>
                    <a:pt x="33" y="266"/>
                  </a:lnTo>
                  <a:lnTo>
                    <a:pt x="37" y="259"/>
                  </a:lnTo>
                  <a:lnTo>
                    <a:pt x="41" y="253"/>
                  </a:lnTo>
                  <a:lnTo>
                    <a:pt x="45" y="247"/>
                  </a:lnTo>
                  <a:lnTo>
                    <a:pt x="49" y="241"/>
                  </a:lnTo>
                  <a:lnTo>
                    <a:pt x="55" y="234"/>
                  </a:lnTo>
                  <a:lnTo>
                    <a:pt x="60" y="229"/>
                  </a:lnTo>
                  <a:lnTo>
                    <a:pt x="65" y="222"/>
                  </a:lnTo>
                  <a:lnTo>
                    <a:pt x="71" y="217"/>
                  </a:lnTo>
                  <a:lnTo>
                    <a:pt x="76" y="210"/>
                  </a:lnTo>
                  <a:lnTo>
                    <a:pt x="82" y="205"/>
                  </a:lnTo>
                  <a:lnTo>
                    <a:pt x="88" y="200"/>
                  </a:lnTo>
                  <a:lnTo>
                    <a:pt x="94" y="193"/>
                  </a:lnTo>
                  <a:lnTo>
                    <a:pt x="101" y="188"/>
                  </a:lnTo>
                  <a:lnTo>
                    <a:pt x="108" y="182"/>
                  </a:lnTo>
                  <a:lnTo>
                    <a:pt x="114" y="176"/>
                  </a:lnTo>
                  <a:lnTo>
                    <a:pt x="121" y="171"/>
                  </a:lnTo>
                  <a:lnTo>
                    <a:pt x="129" y="165"/>
                  </a:lnTo>
                  <a:lnTo>
                    <a:pt x="135" y="160"/>
                  </a:lnTo>
                  <a:lnTo>
                    <a:pt x="143" y="155"/>
                  </a:lnTo>
                  <a:lnTo>
                    <a:pt x="151" y="149"/>
                  </a:lnTo>
                  <a:lnTo>
                    <a:pt x="159" y="144"/>
                  </a:lnTo>
                  <a:lnTo>
                    <a:pt x="167" y="139"/>
                  </a:lnTo>
                  <a:lnTo>
                    <a:pt x="175" y="133"/>
                  </a:lnTo>
                  <a:lnTo>
                    <a:pt x="184" y="129"/>
                  </a:lnTo>
                  <a:lnTo>
                    <a:pt x="192" y="124"/>
                  </a:lnTo>
                  <a:lnTo>
                    <a:pt x="202" y="119"/>
                  </a:lnTo>
                  <a:lnTo>
                    <a:pt x="211" y="115"/>
                  </a:lnTo>
                  <a:lnTo>
                    <a:pt x="220" y="110"/>
                  </a:lnTo>
                  <a:lnTo>
                    <a:pt x="229" y="106"/>
                  </a:lnTo>
                  <a:lnTo>
                    <a:pt x="239" y="100"/>
                  </a:lnTo>
                  <a:lnTo>
                    <a:pt x="248" y="96"/>
                  </a:lnTo>
                  <a:lnTo>
                    <a:pt x="259" y="92"/>
                  </a:lnTo>
                  <a:lnTo>
                    <a:pt x="268" y="87"/>
                  </a:lnTo>
                  <a:lnTo>
                    <a:pt x="278" y="83"/>
                  </a:lnTo>
                  <a:lnTo>
                    <a:pt x="289" y="79"/>
                  </a:lnTo>
                  <a:lnTo>
                    <a:pt x="300" y="75"/>
                  </a:lnTo>
                  <a:lnTo>
                    <a:pt x="310" y="71"/>
                  </a:lnTo>
                  <a:lnTo>
                    <a:pt x="321" y="67"/>
                  </a:lnTo>
                  <a:lnTo>
                    <a:pt x="331" y="63"/>
                  </a:lnTo>
                  <a:lnTo>
                    <a:pt x="342" y="61"/>
                  </a:lnTo>
                  <a:lnTo>
                    <a:pt x="353" y="57"/>
                  </a:lnTo>
                  <a:lnTo>
                    <a:pt x="365" y="53"/>
                  </a:lnTo>
                  <a:lnTo>
                    <a:pt x="375" y="50"/>
                  </a:lnTo>
                  <a:lnTo>
                    <a:pt x="387" y="47"/>
                  </a:lnTo>
                  <a:lnTo>
                    <a:pt x="399" y="43"/>
                  </a:lnTo>
                  <a:lnTo>
                    <a:pt x="411" y="41"/>
                  </a:lnTo>
                  <a:lnTo>
                    <a:pt x="422" y="38"/>
                  </a:lnTo>
                  <a:lnTo>
                    <a:pt x="433" y="36"/>
                  </a:lnTo>
                  <a:lnTo>
                    <a:pt x="445" y="32"/>
                  </a:lnTo>
                  <a:lnTo>
                    <a:pt x="459" y="29"/>
                  </a:lnTo>
                  <a:lnTo>
                    <a:pt x="471" y="28"/>
                  </a:lnTo>
                  <a:lnTo>
                    <a:pt x="482" y="25"/>
                  </a:lnTo>
                  <a:lnTo>
                    <a:pt x="494" y="22"/>
                  </a:lnTo>
                  <a:lnTo>
                    <a:pt x="508" y="20"/>
                  </a:lnTo>
                  <a:lnTo>
                    <a:pt x="520" y="18"/>
                  </a:lnTo>
                  <a:lnTo>
                    <a:pt x="533" y="16"/>
                  </a:lnTo>
                  <a:lnTo>
                    <a:pt x="545" y="14"/>
                  </a:lnTo>
                  <a:lnTo>
                    <a:pt x="558" y="13"/>
                  </a:lnTo>
                  <a:lnTo>
                    <a:pt x="570" y="10"/>
                  </a:lnTo>
                  <a:lnTo>
                    <a:pt x="583" y="9"/>
                  </a:lnTo>
                  <a:lnTo>
                    <a:pt x="596" y="8"/>
                  </a:lnTo>
                  <a:lnTo>
                    <a:pt x="608" y="6"/>
                  </a:lnTo>
                  <a:lnTo>
                    <a:pt x="621" y="5"/>
                  </a:lnTo>
                  <a:lnTo>
                    <a:pt x="635" y="4"/>
                  </a:lnTo>
                  <a:lnTo>
                    <a:pt x="648" y="4"/>
                  </a:lnTo>
                  <a:lnTo>
                    <a:pt x="661" y="2"/>
                  </a:lnTo>
                  <a:lnTo>
                    <a:pt x="673" y="1"/>
                  </a:lnTo>
                  <a:lnTo>
                    <a:pt x="686" y="1"/>
                  </a:lnTo>
                  <a:lnTo>
                    <a:pt x="700" y="1"/>
                  </a:lnTo>
                  <a:lnTo>
                    <a:pt x="713" y="0"/>
                  </a:lnTo>
                  <a:lnTo>
                    <a:pt x="726" y="0"/>
                  </a:lnTo>
                  <a:lnTo>
                    <a:pt x="739" y="0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9" name="Freeform 2702"/>
            <p:cNvSpPr>
              <a:spLocks/>
            </p:cNvSpPr>
            <p:nvPr/>
          </p:nvSpPr>
          <p:spPr bwMode="auto">
            <a:xfrm>
              <a:off x="2028825" y="1885950"/>
              <a:ext cx="596900" cy="296863"/>
            </a:xfrm>
            <a:custGeom>
              <a:avLst/>
              <a:gdLst/>
              <a:ahLst/>
              <a:cxnLst>
                <a:cxn ang="0">
                  <a:pos x="819" y="1"/>
                </a:cxn>
                <a:cxn ang="0">
                  <a:pos x="896" y="6"/>
                </a:cxn>
                <a:cxn ang="0">
                  <a:pos x="972" y="16"/>
                </a:cxn>
                <a:cxn ang="0">
                  <a:pos x="1047" y="29"/>
                </a:cxn>
                <a:cxn ang="0">
                  <a:pos x="1118" y="47"/>
                </a:cxn>
                <a:cxn ang="0">
                  <a:pos x="1184" y="67"/>
                </a:cxn>
                <a:cxn ang="0">
                  <a:pos x="1247" y="92"/>
                </a:cxn>
                <a:cxn ang="0">
                  <a:pos x="1304" y="119"/>
                </a:cxn>
                <a:cxn ang="0">
                  <a:pos x="1354" y="149"/>
                </a:cxn>
                <a:cxn ang="0">
                  <a:pos x="1398" y="182"/>
                </a:cxn>
                <a:cxn ang="0">
                  <a:pos x="1435" y="217"/>
                </a:cxn>
                <a:cxn ang="0">
                  <a:pos x="1464" y="253"/>
                </a:cxn>
                <a:cxn ang="0">
                  <a:pos x="1485" y="291"/>
                </a:cxn>
                <a:cxn ang="0">
                  <a:pos x="1498" y="329"/>
                </a:cxn>
                <a:cxn ang="0">
                  <a:pos x="1504" y="369"/>
                </a:cxn>
                <a:cxn ang="0">
                  <a:pos x="1501" y="407"/>
                </a:cxn>
                <a:cxn ang="0">
                  <a:pos x="1489" y="447"/>
                </a:cxn>
                <a:cxn ang="0">
                  <a:pos x="1470" y="484"/>
                </a:cxn>
                <a:cxn ang="0">
                  <a:pos x="1443" y="521"/>
                </a:cxn>
                <a:cxn ang="0">
                  <a:pos x="1408" y="557"/>
                </a:cxn>
                <a:cxn ang="0">
                  <a:pos x="1366" y="590"/>
                </a:cxn>
                <a:cxn ang="0">
                  <a:pos x="1317" y="620"/>
                </a:cxn>
                <a:cxn ang="0">
                  <a:pos x="1261" y="648"/>
                </a:cxn>
                <a:cxn ang="0">
                  <a:pos x="1200" y="673"/>
                </a:cxn>
                <a:cxn ang="0">
                  <a:pos x="1135" y="696"/>
                </a:cxn>
                <a:cxn ang="0">
                  <a:pos x="1065" y="713"/>
                </a:cxn>
                <a:cxn ang="0">
                  <a:pos x="991" y="728"/>
                </a:cxn>
                <a:cxn ang="0">
                  <a:pos x="916" y="738"/>
                </a:cxn>
                <a:cxn ang="0">
                  <a:pos x="837" y="745"/>
                </a:cxn>
                <a:cxn ang="0">
                  <a:pos x="759" y="747"/>
                </a:cxn>
                <a:cxn ang="0">
                  <a:pos x="680" y="746"/>
                </a:cxn>
                <a:cxn ang="0">
                  <a:pos x="602" y="739"/>
                </a:cxn>
                <a:cxn ang="0">
                  <a:pos x="526" y="730"/>
                </a:cxn>
                <a:cxn ang="0">
                  <a:pos x="452" y="716"/>
                </a:cxn>
                <a:cxn ang="0">
                  <a:pos x="382" y="698"/>
                </a:cxn>
                <a:cxn ang="0">
                  <a:pos x="316" y="677"/>
                </a:cxn>
                <a:cxn ang="0">
                  <a:pos x="253" y="653"/>
                </a:cxn>
                <a:cxn ang="0">
                  <a:pos x="198" y="626"/>
                </a:cxn>
                <a:cxn ang="0">
                  <a:pos x="147" y="595"/>
                </a:cxn>
                <a:cxn ang="0">
                  <a:pos x="104" y="562"/>
                </a:cxn>
                <a:cxn ang="0">
                  <a:pos x="68" y="528"/>
                </a:cxn>
                <a:cxn ang="0">
                  <a:pos x="39" y="491"/>
                </a:cxn>
                <a:cxn ang="0">
                  <a:pos x="18" y="454"/>
                </a:cxn>
                <a:cxn ang="0">
                  <a:pos x="6" y="414"/>
                </a:cxn>
                <a:cxn ang="0">
                  <a:pos x="0" y="376"/>
                </a:cxn>
                <a:cxn ang="0">
                  <a:pos x="4" y="336"/>
                </a:cxn>
                <a:cxn ang="0">
                  <a:pos x="16" y="298"/>
                </a:cxn>
                <a:cxn ang="0">
                  <a:pos x="37" y="259"/>
                </a:cxn>
                <a:cxn ang="0">
                  <a:pos x="65" y="222"/>
                </a:cxn>
                <a:cxn ang="0">
                  <a:pos x="101" y="188"/>
                </a:cxn>
                <a:cxn ang="0">
                  <a:pos x="143" y="155"/>
                </a:cxn>
                <a:cxn ang="0">
                  <a:pos x="192" y="124"/>
                </a:cxn>
                <a:cxn ang="0">
                  <a:pos x="248" y="96"/>
                </a:cxn>
                <a:cxn ang="0">
                  <a:pos x="310" y="71"/>
                </a:cxn>
                <a:cxn ang="0">
                  <a:pos x="375" y="50"/>
                </a:cxn>
                <a:cxn ang="0">
                  <a:pos x="445" y="32"/>
                </a:cxn>
                <a:cxn ang="0">
                  <a:pos x="520" y="18"/>
                </a:cxn>
                <a:cxn ang="0">
                  <a:pos x="596" y="8"/>
                </a:cxn>
                <a:cxn ang="0">
                  <a:pos x="673" y="1"/>
                </a:cxn>
                <a:cxn ang="0">
                  <a:pos x="753" y="0"/>
                </a:cxn>
              </a:cxnLst>
              <a:rect l="0" t="0" r="r" b="b"/>
              <a:pathLst>
                <a:path w="1504" h="747">
                  <a:moveTo>
                    <a:pt x="753" y="0"/>
                  </a:moveTo>
                  <a:lnTo>
                    <a:pt x="766" y="0"/>
                  </a:lnTo>
                  <a:lnTo>
                    <a:pt x="779" y="0"/>
                  </a:lnTo>
                  <a:lnTo>
                    <a:pt x="792" y="0"/>
                  </a:lnTo>
                  <a:lnTo>
                    <a:pt x="806" y="1"/>
                  </a:lnTo>
                  <a:lnTo>
                    <a:pt x="819" y="1"/>
                  </a:lnTo>
                  <a:lnTo>
                    <a:pt x="831" y="1"/>
                  </a:lnTo>
                  <a:lnTo>
                    <a:pt x="844" y="2"/>
                  </a:lnTo>
                  <a:lnTo>
                    <a:pt x="857" y="4"/>
                  </a:lnTo>
                  <a:lnTo>
                    <a:pt x="870" y="4"/>
                  </a:lnTo>
                  <a:lnTo>
                    <a:pt x="884" y="5"/>
                  </a:lnTo>
                  <a:lnTo>
                    <a:pt x="896" y="6"/>
                  </a:lnTo>
                  <a:lnTo>
                    <a:pt x="909" y="8"/>
                  </a:lnTo>
                  <a:lnTo>
                    <a:pt x="922" y="9"/>
                  </a:lnTo>
                  <a:lnTo>
                    <a:pt x="935" y="10"/>
                  </a:lnTo>
                  <a:lnTo>
                    <a:pt x="947" y="13"/>
                  </a:lnTo>
                  <a:lnTo>
                    <a:pt x="961" y="14"/>
                  </a:lnTo>
                  <a:lnTo>
                    <a:pt x="972" y="16"/>
                  </a:lnTo>
                  <a:lnTo>
                    <a:pt x="986" y="18"/>
                  </a:lnTo>
                  <a:lnTo>
                    <a:pt x="998" y="20"/>
                  </a:lnTo>
                  <a:lnTo>
                    <a:pt x="1011" y="22"/>
                  </a:lnTo>
                  <a:lnTo>
                    <a:pt x="1023" y="25"/>
                  </a:lnTo>
                  <a:lnTo>
                    <a:pt x="1035" y="28"/>
                  </a:lnTo>
                  <a:lnTo>
                    <a:pt x="1047" y="29"/>
                  </a:lnTo>
                  <a:lnTo>
                    <a:pt x="1059" y="32"/>
                  </a:lnTo>
                  <a:lnTo>
                    <a:pt x="1070" y="36"/>
                  </a:lnTo>
                  <a:lnTo>
                    <a:pt x="1082" y="38"/>
                  </a:lnTo>
                  <a:lnTo>
                    <a:pt x="1094" y="41"/>
                  </a:lnTo>
                  <a:lnTo>
                    <a:pt x="1106" y="43"/>
                  </a:lnTo>
                  <a:lnTo>
                    <a:pt x="1118" y="47"/>
                  </a:lnTo>
                  <a:lnTo>
                    <a:pt x="1129" y="50"/>
                  </a:lnTo>
                  <a:lnTo>
                    <a:pt x="1141" y="53"/>
                  </a:lnTo>
                  <a:lnTo>
                    <a:pt x="1151" y="57"/>
                  </a:lnTo>
                  <a:lnTo>
                    <a:pt x="1163" y="61"/>
                  </a:lnTo>
                  <a:lnTo>
                    <a:pt x="1174" y="63"/>
                  </a:lnTo>
                  <a:lnTo>
                    <a:pt x="1184" y="67"/>
                  </a:lnTo>
                  <a:lnTo>
                    <a:pt x="1195" y="71"/>
                  </a:lnTo>
                  <a:lnTo>
                    <a:pt x="1206" y="75"/>
                  </a:lnTo>
                  <a:lnTo>
                    <a:pt x="1216" y="79"/>
                  </a:lnTo>
                  <a:lnTo>
                    <a:pt x="1227" y="83"/>
                  </a:lnTo>
                  <a:lnTo>
                    <a:pt x="1236" y="87"/>
                  </a:lnTo>
                  <a:lnTo>
                    <a:pt x="1247" y="92"/>
                  </a:lnTo>
                  <a:lnTo>
                    <a:pt x="1256" y="96"/>
                  </a:lnTo>
                  <a:lnTo>
                    <a:pt x="1266" y="100"/>
                  </a:lnTo>
                  <a:lnTo>
                    <a:pt x="1276" y="106"/>
                  </a:lnTo>
                  <a:lnTo>
                    <a:pt x="1285" y="110"/>
                  </a:lnTo>
                  <a:lnTo>
                    <a:pt x="1294" y="115"/>
                  </a:lnTo>
                  <a:lnTo>
                    <a:pt x="1304" y="119"/>
                  </a:lnTo>
                  <a:lnTo>
                    <a:pt x="1311" y="124"/>
                  </a:lnTo>
                  <a:lnTo>
                    <a:pt x="1321" y="129"/>
                  </a:lnTo>
                  <a:lnTo>
                    <a:pt x="1329" y="133"/>
                  </a:lnTo>
                  <a:lnTo>
                    <a:pt x="1338" y="139"/>
                  </a:lnTo>
                  <a:lnTo>
                    <a:pt x="1346" y="144"/>
                  </a:lnTo>
                  <a:lnTo>
                    <a:pt x="1354" y="149"/>
                  </a:lnTo>
                  <a:lnTo>
                    <a:pt x="1362" y="155"/>
                  </a:lnTo>
                  <a:lnTo>
                    <a:pt x="1370" y="160"/>
                  </a:lnTo>
                  <a:lnTo>
                    <a:pt x="1376" y="165"/>
                  </a:lnTo>
                  <a:lnTo>
                    <a:pt x="1384" y="171"/>
                  </a:lnTo>
                  <a:lnTo>
                    <a:pt x="1391" y="176"/>
                  </a:lnTo>
                  <a:lnTo>
                    <a:pt x="1398" y="182"/>
                  </a:lnTo>
                  <a:lnTo>
                    <a:pt x="1404" y="188"/>
                  </a:lnTo>
                  <a:lnTo>
                    <a:pt x="1411" y="193"/>
                  </a:lnTo>
                  <a:lnTo>
                    <a:pt x="1417" y="200"/>
                  </a:lnTo>
                  <a:lnTo>
                    <a:pt x="1423" y="205"/>
                  </a:lnTo>
                  <a:lnTo>
                    <a:pt x="1429" y="210"/>
                  </a:lnTo>
                  <a:lnTo>
                    <a:pt x="1435" y="217"/>
                  </a:lnTo>
                  <a:lnTo>
                    <a:pt x="1440" y="222"/>
                  </a:lnTo>
                  <a:lnTo>
                    <a:pt x="1445" y="229"/>
                  </a:lnTo>
                  <a:lnTo>
                    <a:pt x="1451" y="234"/>
                  </a:lnTo>
                  <a:lnTo>
                    <a:pt x="1455" y="241"/>
                  </a:lnTo>
                  <a:lnTo>
                    <a:pt x="1460" y="247"/>
                  </a:lnTo>
                  <a:lnTo>
                    <a:pt x="1464" y="253"/>
                  </a:lnTo>
                  <a:lnTo>
                    <a:pt x="1468" y="259"/>
                  </a:lnTo>
                  <a:lnTo>
                    <a:pt x="1472" y="266"/>
                  </a:lnTo>
                  <a:lnTo>
                    <a:pt x="1476" y="272"/>
                  </a:lnTo>
                  <a:lnTo>
                    <a:pt x="1480" y="278"/>
                  </a:lnTo>
                  <a:lnTo>
                    <a:pt x="1482" y="284"/>
                  </a:lnTo>
                  <a:lnTo>
                    <a:pt x="1485" y="291"/>
                  </a:lnTo>
                  <a:lnTo>
                    <a:pt x="1488" y="298"/>
                  </a:lnTo>
                  <a:lnTo>
                    <a:pt x="1490" y="304"/>
                  </a:lnTo>
                  <a:lnTo>
                    <a:pt x="1493" y="309"/>
                  </a:lnTo>
                  <a:lnTo>
                    <a:pt x="1496" y="316"/>
                  </a:lnTo>
                  <a:lnTo>
                    <a:pt x="1497" y="323"/>
                  </a:lnTo>
                  <a:lnTo>
                    <a:pt x="1498" y="329"/>
                  </a:lnTo>
                  <a:lnTo>
                    <a:pt x="1500" y="336"/>
                  </a:lnTo>
                  <a:lnTo>
                    <a:pt x="1501" y="343"/>
                  </a:lnTo>
                  <a:lnTo>
                    <a:pt x="1502" y="349"/>
                  </a:lnTo>
                  <a:lnTo>
                    <a:pt x="1504" y="356"/>
                  </a:lnTo>
                  <a:lnTo>
                    <a:pt x="1504" y="362"/>
                  </a:lnTo>
                  <a:lnTo>
                    <a:pt x="1504" y="369"/>
                  </a:lnTo>
                  <a:lnTo>
                    <a:pt x="1504" y="376"/>
                  </a:lnTo>
                  <a:lnTo>
                    <a:pt x="1504" y="382"/>
                  </a:lnTo>
                  <a:lnTo>
                    <a:pt x="1504" y="389"/>
                  </a:lnTo>
                  <a:lnTo>
                    <a:pt x="1502" y="395"/>
                  </a:lnTo>
                  <a:lnTo>
                    <a:pt x="1502" y="401"/>
                  </a:lnTo>
                  <a:lnTo>
                    <a:pt x="1501" y="407"/>
                  </a:lnTo>
                  <a:lnTo>
                    <a:pt x="1500" y="414"/>
                  </a:lnTo>
                  <a:lnTo>
                    <a:pt x="1498" y="421"/>
                  </a:lnTo>
                  <a:lnTo>
                    <a:pt x="1496" y="427"/>
                  </a:lnTo>
                  <a:lnTo>
                    <a:pt x="1494" y="434"/>
                  </a:lnTo>
                  <a:lnTo>
                    <a:pt x="1492" y="440"/>
                  </a:lnTo>
                  <a:lnTo>
                    <a:pt x="1489" y="447"/>
                  </a:lnTo>
                  <a:lnTo>
                    <a:pt x="1486" y="454"/>
                  </a:lnTo>
                  <a:lnTo>
                    <a:pt x="1484" y="459"/>
                  </a:lnTo>
                  <a:lnTo>
                    <a:pt x="1481" y="466"/>
                  </a:lnTo>
                  <a:lnTo>
                    <a:pt x="1477" y="472"/>
                  </a:lnTo>
                  <a:lnTo>
                    <a:pt x="1474" y="479"/>
                  </a:lnTo>
                  <a:lnTo>
                    <a:pt x="1470" y="484"/>
                  </a:lnTo>
                  <a:lnTo>
                    <a:pt x="1466" y="491"/>
                  </a:lnTo>
                  <a:lnTo>
                    <a:pt x="1461" y="497"/>
                  </a:lnTo>
                  <a:lnTo>
                    <a:pt x="1457" y="503"/>
                  </a:lnTo>
                  <a:lnTo>
                    <a:pt x="1453" y="509"/>
                  </a:lnTo>
                  <a:lnTo>
                    <a:pt x="1448" y="516"/>
                  </a:lnTo>
                  <a:lnTo>
                    <a:pt x="1443" y="521"/>
                  </a:lnTo>
                  <a:lnTo>
                    <a:pt x="1437" y="528"/>
                  </a:lnTo>
                  <a:lnTo>
                    <a:pt x="1432" y="533"/>
                  </a:lnTo>
                  <a:lnTo>
                    <a:pt x="1427" y="540"/>
                  </a:lnTo>
                  <a:lnTo>
                    <a:pt x="1420" y="545"/>
                  </a:lnTo>
                  <a:lnTo>
                    <a:pt x="1413" y="552"/>
                  </a:lnTo>
                  <a:lnTo>
                    <a:pt x="1408" y="557"/>
                  </a:lnTo>
                  <a:lnTo>
                    <a:pt x="1402" y="562"/>
                  </a:lnTo>
                  <a:lnTo>
                    <a:pt x="1395" y="567"/>
                  </a:lnTo>
                  <a:lnTo>
                    <a:pt x="1387" y="574"/>
                  </a:lnTo>
                  <a:lnTo>
                    <a:pt x="1380" y="579"/>
                  </a:lnTo>
                  <a:lnTo>
                    <a:pt x="1372" y="585"/>
                  </a:lnTo>
                  <a:lnTo>
                    <a:pt x="1366" y="590"/>
                  </a:lnTo>
                  <a:lnTo>
                    <a:pt x="1358" y="595"/>
                  </a:lnTo>
                  <a:lnTo>
                    <a:pt x="1350" y="601"/>
                  </a:lnTo>
                  <a:lnTo>
                    <a:pt x="1342" y="606"/>
                  </a:lnTo>
                  <a:lnTo>
                    <a:pt x="1334" y="611"/>
                  </a:lnTo>
                  <a:lnTo>
                    <a:pt x="1325" y="615"/>
                  </a:lnTo>
                  <a:lnTo>
                    <a:pt x="1317" y="620"/>
                  </a:lnTo>
                  <a:lnTo>
                    <a:pt x="1308" y="626"/>
                  </a:lnTo>
                  <a:lnTo>
                    <a:pt x="1298" y="630"/>
                  </a:lnTo>
                  <a:lnTo>
                    <a:pt x="1290" y="635"/>
                  </a:lnTo>
                  <a:lnTo>
                    <a:pt x="1281" y="640"/>
                  </a:lnTo>
                  <a:lnTo>
                    <a:pt x="1270" y="644"/>
                  </a:lnTo>
                  <a:lnTo>
                    <a:pt x="1261" y="648"/>
                  </a:lnTo>
                  <a:lnTo>
                    <a:pt x="1252" y="653"/>
                  </a:lnTo>
                  <a:lnTo>
                    <a:pt x="1241" y="657"/>
                  </a:lnTo>
                  <a:lnTo>
                    <a:pt x="1232" y="661"/>
                  </a:lnTo>
                  <a:lnTo>
                    <a:pt x="1221" y="665"/>
                  </a:lnTo>
                  <a:lnTo>
                    <a:pt x="1211" y="669"/>
                  </a:lnTo>
                  <a:lnTo>
                    <a:pt x="1200" y="673"/>
                  </a:lnTo>
                  <a:lnTo>
                    <a:pt x="1190" y="677"/>
                  </a:lnTo>
                  <a:lnTo>
                    <a:pt x="1179" y="681"/>
                  </a:lnTo>
                  <a:lnTo>
                    <a:pt x="1168" y="685"/>
                  </a:lnTo>
                  <a:lnTo>
                    <a:pt x="1158" y="688"/>
                  </a:lnTo>
                  <a:lnTo>
                    <a:pt x="1146" y="692"/>
                  </a:lnTo>
                  <a:lnTo>
                    <a:pt x="1135" y="696"/>
                  </a:lnTo>
                  <a:lnTo>
                    <a:pt x="1123" y="698"/>
                  </a:lnTo>
                  <a:lnTo>
                    <a:pt x="1112" y="702"/>
                  </a:lnTo>
                  <a:lnTo>
                    <a:pt x="1101" y="705"/>
                  </a:lnTo>
                  <a:lnTo>
                    <a:pt x="1089" y="708"/>
                  </a:lnTo>
                  <a:lnTo>
                    <a:pt x="1077" y="710"/>
                  </a:lnTo>
                  <a:lnTo>
                    <a:pt x="1065" y="713"/>
                  </a:lnTo>
                  <a:lnTo>
                    <a:pt x="1053" y="716"/>
                  </a:lnTo>
                  <a:lnTo>
                    <a:pt x="1041" y="718"/>
                  </a:lnTo>
                  <a:lnTo>
                    <a:pt x="1028" y="721"/>
                  </a:lnTo>
                  <a:lnTo>
                    <a:pt x="1016" y="724"/>
                  </a:lnTo>
                  <a:lnTo>
                    <a:pt x="1004" y="726"/>
                  </a:lnTo>
                  <a:lnTo>
                    <a:pt x="991" y="728"/>
                  </a:lnTo>
                  <a:lnTo>
                    <a:pt x="979" y="730"/>
                  </a:lnTo>
                  <a:lnTo>
                    <a:pt x="967" y="732"/>
                  </a:lnTo>
                  <a:lnTo>
                    <a:pt x="954" y="734"/>
                  </a:lnTo>
                  <a:lnTo>
                    <a:pt x="941" y="736"/>
                  </a:lnTo>
                  <a:lnTo>
                    <a:pt x="929" y="737"/>
                  </a:lnTo>
                  <a:lnTo>
                    <a:pt x="916" y="738"/>
                  </a:lnTo>
                  <a:lnTo>
                    <a:pt x="902" y="739"/>
                  </a:lnTo>
                  <a:lnTo>
                    <a:pt x="890" y="741"/>
                  </a:lnTo>
                  <a:lnTo>
                    <a:pt x="877" y="742"/>
                  </a:lnTo>
                  <a:lnTo>
                    <a:pt x="864" y="743"/>
                  </a:lnTo>
                  <a:lnTo>
                    <a:pt x="851" y="745"/>
                  </a:lnTo>
                  <a:lnTo>
                    <a:pt x="837" y="745"/>
                  </a:lnTo>
                  <a:lnTo>
                    <a:pt x="824" y="746"/>
                  </a:lnTo>
                  <a:lnTo>
                    <a:pt x="812" y="746"/>
                  </a:lnTo>
                  <a:lnTo>
                    <a:pt x="799" y="746"/>
                  </a:lnTo>
                  <a:lnTo>
                    <a:pt x="786" y="747"/>
                  </a:lnTo>
                  <a:lnTo>
                    <a:pt x="772" y="747"/>
                  </a:lnTo>
                  <a:lnTo>
                    <a:pt x="759" y="747"/>
                  </a:lnTo>
                  <a:lnTo>
                    <a:pt x="746" y="747"/>
                  </a:lnTo>
                  <a:lnTo>
                    <a:pt x="733" y="747"/>
                  </a:lnTo>
                  <a:lnTo>
                    <a:pt x="720" y="747"/>
                  </a:lnTo>
                  <a:lnTo>
                    <a:pt x="706" y="746"/>
                  </a:lnTo>
                  <a:lnTo>
                    <a:pt x="693" y="746"/>
                  </a:lnTo>
                  <a:lnTo>
                    <a:pt x="680" y="746"/>
                  </a:lnTo>
                  <a:lnTo>
                    <a:pt x="668" y="745"/>
                  </a:lnTo>
                  <a:lnTo>
                    <a:pt x="655" y="745"/>
                  </a:lnTo>
                  <a:lnTo>
                    <a:pt x="641" y="743"/>
                  </a:lnTo>
                  <a:lnTo>
                    <a:pt x="628" y="742"/>
                  </a:lnTo>
                  <a:lnTo>
                    <a:pt x="615" y="741"/>
                  </a:lnTo>
                  <a:lnTo>
                    <a:pt x="602" y="739"/>
                  </a:lnTo>
                  <a:lnTo>
                    <a:pt x="590" y="738"/>
                  </a:lnTo>
                  <a:lnTo>
                    <a:pt x="576" y="737"/>
                  </a:lnTo>
                  <a:lnTo>
                    <a:pt x="563" y="736"/>
                  </a:lnTo>
                  <a:lnTo>
                    <a:pt x="551" y="734"/>
                  </a:lnTo>
                  <a:lnTo>
                    <a:pt x="538" y="732"/>
                  </a:lnTo>
                  <a:lnTo>
                    <a:pt x="526" y="730"/>
                  </a:lnTo>
                  <a:lnTo>
                    <a:pt x="513" y="728"/>
                  </a:lnTo>
                  <a:lnTo>
                    <a:pt x="501" y="726"/>
                  </a:lnTo>
                  <a:lnTo>
                    <a:pt x="489" y="724"/>
                  </a:lnTo>
                  <a:lnTo>
                    <a:pt x="476" y="721"/>
                  </a:lnTo>
                  <a:lnTo>
                    <a:pt x="464" y="718"/>
                  </a:lnTo>
                  <a:lnTo>
                    <a:pt x="452" y="716"/>
                  </a:lnTo>
                  <a:lnTo>
                    <a:pt x="440" y="713"/>
                  </a:lnTo>
                  <a:lnTo>
                    <a:pt x="428" y="710"/>
                  </a:lnTo>
                  <a:lnTo>
                    <a:pt x="416" y="708"/>
                  </a:lnTo>
                  <a:lnTo>
                    <a:pt x="404" y="705"/>
                  </a:lnTo>
                  <a:lnTo>
                    <a:pt x="392" y="702"/>
                  </a:lnTo>
                  <a:lnTo>
                    <a:pt x="382" y="698"/>
                  </a:lnTo>
                  <a:lnTo>
                    <a:pt x="370" y="696"/>
                  </a:lnTo>
                  <a:lnTo>
                    <a:pt x="359" y="692"/>
                  </a:lnTo>
                  <a:lnTo>
                    <a:pt x="347" y="689"/>
                  </a:lnTo>
                  <a:lnTo>
                    <a:pt x="337" y="685"/>
                  </a:lnTo>
                  <a:lnTo>
                    <a:pt x="326" y="681"/>
                  </a:lnTo>
                  <a:lnTo>
                    <a:pt x="316" y="677"/>
                  </a:lnTo>
                  <a:lnTo>
                    <a:pt x="305" y="673"/>
                  </a:lnTo>
                  <a:lnTo>
                    <a:pt x="294" y="669"/>
                  </a:lnTo>
                  <a:lnTo>
                    <a:pt x="284" y="665"/>
                  </a:lnTo>
                  <a:lnTo>
                    <a:pt x="273" y="661"/>
                  </a:lnTo>
                  <a:lnTo>
                    <a:pt x="264" y="657"/>
                  </a:lnTo>
                  <a:lnTo>
                    <a:pt x="253" y="653"/>
                  </a:lnTo>
                  <a:lnTo>
                    <a:pt x="244" y="648"/>
                  </a:lnTo>
                  <a:lnTo>
                    <a:pt x="233" y="644"/>
                  </a:lnTo>
                  <a:lnTo>
                    <a:pt x="224" y="640"/>
                  </a:lnTo>
                  <a:lnTo>
                    <a:pt x="215" y="635"/>
                  </a:lnTo>
                  <a:lnTo>
                    <a:pt x="206" y="630"/>
                  </a:lnTo>
                  <a:lnTo>
                    <a:pt x="198" y="626"/>
                  </a:lnTo>
                  <a:lnTo>
                    <a:pt x="188" y="620"/>
                  </a:lnTo>
                  <a:lnTo>
                    <a:pt x="180" y="615"/>
                  </a:lnTo>
                  <a:lnTo>
                    <a:pt x="171" y="611"/>
                  </a:lnTo>
                  <a:lnTo>
                    <a:pt x="163" y="606"/>
                  </a:lnTo>
                  <a:lnTo>
                    <a:pt x="155" y="601"/>
                  </a:lnTo>
                  <a:lnTo>
                    <a:pt x="147" y="595"/>
                  </a:lnTo>
                  <a:lnTo>
                    <a:pt x="139" y="590"/>
                  </a:lnTo>
                  <a:lnTo>
                    <a:pt x="131" y="585"/>
                  </a:lnTo>
                  <a:lnTo>
                    <a:pt x="125" y="579"/>
                  </a:lnTo>
                  <a:lnTo>
                    <a:pt x="117" y="574"/>
                  </a:lnTo>
                  <a:lnTo>
                    <a:pt x="110" y="567"/>
                  </a:lnTo>
                  <a:lnTo>
                    <a:pt x="104" y="562"/>
                  </a:lnTo>
                  <a:lnTo>
                    <a:pt x="97" y="557"/>
                  </a:lnTo>
                  <a:lnTo>
                    <a:pt x="90" y="552"/>
                  </a:lnTo>
                  <a:lnTo>
                    <a:pt x="85" y="545"/>
                  </a:lnTo>
                  <a:lnTo>
                    <a:pt x="79" y="540"/>
                  </a:lnTo>
                  <a:lnTo>
                    <a:pt x="73" y="533"/>
                  </a:lnTo>
                  <a:lnTo>
                    <a:pt x="68" y="528"/>
                  </a:lnTo>
                  <a:lnTo>
                    <a:pt x="63" y="521"/>
                  </a:lnTo>
                  <a:lnTo>
                    <a:pt x="57" y="516"/>
                  </a:lnTo>
                  <a:lnTo>
                    <a:pt x="52" y="509"/>
                  </a:lnTo>
                  <a:lnTo>
                    <a:pt x="48" y="504"/>
                  </a:lnTo>
                  <a:lnTo>
                    <a:pt x="43" y="497"/>
                  </a:lnTo>
                  <a:lnTo>
                    <a:pt x="39" y="491"/>
                  </a:lnTo>
                  <a:lnTo>
                    <a:pt x="35" y="484"/>
                  </a:lnTo>
                  <a:lnTo>
                    <a:pt x="31" y="479"/>
                  </a:lnTo>
                  <a:lnTo>
                    <a:pt x="28" y="472"/>
                  </a:lnTo>
                  <a:lnTo>
                    <a:pt x="24" y="466"/>
                  </a:lnTo>
                  <a:lnTo>
                    <a:pt x="22" y="459"/>
                  </a:lnTo>
                  <a:lnTo>
                    <a:pt x="18" y="454"/>
                  </a:lnTo>
                  <a:lnTo>
                    <a:pt x="15" y="447"/>
                  </a:lnTo>
                  <a:lnTo>
                    <a:pt x="14" y="440"/>
                  </a:lnTo>
                  <a:lnTo>
                    <a:pt x="11" y="434"/>
                  </a:lnTo>
                  <a:lnTo>
                    <a:pt x="8" y="427"/>
                  </a:lnTo>
                  <a:lnTo>
                    <a:pt x="7" y="421"/>
                  </a:lnTo>
                  <a:lnTo>
                    <a:pt x="6" y="414"/>
                  </a:lnTo>
                  <a:lnTo>
                    <a:pt x="4" y="407"/>
                  </a:lnTo>
                  <a:lnTo>
                    <a:pt x="3" y="401"/>
                  </a:lnTo>
                  <a:lnTo>
                    <a:pt x="2" y="395"/>
                  </a:lnTo>
                  <a:lnTo>
                    <a:pt x="2" y="389"/>
                  </a:lnTo>
                  <a:lnTo>
                    <a:pt x="2" y="382"/>
                  </a:lnTo>
                  <a:lnTo>
                    <a:pt x="0" y="376"/>
                  </a:lnTo>
                  <a:lnTo>
                    <a:pt x="2" y="369"/>
                  </a:lnTo>
                  <a:lnTo>
                    <a:pt x="2" y="362"/>
                  </a:lnTo>
                  <a:lnTo>
                    <a:pt x="2" y="356"/>
                  </a:lnTo>
                  <a:lnTo>
                    <a:pt x="3" y="349"/>
                  </a:lnTo>
                  <a:lnTo>
                    <a:pt x="3" y="343"/>
                  </a:lnTo>
                  <a:lnTo>
                    <a:pt x="4" y="336"/>
                  </a:lnTo>
                  <a:lnTo>
                    <a:pt x="6" y="329"/>
                  </a:lnTo>
                  <a:lnTo>
                    <a:pt x="8" y="323"/>
                  </a:lnTo>
                  <a:lnTo>
                    <a:pt x="10" y="316"/>
                  </a:lnTo>
                  <a:lnTo>
                    <a:pt x="12" y="309"/>
                  </a:lnTo>
                  <a:lnTo>
                    <a:pt x="14" y="304"/>
                  </a:lnTo>
                  <a:lnTo>
                    <a:pt x="16" y="298"/>
                  </a:lnTo>
                  <a:lnTo>
                    <a:pt x="20" y="291"/>
                  </a:lnTo>
                  <a:lnTo>
                    <a:pt x="23" y="284"/>
                  </a:lnTo>
                  <a:lnTo>
                    <a:pt x="26" y="278"/>
                  </a:lnTo>
                  <a:lnTo>
                    <a:pt x="29" y="272"/>
                  </a:lnTo>
                  <a:lnTo>
                    <a:pt x="33" y="266"/>
                  </a:lnTo>
                  <a:lnTo>
                    <a:pt x="37" y="259"/>
                  </a:lnTo>
                  <a:lnTo>
                    <a:pt x="41" y="253"/>
                  </a:lnTo>
                  <a:lnTo>
                    <a:pt x="45" y="247"/>
                  </a:lnTo>
                  <a:lnTo>
                    <a:pt x="49" y="241"/>
                  </a:lnTo>
                  <a:lnTo>
                    <a:pt x="55" y="234"/>
                  </a:lnTo>
                  <a:lnTo>
                    <a:pt x="60" y="229"/>
                  </a:lnTo>
                  <a:lnTo>
                    <a:pt x="65" y="222"/>
                  </a:lnTo>
                  <a:lnTo>
                    <a:pt x="71" y="217"/>
                  </a:lnTo>
                  <a:lnTo>
                    <a:pt x="76" y="210"/>
                  </a:lnTo>
                  <a:lnTo>
                    <a:pt x="82" y="205"/>
                  </a:lnTo>
                  <a:lnTo>
                    <a:pt x="88" y="200"/>
                  </a:lnTo>
                  <a:lnTo>
                    <a:pt x="94" y="193"/>
                  </a:lnTo>
                  <a:lnTo>
                    <a:pt x="101" y="188"/>
                  </a:lnTo>
                  <a:lnTo>
                    <a:pt x="108" y="182"/>
                  </a:lnTo>
                  <a:lnTo>
                    <a:pt x="114" y="176"/>
                  </a:lnTo>
                  <a:lnTo>
                    <a:pt x="121" y="171"/>
                  </a:lnTo>
                  <a:lnTo>
                    <a:pt x="129" y="165"/>
                  </a:lnTo>
                  <a:lnTo>
                    <a:pt x="135" y="160"/>
                  </a:lnTo>
                  <a:lnTo>
                    <a:pt x="143" y="155"/>
                  </a:lnTo>
                  <a:lnTo>
                    <a:pt x="151" y="149"/>
                  </a:lnTo>
                  <a:lnTo>
                    <a:pt x="159" y="144"/>
                  </a:lnTo>
                  <a:lnTo>
                    <a:pt x="167" y="139"/>
                  </a:lnTo>
                  <a:lnTo>
                    <a:pt x="175" y="133"/>
                  </a:lnTo>
                  <a:lnTo>
                    <a:pt x="184" y="129"/>
                  </a:lnTo>
                  <a:lnTo>
                    <a:pt x="192" y="124"/>
                  </a:lnTo>
                  <a:lnTo>
                    <a:pt x="202" y="119"/>
                  </a:lnTo>
                  <a:lnTo>
                    <a:pt x="211" y="115"/>
                  </a:lnTo>
                  <a:lnTo>
                    <a:pt x="220" y="110"/>
                  </a:lnTo>
                  <a:lnTo>
                    <a:pt x="229" y="106"/>
                  </a:lnTo>
                  <a:lnTo>
                    <a:pt x="239" y="100"/>
                  </a:lnTo>
                  <a:lnTo>
                    <a:pt x="248" y="96"/>
                  </a:lnTo>
                  <a:lnTo>
                    <a:pt x="259" y="92"/>
                  </a:lnTo>
                  <a:lnTo>
                    <a:pt x="268" y="87"/>
                  </a:lnTo>
                  <a:lnTo>
                    <a:pt x="278" y="83"/>
                  </a:lnTo>
                  <a:lnTo>
                    <a:pt x="289" y="79"/>
                  </a:lnTo>
                  <a:lnTo>
                    <a:pt x="300" y="75"/>
                  </a:lnTo>
                  <a:lnTo>
                    <a:pt x="310" y="71"/>
                  </a:lnTo>
                  <a:lnTo>
                    <a:pt x="321" y="67"/>
                  </a:lnTo>
                  <a:lnTo>
                    <a:pt x="331" y="63"/>
                  </a:lnTo>
                  <a:lnTo>
                    <a:pt x="342" y="61"/>
                  </a:lnTo>
                  <a:lnTo>
                    <a:pt x="353" y="57"/>
                  </a:lnTo>
                  <a:lnTo>
                    <a:pt x="365" y="53"/>
                  </a:lnTo>
                  <a:lnTo>
                    <a:pt x="375" y="50"/>
                  </a:lnTo>
                  <a:lnTo>
                    <a:pt x="387" y="47"/>
                  </a:lnTo>
                  <a:lnTo>
                    <a:pt x="399" y="43"/>
                  </a:lnTo>
                  <a:lnTo>
                    <a:pt x="411" y="41"/>
                  </a:lnTo>
                  <a:lnTo>
                    <a:pt x="422" y="38"/>
                  </a:lnTo>
                  <a:lnTo>
                    <a:pt x="433" y="36"/>
                  </a:lnTo>
                  <a:lnTo>
                    <a:pt x="445" y="32"/>
                  </a:lnTo>
                  <a:lnTo>
                    <a:pt x="459" y="29"/>
                  </a:lnTo>
                  <a:lnTo>
                    <a:pt x="471" y="28"/>
                  </a:lnTo>
                  <a:lnTo>
                    <a:pt x="482" y="25"/>
                  </a:lnTo>
                  <a:lnTo>
                    <a:pt x="494" y="22"/>
                  </a:lnTo>
                  <a:lnTo>
                    <a:pt x="508" y="20"/>
                  </a:lnTo>
                  <a:lnTo>
                    <a:pt x="520" y="18"/>
                  </a:lnTo>
                  <a:lnTo>
                    <a:pt x="533" y="16"/>
                  </a:lnTo>
                  <a:lnTo>
                    <a:pt x="545" y="14"/>
                  </a:lnTo>
                  <a:lnTo>
                    <a:pt x="558" y="13"/>
                  </a:lnTo>
                  <a:lnTo>
                    <a:pt x="570" y="10"/>
                  </a:lnTo>
                  <a:lnTo>
                    <a:pt x="583" y="9"/>
                  </a:lnTo>
                  <a:lnTo>
                    <a:pt x="596" y="8"/>
                  </a:lnTo>
                  <a:lnTo>
                    <a:pt x="608" y="6"/>
                  </a:lnTo>
                  <a:lnTo>
                    <a:pt x="621" y="5"/>
                  </a:lnTo>
                  <a:lnTo>
                    <a:pt x="635" y="4"/>
                  </a:lnTo>
                  <a:lnTo>
                    <a:pt x="648" y="4"/>
                  </a:lnTo>
                  <a:lnTo>
                    <a:pt x="661" y="2"/>
                  </a:lnTo>
                  <a:lnTo>
                    <a:pt x="673" y="1"/>
                  </a:lnTo>
                  <a:lnTo>
                    <a:pt x="686" y="1"/>
                  </a:lnTo>
                  <a:lnTo>
                    <a:pt x="700" y="1"/>
                  </a:lnTo>
                  <a:lnTo>
                    <a:pt x="713" y="0"/>
                  </a:lnTo>
                  <a:lnTo>
                    <a:pt x="726" y="0"/>
                  </a:lnTo>
                  <a:lnTo>
                    <a:pt x="739" y="0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FF99CC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0" name="Rectangle 2703"/>
            <p:cNvSpPr>
              <a:spLocks noChangeArrowheads="1"/>
            </p:cNvSpPr>
            <p:nvPr/>
          </p:nvSpPr>
          <p:spPr bwMode="auto">
            <a:xfrm>
              <a:off x="2198688" y="1965325"/>
              <a:ext cx="384175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</a:rPr>
                <a:t>VOMS</a:t>
              </a:r>
              <a:endParaRPr lang="en-US" sz="1000" b="0">
                <a:solidFill>
                  <a:schemeClr val="tx1"/>
                </a:solidFill>
              </a:endParaRPr>
            </a:p>
          </p:txBody>
        </p:sp>
        <p:sp>
          <p:nvSpPr>
            <p:cNvPr id="321" name="Line 2704"/>
            <p:cNvSpPr>
              <a:spLocks noChangeShapeType="1"/>
            </p:cNvSpPr>
            <p:nvPr/>
          </p:nvSpPr>
          <p:spPr bwMode="auto">
            <a:xfrm flipH="1">
              <a:off x="2632075" y="1965325"/>
              <a:ext cx="1771650" cy="11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2" name="Freeform 2705"/>
            <p:cNvSpPr>
              <a:spLocks/>
            </p:cNvSpPr>
            <p:nvPr/>
          </p:nvSpPr>
          <p:spPr bwMode="auto">
            <a:xfrm>
              <a:off x="2617788" y="1936750"/>
              <a:ext cx="79375" cy="79375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99"/>
                </a:cxn>
                <a:cxn ang="0">
                  <a:pos x="198" y="197"/>
                </a:cxn>
              </a:cxnLst>
              <a:rect l="0" t="0" r="r" b="b"/>
              <a:pathLst>
                <a:path w="198" h="197">
                  <a:moveTo>
                    <a:pt x="197" y="0"/>
                  </a:moveTo>
                  <a:lnTo>
                    <a:pt x="0" y="99"/>
                  </a:lnTo>
                  <a:lnTo>
                    <a:pt x="198" y="19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3" name="Line 2706"/>
            <p:cNvSpPr>
              <a:spLocks noChangeShapeType="1"/>
            </p:cNvSpPr>
            <p:nvPr/>
          </p:nvSpPr>
          <p:spPr bwMode="auto">
            <a:xfrm flipV="1">
              <a:off x="2538413" y="2108200"/>
              <a:ext cx="1892300" cy="30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4" name="Freeform 2707"/>
            <p:cNvSpPr>
              <a:spLocks/>
            </p:cNvSpPr>
            <p:nvPr/>
          </p:nvSpPr>
          <p:spPr bwMode="auto">
            <a:xfrm>
              <a:off x="4365625" y="2070100"/>
              <a:ext cx="79375" cy="77788"/>
            </a:xfrm>
            <a:custGeom>
              <a:avLst/>
              <a:gdLst/>
              <a:ahLst/>
              <a:cxnLst>
                <a:cxn ang="0">
                  <a:pos x="3" y="197"/>
                </a:cxn>
                <a:cxn ang="0">
                  <a:pos x="199" y="95"/>
                </a:cxn>
                <a:cxn ang="0">
                  <a:pos x="0" y="0"/>
                </a:cxn>
              </a:cxnLst>
              <a:rect l="0" t="0" r="r" b="b"/>
              <a:pathLst>
                <a:path w="199" h="197">
                  <a:moveTo>
                    <a:pt x="3" y="197"/>
                  </a:moveTo>
                  <a:lnTo>
                    <a:pt x="199" y="9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5" name="Rectangle 2708"/>
            <p:cNvSpPr>
              <a:spLocks noChangeArrowheads="1"/>
            </p:cNvSpPr>
            <p:nvPr/>
          </p:nvSpPr>
          <p:spPr bwMode="auto">
            <a:xfrm>
              <a:off x="3219450" y="2073275"/>
              <a:ext cx="574675" cy="3000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6" name="Rectangle 2709"/>
            <p:cNvSpPr>
              <a:spLocks noChangeArrowheads="1"/>
            </p:cNvSpPr>
            <p:nvPr/>
          </p:nvSpPr>
          <p:spPr bwMode="auto">
            <a:xfrm>
              <a:off x="3219450" y="2073275"/>
              <a:ext cx="574675" cy="30003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" name="Rectangle 2710"/>
            <p:cNvSpPr>
              <a:spLocks noChangeArrowheads="1"/>
            </p:cNvSpPr>
            <p:nvPr/>
          </p:nvSpPr>
          <p:spPr bwMode="auto">
            <a:xfrm>
              <a:off x="3332163" y="2098675"/>
              <a:ext cx="457200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VOMS cred: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328" name="Rectangle 2711"/>
            <p:cNvSpPr>
              <a:spLocks noChangeArrowheads="1"/>
            </p:cNvSpPr>
            <p:nvPr/>
          </p:nvSpPr>
          <p:spPr bwMode="auto">
            <a:xfrm>
              <a:off x="3324225" y="2178050"/>
              <a:ext cx="469900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VO, group(s),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329" name="Rectangle 2712"/>
            <p:cNvSpPr>
              <a:spLocks noChangeArrowheads="1"/>
            </p:cNvSpPr>
            <p:nvPr/>
          </p:nvSpPr>
          <p:spPr bwMode="auto">
            <a:xfrm>
              <a:off x="3421063" y="2255838"/>
              <a:ext cx="236537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role(s)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330" name="Rectangle 2713"/>
            <p:cNvSpPr>
              <a:spLocks noChangeArrowheads="1"/>
            </p:cNvSpPr>
            <p:nvPr/>
          </p:nvSpPr>
          <p:spPr bwMode="auto">
            <a:xfrm>
              <a:off x="3344863" y="1876425"/>
              <a:ext cx="428625" cy="1444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1" name="Rectangle 2714"/>
            <p:cNvSpPr>
              <a:spLocks noChangeArrowheads="1"/>
            </p:cNvSpPr>
            <p:nvPr/>
          </p:nvSpPr>
          <p:spPr bwMode="auto">
            <a:xfrm>
              <a:off x="3344863" y="1876425"/>
              <a:ext cx="428625" cy="14446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2" name="Rectangle 2715"/>
            <p:cNvSpPr>
              <a:spLocks noChangeArrowheads="1"/>
            </p:cNvSpPr>
            <p:nvPr/>
          </p:nvSpPr>
          <p:spPr bwMode="auto">
            <a:xfrm>
              <a:off x="3421063" y="1903413"/>
              <a:ext cx="346075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certificate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333" name="Rectangle 2716"/>
            <p:cNvSpPr>
              <a:spLocks noChangeArrowheads="1"/>
            </p:cNvSpPr>
            <p:nvPr/>
          </p:nvSpPr>
          <p:spPr bwMode="auto">
            <a:xfrm>
              <a:off x="4387850" y="2800350"/>
              <a:ext cx="436563" cy="1444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4" name="Rectangle 2717"/>
            <p:cNvSpPr>
              <a:spLocks noChangeArrowheads="1"/>
            </p:cNvSpPr>
            <p:nvPr/>
          </p:nvSpPr>
          <p:spPr bwMode="auto">
            <a:xfrm>
              <a:off x="4387850" y="2800350"/>
              <a:ext cx="436563" cy="14446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5" name="Rectangle 2718"/>
            <p:cNvSpPr>
              <a:spLocks noChangeArrowheads="1"/>
            </p:cNvSpPr>
            <p:nvPr/>
          </p:nvSpPr>
          <p:spPr bwMode="auto">
            <a:xfrm>
              <a:off x="4465638" y="2827338"/>
              <a:ext cx="352425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proxy cert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336" name="Freeform 2719"/>
            <p:cNvSpPr>
              <a:spLocks/>
            </p:cNvSpPr>
            <p:nvPr/>
          </p:nvSpPr>
          <p:spPr bwMode="auto">
            <a:xfrm>
              <a:off x="6918325" y="2135188"/>
              <a:ext cx="1838325" cy="2965450"/>
            </a:xfrm>
            <a:custGeom>
              <a:avLst/>
              <a:gdLst/>
              <a:ahLst/>
              <a:cxnLst>
                <a:cxn ang="0">
                  <a:pos x="3737" y="7344"/>
                </a:cxn>
                <a:cxn ang="0">
                  <a:pos x="3876" y="7146"/>
                </a:cxn>
                <a:cxn ang="0">
                  <a:pos x="4003" y="6939"/>
                </a:cxn>
                <a:cxn ang="0">
                  <a:pos x="4120" y="6726"/>
                </a:cxn>
                <a:cxn ang="0">
                  <a:pos x="4226" y="6508"/>
                </a:cxn>
                <a:cxn ang="0">
                  <a:pos x="4319" y="6284"/>
                </a:cxn>
                <a:cxn ang="0">
                  <a:pos x="4401" y="6057"/>
                </a:cxn>
                <a:cxn ang="0">
                  <a:pos x="4471" y="5824"/>
                </a:cxn>
                <a:cxn ang="0">
                  <a:pos x="4528" y="5588"/>
                </a:cxn>
                <a:cxn ang="0">
                  <a:pos x="4573" y="5350"/>
                </a:cxn>
                <a:cxn ang="0">
                  <a:pos x="4605" y="5111"/>
                </a:cxn>
                <a:cxn ang="0">
                  <a:pos x="4624" y="4869"/>
                </a:cxn>
                <a:cxn ang="0">
                  <a:pos x="4631" y="4626"/>
                </a:cxn>
                <a:cxn ang="0">
                  <a:pos x="4626" y="4384"/>
                </a:cxn>
                <a:cxn ang="0">
                  <a:pos x="4607" y="4142"/>
                </a:cxn>
                <a:cxn ang="0">
                  <a:pos x="4577" y="3901"/>
                </a:cxn>
                <a:cxn ang="0">
                  <a:pos x="4533" y="3663"/>
                </a:cxn>
                <a:cxn ang="0">
                  <a:pos x="4476" y="3428"/>
                </a:cxn>
                <a:cxn ang="0">
                  <a:pos x="4407" y="3195"/>
                </a:cxn>
                <a:cxn ang="0">
                  <a:pos x="4326" y="2966"/>
                </a:cxn>
                <a:cxn ang="0">
                  <a:pos x="4234" y="2742"/>
                </a:cxn>
                <a:cxn ang="0">
                  <a:pos x="4130" y="2524"/>
                </a:cxn>
                <a:cxn ang="0">
                  <a:pos x="4014" y="2309"/>
                </a:cxn>
                <a:cxn ang="0">
                  <a:pos x="3888" y="2103"/>
                </a:cxn>
                <a:cxn ang="0">
                  <a:pos x="3750" y="1903"/>
                </a:cxn>
                <a:cxn ang="0">
                  <a:pos x="3602" y="1711"/>
                </a:cxn>
                <a:cxn ang="0">
                  <a:pos x="3444" y="1526"/>
                </a:cxn>
                <a:cxn ang="0">
                  <a:pos x="3278" y="1351"/>
                </a:cxn>
                <a:cxn ang="0">
                  <a:pos x="3101" y="1183"/>
                </a:cxn>
                <a:cxn ang="0">
                  <a:pos x="2917" y="1027"/>
                </a:cxn>
                <a:cxn ang="0">
                  <a:pos x="2725" y="879"/>
                </a:cxn>
                <a:cxn ang="0">
                  <a:pos x="2525" y="741"/>
                </a:cxn>
                <a:cxn ang="0">
                  <a:pos x="2317" y="616"/>
                </a:cxn>
                <a:cxn ang="0">
                  <a:pos x="2104" y="501"/>
                </a:cxn>
                <a:cxn ang="0">
                  <a:pos x="1886" y="396"/>
                </a:cxn>
                <a:cxn ang="0">
                  <a:pos x="1661" y="303"/>
                </a:cxn>
                <a:cxn ang="0">
                  <a:pos x="1431" y="223"/>
                </a:cxn>
                <a:cxn ang="0">
                  <a:pos x="1200" y="155"/>
                </a:cxn>
                <a:cxn ang="0">
                  <a:pos x="963" y="98"/>
                </a:cxn>
                <a:cxn ang="0">
                  <a:pos x="724" y="55"/>
                </a:cxn>
                <a:cxn ang="0">
                  <a:pos x="484" y="24"/>
                </a:cxn>
                <a:cxn ang="0">
                  <a:pos x="242" y="6"/>
                </a:cxn>
                <a:cxn ang="0">
                  <a:pos x="0" y="0"/>
                </a:cxn>
              </a:cxnLst>
              <a:rect l="0" t="0" r="r" b="b"/>
              <a:pathLst>
                <a:path w="4631" h="7473">
                  <a:moveTo>
                    <a:pt x="3639" y="7473"/>
                  </a:moveTo>
                  <a:lnTo>
                    <a:pt x="3689" y="7409"/>
                  </a:lnTo>
                  <a:lnTo>
                    <a:pt x="3737" y="7344"/>
                  </a:lnTo>
                  <a:lnTo>
                    <a:pt x="3785" y="7279"/>
                  </a:lnTo>
                  <a:lnTo>
                    <a:pt x="3831" y="7212"/>
                  </a:lnTo>
                  <a:lnTo>
                    <a:pt x="3876" y="7146"/>
                  </a:lnTo>
                  <a:lnTo>
                    <a:pt x="3920" y="7077"/>
                  </a:lnTo>
                  <a:lnTo>
                    <a:pt x="3962" y="7008"/>
                  </a:lnTo>
                  <a:lnTo>
                    <a:pt x="4003" y="6939"/>
                  </a:lnTo>
                  <a:lnTo>
                    <a:pt x="4043" y="6869"/>
                  </a:lnTo>
                  <a:lnTo>
                    <a:pt x="4083" y="6798"/>
                  </a:lnTo>
                  <a:lnTo>
                    <a:pt x="4120" y="6726"/>
                  </a:lnTo>
                  <a:lnTo>
                    <a:pt x="4156" y="6655"/>
                  </a:lnTo>
                  <a:lnTo>
                    <a:pt x="4191" y="6582"/>
                  </a:lnTo>
                  <a:lnTo>
                    <a:pt x="4226" y="6508"/>
                  </a:lnTo>
                  <a:lnTo>
                    <a:pt x="4258" y="6434"/>
                  </a:lnTo>
                  <a:lnTo>
                    <a:pt x="4289" y="6360"/>
                  </a:lnTo>
                  <a:lnTo>
                    <a:pt x="4319" y="6284"/>
                  </a:lnTo>
                  <a:lnTo>
                    <a:pt x="4348" y="6209"/>
                  </a:lnTo>
                  <a:lnTo>
                    <a:pt x="4374" y="6134"/>
                  </a:lnTo>
                  <a:lnTo>
                    <a:pt x="4401" y="6057"/>
                  </a:lnTo>
                  <a:lnTo>
                    <a:pt x="4426" y="5979"/>
                  </a:lnTo>
                  <a:lnTo>
                    <a:pt x="4448" y="5902"/>
                  </a:lnTo>
                  <a:lnTo>
                    <a:pt x="4471" y="5824"/>
                  </a:lnTo>
                  <a:lnTo>
                    <a:pt x="4491" y="5746"/>
                  </a:lnTo>
                  <a:lnTo>
                    <a:pt x="4511" y="5668"/>
                  </a:lnTo>
                  <a:lnTo>
                    <a:pt x="4528" y="5588"/>
                  </a:lnTo>
                  <a:lnTo>
                    <a:pt x="4544" y="5509"/>
                  </a:lnTo>
                  <a:lnTo>
                    <a:pt x="4560" y="5430"/>
                  </a:lnTo>
                  <a:lnTo>
                    <a:pt x="4573" y="5350"/>
                  </a:lnTo>
                  <a:lnTo>
                    <a:pt x="4585" y="5271"/>
                  </a:lnTo>
                  <a:lnTo>
                    <a:pt x="4595" y="5190"/>
                  </a:lnTo>
                  <a:lnTo>
                    <a:pt x="4605" y="5111"/>
                  </a:lnTo>
                  <a:lnTo>
                    <a:pt x="4613" y="5030"/>
                  </a:lnTo>
                  <a:lnTo>
                    <a:pt x="4619" y="4949"/>
                  </a:lnTo>
                  <a:lnTo>
                    <a:pt x="4624" y="4869"/>
                  </a:lnTo>
                  <a:lnTo>
                    <a:pt x="4628" y="4788"/>
                  </a:lnTo>
                  <a:lnTo>
                    <a:pt x="4631" y="4707"/>
                  </a:lnTo>
                  <a:lnTo>
                    <a:pt x="4631" y="4626"/>
                  </a:lnTo>
                  <a:lnTo>
                    <a:pt x="4631" y="4546"/>
                  </a:lnTo>
                  <a:lnTo>
                    <a:pt x="4630" y="4465"/>
                  </a:lnTo>
                  <a:lnTo>
                    <a:pt x="4626" y="4384"/>
                  </a:lnTo>
                  <a:lnTo>
                    <a:pt x="4622" y="4304"/>
                  </a:lnTo>
                  <a:lnTo>
                    <a:pt x="4615" y="4223"/>
                  </a:lnTo>
                  <a:lnTo>
                    <a:pt x="4607" y="4142"/>
                  </a:lnTo>
                  <a:lnTo>
                    <a:pt x="4598" y="4061"/>
                  </a:lnTo>
                  <a:lnTo>
                    <a:pt x="4587" y="3982"/>
                  </a:lnTo>
                  <a:lnTo>
                    <a:pt x="4577" y="3901"/>
                  </a:lnTo>
                  <a:lnTo>
                    <a:pt x="4564" y="3822"/>
                  </a:lnTo>
                  <a:lnTo>
                    <a:pt x="4549" y="3742"/>
                  </a:lnTo>
                  <a:lnTo>
                    <a:pt x="4533" y="3663"/>
                  </a:lnTo>
                  <a:lnTo>
                    <a:pt x="4515" y="3584"/>
                  </a:lnTo>
                  <a:lnTo>
                    <a:pt x="4496" y="3506"/>
                  </a:lnTo>
                  <a:lnTo>
                    <a:pt x="4476" y="3428"/>
                  </a:lnTo>
                  <a:lnTo>
                    <a:pt x="4455" y="3349"/>
                  </a:lnTo>
                  <a:lnTo>
                    <a:pt x="4432" y="3271"/>
                  </a:lnTo>
                  <a:lnTo>
                    <a:pt x="4407" y="3195"/>
                  </a:lnTo>
                  <a:lnTo>
                    <a:pt x="4382" y="3118"/>
                  </a:lnTo>
                  <a:lnTo>
                    <a:pt x="4356" y="3042"/>
                  </a:lnTo>
                  <a:lnTo>
                    <a:pt x="4326" y="2966"/>
                  </a:lnTo>
                  <a:lnTo>
                    <a:pt x="4297" y="2890"/>
                  </a:lnTo>
                  <a:lnTo>
                    <a:pt x="4267" y="2816"/>
                  </a:lnTo>
                  <a:lnTo>
                    <a:pt x="4234" y="2742"/>
                  </a:lnTo>
                  <a:lnTo>
                    <a:pt x="4201" y="2668"/>
                  </a:lnTo>
                  <a:lnTo>
                    <a:pt x="4166" y="2595"/>
                  </a:lnTo>
                  <a:lnTo>
                    <a:pt x="4130" y="2524"/>
                  </a:lnTo>
                  <a:lnTo>
                    <a:pt x="4092" y="2451"/>
                  </a:lnTo>
                  <a:lnTo>
                    <a:pt x="4054" y="2381"/>
                  </a:lnTo>
                  <a:lnTo>
                    <a:pt x="4014" y="2309"/>
                  </a:lnTo>
                  <a:lnTo>
                    <a:pt x="3973" y="2241"/>
                  </a:lnTo>
                  <a:lnTo>
                    <a:pt x="3931" y="2172"/>
                  </a:lnTo>
                  <a:lnTo>
                    <a:pt x="3888" y="2103"/>
                  </a:lnTo>
                  <a:lnTo>
                    <a:pt x="3843" y="2035"/>
                  </a:lnTo>
                  <a:lnTo>
                    <a:pt x="3797" y="1969"/>
                  </a:lnTo>
                  <a:lnTo>
                    <a:pt x="3750" y="1903"/>
                  </a:lnTo>
                  <a:lnTo>
                    <a:pt x="3703" y="1838"/>
                  </a:lnTo>
                  <a:lnTo>
                    <a:pt x="3652" y="1775"/>
                  </a:lnTo>
                  <a:lnTo>
                    <a:pt x="3602" y="1711"/>
                  </a:lnTo>
                  <a:lnTo>
                    <a:pt x="3552" y="1649"/>
                  </a:lnTo>
                  <a:lnTo>
                    <a:pt x="3499" y="1587"/>
                  </a:lnTo>
                  <a:lnTo>
                    <a:pt x="3444" y="1526"/>
                  </a:lnTo>
                  <a:lnTo>
                    <a:pt x="3390" y="1466"/>
                  </a:lnTo>
                  <a:lnTo>
                    <a:pt x="3335" y="1408"/>
                  </a:lnTo>
                  <a:lnTo>
                    <a:pt x="3278" y="1351"/>
                  </a:lnTo>
                  <a:lnTo>
                    <a:pt x="3221" y="1294"/>
                  </a:lnTo>
                  <a:lnTo>
                    <a:pt x="3161" y="1239"/>
                  </a:lnTo>
                  <a:lnTo>
                    <a:pt x="3101" y="1183"/>
                  </a:lnTo>
                  <a:lnTo>
                    <a:pt x="3042" y="1130"/>
                  </a:lnTo>
                  <a:lnTo>
                    <a:pt x="2980" y="1077"/>
                  </a:lnTo>
                  <a:lnTo>
                    <a:pt x="2917" y="1027"/>
                  </a:lnTo>
                  <a:lnTo>
                    <a:pt x="2854" y="977"/>
                  </a:lnTo>
                  <a:lnTo>
                    <a:pt x="2790" y="927"/>
                  </a:lnTo>
                  <a:lnTo>
                    <a:pt x="2725" y="879"/>
                  </a:lnTo>
                  <a:lnTo>
                    <a:pt x="2659" y="833"/>
                  </a:lnTo>
                  <a:lnTo>
                    <a:pt x="2592" y="786"/>
                  </a:lnTo>
                  <a:lnTo>
                    <a:pt x="2525" y="741"/>
                  </a:lnTo>
                  <a:lnTo>
                    <a:pt x="2456" y="699"/>
                  </a:lnTo>
                  <a:lnTo>
                    <a:pt x="2388" y="657"/>
                  </a:lnTo>
                  <a:lnTo>
                    <a:pt x="2317" y="616"/>
                  </a:lnTo>
                  <a:lnTo>
                    <a:pt x="2247" y="576"/>
                  </a:lnTo>
                  <a:lnTo>
                    <a:pt x="2176" y="538"/>
                  </a:lnTo>
                  <a:lnTo>
                    <a:pt x="2104" y="501"/>
                  </a:lnTo>
                  <a:lnTo>
                    <a:pt x="2031" y="465"/>
                  </a:lnTo>
                  <a:lnTo>
                    <a:pt x="1959" y="429"/>
                  </a:lnTo>
                  <a:lnTo>
                    <a:pt x="1886" y="396"/>
                  </a:lnTo>
                  <a:lnTo>
                    <a:pt x="1812" y="364"/>
                  </a:lnTo>
                  <a:lnTo>
                    <a:pt x="1736" y="332"/>
                  </a:lnTo>
                  <a:lnTo>
                    <a:pt x="1661" y="303"/>
                  </a:lnTo>
                  <a:lnTo>
                    <a:pt x="1585" y="276"/>
                  </a:lnTo>
                  <a:lnTo>
                    <a:pt x="1508" y="249"/>
                  </a:lnTo>
                  <a:lnTo>
                    <a:pt x="1431" y="223"/>
                  </a:lnTo>
                  <a:lnTo>
                    <a:pt x="1355" y="199"/>
                  </a:lnTo>
                  <a:lnTo>
                    <a:pt x="1278" y="176"/>
                  </a:lnTo>
                  <a:lnTo>
                    <a:pt x="1200" y="155"/>
                  </a:lnTo>
                  <a:lnTo>
                    <a:pt x="1121" y="134"/>
                  </a:lnTo>
                  <a:lnTo>
                    <a:pt x="1042" y="115"/>
                  </a:lnTo>
                  <a:lnTo>
                    <a:pt x="963" y="98"/>
                  </a:lnTo>
                  <a:lnTo>
                    <a:pt x="884" y="82"/>
                  </a:lnTo>
                  <a:lnTo>
                    <a:pt x="804" y="68"/>
                  </a:lnTo>
                  <a:lnTo>
                    <a:pt x="724" y="55"/>
                  </a:lnTo>
                  <a:lnTo>
                    <a:pt x="645" y="43"/>
                  </a:lnTo>
                  <a:lnTo>
                    <a:pt x="564" y="33"/>
                  </a:lnTo>
                  <a:lnTo>
                    <a:pt x="484" y="24"/>
                  </a:lnTo>
                  <a:lnTo>
                    <a:pt x="404" y="16"/>
                  </a:lnTo>
                  <a:lnTo>
                    <a:pt x="323" y="10"/>
                  </a:lnTo>
                  <a:lnTo>
                    <a:pt x="242" y="6"/>
                  </a:lnTo>
                  <a:lnTo>
                    <a:pt x="161" y="2"/>
                  </a:lnTo>
                  <a:lnTo>
                    <a:pt x="81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7" name="Freeform 2720"/>
            <p:cNvSpPr>
              <a:spLocks/>
            </p:cNvSpPr>
            <p:nvPr/>
          </p:nvSpPr>
          <p:spPr bwMode="auto">
            <a:xfrm>
              <a:off x="6904038" y="2093913"/>
              <a:ext cx="79375" cy="79375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0" y="102"/>
                </a:cxn>
                <a:cxn ang="0">
                  <a:pos x="200" y="198"/>
                </a:cxn>
              </a:cxnLst>
              <a:rect l="0" t="0" r="r" b="b"/>
              <a:pathLst>
                <a:path w="200" h="198">
                  <a:moveTo>
                    <a:pt x="196" y="0"/>
                  </a:moveTo>
                  <a:lnTo>
                    <a:pt x="0" y="102"/>
                  </a:lnTo>
                  <a:lnTo>
                    <a:pt x="200" y="19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" name="Freeform 2721"/>
            <p:cNvSpPr>
              <a:spLocks/>
            </p:cNvSpPr>
            <p:nvPr/>
          </p:nvSpPr>
          <p:spPr bwMode="auto">
            <a:xfrm>
              <a:off x="6889750" y="2239963"/>
              <a:ext cx="1801813" cy="2713037"/>
            </a:xfrm>
            <a:custGeom>
              <a:avLst/>
              <a:gdLst/>
              <a:ahLst/>
              <a:cxnLst>
                <a:cxn ang="0">
                  <a:pos x="3842" y="6710"/>
                </a:cxn>
                <a:cxn ang="0">
                  <a:pos x="3961" y="6515"/>
                </a:cxn>
                <a:cxn ang="0">
                  <a:pos x="4069" y="6314"/>
                </a:cxn>
                <a:cxn ang="0">
                  <a:pos x="4167" y="6108"/>
                </a:cxn>
                <a:cxn ang="0">
                  <a:pos x="4255" y="5897"/>
                </a:cxn>
                <a:cxn ang="0">
                  <a:pos x="4330" y="5682"/>
                </a:cxn>
                <a:cxn ang="0">
                  <a:pos x="4395" y="5462"/>
                </a:cxn>
                <a:cxn ang="0">
                  <a:pos x="4448" y="5240"/>
                </a:cxn>
                <a:cxn ang="0">
                  <a:pos x="4489" y="5016"/>
                </a:cxn>
                <a:cxn ang="0">
                  <a:pos x="4518" y="4788"/>
                </a:cxn>
                <a:cxn ang="0">
                  <a:pos x="4536" y="4561"/>
                </a:cxn>
                <a:cxn ang="0">
                  <a:pos x="4541" y="4333"/>
                </a:cxn>
                <a:cxn ang="0">
                  <a:pos x="4534" y="4104"/>
                </a:cxn>
                <a:cxn ang="0">
                  <a:pos x="4516" y="3877"/>
                </a:cxn>
                <a:cxn ang="0">
                  <a:pos x="4485" y="3650"/>
                </a:cxn>
                <a:cxn ang="0">
                  <a:pos x="4443" y="3426"/>
                </a:cxn>
                <a:cxn ang="0">
                  <a:pos x="4389" y="3205"/>
                </a:cxn>
                <a:cxn ang="0">
                  <a:pos x="4322" y="2985"/>
                </a:cxn>
                <a:cxn ang="0">
                  <a:pos x="4246" y="2771"/>
                </a:cxn>
                <a:cxn ang="0">
                  <a:pos x="4157" y="2560"/>
                </a:cxn>
                <a:cxn ang="0">
                  <a:pos x="4057" y="2354"/>
                </a:cxn>
                <a:cxn ang="0">
                  <a:pos x="3948" y="2154"/>
                </a:cxn>
                <a:cxn ang="0">
                  <a:pos x="3827" y="1959"/>
                </a:cxn>
                <a:cxn ang="0">
                  <a:pos x="3696" y="1773"/>
                </a:cxn>
                <a:cxn ang="0">
                  <a:pos x="3557" y="1592"/>
                </a:cxn>
                <a:cxn ang="0">
                  <a:pos x="3407" y="1420"/>
                </a:cxn>
                <a:cxn ang="0">
                  <a:pos x="3248" y="1254"/>
                </a:cxn>
                <a:cxn ang="0">
                  <a:pos x="3081" y="1098"/>
                </a:cxn>
                <a:cxn ang="0">
                  <a:pos x="2907" y="951"/>
                </a:cxn>
                <a:cxn ang="0">
                  <a:pos x="2725" y="812"/>
                </a:cxn>
                <a:cxn ang="0">
                  <a:pos x="2536" y="685"/>
                </a:cxn>
                <a:cxn ang="0">
                  <a:pos x="2340" y="566"/>
                </a:cxn>
                <a:cxn ang="0">
                  <a:pos x="2138" y="459"/>
                </a:cxn>
                <a:cxn ang="0">
                  <a:pos x="1931" y="362"/>
                </a:cxn>
                <a:cxn ang="0">
                  <a:pos x="1719" y="276"/>
                </a:cxn>
                <a:cxn ang="0">
                  <a:pos x="1503" y="202"/>
                </a:cxn>
                <a:cxn ang="0">
                  <a:pos x="1283" y="139"/>
                </a:cxn>
                <a:cxn ang="0">
                  <a:pos x="1060" y="87"/>
                </a:cxn>
                <a:cxn ang="0">
                  <a:pos x="835" y="47"/>
                </a:cxn>
                <a:cxn ang="0">
                  <a:pos x="609" y="20"/>
                </a:cxn>
                <a:cxn ang="0">
                  <a:pos x="381" y="4"/>
                </a:cxn>
                <a:cxn ang="0">
                  <a:pos x="152" y="0"/>
                </a:cxn>
              </a:cxnLst>
              <a:rect l="0" t="0" r="r" b="b"/>
              <a:pathLst>
                <a:path w="4541" h="6837">
                  <a:moveTo>
                    <a:pt x="3757" y="6837"/>
                  </a:moveTo>
                  <a:lnTo>
                    <a:pt x="3799" y="6773"/>
                  </a:lnTo>
                  <a:lnTo>
                    <a:pt x="3842" y="6710"/>
                  </a:lnTo>
                  <a:lnTo>
                    <a:pt x="3883" y="6646"/>
                  </a:lnTo>
                  <a:lnTo>
                    <a:pt x="3922" y="6581"/>
                  </a:lnTo>
                  <a:lnTo>
                    <a:pt x="3961" y="6515"/>
                  </a:lnTo>
                  <a:lnTo>
                    <a:pt x="3998" y="6449"/>
                  </a:lnTo>
                  <a:lnTo>
                    <a:pt x="4035" y="6382"/>
                  </a:lnTo>
                  <a:lnTo>
                    <a:pt x="4069" y="6314"/>
                  </a:lnTo>
                  <a:lnTo>
                    <a:pt x="4104" y="6247"/>
                  </a:lnTo>
                  <a:lnTo>
                    <a:pt x="4137" y="6178"/>
                  </a:lnTo>
                  <a:lnTo>
                    <a:pt x="4167" y="6108"/>
                  </a:lnTo>
                  <a:lnTo>
                    <a:pt x="4198" y="6039"/>
                  </a:lnTo>
                  <a:lnTo>
                    <a:pt x="4227" y="5967"/>
                  </a:lnTo>
                  <a:lnTo>
                    <a:pt x="4255" y="5897"/>
                  </a:lnTo>
                  <a:lnTo>
                    <a:pt x="4281" y="5826"/>
                  </a:lnTo>
                  <a:lnTo>
                    <a:pt x="4306" y="5754"/>
                  </a:lnTo>
                  <a:lnTo>
                    <a:pt x="4330" y="5682"/>
                  </a:lnTo>
                  <a:lnTo>
                    <a:pt x="4354" y="5609"/>
                  </a:lnTo>
                  <a:lnTo>
                    <a:pt x="4375" y="5536"/>
                  </a:lnTo>
                  <a:lnTo>
                    <a:pt x="4395" y="5462"/>
                  </a:lnTo>
                  <a:lnTo>
                    <a:pt x="4414" y="5389"/>
                  </a:lnTo>
                  <a:lnTo>
                    <a:pt x="4432" y="5315"/>
                  </a:lnTo>
                  <a:lnTo>
                    <a:pt x="4448" y="5240"/>
                  </a:lnTo>
                  <a:lnTo>
                    <a:pt x="4463" y="5166"/>
                  </a:lnTo>
                  <a:lnTo>
                    <a:pt x="4477" y="5090"/>
                  </a:lnTo>
                  <a:lnTo>
                    <a:pt x="4489" y="5016"/>
                  </a:lnTo>
                  <a:lnTo>
                    <a:pt x="4500" y="4941"/>
                  </a:lnTo>
                  <a:lnTo>
                    <a:pt x="4510" y="4865"/>
                  </a:lnTo>
                  <a:lnTo>
                    <a:pt x="4518" y="4788"/>
                  </a:lnTo>
                  <a:lnTo>
                    <a:pt x="4526" y="4713"/>
                  </a:lnTo>
                  <a:lnTo>
                    <a:pt x="4532" y="4638"/>
                  </a:lnTo>
                  <a:lnTo>
                    <a:pt x="4536" y="4561"/>
                  </a:lnTo>
                  <a:lnTo>
                    <a:pt x="4540" y="4485"/>
                  </a:lnTo>
                  <a:lnTo>
                    <a:pt x="4541" y="4409"/>
                  </a:lnTo>
                  <a:lnTo>
                    <a:pt x="4541" y="4333"/>
                  </a:lnTo>
                  <a:lnTo>
                    <a:pt x="4541" y="4257"/>
                  </a:lnTo>
                  <a:lnTo>
                    <a:pt x="4538" y="4181"/>
                  </a:lnTo>
                  <a:lnTo>
                    <a:pt x="4534" y="4104"/>
                  </a:lnTo>
                  <a:lnTo>
                    <a:pt x="4530" y="4029"/>
                  </a:lnTo>
                  <a:lnTo>
                    <a:pt x="4524" y="3952"/>
                  </a:lnTo>
                  <a:lnTo>
                    <a:pt x="4516" y="3877"/>
                  </a:lnTo>
                  <a:lnTo>
                    <a:pt x="4506" y="3801"/>
                  </a:lnTo>
                  <a:lnTo>
                    <a:pt x="4497" y="3726"/>
                  </a:lnTo>
                  <a:lnTo>
                    <a:pt x="4485" y="3650"/>
                  </a:lnTo>
                  <a:lnTo>
                    <a:pt x="4472" y="3575"/>
                  </a:lnTo>
                  <a:lnTo>
                    <a:pt x="4459" y="3501"/>
                  </a:lnTo>
                  <a:lnTo>
                    <a:pt x="4443" y="3426"/>
                  </a:lnTo>
                  <a:lnTo>
                    <a:pt x="4426" y="3351"/>
                  </a:lnTo>
                  <a:lnTo>
                    <a:pt x="4408" y="3277"/>
                  </a:lnTo>
                  <a:lnTo>
                    <a:pt x="4389" y="3205"/>
                  </a:lnTo>
                  <a:lnTo>
                    <a:pt x="4367" y="3130"/>
                  </a:lnTo>
                  <a:lnTo>
                    <a:pt x="4346" y="3058"/>
                  </a:lnTo>
                  <a:lnTo>
                    <a:pt x="4322" y="2985"/>
                  </a:lnTo>
                  <a:lnTo>
                    <a:pt x="4299" y="2913"/>
                  </a:lnTo>
                  <a:lnTo>
                    <a:pt x="4272" y="2842"/>
                  </a:lnTo>
                  <a:lnTo>
                    <a:pt x="4246" y="2771"/>
                  </a:lnTo>
                  <a:lnTo>
                    <a:pt x="4218" y="2699"/>
                  </a:lnTo>
                  <a:lnTo>
                    <a:pt x="4187" y="2629"/>
                  </a:lnTo>
                  <a:lnTo>
                    <a:pt x="4157" y="2560"/>
                  </a:lnTo>
                  <a:lnTo>
                    <a:pt x="4125" y="2491"/>
                  </a:lnTo>
                  <a:lnTo>
                    <a:pt x="4092" y="2423"/>
                  </a:lnTo>
                  <a:lnTo>
                    <a:pt x="4057" y="2354"/>
                  </a:lnTo>
                  <a:lnTo>
                    <a:pt x="4022" y="2286"/>
                  </a:lnTo>
                  <a:lnTo>
                    <a:pt x="3985" y="2220"/>
                  </a:lnTo>
                  <a:lnTo>
                    <a:pt x="3948" y="2154"/>
                  </a:lnTo>
                  <a:lnTo>
                    <a:pt x="3908" y="2089"/>
                  </a:lnTo>
                  <a:lnTo>
                    <a:pt x="3868" y="2024"/>
                  </a:lnTo>
                  <a:lnTo>
                    <a:pt x="3827" y="1959"/>
                  </a:lnTo>
                  <a:lnTo>
                    <a:pt x="3785" y="1896"/>
                  </a:lnTo>
                  <a:lnTo>
                    <a:pt x="3741" y="1834"/>
                  </a:lnTo>
                  <a:lnTo>
                    <a:pt x="3696" y="1773"/>
                  </a:lnTo>
                  <a:lnTo>
                    <a:pt x="3651" y="1711"/>
                  </a:lnTo>
                  <a:lnTo>
                    <a:pt x="3605" y="1651"/>
                  </a:lnTo>
                  <a:lnTo>
                    <a:pt x="3557" y="1592"/>
                  </a:lnTo>
                  <a:lnTo>
                    <a:pt x="3508" y="1533"/>
                  </a:lnTo>
                  <a:lnTo>
                    <a:pt x="3458" y="1475"/>
                  </a:lnTo>
                  <a:lnTo>
                    <a:pt x="3407" y="1420"/>
                  </a:lnTo>
                  <a:lnTo>
                    <a:pt x="3356" y="1363"/>
                  </a:lnTo>
                  <a:lnTo>
                    <a:pt x="3303" y="1308"/>
                  </a:lnTo>
                  <a:lnTo>
                    <a:pt x="3248" y="1254"/>
                  </a:lnTo>
                  <a:lnTo>
                    <a:pt x="3194" y="1201"/>
                  </a:lnTo>
                  <a:lnTo>
                    <a:pt x="3138" y="1150"/>
                  </a:lnTo>
                  <a:lnTo>
                    <a:pt x="3081" y="1098"/>
                  </a:lnTo>
                  <a:lnTo>
                    <a:pt x="3024" y="1048"/>
                  </a:lnTo>
                  <a:lnTo>
                    <a:pt x="2966" y="999"/>
                  </a:lnTo>
                  <a:lnTo>
                    <a:pt x="2907" y="951"/>
                  </a:lnTo>
                  <a:lnTo>
                    <a:pt x="2847" y="903"/>
                  </a:lnTo>
                  <a:lnTo>
                    <a:pt x="2786" y="857"/>
                  </a:lnTo>
                  <a:lnTo>
                    <a:pt x="2725" y="812"/>
                  </a:lnTo>
                  <a:lnTo>
                    <a:pt x="2663" y="768"/>
                  </a:lnTo>
                  <a:lnTo>
                    <a:pt x="2599" y="726"/>
                  </a:lnTo>
                  <a:lnTo>
                    <a:pt x="2536" y="685"/>
                  </a:lnTo>
                  <a:lnTo>
                    <a:pt x="2471" y="644"/>
                  </a:lnTo>
                  <a:lnTo>
                    <a:pt x="2406" y="604"/>
                  </a:lnTo>
                  <a:lnTo>
                    <a:pt x="2340" y="566"/>
                  </a:lnTo>
                  <a:lnTo>
                    <a:pt x="2274" y="529"/>
                  </a:lnTo>
                  <a:lnTo>
                    <a:pt x="2206" y="493"/>
                  </a:lnTo>
                  <a:lnTo>
                    <a:pt x="2138" y="459"/>
                  </a:lnTo>
                  <a:lnTo>
                    <a:pt x="2070" y="426"/>
                  </a:lnTo>
                  <a:lnTo>
                    <a:pt x="2001" y="393"/>
                  </a:lnTo>
                  <a:lnTo>
                    <a:pt x="1931" y="362"/>
                  </a:lnTo>
                  <a:lnTo>
                    <a:pt x="1860" y="332"/>
                  </a:lnTo>
                  <a:lnTo>
                    <a:pt x="1790" y="304"/>
                  </a:lnTo>
                  <a:lnTo>
                    <a:pt x="1719" y="276"/>
                  </a:lnTo>
                  <a:lnTo>
                    <a:pt x="1647" y="250"/>
                  </a:lnTo>
                  <a:lnTo>
                    <a:pt x="1576" y="225"/>
                  </a:lnTo>
                  <a:lnTo>
                    <a:pt x="1503" y="202"/>
                  </a:lnTo>
                  <a:lnTo>
                    <a:pt x="1430" y="180"/>
                  </a:lnTo>
                  <a:lnTo>
                    <a:pt x="1357" y="158"/>
                  </a:lnTo>
                  <a:lnTo>
                    <a:pt x="1283" y="139"/>
                  </a:lnTo>
                  <a:lnTo>
                    <a:pt x="1210" y="120"/>
                  </a:lnTo>
                  <a:lnTo>
                    <a:pt x="1135" y="103"/>
                  </a:lnTo>
                  <a:lnTo>
                    <a:pt x="1060" y="87"/>
                  </a:lnTo>
                  <a:lnTo>
                    <a:pt x="986" y="72"/>
                  </a:lnTo>
                  <a:lnTo>
                    <a:pt x="911" y="59"/>
                  </a:lnTo>
                  <a:lnTo>
                    <a:pt x="835" y="47"/>
                  </a:lnTo>
                  <a:lnTo>
                    <a:pt x="760" y="37"/>
                  </a:lnTo>
                  <a:lnTo>
                    <a:pt x="684" y="27"/>
                  </a:lnTo>
                  <a:lnTo>
                    <a:pt x="609" y="20"/>
                  </a:lnTo>
                  <a:lnTo>
                    <a:pt x="533" y="13"/>
                  </a:lnTo>
                  <a:lnTo>
                    <a:pt x="456" y="8"/>
                  </a:lnTo>
                  <a:lnTo>
                    <a:pt x="381" y="4"/>
                  </a:lnTo>
                  <a:lnTo>
                    <a:pt x="304" y="1"/>
                  </a:lnTo>
                  <a:lnTo>
                    <a:pt x="229" y="0"/>
                  </a:lnTo>
                  <a:lnTo>
                    <a:pt x="152" y="0"/>
                  </a:lnTo>
                  <a:lnTo>
                    <a:pt x="76" y="1"/>
                  </a:lnTo>
                  <a:lnTo>
                    <a:pt x="0" y="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9" name="Freeform 2722"/>
            <p:cNvSpPr>
              <a:spLocks/>
            </p:cNvSpPr>
            <p:nvPr/>
          </p:nvSpPr>
          <p:spPr bwMode="auto">
            <a:xfrm>
              <a:off x="8370888" y="4878388"/>
              <a:ext cx="79375" cy="85725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217"/>
                </a:cxn>
                <a:cxn ang="0">
                  <a:pos x="198" y="115"/>
                </a:cxn>
              </a:cxnLst>
              <a:rect l="0" t="0" r="r" b="b"/>
              <a:pathLst>
                <a:path w="198" h="217">
                  <a:moveTo>
                    <a:pt x="37" y="0"/>
                  </a:moveTo>
                  <a:lnTo>
                    <a:pt x="0" y="217"/>
                  </a:lnTo>
                  <a:lnTo>
                    <a:pt x="198" y="11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0" name="Rectangle 2723"/>
            <p:cNvSpPr>
              <a:spLocks noChangeArrowheads="1"/>
            </p:cNvSpPr>
            <p:nvPr/>
          </p:nvSpPr>
          <p:spPr bwMode="auto">
            <a:xfrm>
              <a:off x="5384800" y="1976438"/>
              <a:ext cx="573088" cy="3016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1" name="Rectangle 2724"/>
            <p:cNvSpPr>
              <a:spLocks noChangeArrowheads="1"/>
            </p:cNvSpPr>
            <p:nvPr/>
          </p:nvSpPr>
          <p:spPr bwMode="auto">
            <a:xfrm>
              <a:off x="5384800" y="1976438"/>
              <a:ext cx="573088" cy="30162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2" name="Rectangle 2725"/>
            <p:cNvSpPr>
              <a:spLocks noChangeArrowheads="1"/>
            </p:cNvSpPr>
            <p:nvPr/>
          </p:nvSpPr>
          <p:spPr bwMode="auto">
            <a:xfrm>
              <a:off x="5524500" y="2003425"/>
              <a:ext cx="381000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delegation: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343" name="Rectangle 2726"/>
            <p:cNvSpPr>
              <a:spLocks noChangeArrowheads="1"/>
            </p:cNvSpPr>
            <p:nvPr/>
          </p:nvSpPr>
          <p:spPr bwMode="auto">
            <a:xfrm>
              <a:off x="5549900" y="2081213"/>
              <a:ext cx="306388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cert+key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344" name="Rectangle 2727"/>
            <p:cNvSpPr>
              <a:spLocks noChangeArrowheads="1"/>
            </p:cNvSpPr>
            <p:nvPr/>
          </p:nvSpPr>
          <p:spPr bwMode="auto">
            <a:xfrm>
              <a:off x="5484813" y="2160588"/>
              <a:ext cx="488950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(long lifetime)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345" name="Rectangle 2728"/>
            <p:cNvSpPr>
              <a:spLocks noChangeArrowheads="1"/>
            </p:cNvSpPr>
            <p:nvPr/>
          </p:nvSpPr>
          <p:spPr bwMode="auto">
            <a:xfrm>
              <a:off x="6908800" y="2265363"/>
              <a:ext cx="600075" cy="3000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6" name="Rectangle 2729"/>
            <p:cNvSpPr>
              <a:spLocks noChangeArrowheads="1"/>
            </p:cNvSpPr>
            <p:nvPr/>
          </p:nvSpPr>
          <p:spPr bwMode="auto">
            <a:xfrm>
              <a:off x="6908800" y="2265363"/>
              <a:ext cx="600075" cy="30003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7" name="Rectangle 2730"/>
            <p:cNvSpPr>
              <a:spLocks noChangeArrowheads="1"/>
            </p:cNvSpPr>
            <p:nvPr/>
          </p:nvSpPr>
          <p:spPr bwMode="auto">
            <a:xfrm>
              <a:off x="7061200" y="2290763"/>
              <a:ext cx="381000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delegation: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348" name="Rectangle 2731"/>
            <p:cNvSpPr>
              <a:spLocks noChangeArrowheads="1"/>
            </p:cNvSpPr>
            <p:nvPr/>
          </p:nvSpPr>
          <p:spPr bwMode="auto">
            <a:xfrm>
              <a:off x="7086600" y="2368550"/>
              <a:ext cx="306388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cert+key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349" name="Rectangle 2732"/>
            <p:cNvSpPr>
              <a:spLocks noChangeArrowheads="1"/>
            </p:cNvSpPr>
            <p:nvPr/>
          </p:nvSpPr>
          <p:spPr bwMode="auto">
            <a:xfrm>
              <a:off x="7008813" y="2447925"/>
              <a:ext cx="506412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(short lifetime)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350" name="Rectangle 2733"/>
            <p:cNvSpPr>
              <a:spLocks noChangeArrowheads="1"/>
            </p:cNvSpPr>
            <p:nvPr/>
          </p:nvSpPr>
          <p:spPr bwMode="auto">
            <a:xfrm>
              <a:off x="7129463" y="1951038"/>
              <a:ext cx="392112" cy="2222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1" name="Rectangle 2734"/>
            <p:cNvSpPr>
              <a:spLocks noChangeArrowheads="1"/>
            </p:cNvSpPr>
            <p:nvPr/>
          </p:nvSpPr>
          <p:spPr bwMode="auto">
            <a:xfrm>
              <a:off x="7129463" y="1951038"/>
              <a:ext cx="392112" cy="22225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2" name="Rectangle 2735"/>
            <p:cNvSpPr>
              <a:spLocks noChangeArrowheads="1"/>
            </p:cNvSpPr>
            <p:nvPr/>
          </p:nvSpPr>
          <p:spPr bwMode="auto">
            <a:xfrm>
              <a:off x="7199313" y="1978025"/>
              <a:ext cx="334962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re-newal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353" name="Rectangle 2736"/>
            <p:cNvSpPr>
              <a:spLocks noChangeArrowheads="1"/>
            </p:cNvSpPr>
            <p:nvPr/>
          </p:nvSpPr>
          <p:spPr bwMode="auto">
            <a:xfrm>
              <a:off x="7223125" y="2055813"/>
              <a:ext cx="258763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request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354" name="Rectangle 2737"/>
            <p:cNvSpPr>
              <a:spLocks noChangeArrowheads="1"/>
            </p:cNvSpPr>
            <p:nvPr/>
          </p:nvSpPr>
          <p:spPr bwMode="auto">
            <a:xfrm>
              <a:off x="4902200" y="1314450"/>
              <a:ext cx="346075" cy="1444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5" name="Rectangle 2738"/>
            <p:cNvSpPr>
              <a:spLocks noChangeArrowheads="1"/>
            </p:cNvSpPr>
            <p:nvPr/>
          </p:nvSpPr>
          <p:spPr bwMode="auto">
            <a:xfrm>
              <a:off x="4902200" y="1314450"/>
              <a:ext cx="346075" cy="14446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6" name="Rectangle 2739"/>
            <p:cNvSpPr>
              <a:spLocks noChangeArrowheads="1"/>
            </p:cNvSpPr>
            <p:nvPr/>
          </p:nvSpPr>
          <p:spPr bwMode="auto">
            <a:xfrm>
              <a:off x="4973638" y="1341438"/>
              <a:ext cx="258762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Times New Roman" pitchFamily="18" charset="0"/>
                </a:rPr>
                <a:t>request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framework to use?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>
                <a:solidFill>
                  <a:srgbClr val="C00000"/>
                </a:solidFill>
              </a:rPr>
              <a:t>Unfortunately, this question has no clear answer </a:t>
            </a:r>
            <a:r>
              <a:rPr lang="en-GB" dirty="0" smtClean="0">
                <a:solidFill>
                  <a:srgbClr val="C00000"/>
                </a:solidFill>
                <a:sym typeface="Wingdings" pitchFamily="2" charset="2"/>
              </a:rPr>
              <a:t></a:t>
            </a:r>
            <a:endParaRPr lang="en-GB" dirty="0" smtClean="0">
              <a:solidFill>
                <a:srgbClr val="C00000"/>
              </a:solidFill>
            </a:endParaRPr>
          </a:p>
          <a:p>
            <a:r>
              <a:rPr lang="en-GB" dirty="0" smtClean="0"/>
              <a:t>Each service uses a particular framework</a:t>
            </a:r>
          </a:p>
          <a:p>
            <a:pPr lvl="1"/>
            <a:r>
              <a:rPr lang="en-GB" dirty="0" smtClean="0"/>
              <a:t>If you want a service, have to use its chosen framework</a:t>
            </a:r>
          </a:p>
          <a:p>
            <a:r>
              <a:rPr lang="en-GB" dirty="0" smtClean="0"/>
              <a:t>Semantics are mostly different</a:t>
            </a:r>
          </a:p>
          <a:p>
            <a:pPr lvl="1"/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C00000"/>
                </a:solidFill>
              </a:rPr>
              <a:t>However, there is progress!</a:t>
            </a:r>
          </a:p>
          <a:p>
            <a:r>
              <a:rPr lang="en-GB" dirty="0" smtClean="0"/>
              <a:t>There is </a:t>
            </a:r>
            <a:r>
              <a:rPr lang="en-GB" dirty="0" err="1" smtClean="0"/>
              <a:t>interop</a:t>
            </a:r>
            <a:r>
              <a:rPr lang="en-GB" dirty="0" smtClean="0"/>
              <a:t> if you use a central service</a:t>
            </a:r>
          </a:p>
          <a:p>
            <a:pPr lvl="1"/>
            <a:r>
              <a:rPr lang="en-US" dirty="0" smtClean="0"/>
              <a:t>Using an agreed ‘SAML2’ profile of ‘XACML2’ </a:t>
            </a:r>
            <a:r>
              <a:rPr lang="en-US" dirty="0" err="1" smtClean="0"/>
              <a:t>Req</a:t>
            </a:r>
            <a:r>
              <a:rPr lang="en-US" dirty="0" smtClean="0"/>
              <a:t>/</a:t>
            </a:r>
            <a:r>
              <a:rPr lang="en-US" dirty="0" err="1" smtClean="0"/>
              <a:t>Resp</a:t>
            </a:r>
            <a:endParaRPr lang="en-GB" dirty="0" smtClean="0"/>
          </a:p>
          <a:p>
            <a:pPr lvl="1"/>
            <a:r>
              <a:rPr lang="en-GB" dirty="0" smtClean="0"/>
              <a:t>See the </a:t>
            </a:r>
            <a:r>
              <a:rPr lang="en-GB" dirty="0" err="1" smtClean="0"/>
              <a:t>interop</a:t>
            </a:r>
            <a:r>
              <a:rPr lang="en-GB" dirty="0" smtClean="0"/>
              <a:t> section later on</a:t>
            </a:r>
          </a:p>
          <a:p>
            <a:pPr>
              <a:buNone/>
            </a:pPr>
            <a:r>
              <a:rPr lang="en-GB" i="1" dirty="0" smtClean="0"/>
              <a:t>Let’s look at a few examples ...</a:t>
            </a:r>
            <a:endParaRPr lang="en-GB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Access Control for Compute</a:t>
            </a:r>
            <a:endParaRPr lang="en-GB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 running compute </a:t>
            </a:r>
            <a:r>
              <a:rPr lang="en-US" dirty="0" smtClean="0"/>
              <a:t>jobs</a:t>
            </a:r>
          </a:p>
          <a:p>
            <a:r>
              <a:rPr lang="en-US" dirty="0" smtClean="0"/>
              <a:t>Access control: gatekeepers, gLExec, ban lists, and GACL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C9827-203A-491B-8DCD-71C2DCB938C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Submission Today</a:t>
            </a:r>
          </a:p>
        </p:txBody>
      </p:sp>
      <p:pic>
        <p:nvPicPr>
          <p:cNvPr id="5123" name="Picture 2" descr="H:\Home\davidg\EGEE\JRA3\glExec\Site-gatekeeper-scenari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9275" y="2130425"/>
            <a:ext cx="66960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1587500"/>
            <a:ext cx="950913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 bwMode="auto">
          <a:xfrm rot="10800000">
            <a:off x="1430338" y="2433638"/>
            <a:ext cx="782637" cy="4857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142875" y="3859213"/>
            <a:ext cx="38052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User submits his jobs to a resource through a ‘cloud’ of intermediaries</a:t>
            </a:r>
          </a:p>
        </p:txBody>
      </p:sp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457200" y="5221288"/>
            <a:ext cx="81565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Direct binding of payload and submitted grid job</a:t>
            </a:r>
          </a:p>
          <a:p>
            <a:pPr>
              <a:buFont typeface="Arial" charset="0"/>
              <a:buChar char="•"/>
            </a:pPr>
            <a:r>
              <a:rPr lang="en-US"/>
              <a:t>    job contains all the user’s business</a:t>
            </a:r>
          </a:p>
          <a:p>
            <a:pPr>
              <a:buFont typeface="Arial" charset="0"/>
              <a:buChar char="•"/>
            </a:pPr>
            <a:r>
              <a:rPr lang="en-US"/>
              <a:t>    access control is done at the site’s edge</a:t>
            </a:r>
          </a:p>
          <a:p>
            <a:pPr>
              <a:buFont typeface="Arial" charset="0"/>
              <a:buChar char="•"/>
            </a:pPr>
            <a:r>
              <a:rPr lang="en-US"/>
              <a:t>    inside the site, the user job has a specific, site-local, system identity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Access Control on the 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System access, written in C, means LCAS-LCMAPS</a:t>
            </a:r>
          </a:p>
          <a:p>
            <a:r>
              <a:rPr lang="en-GB" dirty="0" smtClean="0"/>
              <a:t>Native or through ‘call-out hooks’ like in GT4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7" name="Picture 3" descr="H:\Home\davidg\EGEE\JRA3\glExec\SCAS-scenarios-GK-LCMAPS-classi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571744"/>
            <a:ext cx="7208838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Similar services in C or using Unix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768850"/>
          </a:xfrm>
        </p:spPr>
        <p:txBody>
          <a:bodyPr/>
          <a:lstStyle/>
          <a:p>
            <a:r>
              <a:rPr lang="en-GB" dirty="0" smtClean="0"/>
              <a:t>gLite ‘CREAM’ submission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err="1" smtClean="0"/>
              <a:t>globus</a:t>
            </a:r>
            <a:r>
              <a:rPr lang="en-GB" dirty="0" smtClean="0"/>
              <a:t> toolkit pre-WS GRAM in EGEE</a:t>
            </a:r>
          </a:p>
          <a:p>
            <a:pPr lvl="1"/>
            <a:r>
              <a:rPr lang="en-GB" dirty="0" smtClean="0"/>
              <a:t>gLExec (via CREAM and in late-binding pilot scenarios)</a:t>
            </a:r>
          </a:p>
          <a:p>
            <a:pPr lvl="1"/>
            <a:r>
              <a:rPr lang="en-GB" dirty="0" err="1" smtClean="0"/>
              <a:t>globus</a:t>
            </a:r>
            <a:r>
              <a:rPr lang="en-GB" dirty="0" smtClean="0"/>
              <a:t> </a:t>
            </a:r>
            <a:r>
              <a:rPr lang="en-GB" dirty="0" err="1" smtClean="0"/>
              <a:t>gridftp</a:t>
            </a:r>
            <a:r>
              <a:rPr lang="en-GB" dirty="0" smtClean="0"/>
              <a:t>, </a:t>
            </a:r>
            <a:r>
              <a:rPr lang="en-GB" dirty="0" err="1" smtClean="0"/>
              <a:t>gsi-openssh</a:t>
            </a:r>
            <a:endParaRPr lang="en-GB" dirty="0" smtClean="0"/>
          </a:p>
          <a:p>
            <a:pPr lvl="1"/>
            <a:r>
              <a:rPr lang="en-GB" dirty="0" smtClean="0"/>
              <a:t>DPM (LCAS-only in new version!)</a:t>
            </a:r>
          </a:p>
          <a:p>
            <a:pPr lvl="1"/>
            <a:r>
              <a:rPr lang="en-GB" dirty="0" smtClean="0"/>
              <a:t>SCAS (‘recursive’ invocation)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7" name="Picture 4" descr="Site-CE-scenar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7719862" cy="2157424"/>
          </a:xfrm>
          <a:prstGeom prst="rect">
            <a:avLst/>
          </a:prstGeom>
          <a:noFill/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529014"/>
            <a:ext cx="623884" cy="40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Decision attributes and obligations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686800" cy="476885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Example: LCAS, the oldest - and simplest - one</a:t>
            </a:r>
            <a:endParaRPr lang="en-GB" dirty="0" smtClean="0"/>
          </a:p>
          <a:p>
            <a:r>
              <a:rPr lang="en-GB" dirty="0" smtClean="0"/>
              <a:t>Input </a:t>
            </a:r>
            <a:r>
              <a:rPr lang="en-GB" dirty="0" smtClean="0"/>
              <a:t>attributes</a:t>
            </a:r>
          </a:p>
          <a:p>
            <a:pPr lvl="1"/>
            <a:r>
              <a:rPr lang="en-GB" dirty="0" smtClean="0"/>
              <a:t>Submitting user certificate</a:t>
            </a:r>
          </a:p>
          <a:p>
            <a:pPr lvl="1"/>
            <a:r>
              <a:rPr lang="en-GB" dirty="0" smtClean="0"/>
              <a:t>VOMS FQANs are known</a:t>
            </a:r>
          </a:p>
          <a:p>
            <a:pPr lvl="1"/>
            <a:r>
              <a:rPr lang="en-GB" dirty="0" smtClean="0"/>
              <a:t>Target service is known</a:t>
            </a:r>
          </a:p>
          <a:p>
            <a:pPr lvl="1"/>
            <a:r>
              <a:rPr lang="en-GB" dirty="0" smtClean="0"/>
              <a:t>Action, partially </a:t>
            </a:r>
            <a:r>
              <a:rPr lang="en-GB" dirty="0" smtClean="0"/>
              <a:t>known (‘RSL’ or executable name</a:t>
            </a:r>
            <a:r>
              <a:rPr lang="en-GB" dirty="0" smtClean="0"/>
              <a:t>)</a:t>
            </a:r>
            <a:endParaRPr lang="en-GB" dirty="0" smtClean="0"/>
          </a:p>
          <a:p>
            <a:r>
              <a:rPr lang="en-GB" dirty="0" smtClean="0"/>
              <a:t>Requested </a:t>
            </a:r>
            <a:r>
              <a:rPr lang="en-GB" dirty="0" smtClean="0"/>
              <a:t>decisions</a:t>
            </a:r>
            <a:endParaRPr lang="en-GB" dirty="0" smtClean="0"/>
          </a:p>
          <a:p>
            <a:pPr lvl="1"/>
            <a:r>
              <a:rPr lang="en-GB" dirty="0" smtClean="0"/>
              <a:t>Is access granted</a:t>
            </a:r>
            <a:r>
              <a:rPr lang="en-GB" dirty="0" smtClean="0"/>
              <a:t>?</a:t>
            </a:r>
          </a:p>
          <a:p>
            <a:pPr lvl="1"/>
            <a:endParaRPr lang="en-GB" dirty="0" smtClean="0"/>
          </a:p>
          <a:p>
            <a:r>
              <a:rPr lang="en-GB" i="1" dirty="0" smtClean="0">
                <a:solidFill>
                  <a:srgbClr val="C00000"/>
                </a:solidFill>
              </a:rPr>
              <a:t>LCMAPS needed for obligations, i.e., the </a:t>
            </a:r>
            <a:r>
              <a:rPr lang="en-GB" i="1" dirty="0" err="1" smtClean="0">
                <a:solidFill>
                  <a:srgbClr val="C00000"/>
                </a:solidFill>
              </a:rPr>
              <a:t>unix</a:t>
            </a:r>
            <a:r>
              <a:rPr lang="en-GB" i="1" dirty="0" smtClean="0">
                <a:solidFill>
                  <a:srgbClr val="C00000"/>
                </a:solidFill>
              </a:rPr>
              <a:t> account</a:t>
            </a:r>
            <a:endParaRPr lang="en-GB" i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LCAS: basic authorization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Pluggable authorization framework in C</a:t>
            </a:r>
          </a:p>
          <a:p>
            <a:pPr lvl="1"/>
            <a:r>
              <a:rPr lang="en-GB" dirty="0" smtClean="0"/>
              <a:t>Independent modules (‘shared objects’) called based on simple ‘</a:t>
            </a:r>
            <a:r>
              <a:rPr lang="en-GB" dirty="0" err="1" smtClean="0"/>
              <a:t>boolean</a:t>
            </a:r>
            <a:r>
              <a:rPr lang="en-GB" dirty="0" smtClean="0"/>
              <a:t>-</a:t>
            </a:r>
            <a:r>
              <a:rPr lang="en-GB" sz="1800" dirty="0" smtClean="0"/>
              <a:t>AND</a:t>
            </a:r>
            <a:r>
              <a:rPr lang="en-GB" dirty="0" smtClean="0"/>
              <a:t>’ policy description</a:t>
            </a:r>
          </a:p>
          <a:p>
            <a:r>
              <a:rPr lang="en-GB" dirty="0" smtClean="0"/>
              <a:t>Decisions based on</a:t>
            </a:r>
          </a:p>
          <a:p>
            <a:pPr lvl="1"/>
            <a:r>
              <a:rPr lang="en-GB" dirty="0" smtClean="0"/>
              <a:t>Allowed user or VOMS FQAN list</a:t>
            </a:r>
          </a:p>
          <a:p>
            <a:pPr lvl="1"/>
            <a:r>
              <a:rPr lang="en-GB" dirty="0" smtClean="0"/>
              <a:t>Deny based on a separate ‘ban’ list with wildcards</a:t>
            </a:r>
          </a:p>
          <a:p>
            <a:pPr lvl="1"/>
            <a:r>
              <a:rPr lang="en-GB" dirty="0" smtClean="0"/>
              <a:t>GACL policy</a:t>
            </a:r>
          </a:p>
          <a:p>
            <a:pPr lvl="1"/>
            <a:r>
              <a:rPr lang="en-GB" dirty="0" smtClean="0"/>
              <a:t>Allowed-executable (‘RSL’ matching)</a:t>
            </a:r>
          </a:p>
          <a:p>
            <a:pPr lvl="1"/>
            <a:r>
              <a:rPr lang="en-GB" dirty="0" smtClean="0"/>
              <a:t>Time slots</a:t>
            </a:r>
          </a:p>
          <a:p>
            <a:pPr lvl="1"/>
            <a:r>
              <a:rPr lang="en-GB" dirty="0" smtClean="0"/>
              <a:t>L&amp;B2-policy module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7158" y="6000768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http://www.nikhef.nl/grid/lcaslcmaps/</a:t>
            </a: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Virtual Organisation, or ‘VO’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Grids organised around ‘virtual organisations’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A set of individuals or organisations, </a:t>
            </a:r>
            <a:r>
              <a:rPr lang="en-GB" b="1" dirty="0" smtClean="0">
                <a:solidFill>
                  <a:srgbClr val="A50021"/>
                </a:solidFill>
              </a:rPr>
              <a:t>not under single hierarchical control</a:t>
            </a:r>
            <a:r>
              <a:rPr lang="en-GB" dirty="0" smtClean="0"/>
              <a:t>, (temporarily) </a:t>
            </a:r>
            <a:r>
              <a:rPr lang="en-GB" b="1" dirty="0" smtClean="0"/>
              <a:t>joining forces</a:t>
            </a:r>
            <a:r>
              <a:rPr lang="en-GB" dirty="0" smtClean="0"/>
              <a:t> to solve a particular problem at hand, bringing to the collaboration a subset of their resources, sharing those </a:t>
            </a:r>
            <a:r>
              <a:rPr lang="en-GB" b="1" dirty="0" smtClean="0">
                <a:solidFill>
                  <a:srgbClr val="A50021"/>
                </a:solidFill>
              </a:rPr>
              <a:t>at their discretion</a:t>
            </a:r>
            <a:r>
              <a:rPr lang="en-GB" dirty="0" smtClean="0"/>
              <a:t> and each </a:t>
            </a:r>
            <a:r>
              <a:rPr lang="en-GB" b="1" dirty="0" smtClean="0">
                <a:solidFill>
                  <a:srgbClr val="A50021"/>
                </a:solidFill>
              </a:rPr>
              <a:t>under their own conditions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However, the term is used in different ways ...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LCAS example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00034" y="1571612"/>
            <a:ext cx="8454559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 @(#)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lcas.db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pluginname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lcas_userban.mod,pluginargs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ban_users.db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pluginname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lcas_voms.mod,pluginargs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="-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vomsdir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/etc/grid-security/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vomsdir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 ..."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56418" y="1238706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/opt/</a:t>
            </a:r>
            <a:r>
              <a:rPr lang="en-GB" dirty="0" err="1" smtClean="0"/>
              <a:t>glite</a:t>
            </a:r>
            <a:r>
              <a:rPr lang="en-GB" dirty="0" smtClean="0"/>
              <a:t>/etc/</a:t>
            </a:r>
            <a:r>
              <a:rPr lang="en-GB" dirty="0" err="1" smtClean="0"/>
              <a:t>lcas</a:t>
            </a:r>
            <a:r>
              <a:rPr lang="en-GB" dirty="0" smtClean="0"/>
              <a:t>/</a:t>
            </a:r>
            <a:r>
              <a:rPr lang="en-GB" dirty="0" err="1" smtClean="0"/>
              <a:t>lcas.db</a:t>
            </a:r>
            <a:endParaRPr lang="en-GB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00034" y="2833212"/>
            <a:ext cx="8454559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 @(#)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ban_users.db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/DC=org/DC=example/CN=Sherlock Holmes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/DC=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gov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/DC=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somelab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/OU=CDF/CN=*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8" y="2500306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/opt/</a:t>
            </a:r>
            <a:r>
              <a:rPr lang="en-GB" dirty="0" err="1" smtClean="0"/>
              <a:t>glite</a:t>
            </a:r>
            <a:r>
              <a:rPr lang="en-GB" dirty="0" smtClean="0"/>
              <a:t>/etc/</a:t>
            </a:r>
            <a:r>
              <a:rPr lang="en-GB" dirty="0" err="1" smtClean="0"/>
              <a:t>lcas</a:t>
            </a:r>
            <a:r>
              <a:rPr lang="en-GB" dirty="0" smtClean="0"/>
              <a:t>/</a:t>
            </a:r>
            <a:r>
              <a:rPr lang="en-GB" dirty="0" err="1" smtClean="0"/>
              <a:t>ban_users.db</a:t>
            </a:r>
            <a:endParaRPr lang="en-GB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00034" y="4040881"/>
            <a:ext cx="8454559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"/O=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dutchgrid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/O=users/O=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nikhef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/CN=David Groep" .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pvier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"/O=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dutchgrid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/O=users/O=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nikhef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/CN=Oscar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Koeroo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okoeroo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"/C=AT/O=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AustrianGrid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/OU=UIBK/OU=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OrgUnit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/CN=Name Suppressed" .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esr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"/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vlemed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/Role=NULL/Capability=NULL" .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vlemed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"/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vlemed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 .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vlemed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"/vo.gear.cern.ch/Role=NULL/Capability=NULL" .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poola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"/vo.gear.cern.ch" .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poola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"/vo.gear.cern.ch/Role=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lcgadmin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/Capability=NULL" .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troi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"/vo.gear.cern.ch/Role=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lcgadmin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 .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troi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101" y="3707975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 smtClean="0"/>
              <a:t>only DN </a:t>
            </a:r>
            <a:r>
              <a:rPr lang="en-GB" i="1" dirty="0" err="1" smtClean="0"/>
              <a:t>c.q</a:t>
            </a:r>
            <a:r>
              <a:rPr lang="en-GB" i="1" dirty="0" smtClean="0"/>
              <a:t>. FQAN used from ...</a:t>
            </a:r>
            <a:r>
              <a:rPr lang="en-GB" dirty="0" smtClean="0"/>
              <a:t> /etc/grid-security/grid-</a:t>
            </a:r>
            <a:r>
              <a:rPr lang="en-GB" dirty="0" err="1" smtClean="0"/>
              <a:t>mapfile</a:t>
            </a:r>
            <a:endParaRPr lang="en-GB" dirty="0"/>
          </a:p>
        </p:txBody>
      </p:sp>
    </p:spTree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 notably </a:t>
            </a:r>
            <a:r>
              <a:rPr lang="en-GB" dirty="0" smtClean="0"/>
              <a:t>different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gLite </a:t>
            </a:r>
            <a:r>
              <a:rPr lang="en-GB" dirty="0" smtClean="0"/>
              <a:t>WMS</a:t>
            </a:r>
            <a:endParaRPr lang="en-GB" dirty="0" smtClean="0"/>
          </a:p>
          <a:p>
            <a:pPr lvl="1"/>
            <a:r>
              <a:rPr lang="en-GB" dirty="0" smtClean="0"/>
              <a:t>Uses GACL libraries directly and exclusively</a:t>
            </a:r>
          </a:p>
          <a:p>
            <a:r>
              <a:rPr lang="en-GB" dirty="0" smtClean="0"/>
              <a:t>Storage access </a:t>
            </a:r>
            <a:r>
              <a:rPr lang="en-GB" dirty="0" smtClean="0"/>
              <a:t>control, e.g. DPM</a:t>
            </a:r>
            <a:endParaRPr lang="en-GB" dirty="0" smtClean="0"/>
          </a:p>
          <a:p>
            <a:pPr lvl="1"/>
            <a:r>
              <a:rPr lang="en-GB" dirty="0" smtClean="0"/>
              <a:t>Has built-in native handing of groups via POSIX ACLs expressed as VOMS FQANs</a:t>
            </a:r>
          </a:p>
          <a:p>
            <a:r>
              <a:rPr lang="en-GB" dirty="0" smtClean="0"/>
              <a:t>Native GT4 pre-WS-GRAM and </a:t>
            </a:r>
            <a:r>
              <a:rPr lang="en-GB" dirty="0" err="1" smtClean="0"/>
              <a:t>GridFTP</a:t>
            </a:r>
            <a:endParaRPr lang="en-GB" dirty="0" smtClean="0"/>
          </a:p>
          <a:p>
            <a:pPr lvl="1"/>
            <a:r>
              <a:rPr lang="en-GB" dirty="0" smtClean="0"/>
              <a:t>Has only a static DN map file</a:t>
            </a:r>
          </a:p>
          <a:p>
            <a:pPr lvl="1"/>
            <a:r>
              <a:rPr lang="en-GB" dirty="0" smtClean="0"/>
              <a:t>Unless configured to use LCAS-LCMAPS or </a:t>
            </a:r>
            <a:r>
              <a:rPr lang="en-GB" dirty="0" smtClean="0"/>
              <a:t>PRIMA-GUMS</a:t>
            </a:r>
          </a:p>
          <a:p>
            <a:r>
              <a:rPr lang="en-US" dirty="0" smtClean="0"/>
              <a:t>…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gLite WMS access control: GACL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00034" y="1475890"/>
            <a:ext cx="8454559" cy="461664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gacl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version="0.0.1"&gt;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&lt;entry&gt;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voms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400" smtClean="0">
                <a:latin typeface="Courier New" pitchFamily="49" charset="0"/>
                <a:cs typeface="Courier New" pitchFamily="49" charset="0"/>
              </a:rPr>
              <a:t>&lt;fqan&gt;lofar/ROLE=admin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fqan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&lt;/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voms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&lt;allow&gt;&lt;exec/&gt;&lt;/allow&gt;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&lt;/entry&gt;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...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&lt;entry&gt;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voms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&lt;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fqan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lsgrid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fqan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&lt;/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voms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&lt;allow&gt;&lt;exec/&gt;&lt;/allow&gt;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&lt;/entry&gt;</a:t>
            </a:r>
          </a:p>
          <a:p>
            <a:pPr lvl="0"/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&lt;entry&gt;</a:t>
            </a:r>
          </a:p>
          <a:p>
            <a:pPr lvl="0"/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&lt;person&gt;</a:t>
            </a:r>
          </a:p>
          <a:p>
            <a:pPr lvl="0"/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&lt;</a:t>
            </a:r>
            <a:r>
              <a:rPr lang="en-US" sz="14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dn</a:t>
            </a:r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&gt;/DC=org/DC=example/O=HEP/O=PKU/OU=PHYS/CN=Some Person&lt;/</a:t>
            </a:r>
            <a:r>
              <a:rPr lang="en-US" sz="14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dn</a:t>
            </a:r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lvl="0"/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&lt;/person&gt;</a:t>
            </a:r>
          </a:p>
          <a:p>
            <a:pPr lvl="0"/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&lt;deny&gt;&lt;exec/&gt;&lt;/deny&gt;</a:t>
            </a:r>
          </a:p>
          <a:p>
            <a:pPr lvl="0"/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&lt;/entry&gt;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gacl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0101" y="114298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/opt/</a:t>
            </a:r>
            <a:r>
              <a:rPr lang="en-GB" dirty="0" err="1" smtClean="0"/>
              <a:t>glite</a:t>
            </a:r>
            <a:r>
              <a:rPr lang="en-GB" dirty="0" smtClean="0"/>
              <a:t>/etc/ </a:t>
            </a:r>
            <a:r>
              <a:rPr lang="en-GB" dirty="0" err="1" smtClean="0"/>
              <a:t>glite_wms_wmproxy.gacl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071538" y="6060064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 err="1" smtClean="0"/>
              <a:t>GridSite</a:t>
            </a:r>
            <a:r>
              <a:rPr lang="en-GB" i="1" dirty="0" smtClean="0"/>
              <a:t> and LCAS can do GACL as well, though ...</a:t>
            </a:r>
            <a:endParaRPr lang="en-GB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pPr>
              <a:buNone/>
            </a:pPr>
            <a:r>
              <a:rPr lang="en-GB" sz="2400" dirty="0" smtClean="0"/>
              <a:t>GUMS is a central-service only mapping service</a:t>
            </a:r>
          </a:p>
          <a:p>
            <a:r>
              <a:rPr lang="en-GB" sz="2400" dirty="0" smtClean="0"/>
              <a:t>Database with a ‘site’ dump of the VO membership</a:t>
            </a:r>
          </a:p>
          <a:p>
            <a:r>
              <a:rPr lang="en-GB" sz="2400" dirty="0" smtClean="0"/>
              <a:t>Tools to manipulate that database</a:t>
            </a:r>
          </a:p>
          <a:p>
            <a:r>
              <a:rPr lang="en-GB" sz="2400" dirty="0" smtClean="0"/>
              <a:t>e.g. banning a user or a VO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i="1" dirty="0" smtClean="0"/>
          </a:p>
          <a:p>
            <a:r>
              <a:rPr lang="en-GB" sz="2400" i="1" dirty="0" smtClean="0"/>
              <a:t>please hold for a central service based on LCAS-LCMAPS...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GUMS access control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5720" y="3404716"/>
            <a:ext cx="8715404" cy="169277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# an individual that is not a VO member</a:t>
            </a:r>
          </a:p>
          <a:p>
            <a:pPr lvl="0"/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/DC=org/DC=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doegrids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/OU=People/CN=Jay Packard 335585, </a:t>
            </a:r>
          </a:p>
          <a:p>
            <a:pPr lvl="0"/>
            <a:endParaRPr lang="en-US" sz="13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# an 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invidual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from any VO</a:t>
            </a:r>
          </a:p>
          <a:p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/DC=org/DC=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doegrids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/OU=People/CN=Jay Packard 335585, .* </a:t>
            </a:r>
          </a:p>
          <a:p>
            <a:endParaRPr lang="en-US" sz="13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# or an individual from the Atlas production role</a:t>
            </a:r>
          </a:p>
          <a:p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/DC=org/DC=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doegrids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/OU=People/CN=Jay Packard 335585, //atlas/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usatlas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/Role=production.*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0101" y="3143248"/>
            <a:ext cx="8072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C00000"/>
                </a:solidFill>
              </a:rPr>
              <a:t>https://twiki.grid.iu.edu/bin/view/Security/GUMS--DevelopmentandAdditions</a:t>
            </a:r>
            <a:endParaRPr lang="en-GB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the Unix world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Credential mapping</a:t>
            </a:r>
          </a:p>
          <a:p>
            <a:r>
              <a:rPr lang="en-US" dirty="0" smtClean="0"/>
              <a:t>Running </a:t>
            </a:r>
            <a:r>
              <a:rPr lang="en-US" dirty="0" smtClean="0"/>
              <a:t>jobs</a:t>
            </a:r>
          </a:p>
          <a:p>
            <a:r>
              <a:rPr lang="en-US" i="1" dirty="0" smtClean="0"/>
              <a:t>Long-running jobs and </a:t>
            </a:r>
            <a:r>
              <a:rPr lang="en-US" i="1" dirty="0" err="1" smtClean="0"/>
              <a:t>MyProxy</a:t>
            </a:r>
            <a:endParaRPr lang="en-US" i="1" dirty="0" smtClean="0"/>
          </a:p>
          <a:p>
            <a:r>
              <a:rPr lang="en-US" i="1" dirty="0" smtClean="0"/>
              <a:t>Addressing late-binding with gLExec</a:t>
            </a:r>
            <a:endParaRPr lang="en-GB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the Unix world: Problem</a:t>
            </a:r>
            <a:endParaRPr lang="en-GB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ADD5-A8B4-4732-9A81-7483BEBD7A63}" type="slidenum">
              <a:rPr lang="en-US"/>
              <a:pPr/>
              <a:t>55</a:t>
            </a:fld>
            <a:endParaRPr lang="en-US"/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8317" y="3752850"/>
            <a:ext cx="8589963" cy="2260600"/>
          </a:xfrm>
        </p:spPr>
        <p:txBody>
          <a:bodyPr/>
          <a:lstStyle/>
          <a:p>
            <a:pPr marL="457200" indent="-457200"/>
            <a:r>
              <a:rPr lang="en-GB" dirty="0"/>
              <a:t>Unix does not talk Grid, so</a:t>
            </a:r>
            <a:br>
              <a:rPr lang="en-GB" dirty="0"/>
            </a:br>
            <a:r>
              <a:rPr lang="en-GB" dirty="0"/>
              <a:t>translation is needed between grid and local identity</a:t>
            </a:r>
          </a:p>
          <a:p>
            <a:pPr marL="457200" indent="-457200"/>
            <a:endParaRPr lang="en-GB" dirty="0"/>
          </a:p>
          <a:p>
            <a:pPr marL="457200" indent="-457200">
              <a:buFontTx/>
              <a:buAutoNum type="arabicPeriod"/>
            </a:pPr>
            <a:r>
              <a:rPr lang="en-GB" dirty="0"/>
              <a:t>this translation has to happen somewhere</a:t>
            </a:r>
          </a:p>
          <a:p>
            <a:pPr marL="457200" indent="-457200">
              <a:buFontTx/>
              <a:buAutoNum type="arabicPeriod"/>
            </a:pPr>
            <a:r>
              <a:rPr lang="en-GB" dirty="0"/>
              <a:t>something needs to do that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643282" y="1357298"/>
            <a:ext cx="1354138" cy="866775"/>
            <a:chOff x="737" y="2513"/>
            <a:chExt cx="988" cy="694"/>
          </a:xfrm>
        </p:grpSpPr>
        <p:sp>
          <p:nvSpPr>
            <p:cNvPr id="360453" name="AutoShape 5"/>
            <p:cNvSpPr>
              <a:spLocks noChangeArrowheads="1"/>
            </p:cNvSpPr>
            <p:nvPr/>
          </p:nvSpPr>
          <p:spPr bwMode="auto">
            <a:xfrm>
              <a:off x="737" y="2513"/>
              <a:ext cx="960" cy="590"/>
            </a:xfrm>
            <a:prstGeom prst="verticalScroll">
              <a:avLst>
                <a:gd name="adj" fmla="val 12500"/>
              </a:avLst>
            </a:prstGeom>
            <a:solidFill>
              <a:srgbClr val="FFCC66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it-IT" sz="800" b="1">
                <a:solidFill>
                  <a:srgbClr val="000000"/>
                </a:solidFill>
                <a:latin typeface="Helvetica" pitchFamily="34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it-IT" sz="800" b="1">
                <a:solidFill>
                  <a:srgbClr val="000000"/>
                </a:solidFill>
                <a:latin typeface="Helvetica" pitchFamily="34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it-IT" sz="800" b="1">
                  <a:solidFill>
                    <a:srgbClr val="000000"/>
                  </a:solidFill>
                  <a:latin typeface="Helvetica" pitchFamily="34" charset="0"/>
                </a:rPr>
                <a:t>C=IT/O=INFN </a:t>
              </a:r>
              <a:br>
                <a:rPr lang="it-IT" sz="800" b="1">
                  <a:solidFill>
                    <a:srgbClr val="000000"/>
                  </a:solidFill>
                  <a:latin typeface="Helvetica" pitchFamily="34" charset="0"/>
                </a:rPr>
              </a:br>
              <a:r>
                <a:rPr lang="it-IT" sz="800" b="1">
                  <a:solidFill>
                    <a:srgbClr val="000000"/>
                  </a:solidFill>
                  <a:latin typeface="Helvetica" pitchFamily="34" charset="0"/>
                </a:rPr>
                <a:t>/L=CNAF</a:t>
              </a:r>
              <a:br>
                <a:rPr lang="it-IT" sz="800" b="1">
                  <a:solidFill>
                    <a:srgbClr val="000000"/>
                  </a:solidFill>
                  <a:latin typeface="Helvetica" pitchFamily="34" charset="0"/>
                </a:rPr>
              </a:br>
              <a:r>
                <a:rPr lang="it-IT" sz="800" b="1">
                  <a:solidFill>
                    <a:srgbClr val="000000"/>
                  </a:solidFill>
                  <a:latin typeface="Helvetica" pitchFamily="34" charset="0"/>
                </a:rPr>
                <a:t>/CN=Pinco Palla</a:t>
              </a:r>
              <a:br>
                <a:rPr lang="it-IT" sz="800" b="1">
                  <a:solidFill>
                    <a:srgbClr val="000000"/>
                  </a:solidFill>
                  <a:latin typeface="Helvetica" pitchFamily="34" charset="0"/>
                </a:rPr>
              </a:br>
              <a:r>
                <a:rPr lang="it-IT" sz="800" b="1">
                  <a:solidFill>
                    <a:srgbClr val="000000"/>
                  </a:solidFill>
                  <a:latin typeface="Helvetica" pitchFamily="34" charset="0"/>
                </a:rPr>
                <a:t>/CN=proxy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it-IT" sz="900" b="1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 sz="1400">
                <a:solidFill>
                  <a:schemeClr val="tx1"/>
                </a:solidFill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279" y="2579"/>
              <a:ext cx="446" cy="628"/>
              <a:chOff x="4001" y="2995"/>
              <a:chExt cx="957" cy="835"/>
            </a:xfrm>
          </p:grpSpPr>
          <p:pic>
            <p:nvPicPr>
              <p:cNvPr id="360455" name="Picture 7" descr="j025587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001" y="2995"/>
                <a:ext cx="957" cy="835"/>
              </a:xfrm>
              <a:prstGeom prst="rect">
                <a:avLst/>
              </a:prstGeom>
              <a:noFill/>
            </p:spPr>
          </p:pic>
          <p:sp>
            <p:nvSpPr>
              <p:cNvPr id="360456" name="Text Box 8"/>
              <p:cNvSpPr txBox="1">
                <a:spLocks noChangeArrowheads="1"/>
              </p:cNvSpPr>
              <p:nvPr/>
            </p:nvSpPr>
            <p:spPr bwMode="auto">
              <a:xfrm>
                <a:off x="4027" y="3045"/>
                <a:ext cx="759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it-IT" sz="600" b="1">
                    <a:solidFill>
                      <a:srgbClr val="003366"/>
                    </a:solidFill>
                    <a:latin typeface="Helvetica-Narrow" pitchFamily="34" charset="0"/>
                  </a:rPr>
                  <a:t>VOMS</a:t>
                </a:r>
                <a:br>
                  <a:rPr lang="it-IT" sz="600" b="1">
                    <a:solidFill>
                      <a:srgbClr val="003366"/>
                    </a:solidFill>
                    <a:latin typeface="Helvetica-Narrow" pitchFamily="34" charset="0"/>
                  </a:rPr>
                </a:br>
                <a:r>
                  <a:rPr lang="it-IT" sz="600" b="1">
                    <a:solidFill>
                      <a:srgbClr val="003366"/>
                    </a:solidFill>
                    <a:latin typeface="Helvetica-Narrow" pitchFamily="34" charset="0"/>
                  </a:rPr>
                  <a:t>pseudo-cert</a:t>
                </a:r>
                <a:endParaRPr lang="it-IT" sz="600">
                  <a:solidFill>
                    <a:schemeClr val="tx1"/>
                  </a:solidFill>
                  <a:latin typeface="Helvetica-Narrow" pitchFamily="34" charset="0"/>
                </a:endParaRPr>
              </a:p>
            </p:txBody>
          </p:sp>
        </p:grpSp>
      </p:grpSp>
      <p:sp>
        <p:nvSpPr>
          <p:cNvPr id="360458" name="Text Box 10"/>
          <p:cNvSpPr txBox="1">
            <a:spLocks noChangeArrowheads="1"/>
          </p:cNvSpPr>
          <p:nvPr/>
        </p:nvSpPr>
        <p:spPr bwMode="auto">
          <a:xfrm>
            <a:off x="5264120" y="1411273"/>
            <a:ext cx="3582987" cy="6111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GB"/>
              <a:t>(X509, VOMS)</a:t>
            </a:r>
            <a:br>
              <a:rPr lang="en-GB"/>
            </a:br>
            <a:r>
              <a:rPr lang="en-GB" sz="1600"/>
              <a:t>/dc=org/dc=example/CN=John Doe</a:t>
            </a:r>
          </a:p>
        </p:txBody>
      </p:sp>
      <p:sp>
        <p:nvSpPr>
          <p:cNvPr id="360459" name="Line 11"/>
          <p:cNvSpPr>
            <a:spLocks noChangeShapeType="1"/>
          </p:cNvSpPr>
          <p:nvPr/>
        </p:nvSpPr>
        <p:spPr bwMode="auto">
          <a:xfrm>
            <a:off x="4238595" y="2316148"/>
            <a:ext cx="0" cy="788987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dash"/>
            <a:round/>
            <a:headEnd type="oval" w="sm" len="sm"/>
            <a:tailEnd type="triangle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GB"/>
          </a:p>
        </p:txBody>
      </p:sp>
      <p:sp>
        <p:nvSpPr>
          <p:cNvPr id="360460" name="Text Box 12"/>
          <p:cNvSpPr txBox="1">
            <a:spLocks noChangeArrowheads="1"/>
          </p:cNvSpPr>
          <p:nvPr/>
        </p:nvSpPr>
        <p:spPr bwMode="auto">
          <a:xfrm>
            <a:off x="214282" y="3273410"/>
            <a:ext cx="8718550" cy="263525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  <a:buClr>
                <a:srgbClr val="FFCC00"/>
              </a:buClr>
              <a:buFontTx/>
              <a:buNone/>
            </a:pPr>
            <a:r>
              <a:rPr lang="it-IT" sz="1600">
                <a:solidFill>
                  <a:schemeClr val="bg1"/>
                </a:solidFill>
                <a:latin typeface="Courier New" pitchFamily="49" charset="0"/>
              </a:rPr>
              <a:t>pvier001:x:43401:2029:PoolAccount VL-e P4 no.1:/home/pvier001:/bin/sh</a:t>
            </a:r>
          </a:p>
        </p:txBody>
      </p:sp>
      <p:sp>
        <p:nvSpPr>
          <p:cNvPr id="360461" name="Text Box 13"/>
          <p:cNvSpPr txBox="1">
            <a:spLocks noChangeArrowheads="1"/>
          </p:cNvSpPr>
          <p:nvPr/>
        </p:nvSpPr>
        <p:spPr bwMode="auto">
          <a:xfrm>
            <a:off x="1357282" y="1516048"/>
            <a:ext cx="2179638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GB"/>
              <a:t>grid identity</a:t>
            </a:r>
          </a:p>
        </p:txBody>
      </p:sp>
      <p:sp>
        <p:nvSpPr>
          <p:cNvPr id="360462" name="WordArt 14"/>
          <p:cNvSpPr>
            <a:spLocks noChangeArrowheads="1" noChangeShapeType="1" noTextEdit="1"/>
          </p:cNvSpPr>
          <p:nvPr/>
        </p:nvSpPr>
        <p:spPr bwMode="auto">
          <a:xfrm>
            <a:off x="3184495" y="2479660"/>
            <a:ext cx="2092325" cy="296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 Black"/>
              </a:rPr>
              <a:t>translate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the Unix world: LCMAPS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Again a pluggable framework</a:t>
            </a:r>
          </a:p>
          <a:p>
            <a:pPr lvl="1"/>
            <a:r>
              <a:rPr lang="en-GB" dirty="0" smtClean="0"/>
              <a:t>Separated in two phases, since </a:t>
            </a:r>
            <a:br>
              <a:rPr lang="en-GB" dirty="0" smtClean="0"/>
            </a:br>
            <a:r>
              <a:rPr lang="en-GB" i="1" dirty="0" smtClean="0"/>
              <a:t>#1 may require ‘root’ privileges, </a:t>
            </a:r>
            <a:br>
              <a:rPr lang="en-GB" i="1" dirty="0" smtClean="0"/>
            </a:br>
            <a:r>
              <a:rPr lang="en-GB" i="1" dirty="0" smtClean="0"/>
              <a:t>that a plug-in in #2 might drop</a:t>
            </a:r>
          </a:p>
          <a:p>
            <a:pPr lvl="1"/>
            <a:r>
              <a:rPr lang="en-GB" b="1" dirty="0" smtClean="0"/>
              <a:t>Acquisition</a:t>
            </a:r>
            <a:br>
              <a:rPr lang="en-GB" b="1" dirty="0" smtClean="0"/>
            </a:br>
            <a:r>
              <a:rPr lang="en-GB" dirty="0" smtClean="0"/>
              <a:t>collect attributes and obligations</a:t>
            </a:r>
          </a:p>
          <a:p>
            <a:pPr lvl="1"/>
            <a:r>
              <a:rPr lang="en-GB" b="1" dirty="0" smtClean="0"/>
              <a:t>Enforcement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make all obligations honoured</a:t>
            </a:r>
            <a:br>
              <a:rPr lang="en-GB" dirty="0" smtClean="0"/>
            </a:br>
            <a:r>
              <a:rPr lang="en-GB" dirty="0" smtClean="0"/>
              <a:t>interact with local </a:t>
            </a:r>
            <a:r>
              <a:rPr lang="en-GB" dirty="0" err="1" smtClean="0"/>
              <a:t>unix</a:t>
            </a:r>
            <a:r>
              <a:rPr lang="en-GB" dirty="0" smtClean="0"/>
              <a:t> system</a:t>
            </a:r>
          </a:p>
          <a:p>
            <a:r>
              <a:rPr lang="en-GB" dirty="0" smtClean="0"/>
              <a:t>Modules are shared objects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5662597" y="1357298"/>
            <a:ext cx="3481403" cy="4357718"/>
            <a:chOff x="5214942" y="1000108"/>
            <a:chExt cx="3481403" cy="4357718"/>
          </a:xfrm>
        </p:grpSpPr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5214942" y="1428736"/>
              <a:ext cx="773112" cy="392909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6072199" y="1428736"/>
              <a:ext cx="2500330" cy="392909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6197604" y="1895492"/>
              <a:ext cx="844550" cy="1905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197604" y="3800492"/>
              <a:ext cx="844550" cy="1219200"/>
            </a:xfrm>
            <a:prstGeom prst="rect">
              <a:avLst/>
            </a:prstGeom>
            <a:solidFill>
              <a:srgbClr val="FF0000"/>
            </a:solidFill>
            <a:ln w="254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6972304" y="2047892"/>
              <a:ext cx="84455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6972304" y="2419367"/>
              <a:ext cx="84455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6972304" y="2800367"/>
              <a:ext cx="84455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6972304" y="3190892"/>
              <a:ext cx="84455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14" name="AutoShape 11"/>
            <p:cNvCxnSpPr>
              <a:cxnSpLocks noChangeShapeType="1"/>
              <a:stCxn id="10" idx="1"/>
              <a:endCxn id="11" idx="1"/>
            </p:cNvCxnSpPr>
            <p:nvPr/>
          </p:nvCxnSpPr>
          <p:spPr bwMode="auto">
            <a:xfrm rot="10800000" flipH="1" flipV="1">
              <a:off x="6972304" y="2200292"/>
              <a:ext cx="1587" cy="371475"/>
            </a:xfrm>
            <a:prstGeom prst="curvedConnector3">
              <a:avLst>
                <a:gd name="adj1" fmla="val -14400000"/>
              </a:avLst>
            </a:prstGeom>
            <a:noFill/>
            <a:ln w="25400">
              <a:solidFill>
                <a:srgbClr val="00279F"/>
              </a:solidFill>
              <a:round/>
              <a:headEnd type="none" w="sm" len="sm"/>
              <a:tailEnd type="triangle" w="sm" len="sm"/>
            </a:ln>
            <a:effectLst/>
          </p:spPr>
        </p:cxnSp>
        <p:cxnSp>
          <p:nvCxnSpPr>
            <p:cNvPr id="15" name="AutoShape 12"/>
            <p:cNvCxnSpPr>
              <a:cxnSpLocks noChangeShapeType="1"/>
              <a:stCxn id="11" idx="1"/>
              <a:endCxn id="12" idx="1"/>
            </p:cNvCxnSpPr>
            <p:nvPr/>
          </p:nvCxnSpPr>
          <p:spPr bwMode="auto">
            <a:xfrm rot="10800000" flipH="1" flipV="1">
              <a:off x="6972304" y="2571767"/>
              <a:ext cx="1587" cy="381000"/>
            </a:xfrm>
            <a:prstGeom prst="curvedConnector3">
              <a:avLst>
                <a:gd name="adj1" fmla="val -14400000"/>
              </a:avLst>
            </a:prstGeom>
            <a:noFill/>
            <a:ln w="25400">
              <a:solidFill>
                <a:srgbClr val="00279F"/>
              </a:solidFill>
              <a:round/>
              <a:headEnd type="none" w="sm" len="sm"/>
              <a:tailEnd type="triangle" w="sm" len="sm"/>
            </a:ln>
            <a:effectLst/>
          </p:spPr>
        </p:cxn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6269041" y="3648092"/>
              <a:ext cx="633413" cy="304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sz="1600" b="1">
                  <a:solidFill>
                    <a:schemeClr val="tx1"/>
                  </a:solidFill>
                  <a:latin typeface="Arial" pitchFamily="34" charset="0"/>
                </a:rPr>
                <a:t>CREDs</a:t>
              </a:r>
            </a:p>
          </p:txBody>
        </p:sp>
        <p:cxnSp>
          <p:nvCxnSpPr>
            <p:cNvPr id="17" name="AutoShape 14"/>
            <p:cNvCxnSpPr>
              <a:cxnSpLocks noChangeShapeType="1"/>
              <a:stCxn id="10" idx="1"/>
              <a:endCxn id="16" idx="0"/>
            </p:cNvCxnSpPr>
            <p:nvPr/>
          </p:nvCxnSpPr>
          <p:spPr bwMode="auto">
            <a:xfrm rot="10800000" flipV="1">
              <a:off x="6586541" y="2200292"/>
              <a:ext cx="385763" cy="1428750"/>
            </a:xfrm>
            <a:prstGeom prst="curvedConnector2">
              <a:avLst/>
            </a:prstGeom>
            <a:noFill/>
            <a:ln w="25400">
              <a:solidFill>
                <a:srgbClr val="00FF00"/>
              </a:solidFill>
              <a:round/>
              <a:headEnd type="none" w="sm" len="sm"/>
              <a:tailEnd type="triangle" w="sm" len="sm"/>
            </a:ln>
            <a:effectLst/>
          </p:spPr>
        </p:cxnSp>
        <p:cxnSp>
          <p:nvCxnSpPr>
            <p:cNvPr id="18" name="AutoShape 15"/>
            <p:cNvCxnSpPr>
              <a:cxnSpLocks noChangeShapeType="1"/>
              <a:stCxn id="11" idx="1"/>
              <a:endCxn id="16" idx="0"/>
            </p:cNvCxnSpPr>
            <p:nvPr/>
          </p:nvCxnSpPr>
          <p:spPr bwMode="auto">
            <a:xfrm rot="10800000" flipV="1">
              <a:off x="6586541" y="2571767"/>
              <a:ext cx="385763" cy="1057275"/>
            </a:xfrm>
            <a:prstGeom prst="curvedConnector2">
              <a:avLst/>
            </a:prstGeom>
            <a:noFill/>
            <a:ln w="25400">
              <a:solidFill>
                <a:srgbClr val="00FF00"/>
              </a:solidFill>
              <a:round/>
              <a:headEnd type="none" w="sm" len="sm"/>
              <a:tailEnd type="triangle" w="sm" len="sm"/>
            </a:ln>
            <a:effectLst/>
          </p:spPr>
        </p:cxn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6972304" y="3876692"/>
              <a:ext cx="844550" cy="3048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6972304" y="4257692"/>
              <a:ext cx="844550" cy="3048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6972304" y="4638692"/>
              <a:ext cx="844550" cy="3048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22" name="AutoShape 19"/>
            <p:cNvCxnSpPr>
              <a:cxnSpLocks noChangeShapeType="1"/>
              <a:stCxn id="16" idx="2"/>
              <a:endCxn id="19" idx="1"/>
            </p:cNvCxnSpPr>
            <p:nvPr/>
          </p:nvCxnSpPr>
          <p:spPr bwMode="auto">
            <a:xfrm rot="16200000" flipH="1">
              <a:off x="6750848" y="3807635"/>
              <a:ext cx="57150" cy="385763"/>
            </a:xfrm>
            <a:prstGeom prst="curvedConnector2">
              <a:avLst/>
            </a:prstGeom>
            <a:noFill/>
            <a:ln w="25400">
              <a:solidFill>
                <a:srgbClr val="00FF00"/>
              </a:solidFill>
              <a:round/>
              <a:headEnd type="none" w="sm" len="sm"/>
              <a:tailEnd type="triangle" w="sm" len="sm"/>
            </a:ln>
            <a:effectLst/>
          </p:spPr>
        </p:cxnSp>
        <p:cxnSp>
          <p:nvCxnSpPr>
            <p:cNvPr id="23" name="AutoShape 20"/>
            <p:cNvCxnSpPr>
              <a:cxnSpLocks noChangeShapeType="1"/>
              <a:stCxn id="16" idx="2"/>
              <a:endCxn id="20" idx="1"/>
            </p:cNvCxnSpPr>
            <p:nvPr/>
          </p:nvCxnSpPr>
          <p:spPr bwMode="auto">
            <a:xfrm rot="16200000" flipH="1">
              <a:off x="6560348" y="3998135"/>
              <a:ext cx="438150" cy="385763"/>
            </a:xfrm>
            <a:prstGeom prst="curvedConnector2">
              <a:avLst/>
            </a:prstGeom>
            <a:noFill/>
            <a:ln w="25400">
              <a:solidFill>
                <a:srgbClr val="00FF00"/>
              </a:solidFill>
              <a:round/>
              <a:headEnd type="none" w="sm" len="sm"/>
              <a:tailEnd type="triangle" w="sm" len="sm"/>
            </a:ln>
            <a:effectLst/>
          </p:spPr>
        </p:cxnSp>
        <p:cxnSp>
          <p:nvCxnSpPr>
            <p:cNvPr id="24" name="AutoShape 21"/>
            <p:cNvCxnSpPr>
              <a:cxnSpLocks noChangeShapeType="1"/>
              <a:stCxn id="16" idx="2"/>
              <a:endCxn id="21" idx="1"/>
            </p:cNvCxnSpPr>
            <p:nvPr/>
          </p:nvCxnSpPr>
          <p:spPr bwMode="auto">
            <a:xfrm rot="16200000" flipH="1">
              <a:off x="6369848" y="4188635"/>
              <a:ext cx="819150" cy="385763"/>
            </a:xfrm>
            <a:prstGeom prst="curvedConnector2">
              <a:avLst/>
            </a:prstGeom>
            <a:noFill/>
            <a:ln w="25400">
              <a:solidFill>
                <a:srgbClr val="00FF00"/>
              </a:solidFill>
              <a:round/>
              <a:headEnd type="none" w="sm" len="sm"/>
              <a:tailEnd type="triangle" w="sm" len="sm"/>
            </a:ln>
            <a:effectLst/>
          </p:spPr>
        </p:cxn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7429520" y="1000108"/>
              <a:ext cx="1266825" cy="396875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  <a:buClrTx/>
                <a:buFontTx/>
                <a:buNone/>
              </a:pPr>
              <a:r>
                <a:rPr lang="en-US" sz="2000">
                  <a:solidFill>
                    <a:schemeClr val="tx1"/>
                  </a:solidFill>
                  <a:latin typeface="Arial" pitchFamily="34" charset="0"/>
                </a:rPr>
                <a:t>LCMAPS</a:t>
              </a:r>
            </a:p>
          </p:txBody>
        </p:sp>
        <p:cxnSp>
          <p:nvCxnSpPr>
            <p:cNvPr id="26" name="AutoShape 24"/>
            <p:cNvCxnSpPr>
              <a:cxnSpLocks noChangeShapeType="1"/>
            </p:cNvCxnSpPr>
            <p:nvPr/>
          </p:nvCxnSpPr>
          <p:spPr bwMode="auto">
            <a:xfrm>
              <a:off x="6005516" y="1776430"/>
              <a:ext cx="685800" cy="152400"/>
            </a:xfrm>
            <a:prstGeom prst="curvedConnector2">
              <a:avLst/>
            </a:prstGeom>
            <a:noFill/>
            <a:ln w="25400">
              <a:solidFill>
                <a:srgbClr val="00279F"/>
              </a:solidFill>
              <a:round/>
              <a:headEnd type="none" w="sm" len="sm"/>
              <a:tailEnd type="triangle" w="sm" len="sm"/>
            </a:ln>
            <a:effectLst/>
          </p:spPr>
        </p:cxn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7000892" y="1428736"/>
              <a:ext cx="1175322" cy="584775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</a:rPr>
                <a:t>Credential </a:t>
              </a: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</a:rPr>
                <a:t/>
              </a:r>
              <a:br>
                <a:rPr lang="en-US" sz="1600" dirty="0" smtClean="0">
                  <a:solidFill>
                    <a:schemeClr val="tx1"/>
                  </a:solidFill>
                  <a:latin typeface="Arial" pitchFamily="34" charset="0"/>
                </a:rPr>
              </a:b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</a:rPr>
                <a:t>Acquisition</a:t>
              </a:r>
              <a:endParaRPr lang="en-US" sz="16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7037391" y="3571892"/>
              <a:ext cx="1412875" cy="336550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solidFill>
                    <a:schemeClr val="tx1"/>
                  </a:solidFill>
                  <a:latin typeface="Arial" pitchFamily="34" charset="0"/>
                </a:rPr>
                <a:t>&amp; Enforcement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 rot="16200000">
              <a:off x="4023543" y="3501234"/>
              <a:ext cx="3211539" cy="400110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>
                <a:spcBef>
                  <a:spcPct val="50000"/>
                </a:spcBef>
                <a:buClrTx/>
                <a:buFontTx/>
                <a:buNone/>
              </a:pPr>
              <a:r>
                <a:rPr lang="en-US" sz="2000" dirty="0" smtClean="0">
                  <a:solidFill>
                    <a:schemeClr val="tx1"/>
                  </a:solidFill>
                  <a:latin typeface="Arial" pitchFamily="34" charset="0"/>
                </a:rPr>
                <a:t>Service (GK, </a:t>
              </a:r>
              <a:r>
                <a:rPr lang="en-US" sz="2000" dirty="0" err="1" smtClean="0">
                  <a:solidFill>
                    <a:schemeClr val="tx1"/>
                  </a:solidFill>
                  <a:latin typeface="Arial" pitchFamily="34" charset="0"/>
                </a:rPr>
                <a:t>GridFTP</a:t>
              </a:r>
              <a:r>
                <a:rPr lang="en-US" sz="2000" dirty="0" smtClean="0">
                  <a:solidFill>
                    <a:schemeClr val="tx1"/>
                  </a:solidFill>
                  <a:latin typeface="Arial" pitchFamily="34" charset="0"/>
                </a:rPr>
                <a:t>, …)</a:t>
              </a:r>
              <a:endParaRPr lang="en-US" sz="20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cxnSp>
          <p:nvCxnSpPr>
            <p:cNvPr id="33" name="AutoShape 24"/>
            <p:cNvCxnSpPr>
              <a:cxnSpLocks noChangeShapeType="1"/>
              <a:stCxn id="9" idx="2"/>
            </p:cNvCxnSpPr>
            <p:nvPr/>
          </p:nvCxnSpPr>
          <p:spPr bwMode="auto">
            <a:xfrm rot="5400000">
              <a:off x="6212690" y="4807763"/>
              <a:ext cx="195260" cy="619119"/>
            </a:xfrm>
            <a:prstGeom prst="curvedConnector2">
              <a:avLst/>
            </a:prstGeom>
            <a:noFill/>
            <a:ln w="25400">
              <a:solidFill>
                <a:srgbClr val="00279F"/>
              </a:solidFill>
              <a:round/>
              <a:headEnd type="none" w="sm" len="sm"/>
              <a:tailEnd type="triangle" w="sm" len="sm"/>
            </a:ln>
            <a:effectLst/>
          </p:spPr>
        </p:cxnSp>
      </p:grpSp>
      <p:sp>
        <p:nvSpPr>
          <p:cNvPr id="40" name="TextBox 39"/>
          <p:cNvSpPr txBox="1"/>
          <p:nvPr/>
        </p:nvSpPr>
        <p:spPr>
          <a:xfrm>
            <a:off x="357158" y="6000768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http://www.nikhef.nl/grid/lcaslcmaps/</a:t>
            </a: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LCMAPS modules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17985"/>
            <a:ext cx="8229600" cy="2339973"/>
          </a:xfrm>
        </p:spPr>
        <p:txBody>
          <a:bodyPr/>
          <a:lstStyle/>
          <a:p>
            <a:r>
              <a:rPr lang="en-GB" dirty="0" smtClean="0"/>
              <a:t>Acquisition</a:t>
            </a:r>
            <a:br>
              <a:rPr lang="en-GB" dirty="0" smtClean="0"/>
            </a:br>
            <a:r>
              <a:rPr lang="en-GB" sz="2400" dirty="0" smtClean="0"/>
              <a:t>(</a:t>
            </a:r>
            <a:r>
              <a:rPr lang="en-GB" sz="2400" dirty="0" err="1" smtClean="0"/>
              <a:t>voms</a:t>
            </a:r>
            <a:r>
              <a:rPr lang="en-GB" sz="2400" dirty="0" smtClean="0"/>
              <a:t>)local{</a:t>
            </a:r>
            <a:r>
              <a:rPr lang="en-GB" sz="2400" dirty="0" err="1" smtClean="0"/>
              <a:t>account,group</a:t>
            </a:r>
            <a:r>
              <a:rPr lang="en-GB" sz="2400" dirty="0" smtClean="0"/>
              <a:t>}, (</a:t>
            </a:r>
            <a:r>
              <a:rPr lang="en-GB" sz="2400" dirty="0" err="1" smtClean="0"/>
              <a:t>voms</a:t>
            </a:r>
            <a:r>
              <a:rPr lang="en-GB" sz="2400" dirty="0" smtClean="0"/>
              <a:t>)pool{</a:t>
            </a:r>
            <a:r>
              <a:rPr lang="en-GB" sz="2400" dirty="0" err="1" smtClean="0"/>
              <a:t>account,group</a:t>
            </a:r>
            <a:r>
              <a:rPr lang="en-GB" sz="2400" dirty="0" smtClean="0"/>
              <a:t>}, GUMS, verify-proxy, </a:t>
            </a:r>
            <a:r>
              <a:rPr lang="en-GB" sz="2400" dirty="0" err="1" smtClean="0"/>
              <a:t>scas</a:t>
            </a:r>
            <a:r>
              <a:rPr lang="en-GB" sz="2400" dirty="0" smtClean="0"/>
              <a:t>-client</a:t>
            </a:r>
          </a:p>
          <a:p>
            <a:r>
              <a:rPr lang="en-GB" dirty="0" smtClean="0"/>
              <a:t>Enforcement</a:t>
            </a:r>
            <a:br>
              <a:rPr lang="en-GB" dirty="0" smtClean="0"/>
            </a:br>
            <a:r>
              <a:rPr lang="en-GB" sz="2400" dirty="0" err="1" smtClean="0"/>
              <a:t>posix_enf</a:t>
            </a:r>
            <a:r>
              <a:rPr lang="en-GB" sz="2400" dirty="0" smtClean="0"/>
              <a:t>, </a:t>
            </a:r>
            <a:r>
              <a:rPr lang="en-GB" sz="2400" dirty="0" err="1" smtClean="0"/>
              <a:t>ldap_enf</a:t>
            </a:r>
            <a:r>
              <a:rPr lang="en-GB" sz="2400" dirty="0" smtClean="0"/>
              <a:t>, </a:t>
            </a:r>
            <a:r>
              <a:rPr lang="en-GB" sz="2400" dirty="0" err="1" smtClean="0"/>
              <a:t>afs</a:t>
            </a:r>
            <a:r>
              <a:rPr lang="en-GB" sz="2400" dirty="0" smtClean="0"/>
              <a:t>, </a:t>
            </a:r>
            <a:r>
              <a:rPr lang="en-GB" sz="2400" dirty="0" err="1" smtClean="0"/>
              <a:t>jobRepository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85860"/>
            <a:ext cx="6515120" cy="269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LCMAPS configuration example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00034" y="1475890"/>
            <a:ext cx="8454559" cy="504753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LCMAPS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config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file for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glexec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generated by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YAIM</a:t>
            </a:r>
          </a:p>
          <a:p>
            <a:pPr lvl="0"/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vomslocalgroup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= "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lcmaps_voms_localgroup.mod ...“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vomslocalaccount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= "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lcmaps_voms_localaccount.mod ...“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vomspoolaccount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= "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lcmaps_voms_poolaccount.mod ...“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localaccount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= "lcmaps_localaccount.mod"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" -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gridmapfile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/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etc/grid-security/grid-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mapfile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“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poolaccount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= "lcmaps_poolaccount.mod"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" -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override_inconsistency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" -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gridmapfile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/etc/grid-security/grid-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mapfile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" -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gridmapdir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/share/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gridmapdir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</a:t>
            </a: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good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= "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lcmaps_dummy_good.mod“</a:t>
            </a:r>
          </a:p>
          <a:p>
            <a:pPr lvl="0"/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Policies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DN-local -&gt; VO-static -&gt; VO-pool -&gt;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DN-pool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static_account_mapping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lvl="0"/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localaccount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-&gt; good</a:t>
            </a:r>
          </a:p>
          <a:p>
            <a:pPr lvl="0"/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voms_mapping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lvl="0"/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vomslocalgroup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-&gt;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vomslocalaccount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vomslocalaccount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-&gt; good |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vomspoolaccount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classic_poolaccount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lvl="0"/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poolaccount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-&gt;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good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1" y="114298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/</a:t>
            </a:r>
            <a:r>
              <a:rPr lang="en-GB" dirty="0" smtClean="0"/>
              <a:t>opt/</a:t>
            </a:r>
            <a:r>
              <a:rPr lang="en-GB" dirty="0" err="1" smtClean="0"/>
              <a:t>glite</a:t>
            </a:r>
            <a:r>
              <a:rPr lang="en-GB" dirty="0" smtClean="0"/>
              <a:t>/etc/</a:t>
            </a:r>
            <a:r>
              <a:rPr lang="en-GB" dirty="0" err="1" smtClean="0"/>
              <a:t>lcmaps</a:t>
            </a:r>
            <a:r>
              <a:rPr lang="en-GB" dirty="0" smtClean="0"/>
              <a:t>/</a:t>
            </a:r>
            <a:r>
              <a:rPr lang="en-GB" dirty="0" err="1" smtClean="0"/>
              <a:t>lcmaps-scas.db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071538" y="6060064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 smtClean="0"/>
              <a:t>Policy sequence depends on the service!</a:t>
            </a:r>
            <a:endParaRPr lang="en-GB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Long Running Jobs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MyProxy</a:t>
            </a:r>
            <a:endParaRPr lang="en-GB" dirty="0" smtClean="0"/>
          </a:p>
          <a:p>
            <a:r>
              <a:rPr lang="en-GB" dirty="0" smtClean="0"/>
              <a:t>Renewal daemons</a:t>
            </a:r>
          </a:p>
          <a:p>
            <a:r>
              <a:rPr lang="en-GB" dirty="0" smtClean="0"/>
              <a:t>What About VOMS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C9827-203A-491B-8DCD-71C2DCB938CA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VOs on an e-Infrastructure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89555"/>
            <a:ext cx="8686800" cy="1339841"/>
          </a:xfrm>
        </p:spPr>
        <p:txBody>
          <a:bodyPr/>
          <a:lstStyle/>
          <a:p>
            <a:r>
              <a:rPr lang="en-GB" sz="2400" dirty="0" smtClean="0"/>
              <a:t>User communities ‘live’ on a persistent infrastructure</a:t>
            </a:r>
          </a:p>
          <a:p>
            <a:r>
              <a:rPr lang="en-GB" sz="2400" dirty="0" smtClean="0"/>
              <a:t>Communities can exist without their ‘own’ resources</a:t>
            </a:r>
          </a:p>
          <a:p>
            <a:r>
              <a:rPr lang="en-GB" sz="2400" dirty="0" smtClean="0"/>
              <a:t>... and resource centres can do without local users</a:t>
            </a:r>
            <a:endParaRPr lang="en-GB" sz="2400" dirty="0"/>
          </a:p>
        </p:txBody>
      </p:sp>
      <p:pic>
        <p:nvPicPr>
          <p:cNvPr id="4" name="Picture 4" descr="vostructure-eg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6907213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MyProxy in EGEE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EGEE security based on proxy certificates</a:t>
            </a:r>
          </a:p>
          <a:p>
            <a:pPr lvl="1"/>
            <a:r>
              <a:rPr lang="en-US" dirty="0"/>
              <a:t>often carrying VOMS attribute certificates</a:t>
            </a:r>
          </a:p>
          <a:p>
            <a:endParaRPr lang="en-US" dirty="0" smtClean="0"/>
          </a:p>
          <a:p>
            <a:r>
              <a:rPr lang="en-US" dirty="0" err="1" smtClean="0"/>
              <a:t>MyProxy</a:t>
            </a:r>
            <a:r>
              <a:rPr lang="en-US" dirty="0" smtClean="0"/>
              <a:t> </a:t>
            </a:r>
            <a:r>
              <a:rPr lang="en-US" dirty="0"/>
              <a:t>used for several purposes:</a:t>
            </a:r>
          </a:p>
          <a:p>
            <a:pPr lvl="1"/>
            <a:r>
              <a:rPr lang="en-US" dirty="0"/>
              <a:t>Solution for portals (P-GRADE, Genius)</a:t>
            </a:r>
          </a:p>
          <a:p>
            <a:pPr lvl="2"/>
            <a:r>
              <a:rPr lang="en-US" dirty="0"/>
              <a:t>a common way of using </a:t>
            </a:r>
            <a:r>
              <a:rPr lang="en-US" dirty="0" err="1"/>
              <a:t>MyProxy</a:t>
            </a:r>
            <a:endParaRPr lang="en-US" dirty="0"/>
          </a:p>
          <a:p>
            <a:pPr lvl="1"/>
            <a:r>
              <a:rPr lang="en-US" u="sng" dirty="0"/>
              <a:t>Long-running jobs and data transfers</a:t>
            </a:r>
          </a:p>
          <a:p>
            <a:pPr lvl="2"/>
            <a:r>
              <a:rPr lang="en-US" dirty="0"/>
              <a:t>credential </a:t>
            </a:r>
            <a:r>
              <a:rPr lang="en-US" dirty="0" smtClean="0"/>
              <a:t>renewal</a:t>
            </a:r>
            <a:endParaRPr lang="en-US" dirty="0"/>
          </a:p>
        </p:txBody>
      </p:sp>
      <p:sp>
        <p:nvSpPr>
          <p:cNvPr id="8196" name="AutoShape 4"/>
          <p:cNvSpPr>
            <a:spLocks/>
          </p:cNvSpPr>
          <p:nvPr/>
        </p:nvSpPr>
        <p:spPr bwMode="auto">
          <a:xfrm>
            <a:off x="6300788" y="3068638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25400">
            <a:noFill/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GB"/>
          </a:p>
        </p:txBody>
      </p:sp>
      <p:sp>
        <p:nvSpPr>
          <p:cNvPr id="8197" name="AutoShape 5"/>
          <p:cNvSpPr>
            <a:spLocks/>
          </p:cNvSpPr>
          <p:nvPr/>
        </p:nvSpPr>
        <p:spPr bwMode="auto">
          <a:xfrm>
            <a:off x="6732588" y="3068638"/>
            <a:ext cx="287337" cy="1296987"/>
          </a:xfrm>
          <a:prstGeom prst="rightBrace">
            <a:avLst>
              <a:gd name="adj1" fmla="val 37615"/>
              <a:gd name="adj2" fmla="val 50000"/>
            </a:avLst>
          </a:prstGeom>
          <a:noFill/>
          <a:ln w="25400">
            <a:noFill/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GB"/>
          </a:p>
        </p:txBody>
      </p:sp>
      <p:sp>
        <p:nvSpPr>
          <p:cNvPr id="8198" name="AutoShape 6"/>
          <p:cNvSpPr>
            <a:spLocks/>
          </p:cNvSpPr>
          <p:nvPr/>
        </p:nvSpPr>
        <p:spPr bwMode="auto">
          <a:xfrm>
            <a:off x="6659563" y="3068638"/>
            <a:ext cx="360362" cy="1368425"/>
          </a:xfrm>
          <a:prstGeom prst="rightBrace">
            <a:avLst>
              <a:gd name="adj1" fmla="val 31645"/>
              <a:gd name="adj2" fmla="val 50000"/>
            </a:avLst>
          </a:prstGeom>
          <a:noFill/>
          <a:ln w="25400">
            <a:noFill/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571868" y="6143644"/>
            <a:ext cx="5572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C00000"/>
                </a:solidFill>
              </a:rPr>
              <a:t>Slides based on: </a:t>
            </a:r>
            <a:r>
              <a:rPr lang="cs-CZ" sz="1400" dirty="0" smtClean="0">
                <a:solidFill>
                  <a:srgbClr val="C00000"/>
                </a:solidFill>
              </a:rPr>
              <a:t>Ludek Matyska and Daniel Kouril, CESNET</a:t>
            </a:r>
            <a:endParaRPr lang="en-GB" sz="1400" dirty="0" smtClean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5786454"/>
            <a:ext cx="316836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http://myproxy.ncsa.uiuc.edu/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Long-running Jobs</a:t>
            </a: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Jobs require valid credentials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e.g. to access </a:t>
            </a:r>
            <a:r>
              <a:rPr lang="en-US" sz="2000" dirty="0" err="1"/>
              <a:t>GridFTP</a:t>
            </a:r>
            <a:r>
              <a:rPr lang="en-US" sz="2000" dirty="0"/>
              <a:t> data repositories on the user‘s behalf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these operations must be secured, using the users‘ credentials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Job's lifetime can easily exceed the lifetime of a proxy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consider waiting in the queues, possible resubmissions, computation time, data transfers, etc.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also VOMS certificates have limited lifetime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Impossible to submit a job with sufficiently long credentials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overall job lifetime not known in advance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violation of the meaning of short-time proxies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increased risk when the credential is stolen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might be unacceptable for the end resources</a:t>
            </a:r>
          </a:p>
          <a:p>
            <a:pPr>
              <a:lnSpc>
                <a:spcPct val="90000"/>
              </a:lnSpc>
            </a:pPr>
            <a:r>
              <a:rPr lang="en-US" sz="2400" i="1" dirty="0"/>
              <a:t>How to provide jobs with a valid short-lived credential throughout their run?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868" y="6143644"/>
            <a:ext cx="5572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C00000"/>
                </a:solidFill>
              </a:rPr>
              <a:t>Slides based on: </a:t>
            </a:r>
            <a:r>
              <a:rPr lang="cs-CZ" sz="1400" dirty="0" smtClean="0">
                <a:solidFill>
                  <a:srgbClr val="C00000"/>
                </a:solidFill>
              </a:rPr>
              <a:t>Ludek Matyska and Daniel Kouril, CESNET</a:t>
            </a:r>
            <a:endParaRPr lang="en-GB" sz="1400" dirty="0" smtClean="0">
              <a:solidFill>
                <a:srgbClr val="C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Proxy Renewal Service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Periodical renewal of credentials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maintains a list of jobs' proxy certificates to be kept valid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using </a:t>
            </a:r>
            <a:r>
              <a:rPr lang="en-US" sz="2000" dirty="0" err="1"/>
              <a:t>MyProxy</a:t>
            </a:r>
            <a:r>
              <a:rPr lang="en-US" sz="2000" dirty="0"/>
              <a:t> repository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server specified by user in the job description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uses the renewal mode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authenticates using the WMS credential AND authorizes using the proxy being renewed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Support for renewal of VOMS attributes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Part of the broker node (WMS)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 proxy of a job is registered upon submission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It is renewed whenever it is going to expire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several attempts done until renewal succeeds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After renewal a new proxy is pushed to the computing resource, where the job is running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After the job completion the proxy is unregistered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868" y="6143644"/>
            <a:ext cx="5572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C00000"/>
                </a:solidFill>
              </a:rPr>
              <a:t>Slides based on: </a:t>
            </a:r>
            <a:r>
              <a:rPr lang="cs-CZ" sz="1400" dirty="0" smtClean="0">
                <a:solidFill>
                  <a:srgbClr val="C00000"/>
                </a:solidFill>
              </a:rPr>
              <a:t>Ludek Matyska and Daniel Kouril, CESNET</a:t>
            </a:r>
            <a:endParaRPr lang="en-GB" sz="1400" dirty="0" smtClean="0">
              <a:solidFill>
                <a:srgbClr val="C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Proxy Renewal Service</a:t>
            </a:r>
            <a:endParaRPr lang="en-US"/>
          </a:p>
        </p:txBody>
      </p:sp>
      <p:pic>
        <p:nvPicPr>
          <p:cNvPr id="13320" name="Picture 8" descr="renewal_slide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84238" y="974725"/>
            <a:ext cx="7513637" cy="5429250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3571868" y="6143644"/>
            <a:ext cx="5572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C00000"/>
                </a:solidFill>
              </a:rPr>
              <a:t>Slides based on: </a:t>
            </a:r>
            <a:r>
              <a:rPr lang="cs-CZ" sz="1400" dirty="0" smtClean="0">
                <a:solidFill>
                  <a:srgbClr val="C00000"/>
                </a:solidFill>
              </a:rPr>
              <a:t>Ludek Matyska and Daniel Kouril, CESNET</a:t>
            </a:r>
            <a:endParaRPr lang="en-GB" sz="1400" dirty="0" smtClean="0">
              <a:solidFill>
                <a:srgbClr val="C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Proxy Renewal Service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Ensures that jobs always have a valid short-time proxy</a:t>
            </a:r>
          </a:p>
          <a:p>
            <a:r>
              <a:rPr lang="en-US" sz="2400" dirty="0"/>
              <a:t>Users have full control over their proxies and renewal</a:t>
            </a:r>
          </a:p>
          <a:p>
            <a:pPr lvl="1"/>
            <a:r>
              <a:rPr lang="en-US" sz="2000" dirty="0"/>
              <a:t>Using the </a:t>
            </a:r>
            <a:r>
              <a:rPr lang="en-US" sz="2000" dirty="0" err="1"/>
              <a:t>MyProxy</a:t>
            </a:r>
            <a:r>
              <a:rPr lang="en-US" sz="2000" dirty="0"/>
              <a:t> repository</a:t>
            </a:r>
          </a:p>
          <a:p>
            <a:r>
              <a:rPr lang="en-US" sz="2400" dirty="0"/>
              <a:t>Support for VOMS</a:t>
            </a:r>
          </a:p>
          <a:p>
            <a:r>
              <a:rPr lang="en-US" sz="2400" dirty="0"/>
              <a:t>All operations are logged</a:t>
            </a:r>
          </a:p>
          <a:p>
            <a:pPr lvl="1"/>
            <a:r>
              <a:rPr lang="en-US" sz="2000" dirty="0"/>
              <a:t>allows an audit</a:t>
            </a:r>
          </a:p>
          <a:p>
            <a:r>
              <a:rPr lang="en-US" sz="2400" dirty="0"/>
              <a:t>Stolen credentials can't be renewed easily</a:t>
            </a:r>
          </a:p>
          <a:p>
            <a:pPr lvl="1"/>
            <a:r>
              <a:rPr lang="en-US" sz="2000" dirty="0"/>
              <a:t>the WMS credential are necessary for renewal</a:t>
            </a:r>
          </a:p>
          <a:p>
            <a:r>
              <a:rPr lang="en-US" sz="2400" dirty="0"/>
              <a:t>An older (still valid) proxy must be available for renewal</a:t>
            </a:r>
          </a:p>
          <a:p>
            <a:pPr lvl="1"/>
            <a:r>
              <a:rPr lang="en-US" sz="2000" dirty="0"/>
              <a:t>reduces the risk when services are compromised</a:t>
            </a:r>
          </a:p>
          <a:p>
            <a:r>
              <a:rPr lang="en-US" sz="2400" dirty="0"/>
              <a:t>Developed in EU </a:t>
            </a:r>
            <a:r>
              <a:rPr lang="en-US" sz="2400" dirty="0" err="1"/>
              <a:t>Datagrid</a:t>
            </a:r>
            <a:r>
              <a:rPr lang="en-US" sz="2400" dirty="0"/>
              <a:t>, in production use in EGEE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868" y="6143644"/>
            <a:ext cx="5572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C00000"/>
                </a:solidFill>
              </a:rPr>
              <a:t>Slides based on: </a:t>
            </a:r>
            <a:r>
              <a:rPr lang="cs-CZ" sz="1400" dirty="0" smtClean="0">
                <a:solidFill>
                  <a:srgbClr val="C00000"/>
                </a:solidFill>
              </a:rPr>
              <a:t>Ludek Matyska and Daniel Kouril, CESNET</a:t>
            </a:r>
            <a:endParaRPr lang="en-GB" sz="1400" dirty="0" smtClean="0">
              <a:solidFill>
                <a:srgbClr val="C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/>
              <a:t> </a:t>
            </a:r>
            <a:r>
              <a:rPr lang="en-US" sz="2800"/>
              <a:t>MyProxy and Trust Establishment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Relationship between </a:t>
            </a:r>
            <a:r>
              <a:rPr lang="en-US" sz="2400" dirty="0" err="1"/>
              <a:t>MyProxy</a:t>
            </a:r>
            <a:r>
              <a:rPr lang="en-US" sz="2400" dirty="0"/>
              <a:t> and its client is crucial</a:t>
            </a:r>
          </a:p>
          <a:p>
            <a:pPr lvl="1"/>
            <a:r>
              <a:rPr lang="en-US" sz="2000" dirty="0"/>
              <a:t>clients must be authorized to access the repository</a:t>
            </a:r>
          </a:p>
          <a:p>
            <a:r>
              <a:rPr lang="en-US" sz="2400" dirty="0"/>
              <a:t>So far trust based on a static configuration</a:t>
            </a:r>
          </a:p>
          <a:p>
            <a:pPr lvl="1"/>
            <a:r>
              <a:rPr lang="en-US" sz="2000" dirty="0"/>
              <a:t>each service and client must be listed</a:t>
            </a:r>
          </a:p>
          <a:p>
            <a:pPr lvl="1"/>
            <a:r>
              <a:rPr lang="en-US" sz="2000" dirty="0"/>
              <a:t>regular expressions aren‘t sufficient</a:t>
            </a:r>
          </a:p>
          <a:p>
            <a:pPr lvl="1"/>
            <a:r>
              <a:rPr lang="en-US" sz="2000" dirty="0"/>
              <a:t>a subject name of a service must be added on each change or addition </a:t>
            </a:r>
          </a:p>
          <a:p>
            <a:r>
              <a:rPr lang="en-US" sz="2400" dirty="0"/>
              <a:t>VOMS support introduced recently</a:t>
            </a:r>
          </a:p>
          <a:p>
            <a:pPr lvl="1"/>
            <a:r>
              <a:rPr lang="en-US" sz="2000" dirty="0"/>
              <a:t>generated by needs of EGEE</a:t>
            </a:r>
          </a:p>
          <a:p>
            <a:pPr lvl="1"/>
            <a:r>
              <a:rPr lang="en-US" sz="2000" dirty="0"/>
              <a:t>allows to specify VOMS attributes (roles, groups) instead of specifying identity</a:t>
            </a:r>
          </a:p>
          <a:p>
            <a:pPr lvl="1"/>
            <a:r>
              <a:rPr lang="en-US" sz="2000" dirty="0"/>
              <a:t>requires adding service certificates to VOMS machinery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868" y="6143644"/>
            <a:ext cx="5572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C00000"/>
                </a:solidFill>
              </a:rPr>
              <a:t>Slides based on: </a:t>
            </a:r>
            <a:r>
              <a:rPr lang="cs-CZ" sz="1400" dirty="0" smtClean="0">
                <a:solidFill>
                  <a:srgbClr val="C00000"/>
                </a:solidFill>
              </a:rPr>
              <a:t>Ludek Matyska and Daniel Kouril, CESNET</a:t>
            </a:r>
            <a:endParaRPr lang="en-GB" sz="1400" dirty="0" smtClean="0">
              <a:solidFill>
                <a:srgbClr val="C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Late binding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Pilot jobs</a:t>
            </a:r>
          </a:p>
          <a:p>
            <a:r>
              <a:rPr lang="en-GB" dirty="0" smtClean="0"/>
              <a:t>Impact on sites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Binding Late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59274-859E-4130-9B6F-05A4F38C8999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6147" name="Picture 2" descr="H:\Home\davidg\EGEE\JRA3\glExec\single-user-pilotjob-scenari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013" y="1077913"/>
            <a:ext cx="8597900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3465513" y="1312863"/>
            <a:ext cx="2508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user’s system for </a:t>
            </a:r>
            <a:br>
              <a:rPr lang="en-US"/>
            </a:br>
            <a:r>
              <a:rPr lang="en-US"/>
              <a:t>job management</a:t>
            </a:r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6769100" y="2093913"/>
            <a:ext cx="2182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job container binds to actual workload</a:t>
            </a:r>
          </a:p>
        </p:txBody>
      </p:sp>
      <p:sp>
        <p:nvSpPr>
          <p:cNvPr id="6150" name="TextBox 8"/>
          <p:cNvSpPr txBox="1">
            <a:spLocks noChangeArrowheads="1"/>
          </p:cNvSpPr>
          <p:nvPr/>
        </p:nvSpPr>
        <p:spPr bwMode="auto">
          <a:xfrm>
            <a:off x="457200" y="4970463"/>
            <a:ext cx="81565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Late binding of work load using ‘pilot jobs’</a:t>
            </a:r>
          </a:p>
          <a:p>
            <a:pPr>
              <a:buFont typeface="Arial" charset="0"/>
              <a:buChar char="•"/>
            </a:pPr>
            <a:r>
              <a:rPr lang="en-US"/>
              <a:t>    generic job containers are sent, which can verify the ‘surroundings’</a:t>
            </a:r>
          </a:p>
          <a:p>
            <a:pPr>
              <a:buFont typeface="Arial" charset="0"/>
              <a:buChar char="•"/>
            </a:pPr>
            <a:r>
              <a:rPr lang="en-US"/>
              <a:t>    retrieve payload from a repository ‘elsewhere’</a:t>
            </a:r>
          </a:p>
          <a:p>
            <a:pPr>
              <a:buFont typeface="Arial" charset="0"/>
              <a:buChar char="•"/>
            </a:pPr>
            <a:r>
              <a:rPr lang="en-US"/>
              <a:t>    </a:t>
            </a:r>
            <a:r>
              <a:rPr lang="en-US" i="1"/>
              <a:t>if the repository is run by the user, on a per-user bases, </a:t>
            </a:r>
            <a:br>
              <a:rPr lang="en-US" i="1"/>
            </a:br>
            <a:r>
              <a:rPr lang="en-US" i="1"/>
              <a:t>     then it is likely that it’s the users’ payload – if communication is secure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Multi-User Pilot Jobs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3B944-5342-4AD4-AD40-B79BDAC25898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7171" name="Picture 2" descr="H:\Home\davidg\EGEE\JRA3\glExec\VO-Pilot-Job-scenario-toda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0" y="868363"/>
            <a:ext cx="8223250" cy="464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457200" y="5619750"/>
            <a:ext cx="81565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What if the user ‘outsources’ the running of the pilot jobs?</a:t>
            </a:r>
          </a:p>
          <a:p>
            <a:pPr>
              <a:buFont typeface="Arial" charset="0"/>
              <a:buChar char="•"/>
            </a:pPr>
            <a:r>
              <a:rPr lang="en-US"/>
              <a:t>    then whoever runs the pilot jobs, will run workload for multiple users</a:t>
            </a:r>
          </a:p>
          <a:p>
            <a:pPr>
              <a:buFont typeface="Arial" charset="0"/>
              <a:buChar char="•"/>
            </a:pPr>
            <a:r>
              <a:rPr lang="en-US"/>
              <a:t>    but the site only grants access to the ‘service provider’ (VO) 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Pushing access control downwards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65C42-255A-4955-80E8-8C6075B466E4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9219" name="Picture 2" descr="H:\Home\davidg\EGEE\JRA3\glExec\jobsubmission-perus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746250"/>
            <a:ext cx="8907463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8"/>
          <p:cNvSpPr txBox="1">
            <a:spLocks noChangeArrowheads="1"/>
          </p:cNvSpPr>
          <p:nvPr/>
        </p:nvSpPr>
        <p:spPr bwMode="auto">
          <a:xfrm>
            <a:off x="6740525" y="1017588"/>
            <a:ext cx="2403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Classic model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Trust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686800" cy="4768850"/>
          </a:xfrm>
        </p:spPr>
        <p:txBody>
          <a:bodyPr/>
          <a:lstStyle/>
          <a:p>
            <a:r>
              <a:rPr lang="en-GB" sz="2400" dirty="0" smtClean="0"/>
              <a:t>For the model to work parties have to </a:t>
            </a:r>
            <a:r>
              <a:rPr lang="en-GB" sz="2400" i="1" dirty="0" smtClean="0"/>
              <a:t>trust</a:t>
            </a:r>
            <a:r>
              <a:rPr lang="en-GB" sz="2400" dirty="0" smtClean="0"/>
              <a:t> each other</a:t>
            </a:r>
          </a:p>
          <a:p>
            <a:r>
              <a:rPr lang="en-GB" sz="2400" dirty="0" smtClean="0"/>
              <a:t>Organisational trust is hard; Grid’s user-resource scales better</a:t>
            </a:r>
            <a:endParaRPr lang="en-GB" sz="2400" dirty="0"/>
          </a:p>
        </p:txBody>
      </p:sp>
      <p:pic>
        <p:nvPicPr>
          <p:cNvPr id="4" name="Picture 2" descr="C:\Users\davidg\Desktop\trans\trust-domains-gs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428868"/>
            <a:ext cx="5572132" cy="4179099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Pushing access control downwards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51A41-48FA-4CAB-858A-1A2A4A3DDAE7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10243" name="Picture 2" descr="H:\Home\davidg\EGEE\JRA3\glExec\jobsubmission-mupj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88" y="844550"/>
            <a:ext cx="8837612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8"/>
          <p:cNvSpPr txBox="1">
            <a:spLocks noChangeArrowheads="1"/>
          </p:cNvSpPr>
          <p:nvPr/>
        </p:nvSpPr>
        <p:spPr bwMode="auto">
          <a:xfrm>
            <a:off x="6164263" y="1017588"/>
            <a:ext cx="29797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Multi-user pilot jobs hiding in the classic model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MUPJ security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b="0" dirty="0" smtClean="0"/>
              <a:t>With multi users use a common pilot job deployment Users, by design, will use the same account at the site</a:t>
            </a:r>
          </a:p>
          <a:p>
            <a:pPr>
              <a:buFontTx/>
              <a:buNone/>
              <a:defRPr/>
            </a:pPr>
            <a:endParaRPr lang="en-US" sz="1200" dirty="0" smtClean="0"/>
          </a:p>
          <a:p>
            <a:pPr>
              <a:defRPr/>
            </a:pPr>
            <a:r>
              <a:rPr lang="en-US" sz="2000" b="0" dirty="0" smtClean="0"/>
              <a:t>Accountability</a:t>
            </a:r>
            <a:br>
              <a:rPr lang="en-US" sz="2000" b="0" dirty="0" smtClean="0"/>
            </a:br>
            <a:r>
              <a:rPr lang="en-US" sz="2000" b="0" dirty="0" smtClean="0"/>
              <a:t>no longer clear at the site who is responsible for activity</a:t>
            </a:r>
          </a:p>
          <a:p>
            <a:pPr>
              <a:defRPr/>
            </a:pPr>
            <a:endParaRPr lang="en-US" sz="1200" b="0" dirty="0" smtClean="0"/>
          </a:p>
          <a:p>
            <a:pPr>
              <a:defRPr/>
            </a:pPr>
            <a:r>
              <a:rPr lang="en-US" sz="2000" b="0" dirty="0" smtClean="0"/>
              <a:t>Integrity</a:t>
            </a:r>
            <a:br>
              <a:rPr lang="en-US" sz="2000" b="0" dirty="0" smtClean="0"/>
            </a:br>
            <a:r>
              <a:rPr lang="en-US" sz="2000" b="0" dirty="0" smtClean="0"/>
              <a:t>a compromise of any user using the MUPJ framework ‘compromises’ the entire framework</a:t>
            </a:r>
          </a:p>
          <a:p>
            <a:pPr>
              <a:buFontTx/>
              <a:buNone/>
              <a:defRPr/>
            </a:pPr>
            <a:r>
              <a:rPr lang="en-US" sz="200" b="0" dirty="0" smtClean="0"/>
              <a:t>	</a:t>
            </a:r>
            <a:endParaRPr lang="en-US" sz="2000" b="0" dirty="0" smtClean="0"/>
          </a:p>
          <a:p>
            <a:pPr>
              <a:buFontTx/>
              <a:buNone/>
              <a:defRPr/>
            </a:pPr>
            <a:r>
              <a:rPr lang="en-US" sz="2000" b="0" dirty="0" smtClean="0"/>
              <a:t>	</a:t>
            </a:r>
            <a:r>
              <a:rPr lang="en-US" sz="2000" b="0" i="1" dirty="0" smtClean="0"/>
              <a:t>the framework can’t protect itself against such compromise</a:t>
            </a:r>
            <a:br>
              <a:rPr lang="en-US" sz="2000" b="0" i="1" dirty="0" smtClean="0"/>
            </a:br>
            <a:r>
              <a:rPr lang="en-US" sz="2000" b="0" i="1" dirty="0" smtClean="0"/>
              <a:t>unless you allow change of system </a:t>
            </a:r>
            <a:r>
              <a:rPr lang="en-US" sz="2000" b="0" i="1" dirty="0" err="1" smtClean="0"/>
              <a:t>uid</a:t>
            </a:r>
            <a:r>
              <a:rPr lang="en-US" sz="2000" b="0" i="1" dirty="0" smtClean="0"/>
              <a:t>/</a:t>
            </a:r>
            <a:r>
              <a:rPr lang="en-US" sz="2000" b="0" i="1" dirty="0" err="1" smtClean="0"/>
              <a:t>gid</a:t>
            </a:r>
            <a:endParaRPr lang="en-US" sz="2000" b="0" i="1" dirty="0" smtClean="0"/>
          </a:p>
          <a:p>
            <a:pPr>
              <a:defRPr/>
            </a:pPr>
            <a:endParaRPr lang="en-US" sz="1200" b="0" dirty="0" smtClean="0"/>
          </a:p>
          <a:p>
            <a:pPr>
              <a:defRPr/>
            </a:pPr>
            <a:r>
              <a:rPr lang="en-US" sz="2000" b="0" dirty="0" smtClean="0"/>
              <a:t>Site access control policies are ignored</a:t>
            </a:r>
          </a:p>
          <a:p>
            <a:pPr>
              <a:defRPr/>
            </a:pPr>
            <a:endParaRPr lang="en-US" sz="1000" b="0" dirty="0" smtClean="0"/>
          </a:p>
          <a:p>
            <a:pPr>
              <a:defRPr/>
            </a:pPr>
            <a:r>
              <a:rPr lang="en-US" sz="2000" b="0" dirty="0" smtClean="0"/>
              <a:t>… and several more …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C19F80-4F85-4612-99BB-304C849D9EB9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Pushing access control downwards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20050-8B9B-4728-ABA2-38061AFCD4CA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pic>
        <p:nvPicPr>
          <p:cNvPr id="12291" name="Picture 3" descr="H:\Home\davidg\EGEE\JRA3\glExec\jobsubmission-mupj-glexe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88" y="835025"/>
            <a:ext cx="8837612" cy="571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5826125" y="1017588"/>
            <a:ext cx="33178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Making multi-user pilot jobs explicit with distributed</a:t>
            </a:r>
          </a:p>
          <a:p>
            <a:r>
              <a:rPr lang="en-US" b="1">
                <a:solidFill>
                  <a:srgbClr val="C00000"/>
                </a:solidFill>
              </a:rPr>
              <a:t>Site Access Control (SAC)</a:t>
            </a:r>
          </a:p>
          <a:p>
            <a:endParaRPr lang="en-US" b="1">
              <a:solidFill>
                <a:srgbClr val="C00000"/>
              </a:solidFill>
            </a:endParaRPr>
          </a:p>
          <a:p>
            <a:r>
              <a:rPr lang="en-US" b="1">
                <a:solidFill>
                  <a:srgbClr val="C00000"/>
                </a:solidFill>
              </a:rPr>
              <a:t>- on a cooperative basis -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Implementing distributed SAC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GB" dirty="0" smtClean="0"/>
              <a:t>Component 1: gLExec</a:t>
            </a:r>
            <a:r>
              <a:rPr lang="en-GB" sz="2400" dirty="0" smtClean="0"/>
              <a:t> </a:t>
            </a:r>
          </a:p>
          <a:p>
            <a:pPr algn="ctr">
              <a:buFontTx/>
              <a:buNone/>
            </a:pP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b="0" i="1" dirty="0" smtClean="0"/>
              <a:t>a thin layer</a:t>
            </a:r>
            <a:br>
              <a:rPr lang="en-GB" sz="2400" b="0" i="1" dirty="0" smtClean="0"/>
            </a:br>
            <a:r>
              <a:rPr lang="en-GB" sz="2400" b="0" i="1" dirty="0" smtClean="0"/>
              <a:t>to change Unix domain credentials</a:t>
            </a:r>
            <a:br>
              <a:rPr lang="en-GB" sz="2400" b="0" i="1" dirty="0" smtClean="0"/>
            </a:br>
            <a:r>
              <a:rPr lang="en-GB" sz="2400" b="0" i="1" dirty="0" smtClean="0"/>
              <a:t>based on grid identity and attribute information</a:t>
            </a:r>
          </a:p>
          <a:p>
            <a:endParaRPr lang="en-GB" sz="2400" b="0" i="1" dirty="0" smtClean="0"/>
          </a:p>
          <a:p>
            <a:endParaRPr lang="en-GB" sz="2400" b="0" i="1" dirty="0" smtClean="0"/>
          </a:p>
          <a:p>
            <a:pPr>
              <a:buFontTx/>
              <a:buNone/>
            </a:pPr>
            <a:r>
              <a:rPr lang="en-GB" sz="2400" dirty="0" smtClean="0"/>
              <a:t>you can think of it as:</a:t>
            </a:r>
          </a:p>
          <a:p>
            <a:r>
              <a:rPr lang="en-GB" sz="2400" b="0" dirty="0" smtClean="0"/>
              <a:t>‘a replacement for the gatekeeper’</a:t>
            </a:r>
          </a:p>
          <a:p>
            <a:r>
              <a:rPr lang="en-GB" sz="2400" b="0" dirty="0" smtClean="0"/>
              <a:t>‘a </a:t>
            </a:r>
            <a:r>
              <a:rPr lang="en-GB" sz="2400" b="0" i="1" dirty="0" err="1" smtClean="0"/>
              <a:t>griddy</a:t>
            </a:r>
            <a:r>
              <a:rPr lang="en-GB" sz="2400" b="0" dirty="0" smtClean="0"/>
              <a:t> version of Apache’s </a:t>
            </a:r>
            <a:r>
              <a:rPr lang="en-GB" sz="2400" b="0" dirty="0" err="1" smtClean="0">
                <a:latin typeface="Courier New" pitchFamily="49" charset="0"/>
              </a:rPr>
              <a:t>suexec</a:t>
            </a:r>
            <a:r>
              <a:rPr lang="en-GB" sz="2400" b="0" dirty="0" smtClean="0"/>
              <a:t>’</a:t>
            </a:r>
          </a:p>
          <a:p>
            <a:r>
              <a:rPr lang="en-GB" sz="2400" b="0" dirty="0" smtClean="0"/>
              <a:t>‘a program wrapper around LCAS, LCMAPS or GUMS’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3BE44-F582-498B-AA48-A714E6A2962F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Pilot Jobs and gLExec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424A2-42FC-47FD-AAFA-0D0C7C802B22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pic>
        <p:nvPicPr>
          <p:cNvPr id="14339" name="Picture 4" descr="VO-Pilot-Job-scenar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13" y="927100"/>
            <a:ext cx="8629650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77800" y="5961063"/>
            <a:ext cx="8839200" cy="6016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185738" indent="-185738">
              <a:spcBef>
                <a:spcPct val="20000"/>
              </a:spcBef>
              <a:buClr>
                <a:srgbClr val="FFCC66"/>
              </a:buClr>
            </a:pPr>
            <a:r>
              <a:rPr lang="en-US" sz="1500" b="1" i="1" dirty="0">
                <a:solidFill>
                  <a:srgbClr val="993300"/>
                </a:solidFill>
              </a:rPr>
              <a:t>On success: gLExec will set the </a:t>
            </a:r>
            <a:r>
              <a:rPr lang="en-US" sz="1500" b="1" i="1" dirty="0" err="1">
                <a:solidFill>
                  <a:srgbClr val="993300"/>
                </a:solidFill>
              </a:rPr>
              <a:t>uid</a:t>
            </a:r>
            <a:r>
              <a:rPr lang="en-US" sz="1500" b="1" i="1" dirty="0">
                <a:solidFill>
                  <a:srgbClr val="993300"/>
                </a:solidFill>
              </a:rPr>
              <a:t>/</a:t>
            </a:r>
            <a:r>
              <a:rPr lang="en-US" sz="1500" b="1" i="1" dirty="0" err="1">
                <a:solidFill>
                  <a:srgbClr val="993300"/>
                </a:solidFill>
              </a:rPr>
              <a:t>gid</a:t>
            </a:r>
            <a:r>
              <a:rPr lang="en-US" sz="1500" b="1" i="1" dirty="0">
                <a:solidFill>
                  <a:srgbClr val="993300"/>
                </a:solidFill>
              </a:rPr>
              <a:t> to the new user’s job and execute it</a:t>
            </a:r>
          </a:p>
          <a:p>
            <a:pPr marL="185738" indent="-185738">
              <a:spcBef>
                <a:spcPct val="20000"/>
              </a:spcBef>
              <a:buClr>
                <a:srgbClr val="FFCC66"/>
              </a:buClr>
            </a:pPr>
            <a:r>
              <a:rPr lang="en-US" sz="1500" b="1" i="1" dirty="0">
                <a:solidFill>
                  <a:srgbClr val="993300"/>
                </a:solidFill>
              </a:rPr>
              <a:t>On failure: gLExec returns with an error, and pilot job can terminate or obtain other user’s job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gLExec deployment modes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000" dirty="0" smtClean="0">
                <a:solidFill>
                  <a:srgbClr val="800000"/>
                </a:solidFill>
              </a:rPr>
              <a:t>Identity Mapping Mode – ‘just like on the CE’</a:t>
            </a:r>
          </a:p>
          <a:p>
            <a:pPr lvl="1" eaLnBrk="1" hangingPunct="1"/>
            <a:r>
              <a:rPr lang="en-GB" sz="2000" dirty="0" smtClean="0"/>
              <a:t>have the VO query (and by policy honour) all site policies</a:t>
            </a:r>
          </a:p>
          <a:p>
            <a:pPr lvl="1" eaLnBrk="1" hangingPunct="1"/>
            <a:r>
              <a:rPr lang="en-GB" sz="2000" dirty="0" smtClean="0"/>
              <a:t>actually change </a:t>
            </a:r>
            <a:r>
              <a:rPr lang="en-GB" sz="2000" dirty="0" err="1" smtClean="0"/>
              <a:t>uid</a:t>
            </a:r>
            <a:r>
              <a:rPr lang="en-GB" sz="2000" dirty="0" smtClean="0"/>
              <a:t> based on the true user’s grid identity</a:t>
            </a:r>
          </a:p>
          <a:p>
            <a:pPr lvl="1" eaLnBrk="1" hangingPunct="1"/>
            <a:r>
              <a:rPr lang="en-GB" sz="2000" dirty="0" smtClean="0"/>
              <a:t>enforce per-user isolation and auditing using </a:t>
            </a:r>
            <a:r>
              <a:rPr lang="en-GB" sz="2000" dirty="0" err="1" smtClean="0"/>
              <a:t>uids</a:t>
            </a:r>
            <a:r>
              <a:rPr lang="en-GB" sz="2000" dirty="0" smtClean="0"/>
              <a:t> and </a:t>
            </a:r>
            <a:r>
              <a:rPr lang="en-GB" sz="2000" dirty="0" err="1" smtClean="0"/>
              <a:t>gids</a:t>
            </a:r>
            <a:endParaRPr lang="en-GB" sz="2000" dirty="0" smtClean="0"/>
          </a:p>
          <a:p>
            <a:pPr lvl="1" eaLnBrk="1" hangingPunct="1"/>
            <a:r>
              <a:rPr lang="en-GB" sz="2000" dirty="0" smtClean="0"/>
              <a:t>requires gLExec to have </a:t>
            </a:r>
            <a:r>
              <a:rPr lang="en-GB" sz="2000" i="1" dirty="0" err="1" smtClean="0"/>
              <a:t>setuid</a:t>
            </a:r>
            <a:r>
              <a:rPr lang="en-GB" sz="2000" i="1" dirty="0" smtClean="0"/>
              <a:t> </a:t>
            </a:r>
            <a:r>
              <a:rPr lang="en-GB" sz="2000" dirty="0" smtClean="0"/>
              <a:t>capability</a:t>
            </a:r>
          </a:p>
          <a:p>
            <a:pPr eaLnBrk="1" hangingPunct="1"/>
            <a:endParaRPr lang="en-GB" sz="2000" dirty="0" smtClean="0">
              <a:solidFill>
                <a:srgbClr val="800000"/>
              </a:solidFill>
            </a:endParaRPr>
          </a:p>
          <a:p>
            <a:pPr eaLnBrk="1" hangingPunct="1"/>
            <a:r>
              <a:rPr lang="en-GB" sz="2000" dirty="0" smtClean="0">
                <a:solidFill>
                  <a:srgbClr val="800000"/>
                </a:solidFill>
              </a:rPr>
              <a:t>Non-Privileged (‘Logging Only’) Mode – declare only</a:t>
            </a:r>
          </a:p>
          <a:p>
            <a:pPr lvl="1" eaLnBrk="1" hangingPunct="1"/>
            <a:r>
              <a:rPr lang="en-GB" sz="2000" dirty="0" smtClean="0"/>
              <a:t>have the VO query (and by policy honour) all site policies</a:t>
            </a:r>
          </a:p>
          <a:p>
            <a:pPr lvl="1" eaLnBrk="1" hangingPunct="1"/>
            <a:r>
              <a:rPr lang="en-GB" sz="2000" dirty="0" smtClean="0"/>
              <a:t>do not actually change </a:t>
            </a:r>
            <a:r>
              <a:rPr lang="en-GB" sz="2000" dirty="0" err="1" smtClean="0"/>
              <a:t>uid</a:t>
            </a:r>
            <a:r>
              <a:rPr lang="en-GB" sz="2000" dirty="0" smtClean="0"/>
              <a:t>: no isolation or auditing per user</a:t>
            </a:r>
          </a:p>
          <a:p>
            <a:pPr lvl="1" eaLnBrk="1" hangingPunct="1"/>
            <a:r>
              <a:rPr lang="en-GB" sz="2000" dirty="0" smtClean="0"/>
              <a:t>the gLExec invocation will be logged, with the user identity</a:t>
            </a:r>
          </a:p>
          <a:p>
            <a:pPr lvl="1" eaLnBrk="1" hangingPunct="1"/>
            <a:r>
              <a:rPr lang="en-GB" sz="2000" dirty="0" smtClean="0"/>
              <a:t>does not require </a:t>
            </a:r>
            <a:r>
              <a:rPr lang="en-GB" sz="2000" dirty="0" err="1" smtClean="0"/>
              <a:t>setuid</a:t>
            </a:r>
            <a:r>
              <a:rPr lang="en-GB" sz="2000" dirty="0" smtClean="0"/>
              <a:t> powers – job keeps running in pilot space</a:t>
            </a:r>
          </a:p>
          <a:p>
            <a:pPr eaLnBrk="1" hangingPunct="1"/>
            <a:endParaRPr lang="en-GB" sz="2000" dirty="0" smtClean="0">
              <a:solidFill>
                <a:srgbClr val="800000"/>
              </a:solidFill>
            </a:endParaRPr>
          </a:p>
          <a:p>
            <a:pPr eaLnBrk="1" hangingPunct="1"/>
            <a:r>
              <a:rPr lang="en-GB" sz="2000" dirty="0" smtClean="0">
                <a:solidFill>
                  <a:srgbClr val="800000"/>
                </a:solidFill>
              </a:rPr>
              <a:t>‘Empty Shell’ – do nothing but execute the command…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3C8B8-7E39-4CAE-9D55-69B4BE5BB66D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25438" y="1201738"/>
            <a:ext cx="8667750" cy="2179637"/>
          </a:xfrm>
          <a:prstGeom prst="rect">
            <a:avLst/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spcBef>
                <a:spcPct val="20000"/>
              </a:spcBef>
              <a:buClr>
                <a:srgbClr val="FFCC66"/>
              </a:buClr>
              <a:buFontTx/>
              <a:buChar char="•"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Identity change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2000" dirty="0" smtClean="0">
                <a:solidFill>
                  <a:srgbClr val="800000"/>
                </a:solidFill>
              </a:rPr>
              <a:t>Let’s assume you make it </a:t>
            </a:r>
            <a:r>
              <a:rPr lang="en-GB" sz="2000" i="1" dirty="0" err="1" smtClean="0">
                <a:solidFill>
                  <a:srgbClr val="800000"/>
                </a:solidFill>
              </a:rPr>
              <a:t>setuid</a:t>
            </a:r>
            <a:r>
              <a:rPr lang="en-GB" sz="2000" dirty="0" smtClean="0">
                <a:solidFill>
                  <a:srgbClr val="800000"/>
                </a:solidFill>
              </a:rPr>
              <a:t>. Fine. Where to map to:</a:t>
            </a:r>
          </a:p>
          <a:p>
            <a:pPr eaLnBrk="1" hangingPunct="1"/>
            <a:r>
              <a:rPr lang="en-GB" sz="2000" dirty="0" smtClean="0">
                <a:solidFill>
                  <a:srgbClr val="800000"/>
                </a:solidFill>
              </a:rPr>
              <a:t>To a shared set of common pool accounts</a:t>
            </a:r>
          </a:p>
          <a:p>
            <a:pPr lvl="1" eaLnBrk="1" hangingPunct="1"/>
            <a:r>
              <a:rPr lang="en-GB" sz="2000" dirty="0" err="1" smtClean="0"/>
              <a:t>Uid</a:t>
            </a:r>
            <a:r>
              <a:rPr lang="en-GB" sz="2000" dirty="0" smtClean="0"/>
              <a:t> and </a:t>
            </a:r>
            <a:r>
              <a:rPr lang="en-GB" sz="2000" dirty="0" err="1" smtClean="0"/>
              <a:t>gid</a:t>
            </a:r>
            <a:r>
              <a:rPr lang="en-GB" sz="2000" dirty="0" smtClean="0"/>
              <a:t> mapping on CE corresponds to the WN</a:t>
            </a:r>
          </a:p>
          <a:p>
            <a:pPr lvl="1" eaLnBrk="1" hangingPunct="1"/>
            <a:r>
              <a:rPr lang="en-GB" sz="2000" dirty="0" smtClean="0"/>
              <a:t>Requires SCAS or shared state (</a:t>
            </a:r>
            <a:r>
              <a:rPr lang="en-GB" sz="2000" dirty="0" err="1" smtClean="0"/>
              <a:t>gridmapdir</a:t>
            </a:r>
            <a:r>
              <a:rPr lang="en-GB" sz="2000" dirty="0" smtClean="0"/>
              <a:t>) directory</a:t>
            </a:r>
          </a:p>
          <a:p>
            <a:pPr lvl="1" eaLnBrk="1" hangingPunct="1"/>
            <a:r>
              <a:rPr lang="en-GB" sz="2000" dirty="0" smtClean="0"/>
              <a:t>Clear view on who-does-what</a:t>
            </a:r>
            <a:endParaRPr lang="en-GB" sz="2000" dirty="0" smtClean="0">
              <a:solidFill>
                <a:srgbClr val="800000"/>
              </a:solidFill>
            </a:endParaRPr>
          </a:p>
          <a:p>
            <a:pPr eaLnBrk="1" hangingPunct="1"/>
            <a:endParaRPr lang="en-GB" sz="2000" dirty="0" smtClean="0">
              <a:solidFill>
                <a:srgbClr val="800000"/>
              </a:solidFill>
            </a:endParaRPr>
          </a:p>
          <a:p>
            <a:pPr eaLnBrk="1" hangingPunct="1"/>
            <a:r>
              <a:rPr lang="en-GB" sz="2000" dirty="0" smtClean="0">
                <a:solidFill>
                  <a:srgbClr val="800000"/>
                </a:solidFill>
              </a:rPr>
              <a:t>To a per-WN set of pool accounts</a:t>
            </a:r>
          </a:p>
          <a:p>
            <a:pPr lvl="1" eaLnBrk="1" hangingPunct="1"/>
            <a:r>
              <a:rPr lang="en-GB" sz="2000" dirty="0" smtClean="0"/>
              <a:t>No site-wide configuration needed</a:t>
            </a:r>
          </a:p>
          <a:p>
            <a:pPr lvl="1" eaLnBrk="1" hangingPunct="1"/>
            <a:r>
              <a:rPr lang="en-GB" sz="2000" dirty="0" smtClean="0"/>
              <a:t>Only limited (and generic) set of pool </a:t>
            </a:r>
            <a:r>
              <a:rPr lang="en-GB" sz="2000" dirty="0" err="1" smtClean="0"/>
              <a:t>uids</a:t>
            </a:r>
            <a:r>
              <a:rPr lang="en-GB" sz="2000" dirty="0" smtClean="0"/>
              <a:t> on the WN</a:t>
            </a:r>
          </a:p>
          <a:p>
            <a:pPr lvl="1" eaLnBrk="1" hangingPunct="1"/>
            <a:r>
              <a:rPr lang="en-GB" sz="2000" dirty="0" smtClean="0"/>
              <a:t>Need only as many pool accounts as you have job slots</a:t>
            </a:r>
          </a:p>
          <a:p>
            <a:pPr lvl="1" eaLnBrk="1" hangingPunct="1"/>
            <a:r>
              <a:rPr lang="en-GB" sz="2000" dirty="0" smtClean="0"/>
              <a:t>Makes cleanup easier, ‘local’ to the node</a:t>
            </a:r>
            <a:endParaRPr lang="en-GB" sz="2000" dirty="0" smtClean="0">
              <a:solidFill>
                <a:srgbClr val="800000"/>
              </a:solidFill>
            </a:endParaRPr>
          </a:p>
          <a:p>
            <a:pPr eaLnBrk="1" hangingPunct="1"/>
            <a:r>
              <a:rPr lang="en-GB" sz="2000" b="0" i="1" dirty="0" smtClean="0">
                <a:solidFill>
                  <a:srgbClr val="800000"/>
                </a:solidFill>
              </a:rPr>
              <a:t>Or something in between ... e.g. 1 pool for CE other for WN</a:t>
            </a:r>
          </a:p>
          <a:p>
            <a:pPr eaLnBrk="1" hangingPunct="1">
              <a:buFontTx/>
              <a:buNone/>
            </a:pPr>
            <a:r>
              <a:rPr lang="en-GB" sz="2000" dirty="0" smtClean="0">
                <a:solidFill>
                  <a:srgbClr val="800000"/>
                </a:solidFill>
              </a:rPr>
              <a:t>But if it is not </a:t>
            </a:r>
            <a:r>
              <a:rPr lang="en-GB" sz="2000" dirty="0" err="1" smtClean="0">
                <a:solidFill>
                  <a:srgbClr val="800000"/>
                </a:solidFill>
              </a:rPr>
              <a:t>setuid</a:t>
            </a:r>
            <a:r>
              <a:rPr lang="en-GB" sz="2000" dirty="0" smtClean="0">
                <a:solidFill>
                  <a:srgbClr val="800000"/>
                </a:solidFill>
              </a:rPr>
              <a:t>, it cannot isolate &amp; protect the pilot.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4ACBC-CBA0-4B00-B63E-06D57A11F57F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Batch system and OS compatibility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768850"/>
          </a:xfrm>
        </p:spPr>
        <p:txBody>
          <a:bodyPr/>
          <a:lstStyle/>
          <a:p>
            <a:pPr marL="457200" indent="-457200">
              <a:buFontTx/>
              <a:buNone/>
              <a:defRPr/>
            </a:pPr>
            <a:r>
              <a:rPr lang="en-US" sz="2000" dirty="0" smtClean="0"/>
              <a:t>How does gLExec affect the basic functions of a batch system?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000" b="0" dirty="0" smtClean="0"/>
              <a:t>Job Submission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000" b="0" dirty="0" smtClean="0"/>
              <a:t>Job Suspend/Resume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000" b="0" dirty="0" smtClean="0"/>
              <a:t>Job Kill</a:t>
            </a:r>
          </a:p>
          <a:p>
            <a:pPr marL="457200" indent="-457200">
              <a:buFontTx/>
              <a:buAutoNum type="arabicPeriod"/>
              <a:defRPr/>
            </a:pPr>
            <a:endParaRPr lang="en-US" sz="2000" b="0" dirty="0" smtClean="0"/>
          </a:p>
          <a:p>
            <a:pPr marL="457200" indent="-457200">
              <a:buFontTx/>
              <a:buAutoNum type="arabicPeriod"/>
              <a:defRPr/>
            </a:pPr>
            <a:r>
              <a:rPr lang="en-US" sz="2000" b="0" dirty="0" smtClean="0"/>
              <a:t>CPU time accounting</a:t>
            </a:r>
          </a:p>
          <a:p>
            <a:pPr marL="857250" lvl="1" indent="-457200">
              <a:defRPr/>
            </a:pPr>
            <a:r>
              <a:rPr lang="en-US" sz="1800" dirty="0" smtClean="0"/>
              <a:t>No change with respect </a:t>
            </a:r>
            <a:br>
              <a:rPr lang="en-US" sz="1800" dirty="0" smtClean="0"/>
            </a:br>
            <a:r>
              <a:rPr lang="en-US" sz="1800" dirty="0" smtClean="0"/>
              <a:t>to current </a:t>
            </a:r>
            <a:r>
              <a:rPr lang="en-US" sz="1800" dirty="0" err="1" smtClean="0"/>
              <a:t>behaviour</a:t>
            </a:r>
            <a:r>
              <a:rPr lang="en-US" sz="1800" dirty="0" smtClean="0"/>
              <a:t> of jobs</a:t>
            </a:r>
          </a:p>
          <a:p>
            <a:pPr marL="857250" lvl="1" indent="-457200">
              <a:defRPr/>
            </a:pPr>
            <a:r>
              <a:rPr lang="en-US" sz="1800" dirty="0" smtClean="0"/>
              <a:t>Times are accumulated </a:t>
            </a:r>
            <a:br>
              <a:rPr lang="en-US" sz="1800" dirty="0" smtClean="0"/>
            </a:br>
            <a:r>
              <a:rPr lang="en-US" sz="1800" dirty="0" smtClean="0"/>
              <a:t>on wait and </a:t>
            </a:r>
            <a:br>
              <a:rPr lang="en-US" sz="1800" dirty="0" smtClean="0"/>
            </a:br>
            <a:r>
              <a:rPr lang="en-US" sz="1800" dirty="0" smtClean="0"/>
              <a:t>collated with the gLExec usage</a:t>
            </a:r>
          </a:p>
          <a:p>
            <a:pPr marL="457200" indent="-457200">
              <a:buFontTx/>
              <a:buAutoNum type="arabicPeriod"/>
              <a:defRPr/>
            </a:pPr>
            <a:endParaRPr lang="en-US" sz="2000" b="0" dirty="0" smtClean="0"/>
          </a:p>
          <a:p>
            <a:pPr marL="0" indent="0">
              <a:buFontTx/>
              <a:buNone/>
              <a:defRPr/>
            </a:pPr>
            <a:r>
              <a:rPr lang="en-US" sz="2000" b="0" dirty="0" smtClean="0"/>
              <a:t>by keeping the process tree, </a:t>
            </a:r>
            <a:br>
              <a:rPr lang="en-US" sz="2000" b="0" dirty="0" smtClean="0"/>
            </a:br>
            <a:r>
              <a:rPr lang="en-US" sz="2000" b="0" dirty="0" smtClean="0"/>
              <a:t>gLExec is transparent for the</a:t>
            </a:r>
          </a:p>
          <a:p>
            <a:pPr marL="0" indent="0">
              <a:buFontTx/>
              <a:buNone/>
              <a:defRPr/>
            </a:pPr>
            <a:r>
              <a:rPr lang="en-US" sz="2000" b="0" dirty="0" smtClean="0"/>
              <a:t>tested batch systems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47AA9-B6E8-458A-BDBB-707D230CDC24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0" y="6203950"/>
            <a:ext cx="414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CC66"/>
              </a:buClr>
            </a:pPr>
            <a:r>
              <a:rPr lang="en-US" sz="1600" i="1">
                <a:solidFill>
                  <a:srgbClr val="C00000"/>
                </a:solidFill>
              </a:rPr>
              <a:t>tests based on work by Ulrich Schwickerath</a:t>
            </a:r>
          </a:p>
        </p:txBody>
      </p:sp>
      <p:pic>
        <p:nvPicPr>
          <p:cNvPr id="18439" name="Picture 3" descr="H:\Home\davidg\EGEE\JRA3\glExec\BatchSystem-sequenc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9313" y="1652588"/>
            <a:ext cx="5681662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But all pieces should go together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GB" sz="2000" i="1" smtClean="0"/>
              <a:t>glexec on the worker-node deployment</a:t>
            </a:r>
          </a:p>
          <a:p>
            <a:pPr marL="457200" indent="-457200">
              <a:buFontTx/>
              <a:buAutoNum type="arabicPeriod"/>
            </a:pPr>
            <a:endParaRPr lang="en-GB" sz="2000" smtClean="0"/>
          </a:p>
          <a:p>
            <a:pPr marL="457200" indent="-457200">
              <a:buFontTx/>
              <a:buAutoNum type="arabicPeriod"/>
            </a:pPr>
            <a:r>
              <a:rPr lang="en-GB" sz="2000" smtClean="0"/>
              <a:t>way to keep the pilot jobs submitters to their word</a:t>
            </a:r>
          </a:p>
          <a:p>
            <a:pPr lvl="1"/>
            <a:r>
              <a:rPr lang="en-GB" sz="1900" smtClean="0"/>
              <a:t>mainly: monitor for compromised pilot submitters credentials</a:t>
            </a:r>
          </a:p>
          <a:p>
            <a:pPr lvl="1"/>
            <a:r>
              <a:rPr lang="en-GB" sz="1900" smtClean="0"/>
              <a:t>system-level auditing of the pilot jobs, </a:t>
            </a:r>
            <a:br>
              <a:rPr lang="en-GB" sz="1900" smtClean="0"/>
            </a:br>
            <a:r>
              <a:rPr lang="en-GB" sz="1900" smtClean="0"/>
              <a:t>but auditing data on the WN is useful for incident investigations only</a:t>
            </a:r>
          </a:p>
          <a:p>
            <a:pPr lvl="1"/>
            <a:endParaRPr lang="en-GB" sz="1900" smtClean="0"/>
          </a:p>
          <a:p>
            <a:pPr marL="457200" indent="-457200">
              <a:buFontTx/>
              <a:buAutoNum type="arabicPeriod"/>
            </a:pPr>
            <a:r>
              <a:rPr lang="en-GB" sz="2000" smtClean="0"/>
              <a:t>‘internal accounting should be done by the VO’</a:t>
            </a:r>
          </a:p>
          <a:p>
            <a:pPr lvl="1"/>
            <a:r>
              <a:rPr lang="en-GB" sz="1900" smtClean="0"/>
              <a:t>the regular site accounting mechanisms are via the batch system, and these will see the pilot job identity</a:t>
            </a:r>
          </a:p>
          <a:p>
            <a:pPr lvl="1"/>
            <a:r>
              <a:rPr lang="en-GB" sz="1900" smtClean="0"/>
              <a:t>the site can easily show from those logs the usage by the pilot job</a:t>
            </a:r>
            <a:br>
              <a:rPr lang="en-GB" sz="1900" smtClean="0"/>
            </a:br>
            <a:endParaRPr lang="en-GB" sz="1900" smtClean="0"/>
          </a:p>
          <a:p>
            <a:pPr lvl="1"/>
            <a:r>
              <a:rPr lang="en-GB" sz="1900" smtClean="0"/>
              <a:t>making a site do accounting based glexec jobs is non-standard, </a:t>
            </a:r>
            <a:br>
              <a:rPr lang="en-GB" sz="1900" smtClean="0"/>
            </a:br>
            <a:r>
              <a:rPr lang="en-GB" sz="1900" smtClean="0"/>
              <a:t>and requires non-trivial effort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59ACB-ECAF-4F2C-A6E1-4F78D46A1E1D}" type="slidenum">
              <a:rPr lang="en-US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Towards Central Control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Centralizing Authorization in the site in gLite today</a:t>
            </a:r>
          </a:p>
          <a:p>
            <a:r>
              <a:rPr lang="en-GB" dirty="0" smtClean="0"/>
              <a:t>GUMS and SAZ: long time experience</a:t>
            </a:r>
          </a:p>
          <a:p>
            <a:r>
              <a:rPr lang="en-GB" i="1" dirty="0" smtClean="0"/>
              <a:t>Interoperability through common protocols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Elements of Trust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Authentication</a:t>
            </a:r>
          </a:p>
          <a:p>
            <a:pPr lvl="1"/>
            <a:r>
              <a:rPr lang="en-GB" dirty="0" smtClean="0"/>
              <a:t>Who are you? </a:t>
            </a:r>
          </a:p>
          <a:p>
            <a:pPr lvl="1"/>
            <a:r>
              <a:rPr lang="en-GB" dirty="0" smtClean="0"/>
              <a:t>Who says so?</a:t>
            </a:r>
          </a:p>
          <a:p>
            <a:pPr lvl="1"/>
            <a:r>
              <a:rPr lang="en-GB" dirty="0" smtClean="0"/>
              <a:t>How long ago was that statement made? </a:t>
            </a:r>
          </a:p>
          <a:p>
            <a:pPr lvl="1"/>
            <a:r>
              <a:rPr lang="en-GB" dirty="0" smtClean="0"/>
              <a:t>Have you changed since then?</a:t>
            </a:r>
          </a:p>
          <a:p>
            <a:r>
              <a:rPr lang="en-GB" dirty="0" smtClean="0"/>
              <a:t>Authorization</a:t>
            </a:r>
          </a:p>
          <a:p>
            <a:pPr lvl="1"/>
            <a:r>
              <a:rPr lang="en-GB" dirty="0" smtClean="0"/>
              <a:t>Why should I let you in?</a:t>
            </a:r>
          </a:p>
          <a:p>
            <a:pPr lvl="1"/>
            <a:r>
              <a:rPr lang="en-GB" dirty="0" smtClean="0"/>
              <a:t>What are you allowed to do?</a:t>
            </a:r>
          </a:p>
          <a:p>
            <a:pPr lvl="1"/>
            <a:r>
              <a:rPr lang="en-GB" dirty="0" smtClean="0"/>
              <a:t>By whom? </a:t>
            </a:r>
            <a:r>
              <a:rPr lang="en-GB" i="1" dirty="0" smtClean="0"/>
              <a:t>Who </a:t>
            </a:r>
            <a:r>
              <a:rPr lang="en-GB" dirty="0" smtClean="0"/>
              <a:t>said you could do that?</a:t>
            </a:r>
          </a:p>
          <a:p>
            <a:pPr lvl="1"/>
            <a:r>
              <a:rPr lang="en-GB" dirty="0" smtClean="0"/>
              <a:t>And how long ago was </a:t>
            </a:r>
            <a:r>
              <a:rPr lang="en-GB" i="1" dirty="0" smtClean="0"/>
              <a:t>that </a:t>
            </a:r>
            <a:r>
              <a:rPr lang="en-GB" dirty="0" smtClean="0"/>
              <a:t>statement made? </a:t>
            </a:r>
          </a:p>
          <a:p>
            <a:pPr lvl="1"/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Happens to Access Control?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US" sz="2400" b="0" dirty="0" smtClean="0"/>
          </a:p>
          <a:p>
            <a:pPr marL="0" indent="0">
              <a:buFontTx/>
              <a:buNone/>
              <a:defRPr/>
            </a:pPr>
            <a:r>
              <a:rPr lang="en-US" sz="2400" b="0" dirty="0" smtClean="0"/>
              <a:t>So, as the workload binding get pushed deeper into the site, </a:t>
            </a:r>
            <a:br>
              <a:rPr lang="en-US" sz="2400" b="0" dirty="0" smtClean="0"/>
            </a:br>
            <a:r>
              <a:rPr lang="en-US" sz="2400" b="0" dirty="0" smtClean="0"/>
              <a:t>access control by the site has to become layered as well …</a:t>
            </a:r>
          </a:p>
          <a:p>
            <a:pPr marL="0" indent="0">
              <a:buFontTx/>
              <a:buNone/>
              <a:defRPr/>
            </a:pPr>
            <a:endParaRPr lang="en-US" sz="2400" b="0" dirty="0" smtClean="0"/>
          </a:p>
          <a:p>
            <a:pPr marL="0" indent="0">
              <a:buFontTx/>
              <a:buNone/>
              <a:defRPr/>
            </a:pPr>
            <a:r>
              <a:rPr lang="en-US" sz="2400" b="0" dirty="0" smtClean="0"/>
              <a:t>	… how does that affect site access control software</a:t>
            </a:r>
            <a:br>
              <a:rPr lang="en-US" sz="2400" b="0" dirty="0" smtClean="0"/>
            </a:br>
            <a:r>
              <a:rPr lang="en-US" sz="2400" b="0" dirty="0" smtClean="0"/>
              <a:t>	     and its deployment ?</a:t>
            </a:r>
          </a:p>
          <a:p>
            <a:pPr>
              <a:defRPr/>
            </a:pPr>
            <a:endParaRPr lang="en-US" sz="2400" b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60E07A-6830-4B7D-9E5B-94A42308D8C4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Site Access Control today</a:t>
            </a:r>
          </a:p>
        </p:txBody>
      </p:sp>
      <p:pic>
        <p:nvPicPr>
          <p:cNvPr id="21507" name="Picture 3" descr="H:\Home\davidg\EGEE\JRA3\glExec\SCAS-scenarios-GK-LCMAPS-classi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" y="960438"/>
            <a:ext cx="7208838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265113" y="4689475"/>
            <a:ext cx="8597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633413" algn="r"/>
                <a:tab pos="722313" algn="l"/>
              </a:tabLst>
            </a:pPr>
            <a:r>
              <a:rPr lang="en-US" dirty="0"/>
              <a:t>	PRO	already deployed</a:t>
            </a:r>
          </a:p>
          <a:p>
            <a:pPr>
              <a:tabLst>
                <a:tab pos="633413" algn="r"/>
                <a:tab pos="722313" algn="l"/>
              </a:tabLst>
            </a:pPr>
            <a:r>
              <a:rPr lang="en-US" dirty="0"/>
              <a:t>		no need for external components, amenable to MPI</a:t>
            </a:r>
          </a:p>
        </p:txBody>
      </p:sp>
      <p:sp>
        <p:nvSpPr>
          <p:cNvPr id="21509" name="TextBox 8"/>
          <p:cNvSpPr txBox="1">
            <a:spLocks noChangeArrowheads="1"/>
          </p:cNvSpPr>
          <p:nvPr/>
        </p:nvSpPr>
        <p:spPr bwMode="auto">
          <a:xfrm>
            <a:off x="255588" y="5324475"/>
            <a:ext cx="85979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633413" algn="r"/>
                <a:tab pos="722313" algn="l"/>
              </a:tabLst>
            </a:pPr>
            <a:r>
              <a:rPr lang="en-US"/>
              <a:t>	CON	when used for MU pilot jobs, all jobs run with a single identity</a:t>
            </a:r>
          </a:p>
          <a:p>
            <a:pPr>
              <a:tabLst>
                <a:tab pos="633413" algn="r"/>
                <a:tab pos="722313" algn="l"/>
              </a:tabLst>
            </a:pPr>
            <a:r>
              <a:rPr lang="en-US"/>
              <a:t>		end-user payload can back-compromise pilots, and cross-infect other jobs</a:t>
            </a:r>
          </a:p>
          <a:p>
            <a:pPr>
              <a:tabLst>
                <a:tab pos="633413" algn="r"/>
                <a:tab pos="722313" algn="l"/>
              </a:tabLst>
            </a:pPr>
            <a:r>
              <a:rPr lang="en-US"/>
              <a:t>		incidents impact large community (everyone utilizing the MUPJ framework)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FD76A6-078F-4CC5-AB4F-766EB49B5391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Site-central access control</a:t>
            </a:r>
          </a:p>
        </p:txBody>
      </p:sp>
      <p:sp>
        <p:nvSpPr>
          <p:cNvPr id="24579" name="TextBox 6"/>
          <p:cNvSpPr txBox="1">
            <a:spLocks noChangeArrowheads="1"/>
          </p:cNvSpPr>
          <p:nvPr/>
        </p:nvSpPr>
        <p:spPr bwMode="auto">
          <a:xfrm>
            <a:off x="265113" y="5132388"/>
            <a:ext cx="8597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633413" algn="r"/>
                <a:tab pos="722313" algn="l"/>
              </a:tabLst>
            </a:pPr>
            <a:r>
              <a:rPr lang="en-US"/>
              <a:t>	PRO	single unique account mapping per user across whole farm, CE, and SE*</a:t>
            </a:r>
          </a:p>
          <a:p>
            <a:pPr>
              <a:tabLst>
                <a:tab pos="633413" algn="r"/>
                <a:tab pos="722313" algn="l"/>
              </a:tabLst>
            </a:pPr>
            <a:r>
              <a:rPr lang="en-US"/>
              <a:t>		can do instant banning and access control in a single place</a:t>
            </a:r>
          </a:p>
          <a:p>
            <a:pPr>
              <a:tabLst>
                <a:tab pos="633413" algn="r"/>
                <a:tab pos="722313" algn="l"/>
              </a:tabLst>
            </a:pPr>
            <a:r>
              <a:rPr lang="en-US"/>
              <a:t>		protocol profile allows interop between SCAS and GUMS (but no others!)</a:t>
            </a:r>
          </a:p>
        </p:txBody>
      </p:sp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41300" y="5924550"/>
            <a:ext cx="8597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633413" algn="r"/>
                <a:tab pos="722313" algn="l"/>
              </a:tabLst>
            </a:pPr>
            <a:r>
              <a:rPr lang="en-US" dirty="0"/>
              <a:t>	CON	replicated setup for redundancy needed for </a:t>
            </a:r>
            <a:r>
              <a:rPr lang="en-US" dirty="0" smtClean="0"/>
              <a:t>H/A needs more boxes</a:t>
            </a:r>
            <a:endParaRPr lang="en-US" dirty="0"/>
          </a:p>
          <a:p>
            <a:pPr>
              <a:tabLst>
                <a:tab pos="633413" algn="r"/>
                <a:tab pos="722313" algn="l"/>
              </a:tabLst>
            </a:pPr>
            <a:r>
              <a:rPr lang="en-US" dirty="0"/>
              <a:t>		</a:t>
            </a:r>
            <a:r>
              <a:rPr lang="en-US" dirty="0" smtClean="0"/>
              <a:t>cannot yet do </a:t>
            </a:r>
            <a:r>
              <a:rPr lang="en-US" dirty="0"/>
              <a:t>credential validation (formalistic issues with the protocol)</a:t>
            </a:r>
          </a:p>
          <a:p>
            <a:pPr>
              <a:tabLst>
                <a:tab pos="633413" algn="r"/>
                <a:tab pos="722313" algn="l"/>
              </a:tabLst>
            </a:pPr>
            <a:r>
              <a:rPr lang="en-US" dirty="0"/>
              <a:t>		</a:t>
            </a:r>
          </a:p>
        </p:txBody>
      </p:sp>
      <p:pic>
        <p:nvPicPr>
          <p:cNvPr id="24581" name="Picture 2" descr="H:\Home\davidg\EGEE\JRA3\glExec\SCAS-scenarios-WN-gL-SCAS-sitecentra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820750"/>
            <a:ext cx="695325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E95E8D-05AF-4126-A272-750EB932CB89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sp>
        <p:nvSpPr>
          <p:cNvPr id="24584" name="TextBox 8"/>
          <p:cNvSpPr txBox="1">
            <a:spLocks noChangeArrowheads="1"/>
          </p:cNvSpPr>
          <p:nvPr/>
        </p:nvSpPr>
        <p:spPr bwMode="auto">
          <a:xfrm>
            <a:off x="1142976" y="4643446"/>
            <a:ext cx="3559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633413" algn="r"/>
                <a:tab pos="722313" algn="l"/>
              </a:tabLst>
            </a:pPr>
            <a:r>
              <a:rPr lang="en-US" sz="1200" dirty="0"/>
              <a:t>	*	of course, central policy and distributed </a:t>
            </a:r>
            <a:br>
              <a:rPr lang="en-US" sz="1200" dirty="0"/>
            </a:br>
            <a:r>
              <a:rPr lang="en-US" sz="1200" dirty="0"/>
              <a:t>		per-WN mapping also possible!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Centralizing decentralized SAC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Supporting consistent </a:t>
            </a:r>
          </a:p>
          <a:p>
            <a:r>
              <a:rPr lang="en-US" b="0" dirty="0" smtClean="0"/>
              <a:t>policy management</a:t>
            </a:r>
          </a:p>
          <a:p>
            <a:r>
              <a:rPr lang="en-US" b="0" dirty="0" smtClean="0"/>
              <a:t>mappings (if the are not WN-local)</a:t>
            </a:r>
          </a:p>
          <a:p>
            <a:r>
              <a:rPr lang="en-US" b="0" dirty="0" smtClean="0"/>
              <a:t>banning</a:t>
            </a:r>
          </a:p>
          <a:p>
            <a:endParaRPr lang="en-US" dirty="0" smtClean="0"/>
          </a:p>
          <a:p>
            <a:pPr>
              <a:buFontTx/>
              <a:buNone/>
            </a:pPr>
            <a:r>
              <a:rPr lang="en-US" b="0" i="1" dirty="0" smtClean="0"/>
              <a:t>via the</a:t>
            </a: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Site Central Authorization Service SCAS</a:t>
            </a:r>
          </a:p>
          <a:p>
            <a:pPr lvl="1"/>
            <a:r>
              <a:rPr lang="en-US" dirty="0" smtClean="0"/>
              <a:t>network wrapper around LCAS and LCMAPS</a:t>
            </a:r>
          </a:p>
          <a:p>
            <a:pPr lvl="1"/>
            <a:r>
              <a:rPr lang="en-US" dirty="0" smtClean="0"/>
              <a:t>it’s a variant-SAML2XAML2 client-server</a:t>
            </a:r>
          </a:p>
          <a:p>
            <a:pPr lvl="1"/>
            <a:r>
              <a:rPr lang="en-US" dirty="0" smtClean="0"/>
              <a:t>it is itself access controlled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7ED506-AA14-47AC-9A59-AF21676024BB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SCAS: LCMAPS in the distance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FF53A9-B118-434D-97AC-170D5E71E381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pic>
        <p:nvPicPr>
          <p:cNvPr id="27653" name="Picture 3" descr="H:\Home\davidg\EGEE\JRA3\glExec\scas-lcmaps-remot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2548" y="1109672"/>
            <a:ext cx="67056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560388" y="4764088"/>
            <a:ext cx="83026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 Application links LCMAPS dynamically or statically, or includes Prima client</a:t>
            </a:r>
          </a:p>
          <a:p>
            <a:pPr>
              <a:buFont typeface="Arial" charset="0"/>
              <a:buChar char="•"/>
            </a:pPr>
            <a:r>
              <a:rPr lang="en-US"/>
              <a:t>  Local side talks to SCAS using a variant-SAML2XACML2 protocol</a:t>
            </a:r>
            <a:br>
              <a:rPr lang="en-US"/>
            </a:br>
            <a:r>
              <a:rPr lang="en-US"/>
              <a:t>	- with agreed attribute names and obligation between EGEE/OSG</a:t>
            </a:r>
            <a:br>
              <a:rPr lang="en-US"/>
            </a:br>
            <a:r>
              <a:rPr lang="en-US"/>
              <a:t>	- remote service does acquisition and mappings</a:t>
            </a:r>
            <a:br>
              <a:rPr lang="en-US"/>
            </a:br>
            <a:r>
              <a:rPr lang="en-US"/>
              <a:t>	- both local, VOMS FAQN to uid and gids, etc.</a:t>
            </a:r>
          </a:p>
          <a:p>
            <a:pPr>
              <a:buFont typeface="Arial" charset="0"/>
              <a:buChar char="•"/>
            </a:pPr>
            <a:r>
              <a:rPr lang="en-US"/>
              <a:t>  Local LCMAPS (or application like gLExec) does the enforcement</a:t>
            </a:r>
          </a:p>
        </p:txBody>
      </p:sp>
    </p:spTree>
  </p:cSld>
  <p:clrMapOvr>
    <a:masterClrMapping/>
  </p:clrMapOvr>
  <p:transition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Talking to SCAS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 smtClean="0">
                <a:solidFill>
                  <a:srgbClr val="C00000"/>
                </a:solidFill>
              </a:rPr>
              <a:t>From the CE</a:t>
            </a:r>
          </a:p>
          <a:p>
            <a:pPr lvl="1"/>
            <a:r>
              <a:rPr lang="en-US" sz="1800" dirty="0" smtClean="0"/>
              <a:t>Connect to the SCAS using the CE host credential</a:t>
            </a:r>
          </a:p>
          <a:p>
            <a:pPr lvl="1"/>
            <a:r>
              <a:rPr lang="en-US" sz="1800" dirty="0" smtClean="0"/>
              <a:t>Provide the attributes &amp; credentials of the service requester, the action (“submit job”) and target resource (CE) to SCAS</a:t>
            </a:r>
          </a:p>
          <a:p>
            <a:pPr lvl="1"/>
            <a:r>
              <a:rPr lang="en-US" sz="1800" dirty="0" smtClean="0"/>
              <a:t>Using common (EGEE+OSG+GT) attributes</a:t>
            </a:r>
          </a:p>
          <a:p>
            <a:pPr lvl="1"/>
            <a:r>
              <a:rPr lang="en-US" sz="1800" dirty="0" smtClean="0"/>
              <a:t>Get back: yes/no decision and </a:t>
            </a:r>
            <a:r>
              <a:rPr lang="en-US" sz="1800" dirty="0" err="1" smtClean="0"/>
              <a:t>uid</a:t>
            </a:r>
            <a:r>
              <a:rPr lang="en-US" sz="1800" dirty="0" smtClean="0"/>
              <a:t>/</a:t>
            </a:r>
            <a:r>
              <a:rPr lang="en-US" sz="1800" dirty="0" err="1" smtClean="0"/>
              <a:t>gid</a:t>
            </a:r>
            <a:r>
              <a:rPr lang="en-US" sz="1800" dirty="0" smtClean="0"/>
              <a:t>/</a:t>
            </a:r>
            <a:r>
              <a:rPr lang="en-US" sz="1800" dirty="0" err="1" smtClean="0"/>
              <a:t>sgid</a:t>
            </a:r>
            <a:r>
              <a:rPr lang="en-US" sz="1800" dirty="0" smtClean="0"/>
              <a:t> obligations</a:t>
            </a:r>
          </a:p>
          <a:p>
            <a:r>
              <a:rPr lang="en-US" sz="2000" b="0" dirty="0" smtClean="0">
                <a:solidFill>
                  <a:srgbClr val="C00000"/>
                </a:solidFill>
              </a:rPr>
              <a:t>From the WN with gLExec</a:t>
            </a:r>
          </a:p>
          <a:p>
            <a:pPr lvl="1"/>
            <a:r>
              <a:rPr lang="en-US" sz="1800" dirty="0" smtClean="0"/>
              <a:t>Connect to SCAS using the credentials </a:t>
            </a:r>
            <a:br>
              <a:rPr lang="en-US" sz="1800" dirty="0" smtClean="0"/>
            </a:br>
            <a:r>
              <a:rPr lang="en-US" sz="1800" b="1" dirty="0" smtClean="0"/>
              <a:t>of the pilot job submitter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An extra control to verify the invoker of gLExec </a:t>
            </a:r>
            <a:br>
              <a:rPr lang="en-US" sz="1800" dirty="0" smtClean="0"/>
            </a:br>
            <a:r>
              <a:rPr lang="en-US" sz="1800" dirty="0" smtClean="0"/>
              <a:t>is indeed an authorized pilot runner</a:t>
            </a:r>
          </a:p>
          <a:p>
            <a:pPr lvl="1"/>
            <a:r>
              <a:rPr lang="en-US" sz="1800" dirty="0" smtClean="0"/>
              <a:t>Provide the attributes &amp; credentials of the service requester, the action (“run job now”) and target resource (CE) to SCAS</a:t>
            </a:r>
          </a:p>
          <a:p>
            <a:pPr lvl="1"/>
            <a:r>
              <a:rPr lang="en-US" sz="1800" dirty="0" smtClean="0"/>
              <a:t>Get back: yes/no decision and </a:t>
            </a:r>
            <a:r>
              <a:rPr lang="en-US" sz="1800" dirty="0" err="1" smtClean="0"/>
              <a:t>uid</a:t>
            </a:r>
            <a:r>
              <a:rPr lang="en-US" sz="1800" dirty="0" smtClean="0"/>
              <a:t>/</a:t>
            </a:r>
            <a:r>
              <a:rPr lang="en-US" sz="1800" dirty="0" err="1" smtClean="0"/>
              <a:t>gid</a:t>
            </a:r>
            <a:r>
              <a:rPr lang="en-US" sz="1800" dirty="0" smtClean="0"/>
              <a:t>/</a:t>
            </a:r>
            <a:r>
              <a:rPr lang="en-US" sz="1800" dirty="0" err="1" smtClean="0"/>
              <a:t>sgid</a:t>
            </a:r>
            <a:r>
              <a:rPr lang="en-US" sz="1800" dirty="0" smtClean="0"/>
              <a:t> obligations</a:t>
            </a:r>
          </a:p>
          <a:p>
            <a:r>
              <a:rPr lang="en-US" sz="2000" b="0" dirty="0" smtClean="0">
                <a:solidFill>
                  <a:srgbClr val="C00000"/>
                </a:solidFill>
              </a:rPr>
              <a:t>The obligations are now coordinated between CE and WNs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9132B0-0A30-4796-8E66-34D3C1E5D4A2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pic>
        <p:nvPicPr>
          <p:cNvPr id="28678" name="Picture 2" descr="H:\Home\davidg\EGEE\JRA3\glExec\SCAS-scenarios-WN-gL-SCAS-sitecentra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1463" y="3294063"/>
            <a:ext cx="2419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Interoperability  Now:</a:t>
            </a:r>
            <a:br>
              <a:rPr lang="en-US" b="0" dirty="0" smtClean="0"/>
            </a:br>
            <a:r>
              <a:rPr lang="en-US" b="0" dirty="0" smtClean="0"/>
              <a:t>inside the site</a:t>
            </a:r>
            <a:endParaRPr lang="en-GB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authz-interop.org</a:t>
            </a:r>
          </a:p>
          <a:p>
            <a:r>
              <a:rPr lang="en-US" dirty="0" smtClean="0"/>
              <a:t>Harmonizing the internal semantics: XACML2-SAML2</a:t>
            </a:r>
          </a:p>
          <a:p>
            <a:r>
              <a:rPr lang="en-US" dirty="0" smtClean="0"/>
              <a:t>Common protocol and common attributes</a:t>
            </a:r>
          </a:p>
          <a:p>
            <a:r>
              <a:rPr lang="en-US" dirty="0" smtClean="0"/>
              <a:t>It works today!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C9827-203A-491B-8DCD-71C2DCB938CA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4"/>
          <p:cNvSpPr>
            <a:spLocks noChangeArrowheads="1"/>
          </p:cNvSpPr>
          <p:nvPr/>
        </p:nvSpPr>
        <p:spPr bwMode="auto">
          <a:xfrm>
            <a:off x="342900" y="1506538"/>
            <a:ext cx="2654300" cy="1538287"/>
          </a:xfrm>
          <a:prstGeom prst="roundRect">
            <a:avLst>
              <a:gd name="adj" fmla="val 576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8113" y="5686425"/>
            <a:ext cx="2438400" cy="838200"/>
            <a:chOff x="288" y="3600"/>
            <a:chExt cx="1536" cy="528"/>
          </a:xfrm>
        </p:grpSpPr>
        <p:sp>
          <p:nvSpPr>
            <p:cNvPr id="18549" name="Rectangle 6"/>
            <p:cNvSpPr>
              <a:spLocks noChangeArrowheads="1"/>
            </p:cNvSpPr>
            <p:nvPr/>
          </p:nvSpPr>
          <p:spPr bwMode="auto">
            <a:xfrm>
              <a:off x="288" y="3600"/>
              <a:ext cx="1536" cy="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0" name="Text Box 7"/>
            <p:cNvSpPr txBox="1">
              <a:spLocks noChangeArrowheads="1"/>
            </p:cNvSpPr>
            <p:nvPr/>
          </p:nvSpPr>
          <p:spPr bwMode="auto">
            <a:xfrm>
              <a:off x="615" y="3815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8551" name="Text Box 8"/>
            <p:cNvSpPr txBox="1">
              <a:spLocks noChangeArrowheads="1"/>
            </p:cNvSpPr>
            <p:nvPr/>
          </p:nvSpPr>
          <p:spPr bwMode="auto">
            <a:xfrm>
              <a:off x="567" y="3719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8552" name="AutoShape 9"/>
            <p:cNvSpPr>
              <a:spLocks noChangeArrowheads="1"/>
            </p:cNvSpPr>
            <p:nvPr/>
          </p:nvSpPr>
          <p:spPr bwMode="auto">
            <a:xfrm>
              <a:off x="331" y="3792"/>
              <a:ext cx="624" cy="240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900"/>
                <a:t>AuthZ </a:t>
              </a:r>
            </a:p>
            <a:p>
              <a:pPr algn="ctr"/>
              <a:r>
                <a:rPr lang="en-US" sz="900"/>
                <a:t>Components</a:t>
              </a:r>
            </a:p>
          </p:txBody>
        </p:sp>
        <p:sp>
          <p:nvSpPr>
            <p:cNvPr id="18553" name="Text Box 10"/>
            <p:cNvSpPr txBox="1">
              <a:spLocks noChangeArrowheads="1"/>
            </p:cNvSpPr>
            <p:nvPr/>
          </p:nvSpPr>
          <p:spPr bwMode="auto">
            <a:xfrm>
              <a:off x="288" y="3600"/>
              <a:ext cx="4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Legend</a:t>
              </a:r>
            </a:p>
          </p:txBody>
        </p:sp>
        <p:sp>
          <p:nvSpPr>
            <p:cNvPr id="18554" name="AutoShape 11" descr="10%"/>
            <p:cNvSpPr>
              <a:spLocks noChangeArrowheads="1"/>
            </p:cNvSpPr>
            <p:nvPr/>
          </p:nvSpPr>
          <p:spPr bwMode="auto">
            <a:xfrm>
              <a:off x="1008" y="3792"/>
              <a:ext cx="672" cy="255"/>
            </a:xfrm>
            <a:prstGeom prst="roundRect">
              <a:avLst>
                <a:gd name="adj" fmla="val 16667"/>
              </a:avLst>
            </a:prstGeom>
            <a:pattFill prst="pct10">
              <a:fgClr>
                <a:srgbClr val="5A99A6"/>
              </a:fgClr>
              <a:bgClr>
                <a:schemeClr val="bg1"/>
              </a:bgClr>
            </a:patt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5" name="Text Box 12" descr="10%"/>
            <p:cNvSpPr txBox="1">
              <a:spLocks noChangeArrowheads="1"/>
            </p:cNvSpPr>
            <p:nvPr/>
          </p:nvSpPr>
          <p:spPr bwMode="auto">
            <a:xfrm>
              <a:off x="1008" y="3792"/>
              <a:ext cx="720" cy="230"/>
            </a:xfrm>
            <a:prstGeom prst="rect">
              <a:avLst/>
            </a:prstGeom>
            <a:pattFill prst="pct10">
              <a:fgClr>
                <a:srgbClr val="5A99A6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/>
                <a:t>VO Management </a:t>
              </a:r>
            </a:p>
            <a:p>
              <a:r>
                <a:rPr lang="en-US" sz="900"/>
                <a:t>Services</a:t>
              </a:r>
            </a:p>
          </p:txBody>
        </p:sp>
      </p:grpSp>
      <p:sp>
        <p:nvSpPr>
          <p:cNvPr id="18437" name="AutoShape 13"/>
          <p:cNvSpPr>
            <a:spLocks noChangeArrowheads="1"/>
          </p:cNvSpPr>
          <p:nvPr/>
        </p:nvSpPr>
        <p:spPr bwMode="auto">
          <a:xfrm>
            <a:off x="3454400" y="1487488"/>
            <a:ext cx="5338763" cy="4484687"/>
          </a:xfrm>
          <a:prstGeom prst="roundRect">
            <a:avLst>
              <a:gd name="adj" fmla="val 647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38" name="Text Box 14"/>
          <p:cNvSpPr txBox="1">
            <a:spLocks noChangeArrowheads="1"/>
          </p:cNvSpPr>
          <p:nvPr/>
        </p:nvSpPr>
        <p:spPr bwMode="auto">
          <a:xfrm>
            <a:off x="7961313" y="1538288"/>
            <a:ext cx="615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Grid</a:t>
            </a:r>
          </a:p>
          <a:p>
            <a:r>
              <a:rPr lang="en-US"/>
              <a:t>Site</a:t>
            </a:r>
          </a:p>
        </p:txBody>
      </p:sp>
      <p:sp>
        <p:nvSpPr>
          <p:cNvPr id="18439" name="Rectangle 15"/>
          <p:cNvSpPr>
            <a:spLocks noChangeArrowheads="1"/>
          </p:cNvSpPr>
          <p:nvPr/>
        </p:nvSpPr>
        <p:spPr bwMode="auto">
          <a:xfrm>
            <a:off x="4313238" y="1530350"/>
            <a:ext cx="1998662" cy="1290638"/>
          </a:xfrm>
          <a:prstGeom prst="rect">
            <a:avLst/>
          </a:prstGeom>
          <a:solidFill>
            <a:srgbClr val="C0C0C0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AutoShape 16"/>
          <p:cNvSpPr>
            <a:spLocks noChangeArrowheads="1"/>
          </p:cNvSpPr>
          <p:nvPr/>
        </p:nvSpPr>
        <p:spPr bwMode="auto">
          <a:xfrm>
            <a:off x="4395788" y="2079625"/>
            <a:ext cx="1846262" cy="668338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SCAS</a:t>
            </a:r>
          </a:p>
        </p:txBody>
      </p:sp>
      <p:sp>
        <p:nvSpPr>
          <p:cNvPr id="18441" name="Text Box 17"/>
          <p:cNvSpPr txBox="1">
            <a:spLocks noChangeArrowheads="1"/>
          </p:cNvSpPr>
          <p:nvPr/>
        </p:nvSpPr>
        <p:spPr bwMode="auto">
          <a:xfrm>
            <a:off x="4465638" y="1604963"/>
            <a:ext cx="1517650" cy="366712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Site Services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462588" y="3748088"/>
            <a:ext cx="1577975" cy="1189037"/>
            <a:chOff x="3441" y="2361"/>
            <a:chExt cx="993" cy="749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3441" y="2361"/>
              <a:ext cx="993" cy="749"/>
              <a:chOff x="3648" y="2508"/>
              <a:chExt cx="993" cy="868"/>
            </a:xfrm>
          </p:grpSpPr>
          <p:sp>
            <p:nvSpPr>
              <p:cNvPr id="18547" name="Rectangle 21"/>
              <p:cNvSpPr>
                <a:spLocks noChangeArrowheads="1"/>
              </p:cNvSpPr>
              <p:nvPr/>
            </p:nvSpPr>
            <p:spPr bwMode="auto">
              <a:xfrm>
                <a:off x="3648" y="2531"/>
                <a:ext cx="993" cy="845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8" name="Text Box 22"/>
              <p:cNvSpPr txBox="1">
                <a:spLocks noChangeArrowheads="1"/>
              </p:cNvSpPr>
              <p:nvPr/>
            </p:nvSpPr>
            <p:spPr bwMode="auto">
              <a:xfrm>
                <a:off x="4325" y="2508"/>
                <a:ext cx="316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CE</a:t>
                </a:r>
              </a:p>
            </p:txBody>
          </p:sp>
        </p:grp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3485" y="2538"/>
              <a:ext cx="897" cy="537"/>
              <a:chOff x="3485" y="2538"/>
              <a:chExt cx="897" cy="537"/>
            </a:xfrm>
          </p:grpSpPr>
          <p:sp>
            <p:nvSpPr>
              <p:cNvPr id="18545" name="AutoShape 24"/>
              <p:cNvSpPr>
                <a:spLocks noChangeArrowheads="1"/>
              </p:cNvSpPr>
              <p:nvPr/>
            </p:nvSpPr>
            <p:spPr bwMode="auto">
              <a:xfrm>
                <a:off x="3485" y="2538"/>
                <a:ext cx="897" cy="537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 sz="1400"/>
                  <a:t>Gatekeeper</a:t>
                </a:r>
              </a:p>
            </p:txBody>
          </p:sp>
          <p:sp>
            <p:nvSpPr>
              <p:cNvPr id="18546" name="AutoShape 25"/>
              <p:cNvSpPr>
                <a:spLocks noChangeArrowheads="1"/>
              </p:cNvSpPr>
              <p:nvPr/>
            </p:nvSpPr>
            <p:spPr bwMode="auto">
              <a:xfrm>
                <a:off x="3543" y="2770"/>
                <a:ext cx="768" cy="245"/>
              </a:xfrm>
              <a:prstGeom prst="roundRect">
                <a:avLst>
                  <a:gd name="adj" fmla="val 16667"/>
                </a:avLst>
              </a:prstGeom>
              <a:solidFill>
                <a:srgbClr val="FF99CC"/>
              </a:solidFill>
              <a:ln w="9525">
                <a:solidFill>
                  <a:srgbClr val="5A99A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/>
              </a:p>
              <a:p>
                <a:pPr algn="ctr"/>
                <a:r>
                  <a:rPr lang="en-US" sz="1400"/>
                  <a:t>SCAS Clnt.</a:t>
                </a:r>
              </a:p>
              <a:p>
                <a:pPr algn="ctr"/>
                <a:endParaRPr lang="en-US" sz="1400"/>
              </a:p>
            </p:txBody>
          </p:sp>
        </p:grpSp>
      </p:grpSp>
      <p:sp>
        <p:nvSpPr>
          <p:cNvPr id="18443" name="Text Box 26"/>
          <p:cNvSpPr txBox="1">
            <a:spLocks noChangeArrowheads="1"/>
          </p:cNvSpPr>
          <p:nvPr/>
        </p:nvSpPr>
        <p:spPr bwMode="auto">
          <a:xfrm rot="5400000">
            <a:off x="5348288" y="2760663"/>
            <a:ext cx="7937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Is Auth?</a:t>
            </a:r>
          </a:p>
          <a:p>
            <a:pPr algn="ctr"/>
            <a:r>
              <a:rPr lang="en-US" sz="1200"/>
              <a:t>ID Map?</a:t>
            </a:r>
          </a:p>
          <a:p>
            <a:pPr algn="ctr"/>
            <a:r>
              <a:rPr lang="en-US" sz="1200"/>
              <a:t>Yes / No </a:t>
            </a:r>
          </a:p>
          <a:p>
            <a:pPr algn="ctr"/>
            <a:r>
              <a:rPr lang="en-US" sz="1200"/>
              <a:t>UID/GID</a:t>
            </a:r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509963" y="3743325"/>
            <a:ext cx="1773237" cy="1196975"/>
            <a:chOff x="2211" y="2358"/>
            <a:chExt cx="1117" cy="754"/>
          </a:xfrm>
        </p:grpSpPr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2211" y="2358"/>
              <a:ext cx="1117" cy="754"/>
              <a:chOff x="2016" y="2517"/>
              <a:chExt cx="993" cy="868"/>
            </a:xfrm>
          </p:grpSpPr>
          <p:sp>
            <p:nvSpPr>
              <p:cNvPr id="18541" name="Rectangle 29"/>
              <p:cNvSpPr>
                <a:spLocks noChangeArrowheads="1"/>
              </p:cNvSpPr>
              <p:nvPr/>
            </p:nvSpPr>
            <p:spPr bwMode="auto">
              <a:xfrm>
                <a:off x="2016" y="2540"/>
                <a:ext cx="993" cy="845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2" name="Text Box 30"/>
              <p:cNvSpPr txBox="1">
                <a:spLocks noChangeArrowheads="1"/>
              </p:cNvSpPr>
              <p:nvPr/>
            </p:nvSpPr>
            <p:spPr bwMode="auto">
              <a:xfrm>
                <a:off x="2016" y="2517"/>
                <a:ext cx="274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SE</a:t>
                </a:r>
              </a:p>
            </p:txBody>
          </p:sp>
        </p:grpSp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2260" y="2536"/>
              <a:ext cx="1010" cy="540"/>
              <a:chOff x="2260" y="2536"/>
              <a:chExt cx="1010" cy="540"/>
            </a:xfrm>
          </p:grpSpPr>
          <p:sp>
            <p:nvSpPr>
              <p:cNvPr id="18539" name="AutoShape 32"/>
              <p:cNvSpPr>
                <a:spLocks noChangeArrowheads="1"/>
              </p:cNvSpPr>
              <p:nvPr/>
            </p:nvSpPr>
            <p:spPr bwMode="auto">
              <a:xfrm>
                <a:off x="2260" y="2536"/>
                <a:ext cx="1010" cy="54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 sz="1400"/>
                  <a:t>SRM</a:t>
                </a:r>
              </a:p>
            </p:txBody>
          </p:sp>
          <p:sp>
            <p:nvSpPr>
              <p:cNvPr id="18540" name="AutoShape 33"/>
              <p:cNvSpPr>
                <a:spLocks noChangeArrowheads="1"/>
              </p:cNvSpPr>
              <p:nvPr/>
            </p:nvSpPr>
            <p:spPr bwMode="auto">
              <a:xfrm>
                <a:off x="2325" y="2770"/>
                <a:ext cx="865" cy="245"/>
              </a:xfrm>
              <a:prstGeom prst="roundRect">
                <a:avLst>
                  <a:gd name="adj" fmla="val 16667"/>
                </a:avLst>
              </a:prstGeom>
              <a:solidFill>
                <a:srgbClr val="FF99CC"/>
              </a:solidFill>
              <a:ln w="9525">
                <a:solidFill>
                  <a:srgbClr val="5A99A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gPlazma</a:t>
                </a:r>
              </a:p>
            </p:txBody>
          </p:sp>
        </p:grpSp>
      </p:grp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392113" y="1841500"/>
            <a:ext cx="2551112" cy="1143000"/>
            <a:chOff x="96" y="1008"/>
            <a:chExt cx="1606" cy="720"/>
          </a:xfrm>
        </p:grpSpPr>
        <p:sp>
          <p:nvSpPr>
            <p:cNvPr id="18531" name="Rectangle 38"/>
            <p:cNvSpPr>
              <a:spLocks noChangeArrowheads="1"/>
            </p:cNvSpPr>
            <p:nvPr/>
          </p:nvSpPr>
          <p:spPr bwMode="auto">
            <a:xfrm>
              <a:off x="96" y="1008"/>
              <a:ext cx="1606" cy="72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2" name="Text Box 39"/>
            <p:cNvSpPr txBox="1">
              <a:spLocks noChangeArrowheads="1"/>
            </p:cNvSpPr>
            <p:nvPr/>
          </p:nvSpPr>
          <p:spPr bwMode="auto">
            <a:xfrm>
              <a:off x="759" y="1046"/>
              <a:ext cx="916" cy="23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VO Services</a:t>
              </a:r>
            </a:p>
          </p:txBody>
        </p:sp>
        <p:sp>
          <p:nvSpPr>
            <p:cNvPr id="18533" name="AutoShape 40" descr="10%"/>
            <p:cNvSpPr>
              <a:spLocks noChangeArrowheads="1"/>
            </p:cNvSpPr>
            <p:nvPr/>
          </p:nvSpPr>
          <p:spPr bwMode="auto">
            <a:xfrm>
              <a:off x="123" y="1312"/>
              <a:ext cx="672" cy="355"/>
            </a:xfrm>
            <a:prstGeom prst="roundRect">
              <a:avLst>
                <a:gd name="adj" fmla="val 16667"/>
              </a:avLst>
            </a:prstGeom>
            <a:pattFill prst="pct10">
              <a:fgClr>
                <a:srgbClr val="5A99A6"/>
              </a:fgClr>
              <a:bgClr>
                <a:schemeClr val="bg1"/>
              </a:bgClr>
            </a:pattFill>
            <a:ln w="12700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VOMRS</a:t>
              </a:r>
            </a:p>
          </p:txBody>
        </p:sp>
        <p:sp>
          <p:nvSpPr>
            <p:cNvPr id="18534" name="AutoShape 41" descr="10%"/>
            <p:cNvSpPr>
              <a:spLocks noChangeArrowheads="1"/>
            </p:cNvSpPr>
            <p:nvPr/>
          </p:nvSpPr>
          <p:spPr bwMode="auto">
            <a:xfrm>
              <a:off x="1104" y="1312"/>
              <a:ext cx="576" cy="355"/>
            </a:xfrm>
            <a:prstGeom prst="roundRect">
              <a:avLst>
                <a:gd name="adj" fmla="val 16667"/>
              </a:avLst>
            </a:prstGeom>
            <a:pattFill prst="pct10">
              <a:fgClr>
                <a:srgbClr val="5A99A6"/>
              </a:fgClr>
              <a:bgClr>
                <a:schemeClr val="bg1"/>
              </a:bgClr>
            </a:pattFill>
            <a:ln w="12700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VOMS</a:t>
              </a:r>
            </a:p>
          </p:txBody>
        </p:sp>
        <p:cxnSp>
          <p:nvCxnSpPr>
            <p:cNvPr id="18535" name="AutoShape 42"/>
            <p:cNvCxnSpPr>
              <a:cxnSpLocks noChangeShapeType="1"/>
              <a:stCxn id="18534" idx="1"/>
              <a:endCxn id="18533" idx="3"/>
            </p:cNvCxnSpPr>
            <p:nvPr/>
          </p:nvCxnSpPr>
          <p:spPr bwMode="auto">
            <a:xfrm flipH="1">
              <a:off x="795" y="1490"/>
              <a:ext cx="30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18536" name="Text Box 43"/>
            <p:cNvSpPr txBox="1">
              <a:spLocks noChangeArrowheads="1"/>
            </p:cNvSpPr>
            <p:nvPr/>
          </p:nvSpPr>
          <p:spPr bwMode="auto">
            <a:xfrm>
              <a:off x="775" y="1337"/>
              <a:ext cx="36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synch</a:t>
              </a:r>
            </a:p>
          </p:txBody>
        </p:sp>
      </p:grpSp>
      <p:sp>
        <p:nvSpPr>
          <p:cNvPr id="18446" name="Text Box 44"/>
          <p:cNvSpPr txBox="1">
            <a:spLocks noChangeArrowheads="1"/>
          </p:cNvSpPr>
          <p:nvPr/>
        </p:nvSpPr>
        <p:spPr bwMode="auto">
          <a:xfrm rot="-5400000">
            <a:off x="506412" y="3262313"/>
            <a:ext cx="690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register</a:t>
            </a:r>
          </a:p>
        </p:txBody>
      </p:sp>
      <p:sp>
        <p:nvSpPr>
          <p:cNvPr id="18447" name="Text Box 45"/>
          <p:cNvSpPr txBox="1">
            <a:spLocks noChangeArrowheads="1"/>
          </p:cNvSpPr>
          <p:nvPr/>
        </p:nvSpPr>
        <p:spPr bwMode="auto">
          <a:xfrm>
            <a:off x="1285875" y="3967163"/>
            <a:ext cx="1222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get voms-proxy</a:t>
            </a:r>
          </a:p>
        </p:txBody>
      </p: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728663" y="3903663"/>
            <a:ext cx="5022850" cy="1096962"/>
            <a:chOff x="459" y="2459"/>
            <a:chExt cx="3164" cy="691"/>
          </a:xfrm>
        </p:grpSpPr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459" y="2459"/>
              <a:ext cx="3164" cy="675"/>
              <a:chOff x="458" y="2459"/>
              <a:chExt cx="3164" cy="845"/>
            </a:xfrm>
          </p:grpSpPr>
          <p:sp>
            <p:nvSpPr>
              <p:cNvPr id="18529" name="Line 48"/>
              <p:cNvSpPr>
                <a:spLocks noChangeShapeType="1"/>
              </p:cNvSpPr>
              <p:nvPr/>
            </p:nvSpPr>
            <p:spPr bwMode="auto">
              <a:xfrm flipV="1">
                <a:off x="2457" y="3164"/>
                <a:ext cx="0" cy="1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8530" name="AutoShape 49"/>
              <p:cNvCxnSpPr>
                <a:cxnSpLocks noChangeShapeType="1"/>
                <a:endCxn id="18545" idx="2"/>
              </p:cNvCxnSpPr>
              <p:nvPr/>
            </p:nvCxnSpPr>
            <p:spPr bwMode="auto">
              <a:xfrm rot="16200000" flipH="1">
                <a:off x="1686" y="1231"/>
                <a:ext cx="708" cy="3164"/>
              </a:xfrm>
              <a:prstGeom prst="bentConnector3">
                <a:avLst>
                  <a:gd name="adj1" fmla="val 120338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sp>
          <p:nvSpPr>
            <p:cNvPr id="18528" name="Text Box 50"/>
            <p:cNvSpPr txBox="1">
              <a:spLocks noChangeArrowheads="1"/>
            </p:cNvSpPr>
            <p:nvPr/>
          </p:nvSpPr>
          <p:spPr bwMode="auto">
            <a:xfrm>
              <a:off x="623" y="2862"/>
              <a:ext cx="8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/>
                <a:t>Submit request </a:t>
              </a:r>
            </a:p>
            <a:p>
              <a:pPr algn="ctr"/>
              <a:r>
                <a:rPr lang="en-US" sz="1200"/>
                <a:t>with voms-proxy</a:t>
              </a:r>
            </a:p>
          </p:txBody>
        </p:sp>
      </p:grpSp>
      <p:sp>
        <p:nvSpPr>
          <p:cNvPr id="18449" name="Oval 54"/>
          <p:cNvSpPr>
            <a:spLocks noChangeArrowheads="1"/>
          </p:cNvSpPr>
          <p:nvPr/>
        </p:nvSpPr>
        <p:spPr bwMode="auto">
          <a:xfrm>
            <a:off x="492125" y="3100388"/>
            <a:ext cx="268288" cy="266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18450" name="Oval 55"/>
          <p:cNvSpPr>
            <a:spLocks noChangeArrowheads="1"/>
          </p:cNvSpPr>
          <p:nvPr/>
        </p:nvSpPr>
        <p:spPr bwMode="auto">
          <a:xfrm>
            <a:off x="1393825" y="3648075"/>
            <a:ext cx="266700" cy="266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8451" name="Oval 56"/>
          <p:cNvSpPr>
            <a:spLocks noChangeArrowheads="1"/>
          </p:cNvSpPr>
          <p:nvPr/>
        </p:nvSpPr>
        <p:spPr bwMode="auto">
          <a:xfrm>
            <a:off x="765175" y="4646613"/>
            <a:ext cx="266700" cy="266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18452" name="Oval 57"/>
          <p:cNvSpPr>
            <a:spLocks noChangeArrowheads="1"/>
          </p:cNvSpPr>
          <p:nvPr/>
        </p:nvSpPr>
        <p:spPr bwMode="auto">
          <a:xfrm>
            <a:off x="5029200" y="2990850"/>
            <a:ext cx="266700" cy="266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18453" name="Oval 59"/>
          <p:cNvSpPr>
            <a:spLocks noChangeArrowheads="1"/>
          </p:cNvSpPr>
          <p:nvPr/>
        </p:nvSpPr>
        <p:spPr bwMode="auto">
          <a:xfrm>
            <a:off x="1590675" y="2659063"/>
            <a:ext cx="266700" cy="266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en-US"/>
              <a:t>2</a:t>
            </a:r>
          </a:p>
        </p:txBody>
      </p:sp>
      <p:grpSp>
        <p:nvGrpSpPr>
          <p:cNvPr id="12" name="Group 61"/>
          <p:cNvGrpSpPr>
            <a:grpSpLocks/>
          </p:cNvGrpSpPr>
          <p:nvPr/>
        </p:nvGrpSpPr>
        <p:grpSpPr bwMode="auto">
          <a:xfrm>
            <a:off x="7156450" y="3743325"/>
            <a:ext cx="1639888" cy="1189038"/>
            <a:chOff x="4508" y="2358"/>
            <a:chExt cx="1033" cy="749"/>
          </a:xfrm>
        </p:grpSpPr>
        <p:grpSp>
          <p:nvGrpSpPr>
            <p:cNvPr id="13" name="Group 62"/>
            <p:cNvGrpSpPr>
              <a:grpSpLocks/>
            </p:cNvGrpSpPr>
            <p:nvPr/>
          </p:nvGrpSpPr>
          <p:grpSpPr bwMode="auto">
            <a:xfrm>
              <a:off x="4508" y="2358"/>
              <a:ext cx="1033" cy="749"/>
              <a:chOff x="3648" y="2508"/>
              <a:chExt cx="1033" cy="868"/>
            </a:xfrm>
          </p:grpSpPr>
          <p:sp>
            <p:nvSpPr>
              <p:cNvPr id="18525" name="Rectangle 63"/>
              <p:cNvSpPr>
                <a:spLocks noChangeArrowheads="1"/>
              </p:cNvSpPr>
              <p:nvPr/>
            </p:nvSpPr>
            <p:spPr bwMode="auto">
              <a:xfrm>
                <a:off x="3648" y="2531"/>
                <a:ext cx="993" cy="845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6" name="Text Box 64"/>
              <p:cNvSpPr txBox="1">
                <a:spLocks noChangeArrowheads="1"/>
              </p:cNvSpPr>
              <p:nvPr/>
            </p:nvSpPr>
            <p:spPr bwMode="auto">
              <a:xfrm>
                <a:off x="4325" y="2508"/>
                <a:ext cx="356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WN</a:t>
                </a:r>
              </a:p>
            </p:txBody>
          </p:sp>
        </p:grpSp>
        <p:grpSp>
          <p:nvGrpSpPr>
            <p:cNvPr id="14" name="Group 65"/>
            <p:cNvGrpSpPr>
              <a:grpSpLocks/>
            </p:cNvGrpSpPr>
            <p:nvPr/>
          </p:nvGrpSpPr>
          <p:grpSpPr bwMode="auto">
            <a:xfrm>
              <a:off x="4552" y="2535"/>
              <a:ext cx="897" cy="537"/>
              <a:chOff x="4552" y="2535"/>
              <a:chExt cx="897" cy="537"/>
            </a:xfrm>
          </p:grpSpPr>
          <p:sp>
            <p:nvSpPr>
              <p:cNvPr id="18523" name="AutoShape 66"/>
              <p:cNvSpPr>
                <a:spLocks noChangeArrowheads="1"/>
              </p:cNvSpPr>
              <p:nvPr/>
            </p:nvSpPr>
            <p:spPr bwMode="auto">
              <a:xfrm>
                <a:off x="4552" y="2535"/>
                <a:ext cx="897" cy="537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 sz="1400"/>
                  <a:t>gLExec</a:t>
                </a:r>
              </a:p>
            </p:txBody>
          </p:sp>
          <p:sp>
            <p:nvSpPr>
              <p:cNvPr id="18524" name="AutoShape 67"/>
              <p:cNvSpPr>
                <a:spLocks noChangeArrowheads="1"/>
              </p:cNvSpPr>
              <p:nvPr/>
            </p:nvSpPr>
            <p:spPr bwMode="auto">
              <a:xfrm>
                <a:off x="4610" y="2767"/>
                <a:ext cx="768" cy="245"/>
              </a:xfrm>
              <a:prstGeom prst="roundRect">
                <a:avLst>
                  <a:gd name="adj" fmla="val 16667"/>
                </a:avLst>
              </a:prstGeom>
              <a:solidFill>
                <a:srgbClr val="FF99CC"/>
              </a:solidFill>
              <a:ln w="9525">
                <a:solidFill>
                  <a:srgbClr val="5A99A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/>
              </a:p>
              <a:p>
                <a:pPr algn="ctr"/>
                <a:r>
                  <a:rPr lang="en-US" sz="1400"/>
                  <a:t>SCAS Clnt.</a:t>
                </a:r>
              </a:p>
              <a:p>
                <a:pPr algn="ctr"/>
                <a:endParaRPr lang="en-US" sz="1400"/>
              </a:p>
            </p:txBody>
          </p:sp>
        </p:grpSp>
      </p:grpSp>
      <p:grpSp>
        <p:nvGrpSpPr>
          <p:cNvPr id="15" name="Group 68"/>
          <p:cNvGrpSpPr>
            <a:grpSpLocks/>
          </p:cNvGrpSpPr>
          <p:nvPr/>
        </p:nvGrpSpPr>
        <p:grpSpPr bwMode="auto">
          <a:xfrm>
            <a:off x="3748088" y="5270500"/>
            <a:ext cx="715962" cy="609600"/>
            <a:chOff x="2457" y="3320"/>
            <a:chExt cx="451" cy="384"/>
          </a:xfrm>
        </p:grpSpPr>
        <p:grpSp>
          <p:nvGrpSpPr>
            <p:cNvPr id="16" name="Group 69"/>
            <p:cNvGrpSpPr>
              <a:grpSpLocks/>
            </p:cNvGrpSpPr>
            <p:nvPr/>
          </p:nvGrpSpPr>
          <p:grpSpPr bwMode="auto">
            <a:xfrm>
              <a:off x="2499" y="3320"/>
              <a:ext cx="364" cy="384"/>
              <a:chOff x="2630" y="3661"/>
              <a:chExt cx="364" cy="384"/>
            </a:xfrm>
          </p:grpSpPr>
          <p:sp>
            <p:nvSpPr>
              <p:cNvPr id="18517" name="Oval 70"/>
              <p:cNvSpPr>
                <a:spLocks noChangeArrowheads="1"/>
              </p:cNvSpPr>
              <p:nvPr/>
            </p:nvSpPr>
            <p:spPr bwMode="auto">
              <a:xfrm>
                <a:off x="2630" y="3661"/>
                <a:ext cx="364" cy="12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8" name="Oval 71"/>
              <p:cNvSpPr>
                <a:spLocks noChangeArrowheads="1"/>
              </p:cNvSpPr>
              <p:nvPr/>
            </p:nvSpPr>
            <p:spPr bwMode="auto">
              <a:xfrm>
                <a:off x="2630" y="3924"/>
                <a:ext cx="364" cy="12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9" name="Line 72"/>
              <p:cNvSpPr>
                <a:spLocks noChangeShapeType="1"/>
              </p:cNvSpPr>
              <p:nvPr/>
            </p:nvSpPr>
            <p:spPr bwMode="auto">
              <a:xfrm>
                <a:off x="2631" y="3723"/>
                <a:ext cx="0" cy="2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0" name="Line 73"/>
              <p:cNvSpPr>
                <a:spLocks noChangeShapeType="1"/>
              </p:cNvSpPr>
              <p:nvPr/>
            </p:nvSpPr>
            <p:spPr bwMode="auto">
              <a:xfrm>
                <a:off x="2994" y="3729"/>
                <a:ext cx="0" cy="2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516" name="Text Box 74"/>
            <p:cNvSpPr txBox="1">
              <a:spLocks noChangeArrowheads="1"/>
            </p:cNvSpPr>
            <p:nvPr/>
          </p:nvSpPr>
          <p:spPr bwMode="auto">
            <a:xfrm>
              <a:off x="2457" y="3421"/>
              <a:ext cx="4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Storage</a:t>
              </a:r>
            </a:p>
          </p:txBody>
        </p:sp>
      </p:grpSp>
      <p:grpSp>
        <p:nvGrpSpPr>
          <p:cNvPr id="17" name="Group 75"/>
          <p:cNvGrpSpPr>
            <a:grpSpLocks/>
          </p:cNvGrpSpPr>
          <p:nvPr/>
        </p:nvGrpSpPr>
        <p:grpSpPr bwMode="auto">
          <a:xfrm>
            <a:off x="6253163" y="5135563"/>
            <a:ext cx="723900" cy="771525"/>
            <a:chOff x="3972" y="3510"/>
            <a:chExt cx="456" cy="486"/>
          </a:xfrm>
        </p:grpSpPr>
        <p:grpSp>
          <p:nvGrpSpPr>
            <p:cNvPr id="18" name="Group 76"/>
            <p:cNvGrpSpPr>
              <a:grpSpLocks/>
            </p:cNvGrpSpPr>
            <p:nvPr/>
          </p:nvGrpSpPr>
          <p:grpSpPr bwMode="auto">
            <a:xfrm>
              <a:off x="3976" y="3510"/>
              <a:ext cx="447" cy="486"/>
              <a:chOff x="3976" y="3510"/>
              <a:chExt cx="447" cy="486"/>
            </a:xfrm>
          </p:grpSpPr>
          <p:grpSp>
            <p:nvGrpSpPr>
              <p:cNvPr id="19" name="Group 77"/>
              <p:cNvGrpSpPr>
                <a:grpSpLocks/>
              </p:cNvGrpSpPr>
              <p:nvPr/>
            </p:nvGrpSpPr>
            <p:grpSpPr bwMode="auto">
              <a:xfrm>
                <a:off x="3976" y="3903"/>
                <a:ext cx="447" cy="93"/>
                <a:chOff x="3972" y="3903"/>
                <a:chExt cx="447" cy="93"/>
              </a:xfrm>
            </p:grpSpPr>
            <p:sp>
              <p:nvSpPr>
                <p:cNvPr id="18511" name="Rectangle 78"/>
                <p:cNvSpPr>
                  <a:spLocks noChangeArrowheads="1"/>
                </p:cNvSpPr>
                <p:nvPr/>
              </p:nvSpPr>
              <p:spPr bwMode="auto">
                <a:xfrm>
                  <a:off x="3972" y="3903"/>
                  <a:ext cx="93" cy="9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miter lim="800000"/>
                  <a:headEnd/>
                  <a:tailEnd/>
                </a:ln>
                <a:scene3d>
                  <a:camera prst="legacyPerspectiveTopRight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8512" name="Rectangle 79"/>
                <p:cNvSpPr>
                  <a:spLocks noChangeArrowheads="1"/>
                </p:cNvSpPr>
                <p:nvPr/>
              </p:nvSpPr>
              <p:spPr bwMode="auto">
                <a:xfrm>
                  <a:off x="4086" y="3903"/>
                  <a:ext cx="93" cy="9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miter lim="800000"/>
                  <a:headEnd/>
                  <a:tailEnd/>
                </a:ln>
                <a:scene3d>
                  <a:camera prst="legacyPerspectiveTopRight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8513" name="Rectangle 80"/>
                <p:cNvSpPr>
                  <a:spLocks noChangeArrowheads="1"/>
                </p:cNvSpPr>
                <p:nvPr/>
              </p:nvSpPr>
              <p:spPr bwMode="auto">
                <a:xfrm>
                  <a:off x="4200" y="3903"/>
                  <a:ext cx="93" cy="9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miter lim="800000"/>
                  <a:headEnd/>
                  <a:tailEnd/>
                </a:ln>
                <a:scene3d>
                  <a:camera prst="legacyPerspectiveTopRight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8514" name="Rectangle 81"/>
                <p:cNvSpPr>
                  <a:spLocks noChangeArrowheads="1"/>
                </p:cNvSpPr>
                <p:nvPr/>
              </p:nvSpPr>
              <p:spPr bwMode="auto">
                <a:xfrm>
                  <a:off x="4326" y="3903"/>
                  <a:ext cx="93" cy="9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miter lim="800000"/>
                  <a:headEnd/>
                  <a:tailEnd/>
                </a:ln>
                <a:scene3d>
                  <a:camera prst="legacyPerspectiveTopRight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82"/>
              <p:cNvGrpSpPr>
                <a:grpSpLocks/>
              </p:cNvGrpSpPr>
              <p:nvPr/>
            </p:nvGrpSpPr>
            <p:grpSpPr bwMode="auto">
              <a:xfrm>
                <a:off x="3976" y="3777"/>
                <a:ext cx="447" cy="93"/>
                <a:chOff x="3972" y="3903"/>
                <a:chExt cx="447" cy="93"/>
              </a:xfrm>
            </p:grpSpPr>
            <p:sp>
              <p:nvSpPr>
                <p:cNvPr id="18507" name="Rectangle 83"/>
                <p:cNvSpPr>
                  <a:spLocks noChangeArrowheads="1"/>
                </p:cNvSpPr>
                <p:nvPr/>
              </p:nvSpPr>
              <p:spPr bwMode="auto">
                <a:xfrm>
                  <a:off x="3972" y="3903"/>
                  <a:ext cx="93" cy="9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miter lim="800000"/>
                  <a:headEnd/>
                  <a:tailEnd/>
                </a:ln>
                <a:scene3d>
                  <a:camera prst="legacyPerspectiveTopRight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8508" name="Rectangle 84"/>
                <p:cNvSpPr>
                  <a:spLocks noChangeArrowheads="1"/>
                </p:cNvSpPr>
                <p:nvPr/>
              </p:nvSpPr>
              <p:spPr bwMode="auto">
                <a:xfrm>
                  <a:off x="4086" y="3903"/>
                  <a:ext cx="93" cy="9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miter lim="800000"/>
                  <a:headEnd/>
                  <a:tailEnd/>
                </a:ln>
                <a:scene3d>
                  <a:camera prst="legacyPerspectiveTopRight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8509" name="Rectangle 85"/>
                <p:cNvSpPr>
                  <a:spLocks noChangeArrowheads="1"/>
                </p:cNvSpPr>
                <p:nvPr/>
              </p:nvSpPr>
              <p:spPr bwMode="auto">
                <a:xfrm>
                  <a:off x="4200" y="3903"/>
                  <a:ext cx="93" cy="9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miter lim="800000"/>
                  <a:headEnd/>
                  <a:tailEnd/>
                </a:ln>
                <a:scene3d>
                  <a:camera prst="legacyPerspectiveTopRight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8510" name="Rectangle 86"/>
                <p:cNvSpPr>
                  <a:spLocks noChangeArrowheads="1"/>
                </p:cNvSpPr>
                <p:nvPr/>
              </p:nvSpPr>
              <p:spPr bwMode="auto">
                <a:xfrm>
                  <a:off x="4326" y="3903"/>
                  <a:ext cx="93" cy="9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miter lim="800000"/>
                  <a:headEnd/>
                  <a:tailEnd/>
                </a:ln>
                <a:scene3d>
                  <a:camera prst="legacyPerspectiveTopRight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87"/>
              <p:cNvGrpSpPr>
                <a:grpSpLocks/>
              </p:cNvGrpSpPr>
              <p:nvPr/>
            </p:nvGrpSpPr>
            <p:grpSpPr bwMode="auto">
              <a:xfrm>
                <a:off x="3976" y="3648"/>
                <a:ext cx="447" cy="93"/>
                <a:chOff x="3972" y="3903"/>
                <a:chExt cx="447" cy="93"/>
              </a:xfrm>
            </p:grpSpPr>
            <p:sp>
              <p:nvSpPr>
                <p:cNvPr id="18503" name="Rectangle 88"/>
                <p:cNvSpPr>
                  <a:spLocks noChangeArrowheads="1"/>
                </p:cNvSpPr>
                <p:nvPr/>
              </p:nvSpPr>
              <p:spPr bwMode="auto">
                <a:xfrm>
                  <a:off x="3972" y="3903"/>
                  <a:ext cx="93" cy="9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miter lim="800000"/>
                  <a:headEnd/>
                  <a:tailEnd/>
                </a:ln>
                <a:scene3d>
                  <a:camera prst="legacyPerspectiveTopRight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8504" name="Rectangle 89"/>
                <p:cNvSpPr>
                  <a:spLocks noChangeArrowheads="1"/>
                </p:cNvSpPr>
                <p:nvPr/>
              </p:nvSpPr>
              <p:spPr bwMode="auto">
                <a:xfrm>
                  <a:off x="4086" y="3903"/>
                  <a:ext cx="93" cy="9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miter lim="800000"/>
                  <a:headEnd/>
                  <a:tailEnd/>
                </a:ln>
                <a:scene3d>
                  <a:camera prst="legacyPerspectiveTopRight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8505" name="Rectangle 90"/>
                <p:cNvSpPr>
                  <a:spLocks noChangeArrowheads="1"/>
                </p:cNvSpPr>
                <p:nvPr/>
              </p:nvSpPr>
              <p:spPr bwMode="auto">
                <a:xfrm>
                  <a:off x="4200" y="3903"/>
                  <a:ext cx="93" cy="9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miter lim="800000"/>
                  <a:headEnd/>
                  <a:tailEnd/>
                </a:ln>
                <a:scene3d>
                  <a:camera prst="legacyPerspectiveTopRight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8506" name="Rectangle 91"/>
                <p:cNvSpPr>
                  <a:spLocks noChangeArrowheads="1"/>
                </p:cNvSpPr>
                <p:nvPr/>
              </p:nvSpPr>
              <p:spPr bwMode="auto">
                <a:xfrm>
                  <a:off x="4326" y="3903"/>
                  <a:ext cx="93" cy="9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miter lim="800000"/>
                  <a:headEnd/>
                  <a:tailEnd/>
                </a:ln>
                <a:scene3d>
                  <a:camera prst="legacyPerspectiveTopRight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92"/>
              <p:cNvGrpSpPr>
                <a:grpSpLocks/>
              </p:cNvGrpSpPr>
              <p:nvPr/>
            </p:nvGrpSpPr>
            <p:grpSpPr bwMode="auto">
              <a:xfrm>
                <a:off x="3976" y="3510"/>
                <a:ext cx="447" cy="93"/>
                <a:chOff x="3972" y="3903"/>
                <a:chExt cx="447" cy="93"/>
              </a:xfrm>
            </p:grpSpPr>
            <p:sp>
              <p:nvSpPr>
                <p:cNvPr id="18499" name="Rectangle 93"/>
                <p:cNvSpPr>
                  <a:spLocks noChangeArrowheads="1"/>
                </p:cNvSpPr>
                <p:nvPr/>
              </p:nvSpPr>
              <p:spPr bwMode="auto">
                <a:xfrm>
                  <a:off x="3972" y="3903"/>
                  <a:ext cx="93" cy="9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miter lim="800000"/>
                  <a:headEnd/>
                  <a:tailEnd/>
                </a:ln>
                <a:scene3d>
                  <a:camera prst="legacyPerspectiveTopRight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8500" name="Rectangle 94"/>
                <p:cNvSpPr>
                  <a:spLocks noChangeArrowheads="1"/>
                </p:cNvSpPr>
                <p:nvPr/>
              </p:nvSpPr>
              <p:spPr bwMode="auto">
                <a:xfrm>
                  <a:off x="4086" y="3903"/>
                  <a:ext cx="93" cy="9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miter lim="800000"/>
                  <a:headEnd/>
                  <a:tailEnd/>
                </a:ln>
                <a:scene3d>
                  <a:camera prst="legacyPerspectiveTopRight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8501" name="Rectangle 95"/>
                <p:cNvSpPr>
                  <a:spLocks noChangeArrowheads="1"/>
                </p:cNvSpPr>
                <p:nvPr/>
              </p:nvSpPr>
              <p:spPr bwMode="auto">
                <a:xfrm>
                  <a:off x="4200" y="3903"/>
                  <a:ext cx="93" cy="9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miter lim="800000"/>
                  <a:headEnd/>
                  <a:tailEnd/>
                </a:ln>
                <a:scene3d>
                  <a:camera prst="legacyPerspectiveTopRight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8502" name="Rectangle 96"/>
                <p:cNvSpPr>
                  <a:spLocks noChangeArrowheads="1"/>
                </p:cNvSpPr>
                <p:nvPr/>
              </p:nvSpPr>
              <p:spPr bwMode="auto">
                <a:xfrm>
                  <a:off x="4326" y="3903"/>
                  <a:ext cx="93" cy="9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miter lim="800000"/>
                  <a:headEnd/>
                  <a:tailEnd/>
                </a:ln>
                <a:scene3d>
                  <a:camera prst="legacyPerspectiveTopRight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8494" name="Text Box 97"/>
            <p:cNvSpPr txBox="1">
              <a:spLocks noChangeArrowheads="1"/>
            </p:cNvSpPr>
            <p:nvPr/>
          </p:nvSpPr>
          <p:spPr bwMode="auto">
            <a:xfrm>
              <a:off x="3972" y="3609"/>
              <a:ext cx="4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/>
                <a:t>Batch</a:t>
              </a:r>
            </a:p>
            <a:p>
              <a:pPr algn="ctr"/>
              <a:r>
                <a:rPr lang="en-US" sz="1200" b="1"/>
                <a:t>System</a:t>
              </a:r>
            </a:p>
          </p:txBody>
        </p:sp>
      </p:grpSp>
      <p:grpSp>
        <p:nvGrpSpPr>
          <p:cNvPr id="23" name="Group 98"/>
          <p:cNvGrpSpPr>
            <a:grpSpLocks/>
          </p:cNvGrpSpPr>
          <p:nvPr/>
        </p:nvGrpSpPr>
        <p:grpSpPr bwMode="auto">
          <a:xfrm>
            <a:off x="5618163" y="4787900"/>
            <a:ext cx="638175" cy="1177925"/>
            <a:chOff x="3538" y="3016"/>
            <a:chExt cx="403" cy="742"/>
          </a:xfrm>
        </p:grpSpPr>
        <p:grpSp>
          <p:nvGrpSpPr>
            <p:cNvPr id="24" name="Group 99"/>
            <p:cNvGrpSpPr>
              <a:grpSpLocks/>
            </p:cNvGrpSpPr>
            <p:nvPr/>
          </p:nvGrpSpPr>
          <p:grpSpPr bwMode="auto">
            <a:xfrm>
              <a:off x="3683" y="3016"/>
              <a:ext cx="250" cy="676"/>
              <a:chOff x="3683" y="3002"/>
              <a:chExt cx="175" cy="446"/>
            </a:xfrm>
          </p:grpSpPr>
          <p:sp>
            <p:nvSpPr>
              <p:cNvPr id="18491" name="Line 100"/>
              <p:cNvSpPr>
                <a:spLocks noChangeShapeType="1"/>
              </p:cNvSpPr>
              <p:nvPr/>
            </p:nvSpPr>
            <p:spPr bwMode="auto">
              <a:xfrm flipV="1">
                <a:off x="3686" y="3002"/>
                <a:ext cx="0" cy="4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2" name="Line 101"/>
              <p:cNvSpPr>
                <a:spLocks noChangeShapeType="1"/>
              </p:cNvSpPr>
              <p:nvPr/>
            </p:nvSpPr>
            <p:spPr bwMode="auto">
              <a:xfrm>
                <a:off x="3683" y="3448"/>
                <a:ext cx="1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90" name="Text Box 102"/>
            <p:cNvSpPr txBox="1">
              <a:spLocks noChangeArrowheads="1"/>
            </p:cNvSpPr>
            <p:nvPr/>
          </p:nvSpPr>
          <p:spPr bwMode="auto">
            <a:xfrm rot="5400000">
              <a:off x="3377" y="3194"/>
              <a:ext cx="725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Submit</a:t>
              </a:r>
            </a:p>
            <a:p>
              <a:pPr algn="ctr"/>
              <a:r>
                <a:rPr lang="en-US" sz="1200"/>
                <a:t>Pilot OR  Job </a:t>
              </a:r>
            </a:p>
            <a:p>
              <a:pPr algn="ctr"/>
              <a:r>
                <a:rPr lang="en-US" sz="1200"/>
                <a:t>(UID/GID)</a:t>
              </a:r>
            </a:p>
          </p:txBody>
        </p:sp>
      </p:grpSp>
      <p:grpSp>
        <p:nvGrpSpPr>
          <p:cNvPr id="25" name="Group 103"/>
          <p:cNvGrpSpPr>
            <a:grpSpLocks/>
          </p:cNvGrpSpPr>
          <p:nvPr/>
        </p:nvGrpSpPr>
        <p:grpSpPr bwMode="auto">
          <a:xfrm flipH="1">
            <a:off x="4351338" y="4800600"/>
            <a:ext cx="336550" cy="1057275"/>
            <a:chOff x="3683" y="3002"/>
            <a:chExt cx="175" cy="446"/>
          </a:xfrm>
        </p:grpSpPr>
        <p:sp>
          <p:nvSpPr>
            <p:cNvPr id="18487" name="Line 104"/>
            <p:cNvSpPr>
              <a:spLocks noChangeShapeType="1"/>
            </p:cNvSpPr>
            <p:nvPr/>
          </p:nvSpPr>
          <p:spPr bwMode="auto">
            <a:xfrm flipV="1">
              <a:off x="3686" y="3002"/>
              <a:ext cx="0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8" name="Line 105"/>
            <p:cNvSpPr>
              <a:spLocks noChangeShapeType="1"/>
            </p:cNvSpPr>
            <p:nvPr/>
          </p:nvSpPr>
          <p:spPr bwMode="auto">
            <a:xfrm>
              <a:off x="3683" y="3448"/>
              <a:ext cx="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59" name="Text Box 106"/>
          <p:cNvSpPr txBox="1">
            <a:spLocks noChangeArrowheads="1"/>
          </p:cNvSpPr>
          <p:nvPr/>
        </p:nvSpPr>
        <p:spPr bwMode="auto">
          <a:xfrm rot="5400000">
            <a:off x="4339431" y="5110957"/>
            <a:ext cx="862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Access</a:t>
            </a:r>
          </a:p>
          <a:p>
            <a:pPr algn="ctr"/>
            <a:r>
              <a:rPr lang="en-US" sz="1200"/>
              <a:t>Data</a:t>
            </a:r>
          </a:p>
          <a:p>
            <a:pPr algn="ctr"/>
            <a:r>
              <a:rPr lang="en-US" sz="1200"/>
              <a:t>(UID/GID)</a:t>
            </a:r>
          </a:p>
        </p:txBody>
      </p:sp>
      <p:sp>
        <p:nvSpPr>
          <p:cNvPr id="18460" name="Oval 107"/>
          <p:cNvSpPr>
            <a:spLocks noChangeArrowheads="1"/>
          </p:cNvSpPr>
          <p:nvPr/>
        </p:nvSpPr>
        <p:spPr bwMode="auto">
          <a:xfrm>
            <a:off x="5003800" y="5291138"/>
            <a:ext cx="268288" cy="266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18461" name="Oval 108"/>
          <p:cNvSpPr>
            <a:spLocks noChangeArrowheads="1"/>
          </p:cNvSpPr>
          <p:nvPr/>
        </p:nvSpPr>
        <p:spPr bwMode="auto">
          <a:xfrm>
            <a:off x="5384800" y="5286375"/>
            <a:ext cx="268288" cy="266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18462" name="Line 112"/>
          <p:cNvSpPr>
            <a:spLocks noChangeShapeType="1"/>
          </p:cNvSpPr>
          <p:nvPr/>
        </p:nvSpPr>
        <p:spPr bwMode="auto">
          <a:xfrm flipV="1">
            <a:off x="5738813" y="2754313"/>
            <a:ext cx="0" cy="1627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6" name="Group 113"/>
          <p:cNvGrpSpPr>
            <a:grpSpLocks/>
          </p:cNvGrpSpPr>
          <p:nvPr/>
        </p:nvGrpSpPr>
        <p:grpSpPr bwMode="auto">
          <a:xfrm>
            <a:off x="5738813" y="3536950"/>
            <a:ext cx="1781175" cy="836613"/>
            <a:chOff x="3615" y="2228"/>
            <a:chExt cx="1122" cy="527"/>
          </a:xfrm>
        </p:grpSpPr>
        <p:sp>
          <p:nvSpPr>
            <p:cNvPr id="18485" name="Line 114"/>
            <p:cNvSpPr>
              <a:spLocks noChangeShapeType="1"/>
            </p:cNvSpPr>
            <p:nvPr/>
          </p:nvSpPr>
          <p:spPr bwMode="auto">
            <a:xfrm>
              <a:off x="3615" y="2228"/>
              <a:ext cx="11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6" name="Line 115"/>
            <p:cNvSpPr>
              <a:spLocks noChangeShapeType="1"/>
            </p:cNvSpPr>
            <p:nvPr/>
          </p:nvSpPr>
          <p:spPr bwMode="auto">
            <a:xfrm>
              <a:off x="4737" y="2228"/>
              <a:ext cx="0" cy="5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116"/>
          <p:cNvGrpSpPr>
            <a:grpSpLocks/>
          </p:cNvGrpSpPr>
          <p:nvPr/>
        </p:nvGrpSpPr>
        <p:grpSpPr bwMode="auto">
          <a:xfrm>
            <a:off x="7015163" y="4800600"/>
            <a:ext cx="469900" cy="1047750"/>
            <a:chOff x="4419" y="3039"/>
            <a:chExt cx="219" cy="622"/>
          </a:xfrm>
        </p:grpSpPr>
        <p:sp>
          <p:nvSpPr>
            <p:cNvPr id="18483" name="Line 117"/>
            <p:cNvSpPr>
              <a:spLocks noChangeShapeType="1"/>
            </p:cNvSpPr>
            <p:nvPr/>
          </p:nvSpPr>
          <p:spPr bwMode="auto">
            <a:xfrm>
              <a:off x="4419" y="3661"/>
              <a:ext cx="2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4" name="Line 118"/>
            <p:cNvSpPr>
              <a:spLocks noChangeShapeType="1"/>
            </p:cNvSpPr>
            <p:nvPr/>
          </p:nvSpPr>
          <p:spPr bwMode="auto">
            <a:xfrm flipV="1">
              <a:off x="4638" y="3039"/>
              <a:ext cx="0" cy="6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65" name="Text Box 119"/>
          <p:cNvSpPr txBox="1">
            <a:spLocks noChangeArrowheads="1"/>
          </p:cNvSpPr>
          <p:nvPr/>
        </p:nvSpPr>
        <p:spPr bwMode="auto">
          <a:xfrm rot="5400000">
            <a:off x="6918325" y="5160963"/>
            <a:ext cx="111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Schedule</a:t>
            </a:r>
          </a:p>
          <a:p>
            <a:pPr algn="ctr"/>
            <a:r>
              <a:rPr lang="en-US" sz="1200"/>
              <a:t>Pilot OR Job</a:t>
            </a:r>
          </a:p>
        </p:txBody>
      </p:sp>
      <p:sp>
        <p:nvSpPr>
          <p:cNvPr id="18466" name="Oval 120"/>
          <p:cNvSpPr>
            <a:spLocks noChangeArrowheads="1"/>
          </p:cNvSpPr>
          <p:nvPr/>
        </p:nvSpPr>
        <p:spPr bwMode="auto">
          <a:xfrm>
            <a:off x="7561263" y="5672138"/>
            <a:ext cx="266700" cy="266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en-US"/>
              <a:t>7</a:t>
            </a:r>
          </a:p>
        </p:txBody>
      </p:sp>
      <p:grpSp>
        <p:nvGrpSpPr>
          <p:cNvPr id="28" name="Group 121"/>
          <p:cNvGrpSpPr>
            <a:grpSpLocks/>
          </p:cNvGrpSpPr>
          <p:nvPr/>
        </p:nvGrpSpPr>
        <p:grpSpPr bwMode="auto">
          <a:xfrm>
            <a:off x="7631113" y="4781550"/>
            <a:ext cx="863600" cy="749300"/>
            <a:chOff x="4807" y="3012"/>
            <a:chExt cx="543" cy="472"/>
          </a:xfrm>
        </p:grpSpPr>
        <p:grpSp>
          <p:nvGrpSpPr>
            <p:cNvPr id="29" name="Group 122"/>
            <p:cNvGrpSpPr>
              <a:grpSpLocks/>
            </p:cNvGrpSpPr>
            <p:nvPr/>
          </p:nvGrpSpPr>
          <p:grpSpPr bwMode="auto">
            <a:xfrm>
              <a:off x="4878" y="3012"/>
              <a:ext cx="396" cy="334"/>
              <a:chOff x="4878" y="3012"/>
              <a:chExt cx="342" cy="301"/>
            </a:xfrm>
          </p:grpSpPr>
          <p:sp>
            <p:nvSpPr>
              <p:cNvPr id="18480" name="Line 123"/>
              <p:cNvSpPr>
                <a:spLocks noChangeShapeType="1"/>
              </p:cNvSpPr>
              <p:nvPr/>
            </p:nvSpPr>
            <p:spPr bwMode="auto">
              <a:xfrm>
                <a:off x="4881" y="302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1" name="Line 124"/>
              <p:cNvSpPr>
                <a:spLocks noChangeShapeType="1"/>
              </p:cNvSpPr>
              <p:nvPr/>
            </p:nvSpPr>
            <p:spPr bwMode="auto">
              <a:xfrm>
                <a:off x="5220" y="3012"/>
                <a:ext cx="0" cy="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2" name="Line 125"/>
              <p:cNvSpPr>
                <a:spLocks noChangeShapeType="1"/>
              </p:cNvSpPr>
              <p:nvPr/>
            </p:nvSpPr>
            <p:spPr bwMode="auto">
              <a:xfrm>
                <a:off x="4878" y="3313"/>
                <a:ext cx="34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79" name="Text Box 126"/>
            <p:cNvSpPr txBox="1">
              <a:spLocks noChangeArrowheads="1"/>
            </p:cNvSpPr>
            <p:nvPr/>
          </p:nvSpPr>
          <p:spPr bwMode="auto">
            <a:xfrm>
              <a:off x="4807" y="3081"/>
              <a:ext cx="543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/>
                <a:t>Pilot SU</a:t>
              </a:r>
            </a:p>
            <a:p>
              <a:pPr algn="ctr"/>
              <a:r>
                <a:rPr lang="en-US" sz="1200"/>
                <a:t>Job</a:t>
              </a:r>
            </a:p>
            <a:p>
              <a:pPr algn="ctr"/>
              <a:r>
                <a:rPr lang="en-US" sz="1200"/>
                <a:t>(UID/GID)</a:t>
              </a:r>
            </a:p>
          </p:txBody>
        </p:sp>
      </p:grpSp>
      <p:sp>
        <p:nvSpPr>
          <p:cNvPr id="18468" name="Oval 127"/>
          <p:cNvSpPr>
            <a:spLocks noChangeArrowheads="1"/>
          </p:cNvSpPr>
          <p:nvPr/>
        </p:nvSpPr>
        <p:spPr bwMode="auto">
          <a:xfrm>
            <a:off x="8418513" y="4981575"/>
            <a:ext cx="304800" cy="266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en-US"/>
              <a:t>8</a:t>
            </a:r>
          </a:p>
        </p:txBody>
      </p:sp>
      <p:pic>
        <p:nvPicPr>
          <p:cNvPr id="18469" name="Picture 128" descr="MCj039741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" y="3730625"/>
            <a:ext cx="7318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70" name="Text Box 129"/>
          <p:cNvSpPr txBox="1">
            <a:spLocks noChangeArrowheads="1"/>
          </p:cNvSpPr>
          <p:nvPr/>
        </p:nvSpPr>
        <p:spPr bwMode="auto">
          <a:xfrm>
            <a:off x="2386013" y="1462088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VO</a:t>
            </a:r>
          </a:p>
        </p:txBody>
      </p:sp>
      <p:cxnSp>
        <p:nvCxnSpPr>
          <p:cNvPr id="18471" name="AutoShape 130"/>
          <p:cNvCxnSpPr>
            <a:cxnSpLocks noChangeShapeType="1"/>
            <a:endCxn id="18534" idx="2"/>
          </p:cNvCxnSpPr>
          <p:nvPr/>
        </p:nvCxnSpPr>
        <p:spPr bwMode="auto">
          <a:xfrm flipV="1">
            <a:off x="1331913" y="2887663"/>
            <a:ext cx="1119187" cy="11398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8472" name="AutoShape 131"/>
          <p:cNvCxnSpPr>
            <a:cxnSpLocks noChangeShapeType="1"/>
            <a:endCxn id="18533" idx="2"/>
          </p:cNvCxnSpPr>
          <p:nvPr/>
        </p:nvCxnSpPr>
        <p:spPr bwMode="auto">
          <a:xfrm flipV="1">
            <a:off x="966788" y="2887663"/>
            <a:ext cx="1587" cy="842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8473" name="Line 137"/>
          <p:cNvSpPr>
            <a:spLocks noChangeShapeType="1"/>
          </p:cNvSpPr>
          <p:nvPr/>
        </p:nvSpPr>
        <p:spPr bwMode="auto">
          <a:xfrm rot="-5400000">
            <a:off x="4465638" y="396398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4" name="Line 140"/>
          <p:cNvSpPr>
            <a:spLocks noChangeShapeType="1"/>
          </p:cNvSpPr>
          <p:nvPr/>
        </p:nvSpPr>
        <p:spPr bwMode="auto">
          <a:xfrm flipH="1">
            <a:off x="4895850" y="3538538"/>
            <a:ext cx="842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476" name="Text Box 14"/>
          <p:cNvSpPr txBox="1">
            <a:spLocks noChangeArrowheads="1"/>
          </p:cNvSpPr>
          <p:nvPr/>
        </p:nvSpPr>
        <p:spPr bwMode="auto">
          <a:xfrm>
            <a:off x="6353175" y="1555750"/>
            <a:ext cx="6588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PDP</a:t>
            </a:r>
          </a:p>
        </p:txBody>
      </p:sp>
      <p:sp>
        <p:nvSpPr>
          <p:cNvPr id="18477" name="Text Box 14"/>
          <p:cNvSpPr txBox="1">
            <a:spLocks noChangeArrowheads="1"/>
          </p:cNvSpPr>
          <p:nvPr/>
        </p:nvSpPr>
        <p:spPr bwMode="auto">
          <a:xfrm>
            <a:off x="8062913" y="33782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PEPs</a:t>
            </a:r>
          </a:p>
        </p:txBody>
      </p:sp>
      <p:sp>
        <p:nvSpPr>
          <p:cNvPr id="125" name="Title 1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EGEE scenario ‘today’</a:t>
            </a:r>
            <a:endParaRPr lang="en-US" dirty="0"/>
          </a:p>
        </p:txBody>
      </p:sp>
      <p:sp>
        <p:nvSpPr>
          <p:cNvPr id="126" name="Date Placeholder 1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127" name="Slide Number Placeholder 1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5CBDD-E846-458A-8393-A274EE15E760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sp>
        <p:nvSpPr>
          <p:cNvPr id="128" name="Footer Placeholder 1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4"/>
          <p:cNvSpPr>
            <a:spLocks noChangeArrowheads="1"/>
          </p:cNvSpPr>
          <p:nvPr/>
        </p:nvSpPr>
        <p:spPr bwMode="auto">
          <a:xfrm>
            <a:off x="342900" y="1506538"/>
            <a:ext cx="2654300" cy="1538287"/>
          </a:xfrm>
          <a:prstGeom prst="roundRect">
            <a:avLst>
              <a:gd name="adj" fmla="val 576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60" name="AutoShape 13"/>
          <p:cNvSpPr>
            <a:spLocks noChangeArrowheads="1"/>
          </p:cNvSpPr>
          <p:nvPr/>
        </p:nvSpPr>
        <p:spPr bwMode="auto">
          <a:xfrm>
            <a:off x="3454400" y="1487488"/>
            <a:ext cx="5338763" cy="4484687"/>
          </a:xfrm>
          <a:prstGeom prst="roundRect">
            <a:avLst>
              <a:gd name="adj" fmla="val 647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61" name="Text Box 14"/>
          <p:cNvSpPr txBox="1">
            <a:spLocks noChangeArrowheads="1"/>
          </p:cNvSpPr>
          <p:nvPr/>
        </p:nvSpPr>
        <p:spPr bwMode="auto">
          <a:xfrm>
            <a:off x="7961313" y="1538288"/>
            <a:ext cx="615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Grid</a:t>
            </a:r>
          </a:p>
          <a:p>
            <a:r>
              <a:rPr lang="en-US"/>
              <a:t>Site</a:t>
            </a:r>
          </a:p>
        </p:txBody>
      </p:sp>
      <p:sp>
        <p:nvSpPr>
          <p:cNvPr id="19462" name="Rectangle 15"/>
          <p:cNvSpPr>
            <a:spLocks noChangeArrowheads="1"/>
          </p:cNvSpPr>
          <p:nvPr/>
        </p:nvSpPr>
        <p:spPr bwMode="auto">
          <a:xfrm>
            <a:off x="4313238" y="1530350"/>
            <a:ext cx="1998662" cy="1290638"/>
          </a:xfrm>
          <a:prstGeom prst="rect">
            <a:avLst/>
          </a:prstGeom>
          <a:solidFill>
            <a:srgbClr val="C0C0C0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AutoShape 16"/>
          <p:cNvSpPr>
            <a:spLocks noChangeArrowheads="1"/>
          </p:cNvSpPr>
          <p:nvPr/>
        </p:nvSpPr>
        <p:spPr bwMode="auto">
          <a:xfrm>
            <a:off x="4395788" y="2079625"/>
            <a:ext cx="914400" cy="668338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GUMS</a:t>
            </a:r>
          </a:p>
        </p:txBody>
      </p:sp>
      <p:sp>
        <p:nvSpPr>
          <p:cNvPr id="19464" name="Text Box 17"/>
          <p:cNvSpPr txBox="1">
            <a:spLocks noChangeArrowheads="1"/>
          </p:cNvSpPr>
          <p:nvPr/>
        </p:nvSpPr>
        <p:spPr bwMode="auto">
          <a:xfrm>
            <a:off x="4465638" y="1604963"/>
            <a:ext cx="1517650" cy="366712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Site Services</a:t>
            </a:r>
          </a:p>
        </p:txBody>
      </p:sp>
      <p:sp>
        <p:nvSpPr>
          <p:cNvPr id="19465" name="AutoShape 18"/>
          <p:cNvSpPr>
            <a:spLocks noChangeArrowheads="1"/>
          </p:cNvSpPr>
          <p:nvPr/>
        </p:nvSpPr>
        <p:spPr bwMode="auto">
          <a:xfrm>
            <a:off x="5373688" y="2076450"/>
            <a:ext cx="838200" cy="668338"/>
          </a:xfrm>
          <a:prstGeom prst="roundRect">
            <a:avLst>
              <a:gd name="adj" fmla="val 16667"/>
            </a:avLst>
          </a:prstGeom>
          <a:solidFill>
            <a:srgbClr val="FFCDE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SAZ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462588" y="3748088"/>
            <a:ext cx="1577975" cy="1189037"/>
            <a:chOff x="3441" y="2361"/>
            <a:chExt cx="993" cy="749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3441" y="2361"/>
              <a:ext cx="993" cy="749"/>
              <a:chOff x="3648" y="2508"/>
              <a:chExt cx="993" cy="868"/>
            </a:xfrm>
          </p:grpSpPr>
          <p:sp>
            <p:nvSpPr>
              <p:cNvPr id="19599" name="Rectangle 21"/>
              <p:cNvSpPr>
                <a:spLocks noChangeArrowheads="1"/>
              </p:cNvSpPr>
              <p:nvPr/>
            </p:nvSpPr>
            <p:spPr bwMode="auto">
              <a:xfrm>
                <a:off x="3648" y="2531"/>
                <a:ext cx="993" cy="845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00" name="Text Box 22"/>
              <p:cNvSpPr txBox="1">
                <a:spLocks noChangeArrowheads="1"/>
              </p:cNvSpPr>
              <p:nvPr/>
            </p:nvSpPr>
            <p:spPr bwMode="auto">
              <a:xfrm>
                <a:off x="4325" y="2508"/>
                <a:ext cx="316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CE</a:t>
                </a:r>
              </a:p>
            </p:txBody>
          </p:sp>
        </p:grpSp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3485" y="2538"/>
              <a:ext cx="897" cy="537"/>
              <a:chOff x="3485" y="2538"/>
              <a:chExt cx="897" cy="537"/>
            </a:xfrm>
          </p:grpSpPr>
          <p:sp>
            <p:nvSpPr>
              <p:cNvPr id="19597" name="AutoShape 24"/>
              <p:cNvSpPr>
                <a:spLocks noChangeArrowheads="1"/>
              </p:cNvSpPr>
              <p:nvPr/>
            </p:nvSpPr>
            <p:spPr bwMode="auto">
              <a:xfrm>
                <a:off x="3485" y="2538"/>
                <a:ext cx="897" cy="537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 sz="1400"/>
                  <a:t>Gatekeeper</a:t>
                </a:r>
              </a:p>
            </p:txBody>
          </p:sp>
          <p:sp>
            <p:nvSpPr>
              <p:cNvPr id="19598" name="AutoShape 25"/>
              <p:cNvSpPr>
                <a:spLocks noChangeArrowheads="1"/>
              </p:cNvSpPr>
              <p:nvPr/>
            </p:nvSpPr>
            <p:spPr bwMode="auto">
              <a:xfrm>
                <a:off x="3543" y="2770"/>
                <a:ext cx="768" cy="245"/>
              </a:xfrm>
              <a:prstGeom prst="roundRect">
                <a:avLst>
                  <a:gd name="adj" fmla="val 16667"/>
                </a:avLst>
              </a:prstGeom>
              <a:solidFill>
                <a:srgbClr val="FF99CC"/>
              </a:solidFill>
              <a:ln w="9525">
                <a:solidFill>
                  <a:srgbClr val="5A99A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/>
              </a:p>
              <a:p>
                <a:pPr algn="ctr"/>
                <a:r>
                  <a:rPr lang="en-US" sz="1400"/>
                  <a:t>Prima </a:t>
                </a:r>
              </a:p>
              <a:p>
                <a:pPr algn="ctr"/>
                <a:endParaRPr lang="en-US" sz="1400"/>
              </a:p>
            </p:txBody>
          </p:sp>
        </p:grpSp>
      </p:grpSp>
      <p:sp>
        <p:nvSpPr>
          <p:cNvPr id="19467" name="Text Box 26"/>
          <p:cNvSpPr txBox="1">
            <a:spLocks noChangeArrowheads="1"/>
          </p:cNvSpPr>
          <p:nvPr/>
        </p:nvSpPr>
        <p:spPr bwMode="auto">
          <a:xfrm rot="5400000">
            <a:off x="5337175" y="2947988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Is Auth?</a:t>
            </a:r>
          </a:p>
          <a:p>
            <a:pPr algn="ctr"/>
            <a:r>
              <a:rPr lang="en-US" sz="1200"/>
              <a:t>Yes / No</a:t>
            </a: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509963" y="3743325"/>
            <a:ext cx="1773237" cy="1196975"/>
            <a:chOff x="2211" y="2358"/>
            <a:chExt cx="1117" cy="754"/>
          </a:xfrm>
        </p:grpSpPr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2211" y="2358"/>
              <a:ext cx="1117" cy="754"/>
              <a:chOff x="2016" y="2517"/>
              <a:chExt cx="993" cy="868"/>
            </a:xfrm>
          </p:grpSpPr>
          <p:sp>
            <p:nvSpPr>
              <p:cNvPr id="19593" name="Rectangle 29"/>
              <p:cNvSpPr>
                <a:spLocks noChangeArrowheads="1"/>
              </p:cNvSpPr>
              <p:nvPr/>
            </p:nvSpPr>
            <p:spPr bwMode="auto">
              <a:xfrm>
                <a:off x="2016" y="2540"/>
                <a:ext cx="993" cy="845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94" name="Text Box 30"/>
              <p:cNvSpPr txBox="1">
                <a:spLocks noChangeArrowheads="1"/>
              </p:cNvSpPr>
              <p:nvPr/>
            </p:nvSpPr>
            <p:spPr bwMode="auto">
              <a:xfrm>
                <a:off x="2016" y="2517"/>
                <a:ext cx="274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SE</a:t>
                </a:r>
              </a:p>
            </p:txBody>
          </p:sp>
        </p:grpSp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2260" y="2536"/>
              <a:ext cx="1010" cy="540"/>
              <a:chOff x="2260" y="2536"/>
              <a:chExt cx="1010" cy="540"/>
            </a:xfrm>
          </p:grpSpPr>
          <p:sp>
            <p:nvSpPr>
              <p:cNvPr id="19591" name="AutoShape 32"/>
              <p:cNvSpPr>
                <a:spLocks noChangeArrowheads="1"/>
              </p:cNvSpPr>
              <p:nvPr/>
            </p:nvSpPr>
            <p:spPr bwMode="auto">
              <a:xfrm>
                <a:off x="2260" y="2536"/>
                <a:ext cx="1010" cy="54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 sz="1400"/>
                  <a:t>SRM</a:t>
                </a:r>
              </a:p>
            </p:txBody>
          </p:sp>
          <p:sp>
            <p:nvSpPr>
              <p:cNvPr id="19592" name="AutoShape 33"/>
              <p:cNvSpPr>
                <a:spLocks noChangeArrowheads="1"/>
              </p:cNvSpPr>
              <p:nvPr/>
            </p:nvSpPr>
            <p:spPr bwMode="auto">
              <a:xfrm>
                <a:off x="2325" y="2770"/>
                <a:ext cx="865" cy="245"/>
              </a:xfrm>
              <a:prstGeom prst="roundRect">
                <a:avLst>
                  <a:gd name="adj" fmla="val 16667"/>
                </a:avLst>
              </a:prstGeom>
              <a:solidFill>
                <a:srgbClr val="FF99CC"/>
              </a:solidFill>
              <a:ln w="9525">
                <a:solidFill>
                  <a:srgbClr val="5A99A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gPlazma</a:t>
                </a:r>
              </a:p>
            </p:txBody>
          </p:sp>
        </p:grp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4114800" y="2743200"/>
            <a:ext cx="639763" cy="1655763"/>
            <a:chOff x="2592" y="1728"/>
            <a:chExt cx="403" cy="1043"/>
          </a:xfrm>
        </p:grpSpPr>
        <p:sp>
          <p:nvSpPr>
            <p:cNvPr id="19587" name="Text Box 35"/>
            <p:cNvSpPr txBox="1">
              <a:spLocks noChangeArrowheads="1"/>
            </p:cNvSpPr>
            <p:nvPr/>
          </p:nvSpPr>
          <p:spPr bwMode="auto">
            <a:xfrm rot="5400000">
              <a:off x="2445" y="1875"/>
              <a:ext cx="697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ID Mapping?</a:t>
              </a:r>
            </a:p>
            <a:p>
              <a:pPr algn="ctr"/>
              <a:r>
                <a:rPr lang="en-US" sz="1200"/>
                <a:t>Yes / No +</a:t>
              </a:r>
            </a:p>
            <a:p>
              <a:pPr algn="ctr"/>
              <a:r>
                <a:rPr lang="en-US" sz="1200"/>
                <a:t>UserName</a:t>
              </a:r>
            </a:p>
          </p:txBody>
        </p:sp>
        <p:sp>
          <p:nvSpPr>
            <p:cNvPr id="19588" name="Line 36"/>
            <p:cNvSpPr>
              <a:spLocks noChangeShapeType="1"/>
            </p:cNvSpPr>
            <p:nvPr/>
          </p:nvSpPr>
          <p:spPr bwMode="auto">
            <a:xfrm flipV="1">
              <a:off x="2856" y="1735"/>
              <a:ext cx="0" cy="10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392113" y="1841500"/>
            <a:ext cx="2551112" cy="1143000"/>
            <a:chOff x="96" y="1008"/>
            <a:chExt cx="1606" cy="720"/>
          </a:xfrm>
        </p:grpSpPr>
        <p:sp>
          <p:nvSpPr>
            <p:cNvPr id="19581" name="Rectangle 38"/>
            <p:cNvSpPr>
              <a:spLocks noChangeArrowheads="1"/>
            </p:cNvSpPr>
            <p:nvPr/>
          </p:nvSpPr>
          <p:spPr bwMode="auto">
            <a:xfrm>
              <a:off x="96" y="1008"/>
              <a:ext cx="1606" cy="72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82" name="Text Box 39"/>
            <p:cNvSpPr txBox="1">
              <a:spLocks noChangeArrowheads="1"/>
            </p:cNvSpPr>
            <p:nvPr/>
          </p:nvSpPr>
          <p:spPr bwMode="auto">
            <a:xfrm>
              <a:off x="759" y="1046"/>
              <a:ext cx="916" cy="23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VO Services</a:t>
              </a:r>
            </a:p>
          </p:txBody>
        </p:sp>
        <p:sp>
          <p:nvSpPr>
            <p:cNvPr id="19583" name="AutoShape 40" descr="10%"/>
            <p:cNvSpPr>
              <a:spLocks noChangeArrowheads="1"/>
            </p:cNvSpPr>
            <p:nvPr/>
          </p:nvSpPr>
          <p:spPr bwMode="auto">
            <a:xfrm>
              <a:off x="123" y="1312"/>
              <a:ext cx="672" cy="355"/>
            </a:xfrm>
            <a:prstGeom prst="roundRect">
              <a:avLst>
                <a:gd name="adj" fmla="val 16667"/>
              </a:avLst>
            </a:prstGeom>
            <a:pattFill prst="pct10">
              <a:fgClr>
                <a:srgbClr val="5A99A6"/>
              </a:fgClr>
              <a:bgClr>
                <a:schemeClr val="bg1"/>
              </a:bgClr>
            </a:pattFill>
            <a:ln w="12700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VOMRS</a:t>
              </a:r>
            </a:p>
          </p:txBody>
        </p:sp>
        <p:sp>
          <p:nvSpPr>
            <p:cNvPr id="19584" name="AutoShape 41" descr="10%"/>
            <p:cNvSpPr>
              <a:spLocks noChangeArrowheads="1"/>
            </p:cNvSpPr>
            <p:nvPr/>
          </p:nvSpPr>
          <p:spPr bwMode="auto">
            <a:xfrm>
              <a:off x="1104" y="1312"/>
              <a:ext cx="576" cy="355"/>
            </a:xfrm>
            <a:prstGeom prst="roundRect">
              <a:avLst>
                <a:gd name="adj" fmla="val 16667"/>
              </a:avLst>
            </a:prstGeom>
            <a:pattFill prst="pct10">
              <a:fgClr>
                <a:srgbClr val="5A99A6"/>
              </a:fgClr>
              <a:bgClr>
                <a:schemeClr val="bg1"/>
              </a:bgClr>
            </a:pattFill>
            <a:ln w="12700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VOMS</a:t>
              </a:r>
            </a:p>
          </p:txBody>
        </p:sp>
        <p:cxnSp>
          <p:nvCxnSpPr>
            <p:cNvPr id="19585" name="AutoShape 42"/>
            <p:cNvCxnSpPr>
              <a:cxnSpLocks noChangeShapeType="1"/>
              <a:stCxn id="19584" idx="1"/>
              <a:endCxn id="19583" idx="3"/>
            </p:cNvCxnSpPr>
            <p:nvPr/>
          </p:nvCxnSpPr>
          <p:spPr bwMode="auto">
            <a:xfrm flipH="1">
              <a:off x="795" y="1490"/>
              <a:ext cx="30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19586" name="Text Box 43"/>
            <p:cNvSpPr txBox="1">
              <a:spLocks noChangeArrowheads="1"/>
            </p:cNvSpPr>
            <p:nvPr/>
          </p:nvSpPr>
          <p:spPr bwMode="auto">
            <a:xfrm>
              <a:off x="775" y="1337"/>
              <a:ext cx="36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synch</a:t>
              </a:r>
            </a:p>
          </p:txBody>
        </p:sp>
      </p:grpSp>
      <p:sp>
        <p:nvSpPr>
          <p:cNvPr id="19471" name="Text Box 44"/>
          <p:cNvSpPr txBox="1">
            <a:spLocks noChangeArrowheads="1"/>
          </p:cNvSpPr>
          <p:nvPr/>
        </p:nvSpPr>
        <p:spPr bwMode="auto">
          <a:xfrm rot="-5400000">
            <a:off x="506412" y="3262313"/>
            <a:ext cx="690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register</a:t>
            </a:r>
          </a:p>
        </p:txBody>
      </p:sp>
      <p:sp>
        <p:nvSpPr>
          <p:cNvPr id="19472" name="Text Box 45"/>
          <p:cNvSpPr txBox="1">
            <a:spLocks noChangeArrowheads="1"/>
          </p:cNvSpPr>
          <p:nvPr/>
        </p:nvSpPr>
        <p:spPr bwMode="auto">
          <a:xfrm>
            <a:off x="1285875" y="3967163"/>
            <a:ext cx="1222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get voms-proxy</a:t>
            </a:r>
          </a:p>
        </p:txBody>
      </p: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728663" y="3903663"/>
            <a:ext cx="5022850" cy="1096962"/>
            <a:chOff x="459" y="2459"/>
            <a:chExt cx="3164" cy="691"/>
          </a:xfrm>
        </p:grpSpPr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459" y="2459"/>
              <a:ext cx="3164" cy="675"/>
              <a:chOff x="458" y="2459"/>
              <a:chExt cx="3164" cy="845"/>
            </a:xfrm>
          </p:grpSpPr>
          <p:sp>
            <p:nvSpPr>
              <p:cNvPr id="19579" name="Line 48"/>
              <p:cNvSpPr>
                <a:spLocks noChangeShapeType="1"/>
              </p:cNvSpPr>
              <p:nvPr/>
            </p:nvSpPr>
            <p:spPr bwMode="auto">
              <a:xfrm flipV="1">
                <a:off x="2457" y="3164"/>
                <a:ext cx="0" cy="1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9580" name="AutoShape 49"/>
              <p:cNvCxnSpPr>
                <a:cxnSpLocks noChangeShapeType="1"/>
                <a:endCxn id="19597" idx="2"/>
              </p:cNvCxnSpPr>
              <p:nvPr/>
            </p:nvCxnSpPr>
            <p:spPr bwMode="auto">
              <a:xfrm rot="16200000" flipH="1">
                <a:off x="1686" y="1231"/>
                <a:ext cx="708" cy="3164"/>
              </a:xfrm>
              <a:prstGeom prst="bentConnector3">
                <a:avLst>
                  <a:gd name="adj1" fmla="val 120338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sp>
          <p:nvSpPr>
            <p:cNvPr id="19578" name="Text Box 50"/>
            <p:cNvSpPr txBox="1">
              <a:spLocks noChangeArrowheads="1"/>
            </p:cNvSpPr>
            <p:nvPr/>
          </p:nvSpPr>
          <p:spPr bwMode="auto">
            <a:xfrm>
              <a:off x="623" y="2862"/>
              <a:ext cx="8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/>
                <a:t>Submit request </a:t>
              </a:r>
            </a:p>
            <a:p>
              <a:pPr algn="ctr"/>
              <a:r>
                <a:rPr lang="en-US" sz="1200"/>
                <a:t>with voms-proxy</a:t>
              </a:r>
            </a:p>
          </p:txBody>
        </p:sp>
      </p:grpSp>
      <p:grpSp>
        <p:nvGrpSpPr>
          <p:cNvPr id="12" name="Group 51"/>
          <p:cNvGrpSpPr>
            <a:grpSpLocks/>
          </p:cNvGrpSpPr>
          <p:nvPr/>
        </p:nvGrpSpPr>
        <p:grpSpPr bwMode="auto">
          <a:xfrm>
            <a:off x="2933700" y="2351088"/>
            <a:ext cx="1447800" cy="274637"/>
            <a:chOff x="1848" y="1481"/>
            <a:chExt cx="912" cy="173"/>
          </a:xfrm>
        </p:grpSpPr>
        <p:sp>
          <p:nvSpPr>
            <p:cNvPr id="19575" name="Text Box 52"/>
            <p:cNvSpPr txBox="1">
              <a:spLocks noChangeArrowheads="1"/>
            </p:cNvSpPr>
            <p:nvPr/>
          </p:nvSpPr>
          <p:spPr bwMode="auto">
            <a:xfrm>
              <a:off x="1848" y="1481"/>
              <a:ext cx="36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synch</a:t>
              </a:r>
            </a:p>
          </p:txBody>
        </p:sp>
        <p:sp>
          <p:nvSpPr>
            <p:cNvPr id="19576" name="Line 53"/>
            <p:cNvSpPr>
              <a:spLocks noChangeShapeType="1"/>
            </p:cNvSpPr>
            <p:nvPr/>
          </p:nvSpPr>
          <p:spPr bwMode="auto">
            <a:xfrm>
              <a:off x="1881" y="1634"/>
              <a:ext cx="8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75" name="Oval 54"/>
          <p:cNvSpPr>
            <a:spLocks noChangeArrowheads="1"/>
          </p:cNvSpPr>
          <p:nvPr/>
        </p:nvSpPr>
        <p:spPr bwMode="auto">
          <a:xfrm>
            <a:off x="492125" y="3100388"/>
            <a:ext cx="268288" cy="266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19476" name="Oval 55"/>
          <p:cNvSpPr>
            <a:spLocks noChangeArrowheads="1"/>
          </p:cNvSpPr>
          <p:nvPr/>
        </p:nvSpPr>
        <p:spPr bwMode="auto">
          <a:xfrm>
            <a:off x="1393825" y="3648075"/>
            <a:ext cx="266700" cy="266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19477" name="Oval 56"/>
          <p:cNvSpPr>
            <a:spLocks noChangeArrowheads="1"/>
          </p:cNvSpPr>
          <p:nvPr/>
        </p:nvSpPr>
        <p:spPr bwMode="auto">
          <a:xfrm>
            <a:off x="765175" y="4646613"/>
            <a:ext cx="266700" cy="266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19478" name="Oval 57"/>
          <p:cNvSpPr>
            <a:spLocks noChangeArrowheads="1"/>
          </p:cNvSpPr>
          <p:nvPr/>
        </p:nvSpPr>
        <p:spPr bwMode="auto">
          <a:xfrm>
            <a:off x="5232400" y="2933700"/>
            <a:ext cx="266700" cy="266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19479" name="Oval 58"/>
          <p:cNvSpPr>
            <a:spLocks noChangeArrowheads="1"/>
          </p:cNvSpPr>
          <p:nvPr/>
        </p:nvSpPr>
        <p:spPr bwMode="auto">
          <a:xfrm>
            <a:off x="4757738" y="2930525"/>
            <a:ext cx="268287" cy="266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19480" name="Oval 59"/>
          <p:cNvSpPr>
            <a:spLocks noChangeArrowheads="1"/>
          </p:cNvSpPr>
          <p:nvPr/>
        </p:nvSpPr>
        <p:spPr bwMode="auto">
          <a:xfrm>
            <a:off x="1590675" y="2659063"/>
            <a:ext cx="266700" cy="266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9481" name="Oval 60"/>
          <p:cNvSpPr>
            <a:spLocks noChangeArrowheads="1"/>
          </p:cNvSpPr>
          <p:nvPr/>
        </p:nvSpPr>
        <p:spPr bwMode="auto">
          <a:xfrm>
            <a:off x="3097213" y="2622550"/>
            <a:ext cx="268287" cy="266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en-US"/>
              <a:t>3</a:t>
            </a:r>
          </a:p>
        </p:txBody>
      </p:sp>
      <p:grpSp>
        <p:nvGrpSpPr>
          <p:cNvPr id="13" name="Group 61"/>
          <p:cNvGrpSpPr>
            <a:grpSpLocks/>
          </p:cNvGrpSpPr>
          <p:nvPr/>
        </p:nvGrpSpPr>
        <p:grpSpPr bwMode="auto">
          <a:xfrm>
            <a:off x="7156450" y="3743325"/>
            <a:ext cx="1639888" cy="1189038"/>
            <a:chOff x="4508" y="2358"/>
            <a:chExt cx="1033" cy="749"/>
          </a:xfrm>
        </p:grpSpPr>
        <p:grpSp>
          <p:nvGrpSpPr>
            <p:cNvPr id="14" name="Group 62"/>
            <p:cNvGrpSpPr>
              <a:grpSpLocks/>
            </p:cNvGrpSpPr>
            <p:nvPr/>
          </p:nvGrpSpPr>
          <p:grpSpPr bwMode="auto">
            <a:xfrm>
              <a:off x="4508" y="2358"/>
              <a:ext cx="1033" cy="749"/>
              <a:chOff x="3648" y="2508"/>
              <a:chExt cx="1033" cy="868"/>
            </a:xfrm>
          </p:grpSpPr>
          <p:sp>
            <p:nvSpPr>
              <p:cNvPr id="19573" name="Rectangle 63"/>
              <p:cNvSpPr>
                <a:spLocks noChangeArrowheads="1"/>
              </p:cNvSpPr>
              <p:nvPr/>
            </p:nvSpPr>
            <p:spPr bwMode="auto">
              <a:xfrm>
                <a:off x="3648" y="2531"/>
                <a:ext cx="993" cy="845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74" name="Text Box 64"/>
              <p:cNvSpPr txBox="1">
                <a:spLocks noChangeArrowheads="1"/>
              </p:cNvSpPr>
              <p:nvPr/>
            </p:nvSpPr>
            <p:spPr bwMode="auto">
              <a:xfrm>
                <a:off x="4325" y="2508"/>
                <a:ext cx="356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WN</a:t>
                </a:r>
              </a:p>
            </p:txBody>
          </p:sp>
        </p:grpSp>
        <p:grpSp>
          <p:nvGrpSpPr>
            <p:cNvPr id="15" name="Group 65"/>
            <p:cNvGrpSpPr>
              <a:grpSpLocks/>
            </p:cNvGrpSpPr>
            <p:nvPr/>
          </p:nvGrpSpPr>
          <p:grpSpPr bwMode="auto">
            <a:xfrm>
              <a:off x="4552" y="2535"/>
              <a:ext cx="897" cy="537"/>
              <a:chOff x="4552" y="2535"/>
              <a:chExt cx="897" cy="537"/>
            </a:xfrm>
          </p:grpSpPr>
          <p:sp>
            <p:nvSpPr>
              <p:cNvPr id="19571" name="AutoShape 66"/>
              <p:cNvSpPr>
                <a:spLocks noChangeArrowheads="1"/>
              </p:cNvSpPr>
              <p:nvPr/>
            </p:nvSpPr>
            <p:spPr bwMode="auto">
              <a:xfrm>
                <a:off x="4552" y="2535"/>
                <a:ext cx="897" cy="537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 sz="1400"/>
                  <a:t>gLExec</a:t>
                </a:r>
              </a:p>
            </p:txBody>
          </p:sp>
          <p:sp>
            <p:nvSpPr>
              <p:cNvPr id="19572" name="AutoShape 67"/>
              <p:cNvSpPr>
                <a:spLocks noChangeArrowheads="1"/>
              </p:cNvSpPr>
              <p:nvPr/>
            </p:nvSpPr>
            <p:spPr bwMode="auto">
              <a:xfrm>
                <a:off x="4610" y="2767"/>
                <a:ext cx="768" cy="245"/>
              </a:xfrm>
              <a:prstGeom prst="roundRect">
                <a:avLst>
                  <a:gd name="adj" fmla="val 16667"/>
                </a:avLst>
              </a:prstGeom>
              <a:solidFill>
                <a:srgbClr val="FF99CC"/>
              </a:solidFill>
              <a:ln w="9525">
                <a:solidFill>
                  <a:srgbClr val="5A99A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/>
              </a:p>
              <a:p>
                <a:pPr algn="ctr"/>
                <a:r>
                  <a:rPr lang="en-US" sz="1400"/>
                  <a:t>Prima </a:t>
                </a:r>
              </a:p>
              <a:p>
                <a:pPr algn="ctr"/>
                <a:endParaRPr lang="en-US" sz="1400"/>
              </a:p>
            </p:txBody>
          </p:sp>
        </p:grpSp>
      </p:grpSp>
      <p:grpSp>
        <p:nvGrpSpPr>
          <p:cNvPr id="16" name="Group 68"/>
          <p:cNvGrpSpPr>
            <a:grpSpLocks/>
          </p:cNvGrpSpPr>
          <p:nvPr/>
        </p:nvGrpSpPr>
        <p:grpSpPr bwMode="auto">
          <a:xfrm>
            <a:off x="3748088" y="5270500"/>
            <a:ext cx="715962" cy="609600"/>
            <a:chOff x="2457" y="3320"/>
            <a:chExt cx="451" cy="384"/>
          </a:xfrm>
        </p:grpSpPr>
        <p:grpSp>
          <p:nvGrpSpPr>
            <p:cNvPr id="17" name="Group 69"/>
            <p:cNvGrpSpPr>
              <a:grpSpLocks/>
            </p:cNvGrpSpPr>
            <p:nvPr/>
          </p:nvGrpSpPr>
          <p:grpSpPr bwMode="auto">
            <a:xfrm>
              <a:off x="2499" y="3320"/>
              <a:ext cx="364" cy="384"/>
              <a:chOff x="2630" y="3661"/>
              <a:chExt cx="364" cy="384"/>
            </a:xfrm>
          </p:grpSpPr>
          <p:sp>
            <p:nvSpPr>
              <p:cNvPr id="19565" name="Oval 70"/>
              <p:cNvSpPr>
                <a:spLocks noChangeArrowheads="1"/>
              </p:cNvSpPr>
              <p:nvPr/>
            </p:nvSpPr>
            <p:spPr bwMode="auto">
              <a:xfrm>
                <a:off x="2630" y="3661"/>
                <a:ext cx="364" cy="12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6" name="Oval 71"/>
              <p:cNvSpPr>
                <a:spLocks noChangeArrowheads="1"/>
              </p:cNvSpPr>
              <p:nvPr/>
            </p:nvSpPr>
            <p:spPr bwMode="auto">
              <a:xfrm>
                <a:off x="2630" y="3924"/>
                <a:ext cx="364" cy="12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7" name="Line 72"/>
              <p:cNvSpPr>
                <a:spLocks noChangeShapeType="1"/>
              </p:cNvSpPr>
              <p:nvPr/>
            </p:nvSpPr>
            <p:spPr bwMode="auto">
              <a:xfrm>
                <a:off x="2631" y="3723"/>
                <a:ext cx="0" cy="2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8" name="Line 73"/>
              <p:cNvSpPr>
                <a:spLocks noChangeShapeType="1"/>
              </p:cNvSpPr>
              <p:nvPr/>
            </p:nvSpPr>
            <p:spPr bwMode="auto">
              <a:xfrm>
                <a:off x="2994" y="3729"/>
                <a:ext cx="0" cy="2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64" name="Text Box 74"/>
            <p:cNvSpPr txBox="1">
              <a:spLocks noChangeArrowheads="1"/>
            </p:cNvSpPr>
            <p:nvPr/>
          </p:nvSpPr>
          <p:spPr bwMode="auto">
            <a:xfrm>
              <a:off x="2457" y="3421"/>
              <a:ext cx="4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Storage</a:t>
              </a:r>
            </a:p>
          </p:txBody>
        </p:sp>
      </p:grpSp>
      <p:grpSp>
        <p:nvGrpSpPr>
          <p:cNvPr id="18" name="Group 75"/>
          <p:cNvGrpSpPr>
            <a:grpSpLocks/>
          </p:cNvGrpSpPr>
          <p:nvPr/>
        </p:nvGrpSpPr>
        <p:grpSpPr bwMode="auto">
          <a:xfrm>
            <a:off x="6253163" y="5135563"/>
            <a:ext cx="723900" cy="771525"/>
            <a:chOff x="3972" y="3510"/>
            <a:chExt cx="456" cy="486"/>
          </a:xfrm>
        </p:grpSpPr>
        <p:grpSp>
          <p:nvGrpSpPr>
            <p:cNvPr id="19" name="Group 76"/>
            <p:cNvGrpSpPr>
              <a:grpSpLocks/>
            </p:cNvGrpSpPr>
            <p:nvPr/>
          </p:nvGrpSpPr>
          <p:grpSpPr bwMode="auto">
            <a:xfrm>
              <a:off x="3976" y="3510"/>
              <a:ext cx="447" cy="486"/>
              <a:chOff x="3976" y="3510"/>
              <a:chExt cx="447" cy="486"/>
            </a:xfrm>
          </p:grpSpPr>
          <p:grpSp>
            <p:nvGrpSpPr>
              <p:cNvPr id="20" name="Group 77"/>
              <p:cNvGrpSpPr>
                <a:grpSpLocks/>
              </p:cNvGrpSpPr>
              <p:nvPr/>
            </p:nvGrpSpPr>
            <p:grpSpPr bwMode="auto">
              <a:xfrm>
                <a:off x="3976" y="3903"/>
                <a:ext cx="447" cy="93"/>
                <a:chOff x="3972" y="3903"/>
                <a:chExt cx="447" cy="93"/>
              </a:xfrm>
            </p:grpSpPr>
            <p:sp>
              <p:nvSpPr>
                <p:cNvPr id="19559" name="Rectangle 78"/>
                <p:cNvSpPr>
                  <a:spLocks noChangeArrowheads="1"/>
                </p:cNvSpPr>
                <p:nvPr/>
              </p:nvSpPr>
              <p:spPr bwMode="auto">
                <a:xfrm>
                  <a:off x="3972" y="3903"/>
                  <a:ext cx="93" cy="9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miter lim="800000"/>
                  <a:headEnd/>
                  <a:tailEnd/>
                </a:ln>
                <a:scene3d>
                  <a:camera prst="legacyPerspectiveTopRight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9560" name="Rectangle 79"/>
                <p:cNvSpPr>
                  <a:spLocks noChangeArrowheads="1"/>
                </p:cNvSpPr>
                <p:nvPr/>
              </p:nvSpPr>
              <p:spPr bwMode="auto">
                <a:xfrm>
                  <a:off x="4086" y="3903"/>
                  <a:ext cx="93" cy="9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miter lim="800000"/>
                  <a:headEnd/>
                  <a:tailEnd/>
                </a:ln>
                <a:scene3d>
                  <a:camera prst="legacyPerspectiveTopRight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9561" name="Rectangle 80"/>
                <p:cNvSpPr>
                  <a:spLocks noChangeArrowheads="1"/>
                </p:cNvSpPr>
                <p:nvPr/>
              </p:nvSpPr>
              <p:spPr bwMode="auto">
                <a:xfrm>
                  <a:off x="4200" y="3903"/>
                  <a:ext cx="93" cy="9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miter lim="800000"/>
                  <a:headEnd/>
                  <a:tailEnd/>
                </a:ln>
                <a:scene3d>
                  <a:camera prst="legacyPerspectiveTopRight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9562" name="Rectangle 81"/>
                <p:cNvSpPr>
                  <a:spLocks noChangeArrowheads="1"/>
                </p:cNvSpPr>
                <p:nvPr/>
              </p:nvSpPr>
              <p:spPr bwMode="auto">
                <a:xfrm>
                  <a:off x="4326" y="3903"/>
                  <a:ext cx="93" cy="9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miter lim="800000"/>
                  <a:headEnd/>
                  <a:tailEnd/>
                </a:ln>
                <a:scene3d>
                  <a:camera prst="legacyPerspectiveTopRight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82"/>
              <p:cNvGrpSpPr>
                <a:grpSpLocks/>
              </p:cNvGrpSpPr>
              <p:nvPr/>
            </p:nvGrpSpPr>
            <p:grpSpPr bwMode="auto">
              <a:xfrm>
                <a:off x="3976" y="3777"/>
                <a:ext cx="447" cy="93"/>
                <a:chOff x="3972" y="3903"/>
                <a:chExt cx="447" cy="93"/>
              </a:xfrm>
            </p:grpSpPr>
            <p:sp>
              <p:nvSpPr>
                <p:cNvPr id="19555" name="Rectangle 83"/>
                <p:cNvSpPr>
                  <a:spLocks noChangeArrowheads="1"/>
                </p:cNvSpPr>
                <p:nvPr/>
              </p:nvSpPr>
              <p:spPr bwMode="auto">
                <a:xfrm>
                  <a:off x="3972" y="3903"/>
                  <a:ext cx="93" cy="9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miter lim="800000"/>
                  <a:headEnd/>
                  <a:tailEnd/>
                </a:ln>
                <a:scene3d>
                  <a:camera prst="legacyPerspectiveTopRight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9556" name="Rectangle 84"/>
                <p:cNvSpPr>
                  <a:spLocks noChangeArrowheads="1"/>
                </p:cNvSpPr>
                <p:nvPr/>
              </p:nvSpPr>
              <p:spPr bwMode="auto">
                <a:xfrm>
                  <a:off x="4086" y="3903"/>
                  <a:ext cx="93" cy="9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miter lim="800000"/>
                  <a:headEnd/>
                  <a:tailEnd/>
                </a:ln>
                <a:scene3d>
                  <a:camera prst="legacyPerspectiveTopRight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9557" name="Rectangle 85"/>
                <p:cNvSpPr>
                  <a:spLocks noChangeArrowheads="1"/>
                </p:cNvSpPr>
                <p:nvPr/>
              </p:nvSpPr>
              <p:spPr bwMode="auto">
                <a:xfrm>
                  <a:off x="4200" y="3903"/>
                  <a:ext cx="93" cy="9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miter lim="800000"/>
                  <a:headEnd/>
                  <a:tailEnd/>
                </a:ln>
                <a:scene3d>
                  <a:camera prst="legacyPerspectiveTopRight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9558" name="Rectangle 86"/>
                <p:cNvSpPr>
                  <a:spLocks noChangeArrowheads="1"/>
                </p:cNvSpPr>
                <p:nvPr/>
              </p:nvSpPr>
              <p:spPr bwMode="auto">
                <a:xfrm>
                  <a:off x="4326" y="3903"/>
                  <a:ext cx="93" cy="9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miter lim="800000"/>
                  <a:headEnd/>
                  <a:tailEnd/>
                </a:ln>
                <a:scene3d>
                  <a:camera prst="legacyPerspectiveTopRight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87"/>
              <p:cNvGrpSpPr>
                <a:grpSpLocks/>
              </p:cNvGrpSpPr>
              <p:nvPr/>
            </p:nvGrpSpPr>
            <p:grpSpPr bwMode="auto">
              <a:xfrm>
                <a:off x="3976" y="3648"/>
                <a:ext cx="447" cy="93"/>
                <a:chOff x="3972" y="3903"/>
                <a:chExt cx="447" cy="93"/>
              </a:xfrm>
            </p:grpSpPr>
            <p:sp>
              <p:nvSpPr>
                <p:cNvPr id="19551" name="Rectangle 88"/>
                <p:cNvSpPr>
                  <a:spLocks noChangeArrowheads="1"/>
                </p:cNvSpPr>
                <p:nvPr/>
              </p:nvSpPr>
              <p:spPr bwMode="auto">
                <a:xfrm>
                  <a:off x="3972" y="3903"/>
                  <a:ext cx="93" cy="9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miter lim="800000"/>
                  <a:headEnd/>
                  <a:tailEnd/>
                </a:ln>
                <a:scene3d>
                  <a:camera prst="legacyPerspectiveTopRight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9552" name="Rectangle 89"/>
                <p:cNvSpPr>
                  <a:spLocks noChangeArrowheads="1"/>
                </p:cNvSpPr>
                <p:nvPr/>
              </p:nvSpPr>
              <p:spPr bwMode="auto">
                <a:xfrm>
                  <a:off x="4086" y="3903"/>
                  <a:ext cx="93" cy="9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miter lim="800000"/>
                  <a:headEnd/>
                  <a:tailEnd/>
                </a:ln>
                <a:scene3d>
                  <a:camera prst="legacyPerspectiveTopRight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9553" name="Rectangle 90"/>
                <p:cNvSpPr>
                  <a:spLocks noChangeArrowheads="1"/>
                </p:cNvSpPr>
                <p:nvPr/>
              </p:nvSpPr>
              <p:spPr bwMode="auto">
                <a:xfrm>
                  <a:off x="4200" y="3903"/>
                  <a:ext cx="93" cy="9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miter lim="800000"/>
                  <a:headEnd/>
                  <a:tailEnd/>
                </a:ln>
                <a:scene3d>
                  <a:camera prst="legacyPerspectiveTopRight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9554" name="Rectangle 91"/>
                <p:cNvSpPr>
                  <a:spLocks noChangeArrowheads="1"/>
                </p:cNvSpPr>
                <p:nvPr/>
              </p:nvSpPr>
              <p:spPr bwMode="auto">
                <a:xfrm>
                  <a:off x="4326" y="3903"/>
                  <a:ext cx="93" cy="9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miter lim="800000"/>
                  <a:headEnd/>
                  <a:tailEnd/>
                </a:ln>
                <a:scene3d>
                  <a:camera prst="legacyPerspectiveTopRight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92"/>
              <p:cNvGrpSpPr>
                <a:grpSpLocks/>
              </p:cNvGrpSpPr>
              <p:nvPr/>
            </p:nvGrpSpPr>
            <p:grpSpPr bwMode="auto">
              <a:xfrm>
                <a:off x="3976" y="3510"/>
                <a:ext cx="447" cy="93"/>
                <a:chOff x="3972" y="3903"/>
                <a:chExt cx="447" cy="93"/>
              </a:xfrm>
            </p:grpSpPr>
            <p:sp>
              <p:nvSpPr>
                <p:cNvPr id="19547" name="Rectangle 93"/>
                <p:cNvSpPr>
                  <a:spLocks noChangeArrowheads="1"/>
                </p:cNvSpPr>
                <p:nvPr/>
              </p:nvSpPr>
              <p:spPr bwMode="auto">
                <a:xfrm>
                  <a:off x="3972" y="3903"/>
                  <a:ext cx="93" cy="9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miter lim="800000"/>
                  <a:headEnd/>
                  <a:tailEnd/>
                </a:ln>
                <a:scene3d>
                  <a:camera prst="legacyPerspectiveTopRight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9548" name="Rectangle 94"/>
                <p:cNvSpPr>
                  <a:spLocks noChangeArrowheads="1"/>
                </p:cNvSpPr>
                <p:nvPr/>
              </p:nvSpPr>
              <p:spPr bwMode="auto">
                <a:xfrm>
                  <a:off x="4086" y="3903"/>
                  <a:ext cx="93" cy="9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miter lim="800000"/>
                  <a:headEnd/>
                  <a:tailEnd/>
                </a:ln>
                <a:scene3d>
                  <a:camera prst="legacyPerspectiveTopRight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9549" name="Rectangle 95"/>
                <p:cNvSpPr>
                  <a:spLocks noChangeArrowheads="1"/>
                </p:cNvSpPr>
                <p:nvPr/>
              </p:nvSpPr>
              <p:spPr bwMode="auto">
                <a:xfrm>
                  <a:off x="4200" y="3903"/>
                  <a:ext cx="93" cy="9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miter lim="800000"/>
                  <a:headEnd/>
                  <a:tailEnd/>
                </a:ln>
                <a:scene3d>
                  <a:camera prst="legacyPerspectiveTopRight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9550" name="Rectangle 96"/>
                <p:cNvSpPr>
                  <a:spLocks noChangeArrowheads="1"/>
                </p:cNvSpPr>
                <p:nvPr/>
              </p:nvSpPr>
              <p:spPr bwMode="auto">
                <a:xfrm>
                  <a:off x="4326" y="3903"/>
                  <a:ext cx="93" cy="9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miter lim="800000"/>
                  <a:headEnd/>
                  <a:tailEnd/>
                </a:ln>
                <a:scene3d>
                  <a:camera prst="legacyPerspectiveTopRight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9542" name="Text Box 97"/>
            <p:cNvSpPr txBox="1">
              <a:spLocks noChangeArrowheads="1"/>
            </p:cNvSpPr>
            <p:nvPr/>
          </p:nvSpPr>
          <p:spPr bwMode="auto">
            <a:xfrm>
              <a:off x="3972" y="3609"/>
              <a:ext cx="4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/>
                <a:t>Batch</a:t>
              </a:r>
            </a:p>
            <a:p>
              <a:pPr algn="ctr"/>
              <a:r>
                <a:rPr lang="en-US" sz="1200" b="1"/>
                <a:t>System</a:t>
              </a:r>
            </a:p>
          </p:txBody>
        </p:sp>
      </p:grpSp>
      <p:grpSp>
        <p:nvGrpSpPr>
          <p:cNvPr id="24" name="Group 98"/>
          <p:cNvGrpSpPr>
            <a:grpSpLocks/>
          </p:cNvGrpSpPr>
          <p:nvPr/>
        </p:nvGrpSpPr>
        <p:grpSpPr bwMode="auto">
          <a:xfrm>
            <a:off x="5618163" y="4787900"/>
            <a:ext cx="638175" cy="1177925"/>
            <a:chOff x="3538" y="3016"/>
            <a:chExt cx="403" cy="742"/>
          </a:xfrm>
        </p:grpSpPr>
        <p:grpSp>
          <p:nvGrpSpPr>
            <p:cNvPr id="25" name="Group 99"/>
            <p:cNvGrpSpPr>
              <a:grpSpLocks/>
            </p:cNvGrpSpPr>
            <p:nvPr/>
          </p:nvGrpSpPr>
          <p:grpSpPr bwMode="auto">
            <a:xfrm>
              <a:off x="3683" y="3016"/>
              <a:ext cx="250" cy="676"/>
              <a:chOff x="3683" y="3002"/>
              <a:chExt cx="175" cy="446"/>
            </a:xfrm>
          </p:grpSpPr>
          <p:sp>
            <p:nvSpPr>
              <p:cNvPr id="19539" name="Line 100"/>
              <p:cNvSpPr>
                <a:spLocks noChangeShapeType="1"/>
              </p:cNvSpPr>
              <p:nvPr/>
            </p:nvSpPr>
            <p:spPr bwMode="auto">
              <a:xfrm flipV="1">
                <a:off x="3686" y="3002"/>
                <a:ext cx="0" cy="4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0" name="Line 101"/>
              <p:cNvSpPr>
                <a:spLocks noChangeShapeType="1"/>
              </p:cNvSpPr>
              <p:nvPr/>
            </p:nvSpPr>
            <p:spPr bwMode="auto">
              <a:xfrm>
                <a:off x="3683" y="3448"/>
                <a:ext cx="1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38" name="Text Box 102"/>
            <p:cNvSpPr txBox="1">
              <a:spLocks noChangeArrowheads="1"/>
            </p:cNvSpPr>
            <p:nvPr/>
          </p:nvSpPr>
          <p:spPr bwMode="auto">
            <a:xfrm rot="5400000">
              <a:off x="3377" y="3194"/>
              <a:ext cx="725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Submit</a:t>
              </a:r>
            </a:p>
            <a:p>
              <a:pPr algn="ctr"/>
              <a:r>
                <a:rPr lang="en-US" sz="1200"/>
                <a:t>Pilot OR  Job </a:t>
              </a:r>
            </a:p>
            <a:p>
              <a:pPr algn="ctr"/>
              <a:r>
                <a:rPr lang="en-US" sz="1200"/>
                <a:t>(UID/GID)</a:t>
              </a:r>
            </a:p>
          </p:txBody>
        </p:sp>
      </p:grpSp>
      <p:grpSp>
        <p:nvGrpSpPr>
          <p:cNvPr id="26" name="Group 103"/>
          <p:cNvGrpSpPr>
            <a:grpSpLocks/>
          </p:cNvGrpSpPr>
          <p:nvPr/>
        </p:nvGrpSpPr>
        <p:grpSpPr bwMode="auto">
          <a:xfrm flipH="1">
            <a:off x="4351338" y="4800600"/>
            <a:ext cx="336550" cy="1057275"/>
            <a:chOff x="3683" y="3002"/>
            <a:chExt cx="175" cy="446"/>
          </a:xfrm>
        </p:grpSpPr>
        <p:sp>
          <p:nvSpPr>
            <p:cNvPr id="19535" name="Line 104"/>
            <p:cNvSpPr>
              <a:spLocks noChangeShapeType="1"/>
            </p:cNvSpPr>
            <p:nvPr/>
          </p:nvSpPr>
          <p:spPr bwMode="auto">
            <a:xfrm flipV="1">
              <a:off x="3686" y="3002"/>
              <a:ext cx="0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Line 105"/>
            <p:cNvSpPr>
              <a:spLocks noChangeShapeType="1"/>
            </p:cNvSpPr>
            <p:nvPr/>
          </p:nvSpPr>
          <p:spPr bwMode="auto">
            <a:xfrm>
              <a:off x="3683" y="3448"/>
              <a:ext cx="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87" name="Text Box 106"/>
          <p:cNvSpPr txBox="1">
            <a:spLocks noChangeArrowheads="1"/>
          </p:cNvSpPr>
          <p:nvPr/>
        </p:nvSpPr>
        <p:spPr bwMode="auto">
          <a:xfrm rot="5400000">
            <a:off x="4339431" y="5110957"/>
            <a:ext cx="862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Access</a:t>
            </a:r>
          </a:p>
          <a:p>
            <a:pPr algn="ctr"/>
            <a:r>
              <a:rPr lang="en-US" sz="1200"/>
              <a:t>Data</a:t>
            </a:r>
          </a:p>
          <a:p>
            <a:pPr algn="ctr"/>
            <a:r>
              <a:rPr lang="en-US" sz="1200"/>
              <a:t>(UID/GID)</a:t>
            </a:r>
          </a:p>
        </p:txBody>
      </p:sp>
      <p:sp>
        <p:nvSpPr>
          <p:cNvPr id="19488" name="Oval 107"/>
          <p:cNvSpPr>
            <a:spLocks noChangeArrowheads="1"/>
          </p:cNvSpPr>
          <p:nvPr/>
        </p:nvSpPr>
        <p:spPr bwMode="auto">
          <a:xfrm>
            <a:off x="5003800" y="5291138"/>
            <a:ext cx="268288" cy="266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19489" name="Oval 108"/>
          <p:cNvSpPr>
            <a:spLocks noChangeArrowheads="1"/>
          </p:cNvSpPr>
          <p:nvPr/>
        </p:nvSpPr>
        <p:spPr bwMode="auto">
          <a:xfrm>
            <a:off x="5384800" y="5286375"/>
            <a:ext cx="268288" cy="266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19490" name="Line 109"/>
          <p:cNvSpPr>
            <a:spLocks noChangeShapeType="1"/>
          </p:cNvSpPr>
          <p:nvPr/>
        </p:nvSpPr>
        <p:spPr bwMode="auto">
          <a:xfrm>
            <a:off x="5346700" y="3719513"/>
            <a:ext cx="0" cy="998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1" name="Line 110"/>
          <p:cNvSpPr>
            <a:spLocks noChangeShapeType="1"/>
          </p:cNvSpPr>
          <p:nvPr/>
        </p:nvSpPr>
        <p:spPr bwMode="auto">
          <a:xfrm>
            <a:off x="5346700" y="4729163"/>
            <a:ext cx="298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92" name="Line 111"/>
          <p:cNvSpPr>
            <a:spLocks noChangeShapeType="1"/>
          </p:cNvSpPr>
          <p:nvPr/>
        </p:nvSpPr>
        <p:spPr bwMode="auto">
          <a:xfrm>
            <a:off x="7412038" y="371792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93" name="Line 112"/>
          <p:cNvSpPr>
            <a:spLocks noChangeShapeType="1"/>
          </p:cNvSpPr>
          <p:nvPr/>
        </p:nvSpPr>
        <p:spPr bwMode="auto">
          <a:xfrm flipV="1">
            <a:off x="5738813" y="2754313"/>
            <a:ext cx="0" cy="1627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7" name="Group 113"/>
          <p:cNvGrpSpPr>
            <a:grpSpLocks/>
          </p:cNvGrpSpPr>
          <p:nvPr/>
        </p:nvGrpSpPr>
        <p:grpSpPr bwMode="auto">
          <a:xfrm>
            <a:off x="5738813" y="3536950"/>
            <a:ext cx="1781175" cy="836613"/>
            <a:chOff x="3615" y="2228"/>
            <a:chExt cx="1122" cy="527"/>
          </a:xfrm>
        </p:grpSpPr>
        <p:sp>
          <p:nvSpPr>
            <p:cNvPr id="19533" name="Line 114"/>
            <p:cNvSpPr>
              <a:spLocks noChangeShapeType="1"/>
            </p:cNvSpPr>
            <p:nvPr/>
          </p:nvSpPr>
          <p:spPr bwMode="auto">
            <a:xfrm>
              <a:off x="3615" y="2228"/>
              <a:ext cx="11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Line 115"/>
            <p:cNvSpPr>
              <a:spLocks noChangeShapeType="1"/>
            </p:cNvSpPr>
            <p:nvPr/>
          </p:nvSpPr>
          <p:spPr bwMode="auto">
            <a:xfrm>
              <a:off x="4737" y="2228"/>
              <a:ext cx="0" cy="5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116"/>
          <p:cNvGrpSpPr>
            <a:grpSpLocks/>
          </p:cNvGrpSpPr>
          <p:nvPr/>
        </p:nvGrpSpPr>
        <p:grpSpPr bwMode="auto">
          <a:xfrm>
            <a:off x="7015163" y="4800600"/>
            <a:ext cx="469900" cy="1047750"/>
            <a:chOff x="4419" y="3039"/>
            <a:chExt cx="219" cy="622"/>
          </a:xfrm>
        </p:grpSpPr>
        <p:sp>
          <p:nvSpPr>
            <p:cNvPr id="19531" name="Line 117"/>
            <p:cNvSpPr>
              <a:spLocks noChangeShapeType="1"/>
            </p:cNvSpPr>
            <p:nvPr/>
          </p:nvSpPr>
          <p:spPr bwMode="auto">
            <a:xfrm>
              <a:off x="4419" y="3661"/>
              <a:ext cx="2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Line 118"/>
            <p:cNvSpPr>
              <a:spLocks noChangeShapeType="1"/>
            </p:cNvSpPr>
            <p:nvPr/>
          </p:nvSpPr>
          <p:spPr bwMode="auto">
            <a:xfrm flipV="1">
              <a:off x="4638" y="3039"/>
              <a:ext cx="0" cy="6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96" name="Text Box 119"/>
          <p:cNvSpPr txBox="1">
            <a:spLocks noChangeArrowheads="1"/>
          </p:cNvSpPr>
          <p:nvPr/>
        </p:nvSpPr>
        <p:spPr bwMode="auto">
          <a:xfrm rot="5400000">
            <a:off x="6918325" y="5160963"/>
            <a:ext cx="111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Schedule</a:t>
            </a:r>
          </a:p>
          <a:p>
            <a:pPr algn="ctr"/>
            <a:r>
              <a:rPr lang="en-US" sz="1200"/>
              <a:t>Pilot OR Job</a:t>
            </a:r>
          </a:p>
        </p:txBody>
      </p:sp>
      <p:sp>
        <p:nvSpPr>
          <p:cNvPr id="19497" name="Oval 120"/>
          <p:cNvSpPr>
            <a:spLocks noChangeArrowheads="1"/>
          </p:cNvSpPr>
          <p:nvPr/>
        </p:nvSpPr>
        <p:spPr bwMode="auto">
          <a:xfrm>
            <a:off x="7561263" y="5672138"/>
            <a:ext cx="266700" cy="266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en-US"/>
              <a:t>9</a:t>
            </a:r>
          </a:p>
        </p:txBody>
      </p:sp>
      <p:grpSp>
        <p:nvGrpSpPr>
          <p:cNvPr id="29" name="Group 121"/>
          <p:cNvGrpSpPr>
            <a:grpSpLocks/>
          </p:cNvGrpSpPr>
          <p:nvPr/>
        </p:nvGrpSpPr>
        <p:grpSpPr bwMode="auto">
          <a:xfrm>
            <a:off x="7631113" y="4781550"/>
            <a:ext cx="863600" cy="749300"/>
            <a:chOff x="4807" y="3012"/>
            <a:chExt cx="543" cy="472"/>
          </a:xfrm>
        </p:grpSpPr>
        <p:grpSp>
          <p:nvGrpSpPr>
            <p:cNvPr id="30" name="Group 122"/>
            <p:cNvGrpSpPr>
              <a:grpSpLocks/>
            </p:cNvGrpSpPr>
            <p:nvPr/>
          </p:nvGrpSpPr>
          <p:grpSpPr bwMode="auto">
            <a:xfrm>
              <a:off x="4878" y="3012"/>
              <a:ext cx="396" cy="334"/>
              <a:chOff x="4878" y="3012"/>
              <a:chExt cx="342" cy="301"/>
            </a:xfrm>
          </p:grpSpPr>
          <p:sp>
            <p:nvSpPr>
              <p:cNvPr id="19528" name="Line 123"/>
              <p:cNvSpPr>
                <a:spLocks noChangeShapeType="1"/>
              </p:cNvSpPr>
              <p:nvPr/>
            </p:nvSpPr>
            <p:spPr bwMode="auto">
              <a:xfrm>
                <a:off x="4881" y="302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9" name="Line 124"/>
              <p:cNvSpPr>
                <a:spLocks noChangeShapeType="1"/>
              </p:cNvSpPr>
              <p:nvPr/>
            </p:nvSpPr>
            <p:spPr bwMode="auto">
              <a:xfrm>
                <a:off x="5220" y="3012"/>
                <a:ext cx="0" cy="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0" name="Line 125"/>
              <p:cNvSpPr>
                <a:spLocks noChangeShapeType="1"/>
              </p:cNvSpPr>
              <p:nvPr/>
            </p:nvSpPr>
            <p:spPr bwMode="auto">
              <a:xfrm>
                <a:off x="4878" y="3313"/>
                <a:ext cx="34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27" name="Text Box 126"/>
            <p:cNvSpPr txBox="1">
              <a:spLocks noChangeArrowheads="1"/>
            </p:cNvSpPr>
            <p:nvPr/>
          </p:nvSpPr>
          <p:spPr bwMode="auto">
            <a:xfrm>
              <a:off x="4807" y="3081"/>
              <a:ext cx="543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/>
                <a:t>Pilot SU</a:t>
              </a:r>
            </a:p>
            <a:p>
              <a:pPr algn="ctr"/>
              <a:r>
                <a:rPr lang="en-US" sz="1200"/>
                <a:t>Job</a:t>
              </a:r>
            </a:p>
            <a:p>
              <a:pPr algn="ctr"/>
              <a:r>
                <a:rPr lang="en-US" sz="1200"/>
                <a:t>(UID/GID)</a:t>
              </a:r>
            </a:p>
          </p:txBody>
        </p:sp>
      </p:grpSp>
      <p:sp>
        <p:nvSpPr>
          <p:cNvPr id="19499" name="Oval 127"/>
          <p:cNvSpPr>
            <a:spLocks noChangeArrowheads="1"/>
          </p:cNvSpPr>
          <p:nvPr/>
        </p:nvSpPr>
        <p:spPr bwMode="auto">
          <a:xfrm>
            <a:off x="8418513" y="4981575"/>
            <a:ext cx="304800" cy="266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en-US"/>
              <a:t>10</a:t>
            </a:r>
          </a:p>
        </p:txBody>
      </p:sp>
      <p:pic>
        <p:nvPicPr>
          <p:cNvPr id="19500" name="Picture 128" descr="MCj039741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" y="3730625"/>
            <a:ext cx="7318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01" name="Text Box 129"/>
          <p:cNvSpPr txBox="1">
            <a:spLocks noChangeArrowheads="1"/>
          </p:cNvSpPr>
          <p:nvPr/>
        </p:nvSpPr>
        <p:spPr bwMode="auto">
          <a:xfrm>
            <a:off x="2386013" y="1462088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VO</a:t>
            </a:r>
          </a:p>
        </p:txBody>
      </p:sp>
      <p:cxnSp>
        <p:nvCxnSpPr>
          <p:cNvPr id="19502" name="AutoShape 130"/>
          <p:cNvCxnSpPr>
            <a:cxnSpLocks noChangeShapeType="1"/>
            <a:endCxn id="19584" idx="2"/>
          </p:cNvCxnSpPr>
          <p:nvPr/>
        </p:nvCxnSpPr>
        <p:spPr bwMode="auto">
          <a:xfrm flipV="1">
            <a:off x="1331913" y="2887663"/>
            <a:ext cx="1119187" cy="11398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9503" name="AutoShape 131"/>
          <p:cNvCxnSpPr>
            <a:cxnSpLocks noChangeShapeType="1"/>
            <a:endCxn id="19583" idx="2"/>
          </p:cNvCxnSpPr>
          <p:nvPr/>
        </p:nvCxnSpPr>
        <p:spPr bwMode="auto">
          <a:xfrm flipV="1">
            <a:off x="966788" y="2887663"/>
            <a:ext cx="1587" cy="842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31" name="Group 132"/>
          <p:cNvGrpSpPr>
            <a:grpSpLocks/>
          </p:cNvGrpSpPr>
          <p:nvPr/>
        </p:nvGrpSpPr>
        <p:grpSpPr bwMode="auto">
          <a:xfrm>
            <a:off x="4514850" y="3656013"/>
            <a:ext cx="2898775" cy="57150"/>
            <a:chOff x="2844" y="2303"/>
            <a:chExt cx="1826" cy="36"/>
          </a:xfrm>
        </p:grpSpPr>
        <p:sp>
          <p:nvSpPr>
            <p:cNvPr id="19523" name="Line 133"/>
            <p:cNvSpPr>
              <a:spLocks noChangeShapeType="1"/>
            </p:cNvSpPr>
            <p:nvPr/>
          </p:nvSpPr>
          <p:spPr bwMode="auto">
            <a:xfrm>
              <a:off x="2844" y="2339"/>
              <a:ext cx="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Freeform 134"/>
            <p:cNvSpPr>
              <a:spLocks/>
            </p:cNvSpPr>
            <p:nvPr/>
          </p:nvSpPr>
          <p:spPr bwMode="auto">
            <a:xfrm>
              <a:off x="3582" y="2303"/>
              <a:ext cx="63" cy="34"/>
            </a:xfrm>
            <a:custGeom>
              <a:avLst/>
              <a:gdLst>
                <a:gd name="T0" fmla="*/ 0 w 48"/>
                <a:gd name="T1" fmla="*/ 31 h 34"/>
                <a:gd name="T2" fmla="*/ 370 w 48"/>
                <a:gd name="T3" fmla="*/ 1 h 34"/>
                <a:gd name="T4" fmla="*/ 732 w 48"/>
                <a:gd name="T5" fmla="*/ 34 h 34"/>
                <a:gd name="T6" fmla="*/ 0 60000 65536"/>
                <a:gd name="T7" fmla="*/ 0 60000 65536"/>
                <a:gd name="T8" fmla="*/ 0 60000 65536"/>
                <a:gd name="T9" fmla="*/ 0 w 48"/>
                <a:gd name="T10" fmla="*/ 0 h 34"/>
                <a:gd name="T11" fmla="*/ 48 w 48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34">
                  <a:moveTo>
                    <a:pt x="0" y="31"/>
                  </a:moveTo>
                  <a:cubicBezTo>
                    <a:pt x="8" y="15"/>
                    <a:pt x="16" y="0"/>
                    <a:pt x="24" y="1"/>
                  </a:cubicBezTo>
                  <a:cubicBezTo>
                    <a:pt x="32" y="2"/>
                    <a:pt x="45" y="29"/>
                    <a:pt x="48" y="3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Line 135"/>
            <p:cNvSpPr>
              <a:spLocks noChangeShapeType="1"/>
            </p:cNvSpPr>
            <p:nvPr/>
          </p:nvSpPr>
          <p:spPr bwMode="auto">
            <a:xfrm>
              <a:off x="3645" y="2339"/>
              <a:ext cx="10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94" name="Group 136"/>
          <p:cNvGrpSpPr>
            <a:grpSpLocks/>
          </p:cNvGrpSpPr>
          <p:nvPr/>
        </p:nvGrpSpPr>
        <p:grpSpPr bwMode="auto">
          <a:xfrm>
            <a:off x="4840288" y="3533775"/>
            <a:ext cx="898525" cy="862013"/>
            <a:chOff x="3049" y="2226"/>
            <a:chExt cx="566" cy="543"/>
          </a:xfrm>
        </p:grpSpPr>
        <p:sp>
          <p:nvSpPr>
            <p:cNvPr id="19519" name="Line 137"/>
            <p:cNvSpPr>
              <a:spLocks noChangeShapeType="1"/>
            </p:cNvSpPr>
            <p:nvPr/>
          </p:nvSpPr>
          <p:spPr bwMode="auto">
            <a:xfrm rot="-5400000">
              <a:off x="2888" y="2572"/>
              <a:ext cx="3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Freeform 138"/>
            <p:cNvSpPr>
              <a:spLocks/>
            </p:cNvSpPr>
            <p:nvPr/>
          </p:nvSpPr>
          <p:spPr bwMode="auto">
            <a:xfrm rot="-5400000">
              <a:off x="3034" y="2324"/>
              <a:ext cx="63" cy="34"/>
            </a:xfrm>
            <a:custGeom>
              <a:avLst/>
              <a:gdLst>
                <a:gd name="T0" fmla="*/ 0 w 48"/>
                <a:gd name="T1" fmla="*/ 31 h 34"/>
                <a:gd name="T2" fmla="*/ 370 w 48"/>
                <a:gd name="T3" fmla="*/ 1 h 34"/>
                <a:gd name="T4" fmla="*/ 732 w 48"/>
                <a:gd name="T5" fmla="*/ 34 h 34"/>
                <a:gd name="T6" fmla="*/ 0 60000 65536"/>
                <a:gd name="T7" fmla="*/ 0 60000 65536"/>
                <a:gd name="T8" fmla="*/ 0 60000 65536"/>
                <a:gd name="T9" fmla="*/ 0 w 48"/>
                <a:gd name="T10" fmla="*/ 0 h 34"/>
                <a:gd name="T11" fmla="*/ 48 w 48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34">
                  <a:moveTo>
                    <a:pt x="0" y="31"/>
                  </a:moveTo>
                  <a:cubicBezTo>
                    <a:pt x="8" y="15"/>
                    <a:pt x="16" y="0"/>
                    <a:pt x="24" y="1"/>
                  </a:cubicBezTo>
                  <a:cubicBezTo>
                    <a:pt x="32" y="2"/>
                    <a:pt x="45" y="29"/>
                    <a:pt x="48" y="3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Line 139"/>
            <p:cNvSpPr>
              <a:spLocks noChangeShapeType="1"/>
            </p:cNvSpPr>
            <p:nvPr/>
          </p:nvSpPr>
          <p:spPr bwMode="auto">
            <a:xfrm rot="-5400000">
              <a:off x="3043" y="2268"/>
              <a:ext cx="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Line 140"/>
            <p:cNvSpPr>
              <a:spLocks noChangeShapeType="1"/>
            </p:cNvSpPr>
            <p:nvPr/>
          </p:nvSpPr>
          <p:spPr bwMode="auto">
            <a:xfrm flipH="1">
              <a:off x="3084" y="2229"/>
              <a:ext cx="5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19507" name="Text Box 14"/>
          <p:cNvSpPr txBox="1">
            <a:spLocks noChangeArrowheads="1"/>
          </p:cNvSpPr>
          <p:nvPr/>
        </p:nvSpPr>
        <p:spPr bwMode="auto">
          <a:xfrm>
            <a:off x="6353175" y="1555750"/>
            <a:ext cx="6588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PDP</a:t>
            </a:r>
          </a:p>
        </p:txBody>
      </p:sp>
      <p:sp>
        <p:nvSpPr>
          <p:cNvPr id="19508" name="Text Box 14"/>
          <p:cNvSpPr txBox="1">
            <a:spLocks noChangeArrowheads="1"/>
          </p:cNvSpPr>
          <p:nvPr/>
        </p:nvSpPr>
        <p:spPr bwMode="auto">
          <a:xfrm>
            <a:off x="8062913" y="33782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PEPs</a:t>
            </a:r>
          </a:p>
        </p:txBody>
      </p:sp>
      <p:grpSp>
        <p:nvGrpSpPr>
          <p:cNvPr id="19495" name="Group 146"/>
          <p:cNvGrpSpPr>
            <a:grpSpLocks/>
          </p:cNvGrpSpPr>
          <p:nvPr/>
        </p:nvGrpSpPr>
        <p:grpSpPr bwMode="auto">
          <a:xfrm>
            <a:off x="138113" y="5686425"/>
            <a:ext cx="3238500" cy="836613"/>
            <a:chOff x="138176" y="5685790"/>
            <a:chExt cx="3239008" cy="836930"/>
          </a:xfrm>
        </p:grpSpPr>
        <p:sp>
          <p:nvSpPr>
            <p:cNvPr id="19510" name="Rectangle 6"/>
            <p:cNvSpPr>
              <a:spLocks noChangeArrowheads="1"/>
            </p:cNvSpPr>
            <p:nvPr/>
          </p:nvSpPr>
          <p:spPr bwMode="auto">
            <a:xfrm>
              <a:off x="138176" y="5685790"/>
              <a:ext cx="3239008" cy="8369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1" name="Text Box 7"/>
            <p:cNvSpPr txBox="1">
              <a:spLocks noChangeArrowheads="1"/>
            </p:cNvSpPr>
            <p:nvPr/>
          </p:nvSpPr>
          <p:spPr bwMode="auto">
            <a:xfrm>
              <a:off x="657289" y="6027103"/>
              <a:ext cx="184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9512" name="Text Box 8"/>
            <p:cNvSpPr txBox="1">
              <a:spLocks noChangeArrowheads="1"/>
            </p:cNvSpPr>
            <p:nvPr/>
          </p:nvSpPr>
          <p:spPr bwMode="auto">
            <a:xfrm>
              <a:off x="581089" y="5874703"/>
              <a:ext cx="184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9513" name="AutoShape 9"/>
            <p:cNvSpPr>
              <a:spLocks noChangeArrowheads="1"/>
            </p:cNvSpPr>
            <p:nvPr/>
          </p:nvSpPr>
          <p:spPr bwMode="auto">
            <a:xfrm>
              <a:off x="206439" y="5990590"/>
              <a:ext cx="878649" cy="381000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900"/>
                <a:t>AuthZ </a:t>
              </a:r>
            </a:p>
            <a:p>
              <a:pPr algn="ctr"/>
              <a:r>
                <a:rPr lang="en-US" sz="900"/>
                <a:t>Components</a:t>
              </a:r>
            </a:p>
          </p:txBody>
        </p:sp>
        <p:sp>
          <p:nvSpPr>
            <p:cNvPr id="19514" name="Text Box 10"/>
            <p:cNvSpPr txBox="1">
              <a:spLocks noChangeArrowheads="1"/>
            </p:cNvSpPr>
            <p:nvPr/>
          </p:nvSpPr>
          <p:spPr bwMode="auto">
            <a:xfrm>
              <a:off x="138176" y="5685790"/>
              <a:ext cx="69056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Legend</a:t>
              </a:r>
            </a:p>
          </p:txBody>
        </p:sp>
        <p:sp>
          <p:nvSpPr>
            <p:cNvPr id="19515" name="AutoShape 18"/>
            <p:cNvSpPr>
              <a:spLocks noChangeArrowheads="1"/>
            </p:cNvSpPr>
            <p:nvPr/>
          </p:nvSpPr>
          <p:spPr bwMode="auto">
            <a:xfrm>
              <a:off x="1149160" y="5983986"/>
              <a:ext cx="850328" cy="392430"/>
            </a:xfrm>
            <a:prstGeom prst="roundRect">
              <a:avLst>
                <a:gd name="adj" fmla="val 16667"/>
              </a:avLst>
            </a:prstGeom>
            <a:solidFill>
              <a:srgbClr val="FFCDE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900"/>
                <a:t>Not Officially</a:t>
              </a:r>
            </a:p>
            <a:p>
              <a:pPr algn="ctr"/>
              <a:r>
                <a:rPr lang="en-US" sz="900"/>
                <a:t>In OSG</a:t>
              </a:r>
            </a:p>
          </p:txBody>
        </p:sp>
        <p:grpSp>
          <p:nvGrpSpPr>
            <p:cNvPr id="19498" name="Group 145"/>
            <p:cNvGrpSpPr>
              <a:grpSpLocks/>
            </p:cNvGrpSpPr>
            <p:nvPr/>
          </p:nvGrpSpPr>
          <p:grpSpPr bwMode="auto">
            <a:xfrm>
              <a:off x="2072640" y="5974080"/>
              <a:ext cx="1194816" cy="414528"/>
              <a:chOff x="1499616" y="5583936"/>
              <a:chExt cx="1194816" cy="470091"/>
            </a:xfrm>
          </p:grpSpPr>
          <p:sp>
            <p:nvSpPr>
              <p:cNvPr id="19517" name="AutoShape 11" descr="10%"/>
              <p:cNvSpPr>
                <a:spLocks noChangeArrowheads="1"/>
              </p:cNvSpPr>
              <p:nvPr/>
            </p:nvSpPr>
            <p:spPr bwMode="auto">
              <a:xfrm>
                <a:off x="1499616" y="5583936"/>
                <a:ext cx="1194816" cy="470091"/>
              </a:xfrm>
              <a:prstGeom prst="roundRect">
                <a:avLst>
                  <a:gd name="adj" fmla="val 16667"/>
                </a:avLst>
              </a:prstGeom>
              <a:pattFill prst="pct10">
                <a:fgClr>
                  <a:srgbClr val="5A99A6"/>
                </a:fgClr>
                <a:bgClr>
                  <a:schemeClr val="bg1"/>
                </a:bgClr>
              </a:patt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8" name="Text Box 12" descr="10%"/>
              <p:cNvSpPr txBox="1">
                <a:spLocks noChangeArrowheads="1"/>
              </p:cNvSpPr>
              <p:nvPr/>
            </p:nvSpPr>
            <p:spPr bwMode="auto">
              <a:xfrm>
                <a:off x="1512824" y="5649214"/>
                <a:ext cx="1145032" cy="369332"/>
              </a:xfrm>
              <a:prstGeom prst="rect">
                <a:avLst/>
              </a:prstGeom>
              <a:pattFill prst="pct10">
                <a:fgClr>
                  <a:srgbClr val="5A99A6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900"/>
                  <a:t>VO Management </a:t>
                </a:r>
              </a:p>
              <a:p>
                <a:pPr algn="ctr"/>
                <a:r>
                  <a:rPr lang="en-US" sz="900"/>
                  <a:t>Services</a:t>
                </a:r>
              </a:p>
            </p:txBody>
          </p:sp>
        </p:grpSp>
      </p:grpSp>
      <p:sp>
        <p:nvSpPr>
          <p:cNvPr id="145" name="Title 14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OSG Authorization Infrastructure</a:t>
            </a:r>
            <a:endParaRPr lang="en-US" dirty="0"/>
          </a:p>
        </p:txBody>
      </p:sp>
      <p:sp>
        <p:nvSpPr>
          <p:cNvPr id="147" name="Date Placeholder 14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148" name="Slide Number Placeholder 1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5CBDD-E846-458A-8393-A274EE15E760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p:sp>
        <p:nvSpPr>
          <p:cNvPr id="149" name="Footer Placeholder 1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grpSp>
        <p:nvGrpSpPr>
          <p:cNvPr id="151" name="Group 150"/>
          <p:cNvGrpSpPr/>
          <p:nvPr/>
        </p:nvGrpSpPr>
        <p:grpSpPr>
          <a:xfrm>
            <a:off x="3786182" y="636588"/>
            <a:ext cx="5357818" cy="3149602"/>
            <a:chOff x="3786182" y="636588"/>
            <a:chExt cx="5357818" cy="3149602"/>
          </a:xfrm>
        </p:grpSpPr>
        <p:sp>
          <p:nvSpPr>
            <p:cNvPr id="146" name="AutoShape 141"/>
            <p:cNvSpPr>
              <a:spLocks noChangeArrowheads="1"/>
            </p:cNvSpPr>
            <p:nvPr/>
          </p:nvSpPr>
          <p:spPr bwMode="auto">
            <a:xfrm>
              <a:off x="6088063" y="636588"/>
              <a:ext cx="3055937" cy="2836862"/>
            </a:xfrm>
            <a:prstGeom prst="irregularSeal1">
              <a:avLst/>
            </a:prstGeom>
            <a:solidFill>
              <a:srgbClr val="FFFF99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 b="1"/>
            </a:p>
            <a:p>
              <a:pPr algn="ctr"/>
              <a:r>
                <a:rPr lang="en-US" sz="1400" b="1"/>
                <a:t>A Common Protocol</a:t>
              </a:r>
            </a:p>
            <a:p>
              <a:pPr algn="ctr"/>
              <a:r>
                <a:rPr lang="en-US" sz="1400" b="1"/>
                <a:t>for OSG and EGEE</a:t>
              </a:r>
            </a:p>
            <a:p>
              <a:pPr algn="ctr"/>
              <a:r>
                <a:rPr lang="en-US" sz="1400" b="1"/>
                <a:t>integrated with </a:t>
              </a:r>
            </a:p>
            <a:p>
              <a:pPr algn="ctr"/>
              <a:r>
                <a:rPr lang="en-US" sz="1400" b="1"/>
                <a:t>the GT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786182" y="2714620"/>
              <a:ext cx="4214842" cy="107157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  <a:effectLst>
              <a:glow rad="101600">
                <a:srgbClr val="C0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start with?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GUMS and PRIMA using proprietary SAML1 based protocol</a:t>
            </a:r>
          </a:p>
          <a:p>
            <a:r>
              <a:rPr lang="en-US" sz="2400" dirty="0" smtClean="0"/>
              <a:t>SAZ (authorization service)</a:t>
            </a:r>
          </a:p>
          <a:p>
            <a:r>
              <a:rPr lang="en-US" sz="2400" dirty="0" smtClean="0"/>
              <a:t>GT3, GT4 ‘</a:t>
            </a:r>
            <a:r>
              <a:rPr lang="en-US" sz="2400" dirty="0" err="1" smtClean="0"/>
              <a:t>authz</a:t>
            </a:r>
            <a:r>
              <a:rPr lang="en-US" sz="2400" dirty="0" smtClean="0"/>
              <a:t> callout’ for PRIMA by Markus </a:t>
            </a:r>
            <a:r>
              <a:rPr lang="en-US" sz="2400" dirty="0" err="1" smtClean="0"/>
              <a:t>Lorch</a:t>
            </a:r>
            <a:endParaRPr lang="en-US" sz="2400" dirty="0" smtClean="0"/>
          </a:p>
          <a:p>
            <a:r>
              <a:rPr lang="en-US" sz="2400" dirty="0" smtClean="0"/>
              <a:t>LCAS/LCMAPS</a:t>
            </a:r>
          </a:p>
          <a:p>
            <a:r>
              <a:rPr lang="en-US" sz="2400" dirty="0" smtClean="0"/>
              <a:t>gLExec</a:t>
            </a:r>
          </a:p>
          <a:p>
            <a:r>
              <a:rPr lang="en-US" sz="2400" dirty="0" err="1" smtClean="0"/>
              <a:t>gPlazma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Not only used GUMS and the ‘EGEE’ a different logical model of dealing with attributes and authorization (local VOMS dumps vs. VOMS attribute push)</a:t>
            </a:r>
          </a:p>
          <a:p>
            <a:pPr marL="0" indent="0">
              <a:buNone/>
            </a:pPr>
            <a:r>
              <a:rPr lang="en-US" sz="2400" dirty="0" smtClean="0"/>
              <a:t>Also, the services build in one ecosystem (e.g. ‘EGEE’) could not be used in the other (‘OSG’) </a:t>
            </a:r>
            <a:r>
              <a:rPr lang="en-US" sz="2400" dirty="0" smtClean="0">
                <a:latin typeface="Franklin Gothic Book"/>
              </a:rPr>
              <a:t>→ </a:t>
            </a:r>
            <a:r>
              <a:rPr lang="en-US" sz="2400" dirty="0" smtClean="0"/>
              <a:t>hacks and double work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5CBDD-E846-458A-8393-A274EE15E760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Authentication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user-to-site </a:t>
            </a:r>
          </a:p>
          <a:p>
            <a:pPr lvl="1"/>
            <a:r>
              <a:rPr lang="en-US" dirty="0" smtClean="0"/>
              <a:t>passwords, enterprise PKI, Kerberos</a:t>
            </a:r>
          </a:p>
          <a:p>
            <a:endParaRPr lang="en-US" dirty="0" smtClean="0"/>
          </a:p>
          <a:p>
            <a:r>
              <a:rPr lang="en-US" dirty="0" smtClean="0"/>
              <a:t>PKI with trusted third parties</a:t>
            </a:r>
          </a:p>
          <a:p>
            <a:endParaRPr lang="en-US" dirty="0" smtClean="0"/>
          </a:p>
          <a:p>
            <a:r>
              <a:rPr lang="en-US" dirty="0" smtClean="0"/>
              <a:t>Federated access</a:t>
            </a:r>
          </a:p>
          <a:p>
            <a:pPr lvl="1"/>
            <a:r>
              <a:rPr lang="en-US" dirty="0" smtClean="0"/>
              <a:t>Controlled &amp; policy based</a:t>
            </a:r>
          </a:p>
          <a:p>
            <a:pPr lvl="1"/>
            <a:r>
              <a:rPr lang="en-US" dirty="0" smtClean="0"/>
              <a:t>Free-for-all, e.g., </a:t>
            </a:r>
            <a:r>
              <a:rPr lang="en-US" dirty="0" err="1" smtClean="0"/>
              <a:t>OpenID</a:t>
            </a:r>
            <a:endParaRPr lang="en-US" dirty="0" smtClean="0"/>
          </a:p>
          <a:p>
            <a:r>
              <a:rPr lang="en-US" dirty="0" smtClean="0"/>
              <a:t>Identity meta-system</a:t>
            </a:r>
          </a:p>
          <a:p>
            <a:pPr lvl="1"/>
            <a:r>
              <a:rPr lang="en-US" dirty="0" err="1" smtClean="0"/>
              <a:t>Infocard</a:t>
            </a:r>
            <a:r>
              <a:rPr lang="en-US" dirty="0" smtClean="0"/>
              <a:t> type systems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5214950"/>
            <a:ext cx="1688926" cy="124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H:\Home\davidg\UvA\Onderwijs\SNE2008\Aa480562.ch1_brokauthkerb_f01(en-us,MSDN.10)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1428736"/>
            <a:ext cx="940401" cy="9461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3234" y="1428736"/>
            <a:ext cx="1191984" cy="92869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4071942"/>
            <a:ext cx="1505289" cy="119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 descr="H:\Home\davidg\UvA\Onderwijs\SNE2008\CAarchitecture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2460948"/>
            <a:ext cx="1643074" cy="17538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13" name="Rectangle 12"/>
          <p:cNvSpPr/>
          <p:nvPr/>
        </p:nvSpPr>
        <p:spPr>
          <a:xfrm>
            <a:off x="428596" y="2714620"/>
            <a:ext cx="5143536" cy="785818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101600">
              <a:srgbClr val="00206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28688" y="346075"/>
            <a:ext cx="7758112" cy="796925"/>
          </a:xfrm>
        </p:spPr>
        <p:txBody>
          <a:bodyPr/>
          <a:lstStyle/>
          <a:p>
            <a:r>
              <a:rPr lang="en-US" dirty="0" smtClean="0"/>
              <a:t>Aims of the </a:t>
            </a:r>
            <a:r>
              <a:rPr lang="en-US" dirty="0" err="1" smtClean="0"/>
              <a:t>authz</a:t>
            </a:r>
            <a:r>
              <a:rPr lang="en-US" dirty="0" smtClean="0"/>
              <a:t>-</a:t>
            </a:r>
            <a:r>
              <a:rPr lang="en-US" dirty="0" err="1" smtClean="0"/>
              <a:t>interop</a:t>
            </a:r>
            <a:r>
              <a:rPr lang="en-US" dirty="0" smtClean="0"/>
              <a:t> project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Provide interoperability within the authorization infrastructures of OSG, EGEE, </a:t>
            </a:r>
            <a:r>
              <a:rPr lang="en-US" sz="2400" dirty="0" err="1" smtClean="0"/>
              <a:t>Globus</a:t>
            </a:r>
            <a:r>
              <a:rPr lang="en-US" sz="2400" dirty="0" smtClean="0"/>
              <a:t> and Condor</a:t>
            </a:r>
          </a:p>
          <a:p>
            <a:r>
              <a:rPr lang="en-US" sz="2400" dirty="0" smtClean="0"/>
              <a:t>See </a:t>
            </a:r>
            <a:r>
              <a:rPr lang="en-US" sz="2400" dirty="0" smtClean="0">
                <a:solidFill>
                  <a:srgbClr val="C00000"/>
                </a:solidFill>
              </a:rPr>
              <a:t>www.authz-interop.org</a:t>
            </a:r>
          </a:p>
          <a:p>
            <a:pPr>
              <a:buNone/>
            </a:pPr>
            <a:r>
              <a:rPr lang="en-US" sz="2400" dirty="0" smtClean="0"/>
              <a:t>Through</a:t>
            </a:r>
          </a:p>
          <a:p>
            <a:r>
              <a:rPr lang="en-US" sz="2400" dirty="0" smtClean="0"/>
              <a:t>Common communication protocol</a:t>
            </a:r>
          </a:p>
          <a:p>
            <a:r>
              <a:rPr lang="en-US" sz="2400" dirty="0" smtClean="0"/>
              <a:t>Common attribute and obligation definition</a:t>
            </a:r>
          </a:p>
          <a:p>
            <a:r>
              <a:rPr lang="en-US" sz="2400" dirty="0" smtClean="0"/>
              <a:t>Common semantics </a:t>
            </a:r>
            <a:r>
              <a:rPr lang="en-US" sz="2400" b="1" dirty="0" smtClean="0"/>
              <a:t>and </a:t>
            </a:r>
            <a:br>
              <a:rPr lang="en-US" sz="2400" b="1" dirty="0" smtClean="0"/>
            </a:br>
            <a:r>
              <a:rPr lang="en-US" sz="2400" dirty="0" smtClean="0"/>
              <a:t>actual interoperation of production system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So that services can use either framework </a:t>
            </a:r>
            <a:br>
              <a:rPr lang="en-US" sz="2400" dirty="0" smtClean="0"/>
            </a:br>
            <a:r>
              <a:rPr lang="en-US" sz="2400" dirty="0" smtClean="0"/>
              <a:t>and be used in both infrastructures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5CBDD-E846-458A-8393-A274EE15E760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Elements for </a:t>
            </a:r>
            <a:r>
              <a:rPr lang="en-US" dirty="0" err="1" smtClean="0"/>
              <a:t>interop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</a:t>
            </a:r>
            <a:r>
              <a:rPr lang="en-US" i="1" dirty="0" smtClean="0"/>
              <a:t>communications</a:t>
            </a:r>
            <a:r>
              <a:rPr lang="en-US" dirty="0" smtClean="0"/>
              <a:t> profile</a:t>
            </a:r>
          </a:p>
          <a:p>
            <a:pPr lvl="1"/>
            <a:r>
              <a:rPr lang="en-US" dirty="0" smtClean="0"/>
              <a:t>Agreed on use of SAML2-XACML2 </a:t>
            </a:r>
          </a:p>
          <a:p>
            <a:pPr lvl="1"/>
            <a:r>
              <a:rPr lang="en-US" sz="2000" dirty="0" smtClean="0">
                <a:hlinkClick r:id="rId2"/>
              </a:rPr>
              <a:t>http://www.switch.ch/grid/support/documents/xacmlsaml.pdf</a:t>
            </a:r>
            <a:endParaRPr lang="en-US" sz="2000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Common </a:t>
            </a:r>
            <a:r>
              <a:rPr lang="en-US" i="1" dirty="0" smtClean="0"/>
              <a:t>attributes and obligations </a:t>
            </a:r>
            <a:r>
              <a:rPr lang="en-US" dirty="0" smtClean="0"/>
              <a:t>profile</a:t>
            </a:r>
          </a:p>
          <a:p>
            <a:pPr lvl="1"/>
            <a:r>
              <a:rPr lang="en-US" dirty="0" smtClean="0"/>
              <a:t>List and semantics of attributes sent and obligations received between a ‘PEP’ and ‘PDP’</a:t>
            </a:r>
          </a:p>
          <a:p>
            <a:pPr lvl="1"/>
            <a:r>
              <a:rPr lang="en-US" dirty="0" smtClean="0"/>
              <a:t>Now at version 1.1</a:t>
            </a:r>
          </a:p>
          <a:p>
            <a:pPr lvl="1"/>
            <a:r>
              <a:rPr lang="en-US" sz="2000" dirty="0" smtClean="0">
                <a:hlinkClick r:id="rId3"/>
              </a:rPr>
              <a:t>http://cd-docdb.fnal.gov/cgi-bin/ShowDocument?docid=2952</a:t>
            </a:r>
            <a:endParaRPr lang="en-US" dirty="0" smtClean="0"/>
          </a:p>
          <a:p>
            <a:pPr lvl="1"/>
            <a:r>
              <a:rPr lang="en-US" sz="2000" dirty="0" smtClean="0">
                <a:hlinkClick r:id="rId4"/>
              </a:rPr>
              <a:t>http://edms.cern.ch/document/929867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5CBDD-E846-458A-8393-A274EE15E760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1425"/>
            <a:ext cx="8229600" cy="3500438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Existing standards:</a:t>
            </a:r>
          </a:p>
          <a:p>
            <a:pPr lvl="1">
              <a:defRPr/>
            </a:pPr>
            <a:r>
              <a:rPr lang="en-US" b="1" dirty="0" smtClean="0"/>
              <a:t>XACML</a:t>
            </a:r>
            <a:r>
              <a:rPr lang="en-US" dirty="0" smtClean="0"/>
              <a:t> defines the XML-structures that are exchanged with the PDP to communicate the security context and the rendered authorization decision.</a:t>
            </a:r>
          </a:p>
          <a:p>
            <a:pPr lvl="1">
              <a:defRPr/>
            </a:pPr>
            <a:r>
              <a:rPr lang="en-US" b="1" dirty="0" smtClean="0"/>
              <a:t>SAML</a:t>
            </a:r>
            <a:r>
              <a:rPr lang="en-US" dirty="0" smtClean="0"/>
              <a:t> defines the on-the-wire messages that envelope XACML's PDP conversation.</a:t>
            </a:r>
          </a:p>
          <a:p>
            <a:pPr>
              <a:defRPr/>
            </a:pPr>
            <a:r>
              <a:rPr lang="en-US" dirty="0" smtClean="0"/>
              <a:t>The Authorization Interoperability profile augments those standards:</a:t>
            </a:r>
          </a:p>
          <a:p>
            <a:pPr lvl="1">
              <a:defRPr/>
            </a:pPr>
            <a:r>
              <a:rPr lang="en-US" dirty="0" smtClean="0"/>
              <a:t>standardize names, values and semantics for common-obligations and core-attributes such that our applications, PDP-implementations and policy do interoperate.</a:t>
            </a:r>
          </a:p>
          <a:p>
            <a:pPr>
              <a:buFontTx/>
              <a:buNone/>
              <a:defRPr/>
            </a:pPr>
            <a:endParaRPr lang="en-US" dirty="0" smtClean="0"/>
          </a:p>
        </p:txBody>
      </p:sp>
      <p:sp>
        <p:nvSpPr>
          <p:cNvPr id="23556" name="AutoShape 12"/>
          <p:cNvSpPr>
            <a:spLocks noChangeArrowheads="1"/>
          </p:cNvSpPr>
          <p:nvPr/>
        </p:nvSpPr>
        <p:spPr bwMode="auto">
          <a:xfrm>
            <a:off x="1873250" y="4695825"/>
            <a:ext cx="5662613" cy="1908175"/>
          </a:xfrm>
          <a:prstGeom prst="roundRect">
            <a:avLst>
              <a:gd name="adj" fmla="val 647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2" name="Group 154"/>
          <p:cNvGrpSpPr>
            <a:grpSpLocks/>
          </p:cNvGrpSpPr>
          <p:nvPr/>
        </p:nvGrpSpPr>
        <p:grpSpPr bwMode="auto">
          <a:xfrm>
            <a:off x="5915025" y="5078413"/>
            <a:ext cx="1362075" cy="900112"/>
            <a:chOff x="3648075" y="1609725"/>
            <a:chExt cx="1352550" cy="1066800"/>
          </a:xfrm>
        </p:grpSpPr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3648075" y="1609725"/>
              <a:ext cx="1352550" cy="10668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>
                  <a:lumMod val="85000"/>
                  <a:lumOff val="1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75" name="AutoShape 15"/>
            <p:cNvSpPr>
              <a:spLocks noChangeArrowheads="1"/>
            </p:cNvSpPr>
            <p:nvPr/>
          </p:nvSpPr>
          <p:spPr bwMode="auto">
            <a:xfrm>
              <a:off x="3850196" y="2141931"/>
              <a:ext cx="914400" cy="420231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PDP</a:t>
              </a:r>
            </a:p>
          </p:txBody>
        </p:sp>
        <p:sp>
          <p:nvSpPr>
            <p:cNvPr id="23576" name="Text Box 16"/>
            <p:cNvSpPr txBox="1">
              <a:spLocks noChangeArrowheads="1"/>
            </p:cNvSpPr>
            <p:nvPr/>
          </p:nvSpPr>
          <p:spPr bwMode="auto">
            <a:xfrm>
              <a:off x="3717665" y="1675022"/>
              <a:ext cx="1221553" cy="328409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Site Services</a:t>
              </a:r>
              <a:endParaRPr lang="en-US" sz="1600"/>
            </a:p>
          </p:txBody>
        </p:sp>
      </p:grpSp>
      <p:grpSp>
        <p:nvGrpSpPr>
          <p:cNvPr id="4" name="Group 153"/>
          <p:cNvGrpSpPr>
            <a:grpSpLocks/>
          </p:cNvGrpSpPr>
          <p:nvPr/>
        </p:nvGrpSpPr>
        <p:grpSpPr bwMode="auto">
          <a:xfrm>
            <a:off x="2149475" y="5091113"/>
            <a:ext cx="1433513" cy="896937"/>
            <a:chOff x="5973370" y="2495550"/>
            <a:chExt cx="1359454" cy="1358901"/>
          </a:xfrm>
        </p:grpSpPr>
        <p:sp>
          <p:nvSpPr>
            <p:cNvPr id="10" name="Rectangle 28"/>
            <p:cNvSpPr>
              <a:spLocks noChangeArrowheads="1"/>
            </p:cNvSpPr>
            <p:nvPr/>
          </p:nvSpPr>
          <p:spPr bwMode="auto">
            <a:xfrm>
              <a:off x="5973370" y="2495550"/>
              <a:ext cx="1359454" cy="135890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>
                  <a:lumMod val="85000"/>
                  <a:lumOff val="1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70" name="Text Box 16"/>
            <p:cNvSpPr txBox="1">
              <a:spLocks noChangeArrowheads="1"/>
            </p:cNvSpPr>
            <p:nvPr/>
          </p:nvSpPr>
          <p:spPr bwMode="auto">
            <a:xfrm>
              <a:off x="6029573" y="2552699"/>
              <a:ext cx="1249060" cy="420286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CE / SE / WN</a:t>
              </a:r>
            </a:p>
          </p:txBody>
        </p:sp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6030764" y="3025775"/>
              <a:ext cx="1252588" cy="771525"/>
              <a:chOff x="2260" y="2590"/>
              <a:chExt cx="1010" cy="486"/>
            </a:xfrm>
          </p:grpSpPr>
          <p:sp>
            <p:nvSpPr>
              <p:cNvPr id="23572" name="AutoShape 31"/>
              <p:cNvSpPr>
                <a:spLocks noChangeArrowheads="1"/>
              </p:cNvSpPr>
              <p:nvPr/>
            </p:nvSpPr>
            <p:spPr bwMode="auto">
              <a:xfrm>
                <a:off x="2260" y="2590"/>
                <a:ext cx="1010" cy="486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tIns="0"/>
              <a:lstStyle/>
              <a:p>
                <a:pPr algn="ctr"/>
                <a:r>
                  <a:rPr lang="en-US" sz="1400"/>
                  <a:t>Gateway</a:t>
                </a:r>
              </a:p>
            </p:txBody>
          </p:sp>
          <p:sp>
            <p:nvSpPr>
              <p:cNvPr id="23573" name="AutoShape 32"/>
              <p:cNvSpPr>
                <a:spLocks noChangeArrowheads="1"/>
              </p:cNvSpPr>
              <p:nvPr/>
            </p:nvSpPr>
            <p:spPr bwMode="auto">
              <a:xfrm>
                <a:off x="2325" y="2802"/>
                <a:ext cx="865" cy="245"/>
              </a:xfrm>
              <a:prstGeom prst="roundRect">
                <a:avLst>
                  <a:gd name="adj" fmla="val 16667"/>
                </a:avLst>
              </a:prstGeom>
              <a:solidFill>
                <a:srgbClr val="FF99CC"/>
              </a:solidFill>
              <a:ln w="9525">
                <a:solidFill>
                  <a:srgbClr val="5A99A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200"/>
                  <a:t>PEP</a:t>
                </a:r>
              </a:p>
            </p:txBody>
          </p:sp>
        </p:grpSp>
      </p:grpSp>
      <p:sp>
        <p:nvSpPr>
          <p:cNvPr id="16" name="Curved Down Arrow 15"/>
          <p:cNvSpPr/>
          <p:nvPr/>
        </p:nvSpPr>
        <p:spPr>
          <a:xfrm>
            <a:off x="3509963" y="5103813"/>
            <a:ext cx="2681287" cy="5143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XACML Request</a:t>
            </a:r>
          </a:p>
        </p:txBody>
      </p:sp>
      <p:sp>
        <p:nvSpPr>
          <p:cNvPr id="18" name="Curved Down Arrow 17"/>
          <p:cNvSpPr/>
          <p:nvPr/>
        </p:nvSpPr>
        <p:spPr>
          <a:xfrm flipH="1" flipV="1">
            <a:off x="3411538" y="5741988"/>
            <a:ext cx="2681287" cy="5143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561" name="TextBox 18"/>
          <p:cNvSpPr txBox="1">
            <a:spLocks noChangeArrowheads="1"/>
          </p:cNvSpPr>
          <p:nvPr/>
        </p:nvSpPr>
        <p:spPr bwMode="auto">
          <a:xfrm>
            <a:off x="3810000" y="5767388"/>
            <a:ext cx="1760538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XACML Response</a:t>
            </a:r>
          </a:p>
        </p:txBody>
      </p:sp>
      <p:sp>
        <p:nvSpPr>
          <p:cNvPr id="23562" name="Text Box 13"/>
          <p:cNvSpPr txBox="1">
            <a:spLocks noChangeArrowheads="1"/>
          </p:cNvSpPr>
          <p:nvPr/>
        </p:nvSpPr>
        <p:spPr bwMode="auto">
          <a:xfrm>
            <a:off x="1966913" y="6276975"/>
            <a:ext cx="836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Grid Site</a:t>
            </a:r>
          </a:p>
        </p:txBody>
      </p:sp>
      <p:sp>
        <p:nvSpPr>
          <p:cNvPr id="23563" name="TextBox 20"/>
          <p:cNvSpPr txBox="1">
            <a:spLocks noChangeArrowheads="1"/>
          </p:cNvSpPr>
          <p:nvPr/>
        </p:nvSpPr>
        <p:spPr bwMode="auto">
          <a:xfrm>
            <a:off x="1670050" y="4730750"/>
            <a:ext cx="5859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3550" lvl="1"/>
            <a:r>
              <a:rPr lang="en-US" sz="1200" i="1" u="sng"/>
              <a:t>Subject </a:t>
            </a:r>
            <a:r>
              <a:rPr lang="en-US" sz="1200" u="sng"/>
              <a:t>S requests to perform </a:t>
            </a:r>
            <a:r>
              <a:rPr lang="en-US" sz="1200" i="1" u="sng"/>
              <a:t>Action </a:t>
            </a:r>
            <a:r>
              <a:rPr lang="en-US" sz="1200" u="sng"/>
              <a:t>A on </a:t>
            </a:r>
            <a:r>
              <a:rPr lang="en-US" sz="1200" i="1" u="sng"/>
              <a:t>Resource </a:t>
            </a:r>
            <a:r>
              <a:rPr lang="en-US" sz="1200" u="sng"/>
              <a:t>R within </a:t>
            </a:r>
            <a:r>
              <a:rPr lang="en-US" sz="1200" i="1" u="sng"/>
              <a:t>Environment </a:t>
            </a:r>
            <a:r>
              <a:rPr lang="en-US" sz="1200" u="sng"/>
              <a:t>E</a:t>
            </a:r>
          </a:p>
        </p:txBody>
      </p:sp>
      <p:sp>
        <p:nvSpPr>
          <p:cNvPr id="23564" name="TextBox 21"/>
          <p:cNvSpPr txBox="1">
            <a:spLocks noChangeArrowheads="1"/>
          </p:cNvSpPr>
          <p:nvPr/>
        </p:nvSpPr>
        <p:spPr bwMode="auto">
          <a:xfrm>
            <a:off x="4108450" y="6321425"/>
            <a:ext cx="32067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en-US" sz="1200" i="1"/>
              <a:t>Decision </a:t>
            </a:r>
            <a:r>
              <a:rPr lang="en-US" sz="1200"/>
              <a:t>Permit, but must fulfill </a:t>
            </a:r>
            <a:r>
              <a:rPr lang="en-US" sz="1200" i="1"/>
              <a:t>Obligation </a:t>
            </a:r>
            <a:r>
              <a:rPr lang="en-US" sz="1200"/>
              <a:t>O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10800000">
            <a:off x="4200525" y="6381750"/>
            <a:ext cx="2928938" cy="1588"/>
          </a:xfrm>
          <a:prstGeom prst="line">
            <a:avLst/>
          </a:prstGeom>
          <a:ln w="889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918075" y="4945063"/>
            <a:ext cx="376238" cy="300037"/>
          </a:xfrm>
          <a:prstGeom prst="line">
            <a:avLst/>
          </a:prstGeom>
          <a:ln w="889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813300" y="6042025"/>
            <a:ext cx="463550" cy="333375"/>
          </a:xfrm>
          <a:prstGeom prst="line">
            <a:avLst/>
          </a:prstGeom>
          <a:ln w="889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5CBDD-E846-458A-8393-A274EE15E760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in a nutshell</a:t>
            </a:r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44475"/>
            <a:ext cx="9144000" cy="555625"/>
          </a:xfrm>
        </p:spPr>
        <p:txBody>
          <a:bodyPr/>
          <a:lstStyle/>
          <a:p>
            <a:r>
              <a:rPr lang="en-US" dirty="0" smtClean="0"/>
              <a:t>An XACML </a:t>
            </a:r>
            <a:r>
              <a:rPr lang="en-US" dirty="0" err="1" smtClean="0"/>
              <a:t>AuthZ</a:t>
            </a:r>
            <a:r>
              <a:rPr lang="en-US" dirty="0" smtClean="0"/>
              <a:t> </a:t>
            </a:r>
            <a:r>
              <a:rPr lang="en-US" dirty="0" err="1" smtClean="0"/>
              <a:t>Interop</a:t>
            </a:r>
            <a:r>
              <a:rPr lang="en-US" dirty="0" smtClean="0"/>
              <a:t> Profile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56450" y="1046163"/>
            <a:ext cx="1987550" cy="4960937"/>
          </a:xfrm>
        </p:spPr>
        <p:txBody>
          <a:bodyPr/>
          <a:lstStyle/>
          <a:p>
            <a:pPr marL="171450" indent="-171450">
              <a:defRPr/>
            </a:pPr>
            <a:r>
              <a:rPr lang="en-GB" sz="1900" dirty="0" smtClean="0"/>
              <a:t>Authorization Interoperability Profile based on the SAML v2 profile of XACML v2</a:t>
            </a:r>
          </a:p>
          <a:p>
            <a:pPr marL="171450" indent="-171450">
              <a:defRPr/>
            </a:pPr>
            <a:endParaRPr lang="en-GB" sz="1900" dirty="0" smtClean="0"/>
          </a:p>
          <a:p>
            <a:pPr marL="171450" indent="-171450">
              <a:defRPr/>
            </a:pPr>
            <a:r>
              <a:rPr lang="en-GB" sz="1900" dirty="0" smtClean="0"/>
              <a:t>Result of  a 1yr collaboration between OSG, EGEE, Globus, and Condor</a:t>
            </a:r>
          </a:p>
          <a:p>
            <a:pPr marL="0" indent="0">
              <a:buFontTx/>
              <a:buNone/>
              <a:defRPr/>
            </a:pPr>
            <a:r>
              <a:rPr lang="en-GB" sz="1900" dirty="0" smtClean="0"/>
              <a:t> </a:t>
            </a:r>
          </a:p>
          <a:p>
            <a:pPr marL="0" indent="0">
              <a:defRPr/>
            </a:pPr>
            <a:r>
              <a:rPr lang="en-GB" sz="1900" dirty="0" smtClean="0"/>
              <a:t>Releases: </a:t>
            </a:r>
          </a:p>
          <a:p>
            <a:pPr marL="230188" lvl="1" indent="0">
              <a:buFontTx/>
              <a:buNone/>
              <a:defRPr/>
            </a:pPr>
            <a:r>
              <a:rPr lang="en-GB" sz="1600" dirty="0" smtClean="0"/>
              <a:t>v1.1 </a:t>
            </a:r>
            <a:r>
              <a:rPr lang="en-GB" sz="1600" dirty="0" smtClean="0">
                <a:sym typeface="Wingdings" pitchFamily="2" charset="2"/>
              </a:rPr>
              <a:t> 10/09/08</a:t>
            </a:r>
            <a:r>
              <a:rPr lang="en-GB" sz="1600" dirty="0" smtClean="0"/>
              <a:t> v1.0 </a:t>
            </a:r>
            <a:r>
              <a:rPr lang="en-GB" sz="1600" dirty="0" smtClean="0">
                <a:sym typeface="Wingdings" pitchFamily="2" charset="2"/>
              </a:rPr>
              <a:t> 05/16/08</a:t>
            </a:r>
            <a:endParaRPr lang="en-GB" sz="1600" dirty="0" smtClean="0"/>
          </a:p>
          <a:p>
            <a:pPr marL="0" indent="0">
              <a:buFontTx/>
              <a:buNone/>
              <a:defRPr/>
            </a:pPr>
            <a:endParaRPr lang="en-GB" sz="1900" dirty="0"/>
          </a:p>
        </p:txBody>
      </p:sp>
      <p:pic>
        <p:nvPicPr>
          <p:cNvPr id="22532" name="Picture 9" descr="xacml-doc.jpg"/>
          <p:cNvPicPr>
            <a:picLocks noChangeAspect="1"/>
          </p:cNvPicPr>
          <p:nvPr/>
        </p:nvPicPr>
        <p:blipFill>
          <a:blip r:embed="rId2"/>
          <a:srcRect b="12360"/>
          <a:stretch>
            <a:fillRect/>
          </a:stretch>
        </p:blipFill>
        <p:spPr bwMode="auto">
          <a:xfrm>
            <a:off x="207963" y="1036638"/>
            <a:ext cx="6915150" cy="523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</a:t>
            </a:r>
            <a:r>
              <a:rPr lang="en-GB" sz="1400" smtClean="0"/>
              <a:t>_</a:t>
            </a:r>
            <a:fld id="{ABB8D186-26C7-4362-8AEA-9425EC917D52}" type="slidenum">
              <a:rPr lang="en-GB" smtClean="0"/>
              <a:pPr>
                <a:defRPr/>
              </a:pPr>
              <a:t>93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International Symposium on Grid Computing</a:t>
            </a:r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7" y="287338"/>
            <a:ext cx="7618437" cy="920750"/>
          </a:xfrm>
        </p:spPr>
        <p:txBody>
          <a:bodyPr/>
          <a:lstStyle/>
          <a:p>
            <a:r>
              <a:rPr lang="en-US" sz="3200" dirty="0" smtClean="0"/>
              <a:t>Structure of the </a:t>
            </a:r>
            <a:r>
              <a:rPr lang="en-US" sz="3200" dirty="0" err="1" smtClean="0"/>
              <a:t>AuthZ</a:t>
            </a:r>
            <a:r>
              <a:rPr lang="en-US" sz="3200" dirty="0" smtClean="0"/>
              <a:t> </a:t>
            </a:r>
            <a:r>
              <a:rPr lang="en-US" sz="3200" dirty="0" err="1" smtClean="0"/>
              <a:t>Interop</a:t>
            </a:r>
            <a:r>
              <a:rPr lang="en-US" sz="3200" dirty="0" smtClean="0"/>
              <a:t> Profile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2605088"/>
            <a:ext cx="8229600" cy="1855787"/>
          </a:xfrm>
        </p:spPr>
        <p:txBody>
          <a:bodyPr/>
          <a:lstStyle/>
          <a:p>
            <a:r>
              <a:rPr lang="en-US" sz="2400" smtClean="0"/>
              <a:t>Subject: </a:t>
            </a:r>
            <a:r>
              <a:rPr lang="en-US" sz="2400" i="1" smtClean="0">
                <a:solidFill>
                  <a:schemeClr val="hlink"/>
                </a:solidFill>
              </a:rPr>
              <a:t>&lt;ns-prefix&gt;/subject/&lt;subject-attr-name&gt;</a:t>
            </a:r>
          </a:p>
          <a:p>
            <a:r>
              <a:rPr lang="en-US" sz="2400" smtClean="0"/>
              <a:t>Action: </a:t>
            </a:r>
            <a:r>
              <a:rPr lang="en-US" sz="2400" i="1" smtClean="0">
                <a:solidFill>
                  <a:schemeClr val="hlink"/>
                </a:solidFill>
              </a:rPr>
              <a:t>&lt;ns-prefix&gt;/action/&lt;action-attr-name&gt;</a:t>
            </a:r>
          </a:p>
          <a:p>
            <a:r>
              <a:rPr lang="en-US" sz="2400" smtClean="0"/>
              <a:t>Resource: </a:t>
            </a:r>
            <a:r>
              <a:rPr lang="en-US" sz="2400" i="1" smtClean="0">
                <a:solidFill>
                  <a:schemeClr val="hlink"/>
                </a:solidFill>
              </a:rPr>
              <a:t>&lt;ns-prefix&gt;/resource/&lt;resource-attr-name&gt;</a:t>
            </a:r>
          </a:p>
          <a:p>
            <a:r>
              <a:rPr lang="en-US" sz="2400" smtClean="0"/>
              <a:t>Environment: </a:t>
            </a:r>
            <a:r>
              <a:rPr lang="en-US" sz="2400" i="1" smtClean="0">
                <a:solidFill>
                  <a:schemeClr val="hlink"/>
                </a:solidFill>
              </a:rPr>
              <a:t>&lt;ns-prefix&gt;/environment/&lt;env-type&gt;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65125" y="4765675"/>
            <a:ext cx="8229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Obligation Attribute Identifiers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5463" y="5297488"/>
            <a:ext cx="8293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err="1">
                <a:latin typeface="+mn-lt"/>
              </a:rPr>
              <a:t>ObligationId</a:t>
            </a:r>
            <a:r>
              <a:rPr lang="en-US" sz="2400" kern="0" dirty="0">
                <a:latin typeface="+mn-lt"/>
              </a:rPr>
              <a:t>: </a:t>
            </a:r>
            <a:r>
              <a:rPr lang="en-US" sz="2400" i="1" kern="0" dirty="0">
                <a:solidFill>
                  <a:schemeClr val="hlink"/>
                </a:solidFill>
                <a:latin typeface="+mn-lt"/>
              </a:rPr>
              <a:t>&lt;ns-prefix&gt;/obligation/&lt;obligation-name&gt;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err="1">
                <a:latin typeface="+mn-lt"/>
              </a:rPr>
              <a:t>AttributeId</a:t>
            </a:r>
            <a:r>
              <a:rPr lang="en-US" sz="2400" kern="0" dirty="0">
                <a:latin typeface="+mn-lt"/>
              </a:rPr>
              <a:t>: </a:t>
            </a:r>
            <a:r>
              <a:rPr lang="en-US" sz="2400" i="1" kern="0" dirty="0">
                <a:solidFill>
                  <a:schemeClr val="hlink"/>
                </a:solidFill>
                <a:latin typeface="+mn-lt"/>
              </a:rPr>
              <a:t>&lt;ns-prefix&gt;/attributes/&lt;obligation-</a:t>
            </a:r>
            <a:r>
              <a:rPr lang="en-US" sz="2400" i="1" kern="0" dirty="0" err="1">
                <a:solidFill>
                  <a:schemeClr val="hlink"/>
                </a:solidFill>
                <a:latin typeface="+mn-lt"/>
              </a:rPr>
              <a:t>attr</a:t>
            </a:r>
            <a:r>
              <a:rPr lang="en-US" sz="2400" i="1" kern="0" dirty="0">
                <a:solidFill>
                  <a:schemeClr val="hlink"/>
                </a:solidFill>
                <a:latin typeface="+mn-lt"/>
              </a:rPr>
              <a:t>-name&gt;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8163" y="1304925"/>
            <a:ext cx="82296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Namespace prefix:</a:t>
            </a:r>
            <a:r>
              <a:rPr lang="en-US" sz="2400" i="1" kern="0" dirty="0">
                <a:latin typeface="+mn-lt"/>
              </a:rPr>
              <a:t> </a:t>
            </a:r>
            <a:r>
              <a:rPr lang="en-US" sz="2400" i="1" kern="0" dirty="0">
                <a:solidFill>
                  <a:srgbClr val="990000"/>
                </a:solidFill>
                <a:latin typeface="+mn-lt"/>
              </a:rPr>
              <a:t>http://authz-interop.org/xacml</a:t>
            </a:r>
            <a:endParaRPr lang="en-US" sz="2400" kern="0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92100" y="1881188"/>
            <a:ext cx="82296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Request Attribute Identifiers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5CBDD-E846-458A-8393-A274EE15E760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Common Request attributes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200" dirty="0" smtClean="0">
                <a:sym typeface="Symbol" pitchFamily="18" charset="2"/>
              </a:rPr>
              <a:t>Subject </a:t>
            </a:r>
            <a:r>
              <a:rPr lang="en-US" sz="1600" dirty="0" smtClean="0">
                <a:sym typeface="Symbol" pitchFamily="18" charset="2"/>
              </a:rPr>
              <a:t>(see profile doc for full list)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 smtClean="0">
                <a:sym typeface="Symbol" pitchFamily="18" charset="2"/>
              </a:rPr>
              <a:t>Subject-X509-id</a:t>
            </a:r>
            <a:endParaRPr lang="en-US" sz="1800" dirty="0" smtClean="0"/>
          </a:p>
          <a:p>
            <a:pPr lvl="2" algn="just">
              <a:lnSpc>
                <a:spcPct val="90000"/>
              </a:lnSpc>
              <a:defRPr/>
            </a:pPr>
            <a:r>
              <a:rPr lang="en-US" sz="1400" dirty="0" smtClean="0"/>
              <a:t>String: </a:t>
            </a:r>
            <a:r>
              <a:rPr lang="en-US" sz="1400" dirty="0" err="1" smtClean="0"/>
              <a:t>OpenSSL</a:t>
            </a:r>
            <a:r>
              <a:rPr lang="en-US" sz="1400" dirty="0" smtClean="0"/>
              <a:t> DN notation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 smtClean="0"/>
              <a:t>Subject-VO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400" dirty="0" smtClean="0"/>
              <a:t>String: “CMS”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 smtClean="0"/>
              <a:t>VOMS-FQAN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400" dirty="0" smtClean="0"/>
              <a:t>String: “/CMS/VO-Admin”</a:t>
            </a:r>
          </a:p>
          <a:p>
            <a:pPr lvl="2">
              <a:lnSpc>
                <a:spcPct val="90000"/>
              </a:lnSpc>
              <a:defRPr/>
            </a:pPr>
            <a:endParaRPr lang="en-US" sz="1400" dirty="0" smtClean="0"/>
          </a:p>
          <a:p>
            <a:pPr lvl="2">
              <a:lnSpc>
                <a:spcPct val="90000"/>
              </a:lnSpc>
              <a:defRPr/>
            </a:pPr>
            <a:endParaRPr lang="en-US" sz="1400" dirty="0" smtClean="0"/>
          </a:p>
          <a:p>
            <a:pPr>
              <a:lnSpc>
                <a:spcPct val="90000"/>
              </a:lnSpc>
              <a:defRPr/>
            </a:pPr>
            <a:r>
              <a:rPr lang="en-US" sz="2200" dirty="0" smtClean="0"/>
              <a:t>Resource </a:t>
            </a:r>
            <a:r>
              <a:rPr lang="en-US" sz="1600" dirty="0" smtClean="0">
                <a:sym typeface="Symbol" pitchFamily="18" charset="2"/>
              </a:rPr>
              <a:t>(see doc for full list)</a:t>
            </a:r>
            <a:endParaRPr lang="en-US" sz="1600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1800" dirty="0" smtClean="0"/>
              <a:t>Resource-id (</a:t>
            </a:r>
            <a:r>
              <a:rPr lang="en-US" sz="1800" dirty="0" err="1" smtClean="0"/>
              <a:t>enum</a:t>
            </a:r>
            <a:r>
              <a:rPr lang="en-US" sz="1800" dirty="0" smtClean="0"/>
              <a:t> type)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400" dirty="0" smtClean="0"/>
              <a:t>CE / SE / WN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 smtClean="0"/>
              <a:t>Resource X509 Service Certificate Subject</a:t>
            </a:r>
          </a:p>
          <a:p>
            <a:pPr lvl="2">
              <a:lnSpc>
                <a:spcPct val="90000"/>
              </a:lnSpc>
              <a:defRPr/>
            </a:pPr>
            <a:r>
              <a:rPr lang="en-GB" sz="1400" dirty="0" smtClean="0"/>
              <a:t>resource-x509-id</a:t>
            </a:r>
            <a:endParaRPr lang="en-US" sz="1400" dirty="0" smtClean="0"/>
          </a:p>
          <a:p>
            <a:pPr lvl="1" indent="-228600">
              <a:lnSpc>
                <a:spcPct val="90000"/>
              </a:lnSpc>
              <a:defRPr/>
            </a:pPr>
            <a:r>
              <a:rPr lang="en-GB" sz="1800" dirty="0" smtClean="0"/>
              <a:t>Host DNS Name</a:t>
            </a:r>
          </a:p>
          <a:p>
            <a:pPr lvl="2">
              <a:lnSpc>
                <a:spcPct val="90000"/>
              </a:lnSpc>
              <a:defRPr/>
            </a:pPr>
            <a:r>
              <a:rPr lang="en-GB" sz="1300" dirty="0" err="1" smtClean="0"/>
              <a:t>Dns</a:t>
            </a:r>
            <a:r>
              <a:rPr lang="en-GB" sz="1300" dirty="0" smtClean="0"/>
              <a:t>-host-name</a:t>
            </a:r>
            <a:endParaRPr lang="en-US" sz="2200" dirty="0" smtClean="0"/>
          </a:p>
          <a:p>
            <a:pPr lvl="1">
              <a:lnSpc>
                <a:spcPct val="90000"/>
              </a:lnSpc>
              <a:defRPr/>
            </a:pPr>
            <a:endParaRPr lang="en-US" sz="14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Action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900" dirty="0" smtClean="0"/>
              <a:t>Action-id (</a:t>
            </a:r>
            <a:r>
              <a:rPr lang="en-US" sz="1900" dirty="0" err="1" smtClean="0"/>
              <a:t>enum</a:t>
            </a:r>
            <a:r>
              <a:rPr lang="en-US" sz="1900" dirty="0" smtClean="0"/>
              <a:t> type)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400" dirty="0" smtClean="0"/>
              <a:t>Queue / Execute-Now / Access (file)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900" dirty="0" smtClean="0"/>
              <a:t>Res. Spec. Lang.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400" dirty="0" smtClean="0"/>
              <a:t>RSL string</a:t>
            </a:r>
          </a:p>
          <a:p>
            <a:pPr lvl="2">
              <a:lnSpc>
                <a:spcPct val="90000"/>
              </a:lnSpc>
              <a:defRPr/>
            </a:pPr>
            <a:endParaRPr lang="en-GB" sz="1300" dirty="0" smtClean="0"/>
          </a:p>
          <a:p>
            <a:pPr lvl="2">
              <a:lnSpc>
                <a:spcPct val="90000"/>
              </a:lnSpc>
              <a:defRPr/>
            </a:pPr>
            <a:endParaRPr lang="en-US" sz="1400" dirty="0" smtClean="0"/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Environment</a:t>
            </a:r>
          </a:p>
          <a:p>
            <a:pPr lvl="1">
              <a:defRPr/>
            </a:pPr>
            <a:r>
              <a:rPr lang="en-GB" sz="1900" dirty="0" smtClean="0"/>
              <a:t>PEP-PDP capability </a:t>
            </a:r>
            <a:r>
              <a:rPr lang="en-GB" sz="1900" dirty="0" err="1" smtClean="0"/>
              <a:t>negot</a:t>
            </a:r>
            <a:r>
              <a:rPr lang="en-GB" sz="1900" dirty="0" smtClean="0"/>
              <a:t>.</a:t>
            </a:r>
            <a:endParaRPr lang="en-US" sz="1900" dirty="0" smtClean="0"/>
          </a:p>
          <a:p>
            <a:pPr lvl="2">
              <a:defRPr/>
            </a:pPr>
            <a:r>
              <a:rPr lang="en-US" sz="1400" dirty="0" smtClean="0"/>
              <a:t>PEP sends to PDP supported Obligations</a:t>
            </a:r>
          </a:p>
          <a:p>
            <a:pPr lvl="2">
              <a:defRPr/>
            </a:pPr>
            <a:r>
              <a:rPr lang="en-US" sz="1400" dirty="0" smtClean="0"/>
              <a:t>Enables upgrading of the PEPs and PDPs independently</a:t>
            </a:r>
          </a:p>
          <a:p>
            <a:pPr lvl="1">
              <a:defRPr/>
            </a:pPr>
            <a:r>
              <a:rPr lang="en-US" sz="1800" dirty="0" smtClean="0"/>
              <a:t>Pilot Job context (pull-WMS)</a:t>
            </a:r>
          </a:p>
          <a:p>
            <a:pPr lvl="2">
              <a:defRPr/>
            </a:pPr>
            <a:r>
              <a:rPr lang="en-US" sz="1400" dirty="0" smtClean="0"/>
              <a:t>Pilot job invoker identity</a:t>
            </a:r>
            <a:endParaRPr lang="en-GB" sz="1400" dirty="0" smtClean="0"/>
          </a:p>
          <a:p>
            <a:pPr lvl="2">
              <a:defRPr/>
            </a:pPr>
            <a:r>
              <a:rPr lang="en-GB" sz="1400" dirty="0" smtClean="0"/>
              <a:t>Policy statement example: “User access to the WN execution environment can be granted only if the pilot job belongs to the same VO as the user VO”</a:t>
            </a:r>
            <a:endParaRPr lang="en-US" sz="1400" dirty="0" smtClean="0"/>
          </a:p>
          <a:p>
            <a:pPr lvl="2">
              <a:lnSpc>
                <a:spcPct val="90000"/>
              </a:lnSpc>
              <a:defRPr/>
            </a:pPr>
            <a:endParaRPr lang="en-US" sz="1300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9008E-FFCE-4FEA-B137-BD13EB512A3B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43240" y="6162280"/>
            <a:ext cx="571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/>
              <a:t>see document for all attributes and obligations</a:t>
            </a:r>
            <a:endParaRPr lang="en-US" sz="1600" i="1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Common Obligation Attributes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3500" dirty="0" smtClean="0"/>
              <a:t>UIDGID</a:t>
            </a:r>
            <a:endParaRPr lang="en-US" sz="3500" b="1" dirty="0" smtClean="0"/>
          </a:p>
          <a:p>
            <a:pPr lvl="1" algn="just">
              <a:lnSpc>
                <a:spcPct val="90000"/>
              </a:lnSpc>
              <a:defRPr/>
            </a:pPr>
            <a:r>
              <a:rPr lang="en-US" dirty="0" smtClean="0"/>
              <a:t>UID (integer): Unix User ID local to the PEP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GID (integer): Unix Group ID local to the PEP</a:t>
            </a:r>
          </a:p>
          <a:p>
            <a:pPr lvl="1" algn="just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  <a:p>
            <a:pPr lvl="1" algn="just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  <a:p>
            <a:pPr algn="just">
              <a:lnSpc>
                <a:spcPct val="90000"/>
              </a:lnSpc>
              <a:defRPr/>
            </a:pPr>
            <a:r>
              <a:rPr lang="en-US" sz="3300" dirty="0" smtClean="0"/>
              <a:t>Secondary GIDs</a:t>
            </a:r>
            <a:endParaRPr lang="en-US" sz="4600" dirty="0" smtClean="0"/>
          </a:p>
          <a:p>
            <a:pPr lvl="1" algn="just">
              <a:lnSpc>
                <a:spcPct val="90000"/>
              </a:lnSpc>
              <a:defRPr/>
            </a:pPr>
            <a:r>
              <a:rPr lang="en-US" dirty="0" smtClean="0"/>
              <a:t>GID (integer): Unix Group ID local to the PEP (Multi recurrence)</a:t>
            </a:r>
          </a:p>
          <a:p>
            <a:pPr lvl="1" algn="just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sz="3300" dirty="0" smtClean="0"/>
              <a:t>Username</a:t>
            </a:r>
            <a:endParaRPr lang="en-US" sz="3300" b="1" dirty="0" smtClean="0"/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Username (string): Unix username or account name local to the PEP.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3300" dirty="0" smtClean="0"/>
              <a:t>Path restriction</a:t>
            </a:r>
            <a:endParaRPr lang="en-US" sz="3300" b="1" dirty="0" smtClean="0"/>
          </a:p>
          <a:p>
            <a:pPr lvl="1">
              <a:defRPr/>
            </a:pPr>
            <a:r>
              <a:rPr lang="en-US" dirty="0" err="1" smtClean="0"/>
              <a:t>RootPath</a:t>
            </a:r>
            <a:r>
              <a:rPr lang="en-US" dirty="0" smtClean="0"/>
              <a:t> (string): a sub-tree of the FS at the PEP</a:t>
            </a:r>
          </a:p>
          <a:p>
            <a:pPr lvl="1">
              <a:defRPr/>
            </a:pPr>
            <a:r>
              <a:rPr lang="en-US" dirty="0" err="1" smtClean="0"/>
              <a:t>HomePath</a:t>
            </a:r>
            <a:r>
              <a:rPr lang="en-US" dirty="0" smtClean="0"/>
              <a:t> (string): path to user home area (relative to </a:t>
            </a:r>
            <a:r>
              <a:rPr lang="en-US" dirty="0" err="1" smtClean="0"/>
              <a:t>RootPath</a:t>
            </a:r>
            <a:r>
              <a:rPr lang="en-US" dirty="0" smtClean="0"/>
              <a:t>)</a:t>
            </a:r>
          </a:p>
          <a:p>
            <a:pPr lvl="1">
              <a:buFontTx/>
              <a:buNone/>
              <a:defRPr/>
            </a:pPr>
            <a:endParaRPr lang="en-US" sz="1300" dirty="0" smtClean="0"/>
          </a:p>
          <a:p>
            <a:pPr>
              <a:defRPr/>
            </a:pPr>
            <a:r>
              <a:rPr lang="en-US" sz="3300" dirty="0" smtClean="0"/>
              <a:t>Storage Priority</a:t>
            </a:r>
          </a:p>
          <a:p>
            <a:pPr lvl="1" algn="just">
              <a:defRPr/>
            </a:pPr>
            <a:r>
              <a:rPr lang="en-US" dirty="0" smtClean="0"/>
              <a:t>Priority (integer): priority to access storage resources.</a:t>
            </a:r>
          </a:p>
          <a:p>
            <a:pPr lvl="1" algn="just">
              <a:buFontTx/>
              <a:buNone/>
              <a:defRPr/>
            </a:pPr>
            <a:endParaRPr lang="en-US" sz="1900" dirty="0" smtClean="0"/>
          </a:p>
          <a:p>
            <a:pPr>
              <a:defRPr/>
            </a:pPr>
            <a:r>
              <a:rPr lang="en-US" sz="3300" dirty="0" smtClean="0"/>
              <a:t>Access permissions</a:t>
            </a:r>
            <a:endParaRPr lang="en-US" sz="3300" b="1" dirty="0" smtClean="0"/>
          </a:p>
          <a:p>
            <a:pPr lvl="1">
              <a:defRPr/>
            </a:pPr>
            <a:r>
              <a:rPr lang="en-US" dirty="0" smtClean="0"/>
              <a:t>Access-Permissions (string):</a:t>
            </a:r>
            <a:br>
              <a:rPr lang="en-US" dirty="0" smtClean="0"/>
            </a:br>
            <a:r>
              <a:rPr lang="en-GB" dirty="0" smtClean="0"/>
              <a:t>“read-only”, “read-write”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9008E-FFCE-4FEA-B137-BD13EB512A3B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43240" y="6162280"/>
            <a:ext cx="571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/>
              <a:t>see document for all attributes and obligations</a:t>
            </a:r>
            <a:endParaRPr lang="en-US" sz="1600" i="1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interoperability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5CBDD-E846-458A-8393-A274EE15E760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  <p:pic>
        <p:nvPicPr>
          <p:cNvPr id="22530" name="Picture 2" descr="H:\Home\davidg\Projects-misc\Privilege\authz-interop-diagram-0.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59"/>
            <a:ext cx="7500990" cy="509326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been achieved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All profiles written and implemented</a:t>
            </a:r>
          </a:p>
          <a:p>
            <a:r>
              <a:rPr lang="en-US" sz="2400" dirty="0" smtClean="0"/>
              <a:t>Common libraries available in Java and C implementing the communications protocol</a:t>
            </a:r>
          </a:p>
          <a:p>
            <a:r>
              <a:rPr lang="en-US" sz="2400" dirty="0" smtClean="0"/>
              <a:t>Common handlers for </a:t>
            </a:r>
            <a:br>
              <a:rPr lang="en-US" sz="2400" dirty="0" smtClean="0"/>
            </a:br>
            <a:r>
              <a:rPr lang="en-US" sz="2400" dirty="0" smtClean="0"/>
              <a:t>Joint Interoperable Attribute and Obligations</a:t>
            </a:r>
          </a:p>
          <a:p>
            <a:r>
              <a:rPr lang="en-US" sz="2400" dirty="0" smtClean="0"/>
              <a:t>Integrated in all relevant middleware in EGEE and OSG:</a:t>
            </a:r>
          </a:p>
          <a:p>
            <a:pPr lvl="1"/>
            <a:r>
              <a:rPr lang="en-US" sz="2000" dirty="0" smtClean="0"/>
              <a:t>Clients: </a:t>
            </a:r>
            <a:r>
              <a:rPr lang="en-US" sz="2000" dirty="0" err="1" smtClean="0"/>
              <a:t>lcg</a:t>
            </a:r>
            <a:r>
              <a:rPr lang="en-US" sz="2000" dirty="0" smtClean="0"/>
              <a:t>-CE (via LCMAPS </a:t>
            </a:r>
            <a:r>
              <a:rPr lang="en-US" sz="2000" dirty="0" err="1" smtClean="0"/>
              <a:t>scasclient</a:t>
            </a:r>
            <a:r>
              <a:rPr lang="en-US" sz="2000" dirty="0" smtClean="0"/>
              <a:t>), CREAM and gLExec (ditto), </a:t>
            </a:r>
            <a:br>
              <a:rPr lang="en-US" sz="2000" dirty="0" smtClean="0"/>
            </a:br>
            <a:r>
              <a:rPr lang="en-US" sz="2000" dirty="0" smtClean="0"/>
              <a:t>GT pre-WS gram (both prima and LCMAPS), GT </a:t>
            </a:r>
            <a:r>
              <a:rPr lang="en-US" sz="2000" dirty="0" err="1" smtClean="0"/>
              <a:t>GridFTP</a:t>
            </a:r>
            <a:r>
              <a:rPr lang="en-US" sz="2000" dirty="0" smtClean="0"/>
              <a:t>, </a:t>
            </a:r>
            <a:br>
              <a:rPr lang="en-US" sz="2000" dirty="0" smtClean="0"/>
            </a:br>
            <a:r>
              <a:rPr lang="en-US" sz="2000" dirty="0" smtClean="0"/>
              <a:t>GT4.2 WS-GRAM, dCache/SRM</a:t>
            </a:r>
          </a:p>
          <a:p>
            <a:pPr lvl="1"/>
            <a:r>
              <a:rPr lang="en-US" sz="2000" dirty="0" smtClean="0"/>
              <a:t>Servers: GUMS, SCAS</a:t>
            </a:r>
          </a:p>
          <a:p>
            <a:r>
              <a:rPr lang="en-US" dirty="0" smtClean="0"/>
              <a:t>Other (lower-</a:t>
            </a:r>
            <a:r>
              <a:rPr lang="en-US" dirty="0" err="1" smtClean="0"/>
              <a:t>prio</a:t>
            </a:r>
            <a:r>
              <a:rPr lang="en-US" dirty="0" smtClean="0"/>
              <a:t>) components in progress</a:t>
            </a:r>
          </a:p>
          <a:p>
            <a:pPr lvl="1"/>
            <a:r>
              <a:rPr lang="en-US" dirty="0" smtClean="0"/>
              <a:t>SAZ, RFT, GT4.x native-</a:t>
            </a:r>
            <a:r>
              <a:rPr lang="en-US" dirty="0" err="1" smtClean="0"/>
              <a:t>AuthZ</a:t>
            </a:r>
            <a:r>
              <a:rPr lang="en-US" dirty="0" smtClean="0"/>
              <a:t>, Condor (&amp; -G), </a:t>
            </a:r>
            <a:r>
              <a:rPr lang="en-US" dirty="0" err="1" smtClean="0"/>
              <a:t>BeStMan</a:t>
            </a:r>
            <a:r>
              <a:rPr lang="en-US" dirty="0" smtClean="0"/>
              <a:t>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5CBDD-E846-458A-8393-A274EE15E760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OSG Integration Test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Symposium on Grid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5CBDD-E846-458A-8393-A274EE15E760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28595" y="1071545"/>
          <a:ext cx="8286808" cy="5263272"/>
        </p:xfrm>
        <a:graphic>
          <a:graphicData uri="http://schemas.openxmlformats.org/drawingml/2006/table">
            <a:tbl>
              <a:tblPr/>
              <a:tblGrid>
                <a:gridCol w="2904049"/>
                <a:gridCol w="2904049"/>
                <a:gridCol w="953350"/>
                <a:gridCol w="821348"/>
                <a:gridCol w="704012"/>
              </a:tblGrid>
              <a:tr h="27024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Component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Test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PDP Component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91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Old GUMS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New GUMS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SCAS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0268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WS-Gatekeeper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(Out of Scope)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Test call-out component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492"/>
                    </a:solidFill>
                  </a:tcPr>
                </a:tc>
              </a:tr>
              <a:tr h="405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Run job w/o Delegation or File Transfer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out of scope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05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Run job with Delegation and File Transfer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out of scope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1937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SCAS / PRIMA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cmd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line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tool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(OOS)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AuthZ call via Legacy protocol call-out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93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AuthZ call via XACML protocol call-out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492"/>
                    </a:solidFill>
                  </a:tcPr>
                </a:tc>
              </a:tr>
              <a:tr h="31937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Pre-WS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Gatekeeper 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(VTB-TESTED)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Run job. AuthZ  via Legacy protocol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93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Run job.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AuthZ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via XACML protocol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492"/>
                    </a:solidFill>
                  </a:tcPr>
                </a:tc>
              </a:tr>
              <a:tr h="37744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GridFTP 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(VTB-TESTED)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Transfer file. AuthZ  via Legacy protocol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74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Transfer file. AuthZ via XACML protocol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492"/>
                    </a:solidFill>
                  </a:tcPr>
                </a:tc>
              </a:tr>
              <a:tr h="37744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gLExec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(REL.  Jan 20)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Run pilot job. AuthZ  via Legacy protocol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74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Run pilot job.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AuthZ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via XACML protocol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492"/>
                    </a:solidFill>
                  </a:tcPr>
                </a:tc>
              </a:tr>
              <a:tr h="37744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SRM/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dCache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gPlazma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(REL.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Jan 20)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Transfer file. AuthZ  via Legacy protocol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74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Transfer file.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AuthZ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via XACML protocol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68" marR="51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khef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Nikhef-New</Template>
  <TotalTime>11639</TotalTime>
  <Words>7987</Words>
  <Application>Microsoft Office PowerPoint</Application>
  <PresentationFormat>On-screen Show (4:3)</PresentationFormat>
  <Paragraphs>1973</Paragraphs>
  <Slides>129</Slides>
  <Notes>8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129</vt:i4>
      </vt:variant>
    </vt:vector>
  </HeadingPairs>
  <TitlesOfParts>
    <vt:vector size="133" baseType="lpstr">
      <vt:lpstr>Nikhef-New</vt:lpstr>
      <vt:lpstr>franks\My Documents\ogsa-wg\apa.vsd</vt:lpstr>
      <vt:lpstr>Document</vt:lpstr>
      <vt:lpstr>Visio</vt:lpstr>
      <vt:lpstr>Middleware Security</vt:lpstr>
      <vt:lpstr>Slide 2</vt:lpstr>
      <vt:lpstr>What to expect?</vt:lpstr>
      <vt:lpstr>Security Mechanism Foundations</vt:lpstr>
      <vt:lpstr>The Virtual Organisation, or ‘VO’</vt:lpstr>
      <vt:lpstr>VOs on an e-Infrastructure</vt:lpstr>
      <vt:lpstr>Trust</vt:lpstr>
      <vt:lpstr>Elements of Trust</vt:lpstr>
      <vt:lpstr>Authentication models</vt:lpstr>
      <vt:lpstr>PKI (1): Asymmetric cryptography</vt:lpstr>
      <vt:lpstr>PKI (2): Communications</vt:lpstr>
      <vt:lpstr>X.509: add identifiers to a public key</vt:lpstr>
      <vt:lpstr>Example certificate</vt:lpstr>
      <vt:lpstr>Building up: CA hierarchies</vt:lpstr>
      <vt:lpstr>Signing policy files</vt:lpstr>
      <vt:lpstr>Verification steps</vt:lpstr>
      <vt:lpstr>Needed for verification</vt:lpstr>
      <vt:lpstr>Delegation  and Virtual ORganisations</vt:lpstr>
      <vt:lpstr>Delegation</vt:lpstr>
      <vt:lpstr>Delegation, but to whom?</vt:lpstr>
      <vt:lpstr>Daisy-chaining proxy delegation</vt:lpstr>
      <vt:lpstr>Verifying authentication and X.509</vt:lpstr>
      <vt:lpstr>Authorization: VO representations</vt:lpstr>
      <vt:lpstr>VO LDAP model </vt:lpstr>
      <vt:lpstr>VOMS v1: X.509 as a container</vt:lpstr>
      <vt:lpstr>VOMS model</vt:lpstr>
      <vt:lpstr>GUMS model</vt:lpstr>
      <vt:lpstr>Towards a multi-authority world (AAI)</vt:lpstr>
      <vt:lpstr>Federations</vt:lpstr>
      <vt:lpstr>A Federated Grid CA</vt:lpstr>
      <vt:lpstr>Putting home attributes in the VO</vt:lpstr>
      <vt:lpstr>Attributes from multi-authority world</vt:lpstr>
      <vt:lpstr>Attribute collection at the resource</vt:lpstr>
      <vt:lpstr>Authorization Frameworks</vt:lpstr>
      <vt:lpstr>A multi-authority world</vt:lpstr>
      <vt:lpstr>Logical Elements in authorization</vt:lpstr>
      <vt:lpstr>Control points</vt:lpstr>
      <vt:lpstr>Frameworks</vt:lpstr>
      <vt:lpstr>Some framework implementations</vt:lpstr>
      <vt:lpstr>Implementation example: LCAS</vt:lpstr>
      <vt:lpstr>Different frameworks</vt:lpstr>
      <vt:lpstr>Different targets, different implementations</vt:lpstr>
      <vt:lpstr>Which framework to use?</vt:lpstr>
      <vt:lpstr>Access Control for Compute</vt:lpstr>
      <vt:lpstr>Job Submission Today</vt:lpstr>
      <vt:lpstr>Access Control on the CE</vt:lpstr>
      <vt:lpstr>Similar services in C or using Unix</vt:lpstr>
      <vt:lpstr>Decision attributes and obligations</vt:lpstr>
      <vt:lpstr>LCAS: basic authorization</vt:lpstr>
      <vt:lpstr>LCAS example</vt:lpstr>
      <vt:lpstr>But notably different</vt:lpstr>
      <vt:lpstr>gLite WMS access control: GACL</vt:lpstr>
      <vt:lpstr>GUMS access control</vt:lpstr>
      <vt:lpstr>To the Unix world</vt:lpstr>
      <vt:lpstr>To the Unix world: Problem</vt:lpstr>
      <vt:lpstr>To the Unix world: LCMAPS</vt:lpstr>
      <vt:lpstr>LCMAPS modules</vt:lpstr>
      <vt:lpstr>LCMAPS configuration example</vt:lpstr>
      <vt:lpstr>Long Running Jobs</vt:lpstr>
      <vt:lpstr>MyProxy in EGEE</vt:lpstr>
      <vt:lpstr>Long-running Jobs</vt:lpstr>
      <vt:lpstr>Proxy Renewal Service</vt:lpstr>
      <vt:lpstr>Proxy Renewal Service</vt:lpstr>
      <vt:lpstr>Proxy Renewal Service</vt:lpstr>
      <vt:lpstr> MyProxy and Trust Establishment</vt:lpstr>
      <vt:lpstr>Late binding</vt:lpstr>
      <vt:lpstr>Binding Late</vt:lpstr>
      <vt:lpstr>Multi-User Pilot Jobs</vt:lpstr>
      <vt:lpstr>Pushing access control downwards</vt:lpstr>
      <vt:lpstr>Pushing access control downwards</vt:lpstr>
      <vt:lpstr>MUPJ security issues</vt:lpstr>
      <vt:lpstr>Pushing access control downwards</vt:lpstr>
      <vt:lpstr>Implementing distributed SAC</vt:lpstr>
      <vt:lpstr>Pilot Jobs and gLExec</vt:lpstr>
      <vt:lpstr>gLExec deployment modes</vt:lpstr>
      <vt:lpstr>Identity change</vt:lpstr>
      <vt:lpstr>Batch system and OS compatibility</vt:lpstr>
      <vt:lpstr>But all pieces should go together</vt:lpstr>
      <vt:lpstr>Towards Central Control</vt:lpstr>
      <vt:lpstr>What Happens to Access Control?</vt:lpstr>
      <vt:lpstr>Site Access Control today</vt:lpstr>
      <vt:lpstr>Site-central access control</vt:lpstr>
      <vt:lpstr>Centralizing decentralized SAC</vt:lpstr>
      <vt:lpstr>SCAS: LCMAPS in the distance</vt:lpstr>
      <vt:lpstr>Talking to SCAS</vt:lpstr>
      <vt:lpstr>Interoperability  Now: inside the site</vt:lpstr>
      <vt:lpstr>EGEE scenario ‘today’</vt:lpstr>
      <vt:lpstr>OSG Authorization Infrastructure</vt:lpstr>
      <vt:lpstr>What did we start with?</vt:lpstr>
      <vt:lpstr>Aims of the authz-interop project</vt:lpstr>
      <vt:lpstr>Two Elements for interop</vt:lpstr>
      <vt:lpstr>Profile in a nutshell</vt:lpstr>
      <vt:lpstr>An XACML AuthZ Interop Profile</vt:lpstr>
      <vt:lpstr>Structure of the AuthZ Interop Profile</vt:lpstr>
      <vt:lpstr>Most Common Request attributes</vt:lpstr>
      <vt:lpstr>Most Common Obligation Attributes</vt:lpstr>
      <vt:lpstr>Full interoperability</vt:lpstr>
      <vt:lpstr>What has been achieved now</vt:lpstr>
      <vt:lpstr>OSG Integration Test Results</vt:lpstr>
      <vt:lpstr>Latest news</vt:lpstr>
      <vt:lpstr>Participants</vt:lpstr>
      <vt:lpstr>Data Storage</vt:lpstr>
      <vt:lpstr>Storage: Access Control Lists</vt:lpstr>
      <vt:lpstr>Grid ACL considerations</vt:lpstr>
      <vt:lpstr>‘Container abstraction’ breakdown</vt:lpstr>
      <vt:lpstr>Embedded access control: dCache</vt:lpstr>
      <vt:lpstr>Legacy persists, though</vt:lpstr>
      <vt:lpstr>Grid storage access control</vt:lpstr>
      <vt:lpstr>DPM Architecture</vt:lpstr>
      <vt:lpstr>Slide 110</vt:lpstr>
      <vt:lpstr>Virtual Ids and VOMS integration</vt:lpstr>
      <vt:lpstr>DPNS mapping tables</vt:lpstr>
      <vt:lpstr>Access Control Lists</vt:lpstr>
      <vt:lpstr>Specialised Middleware</vt:lpstr>
      <vt:lpstr>Encrypted Data Storage</vt:lpstr>
      <vt:lpstr>Building Blocks</vt:lpstr>
      <vt:lpstr>Exporting Images</vt:lpstr>
      <vt:lpstr>Accessing Images</vt:lpstr>
      <vt:lpstr>Hydra key store theory, and SSSS</vt:lpstr>
      <vt:lpstr>Integration into DPM</vt:lpstr>
      <vt:lpstr>From Here?</vt:lpstr>
      <vt:lpstr>Current issues</vt:lpstr>
      <vt:lpstr>New gLite: AuthZ Framework (v2)</vt:lpstr>
      <vt:lpstr>gLite Authorization Framework (v2)</vt:lpstr>
      <vt:lpstr>Capabilities</vt:lpstr>
      <vt:lpstr>Introduction of the service in gLite</vt:lpstr>
      <vt:lpstr>Deployment plans</vt:lpstr>
      <vt:lpstr>Summary</vt:lpstr>
      <vt:lpstr>Questions? Dinner?</vt:lpstr>
    </vt:vector>
  </TitlesOfParts>
  <Company>Nikhef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Middleware Security</dc:title>
  <dc:creator>davidg</dc:creator>
  <cp:lastModifiedBy>davidg</cp:lastModifiedBy>
  <cp:revision>74</cp:revision>
  <dcterms:created xsi:type="dcterms:W3CDTF">2009-03-22T16:20:02Z</dcterms:created>
  <dcterms:modified xsi:type="dcterms:W3CDTF">2009-04-19T04:36:15Z</dcterms:modified>
</cp:coreProperties>
</file>