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2"/>
  </p:sldMasterIdLst>
  <p:notesMasterIdLst>
    <p:notesMasterId r:id="rId19"/>
  </p:notesMasterIdLst>
  <p:handoutMasterIdLst>
    <p:handoutMasterId r:id="rId20"/>
  </p:handoutMasterIdLst>
  <p:sldIdLst>
    <p:sldId id="257" r:id="rId3"/>
    <p:sldId id="259" r:id="rId4"/>
    <p:sldId id="260" r:id="rId5"/>
    <p:sldId id="262" r:id="rId6"/>
    <p:sldId id="268" r:id="rId7"/>
    <p:sldId id="261" r:id="rId8"/>
    <p:sldId id="263" r:id="rId9"/>
    <p:sldId id="264" r:id="rId10"/>
    <p:sldId id="265" r:id="rId11"/>
    <p:sldId id="266" r:id="rId12"/>
    <p:sldId id="267" r:id="rId13"/>
    <p:sldId id="258" r:id="rId14"/>
    <p:sldId id="269" r:id="rId15"/>
    <p:sldId id="273" r:id="rId16"/>
    <p:sldId id="271" r:id="rId17"/>
    <p:sldId id="272" r:id="rId18"/>
  </p:sldIdLst>
  <p:sldSz cx="9144000" cy="6858000" type="screen4x3"/>
  <p:notesSz cx="6810375" cy="99425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69" autoAdjust="0"/>
    <p:restoredTop sz="87048" autoAdjust="0"/>
  </p:normalViewPr>
  <p:slideViewPr>
    <p:cSldViewPr>
      <p:cViewPr varScale="1">
        <p:scale>
          <a:sx n="75" d="100"/>
          <a:sy n="75" d="100"/>
        </p:scale>
        <p:origin x="-874" y="-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0" d="100"/>
          <a:sy n="50" d="100"/>
        </p:scale>
        <p:origin x="-2645" y="-96"/>
      </p:cViewPr>
      <p:guideLst>
        <p:guide orient="horz" pos="3132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905" cy="497603"/>
          </a:xfrm>
          <a:prstGeom prst="rect">
            <a:avLst/>
          </a:prstGeom>
        </p:spPr>
        <p:txBody>
          <a:bodyPr vert="horz" lIns="91586" tIns="45793" rIns="91586" bIns="45793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6880" y="0"/>
            <a:ext cx="2951905" cy="497603"/>
          </a:xfrm>
          <a:prstGeom prst="rect">
            <a:avLst/>
          </a:prstGeom>
        </p:spPr>
        <p:txBody>
          <a:bodyPr vert="horz" lIns="91586" tIns="45793" rIns="91586" bIns="45793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1EA230BD-99B0-4E94-BBBC-FAC2E53668D2}" type="datetimeFigureOut">
              <a:rPr lang="en-GB"/>
              <a:pPr>
                <a:defRPr/>
              </a:pPr>
              <a:t>27/10/2015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3321"/>
            <a:ext cx="2951905" cy="497603"/>
          </a:xfrm>
          <a:prstGeom prst="rect">
            <a:avLst/>
          </a:prstGeom>
        </p:spPr>
        <p:txBody>
          <a:bodyPr vert="horz" lIns="91586" tIns="45793" rIns="91586" bIns="45793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6880" y="9443321"/>
            <a:ext cx="2951905" cy="497603"/>
          </a:xfrm>
          <a:prstGeom prst="rect">
            <a:avLst/>
          </a:prstGeom>
        </p:spPr>
        <p:txBody>
          <a:bodyPr vert="horz" lIns="91586" tIns="45793" rIns="91586" bIns="45793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CDCF7548-A86A-411B-B830-2FDC844CBCB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14844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905" cy="497603"/>
          </a:xfrm>
          <a:prstGeom prst="rect">
            <a:avLst/>
          </a:prstGeom>
        </p:spPr>
        <p:txBody>
          <a:bodyPr vert="horz" lIns="91586" tIns="45793" rIns="91586" bIns="45793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880" y="0"/>
            <a:ext cx="2951905" cy="497603"/>
          </a:xfrm>
          <a:prstGeom prst="rect">
            <a:avLst/>
          </a:prstGeom>
        </p:spPr>
        <p:txBody>
          <a:bodyPr vert="horz" lIns="91586" tIns="45793" rIns="91586" bIns="45793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A317D61-AAEF-4002-A489-513B20676010}" type="datetimeFigureOut">
              <a:rPr lang="en-US"/>
              <a:pPr>
                <a:defRPr/>
              </a:pPr>
              <a:t>10/27/2015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887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86" tIns="45793" rIns="91586" bIns="45793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720" y="4723251"/>
            <a:ext cx="5448936" cy="4473654"/>
          </a:xfrm>
          <a:prstGeom prst="rect">
            <a:avLst/>
          </a:prstGeom>
        </p:spPr>
        <p:txBody>
          <a:bodyPr vert="horz" lIns="91586" tIns="45793" rIns="91586" bIns="45793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3321"/>
            <a:ext cx="2951905" cy="497603"/>
          </a:xfrm>
          <a:prstGeom prst="rect">
            <a:avLst/>
          </a:prstGeom>
        </p:spPr>
        <p:txBody>
          <a:bodyPr vert="horz" lIns="91586" tIns="45793" rIns="91586" bIns="45793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880" y="9443321"/>
            <a:ext cx="2951905" cy="497603"/>
          </a:xfrm>
          <a:prstGeom prst="rect">
            <a:avLst/>
          </a:prstGeom>
        </p:spPr>
        <p:txBody>
          <a:bodyPr vert="horz" lIns="91586" tIns="45793" rIns="91586" bIns="45793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455A4D5-41B9-49AF-B17A-F55C986CA7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9285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06EDC1-5567-4EC5-ABA9-F1929B973C1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:\Home\davidg\Template\Logos\fom-mini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333375"/>
            <a:ext cx="5048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4" descr="pdpbw.w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841375"/>
            <a:ext cx="455612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 bwMode="invGray">
          <a:xfrm>
            <a:off x="1042988" y="214313"/>
            <a:ext cx="73025" cy="5929312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7" name="Group 24"/>
          <p:cNvGrpSpPr>
            <a:grpSpLocks/>
          </p:cNvGrpSpPr>
          <p:nvPr/>
        </p:nvGrpSpPr>
        <p:grpSpPr bwMode="auto">
          <a:xfrm>
            <a:off x="889000" y="1344613"/>
            <a:ext cx="298450" cy="431800"/>
            <a:chOff x="928662" y="1344613"/>
            <a:chExt cx="299355" cy="431901"/>
          </a:xfrm>
        </p:grpSpPr>
        <p:sp>
          <p:nvSpPr>
            <p:cNvPr id="8" name="Oval 8"/>
            <p:cNvSpPr/>
            <p:nvPr/>
          </p:nvSpPr>
          <p:spPr>
            <a:xfrm>
              <a:off x="1012117" y="13446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Oval 7"/>
            <p:cNvSpPr/>
            <p:nvPr/>
          </p:nvSpPr>
          <p:spPr>
            <a:xfrm>
              <a:off x="928662" y="1566202"/>
              <a:ext cx="210312" cy="210312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" name="Oval 8"/>
            <p:cNvSpPr/>
            <p:nvPr/>
          </p:nvSpPr>
          <p:spPr>
            <a:xfrm>
              <a:off x="1164517" y="14970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358775" y="1268413"/>
            <a:ext cx="468313" cy="720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2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16F12-F348-43DD-B5DD-C2238A599AC3}" type="datetimeFigureOut">
              <a:rPr lang="en-US"/>
              <a:pPr>
                <a:defRPr/>
              </a:pPr>
              <a:t>10/27/2015</a:t>
            </a:fld>
            <a:endParaRPr lang="en-US"/>
          </a:p>
        </p:txBody>
      </p:sp>
      <p:sp>
        <p:nvSpPr>
          <p:cNvPr id="13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06F12-9289-4179-94EA-A896ED77FB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014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38" y="274638"/>
            <a:ext cx="7862912" cy="1143000"/>
          </a:xfrm>
        </p:spPr>
        <p:txBody>
          <a:bodyPr/>
          <a:lstStyle>
            <a:lvl1pPr algn="ctr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1538" y="1447800"/>
            <a:ext cx="7862912" cy="4800600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E562C-9FAB-4BFF-ACAC-3DCF3AACCE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7CA74-CEA3-4A77-A49B-97CAB30E5FA5}" type="datetimeFigureOut">
              <a:rPr lang="en-US"/>
              <a:pPr>
                <a:defRPr/>
              </a:pPr>
              <a:t>10/27/2015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61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B81C6-2422-47A4-95F0-2A25962F76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BF624-922A-49BD-BB68-A5B32F5B5C53}" type="datetimeFigureOut">
              <a:rPr lang="en-US"/>
              <a:pPr>
                <a:defRPr/>
              </a:pPr>
              <a:t>10/27/2015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599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38" y="274638"/>
            <a:ext cx="7862912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1538" y="1447800"/>
            <a:ext cx="7862912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B86C1-D491-4813-B2B2-1012E65942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E192D-3E65-4B37-819B-97C217585C6B}" type="datetimeFigureOut">
              <a:rPr lang="en-US"/>
              <a:pPr>
                <a:defRPr/>
              </a:pPr>
              <a:t>10/27/2015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58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447800"/>
            <a:ext cx="7890842" cy="48006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54938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324201-71F1-4B09-BF44-3DC7A048F4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79298-995B-4EAD-ABDC-EA5F945CB6FD}" type="datetimeFigureOut">
              <a:rPr lang="en-US"/>
              <a:pPr>
                <a:defRPr/>
              </a:pPr>
              <a:t>10/27/2015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974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invGray">
          <a:xfrm>
            <a:off x="1042988" y="214313"/>
            <a:ext cx="73025" cy="5929312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889000" y="1344613"/>
            <a:ext cx="298450" cy="431800"/>
            <a:chOff x="928662" y="1344613"/>
            <a:chExt cx="299355" cy="431901"/>
          </a:xfrm>
        </p:grpSpPr>
        <p:sp>
          <p:nvSpPr>
            <p:cNvPr id="6" name="Oval 8"/>
            <p:cNvSpPr/>
            <p:nvPr/>
          </p:nvSpPr>
          <p:spPr>
            <a:xfrm>
              <a:off x="1012117" y="13446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Oval 7"/>
            <p:cNvSpPr/>
            <p:nvPr/>
          </p:nvSpPr>
          <p:spPr>
            <a:xfrm>
              <a:off x="928662" y="1566202"/>
              <a:ext cx="210312" cy="210312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Oval 8"/>
            <p:cNvSpPr/>
            <p:nvPr/>
          </p:nvSpPr>
          <p:spPr>
            <a:xfrm>
              <a:off x="1164517" y="14970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358775" y="1268413"/>
            <a:ext cx="468313" cy="720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32" y="270892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259632" y="4365104"/>
            <a:ext cx="7416824" cy="782960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26EA17-B690-43D6-8727-38038908E92C}" type="datetimeFigureOut">
              <a:rPr lang="en-US"/>
              <a:pPr>
                <a:defRPr/>
              </a:pPr>
              <a:t>10/27/2015</a:t>
            </a:fld>
            <a:endParaRPr lang="en-US"/>
          </a:p>
        </p:txBody>
      </p:sp>
      <p:sp>
        <p:nvSpPr>
          <p:cNvPr id="12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05364-C4B0-44A4-A634-C05F320C31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581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38" y="274320"/>
            <a:ext cx="7862150" cy="1143000"/>
          </a:xfrm>
        </p:spPr>
        <p:txBody>
          <a:bodyPr/>
          <a:lstStyle>
            <a:lvl1pPr algn="ctr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1538" y="1524000"/>
            <a:ext cx="402167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2018" y="1524000"/>
            <a:ext cx="402167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7877BF-E886-41C7-8D06-54CD581C7A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9735C4-38A6-48B7-8695-83829089CAAC}" type="datetimeFigureOut">
              <a:rPr lang="en-US"/>
              <a:pPr>
                <a:defRPr/>
              </a:pPr>
              <a:t>10/27/2015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856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2938" y="328278"/>
            <a:ext cx="3637622" cy="640080"/>
          </a:xfrm>
          <a:noFill/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5049178" y="328278"/>
            <a:ext cx="3637622" cy="640080"/>
          </a:xfrm>
          <a:noFill/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1071538" y="969336"/>
            <a:ext cx="3637622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77778" y="969336"/>
            <a:ext cx="3637622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8D038-CEBB-4DA9-A0D8-7F8982D4E5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F6E39-FB33-4F58-92AF-2BA5F709158A}" type="datetimeFigureOut">
              <a:rPr lang="en-US"/>
              <a:pPr>
                <a:defRPr/>
              </a:pPr>
              <a:t>10/27/2015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305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320"/>
            <a:ext cx="8754176" cy="1143000"/>
          </a:xfrm>
        </p:spPr>
        <p:txBody>
          <a:bodyPr/>
          <a:lstStyle>
            <a:lvl1pPr algn="l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057C11-5D27-4E84-977A-4D8E76DFC6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1CBE09-5781-46A3-AC30-227DE8B58386}" type="datetimeFigureOut">
              <a:rPr lang="en-US"/>
              <a:pPr>
                <a:defRPr/>
              </a:pPr>
              <a:t>10/27/2015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004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F59B5A-1296-4B6F-A1CE-AD81D5509B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184D80-16FA-4CE7-A6D5-78A04004DB49}" type="datetimeFigureOut">
              <a:rPr lang="en-US"/>
              <a:pPr>
                <a:defRPr/>
              </a:pPr>
              <a:t>10/27/2015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410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38" y="216778"/>
            <a:ext cx="3672047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071538" y="1406964"/>
            <a:ext cx="3672047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071538" y="2133600"/>
            <a:ext cx="7858180" cy="3992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9193E-CF38-407D-A11B-D9EBC951BC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CE104-525F-4872-9096-A98E4B53DD55}" type="datetimeFigureOut">
              <a:rPr lang="en-US"/>
              <a:pPr>
                <a:defRPr/>
              </a:pPr>
              <a:t>10/27/2015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28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/>
          <p:nvPr/>
        </p:nvSpPr>
        <p:spPr>
          <a:xfrm>
            <a:off x="928694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>
            <a:extLst/>
          </a:lstStyle>
          <a:p>
            <a:pPr indent="-283464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  <a:cs typeface="+mn-cs"/>
            </a:endParaRPr>
          </a:p>
        </p:txBody>
      </p:sp>
      <p:sp>
        <p:nvSpPr>
          <p:cNvPr id="7" name="Flowchart: Process 8"/>
          <p:cNvSpPr/>
          <p:nvPr/>
        </p:nvSpPr>
        <p:spPr>
          <a:xfrm rot="19468671">
            <a:off x="563563" y="954088"/>
            <a:ext cx="685800" cy="204787"/>
          </a:xfrm>
          <a:prstGeom prst="flowChartProcess">
            <a:avLst/>
          </a:prstGeom>
          <a:solidFill>
            <a:schemeClr val="accent3">
              <a:lumMod val="20000"/>
              <a:lumOff val="80000"/>
              <a:alpha val="27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Flowchart: Process 9"/>
          <p:cNvSpPr/>
          <p:nvPr/>
        </p:nvSpPr>
        <p:spPr>
          <a:xfrm rot="2103354" flipH="1">
            <a:off x="5143500" y="984250"/>
            <a:ext cx="649288" cy="204788"/>
          </a:xfrm>
          <a:prstGeom prst="flowChartProcess">
            <a:avLst/>
          </a:prstGeom>
          <a:solidFill>
            <a:schemeClr val="accent3">
              <a:lumMod val="20000"/>
              <a:lumOff val="80000"/>
              <a:alpha val="27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Flowchart: Process 10"/>
          <p:cNvSpPr/>
          <p:nvPr/>
        </p:nvSpPr>
        <p:spPr>
          <a:xfrm rot="21222350" flipH="1">
            <a:off x="2857500" y="5581650"/>
            <a:ext cx="649288" cy="204788"/>
          </a:xfrm>
          <a:prstGeom prst="flowChartProcess">
            <a:avLst/>
          </a:prstGeom>
          <a:solidFill>
            <a:schemeClr val="accent3">
              <a:lumMod val="20000"/>
              <a:lumOff val="80000"/>
              <a:alpha val="27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4894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4894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3"/>
          </p:nvPr>
        </p:nvSpPr>
        <p:spPr>
          <a:xfrm>
            <a:off x="5929313" y="3429000"/>
            <a:ext cx="2714625" cy="228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5942960-2146-4AD9-94A3-9747B95483F4}" type="datetimeFigureOut">
              <a:rPr lang="en-US"/>
              <a:pPr>
                <a:defRPr/>
              </a:pPr>
              <a:t>10/27/2015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72C6F85-4169-4C0C-B375-DB58EA6918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5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214313"/>
            <a:ext cx="9144000" cy="585787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79388" y="274638"/>
            <a:ext cx="8755062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8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042988" y="1447800"/>
            <a:ext cx="7891462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9" name="TextBox 13"/>
          <p:cNvSpPr txBox="1">
            <a:spLocks noChangeArrowheads="1"/>
          </p:cNvSpPr>
          <p:nvPr/>
        </p:nvSpPr>
        <p:spPr bwMode="auto">
          <a:xfrm>
            <a:off x="0" y="5072063"/>
            <a:ext cx="15621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1200" smtClean="0">
                <a:solidFill>
                  <a:srgbClr val="C00000"/>
                </a:solidFill>
                <a:latin typeface="Gill Sans MT" pitchFamily="34" charset="0"/>
              </a:rPr>
              <a:t>David Groep</a:t>
            </a:r>
          </a:p>
          <a:p>
            <a:pPr eaLnBrk="1" hangingPunct="1">
              <a:defRPr/>
            </a:pPr>
            <a:r>
              <a:rPr lang="en-US" altLang="en-US" sz="1200" smtClean="0">
                <a:solidFill>
                  <a:srgbClr val="C00000"/>
                </a:solidFill>
                <a:latin typeface="Gill Sans MT" pitchFamily="34" charset="0"/>
              </a:rPr>
              <a:t>Nikhef</a:t>
            </a:r>
            <a:br>
              <a:rPr lang="en-US" altLang="en-US" sz="1200" smtClean="0">
                <a:solidFill>
                  <a:srgbClr val="C00000"/>
                </a:solidFill>
                <a:latin typeface="Gill Sans MT" pitchFamily="34" charset="0"/>
              </a:rPr>
            </a:br>
            <a:r>
              <a:rPr lang="en-US" altLang="en-US" sz="1200" smtClean="0">
                <a:solidFill>
                  <a:srgbClr val="C00000"/>
                </a:solidFill>
                <a:latin typeface="Gill Sans MT" pitchFamily="34" charset="0"/>
              </a:rPr>
              <a:t>Amsterdam</a:t>
            </a:r>
          </a:p>
          <a:p>
            <a:pPr eaLnBrk="1" hangingPunct="1">
              <a:defRPr/>
            </a:pPr>
            <a:r>
              <a:rPr lang="en-US" altLang="en-US" sz="1200" i="1" smtClean="0">
                <a:solidFill>
                  <a:srgbClr val="C00000"/>
                </a:solidFill>
                <a:latin typeface="Gill Sans MT" pitchFamily="34" charset="0"/>
              </a:rPr>
              <a:t>PDP &amp; Grid</a:t>
            </a:r>
          </a:p>
          <a:p>
            <a:pPr eaLnBrk="1" hangingPunct="1">
              <a:defRPr/>
            </a:pPr>
            <a:endParaRPr lang="en-US" altLang="en-US" sz="1200" smtClean="0">
              <a:solidFill>
                <a:srgbClr val="C00000"/>
              </a:solidFill>
              <a:latin typeface="Gill Sans MT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6072206"/>
            <a:ext cx="9144000" cy="785794"/>
          </a:xfrm>
          <a:prstGeom prst="rect">
            <a:avLst/>
          </a:prstGeom>
          <a:gradFill>
            <a:gsLst>
              <a:gs pos="0">
                <a:srgbClr val="FF0000">
                  <a:alpha val="79000"/>
                </a:srgbClr>
              </a:gs>
              <a:gs pos="50000">
                <a:srgbClr val="FF0000"/>
              </a:gs>
              <a:gs pos="100000">
                <a:srgbClr val="FF0000">
                  <a:alpha val="62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Isosceles Triangle 12"/>
          <p:cNvSpPr/>
          <p:nvPr/>
        </p:nvSpPr>
        <p:spPr>
          <a:xfrm flipV="1">
            <a:off x="0" y="6072188"/>
            <a:ext cx="9144000" cy="42862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5626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 i="0">
                <a:solidFill>
                  <a:schemeClr val="bg1"/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613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 i="0">
                <a:solidFill>
                  <a:schemeClr val="bg1"/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6B4B5EB9-E34C-4486-90BA-644EA33648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2928938" y="6305550"/>
            <a:ext cx="2633662" cy="476250"/>
          </a:xfrm>
          <a:prstGeom prst="rect">
            <a:avLst/>
          </a:prstGeom>
        </p:spPr>
        <p:txBody>
          <a:bodyPr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 i="0">
                <a:solidFill>
                  <a:schemeClr val="bg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F120C7D-1F5D-4B2D-A88C-3613026748E8}" type="datetimeFigureOut">
              <a:rPr lang="en-US"/>
              <a:pPr>
                <a:defRPr/>
              </a:pPr>
              <a:t>10/27/2015</a:t>
            </a:fld>
            <a:endParaRPr lang="en-US"/>
          </a:p>
        </p:txBody>
      </p:sp>
      <p:grpSp>
        <p:nvGrpSpPr>
          <p:cNvPr id="1037" name="Group 1"/>
          <p:cNvGrpSpPr>
            <a:grpSpLocks/>
          </p:cNvGrpSpPr>
          <p:nvPr/>
        </p:nvGrpSpPr>
        <p:grpSpPr bwMode="auto">
          <a:xfrm>
            <a:off x="455613" y="1344613"/>
            <a:ext cx="300037" cy="431800"/>
            <a:chOff x="928662" y="1344613"/>
            <a:chExt cx="299355" cy="431901"/>
          </a:xfrm>
        </p:grpSpPr>
        <p:sp>
          <p:nvSpPr>
            <p:cNvPr id="17" name="Oval 8"/>
            <p:cNvSpPr/>
            <p:nvPr/>
          </p:nvSpPr>
          <p:spPr>
            <a:xfrm>
              <a:off x="1012117" y="13446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" name="Oval 7"/>
            <p:cNvSpPr/>
            <p:nvPr/>
          </p:nvSpPr>
          <p:spPr>
            <a:xfrm>
              <a:off x="928662" y="1566202"/>
              <a:ext cx="210312" cy="210312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" name="Oval 8"/>
            <p:cNvSpPr/>
            <p:nvPr/>
          </p:nvSpPr>
          <p:spPr>
            <a:xfrm>
              <a:off x="1164517" y="14970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pic>
        <p:nvPicPr>
          <p:cNvPr id="1038" name="Picture 24" descr="H:\Home\davidg\Nikhef\AdminFormalities\Logo2014\logo-final\Nikhef-200x88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6281738"/>
            <a:ext cx="10477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50" r:id="rId2"/>
    <p:sldLayoutId id="214748376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61" r:id="rId9"/>
    <p:sldLayoutId id="2147483756" r:id="rId10"/>
    <p:sldLayoutId id="2147483757" r:id="rId11"/>
    <p:sldLayoutId id="2147483758" r:id="rId12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9pPr>
      <a:extLst/>
    </p:titleStyle>
    <p:bodyStyle>
      <a:lvl1pPr marL="365125" indent="-282575" algn="l" rtl="0" eaLnBrk="1" fontAlgn="base" hangingPunct="1">
        <a:spcBef>
          <a:spcPts val="600"/>
        </a:spcBef>
        <a:spcAft>
          <a:spcPct val="0"/>
        </a:spcAft>
        <a:buClr>
          <a:srgbClr val="FF0000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1" fontAlgn="base" hangingPunct="1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eaLnBrk="1" fontAlgn="base" hangingPunct="1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1" fontAlgn="base" hangingPunct="1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wmf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em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openxmlformats.org/officeDocument/2006/relationships/image" Target="../media/image8.wmf"/><Relationship Id="rId4" Type="http://schemas.openxmlformats.org/officeDocument/2006/relationships/image" Target="../media/image1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" y="188640"/>
            <a:ext cx="9142760" cy="6095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1925" y="360363"/>
            <a:ext cx="7407275" cy="1471612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Welcome to the NL-T1 and the</a:t>
            </a:r>
            <a:br>
              <a:rPr lang="en-US" dirty="0" smtClean="0"/>
            </a:br>
            <a:r>
              <a:rPr lang="en-US" dirty="0" smtClean="0"/>
              <a:t>Dutch National e-Infrastructure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1925" y="1849438"/>
            <a:ext cx="7407275" cy="1752600"/>
          </a:xfrm>
        </p:spPr>
        <p:txBody>
          <a:bodyPr/>
          <a:lstStyle/>
          <a:p>
            <a:pPr eaLnBrk="1" hangingPunct="1">
              <a:defRPr/>
            </a:pPr>
            <a:r>
              <a:rPr lang="en-US" i="1" dirty="0" smtClean="0"/>
              <a:t>LHCOPN-</a:t>
            </a:r>
            <a:r>
              <a:rPr lang="en-US" i="1" dirty="0" err="1" smtClean="0"/>
              <a:t>LHCOne</a:t>
            </a:r>
            <a:r>
              <a:rPr lang="en-US" i="1" dirty="0" smtClean="0"/>
              <a:t> workshop</a:t>
            </a:r>
          </a:p>
          <a:p>
            <a:pPr eaLnBrk="1" hangingPunct="1">
              <a:defRPr/>
            </a:pPr>
            <a:r>
              <a:rPr lang="en-US" i="1" dirty="0" smtClean="0"/>
              <a:t>October 2015</a:t>
            </a:r>
          </a:p>
          <a:p>
            <a:pPr eaLnBrk="1" hangingPunct="1">
              <a:defRPr/>
            </a:pPr>
            <a:endParaRPr lang="en-US" i="1" dirty="0"/>
          </a:p>
          <a:p>
            <a:pPr eaLnBrk="1" hangingPunct="1">
              <a:defRPr/>
            </a:pPr>
            <a:endParaRPr lang="en-US" i="1" dirty="0" smtClean="0"/>
          </a:p>
          <a:p>
            <a:pPr eaLnBrk="1" hangingPunct="1">
              <a:defRPr/>
            </a:pPr>
            <a:endParaRPr lang="en-US" i="1" dirty="0"/>
          </a:p>
          <a:p>
            <a:pPr eaLnBrk="1" hangingPunct="1">
              <a:defRPr/>
            </a:pPr>
            <a:endParaRPr lang="en-US" i="1" dirty="0" smtClean="0"/>
          </a:p>
          <a:p>
            <a:pPr eaLnBrk="1" hangingPunct="1">
              <a:defRPr/>
            </a:pPr>
            <a:endParaRPr lang="en-US" i="1" dirty="0"/>
          </a:p>
          <a:p>
            <a:pPr eaLnBrk="1" hangingPunct="1">
              <a:defRPr/>
            </a:pPr>
            <a:endParaRPr lang="en-US" i="1" dirty="0" smtClean="0"/>
          </a:p>
          <a:p>
            <a:pPr eaLnBrk="1" hangingPunct="1">
              <a:defRPr/>
            </a:pPr>
            <a:r>
              <a:rPr lang="en-US" i="1" dirty="0" smtClean="0"/>
              <a:t>David </a:t>
            </a:r>
            <a:r>
              <a:rPr lang="en-US" i="1" dirty="0" err="1" smtClean="0"/>
              <a:t>Groep</a:t>
            </a:r>
            <a:r>
              <a:rPr lang="en-US" i="1" dirty="0" smtClean="0"/>
              <a:t>, Nikhef</a:t>
            </a:r>
            <a:endParaRPr lang="en-US" i="1" dirty="0"/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" y="6281620"/>
            <a:ext cx="9179272" cy="576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87027" y="6597352"/>
            <a:ext cx="35214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800000"/>
                </a:solidFill>
                <a:latin typeface="+mj-lt"/>
              </a:rPr>
              <a:t>Photo: </a:t>
            </a:r>
            <a:r>
              <a:rPr lang="en-US" sz="1200" dirty="0" err="1" smtClean="0">
                <a:solidFill>
                  <a:srgbClr val="800000"/>
                </a:solidFill>
                <a:latin typeface="+mj-lt"/>
              </a:rPr>
              <a:t>Teun</a:t>
            </a:r>
            <a:r>
              <a:rPr lang="en-US" sz="1200" dirty="0" smtClean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1200" dirty="0" err="1" smtClean="0">
                <a:solidFill>
                  <a:srgbClr val="800000"/>
                </a:solidFill>
                <a:latin typeface="+mj-lt"/>
              </a:rPr>
              <a:t>Spaans</a:t>
            </a:r>
            <a:r>
              <a:rPr lang="en-US" sz="1200" dirty="0" smtClean="0">
                <a:solidFill>
                  <a:srgbClr val="800000"/>
                </a:solidFill>
                <a:latin typeface="+mj-lt"/>
              </a:rPr>
              <a:t> – </a:t>
            </a:r>
            <a:r>
              <a:rPr lang="en-US" sz="1200" dirty="0" err="1" smtClean="0">
                <a:solidFill>
                  <a:srgbClr val="800000"/>
                </a:solidFill>
                <a:latin typeface="+mj-lt"/>
              </a:rPr>
              <a:t>WikiMedia</a:t>
            </a:r>
            <a:r>
              <a:rPr lang="en-US" sz="1200" dirty="0" smtClean="0">
                <a:solidFill>
                  <a:srgbClr val="800000"/>
                </a:solidFill>
                <a:latin typeface="+mj-lt"/>
              </a:rPr>
              <a:t> commons CC-BY-SA</a:t>
            </a:r>
            <a:endParaRPr lang="en-US" sz="1200" dirty="0">
              <a:solidFill>
                <a:srgbClr val="800000"/>
              </a:solidFill>
              <a:latin typeface="+mj-lt"/>
            </a:endParaRPr>
          </a:p>
        </p:txBody>
      </p:sp>
      <p:pic>
        <p:nvPicPr>
          <p:cNvPr id="3074" name="Picture 2" descr="H:\Home\davidg\Nikhef\AdminFormalities\Logo2014\nikhef-logo-final\logo-nikhef-2015-compact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598566"/>
            <a:ext cx="1152128" cy="50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ic.unicamp.br/~stolfi/misc/cc-by-sa-343x12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0" y="6597352"/>
            <a:ext cx="600402" cy="22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99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why not here, where it’s green?</a:t>
            </a:r>
            <a:endParaRPr lang="en-US" dirty="0"/>
          </a:p>
        </p:txBody>
      </p:sp>
      <p:pic>
        <p:nvPicPr>
          <p:cNvPr id="41986" name="Picture 2" descr="C:\Users\davidg\Desktop\Trans\fotos-lhcone-lhcopn\bitcoin-mining-icela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12776"/>
            <a:ext cx="6858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500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 here, where it’s cheap?</a:t>
            </a:r>
            <a:endParaRPr lang="en-US" dirty="0"/>
          </a:p>
        </p:txBody>
      </p:sp>
      <p:pic>
        <p:nvPicPr>
          <p:cNvPr id="43010" name="Picture 2" descr="C:\Users\davidg\Desktop\Trans\fotos-lhcone-lhcopn\eemshaven-energypark-datapor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12776"/>
            <a:ext cx="7776864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240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788"/>
            <a:ext cx="9144000" cy="665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Cloud provider landscape in Europe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5450036"/>
            <a:ext cx="78416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Source: the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METISfiles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Top 1000</a:t>
            </a: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http://www.themetisfiles.com/2014/11/leading-iaas-partners-of-european-saas-isvs/</a:t>
            </a: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Background imagery: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MeteoFrance</a:t>
            </a:r>
            <a:endParaRPr lang="en-US" dirty="0">
              <a:solidFill>
                <a:schemeClr val="bg1">
                  <a:lumMod val="95000"/>
                </a:schemeClr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1507" name="Picture 3" descr="C:\Users\davidg\Desktop\Trans\Untitled-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7200800" cy="4465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14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1.staticflickr.com/9/8377/8359270512_29d6983a81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8640"/>
            <a:ext cx="9144001" cy="6669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15616" y="4869160"/>
            <a:ext cx="792088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Getting it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to the end-user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496" y="6453336"/>
            <a:ext cx="6842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photo: https://</a:t>
            </a:r>
            <a:r>
              <a:rPr lang="en-US" dirty="0" smtClean="0">
                <a:latin typeface="+mj-lt"/>
              </a:rPr>
              <a:t>www.flickr.com/photos/leaflanguages/8359270512 (CC-0)</a:t>
            </a:r>
            <a:endParaRPr lang="en-US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3963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9512" y="116632"/>
            <a:ext cx="8964488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This is what they have at home …</a:t>
            </a:r>
            <a:endParaRPr lang="en-US" dirty="0"/>
          </a:p>
        </p:txBody>
      </p:sp>
      <p:pic>
        <p:nvPicPr>
          <p:cNvPr id="49154" name="Picture 2" descr="http://ucsdnews.ucsd.edu/news_uploads/ToddMargolis_4K_MOJOTes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8991"/>
            <a:ext cx="9144000" cy="5779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86984" y="6453336"/>
            <a:ext cx="5393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Image: UCSD Qualcomm Institute (ucsdnews.ucsd.edu)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7958" y="1196752"/>
            <a:ext cx="375872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4K displays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500+ Mbps to the home</a:t>
            </a:r>
          </a:p>
          <a:p>
            <a:r>
              <a:rPr lang="en-US" i="1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but also 20+ms latency with DOCSIS</a:t>
            </a:r>
            <a:endParaRPr lang="en-US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endParaRPr lang="en-US" i="1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But: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do users know how to use networks?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… be it theirs, or our LHCOPN/One?</a:t>
            </a:r>
            <a:endParaRPr lang="en-US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93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But what end-users need …</a:t>
            </a:r>
            <a:br>
              <a:rPr lang="en-US" dirty="0" smtClean="0"/>
            </a:br>
            <a:r>
              <a:rPr lang="en-US" dirty="0" smtClean="0"/>
              <a:t>… may what we have by now forgotten …</a:t>
            </a:r>
            <a:endParaRPr lang="en-US" dirty="0"/>
          </a:p>
        </p:txBody>
      </p:sp>
      <p:pic>
        <p:nvPicPr>
          <p:cNvPr id="48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56792"/>
            <a:ext cx="6927272" cy="48006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062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423"/>
            <a:ext cx="9144000" cy="6654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Education!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429000"/>
            <a:ext cx="894623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get end-users to understand </a:t>
            </a: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&amp; </a:t>
            </a: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comprehend </a:t>
            </a: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enough </a:t>
            </a: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to use our ‘goodies</a:t>
            </a: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’</a:t>
            </a:r>
          </a:p>
          <a:p>
            <a:pPr algn="r"/>
            <a:r>
              <a:rPr lang="en-US" sz="3200" i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and make sure all </a:t>
            </a:r>
            <a:r>
              <a:rPr lang="en-US" sz="3200" i="1" dirty="0" err="1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LHCOne</a:t>
            </a:r>
            <a:r>
              <a:rPr lang="en-US" sz="3200" i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 participants </a:t>
            </a:r>
            <a:br>
              <a:rPr lang="en-US" sz="3200" i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</a:br>
            <a:r>
              <a:rPr lang="en-US" sz="3200" i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also know what to do (and what not …)</a:t>
            </a:r>
            <a:endParaRPr lang="en-US" sz="3200" i="1" dirty="0" smtClean="0">
              <a:solidFill>
                <a:schemeClr val="bg1">
                  <a:lumMod val="95000"/>
                </a:schemeClr>
              </a:solidFill>
              <a:latin typeface="+mj-lt"/>
            </a:endParaRPr>
          </a:p>
          <a:p>
            <a:pPr algn="r"/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… </a:t>
            </a:r>
            <a:r>
              <a:rPr lang="en-US" sz="3200" b="1" dirty="0" smtClean="0">
                <a:solidFill>
                  <a:schemeClr val="bg1"/>
                </a:solidFill>
                <a:latin typeface="+mj-lt"/>
              </a:rPr>
              <a:t>but let’s keep on </a:t>
            </a:r>
            <a:r>
              <a:rPr lang="en-US" sz="3200" b="1" dirty="0" smtClean="0">
                <a:solidFill>
                  <a:schemeClr val="bg1"/>
                </a:solidFill>
                <a:latin typeface="+mj-lt"/>
              </a:rPr>
              <a:t>dreaming: </a:t>
            </a:r>
            <a:r>
              <a:rPr lang="en-US" sz="3200" b="1" dirty="0" smtClean="0">
                <a:solidFill>
                  <a:schemeClr val="bg1"/>
                </a:solidFill>
                <a:latin typeface="+mj-lt"/>
              </a:rPr>
              <a:t>the users won’t!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36512" y="6453336"/>
            <a:ext cx="4082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Tableau: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Murmellius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Gymnasium,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Alkmaar</a:t>
            </a:r>
            <a:endParaRPr lang="en-US" dirty="0" smtClean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0866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davidg\Desktop\Trans\fotos-lhcone-lhcopn\lsgrid-ma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648" y="1021667"/>
            <a:ext cx="6019800" cy="4657726"/>
          </a:xfrm>
          <a:prstGeom prst="rect">
            <a:avLst/>
          </a:prstGeom>
          <a:noFill/>
          <a:effectLst>
            <a:outerShdw blurRad="317500" dist="165100" dir="42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Dutch National e-Infrastructure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40230" y="4398080"/>
            <a:ext cx="35509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coordinated by</a:t>
            </a:r>
            <a:endParaRPr lang="en-US" sz="4000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869" name="Picture 5" descr="SUR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395548"/>
            <a:ext cx="2448272" cy="124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1" name="Picture 7" descr="http://www.rug.nl/about-us/how-to-find-us/huisstijl/logobank/corporatelogo/corporatelogorood/rugr_logoen_rood_rgb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53" y="3188471"/>
            <a:ext cx="1178404" cy="324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2" name="Picture 8" descr="H:\Home\davidg\Nikhef\AdminFormalities\Logo2014\nikhef-logo-final\logo-nikhef-2015-compact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23" y="3688766"/>
            <a:ext cx="923109" cy="40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3" name="Picture 9" descr="H:\Home\davidg\Template\Logos\surfnet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7" y="2590197"/>
            <a:ext cx="817329" cy="389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5" name="Picture 11" descr="H:\Home\davidg\Template\Logos\SURFSARA.e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54" y="2564904"/>
            <a:ext cx="1383882" cy="517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0312" y="1988840"/>
            <a:ext cx="23137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  <a:latin typeface="+mj-lt"/>
              </a:rPr>
              <a:t>operational partners</a:t>
            </a:r>
          </a:p>
        </p:txBody>
      </p:sp>
    </p:spTree>
    <p:extLst>
      <p:ext uri="{BB962C8B-B14F-4D97-AF65-F5344CB8AC3E}">
        <p14:creationId xmlns:p14="http://schemas.microsoft.com/office/powerpoint/2010/main" val="399000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093296"/>
            <a:ext cx="7957636" cy="4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 descr="https://blog.surf.nl/wp-content/uploads/2015/10/DSCF0138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8640"/>
            <a:ext cx="9145261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31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137" y="1801851"/>
            <a:ext cx="4093079" cy="421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36512" y="1988840"/>
            <a:ext cx="3384376" cy="3133328"/>
          </a:xfrm>
        </p:spPr>
        <p:txBody>
          <a:bodyPr/>
          <a:lstStyle/>
          <a:p>
            <a:r>
              <a:rPr lang="en-US" sz="2400" dirty="0" smtClean="0"/>
              <a:t>‘Grid’ data intensive processing platform</a:t>
            </a:r>
          </a:p>
          <a:p>
            <a:r>
              <a:rPr lang="en-US" sz="2400" dirty="0" smtClean="0"/>
              <a:t>HPC Cloud (IaaS)</a:t>
            </a:r>
          </a:p>
          <a:p>
            <a:r>
              <a:rPr lang="en-US" sz="2400" dirty="0" smtClean="0"/>
              <a:t>Hadoop</a:t>
            </a:r>
          </a:p>
          <a:p>
            <a:r>
              <a:rPr lang="en-US" sz="2400" dirty="0" smtClean="0"/>
              <a:t>GPU</a:t>
            </a:r>
          </a:p>
          <a:p>
            <a:r>
              <a:rPr lang="en-US" sz="2400" dirty="0" err="1" smtClean="0"/>
              <a:t>BeeHub</a:t>
            </a:r>
            <a:endParaRPr lang="en-US" sz="2400" dirty="0" smtClean="0"/>
          </a:p>
          <a:p>
            <a:r>
              <a:rPr lang="en-US" sz="2400" dirty="0" err="1" smtClean="0"/>
              <a:t>SURFdrive</a:t>
            </a:r>
            <a:endParaRPr lang="en-US" sz="24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DNI data and compute services</a:t>
            </a:r>
            <a:endParaRPr lang="en-US" dirty="0"/>
          </a:p>
        </p:txBody>
      </p:sp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6120680" y="1628800"/>
            <a:ext cx="3707904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8257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Wingdings 2" pitchFamily="18" charset="2"/>
              <a:buChar char="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eaLnBrk="1" fontAlgn="base" hangingPunct="1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32D2E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2400" i="1" dirty="0" smtClean="0"/>
              <a:t>Data Ingest Service</a:t>
            </a:r>
          </a:p>
          <a:p>
            <a:r>
              <a:rPr lang="en-US" sz="2400" dirty="0" smtClean="0"/>
              <a:t>High-throughput </a:t>
            </a:r>
            <a:br>
              <a:rPr lang="en-US" sz="2400" dirty="0" smtClean="0"/>
            </a:br>
            <a:r>
              <a:rPr lang="en-US" sz="2400" dirty="0" smtClean="0"/>
              <a:t>storage</a:t>
            </a:r>
          </a:p>
          <a:p>
            <a:r>
              <a:rPr lang="en-US" sz="2400" dirty="0" smtClean="0"/>
              <a:t>Long-term archival</a:t>
            </a:r>
          </a:p>
          <a:p>
            <a:r>
              <a:rPr lang="en-US" sz="2400" dirty="0" smtClean="0"/>
              <a:t>“Lisa” low-latency compute cluster</a:t>
            </a:r>
          </a:p>
          <a:p>
            <a:r>
              <a:rPr lang="en-US" sz="2400" dirty="0" err="1" smtClean="0"/>
              <a:t>Carthesius</a:t>
            </a:r>
            <a:r>
              <a:rPr lang="en-US" sz="2400" dirty="0" smtClean="0"/>
              <a:t> T1 HPC</a:t>
            </a:r>
          </a:p>
          <a:p>
            <a:r>
              <a:rPr lang="en-US" sz="2400" dirty="0" smtClean="0"/>
              <a:t>HTC IaaS data processing Cloud (several, </a:t>
            </a:r>
            <a:r>
              <a:rPr lang="en-US" sz="2400" dirty="0" err="1" smtClean="0"/>
              <a:t>est</a:t>
            </a:r>
            <a:r>
              <a:rPr lang="en-US" sz="2400" dirty="0" smtClean="0"/>
              <a:t>: 2016)</a:t>
            </a:r>
          </a:p>
        </p:txBody>
      </p:sp>
    </p:spTree>
    <p:extLst>
      <p:ext uri="{BB962C8B-B14F-4D97-AF65-F5344CB8AC3E}">
        <p14:creationId xmlns:p14="http://schemas.microsoft.com/office/powerpoint/2010/main" val="26591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Connecting NL              infrastructure</a:t>
            </a:r>
            <a:endParaRPr lang="en-US" dirty="0"/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234590"/>
            <a:ext cx="2251819" cy="350239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6" descr="https://upload.wikimedia.org/wikipedia/commons/thumb/8/85/Zernikeborg_(Zernikecomplex).JPG/260px-Zernikeborg_(Zernikecomplex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535" y="1257598"/>
            <a:ext cx="2138416" cy="160381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221088"/>
            <a:ext cx="3007553" cy="164797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4"/>
          <p:cNvSpPr/>
          <p:nvPr/>
        </p:nvSpPr>
        <p:spPr>
          <a:xfrm>
            <a:off x="3419872" y="3655629"/>
            <a:ext cx="4176583" cy="2125525"/>
          </a:xfrm>
          <a:custGeom>
            <a:avLst/>
            <a:gdLst>
              <a:gd name="connsiteX0" fmla="*/ 0 w 4176583"/>
              <a:gd name="connsiteY0" fmla="*/ 1371600 h 2060844"/>
              <a:gd name="connsiteX1" fmla="*/ 1272746 w 4176583"/>
              <a:gd name="connsiteY1" fmla="*/ 2051222 h 2060844"/>
              <a:gd name="connsiteX2" fmla="*/ 2953264 w 4176583"/>
              <a:gd name="connsiteY2" fmla="*/ 1643449 h 2060844"/>
              <a:gd name="connsiteX3" fmla="*/ 4176583 w 4176583"/>
              <a:gd name="connsiteY3" fmla="*/ 0 h 2060844"/>
              <a:gd name="connsiteX0" fmla="*/ 0 w 4176583"/>
              <a:gd name="connsiteY0" fmla="*/ 1371600 h 2084552"/>
              <a:gd name="connsiteX1" fmla="*/ 2014151 w 4176583"/>
              <a:gd name="connsiteY1" fmla="*/ 2075936 h 2084552"/>
              <a:gd name="connsiteX2" fmla="*/ 2953264 w 4176583"/>
              <a:gd name="connsiteY2" fmla="*/ 1643449 h 2084552"/>
              <a:gd name="connsiteX3" fmla="*/ 4176583 w 4176583"/>
              <a:gd name="connsiteY3" fmla="*/ 0 h 2084552"/>
              <a:gd name="connsiteX0" fmla="*/ 0 w 4176583"/>
              <a:gd name="connsiteY0" fmla="*/ 1371600 h 2078095"/>
              <a:gd name="connsiteX1" fmla="*/ 2014151 w 4176583"/>
              <a:gd name="connsiteY1" fmla="*/ 2075936 h 2078095"/>
              <a:gd name="connsiteX2" fmla="*/ 3422821 w 4176583"/>
              <a:gd name="connsiteY2" fmla="*/ 1532238 h 2078095"/>
              <a:gd name="connsiteX3" fmla="*/ 4176583 w 4176583"/>
              <a:gd name="connsiteY3" fmla="*/ 0 h 2078095"/>
              <a:gd name="connsiteX0" fmla="*/ 0 w 4176583"/>
              <a:gd name="connsiteY0" fmla="*/ 1371600 h 2127221"/>
              <a:gd name="connsiteX1" fmla="*/ 1729945 w 4176583"/>
              <a:gd name="connsiteY1" fmla="*/ 2125363 h 2127221"/>
              <a:gd name="connsiteX2" fmla="*/ 3422821 w 4176583"/>
              <a:gd name="connsiteY2" fmla="*/ 1532238 h 2127221"/>
              <a:gd name="connsiteX3" fmla="*/ 4176583 w 4176583"/>
              <a:gd name="connsiteY3" fmla="*/ 0 h 2127221"/>
              <a:gd name="connsiteX0" fmla="*/ 0 w 4176583"/>
              <a:gd name="connsiteY0" fmla="*/ 1371600 h 2125371"/>
              <a:gd name="connsiteX1" fmla="*/ 1729945 w 4176583"/>
              <a:gd name="connsiteY1" fmla="*/ 2125363 h 2125371"/>
              <a:gd name="connsiteX2" fmla="*/ 3286897 w 4176583"/>
              <a:gd name="connsiteY2" fmla="*/ 1383957 h 2125371"/>
              <a:gd name="connsiteX3" fmla="*/ 4176583 w 4176583"/>
              <a:gd name="connsiteY3" fmla="*/ 0 h 2125371"/>
              <a:gd name="connsiteX0" fmla="*/ 0 w 4176583"/>
              <a:gd name="connsiteY0" fmla="*/ 1371600 h 2125525"/>
              <a:gd name="connsiteX1" fmla="*/ 1729945 w 4176583"/>
              <a:gd name="connsiteY1" fmla="*/ 2125363 h 2125525"/>
              <a:gd name="connsiteX2" fmla="*/ 3286897 w 4176583"/>
              <a:gd name="connsiteY2" fmla="*/ 1383957 h 2125525"/>
              <a:gd name="connsiteX3" fmla="*/ 4176583 w 4176583"/>
              <a:gd name="connsiteY3" fmla="*/ 0 h 2125525"/>
              <a:gd name="connsiteX0" fmla="*/ 0 w 4176583"/>
              <a:gd name="connsiteY0" fmla="*/ 1371600 h 2135348"/>
              <a:gd name="connsiteX1" fmla="*/ 1729945 w 4176583"/>
              <a:gd name="connsiteY1" fmla="*/ 2125363 h 2135348"/>
              <a:gd name="connsiteX2" fmla="*/ 3286897 w 4176583"/>
              <a:gd name="connsiteY2" fmla="*/ 1383957 h 2135348"/>
              <a:gd name="connsiteX3" fmla="*/ 4176583 w 4176583"/>
              <a:gd name="connsiteY3" fmla="*/ 0 h 2135348"/>
              <a:gd name="connsiteX0" fmla="*/ 0 w 4176583"/>
              <a:gd name="connsiteY0" fmla="*/ 1371600 h 2125525"/>
              <a:gd name="connsiteX1" fmla="*/ 1729945 w 4176583"/>
              <a:gd name="connsiteY1" fmla="*/ 2125363 h 2125525"/>
              <a:gd name="connsiteX2" fmla="*/ 3385751 w 4176583"/>
              <a:gd name="connsiteY2" fmla="*/ 1383957 h 2125525"/>
              <a:gd name="connsiteX3" fmla="*/ 4176583 w 4176583"/>
              <a:gd name="connsiteY3" fmla="*/ 0 h 2125525"/>
              <a:gd name="connsiteX0" fmla="*/ 0 w 4176583"/>
              <a:gd name="connsiteY0" fmla="*/ 1371600 h 2125525"/>
              <a:gd name="connsiteX1" fmla="*/ 1729945 w 4176583"/>
              <a:gd name="connsiteY1" fmla="*/ 2125363 h 2125525"/>
              <a:gd name="connsiteX2" fmla="*/ 3385751 w 4176583"/>
              <a:gd name="connsiteY2" fmla="*/ 1383957 h 2125525"/>
              <a:gd name="connsiteX3" fmla="*/ 4176583 w 4176583"/>
              <a:gd name="connsiteY3" fmla="*/ 0 h 2125525"/>
              <a:gd name="connsiteX0" fmla="*/ 0 w 4176583"/>
              <a:gd name="connsiteY0" fmla="*/ 1371600 h 2125525"/>
              <a:gd name="connsiteX1" fmla="*/ 1729945 w 4176583"/>
              <a:gd name="connsiteY1" fmla="*/ 2125363 h 2125525"/>
              <a:gd name="connsiteX2" fmla="*/ 3385751 w 4176583"/>
              <a:gd name="connsiteY2" fmla="*/ 1383957 h 2125525"/>
              <a:gd name="connsiteX3" fmla="*/ 4176583 w 4176583"/>
              <a:gd name="connsiteY3" fmla="*/ 0 h 212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76583" h="2125525">
                <a:moveTo>
                  <a:pt x="0" y="1371600"/>
                </a:moveTo>
                <a:cubicBezTo>
                  <a:pt x="390267" y="1688757"/>
                  <a:pt x="1165653" y="2123304"/>
                  <a:pt x="1729945" y="2125363"/>
                </a:cubicBezTo>
                <a:cubicBezTo>
                  <a:pt x="2294237" y="2127422"/>
                  <a:pt x="2706129" y="2121244"/>
                  <a:pt x="3385751" y="1383957"/>
                </a:cubicBezTo>
                <a:cubicBezTo>
                  <a:pt x="4065373" y="646670"/>
                  <a:pt x="4016975" y="527222"/>
                  <a:pt x="4176583" y="0"/>
                </a:cubicBezTo>
              </a:path>
            </a:pathLst>
          </a:custGeom>
          <a:noFill/>
          <a:ln w="762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043" name="Picture 11" descr="https://pixabay.com/static/uploads/photo/2012/04/14/16/33/globe-34526_64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620687"/>
            <a:ext cx="1762461" cy="1762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4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092" y="2570205"/>
            <a:ext cx="2532477" cy="161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eform 5"/>
          <p:cNvSpPr/>
          <p:nvPr/>
        </p:nvSpPr>
        <p:spPr>
          <a:xfrm>
            <a:off x="3568800" y="3476331"/>
            <a:ext cx="1052627" cy="959745"/>
          </a:xfrm>
          <a:custGeom>
            <a:avLst/>
            <a:gdLst>
              <a:gd name="connsiteX0" fmla="*/ 101157 w 1052627"/>
              <a:gd name="connsiteY0" fmla="*/ 959745 h 959745"/>
              <a:gd name="connsiteX1" fmla="*/ 88800 w 1052627"/>
              <a:gd name="connsiteY1" fmla="*/ 82415 h 959745"/>
              <a:gd name="connsiteX2" fmla="*/ 1052627 w 1052627"/>
              <a:gd name="connsiteY2" fmla="*/ 32988 h 959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2627" h="959745">
                <a:moveTo>
                  <a:pt x="101157" y="959745"/>
                </a:moveTo>
                <a:cubicBezTo>
                  <a:pt x="15689" y="598309"/>
                  <a:pt x="-69778" y="236874"/>
                  <a:pt x="88800" y="82415"/>
                </a:cubicBezTo>
                <a:cubicBezTo>
                  <a:pt x="247378" y="-72044"/>
                  <a:pt x="881692" y="39166"/>
                  <a:pt x="1052627" y="32988"/>
                </a:cubicBezTo>
              </a:path>
            </a:pathLst>
          </a:custGeom>
          <a:noFill/>
          <a:ln w="762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3124059" y="1742303"/>
            <a:ext cx="1349087" cy="2693773"/>
          </a:xfrm>
          <a:custGeom>
            <a:avLst/>
            <a:gdLst>
              <a:gd name="connsiteX0" fmla="*/ 311119 w 1349087"/>
              <a:gd name="connsiteY0" fmla="*/ 2693773 h 2693773"/>
              <a:gd name="connsiteX1" fmla="*/ 63984 w 1349087"/>
              <a:gd name="connsiteY1" fmla="*/ 1791729 h 2693773"/>
              <a:gd name="connsiteX2" fmla="*/ 1349087 w 1349087"/>
              <a:gd name="connsiteY2" fmla="*/ 0 h 269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9087" h="2693773">
                <a:moveTo>
                  <a:pt x="311119" y="2693773"/>
                </a:moveTo>
                <a:cubicBezTo>
                  <a:pt x="101054" y="2467232"/>
                  <a:pt x="-109011" y="2240691"/>
                  <a:pt x="63984" y="1791729"/>
                </a:cubicBezTo>
                <a:cubicBezTo>
                  <a:pt x="236979" y="1342767"/>
                  <a:pt x="793033" y="671383"/>
                  <a:pt x="1349087" y="0"/>
                </a:cubicBezTo>
              </a:path>
            </a:pathLst>
          </a:custGeom>
          <a:noFill/>
          <a:ln w="762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5435750" y="1384392"/>
            <a:ext cx="926819" cy="1350224"/>
          </a:xfrm>
          <a:custGeom>
            <a:avLst/>
            <a:gdLst>
              <a:gd name="connsiteX0" fmla="*/ 37070 w 926819"/>
              <a:gd name="connsiteY0" fmla="*/ 1495168 h 1495168"/>
              <a:gd name="connsiteX1" fmla="*/ 926756 w 926819"/>
              <a:gd name="connsiteY1" fmla="*/ 1000898 h 1495168"/>
              <a:gd name="connsiteX2" fmla="*/ 0 w 926819"/>
              <a:gd name="connsiteY2" fmla="*/ 0 h 1495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6819" h="1495168">
                <a:moveTo>
                  <a:pt x="37070" y="1495168"/>
                </a:moveTo>
                <a:cubicBezTo>
                  <a:pt x="485002" y="1372630"/>
                  <a:pt x="932934" y="1250093"/>
                  <a:pt x="926756" y="1000898"/>
                </a:cubicBezTo>
                <a:cubicBezTo>
                  <a:pt x="920578" y="751703"/>
                  <a:pt x="460289" y="375851"/>
                  <a:pt x="0" y="0"/>
                </a:cubicBezTo>
              </a:path>
            </a:pathLst>
          </a:custGeom>
          <a:noFill/>
          <a:ln w="762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5523470" y="3707027"/>
            <a:ext cx="1865871" cy="1211314"/>
          </a:xfrm>
          <a:custGeom>
            <a:avLst/>
            <a:gdLst>
              <a:gd name="connsiteX0" fmla="*/ 1865871 w 1865871"/>
              <a:gd name="connsiteY0" fmla="*/ 98854 h 1211314"/>
              <a:gd name="connsiteX1" fmla="*/ 741406 w 1865871"/>
              <a:gd name="connsiteY1" fmla="*/ 1210962 h 1211314"/>
              <a:gd name="connsiteX2" fmla="*/ 0 w 1865871"/>
              <a:gd name="connsiteY2" fmla="*/ 0 h 121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5871" h="1211314">
                <a:moveTo>
                  <a:pt x="1865871" y="98854"/>
                </a:moveTo>
                <a:cubicBezTo>
                  <a:pt x="1459128" y="663146"/>
                  <a:pt x="1052385" y="1227438"/>
                  <a:pt x="741406" y="1210962"/>
                </a:cubicBezTo>
                <a:cubicBezTo>
                  <a:pt x="430427" y="1194486"/>
                  <a:pt x="215213" y="597243"/>
                  <a:pt x="0" y="0"/>
                </a:cubicBezTo>
              </a:path>
            </a:pathLst>
          </a:custGeom>
          <a:noFill/>
          <a:ln w="762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2354338" y="2570205"/>
            <a:ext cx="2415370" cy="896438"/>
          </a:xfrm>
          <a:custGeom>
            <a:avLst/>
            <a:gdLst>
              <a:gd name="connsiteX0" fmla="*/ 314721 w 2415370"/>
              <a:gd name="connsiteY0" fmla="*/ 0 h 896438"/>
              <a:gd name="connsiteX1" fmla="*/ 79943 w 2415370"/>
              <a:gd name="connsiteY1" fmla="*/ 877330 h 896438"/>
              <a:gd name="connsiteX2" fmla="*/ 1525684 w 2415370"/>
              <a:gd name="connsiteY2" fmla="*/ 617838 h 896438"/>
              <a:gd name="connsiteX3" fmla="*/ 2415370 w 2415370"/>
              <a:gd name="connsiteY3" fmla="*/ 778476 h 89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5370" h="896438">
                <a:moveTo>
                  <a:pt x="314721" y="0"/>
                </a:moveTo>
                <a:cubicBezTo>
                  <a:pt x="96418" y="387178"/>
                  <a:pt x="-121884" y="774357"/>
                  <a:pt x="79943" y="877330"/>
                </a:cubicBezTo>
                <a:cubicBezTo>
                  <a:pt x="281770" y="980303"/>
                  <a:pt x="1136446" y="634314"/>
                  <a:pt x="1525684" y="617838"/>
                </a:cubicBezTo>
                <a:cubicBezTo>
                  <a:pt x="1914922" y="601362"/>
                  <a:pt x="2165146" y="689919"/>
                  <a:pt x="2415370" y="778476"/>
                </a:cubicBezTo>
              </a:path>
            </a:pathLst>
          </a:custGeom>
          <a:noFill/>
          <a:ln w="762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06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do our users want? And if we Ask ?</a:t>
            </a:r>
            <a:endParaRPr lang="en-US" dirty="0"/>
          </a:p>
        </p:txBody>
      </p:sp>
      <p:pic>
        <p:nvPicPr>
          <p:cNvPr id="38914" name="Picture 2" descr="https://www.nikhef.nl/typo3temp/pics/349d719e5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12775"/>
            <a:ext cx="6768752" cy="450968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7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Increasing a meshed infrastructure appears:</a:t>
            </a:r>
            <a:br>
              <a:rPr lang="en-US" dirty="0" smtClean="0"/>
            </a:br>
            <a:r>
              <a:rPr lang="en-US" dirty="0" smtClean="0"/>
              <a:t>institutional private peering, metro-area fiber </a:t>
            </a:r>
            <a:br>
              <a:rPr lang="en-US" dirty="0" smtClean="0"/>
            </a:br>
            <a:r>
              <a:rPr lang="en-US" dirty="0" smtClean="0"/>
              <a:t>owned by e.g. universities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82550" indent="0">
              <a:buNone/>
            </a:pPr>
            <a:endParaRPr lang="en-US" dirty="0" smtClean="0"/>
          </a:p>
          <a:p>
            <a:r>
              <a:rPr lang="en-US" dirty="0" smtClean="0"/>
              <a:t>Re-use of trigger farms for analysis: new flows!</a:t>
            </a:r>
          </a:p>
          <a:p>
            <a:r>
              <a:rPr lang="en-US" dirty="0" smtClean="0"/>
              <a:t>Dynamic commercial infrastructure: </a:t>
            </a:r>
            <a:r>
              <a:rPr lang="en-US" dirty="0" err="1" smtClean="0"/>
              <a:t>NHScienceCloud</a:t>
            </a:r>
            <a:r>
              <a:rPr lang="en-US" dirty="0" smtClean="0"/>
              <a:t>, green (or: cheap) computing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Beyond our ‘own’ infrastructure?</a:t>
            </a:r>
            <a:endParaRPr lang="en-US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492896"/>
            <a:ext cx="3518614" cy="232486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852936"/>
            <a:ext cx="2880320" cy="191935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895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-6648" y="5373216"/>
            <a:ext cx="9158288" cy="1484784"/>
          </a:xfrm>
          <a:prstGeom prst="rect">
            <a:avLst/>
          </a:prstGeom>
          <a:gradFill>
            <a:gsLst>
              <a:gs pos="0">
                <a:srgbClr val="FF0000">
                  <a:alpha val="79000"/>
                </a:srgbClr>
              </a:gs>
              <a:gs pos="50000">
                <a:srgbClr val="FF0000"/>
              </a:gs>
              <a:gs pos="100000">
                <a:srgbClr val="FF0000">
                  <a:alpha val="62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-14288" y="214040"/>
            <a:ext cx="9158288" cy="785794"/>
          </a:xfrm>
          <a:prstGeom prst="rect">
            <a:avLst/>
          </a:prstGeom>
          <a:gradFill>
            <a:gsLst>
              <a:gs pos="0">
                <a:srgbClr val="FF0000">
                  <a:alpha val="79000"/>
                </a:srgbClr>
              </a:gs>
              <a:gs pos="50000">
                <a:srgbClr val="FF0000"/>
              </a:gs>
              <a:gs pos="100000">
                <a:srgbClr val="FF0000">
                  <a:alpha val="62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9938" name="Picture 2" descr="C:\Users\davidg\Desktop\Trans\fotos-lhcone-lhcopn\geknipt - Wieringermeer - Nederland Acte 2_mp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846855"/>
            <a:ext cx="9158288" cy="5174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2"/>
          <p:cNvSpPr>
            <a:spLocks noGrp="1"/>
          </p:cNvSpPr>
          <p:nvPr>
            <p:ph type="title"/>
          </p:nvPr>
        </p:nvSpPr>
        <p:spPr>
          <a:xfrm>
            <a:off x="179512" y="61865"/>
            <a:ext cx="8754938" cy="846855"/>
          </a:xfrm>
        </p:spPr>
        <p:txBody>
          <a:bodyPr/>
          <a:lstStyle/>
          <a:p>
            <a:pPr algn="ctr"/>
            <a:r>
              <a:rPr lang="en-US" dirty="0" err="1" smtClean="0"/>
              <a:t>Wieringermeer</a:t>
            </a:r>
            <a:r>
              <a:rPr lang="en-US" dirty="0" smtClean="0"/>
              <a:t>, Noord Holland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97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Wieringermeer</a:t>
            </a:r>
            <a:r>
              <a:rPr lang="en-US" dirty="0" smtClean="0"/>
              <a:t>, Noord Holland</a:t>
            </a:r>
            <a:endParaRPr lang="en-US" dirty="0"/>
          </a:p>
        </p:txBody>
      </p:sp>
      <p:pic>
        <p:nvPicPr>
          <p:cNvPr id="40962" name="Picture 2" descr="C:\Users\davidg\Desktop\Trans\fotos-lhcone-lhcopn\MS datancetre middenmeer wieringermeer 731885f2-7279-49b3-830e-21deb7b9966c-larg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9" y="1340768"/>
            <a:ext cx="9144000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52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ikhef-PDP-presentation-2015-mod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latin typeface="+mj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tns:customPropertyEditors xmlns:tns="http://schemas.microsoft.com/office/2006/customDocumentInformationPanel">
  <tns:showOnOpen>false</tns:showOnOpen>
  <tns:defaultPropertyEditorNamespace>Standard properties</tns:defaultPropertyEditorNamespace>
</tns:customPropertyEditors>
</file>

<file path=customXml/itemProps1.xml><?xml version="1.0" encoding="utf-8"?>
<ds:datastoreItem xmlns:ds="http://schemas.openxmlformats.org/officeDocument/2006/customXml" ds:itemID="{03338BC8-BBF3-4152-8114-248CD4A24091}">
  <ds:schemaRefs>
    <ds:schemaRef ds:uri="http://schemas.microsoft.com/office/2006/customDocumentInformationPane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Nikhef-PDP-presentation-2015-mod</Template>
  <TotalTime>4538</TotalTime>
  <Words>220</Words>
  <Application>Microsoft Office PowerPoint</Application>
  <PresentationFormat>On-screen Show (4:3)</PresentationFormat>
  <Paragraphs>63</Paragraphs>
  <Slides>16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Nikhef-PDP-presentation-2015-mod</vt:lpstr>
      <vt:lpstr>Welcome to the NL-T1 and the Dutch National e-Infrastructure</vt:lpstr>
      <vt:lpstr>The Dutch National e-Infrastructure</vt:lpstr>
      <vt:lpstr>PowerPoint Presentation</vt:lpstr>
      <vt:lpstr>DNI data and compute services</vt:lpstr>
      <vt:lpstr>Connecting NL              infrastructure</vt:lpstr>
      <vt:lpstr>What do our users want? And if we Ask ?</vt:lpstr>
      <vt:lpstr>Beyond our ‘own’ infrastructure?</vt:lpstr>
      <vt:lpstr>Wieringermeer, Noord Holland</vt:lpstr>
      <vt:lpstr>Wieringermeer, Noord Holland</vt:lpstr>
      <vt:lpstr>But why not here, where it’s green?</vt:lpstr>
      <vt:lpstr>Or here, where it’s cheap?</vt:lpstr>
      <vt:lpstr>Cloud provider landscape in Europe</vt:lpstr>
      <vt:lpstr>Getting it to the end-user</vt:lpstr>
      <vt:lpstr>This is what they have at home …</vt:lpstr>
      <vt:lpstr>But what end-users need … … may what we have by now forgotten …</vt:lpstr>
      <vt:lpstr>Education!</vt:lpstr>
    </vt:vector>
  </TitlesOfParts>
  <Company>Nikhef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the NL-T1 and the Dutch National e-Infrastructure</dc:title>
  <dc:creator>DavidG</dc:creator>
  <cp:lastModifiedBy>DavidG</cp:lastModifiedBy>
  <cp:revision>58</cp:revision>
  <cp:lastPrinted>2015-10-27T15:15:00Z</cp:lastPrinted>
  <dcterms:created xsi:type="dcterms:W3CDTF">2015-10-24T14:21:18Z</dcterms:created>
  <dcterms:modified xsi:type="dcterms:W3CDTF">2015-10-27T21:24:04Z</dcterms:modified>
</cp:coreProperties>
</file>