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avi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2"/>
  </p:sldMasterIdLst>
  <p:notesMasterIdLst>
    <p:notesMasterId r:id="rId34"/>
  </p:notesMasterIdLst>
  <p:handoutMasterIdLst>
    <p:handoutMasterId r:id="rId35"/>
  </p:handoutMasterIdLst>
  <p:sldIdLst>
    <p:sldId id="256" r:id="rId3"/>
    <p:sldId id="286" r:id="rId4"/>
    <p:sldId id="279" r:id="rId5"/>
    <p:sldId id="261" r:id="rId6"/>
    <p:sldId id="288" r:id="rId7"/>
    <p:sldId id="277" r:id="rId8"/>
    <p:sldId id="297" r:id="rId9"/>
    <p:sldId id="287" r:id="rId10"/>
    <p:sldId id="289" r:id="rId11"/>
    <p:sldId id="272" r:id="rId12"/>
    <p:sldId id="273" r:id="rId13"/>
    <p:sldId id="274" r:id="rId14"/>
    <p:sldId id="284" r:id="rId15"/>
    <p:sldId id="275" r:id="rId16"/>
    <p:sldId id="290" r:id="rId17"/>
    <p:sldId id="282" r:id="rId18"/>
    <p:sldId id="283" r:id="rId19"/>
    <p:sldId id="281" r:id="rId20"/>
    <p:sldId id="262" r:id="rId21"/>
    <p:sldId id="264" r:id="rId22"/>
    <p:sldId id="291" r:id="rId23"/>
    <p:sldId id="263" r:id="rId24"/>
    <p:sldId id="271" r:id="rId25"/>
    <p:sldId id="266" r:id="rId26"/>
    <p:sldId id="268" r:id="rId27"/>
    <p:sldId id="296" r:id="rId28"/>
    <p:sldId id="270" r:id="rId29"/>
    <p:sldId id="276" r:id="rId30"/>
    <p:sldId id="280" r:id="rId31"/>
    <p:sldId id="260" r:id="rId32"/>
    <p:sldId id="295" r:id="rId33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g" initials="DL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2F2F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79" autoAdjust="0"/>
    <p:restoredTop sz="87048" autoAdjust="0"/>
  </p:normalViewPr>
  <p:slideViewPr>
    <p:cSldViewPr>
      <p:cViewPr>
        <p:scale>
          <a:sx n="75" d="100"/>
          <a:sy n="75" d="100"/>
        </p:scale>
        <p:origin x="-806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avidg\AppData\Local\Temp\HS06vsSI06-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Processor</a:t>
            </a:r>
            <a:r>
              <a:rPr lang="en-US" baseline="0"/>
              <a:t> Performance Rating Evolution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SpecInt06BaseRate</c:v>
          </c:tx>
          <c:xVal>
            <c:numRef>
              <c:f>Sheet1!$B$3:$B$7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2014</c:v>
                </c:pt>
              </c:numCache>
            </c:numRef>
          </c:xVal>
          <c:yVal>
            <c:numRef>
              <c:f>Sheet1!$D$3:$D$7</c:f>
              <c:numCache>
                <c:formatCode>0.00</c:formatCode>
                <c:ptCount val="5"/>
                <c:pt idx="0">
                  <c:v>12.35</c:v>
                </c:pt>
                <c:pt idx="1">
                  <c:v>19.66</c:v>
                </c:pt>
                <c:pt idx="2">
                  <c:v>24.08</c:v>
                </c:pt>
                <c:pt idx="3">
                  <c:v>29.1875</c:v>
                </c:pt>
                <c:pt idx="4">
                  <c:v>54.25</c:v>
                </c:pt>
              </c:numCache>
            </c:numRef>
          </c:yVal>
          <c:smooth val="0"/>
        </c:ser>
        <c:ser>
          <c:idx val="1"/>
          <c:order val="1"/>
          <c:tx>
            <c:v>HEPSPEC06</c:v>
          </c:tx>
          <c:xVal>
            <c:numRef>
              <c:f>Sheet1!$B$3:$B$7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2011</c:v>
                </c:pt>
                <c:pt idx="3">
                  <c:v>2013</c:v>
                </c:pt>
                <c:pt idx="4">
                  <c:v>2014</c:v>
                </c:pt>
              </c:numCache>
            </c:numRef>
          </c:xVal>
          <c:yVal>
            <c:numRef>
              <c:f>Sheet1!$E$3:$E$7</c:f>
              <c:numCache>
                <c:formatCode>0.00</c:formatCode>
                <c:ptCount val="5"/>
                <c:pt idx="0">
                  <c:v>9.2249999999999996</c:v>
                </c:pt>
                <c:pt idx="1">
                  <c:v>12.418749999999999</c:v>
                </c:pt>
                <c:pt idx="2">
                  <c:v>12.4925</c:v>
                </c:pt>
                <c:pt idx="3">
                  <c:v>13.4471875</c:v>
                </c:pt>
                <c:pt idx="4">
                  <c:v>19.971666666666668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563008"/>
        <c:axId val="86563584"/>
      </c:scatterChart>
      <c:valAx>
        <c:axId val="8656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6563584"/>
        <c:crosses val="autoZero"/>
        <c:crossBetween val="midCat"/>
      </c:valAx>
      <c:valAx>
        <c:axId val="86563584"/>
        <c:scaling>
          <c:orientation val="minMax"/>
        </c:scaling>
        <c:delete val="0"/>
        <c:axPos val="l"/>
        <c:majorGridlines/>
        <c:numFmt formatCode="0.0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86563008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103299861195895"/>
          <c:y val="0.14194285972503101"/>
          <c:w val="0.41837982205763297"/>
          <c:h val="0.20947640000018547"/>
        </c:manualLayout>
      </c:layout>
      <c:overlay val="1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solidFill>
      <a:srgbClr val="F2F2F2">
        <a:alpha val="89804"/>
      </a:srgbClr>
    </a:solidFill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0.17871</cdr:x>
      <cdr:y>0.40068</cdr:y>
    </cdr:from>
    <cdr:to>
      <cdr:x>0.76251</cdr:x>
      <cdr:y>0.48415</cdr:y>
    </cdr:to>
    <cdr:sp macro="" textlink="">
      <cdr:nvSpPr>
        <cdr:cNvPr id="2" name="Right Arrow Callout 1"/>
        <cdr:cNvSpPr/>
      </cdr:nvSpPr>
      <cdr:spPr>
        <a:xfrm xmlns:a="http://schemas.openxmlformats.org/drawingml/2006/main">
          <a:off x="1080120" y="1728192"/>
          <a:ext cx="3528392" cy="360040"/>
        </a:xfrm>
        <a:prstGeom xmlns:a="http://schemas.openxmlformats.org/drawingml/2006/main" prst="rightArrowCallout">
          <a:avLst>
            <a:gd name="adj1" fmla="val 25000"/>
            <a:gd name="adj2" fmla="val 25000"/>
            <a:gd name="adj3" fmla="val 25000"/>
            <a:gd name="adj4" fmla="val 91756"/>
          </a:avLst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800" b="1" dirty="0" smtClean="0"/>
            <a:t>Your Potential Performance</a:t>
          </a:r>
          <a:endParaRPr lang="en-US" sz="1800" b="1" dirty="0"/>
        </a:p>
      </cdr:txBody>
    </cdr:sp>
  </cdr:relSizeAnchor>
  <cdr:relSizeAnchor xmlns:cdr="http://schemas.openxmlformats.org/drawingml/2006/chartDrawing">
    <cdr:from>
      <cdr:x>0.30977</cdr:x>
      <cdr:y>0.75127</cdr:y>
    </cdr:from>
    <cdr:to>
      <cdr:x>0.90548</cdr:x>
      <cdr:y>0.88483</cdr:y>
    </cdr:to>
    <cdr:sp macro="" textlink="">
      <cdr:nvSpPr>
        <cdr:cNvPr id="4" name="Up Arrow Callout 3"/>
        <cdr:cNvSpPr/>
      </cdr:nvSpPr>
      <cdr:spPr>
        <a:xfrm xmlns:a="http://schemas.openxmlformats.org/drawingml/2006/main">
          <a:off x="1872208" y="3240360"/>
          <a:ext cx="3600400" cy="576064"/>
        </a:xfrm>
        <a:prstGeom xmlns:a="http://schemas.openxmlformats.org/drawingml/2006/main" prst="upArrowCallout">
          <a:avLst/>
        </a:prstGeom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800" b="1" dirty="0" smtClean="0"/>
            <a:t>HEP code actual performance</a:t>
          </a:r>
          <a:endParaRPr lang="en-US" sz="18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844B3-8EBB-4261-9F3F-CE33FF496F3A}" type="datetimeFigureOut">
              <a:rPr lang="en-GB" smtClean="0"/>
              <a:t>15/12/2014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C463E-2F37-4B51-A19B-8099B45DBB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236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689073-B178-4BAB-AE6E-EACD7B34C47D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6297EB1-D198-4679-A62A-CD1F302C7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31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59B22C-6529-438C-AD6E-C6E2E125724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Same holds for network by the way – we like it,</a:t>
            </a:r>
            <a:r>
              <a:rPr lang="en-US" baseline="0" dirty="0" smtClean="0"/>
              <a:t> just as we do now for Xenon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297EB1-D198-4679-A62A-CD1F302C726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06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297EB1-D198-4679-A62A-CD1F302C726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96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68FF9-28BE-4127-860B-2218B93FD491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665D5-E7FB-4747-9949-8352FC1E9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26" name="Picture 2" descr="H:\Home\davidg\Template\Logos\fom-mini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735" y="332656"/>
            <a:ext cx="504825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1538" y="1447800"/>
            <a:ext cx="7862912" cy="480060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1B984-375F-4EEE-A964-D774F2CE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0ED40-11F8-4981-901A-E202A3BED66A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95AF5-8BE2-4382-802A-19FA41C993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D5388-B45F-46F5-B6E0-6508B6F7F7A6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19895-4C97-48BA-8389-0BDAAFA87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87028-7C0D-49AD-B98D-90A6BE1026FB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BD263-791E-489A-AA4A-EFD98E58E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D65A1-AF7C-44D3-BAC8-B20C5D40F613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 bwMode="invGray">
          <a:xfrm>
            <a:off x="2286000" y="285750"/>
            <a:ext cx="71438" cy="5715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F91E9-F243-4172-AE1E-28C2EB2B9099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4C121-A721-4120-A84B-ED2355CE8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93D65-D1ED-42AC-955C-A489450C3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291F9-050E-4757-88C7-A5354495C17B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93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049178" y="328278"/>
            <a:ext cx="3637622" cy="640080"/>
          </a:xfrm>
          <a:noFill/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07153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77778" y="969336"/>
            <a:ext cx="3637622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9C32-D46E-483A-A516-30698C42B5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3D8B8-AD24-443B-9999-B39B0F5B09EF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0891-9EB9-40B7-8657-8712FF988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01826-E098-41EE-BBA3-AEDAF2BA3B48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DA8F7-5DEC-4C03-A17A-904A15135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93B9E-2FCB-429F-8FE0-69134FE13776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16778"/>
            <a:ext cx="3672047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71538" y="1406964"/>
            <a:ext cx="3672047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71538" y="2133600"/>
            <a:ext cx="785818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0B0A-EBF4-483F-8E89-0E316B7CC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9D26-3F16-4508-9493-F976CD70E110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928694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7" name="Flowchart: Process 8"/>
          <p:cNvSpPr/>
          <p:nvPr/>
        </p:nvSpPr>
        <p:spPr>
          <a:xfrm rot="19468671">
            <a:off x="563563" y="954088"/>
            <a:ext cx="685800" cy="204787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lowchart: Process 9"/>
          <p:cNvSpPr/>
          <p:nvPr/>
        </p:nvSpPr>
        <p:spPr>
          <a:xfrm rot="2103354" flipH="1">
            <a:off x="5143500" y="9842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Flowchart: Process 10"/>
          <p:cNvSpPr/>
          <p:nvPr/>
        </p:nvSpPr>
        <p:spPr>
          <a:xfrm rot="21222350" flipH="1">
            <a:off x="2857500" y="5581650"/>
            <a:ext cx="649288" cy="204788"/>
          </a:xfrm>
          <a:prstGeom prst="flowChartProcess">
            <a:avLst/>
          </a:prstGeom>
          <a:solidFill>
            <a:schemeClr val="accent3">
              <a:lumMod val="20000"/>
              <a:lumOff val="80000"/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4894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4894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5929313" y="3429000"/>
            <a:ext cx="2714625" cy="228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998B04-BD65-42D3-ABC5-D3D36AB68691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6D8129-2F00-492D-ABD0-CBD589F1CC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tile tx="0" ty="57150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4" name="TextBox 13"/>
          <p:cNvSpPr txBox="1"/>
          <p:nvPr/>
        </p:nvSpPr>
        <p:spPr>
          <a:xfrm>
            <a:off x="0" y="5072063"/>
            <a:ext cx="1562100" cy="1047750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David Groep</a:t>
            </a:r>
            <a:endParaRPr lang="en-US" sz="1200" dirty="0">
              <a:solidFill>
                <a:srgbClr val="C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C00000"/>
                </a:solidFill>
                <a:latin typeface="+mn-lt"/>
              </a:rPr>
              <a:t>Nikhef</a:t>
            </a:r>
            <a:br>
              <a:rPr lang="en-US" sz="1200" dirty="0">
                <a:solidFill>
                  <a:srgbClr val="C00000"/>
                </a:solidFill>
                <a:latin typeface="+mn-lt"/>
              </a:rPr>
            </a:br>
            <a:r>
              <a:rPr lang="en-US" sz="1200" dirty="0">
                <a:solidFill>
                  <a:srgbClr val="C00000"/>
                </a:solidFill>
                <a:latin typeface="+mn-lt"/>
              </a:rPr>
              <a:t>Amsterdam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>
                <a:solidFill>
                  <a:srgbClr val="C00000"/>
                </a:solidFill>
                <a:latin typeface="+mn-lt"/>
              </a:rPr>
              <a:t>PDP &amp; Grid</a:t>
            </a:r>
            <a:endParaRPr lang="en-US" sz="1200" i="1" dirty="0">
              <a:solidFill>
                <a:srgbClr val="C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91C1926A-F936-4DFE-B56A-FA9EC96AA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E5221C5A-F21D-4A22-9074-955EA930CDFE}" type="datetimeFigureOut">
              <a:rPr lang="en-US"/>
              <a:pPr>
                <a:defRPr/>
              </a:pPr>
              <a:t>12/15/2014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69975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8"/>
          <p:cNvSpPr/>
          <p:nvPr/>
        </p:nvSpPr>
        <p:spPr>
          <a:xfrm>
            <a:off x="1012117" y="1344613"/>
            <a:ext cx="63500" cy="6508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7"/>
          <p:cNvSpPr/>
          <p:nvPr/>
        </p:nvSpPr>
        <p:spPr>
          <a:xfrm>
            <a:off x="928662" y="1566202"/>
            <a:ext cx="210312" cy="210312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8"/>
          <p:cNvSpPr/>
          <p:nvPr/>
        </p:nvSpPr>
        <p:spPr>
          <a:xfrm>
            <a:off x="1164517" y="1497013"/>
            <a:ext cx="63500" cy="6508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109" name="Picture 37" descr="H:\Home\davidg\Nikhef\Logo2014\v9-fullcurves\nikhef-logo-lc-v9c-tight.wmf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5" y="6299490"/>
            <a:ext cx="1177158" cy="49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4" r:id="rId2"/>
    <p:sldLayoutId id="2147483716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5" r:id="rId9"/>
    <p:sldLayoutId id="2147483710" r:id="rId10"/>
    <p:sldLayoutId id="2147483711" r:id="rId11"/>
    <p:sldLayoutId id="2147483712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3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1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video" Target="../media/media1.avi"/><Relationship Id="rId16" Type="http://schemas.openxmlformats.org/officeDocument/2006/relationships/image" Target="../media/image73.jpeg"/><Relationship Id="rId20" Type="http://schemas.openxmlformats.org/officeDocument/2006/relationships/image" Target="../media/image77.png"/><Relationship Id="rId1" Type="http://schemas.microsoft.com/office/2007/relationships/media" Target="../media/media1.avi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Physics Data Processing &amp; ICT</a:t>
            </a:r>
            <a:br>
              <a:rPr lang="en-US" dirty="0" smtClean="0"/>
            </a:br>
            <a:r>
              <a:rPr lang="en-US" i="1" dirty="0" smtClean="0"/>
              <a:t>Ready for </a:t>
            </a:r>
            <a:r>
              <a:rPr lang="en-US" i="1" dirty="0" smtClean="0"/>
              <a:t>more than Run 2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– Nikhef Jamboree 2014</a:t>
            </a:r>
            <a:endParaRPr lang="en-US" i="1" dirty="0"/>
          </a:p>
        </p:txBody>
      </p:sp>
      <p:pic>
        <p:nvPicPr>
          <p:cNvPr id="5" name="Picture Placeholder 4" descr="pdpbw.wmf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4964" y="857232"/>
            <a:ext cx="556872" cy="32388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31" y="2420888"/>
            <a:ext cx="5104706" cy="352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2240" y="5374957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j-lt"/>
              </a:rPr>
              <a:t>Nikhef data </a:t>
            </a:r>
            <a:r>
              <a:rPr lang="en-US" i="1" dirty="0" err="1" smtClean="0">
                <a:latin typeface="+mj-lt"/>
              </a:rPr>
              <a:t>centre</a:t>
            </a:r>
            <a:endParaRPr lang="en-US" i="1" dirty="0" smtClean="0">
              <a:latin typeface="+mj-lt"/>
            </a:endParaRPr>
          </a:p>
          <a:p>
            <a:r>
              <a:rPr lang="en-US" i="1" dirty="0" smtClean="0">
                <a:latin typeface="+mj-lt"/>
              </a:rPr>
              <a:t>H234b on Open Day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144001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85891"/>
            <a:ext cx="7843111" cy="312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43760" y="1591580"/>
            <a:ext cx="6203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Nikhef traffic exchanged with the rest of the world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672" y="1844824"/>
            <a:ext cx="432048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6388" y="332656"/>
            <a:ext cx="8851222" cy="70788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Getting the data in – and out: Networks!</a:t>
            </a:r>
            <a:endParaRPr lang="en-US" sz="2800" dirty="0" smtClean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388" y="4725144"/>
            <a:ext cx="8851222" cy="181588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Bandwidth use is independent of LHC running</a:t>
            </a:r>
          </a:p>
          <a:p>
            <a:endParaRPr lang="en-US" sz="20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What would happen when Run 2 really starts?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Internal 240Gb/s</a:t>
            </a:r>
            <a:r>
              <a:rPr lang="en-US" sz="2400" dirty="0" smtClean="0">
                <a:latin typeface="+mj-lt"/>
              </a:rPr>
              <a:t> network nice – but data comes from anywhere</a:t>
            </a:r>
            <a:br>
              <a:rPr lang="en-US" sz="2400" dirty="0" smtClean="0">
                <a:latin typeface="+mj-lt"/>
              </a:rPr>
            </a:br>
            <a:r>
              <a:rPr lang="en-US" sz="2400" i="1" dirty="0" smtClean="0">
                <a:latin typeface="+mj-lt"/>
              </a:rPr>
              <a:t>Not only for the LHC, but also e.g. for Xenon!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082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306666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SURFnet</a:t>
            </a:r>
            <a:r>
              <a:rPr lang="en-US" dirty="0" smtClean="0"/>
              <a:t> Campus Challenge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6681" y="387293"/>
            <a:ext cx="2344007" cy="1144411"/>
            <a:chOff x="1115616" y="988445"/>
            <a:chExt cx="4643065" cy="2266877"/>
          </a:xfrm>
        </p:grpSpPr>
        <p:pic>
          <p:nvPicPr>
            <p:cNvPr id="8194" name="Picture 2" descr="https://surfsara.nl/sites/default/files/field/image/logo_AMOLF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2018501"/>
              <a:ext cx="1855232" cy="1236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9" name="Picture 7" descr="http://www.delaat.net/tnc/tnc12/logo-surfnet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334" y="1280925"/>
              <a:ext cx="2229347" cy="1063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5" descr="H:\Home\davidg\Nikhef\Logo2014\v9-fullcurves\nikhef-logo-lc-v9c-tight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394" y="2453257"/>
              <a:ext cx="1547812" cy="650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://event.cwi.nl/mtw2014/media/img/cw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988445"/>
              <a:ext cx="3712165" cy="1648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29" y="1455377"/>
            <a:ext cx="2082471" cy="219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4" y="3897696"/>
            <a:ext cx="9163144" cy="296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4005064"/>
            <a:ext cx="4137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j-lt"/>
              </a:rPr>
              <a:t>http://campus-challenge.amolf.nl/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5146" y="1830368"/>
            <a:ext cx="62077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Upgrade from 10 </a:t>
            </a:r>
            <a:r>
              <a:rPr lang="en-US" sz="2400" b="1" dirty="0" smtClean="0">
                <a:latin typeface="+mj-lt"/>
                <a:sym typeface="Wingdings"/>
              </a:rPr>
              <a:t></a:t>
            </a:r>
            <a:r>
              <a:rPr lang="en-US" sz="2400" b="1" dirty="0" smtClean="0">
                <a:latin typeface="+mj-lt"/>
              </a:rPr>
              <a:t> 100 </a:t>
            </a:r>
            <a:r>
              <a:rPr lang="en-US" sz="2400" b="1" dirty="0" err="1" smtClean="0">
                <a:latin typeface="+mj-lt"/>
              </a:rPr>
              <a:t>Gbps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+mj-lt"/>
              </a:rPr>
              <a:t>SURFnet</a:t>
            </a:r>
            <a:endParaRPr lang="en-US" sz="2400" b="1" dirty="0" smtClean="0">
              <a:latin typeface="+mj-lt"/>
            </a:endParaRPr>
          </a:p>
          <a:p>
            <a:r>
              <a:rPr lang="en-US" sz="2400" b="1" dirty="0" smtClean="0">
                <a:latin typeface="+mj-lt"/>
              </a:rPr>
              <a:t>Upgrade 20 </a:t>
            </a:r>
            <a:r>
              <a:rPr lang="en-US" sz="2400" b="1" dirty="0">
                <a:sym typeface="Wingdings"/>
              </a:rPr>
              <a:t></a:t>
            </a:r>
            <a:r>
              <a:rPr lang="en-US" sz="2400" b="1" dirty="0" smtClean="0">
                <a:latin typeface="+mj-lt"/>
              </a:rPr>
              <a:t> 100 </a:t>
            </a:r>
            <a:r>
              <a:rPr lang="en-US" sz="2400" b="1" dirty="0" err="1" smtClean="0">
                <a:latin typeface="+mj-lt"/>
              </a:rPr>
              <a:t>Gbps</a:t>
            </a:r>
            <a:r>
              <a:rPr lang="en-US" sz="2400" b="1" dirty="0" smtClean="0">
                <a:latin typeface="+mj-lt"/>
              </a:rPr>
              <a:t> SURFsara</a:t>
            </a:r>
          </a:p>
          <a:p>
            <a:r>
              <a:rPr lang="en-US" sz="2400" b="1" dirty="0" smtClean="0">
                <a:latin typeface="+mj-lt"/>
              </a:rPr>
              <a:t>Transit LHCOPN for the Atlas Moscow T1</a:t>
            </a:r>
          </a:p>
          <a:p>
            <a:r>
              <a:rPr lang="en-US" sz="2400" b="1" dirty="0" smtClean="0">
                <a:latin typeface="+mj-lt"/>
              </a:rPr>
              <a:t>Our access to Run-2 data now: 40Gbps</a:t>
            </a:r>
            <a:br>
              <a:rPr lang="en-US" sz="2400" b="1" dirty="0" smtClean="0">
                <a:latin typeface="+mj-lt"/>
              </a:rPr>
            </a:br>
            <a:r>
              <a:rPr lang="en-US" sz="2400" b="1" i="1" dirty="0" smtClean="0">
                <a:latin typeface="+mj-lt"/>
              </a:rPr>
              <a:t>and a whole lot more: storage, wireless, …</a:t>
            </a:r>
            <a:endParaRPr lang="en-US" sz="2400" b="1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35" y="4032704"/>
            <a:ext cx="3457774" cy="2690287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45764" y="6546830"/>
            <a:ext cx="5634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Wim</a:t>
            </a:r>
            <a:r>
              <a:rPr lang="en-US" sz="1600" dirty="0" smtClean="0"/>
              <a:t> </a:t>
            </a:r>
            <a:r>
              <a:rPr lang="en-US" sz="1600" dirty="0" err="1" smtClean="0"/>
              <a:t>Heubers</a:t>
            </a:r>
            <a:r>
              <a:rPr lang="en-US" sz="1600" dirty="0" smtClean="0"/>
              <a:t>, </a:t>
            </a:r>
            <a:r>
              <a:rPr lang="en-US" sz="1600" dirty="0" err="1" smtClean="0"/>
              <a:t>Wilco</a:t>
            </a:r>
            <a:r>
              <a:rPr lang="en-US" sz="1600" dirty="0" smtClean="0"/>
              <a:t> Baan </a:t>
            </a:r>
            <a:r>
              <a:rPr lang="en-US" sz="1600" dirty="0" err="1" smtClean="0"/>
              <a:t>Hofman</a:t>
            </a:r>
            <a:r>
              <a:rPr lang="en-US" sz="1600" dirty="0" smtClean="0"/>
              <a:t>, Tristan </a:t>
            </a:r>
            <a:r>
              <a:rPr lang="en-US" sz="1600" dirty="0" err="1" smtClean="0"/>
              <a:t>Suerink</a:t>
            </a:r>
            <a:r>
              <a:rPr lang="en-US" sz="1600" dirty="0" smtClean="0"/>
              <a:t>, </a:t>
            </a:r>
            <a:r>
              <a:rPr lang="en-US" sz="1600" dirty="0" err="1" smtClean="0"/>
              <a:t>DavidG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7861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1092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100G network came just in Time!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86616" y="1268760"/>
            <a:ext cx="36856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6-7 September 2014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100G tests end-to-end </a:t>
            </a:r>
            <a:br>
              <a:rPr lang="en-US" dirty="0" smtClean="0"/>
            </a:br>
            <a:r>
              <a:rPr lang="en-US" dirty="0" err="1" smtClean="0"/>
              <a:t>UvA</a:t>
            </a:r>
            <a:r>
              <a:rPr lang="en-US" dirty="0" smtClean="0"/>
              <a:t>-</a:t>
            </a:r>
            <a:r>
              <a:rPr lang="en-US" dirty="0" err="1" smtClean="0"/>
              <a:t>SURFnet</a:t>
            </a:r>
            <a:r>
              <a:rPr lang="en-US" dirty="0" smtClean="0"/>
              <a:t>-Nikhef</a:t>
            </a:r>
          </a:p>
          <a:p>
            <a:r>
              <a:rPr lang="en-US" b="1" dirty="0" smtClean="0"/>
              <a:t>October 2014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100G SURFsara commissioned, </a:t>
            </a:r>
            <a:br>
              <a:rPr lang="en-US" dirty="0" smtClean="0"/>
            </a:br>
            <a:r>
              <a:rPr lang="en-US" dirty="0" smtClean="0"/>
              <a:t>and 10G to KIAE deployed</a:t>
            </a:r>
          </a:p>
        </p:txBody>
      </p:sp>
      <p:pic>
        <p:nvPicPr>
          <p:cNvPr id="9219" name="Picture 3" descr="C:\Users\davidg\Desktop\Trans\mini-graph.cgi.png-sing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211" y="3834960"/>
            <a:ext cx="3593845" cy="166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3382575"/>
            <a:ext cx="3286175" cy="303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96336" y="368639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Nov 28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-36512" y="3465628"/>
            <a:ext cx="52630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/>
              <a:t>November 2014</a:t>
            </a:r>
            <a:r>
              <a:rPr lang="en-US" dirty="0"/>
              <a:t>: </a:t>
            </a:r>
            <a:r>
              <a:rPr lang="en-US" dirty="0" smtClean="0"/>
              <a:t> sustained 40G validation traffic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59023" y="5445224"/>
            <a:ext cx="4365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and just in time for a</a:t>
            </a:r>
            <a:b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 300 Atlas analysis jobs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3" y="1261835"/>
            <a:ext cx="5357893" cy="212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144413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100Gbps</a:t>
            </a:r>
            <a:endParaRPr lang="en-US" dirty="0"/>
          </a:p>
        </p:txBody>
      </p:sp>
      <p:cxnSp>
        <p:nvCxnSpPr>
          <p:cNvPr id="11" name="Straight Connector 10"/>
          <p:cNvCxnSpPr>
            <a:stCxn id="9" idx="3"/>
          </p:cNvCxnSpPr>
          <p:nvPr/>
        </p:nvCxnSpPr>
        <p:spPr>
          <a:xfrm>
            <a:off x="1660372" y="1628800"/>
            <a:ext cx="39262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95936" y="299695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time line: 2hrs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790086" y="6519446"/>
            <a:ext cx="235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Tristan </a:t>
            </a:r>
            <a:r>
              <a:rPr lang="en-US" sz="1600" dirty="0" err="1" smtClean="0"/>
              <a:t>Suerink</a:t>
            </a:r>
            <a:r>
              <a:rPr lang="en-US" sz="1600" dirty="0" smtClean="0"/>
              <a:t>, </a:t>
            </a:r>
            <a:r>
              <a:rPr lang="en-US" sz="1600" dirty="0" err="1" smtClean="0"/>
              <a:t>DavidG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471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Home\davidg\Nikhef\Network\Nikhef-parkwachter-ICs-2014121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11" y="779513"/>
            <a:ext cx="8102493" cy="56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034904" y="3789040"/>
            <a:ext cx="3096344" cy="936104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9672" y="260648"/>
            <a:ext cx="7187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‘The Graph Nobody Wants To See™’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122" name="Picture 2" descr="https://atlasphysathome.web.cern.ch/sites/atlasphysathome.web.cern.ch/files/styles/large/public/field/image/ATLAS-chrome-logo-URL-blue-wh.png?itok=lwiZqse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211132"/>
            <a:ext cx="432048" cy="2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5100" y="1436712"/>
            <a:ext cx="7499350" cy="4800600"/>
          </a:xfrm>
        </p:spPr>
        <p:txBody>
          <a:bodyPr/>
          <a:lstStyle/>
          <a:p>
            <a:r>
              <a:rPr lang="en-US" sz="2800" dirty="0" smtClean="0"/>
              <a:t>Local capacity – just more and more of it?</a:t>
            </a:r>
          </a:p>
          <a:p>
            <a:pPr lvl="1"/>
            <a:r>
              <a:rPr lang="en-US" dirty="0" smtClean="0"/>
              <a:t>~300 TB now, </a:t>
            </a:r>
            <a:r>
              <a:rPr lang="en-US" i="1" dirty="0" smtClean="0"/>
              <a:t>maybe </a:t>
            </a:r>
            <a:r>
              <a:rPr lang="en-US" dirty="0" smtClean="0"/>
              <a:t>1 Petabyte in 2015 …</a:t>
            </a:r>
          </a:p>
          <a:p>
            <a:r>
              <a:rPr lang="en-US" sz="2800" dirty="0" smtClean="0"/>
              <a:t>But how to access it? Over the network?</a:t>
            </a:r>
          </a:p>
          <a:p>
            <a:pPr lvl="1"/>
            <a:r>
              <a:rPr lang="en-US" sz="2000" dirty="0" err="1" smtClean="0"/>
              <a:t>GlusterFS</a:t>
            </a:r>
            <a:r>
              <a:rPr lang="en-US" sz="2000" dirty="0" smtClean="0"/>
              <a:t> failed us for now – it cannot </a:t>
            </a:r>
            <a:r>
              <a:rPr lang="en-US" sz="2000" dirty="0"/>
              <a:t>sustain our </a:t>
            </a:r>
            <a:r>
              <a:rPr lang="en-US" sz="2000" dirty="0" smtClean="0"/>
              <a:t>800</a:t>
            </a:r>
            <a:r>
              <a:rPr lang="en-US" sz="2000" dirty="0"/>
              <a:t>+ </a:t>
            </a:r>
            <a:r>
              <a:rPr lang="en-US" sz="2000" dirty="0" smtClean="0"/>
              <a:t>nodes</a:t>
            </a:r>
          </a:p>
          <a:p>
            <a:pPr lvl="1"/>
            <a:r>
              <a:rPr lang="en-US" sz="2000" dirty="0"/>
              <a:t>Move ‘resolution’ complexity to </a:t>
            </a:r>
            <a:r>
              <a:rPr lang="en-US" sz="2000" dirty="0" smtClean="0"/>
              <a:t>application?  </a:t>
            </a:r>
            <a:br>
              <a:rPr lang="en-US" sz="2000" dirty="0" smtClean="0"/>
            </a:br>
            <a:r>
              <a:rPr lang="en-US" sz="2000" dirty="0" smtClean="0"/>
              <a:t>Try Atlas </a:t>
            </a:r>
            <a:r>
              <a:rPr lang="en-US" sz="2000" dirty="0" err="1" smtClean="0"/>
              <a:t>XRootd</a:t>
            </a:r>
            <a:r>
              <a:rPr lang="en-US" sz="2000" dirty="0" smtClean="0"/>
              <a:t>-federation</a:t>
            </a:r>
            <a:r>
              <a:rPr lang="en-US" sz="2000" dirty="0"/>
              <a:t>,</a:t>
            </a:r>
            <a:r>
              <a:rPr lang="en-US" sz="2000" dirty="0" smtClean="0"/>
              <a:t> and e.g. gfal2fs!</a:t>
            </a:r>
            <a:endParaRPr lang="en-US" sz="2000" dirty="0"/>
          </a:p>
          <a:p>
            <a:pPr lvl="1"/>
            <a:r>
              <a:rPr lang="en-US" sz="2000" dirty="0" smtClean="0"/>
              <a:t>Use our own ‘grid</a:t>
            </a:r>
            <a:r>
              <a:rPr lang="en-US" sz="2000" dirty="0"/>
              <a:t>’ storage </a:t>
            </a:r>
            <a:r>
              <a:rPr lang="en-US" sz="2000" dirty="0" smtClean="0"/>
              <a:t>‘@tbn18’ – and connected </a:t>
            </a:r>
            <a:r>
              <a:rPr lang="en-US" sz="2000" dirty="0"/>
              <a:t>to </a:t>
            </a:r>
            <a:r>
              <a:rPr lang="en-US" sz="2000" dirty="0" err="1" smtClean="0"/>
              <a:t>stbc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– distributed, with better </a:t>
            </a:r>
            <a:r>
              <a:rPr lang="en-US" sz="2000" dirty="0"/>
              <a:t>throughput and </a:t>
            </a:r>
            <a:r>
              <a:rPr lang="en-US" sz="2000" dirty="0" smtClean="0"/>
              <a:t>network</a:t>
            </a:r>
            <a:endParaRPr lang="en-US" sz="2000" dirty="0"/>
          </a:p>
          <a:p>
            <a:pPr lvl="1"/>
            <a:r>
              <a:rPr lang="en-US" sz="2000" dirty="0" smtClean="0"/>
              <a:t>Maybe we can try some new </a:t>
            </a:r>
            <a:r>
              <a:rPr lang="en-US" sz="2000" dirty="0"/>
              <a:t>protocols and </a:t>
            </a:r>
            <a:r>
              <a:rPr lang="en-US" sz="2000" dirty="0" err="1"/>
              <a:t>filesystems</a:t>
            </a:r>
            <a:r>
              <a:rPr lang="en-US" sz="2000" dirty="0"/>
              <a:t> </a:t>
            </a:r>
            <a:r>
              <a:rPr lang="en-US" sz="2000" dirty="0" smtClean="0"/>
              <a:t>in 2015?</a:t>
            </a:r>
            <a:br>
              <a:rPr lang="en-US" sz="2000" dirty="0" smtClean="0"/>
            </a:br>
            <a:r>
              <a:rPr lang="en-US" sz="2000" dirty="0" smtClean="0"/>
              <a:t>– a local </a:t>
            </a:r>
            <a:r>
              <a:rPr lang="en-US" sz="2000" dirty="0" err="1"/>
              <a:t>dCache</a:t>
            </a:r>
            <a:r>
              <a:rPr lang="en-US" sz="2000" dirty="0"/>
              <a:t>? </a:t>
            </a:r>
            <a:r>
              <a:rPr lang="en-US" sz="2000" dirty="0" err="1"/>
              <a:t>Lustre</a:t>
            </a:r>
            <a:r>
              <a:rPr lang="en-US" sz="2000" dirty="0"/>
              <a:t> + ZFS? WebDAV </a:t>
            </a:r>
            <a:r>
              <a:rPr lang="en-US" sz="2000" dirty="0" smtClean="0"/>
              <a:t>fs</a:t>
            </a:r>
            <a:r>
              <a:rPr lang="en-US" sz="2000" dirty="0"/>
              <a:t>?</a:t>
            </a:r>
          </a:p>
          <a:p>
            <a:pPr lvl="1"/>
            <a:r>
              <a:rPr lang="en-US" sz="2000" dirty="0" smtClean="0"/>
              <a:t>… and only now the world comes </a:t>
            </a:r>
            <a:r>
              <a:rPr lang="en-US" sz="2000" dirty="0"/>
              <a:t>round to </a:t>
            </a:r>
            <a:r>
              <a:rPr lang="en-US" sz="2000" dirty="0" smtClean="0"/>
              <a:t>the CDN ‘Content Delivery Networks’ we already demonstrated </a:t>
            </a:r>
            <a:r>
              <a:rPr lang="en-US" sz="2000" dirty="0"/>
              <a:t>in </a:t>
            </a:r>
            <a:r>
              <a:rPr lang="en-US" sz="2000" dirty="0" smtClean="0"/>
              <a:t>2012 </a:t>
            </a:r>
            <a:r>
              <a:rPr lang="en-US" sz="2000" dirty="0" smtClean="0">
                <a:sym typeface="Wingdings" panose="05000000000000000000" pitchFamily="2" charset="2"/>
              </a:rPr>
              <a:t>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82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We need bandwidth … </a:t>
            </a:r>
            <a:br>
              <a:rPr lang="en-US" dirty="0" smtClean="0"/>
            </a:br>
            <a:r>
              <a:rPr lang="en-US" dirty="0" smtClean="0"/>
              <a:t>       … to get to data and more data!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Capacity means planning ahead!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638092"/>
            <a:ext cx="5686466" cy="3895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5241" y="1268760"/>
            <a:ext cx="4121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ATLAS global request for T1 + T2 capacity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8834" y="5533468"/>
            <a:ext cx="702027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‘Even if </a:t>
            </a:r>
            <a:r>
              <a:rPr lang="en-US" i="1" dirty="0" smtClean="0">
                <a:latin typeface="+mj-lt"/>
              </a:rPr>
              <a:t>you</a:t>
            </a:r>
            <a:r>
              <a:rPr lang="en-US" dirty="0" smtClean="0">
                <a:latin typeface="+mj-lt"/>
              </a:rPr>
              <a:t> cannot yet plan ahead for &gt;2016 </a:t>
            </a:r>
            <a:r>
              <a:rPr lang="en-US" i="1" dirty="0" smtClean="0">
                <a:latin typeface="+mj-lt"/>
              </a:rPr>
              <a:t>we </a:t>
            </a:r>
            <a:r>
              <a:rPr lang="en-US" dirty="0" smtClean="0">
                <a:latin typeface="+mj-lt"/>
              </a:rPr>
              <a:t>can guestimate the trend for you – based on global projections. It also means we’ll need plenty of cash. And whether, and how, we get that is partially </a:t>
            </a:r>
            <a:r>
              <a:rPr lang="en-US" i="1" dirty="0" smtClean="0">
                <a:latin typeface="+mj-lt"/>
              </a:rPr>
              <a:t>your</a:t>
            </a:r>
            <a:r>
              <a:rPr lang="en-US" dirty="0" smtClean="0">
                <a:latin typeface="+mj-lt"/>
              </a:rPr>
              <a:t> choice!’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26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1640" y="1447800"/>
            <a:ext cx="7812360" cy="3133328"/>
          </a:xfrm>
        </p:spPr>
        <p:txBody>
          <a:bodyPr/>
          <a:lstStyle/>
          <a:p>
            <a:r>
              <a:rPr lang="en-US" sz="2400" dirty="0" err="1" smtClean="0"/>
              <a:t>SURFdrive</a:t>
            </a:r>
            <a:r>
              <a:rPr lang="en-US" sz="2400" dirty="0" smtClean="0"/>
              <a:t> - sharing and collaborating on data within and outside the academic community</a:t>
            </a:r>
          </a:p>
          <a:p>
            <a:r>
              <a:rPr lang="en-US" sz="2400" dirty="0" smtClean="0"/>
              <a:t>Use it – sync client, </a:t>
            </a:r>
            <a:r>
              <a:rPr lang="en-US" sz="2400" dirty="0" err="1" smtClean="0"/>
              <a:t>webdav</a:t>
            </a:r>
            <a:r>
              <a:rPr lang="en-US" sz="2400" dirty="0" smtClean="0"/>
              <a:t>, sharing. But: use it wisely!</a:t>
            </a:r>
          </a:p>
          <a:p>
            <a:pPr lvl="1"/>
            <a:r>
              <a:rPr lang="en-US" sz="2000" dirty="0" smtClean="0"/>
              <a:t>100GByte / user (so </a:t>
            </a:r>
            <a:r>
              <a:rPr lang="en-US" sz="2000" b="1" dirty="0" smtClean="0"/>
              <a:t>not </a:t>
            </a:r>
            <a:r>
              <a:rPr lang="en-US" sz="2000" dirty="0" smtClean="0"/>
              <a:t>for your root files, backups, or movies ;-)</a:t>
            </a:r>
          </a:p>
          <a:p>
            <a:pPr lvl="1"/>
            <a:r>
              <a:rPr lang="en-US" sz="2000" dirty="0" smtClean="0"/>
              <a:t>Once you use access it, keep using it (it’s a yearly fee per user, so once we paid you better use the 100G!)</a:t>
            </a:r>
          </a:p>
          <a:p>
            <a:pPr lvl="1"/>
            <a:r>
              <a:rPr lang="en-US" sz="2000" dirty="0" smtClean="0"/>
              <a:t>Secure, hosted and backed-up locally by a party we trust: SURFsara!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data – sharable data!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" y="332656"/>
            <a:ext cx="21907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93096"/>
            <a:ext cx="6984776" cy="215513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3008" y="5661248"/>
            <a:ext cx="4257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https://www.surfdrive.nl/</a:t>
            </a:r>
            <a:endParaRPr lang="en-US" sz="2800" b="1" dirty="0">
              <a:latin typeface="+mj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7" y="6457950"/>
            <a:ext cx="3128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88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via SSO and federation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7450090" cy="379897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15946"/>
            <a:ext cx="6412756" cy="335956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8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sz="2800" dirty="0" smtClean="0"/>
              <a:t>Linking user communities to trusted resources</a:t>
            </a:r>
          </a:p>
          <a:p>
            <a:r>
              <a:rPr lang="en-US" sz="2800" dirty="0" smtClean="0"/>
              <a:t>Making access ‘simple’ for insiders</a:t>
            </a:r>
          </a:p>
          <a:p>
            <a:r>
              <a:rPr lang="en-US" sz="2800" dirty="0" smtClean="0"/>
              <a:t>Software development for multi-domain authorization and </a:t>
            </a:r>
            <a:r>
              <a:rPr lang="en-US" sz="2800" dirty="0"/>
              <a:t>site access control</a:t>
            </a:r>
          </a:p>
          <a:p>
            <a:endParaRPr lang="en-US" sz="2800" dirty="0" smtClean="0"/>
          </a:p>
          <a:p>
            <a:pPr marL="82550" indent="0">
              <a:buNone/>
            </a:pPr>
            <a:r>
              <a:rPr lang="en-US" sz="2800" dirty="0" smtClean="0"/>
              <a:t>But also: keep the miscreants out </a:t>
            </a:r>
            <a:br>
              <a:rPr lang="en-US" sz="2800" dirty="0" smtClean="0"/>
            </a:br>
            <a:r>
              <a:rPr lang="en-US" sz="2800" dirty="0" smtClean="0"/>
              <a:t>       – and there are unfortunately many attackers</a:t>
            </a:r>
          </a:p>
          <a:p>
            <a:r>
              <a:rPr lang="en-US" sz="2800" dirty="0" smtClean="0"/>
              <a:t>Operational security</a:t>
            </a:r>
          </a:p>
          <a:p>
            <a:r>
              <a:rPr lang="en-US" sz="2800" dirty="0" smtClean="0"/>
              <a:t>Security and federation policy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Multi-Domain Security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0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819253" cy="364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766" y="1124744"/>
            <a:ext cx="5738788" cy="254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60648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http://cern.ch/accountmap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CERN with a (grid) CERT?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63096" y="3789040"/>
            <a:ext cx="2088232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63096" y="1124744"/>
            <a:ext cx="479670" cy="266429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751328" y="3665842"/>
            <a:ext cx="4130226" cy="1231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03" y="4581128"/>
            <a:ext cx="65468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H="1">
            <a:off x="1477903" y="3665842"/>
            <a:ext cx="1664863" cy="915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024753" y="3727441"/>
            <a:ext cx="856801" cy="2733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4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1268760"/>
            <a:ext cx="3600400" cy="20162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Scaling R&amp;D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Big data &amp; access patterns, </a:t>
            </a:r>
            <a:b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multi-core, distributed computing, NG networking, configuration management, software engineering, 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40392" y="1268760"/>
            <a:ext cx="3600400" cy="2016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Scalable </a:t>
            </a:r>
            <a:b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Multi-Domain Security</a:t>
            </a: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site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ccess control, community building, global federations, vulnerability analysis, operational security, pen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testing,ethical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hacking...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648" y="3501008"/>
            <a:ext cx="3600400" cy="20246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ICT Services</a:t>
            </a:r>
          </a:p>
          <a:p>
            <a:pPr algn="ctr"/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Stoomboot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Grid Tunnel,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x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rootd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 federation &amp; N2N, multi-core optimization, capacity planning, analysis data access &amp; file systems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45720" y="3501008"/>
            <a:ext cx="3600400" cy="20246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Infra Innovation</a:t>
            </a: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Nikhef SSO, eduGAIN services, CERN auto-login, TERENA Grid certificates,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SURFdrive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100G internet, Campus-wide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WiFi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 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3648" y="5741876"/>
            <a:ext cx="7442472" cy="6394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Funding Acquisition &amp; Policy Development Service</a:t>
            </a: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EU H2020 consortium building,  SURF liaisons, </a:t>
            </a:r>
            <a:r>
              <a:rPr lang="en-US" dirty="0" err="1" smtClean="0">
                <a:solidFill>
                  <a:schemeClr val="accent4">
                    <a:lumMod val="50000"/>
                  </a:schemeClr>
                </a:solidFill>
              </a:rPr>
              <a:t>NLeSC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, EGI council, e-IRG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8136" y="404664"/>
            <a:ext cx="7442472" cy="639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Support</a:t>
            </a:r>
          </a:p>
          <a:p>
            <a:pPr algn="ctr"/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CT-PDP roadshow, Helpdesk &amp; Outreach (</a:t>
            </a: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important, but no further mention</a:t>
            </a: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 descr="H:\Home\davidg\Template\Logos\pdpbw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2905" y="2116353"/>
            <a:ext cx="1498800" cy="87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5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12776"/>
            <a:ext cx="8991600" cy="456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Towards global single sign-on: eduGAIN and the AARC initiative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135380" y="4149080"/>
            <a:ext cx="2736304" cy="2037061"/>
            <a:chOff x="251520" y="1247923"/>
            <a:chExt cx="8229600" cy="56319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247923"/>
              <a:ext cx="6459364" cy="563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616210"/>
              <a:ext cx="8229600" cy="89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4781885" y="1756350"/>
            <a:ext cx="4326619" cy="2032690"/>
            <a:chOff x="4148493" y="1828358"/>
            <a:chExt cx="4633160" cy="217670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1828358"/>
              <a:ext cx="3057525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493" y="2371283"/>
              <a:ext cx="4578129" cy="16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6" descr="https://educonf-directory.geant.net/pic/EduGAIN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8142"/>
            <a:ext cx="2952328" cy="63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39336" y="6550223"/>
            <a:ext cx="7904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background: eduGAIN connected federations as of November 2014 – Brooke Schofield, TERENA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149861" y="3212976"/>
            <a:ext cx="190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+mj-lt"/>
              </a:rPr>
              <a:t>‘free VMs 4 ALL’</a:t>
            </a:r>
            <a:endParaRPr lang="en-US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38" y="3410323"/>
            <a:ext cx="2552531" cy="19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5358" y="5317388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wLCG FIM4R pilot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13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And the Federated Services we use (frequently)</a:t>
            </a:r>
            <a:endParaRPr lang="en-US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21779"/>
            <a:ext cx="9144000" cy="554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72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59632" y="2852936"/>
            <a:ext cx="7708900" cy="3251448"/>
          </a:xfrm>
        </p:spPr>
        <p:txBody>
          <a:bodyPr/>
          <a:lstStyle/>
          <a:p>
            <a:r>
              <a:rPr lang="en-US" sz="2400" b="1" dirty="0" smtClean="0"/>
              <a:t>eduGAIN</a:t>
            </a:r>
            <a:r>
              <a:rPr lang="en-US" sz="2400" dirty="0" smtClean="0"/>
              <a:t>: global confederation for research &amp; education identity</a:t>
            </a:r>
          </a:p>
          <a:p>
            <a:pPr lvl="1"/>
            <a:r>
              <a:rPr lang="en-US" sz="2000" dirty="0" smtClean="0"/>
              <a:t>allowing users to authenticate and provide information about them to services like CERN </a:t>
            </a:r>
            <a:r>
              <a:rPr lang="en-US" sz="2000" dirty="0" err="1" smtClean="0"/>
              <a:t>Indico</a:t>
            </a:r>
            <a:r>
              <a:rPr lang="en-US" sz="2000" dirty="0" smtClean="0"/>
              <a:t> login, </a:t>
            </a:r>
            <a:r>
              <a:rPr lang="en-US" sz="2000" dirty="0" err="1" smtClean="0"/>
              <a:t>Okeanos</a:t>
            </a:r>
            <a:r>
              <a:rPr lang="en-US" sz="2000" dirty="0" smtClean="0"/>
              <a:t> Global, …</a:t>
            </a:r>
          </a:p>
          <a:p>
            <a:pPr lvl="1"/>
            <a:r>
              <a:rPr lang="en-US" sz="2000" dirty="0" smtClean="0"/>
              <a:t>Today works ‘sometimes’ and only for ‘low-value’ services … </a:t>
            </a:r>
            <a:br>
              <a:rPr lang="en-US" sz="2000" dirty="0" smtClean="0"/>
            </a:br>
            <a:r>
              <a:rPr lang="en-US" sz="2000" dirty="0" smtClean="0"/>
              <a:t>but envisions far easier access for R&amp;E users (us!) – once it works</a:t>
            </a:r>
          </a:p>
          <a:p>
            <a:r>
              <a:rPr lang="en-US" sz="2400" dirty="0" smtClean="0"/>
              <a:t>Nikhef, in collaboration with </a:t>
            </a:r>
            <a:r>
              <a:rPr lang="en-US" sz="2400" dirty="0" err="1" smtClean="0"/>
              <a:t>Geant</a:t>
            </a:r>
            <a:r>
              <a:rPr lang="en-US" sz="2400" dirty="0" smtClean="0"/>
              <a:t> (</a:t>
            </a:r>
            <a:r>
              <a:rPr lang="en-US" sz="1800" dirty="0" smtClean="0"/>
              <a:t>TERENA</a:t>
            </a:r>
            <a:r>
              <a:rPr lang="en-US" sz="2400" dirty="0" smtClean="0"/>
              <a:t>) and with support from the EU H2020 is in Authentication and Authorization for Research Collaborations (AARC)</a:t>
            </a: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00" y="116632"/>
            <a:ext cx="7499350" cy="1143000"/>
          </a:xfrm>
        </p:spPr>
        <p:txBody>
          <a:bodyPr/>
          <a:lstStyle/>
          <a:p>
            <a:r>
              <a:rPr lang="en-US" dirty="0" smtClean="0"/>
              <a:t>But what about this button?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619672" y="1124744"/>
            <a:ext cx="6840760" cy="1726341"/>
            <a:chOff x="1619672" y="1198603"/>
            <a:chExt cx="6840760" cy="1726341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1198603"/>
              <a:ext cx="6840760" cy="166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682" y="2029594"/>
              <a:ext cx="6762750" cy="89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060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sz="2800" dirty="0" smtClean="0"/>
              <a:t>Nikhef joined four EU H2020 proposals to promote scalable security for us and the ERA</a:t>
            </a:r>
          </a:p>
          <a:p>
            <a:r>
              <a:rPr lang="en-US" sz="2000" b="1" dirty="0" smtClean="0"/>
              <a:t>EGI</a:t>
            </a:r>
            <a:r>
              <a:rPr lang="en-US" sz="2800" b="1" dirty="0" smtClean="0"/>
              <a:t> </a:t>
            </a:r>
            <a:r>
              <a:rPr lang="en-US" sz="2000" b="1" dirty="0" smtClean="0"/>
              <a:t>ENGAGE</a:t>
            </a:r>
            <a:r>
              <a:rPr lang="en-US" sz="2800" b="1" dirty="0" smtClean="0"/>
              <a:t> </a:t>
            </a:r>
            <a:r>
              <a:rPr lang="en-US" sz="2800" dirty="0" smtClean="0"/>
              <a:t>– secure operation of the pan-European grid and more (security lead)</a:t>
            </a:r>
          </a:p>
          <a:p>
            <a:r>
              <a:rPr lang="en-US" sz="2000" b="1" dirty="0" smtClean="0"/>
              <a:t>AARC </a:t>
            </a:r>
            <a:r>
              <a:rPr lang="en-US" sz="2800" dirty="0" smtClean="0"/>
              <a:t>– authentication and authorization for Research Collaborations (activity lead)</a:t>
            </a:r>
          </a:p>
          <a:p>
            <a:r>
              <a:rPr lang="en-US" sz="2000" b="1" dirty="0" smtClean="0"/>
              <a:t>GLACE</a:t>
            </a:r>
            <a:r>
              <a:rPr lang="en-US" sz="2800" dirty="0" smtClean="0"/>
              <a:t> – supporting large scale data transport &amp; compute with Globus </a:t>
            </a:r>
            <a:r>
              <a:rPr lang="en-US" sz="2800" dirty="0" err="1" smtClean="0"/>
              <a:t>Globus</a:t>
            </a:r>
            <a:r>
              <a:rPr lang="en-US" sz="2800" dirty="0" smtClean="0"/>
              <a:t> Online</a:t>
            </a:r>
          </a:p>
          <a:p>
            <a:r>
              <a:rPr lang="en-US" sz="2000" b="1" dirty="0" smtClean="0"/>
              <a:t>VLDATA</a:t>
            </a:r>
            <a:r>
              <a:rPr lang="en-US" sz="2800" b="1" dirty="0" smtClean="0"/>
              <a:t> </a:t>
            </a:r>
            <a:r>
              <a:rPr lang="en-US" sz="2800" dirty="0" smtClean="0"/>
              <a:t>– </a:t>
            </a:r>
            <a:r>
              <a:rPr lang="en-US" sz="2000" dirty="0" smtClean="0"/>
              <a:t>DIRAC</a:t>
            </a:r>
            <a:r>
              <a:rPr lang="en-US" sz="2800" dirty="0" smtClean="0"/>
              <a:t> and </a:t>
            </a:r>
            <a:r>
              <a:rPr lang="en-US" sz="2000" dirty="0" err="1" smtClean="0"/>
              <a:t>S</a:t>
            </a:r>
            <a:r>
              <a:rPr lang="en-US" sz="2800" dirty="0" err="1" smtClean="0"/>
              <a:t>ci</a:t>
            </a:r>
            <a:r>
              <a:rPr lang="en-US" sz="2000" dirty="0" err="1" smtClean="0"/>
              <a:t>BUS</a:t>
            </a:r>
            <a:r>
              <a:rPr lang="en-US" sz="2800" dirty="0" smtClean="0"/>
              <a:t> security</a:t>
            </a:r>
          </a:p>
          <a:p>
            <a:pPr marL="82550" indent="0">
              <a:buNone/>
            </a:pPr>
            <a:r>
              <a:rPr lang="en-US" sz="1800" dirty="0" smtClean="0"/>
              <a:t>If awarded, enables us to get better collaboration support for more than just the LHC – but also for e.g. LIGO and also for smaller communities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7089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Scalable Security</a:t>
            </a:r>
            <a:br>
              <a:rPr lang="en-US" dirty="0" smtClean="0"/>
            </a:br>
            <a:r>
              <a:rPr lang="en-US" dirty="0" smtClean="0"/>
              <a:t>exploiting a H2020 focus area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24328" y="2780928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8M€</a:t>
            </a:r>
            <a:r>
              <a:rPr lang="en-US" i="1" dirty="0" smtClean="0">
                <a:solidFill>
                  <a:srgbClr val="00B050"/>
                </a:solidFill>
              </a:rPr>
              <a:t>/30mo – 14PM ‘us’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1832" y="37170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3</a:t>
            </a:r>
            <a:r>
              <a:rPr lang="en-US" b="1" i="1" dirty="0" smtClean="0">
                <a:solidFill>
                  <a:srgbClr val="00B050"/>
                </a:solidFill>
              </a:rPr>
              <a:t>M€</a:t>
            </a:r>
            <a:r>
              <a:rPr lang="en-US" i="1" dirty="0" smtClean="0">
                <a:solidFill>
                  <a:srgbClr val="00B050"/>
                </a:solidFill>
              </a:rPr>
              <a:t>/24mo – 24PM ‘us’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8304" y="4653136"/>
            <a:ext cx="183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3.5M€</a:t>
            </a:r>
            <a:r>
              <a:rPr lang="en-US" i="1" dirty="0" smtClean="0">
                <a:solidFill>
                  <a:srgbClr val="00B050"/>
                </a:solidFill>
              </a:rPr>
              <a:t>/24mo – 37PM ‘us’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5301208"/>
            <a:ext cx="241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00B050"/>
                </a:solidFill>
              </a:rPr>
              <a:t>19M€</a:t>
            </a:r>
            <a:r>
              <a:rPr lang="en-US" sz="1600" i="1" dirty="0" smtClean="0">
                <a:solidFill>
                  <a:srgbClr val="00B050"/>
                </a:solidFill>
              </a:rPr>
              <a:t>/24mo – 12PM ‘us’</a:t>
            </a:r>
            <a:endParaRPr lang="en-US" sz="1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8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778098"/>
          </a:xfrm>
        </p:spPr>
        <p:txBody>
          <a:bodyPr>
            <a:normAutofit/>
          </a:bodyPr>
          <a:lstStyle/>
          <a:p>
            <a:r>
              <a:rPr lang="en-US" dirty="0" smtClean="0"/>
              <a:t>Security brought ‘home’ …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555971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12976"/>
            <a:ext cx="6400800" cy="282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932040" y="2564904"/>
            <a:ext cx="2448272" cy="864096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652120" y="2564904"/>
            <a:ext cx="1728192" cy="1944216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70264" y="2241738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Infected systems </a:t>
            </a:r>
            <a:br>
              <a:rPr lang="en-US" dirty="0" smtClean="0"/>
            </a:br>
            <a:r>
              <a:rPr lang="en-US" dirty="0" smtClean="0"/>
              <a:t>@Nikhef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5100" y="3356992"/>
            <a:ext cx="7499350" cy="2891408"/>
          </a:xfrm>
        </p:spPr>
        <p:txBody>
          <a:bodyPr/>
          <a:lstStyle/>
          <a:p>
            <a:pPr marL="82550" indent="0">
              <a:buNone/>
            </a:pPr>
            <a:r>
              <a:rPr lang="en-US" sz="2400" dirty="0" smtClean="0"/>
              <a:t>Training equally relevant @Nikhef!</a:t>
            </a:r>
          </a:p>
          <a:p>
            <a:r>
              <a:rPr lang="en-US" sz="2400" dirty="0" smtClean="0"/>
              <a:t>phishing trials in .</a:t>
            </a:r>
            <a:r>
              <a:rPr lang="en-US" sz="2400" dirty="0" err="1" smtClean="0"/>
              <a:t>nl</a:t>
            </a:r>
            <a:r>
              <a:rPr lang="en-US" sz="2400" dirty="0" smtClean="0"/>
              <a:t> show up to 20% ‘success’ rate</a:t>
            </a:r>
          </a:p>
          <a:p>
            <a:r>
              <a:rPr lang="en-US" sz="2400" dirty="0" smtClean="0"/>
              <a:t>Only a few (6-10 per year) are used for spam runs – so the rest are held in reserve? For what?</a:t>
            </a:r>
          </a:p>
          <a:p>
            <a:r>
              <a:rPr lang="en-US" sz="2400" dirty="0" smtClean="0"/>
              <a:t>Our password aging helps against hoarded credentials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the CERN campaign</a:t>
            </a:r>
            <a:endParaRPr lang="en-US" dirty="0"/>
          </a:p>
        </p:txBody>
      </p:sp>
      <p:pic>
        <p:nvPicPr>
          <p:cNvPr id="4100" name="Picture 4" descr="https://security.web.cern.ch/security/images/slogan_se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38" y="1340768"/>
            <a:ext cx="752475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14090" y="5724545"/>
            <a:ext cx="7550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http://resource.wageningenur.nl/nl/organisatie/show/Een-op-de-vijf-WURers-trapt-in-phishing-mail.htm</a:t>
            </a:r>
          </a:p>
        </p:txBody>
      </p:sp>
    </p:spTree>
    <p:extLst>
      <p:ext uri="{BB962C8B-B14F-4D97-AF65-F5344CB8AC3E}">
        <p14:creationId xmlns:p14="http://schemas.microsoft.com/office/powerpoint/2010/main" val="183145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 the notices and warnings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48175"/>
            <a:ext cx="9144000" cy="156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95736" y="2420888"/>
            <a:ext cx="6552728" cy="3122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678" y="3630215"/>
            <a:ext cx="9133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 please,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not use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your Nikhef SSO password on any </a:t>
            </a:r>
            <a:r>
              <a:rPr lang="en-US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Indico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1314376" y="4221088"/>
            <a:ext cx="7812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 ALSO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not on the new indico.nikhef.nl  its unsafe and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will have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expire your SSO password 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immediately if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 make them the same!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1400" y="5543212"/>
            <a:ext cx="5330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2060"/>
                </a:solidFill>
              </a:rPr>
              <a:t>… but 40% of the current early users still did </a:t>
            </a:r>
            <a:r>
              <a:rPr lang="en-US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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656" y="2348880"/>
            <a:ext cx="9036496" cy="1368152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/>
          <a:lstStyle/>
          <a:p>
            <a:pPr marL="82550" indent="0"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https://www.paẏpal.com/nl/webapps/mpp/home</a:t>
            </a:r>
            <a:b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5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255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www.paypal.com/nl/cgi-bin/webscr?cmd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=_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home</a:t>
            </a:r>
          </a:p>
          <a:p>
            <a:pPr marL="82550" indent="0">
              <a:buNone/>
            </a:pPr>
            <a:r>
              <a:rPr lang="en-US" sz="5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5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https://www.paypal.com:nl/mpp/home@my-account.info/view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Quick Test, anyone?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03648" y="1465620"/>
            <a:ext cx="5115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Which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URL 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gets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 the real PayPal?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3573" y="4079984"/>
            <a:ext cx="752904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 want to </a:t>
            </a:r>
            <a:r>
              <a:rPr lang="en-US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ssh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 to the 22</a:t>
            </a:r>
            <a:r>
              <a:rPr lang="en-US" sz="2800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nd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WN in our ‘</a:t>
            </a:r>
            <a:r>
              <a:rPr lang="en-US" sz="28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knal</a:t>
            </a: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’  cluster</a:t>
            </a:r>
            <a:b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compute farm from within Nikhef – and type the </a:t>
            </a:r>
            <a:b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root password: is it OK?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9632" y="5498068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550" indent="0">
              <a:buNone/>
            </a:pPr>
            <a:r>
              <a:rPr lang="en-US" sz="2800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en-US" sz="2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root@wn-knal-022.farm</a:t>
            </a:r>
            <a:endParaRPr lang="en-US" sz="2800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3521" y="6519446"/>
            <a:ext cx="4790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 smtClean="0"/>
              <a:t>Paypal</a:t>
            </a:r>
            <a:r>
              <a:rPr lang="en-US" sz="1600" dirty="0" smtClean="0"/>
              <a:t> example inspired by </a:t>
            </a:r>
            <a:r>
              <a:rPr lang="en-US" sz="1600" dirty="0" err="1" smtClean="0"/>
              <a:t>Romain</a:t>
            </a:r>
            <a:r>
              <a:rPr lang="en-US" sz="1600" dirty="0" smtClean="0"/>
              <a:t> </a:t>
            </a:r>
            <a:r>
              <a:rPr lang="en-US" sz="1600" dirty="0" err="1" smtClean="0"/>
              <a:t>Wartel</a:t>
            </a:r>
            <a:r>
              <a:rPr lang="en-US" sz="1600" dirty="0" smtClean="0"/>
              <a:t>, CERN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7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During 2015 every web site where you type your Nikhef credentials gets a green </a:t>
            </a:r>
            <a:br>
              <a:rPr lang="en-US" dirty="0" smtClean="0"/>
            </a:br>
            <a:r>
              <a:rPr lang="en-US" dirty="0" smtClean="0"/>
              <a:t>address bar “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Nikhef (NL),</a:t>
            </a:r>
            <a:r>
              <a:rPr lang="en-US" dirty="0" smtClean="0"/>
              <a:t> </a:t>
            </a:r>
            <a:r>
              <a:rPr lang="en-US" sz="2400" dirty="0" smtClean="0"/>
              <a:t>verified by TERENA</a:t>
            </a:r>
            <a:r>
              <a:rPr lang="en-US" dirty="0" smtClean="0"/>
              <a:t>”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Towards making you trust Nikhef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40968"/>
            <a:ext cx="6768752" cy="189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5075892"/>
            <a:ext cx="704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Like </a:t>
            </a:r>
            <a:r>
              <a:rPr lang="en-US" i="1" dirty="0" err="1" smtClean="0"/>
              <a:t>NetReg</a:t>
            </a:r>
            <a:r>
              <a:rPr lang="en-US" i="1" dirty="0" smtClean="0"/>
              <a:t>, where you from 2015 on will register all wired devices</a:t>
            </a:r>
            <a:endParaRPr lang="en-US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7" y="3140968"/>
            <a:ext cx="3208569" cy="115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4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9161619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764704"/>
            <a:ext cx="8064896" cy="27084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Lots of Stuff will be happening in 2015+</a:t>
            </a:r>
          </a:p>
          <a:p>
            <a:endParaRPr lang="en-US" dirty="0" smtClean="0">
              <a:latin typeface="+mj-lt"/>
            </a:endParaRPr>
          </a:p>
          <a:p>
            <a:r>
              <a:rPr lang="en-US" sz="2000" b="1" dirty="0" smtClean="0">
                <a:latin typeface="+mj-lt"/>
              </a:rPr>
              <a:t>Scaling R&amp;D </a:t>
            </a:r>
            <a:r>
              <a:rPr lang="en-US" sz="2000" dirty="0" smtClean="0">
                <a:latin typeface="+mj-lt"/>
              </a:rPr>
              <a:t>– data access and efficient scheduling in the massive multi-core area, local and wide-area storage integration, exploiting vectorisation, ...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b="1" dirty="0" smtClean="0">
                <a:latin typeface="+mj-lt"/>
              </a:rPr>
              <a:t>Scalable Multi-Domain Security </a:t>
            </a:r>
            <a:r>
              <a:rPr lang="en-US" sz="2000" dirty="0" smtClean="0">
                <a:latin typeface="+mj-lt"/>
              </a:rPr>
              <a:t>– global inter-federation will bring ease of use (and quite some H2020 funding) – but please only for us, and not for the miscreants!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6439604"/>
            <a:ext cx="7848872" cy="33855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+mj-lt"/>
              </a:rPr>
              <a:t>In the background: the NDPF compute-storage interconnect at 240 </a:t>
            </a:r>
            <a:r>
              <a:rPr lang="en-US" sz="1600" i="1" dirty="0" err="1" smtClean="0">
                <a:latin typeface="+mj-lt"/>
              </a:rPr>
              <a:t>GBps</a:t>
            </a:r>
            <a:endParaRPr lang="en-US" sz="1600" i="1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568" y="3607922"/>
            <a:ext cx="8064896" cy="236988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Most </a:t>
            </a:r>
            <a:r>
              <a:rPr lang="en-US" sz="2400" dirty="0" smtClean="0">
                <a:latin typeface="+mj-lt"/>
              </a:rPr>
              <a:t>services </a:t>
            </a:r>
            <a:r>
              <a:rPr lang="en-US" sz="2400" dirty="0">
                <a:latin typeface="+mj-lt"/>
              </a:rPr>
              <a:t>shown come with </a:t>
            </a:r>
            <a:r>
              <a:rPr lang="en-US" sz="2400" dirty="0" smtClean="0">
                <a:latin typeface="+mj-lt"/>
              </a:rPr>
              <a:t>the award-winning </a:t>
            </a:r>
            <a:br>
              <a:rPr lang="en-US" sz="2400" dirty="0" smtClean="0">
                <a:latin typeface="+mj-lt"/>
              </a:rPr>
            </a:b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Nikhef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Best Effort™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Service Level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</a:t>
            </a:r>
            <a:r>
              <a:rPr lang="en-US" sz="2000" dirty="0" smtClean="0">
                <a:latin typeface="+mj-lt"/>
              </a:rPr>
              <a:t>f </a:t>
            </a:r>
            <a:r>
              <a:rPr lang="en-US" sz="2000" dirty="0">
                <a:latin typeface="+mj-lt"/>
              </a:rPr>
              <a:t>it happens to work, </a:t>
            </a:r>
            <a:r>
              <a:rPr lang="en-US" sz="2000" b="1" dirty="0">
                <a:latin typeface="+mj-lt"/>
              </a:rPr>
              <a:t>talk to us </a:t>
            </a:r>
            <a:r>
              <a:rPr lang="en-US" sz="2000" dirty="0">
                <a:latin typeface="+mj-lt"/>
              </a:rPr>
              <a:t>so we can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stress it </a:t>
            </a:r>
            <a:r>
              <a:rPr lang="en-US" sz="2000" dirty="0">
                <a:latin typeface="+mj-lt"/>
              </a:rPr>
              <a:t>and then </a:t>
            </a:r>
            <a:r>
              <a:rPr lang="en-US" sz="2000" dirty="0" smtClean="0">
                <a:latin typeface="+mj-lt"/>
              </a:rPr>
              <a:t/>
            </a:r>
            <a:br>
              <a:rPr lang="en-US" sz="2000" dirty="0" smtClean="0">
                <a:latin typeface="+mj-lt"/>
              </a:rPr>
            </a:br>
            <a:r>
              <a:rPr lang="en-US" sz="2000" b="1" dirty="0" smtClean="0">
                <a:latin typeface="+mj-lt"/>
              </a:rPr>
              <a:t>watch </a:t>
            </a:r>
            <a:r>
              <a:rPr lang="en-US" sz="2000" b="1" dirty="0">
                <a:latin typeface="+mj-lt"/>
              </a:rPr>
              <a:t>it die </a:t>
            </a:r>
            <a:r>
              <a:rPr lang="en-US" sz="2000" dirty="0">
                <a:latin typeface="+mj-lt"/>
              </a:rPr>
              <a:t>– before that happens to you by </a:t>
            </a:r>
            <a:r>
              <a:rPr lang="en-US" sz="2000" dirty="0" smtClean="0">
                <a:latin typeface="+mj-lt"/>
              </a:rPr>
              <a:t>accident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</a:rPr>
              <a:t>We need you and real life situations </a:t>
            </a:r>
            <a:r>
              <a:rPr lang="en-US" sz="2000" dirty="0">
                <a:latin typeface="+mj-lt"/>
              </a:rPr>
              <a:t>to do proper R&amp;D for </a:t>
            </a:r>
            <a:r>
              <a:rPr lang="en-US" sz="2000" dirty="0" smtClean="0">
                <a:latin typeface="+mj-lt"/>
              </a:rPr>
              <a:t/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working </a:t>
            </a:r>
            <a:r>
              <a:rPr lang="en-US" sz="2000" dirty="0">
                <a:latin typeface="+mj-lt"/>
              </a:rPr>
              <a:t>at scale – both for hardware and software infrastructure </a:t>
            </a:r>
            <a:r>
              <a:rPr lang="en-US" sz="2000" dirty="0" smtClean="0">
                <a:latin typeface="+mj-lt"/>
              </a:rPr>
              <a:t/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– but for </a:t>
            </a:r>
            <a:r>
              <a:rPr lang="en-US" sz="2000" dirty="0">
                <a:latin typeface="+mj-lt"/>
              </a:rPr>
              <a:t>security, </a:t>
            </a:r>
            <a:r>
              <a:rPr lang="en-US" sz="2000" dirty="0" smtClean="0">
                <a:latin typeface="+mj-lt"/>
              </a:rPr>
              <a:t>don’t </a:t>
            </a:r>
            <a:r>
              <a:rPr lang="en-US" sz="2000" dirty="0">
                <a:latin typeface="+mj-lt"/>
              </a:rPr>
              <a:t>just </a:t>
            </a:r>
            <a:r>
              <a:rPr lang="en-US" sz="2000" dirty="0" err="1">
                <a:latin typeface="+mj-lt"/>
              </a:rPr>
              <a:t>DoS</a:t>
            </a:r>
            <a:r>
              <a:rPr lang="en-US" sz="2000" dirty="0">
                <a:latin typeface="+mj-lt"/>
              </a:rPr>
              <a:t> us at </a:t>
            </a:r>
            <a:r>
              <a:rPr lang="en-US" sz="2000" dirty="0" smtClean="0">
                <a:latin typeface="+mj-lt"/>
              </a:rPr>
              <a:t>random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…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04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" y="118288"/>
            <a:ext cx="9136896" cy="67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:\Home\davidg\Template\Logos\SURFSARA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72" y="4437112"/>
            <a:ext cx="2888852" cy="108012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7857" y="2780928"/>
            <a:ext cx="3672408" cy="267765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Dec 2014: ‘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Marsepein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’!</a:t>
            </a:r>
          </a:p>
          <a:p>
            <a:pPr>
              <a:tabLst>
                <a:tab pos="538163" algn="l"/>
              </a:tabLst>
            </a:pPr>
            <a:r>
              <a:rPr lang="en-US" sz="2400" dirty="0" smtClean="0">
                <a:latin typeface="+mj-lt"/>
              </a:rPr>
              <a:t>+59	</a:t>
            </a:r>
            <a:r>
              <a:rPr lang="en-US" sz="2400" dirty="0" err="1" smtClean="0">
                <a:latin typeface="+mj-lt"/>
              </a:rPr>
              <a:t>Haswell</a:t>
            </a:r>
            <a:r>
              <a:rPr lang="en-US" sz="2400" dirty="0">
                <a:latin typeface="+mj-lt"/>
              </a:rPr>
              <a:t>-</a:t>
            </a:r>
            <a:r>
              <a:rPr lang="en-US" sz="2400" dirty="0" smtClean="0">
                <a:latin typeface="+mj-lt"/>
              </a:rPr>
              <a:t>EP ‘v3’ systems</a:t>
            </a:r>
          </a:p>
          <a:p>
            <a:pPr>
              <a:tabLst>
                <a:tab pos="538163" algn="l"/>
              </a:tabLst>
            </a:pPr>
            <a:r>
              <a:rPr lang="en-US" sz="2400" dirty="0" smtClean="0">
                <a:latin typeface="+mj-lt"/>
              </a:rPr>
              <a:t>24	physical cores per box</a:t>
            </a:r>
          </a:p>
          <a:p>
            <a:pPr>
              <a:tabLst>
                <a:tab pos="538163" algn="l"/>
              </a:tabLst>
            </a:pPr>
            <a:r>
              <a:rPr lang="en-US" sz="2400" dirty="0" smtClean="0">
                <a:latin typeface="+mj-lt"/>
              </a:rPr>
              <a:t>12	cores per socket</a:t>
            </a:r>
          </a:p>
          <a:p>
            <a:pPr>
              <a:tabLst>
                <a:tab pos="538163" algn="l"/>
              </a:tabLst>
            </a:pPr>
            <a:r>
              <a:rPr lang="en-US" sz="2400" dirty="0" smtClean="0">
                <a:latin typeface="+mj-lt"/>
              </a:rPr>
              <a:t>192	</a:t>
            </a:r>
            <a:r>
              <a:rPr lang="en-US" sz="2400" dirty="0" err="1" smtClean="0">
                <a:latin typeface="+mj-lt"/>
              </a:rPr>
              <a:t>Gbyte</a:t>
            </a:r>
            <a:r>
              <a:rPr lang="en-US" sz="2400" dirty="0" smtClean="0">
                <a:latin typeface="+mj-lt"/>
              </a:rPr>
              <a:t> RAM per box</a:t>
            </a:r>
          </a:p>
          <a:p>
            <a:pPr>
              <a:tabLst>
                <a:tab pos="538163" algn="l"/>
              </a:tabLst>
            </a:pPr>
            <a:r>
              <a:rPr lang="en-US" sz="2400" dirty="0" smtClean="0">
                <a:latin typeface="+mj-lt"/>
              </a:rPr>
              <a:t>8	</a:t>
            </a:r>
            <a:r>
              <a:rPr lang="en-US" sz="2400" dirty="0" err="1" smtClean="0">
                <a:latin typeface="+mj-lt"/>
              </a:rPr>
              <a:t>Tbyte</a:t>
            </a:r>
            <a:r>
              <a:rPr lang="en-US" sz="2400" dirty="0" smtClean="0">
                <a:latin typeface="+mj-lt"/>
              </a:rPr>
              <a:t> disk per box</a:t>
            </a:r>
          </a:p>
          <a:p>
            <a:pPr>
              <a:tabLst>
                <a:tab pos="538163" algn="l"/>
              </a:tabLst>
            </a:pPr>
            <a:r>
              <a:rPr lang="en-US" sz="2400" b="1" dirty="0" smtClean="0">
                <a:latin typeface="+mj-lt"/>
              </a:rPr>
              <a:t>1416 additional cores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0672" y="1484784"/>
            <a:ext cx="4738687" cy="2643187"/>
            <a:chOff x="210672" y="1700808"/>
            <a:chExt cx="4738687" cy="2643187"/>
          </a:xfrm>
        </p:grpSpPr>
        <p:pic>
          <p:nvPicPr>
            <p:cNvPr id="12294" name="Picture 6" descr="http://www.nikhef.nl/grid/stats/monifarm/statdata-ce03/rrdg-running-month-lhc-larg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72" y="1700808"/>
              <a:ext cx="4738687" cy="2643187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55576" y="1835532"/>
              <a:ext cx="3831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3100 + 1416 ~ 4500 cores @NDPF</a:t>
              </a:r>
              <a:endParaRPr lang="en-US" b="1" dirty="0"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25538" y="404664"/>
            <a:ext cx="3644727" cy="2032988"/>
            <a:chOff x="5389448" y="4271987"/>
            <a:chExt cx="3644727" cy="2032988"/>
          </a:xfrm>
        </p:grpSpPr>
        <p:pic>
          <p:nvPicPr>
            <p:cNvPr id="12296" name="Picture 8" descr="http://www.nikhef.nl/grid/stats/stbc/rrdg-running-week-lhc-larg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448" y="4271987"/>
              <a:ext cx="3644727" cy="2032988"/>
            </a:xfrm>
            <a:prstGeom prst="rect">
              <a:avLst/>
            </a:prstGeom>
            <a:noFill/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940152" y="4571836"/>
              <a:ext cx="2762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+mj-lt"/>
                </a:rPr>
                <a:t>840 cores @ </a:t>
              </a:r>
              <a:r>
                <a:rPr lang="en-US" b="1" dirty="0" err="1" smtClean="0">
                  <a:latin typeface="+mj-lt"/>
                </a:rPr>
                <a:t>stoomboot</a:t>
              </a:r>
              <a:endParaRPr lang="en-US" b="1" dirty="0">
                <a:latin typeface="+mj-lt"/>
              </a:endParaRPr>
            </a:p>
          </p:txBody>
        </p:sp>
      </p:grpSp>
      <p:pic>
        <p:nvPicPr>
          <p:cNvPr id="13" name="Picture 2" descr="http://www.openstack.org/assets/openstack-logo/openstack-cloud-software-vertical-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42286"/>
            <a:ext cx="1369432" cy="1027074"/>
          </a:xfrm>
          <a:prstGeom prst="rect">
            <a:avLst/>
          </a:prstGeom>
          <a:noFill/>
          <a:effectLst>
            <a:glow rad="3810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3162" y="5589240"/>
            <a:ext cx="7309390" cy="107721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tabLst>
                <a:tab pos="720725" algn="l"/>
              </a:tabLst>
            </a:pPr>
            <a:r>
              <a:rPr lang="en-US" sz="2400" b="1" dirty="0" smtClean="0">
                <a:latin typeface="+mj-lt"/>
              </a:rPr>
              <a:t>Making it flexible!</a:t>
            </a:r>
          </a:p>
          <a:p>
            <a:pPr>
              <a:tabLst>
                <a:tab pos="720725" algn="l"/>
              </a:tabLst>
            </a:pPr>
            <a:r>
              <a:rPr lang="en-US" sz="2000" dirty="0" smtClean="0">
                <a:latin typeface="+mj-lt"/>
              </a:rPr>
              <a:t>2015:	Introduction of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on-demand allocation</a:t>
            </a:r>
          </a:p>
          <a:p>
            <a:pPr>
              <a:tabLst>
                <a:tab pos="720725" algn="l"/>
              </a:tabLst>
            </a:pPr>
            <a:r>
              <a:rPr lang="en-US" sz="2000" dirty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You should prepare also for odd-numbered core counts</a:t>
            </a:r>
            <a:endParaRPr lang="en-US" sz="20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7516" y="6608027"/>
            <a:ext cx="2679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Dennis van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Dok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Tamas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</a:rPr>
              <a:t>Balogh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H:\Home\davidg\Nikhef\Logo2014\v9-fullcurves\nikhef-logo-lc-v9c-tight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870" y="4437112"/>
            <a:ext cx="2030490" cy="853847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332656"/>
            <a:ext cx="527054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Bigger is </a:t>
            </a:r>
            <a:r>
              <a:rPr lang="en-US" sz="5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Better!</a:t>
            </a:r>
            <a:endParaRPr lang="en-US" sz="5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88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21" y="1340768"/>
            <a:ext cx="1134367" cy="151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96" y="2924944"/>
            <a:ext cx="1134367" cy="151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62" y="4509120"/>
            <a:ext cx="1134367" cy="15119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559" y="1340768"/>
            <a:ext cx="1134367" cy="1511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646" y="1981533"/>
            <a:ext cx="1134367" cy="1511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647" y="340405"/>
            <a:ext cx="1134367" cy="15119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3399" y="1340768"/>
            <a:ext cx="1358562" cy="15119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9463" y="2924944"/>
            <a:ext cx="1133999" cy="15119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09953" y="2924944"/>
            <a:ext cx="1133999" cy="1511999"/>
          </a:xfrm>
          <a:prstGeom prst="rect">
            <a:avLst/>
          </a:prstGeom>
        </p:spPr>
      </p:pic>
      <p:pic>
        <p:nvPicPr>
          <p:cNvPr id="21" name="Picture 20" descr="d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77" y="3577838"/>
            <a:ext cx="1170305" cy="1511999"/>
          </a:xfrm>
          <a:prstGeom prst="rect">
            <a:avLst/>
          </a:prstGeom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9" y="340405"/>
            <a:ext cx="1134367" cy="151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204" y="4543008"/>
            <a:ext cx="437484" cy="55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Tamas Balogh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445" y="2927578"/>
            <a:ext cx="1006243" cy="150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1545646" y="340405"/>
            <a:ext cx="6196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+mj-lt"/>
              </a:rPr>
              <a:t>Computing Infrastructure </a:t>
            </a:r>
            <a:br>
              <a:rPr lang="en-US" sz="2800" b="1" dirty="0" smtClean="0">
                <a:latin typeface="+mj-lt"/>
              </a:rPr>
            </a:br>
            <a:r>
              <a:rPr lang="en-US" sz="2800" b="1" dirty="0" smtClean="0">
                <a:latin typeface="+mj-lt"/>
              </a:rPr>
              <a:t>&amp; Physics Data Processing</a:t>
            </a:r>
            <a:endParaRPr lang="en-US" sz="2800" b="1" dirty="0">
              <a:latin typeface="+mj-l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312400" y="1340769"/>
            <a:ext cx="1133999" cy="1511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?</a:t>
            </a:r>
            <a:endParaRPr lang="en-US" sz="115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54" y="2924944"/>
            <a:ext cx="1126418" cy="151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0" y="2927578"/>
            <a:ext cx="997995" cy="150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12" y="4581128"/>
            <a:ext cx="1173952" cy="156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9800000">
            <a:off x="772170" y="1434613"/>
            <a:ext cx="7840608" cy="4154984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lot </a:t>
            </a:r>
            <a:br>
              <a:rPr lang="en-US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(or too much?) </a:t>
            </a:r>
            <a:br>
              <a:rPr lang="en-US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do!</a:t>
            </a:r>
            <a:endParaRPr lang="en-US" sz="8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 rot="19800000">
            <a:off x="-511839" y="2051154"/>
            <a:ext cx="10751661" cy="3416320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please be patient </a:t>
            </a:r>
            <a:br>
              <a:rPr lang="en-US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not everything happens </a:t>
            </a:r>
            <a:br>
              <a:rPr lang="en-US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at once …</a:t>
            </a:r>
            <a:endParaRPr lang="en-US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enguin-H234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255798" y="5212394"/>
            <a:ext cx="1656184" cy="93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8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0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828600" y="-500673"/>
            <a:ext cx="10225136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400" dirty="0" smtClean="0">
                <a:solidFill>
                  <a:schemeClr val="bg1"/>
                </a:solidFill>
                <a:latin typeface="+mj-lt"/>
              </a:rPr>
              <a:t>Q&amp;A</a:t>
            </a:r>
            <a:br>
              <a:rPr lang="en-US" sz="24400" dirty="0" smtClean="0">
                <a:solidFill>
                  <a:schemeClr val="bg1"/>
                </a:solidFill>
                <a:latin typeface="+mj-lt"/>
              </a:rPr>
            </a:br>
            <a:r>
              <a:rPr lang="en-US" sz="24400" dirty="0" smtClean="0">
                <a:solidFill>
                  <a:schemeClr val="bg1"/>
                </a:solidFill>
                <a:latin typeface="+mj-lt"/>
              </a:rPr>
              <a:t>Panel</a:t>
            </a:r>
            <a:endParaRPr lang="en-US" sz="24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99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71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Scaling </a:t>
            </a:r>
            <a:r>
              <a:rPr lang="en-US" dirty="0" err="1" smtClean="0">
                <a:solidFill>
                  <a:schemeClr val="bg1"/>
                </a:solidFill>
              </a:rPr>
              <a:t>Stoomboot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3529" y="1268761"/>
            <a:ext cx="8640959" cy="2232248"/>
            <a:chOff x="323529" y="1268761"/>
            <a:chExt cx="8640959" cy="2232248"/>
          </a:xfrm>
        </p:grpSpPr>
        <p:pic>
          <p:nvPicPr>
            <p:cNvPr id="2050" name="Picture 2" descr="http://www.nikhef.nl/grid/stats/stbc/sb-running-year-larg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9" y="1268761"/>
              <a:ext cx="7416824" cy="223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83568" y="1749048"/>
              <a:ext cx="1306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~ 850 cores</a:t>
              </a:r>
              <a:endParaRPr lang="en-US" dirty="0">
                <a:latin typeface="+mj-lt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1907704" y="1958350"/>
              <a:ext cx="5328592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6488" y="1269009"/>
              <a:ext cx="1638000" cy="22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7" name="Picture 3" descr="H:\Home\davidg\BIG\Logo\Logo\BiGGrid-Logo-wheels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7" y="4941168"/>
            <a:ext cx="2088232" cy="170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8807" y="3864838"/>
            <a:ext cx="81484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February 2014: </a:t>
            </a:r>
            <a:r>
              <a:rPr lang="en-US" dirty="0" err="1" smtClean="0">
                <a:solidFill>
                  <a:schemeClr val="bg1"/>
                </a:solidFill>
              </a:rPr>
              <a:t>BiG</a:t>
            </a:r>
            <a:r>
              <a:rPr lang="en-US" dirty="0" smtClean="0">
                <a:solidFill>
                  <a:schemeClr val="bg1"/>
                </a:solidFill>
              </a:rPr>
              <a:t> Grid HTC Philips Research cluster brought back to Nikhef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~ 720 additional cores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rebuilt all systems to 32 </a:t>
            </a:r>
            <a:r>
              <a:rPr lang="en-US" dirty="0" err="1" smtClean="0">
                <a:solidFill>
                  <a:schemeClr val="bg1"/>
                </a:solidFill>
              </a:rPr>
              <a:t>GByte</a:t>
            </a:r>
            <a:r>
              <a:rPr lang="en-US" dirty="0" smtClean="0">
                <a:solidFill>
                  <a:schemeClr val="bg1"/>
                </a:solidFill>
              </a:rPr>
              <a:t> and 8 cores (4 </a:t>
            </a:r>
            <a:r>
              <a:rPr lang="en-US" dirty="0" err="1" smtClean="0">
                <a:solidFill>
                  <a:schemeClr val="bg1"/>
                </a:solidFill>
              </a:rPr>
              <a:t>GiB</a:t>
            </a:r>
            <a:r>
              <a:rPr lang="en-US" dirty="0" smtClean="0">
                <a:solidFill>
                  <a:schemeClr val="bg1"/>
                </a:solidFill>
              </a:rPr>
              <a:t>/core)</a:t>
            </a:r>
          </a:p>
          <a:p>
            <a:pPr algn="r"/>
            <a:endParaRPr lang="en-US" dirty="0" smtClean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w</a:t>
            </a:r>
            <a:r>
              <a:rPr lang="en-US" dirty="0" smtClean="0">
                <a:solidFill>
                  <a:schemeClr val="bg1"/>
                </a:solidFill>
              </a:rPr>
              <a:t>ith the way </a:t>
            </a:r>
            <a:r>
              <a:rPr lang="en-US" i="1" dirty="0" smtClean="0">
                <a:solidFill>
                  <a:schemeClr val="bg1"/>
                </a:solidFill>
              </a:rPr>
              <a:t>currently </a:t>
            </a:r>
            <a:r>
              <a:rPr lang="en-US" dirty="0" smtClean="0">
                <a:solidFill>
                  <a:schemeClr val="bg1"/>
                </a:solidFill>
              </a:rPr>
              <a:t>HEP apps are written,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these 5-year old systems are great –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codes don’t exploit newer processors anyway </a:t>
            </a:r>
            <a:r>
              <a:rPr lang="en-US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</a:t>
            </a:r>
            <a:endParaRPr lang="en-US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a/ac/AnalyticalMachine_Babbage_London.jpg/624px-AnalyticalMachine_Babbage_Lond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23350"/>
          <a:stretch/>
        </p:blipFill>
        <p:spPr bwMode="auto">
          <a:xfrm>
            <a:off x="0" y="146754"/>
            <a:ext cx="9144000" cy="67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4" cy="792088"/>
          </a:xfrm>
          <a:solidFill>
            <a:schemeClr val="bg1">
              <a:lumMod val="95000"/>
              <a:alpha val="89804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Why Ye </a:t>
            </a:r>
            <a:r>
              <a:rPr lang="en-US" dirty="0" err="1" smtClean="0"/>
              <a:t>Olde</a:t>
            </a:r>
            <a:r>
              <a:rPr lang="en-US" dirty="0" smtClean="0"/>
              <a:t> Processor does so ‘well’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6829962"/>
              </p:ext>
            </p:extLst>
          </p:nvPr>
        </p:nvGraphicFramePr>
        <p:xfrm>
          <a:off x="1547664" y="1196752"/>
          <a:ext cx="7128792" cy="4313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6417089"/>
            <a:ext cx="849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Data: NDPF and SURFsara benchmarks for Valentine, </a:t>
            </a:r>
            <a:r>
              <a:rPr lang="en-US" sz="1200" dirty="0" err="1" smtClean="0">
                <a:solidFill>
                  <a:schemeClr val="bg1"/>
                </a:solidFill>
              </a:rPr>
              <a:t>Sint</a:t>
            </a:r>
            <a:r>
              <a:rPr lang="en-US" sz="1200" dirty="0" smtClean="0">
                <a:solidFill>
                  <a:schemeClr val="bg1"/>
                </a:solidFill>
              </a:rPr>
              <a:t> Maarten, </a:t>
            </a:r>
            <a:r>
              <a:rPr lang="en-US" sz="1200" dirty="0" err="1" smtClean="0">
                <a:solidFill>
                  <a:schemeClr val="bg1"/>
                </a:solidFill>
              </a:rPr>
              <a:t>Carnaval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</a:rPr>
              <a:t>Knal</a:t>
            </a:r>
            <a:r>
              <a:rPr lang="en-US" sz="1200" dirty="0" smtClean="0">
                <a:solidFill>
                  <a:schemeClr val="bg1"/>
                </a:solidFill>
              </a:rPr>
              <a:t>, and GINA2014-I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Photograph: Charles Babbage Analytical Engine – London Science </a:t>
            </a:r>
            <a:r>
              <a:rPr lang="en-US" sz="1200" dirty="0" err="1" smtClean="0">
                <a:solidFill>
                  <a:schemeClr val="bg1"/>
                </a:solidFill>
              </a:rPr>
              <a:t>Musum</a:t>
            </a:r>
            <a:r>
              <a:rPr lang="en-US" sz="1200" dirty="0" smtClean="0">
                <a:solidFill>
                  <a:schemeClr val="bg1"/>
                </a:solidFill>
              </a:rPr>
              <a:t>. Photograph </a:t>
            </a:r>
            <a:r>
              <a:rPr lang="en-US" sz="1200" dirty="0">
                <a:solidFill>
                  <a:schemeClr val="bg1"/>
                </a:solidFill>
              </a:rPr>
              <a:t>by Bruno </a:t>
            </a:r>
            <a:r>
              <a:rPr lang="en-US" sz="1200" dirty="0" err="1">
                <a:solidFill>
                  <a:schemeClr val="bg1"/>
                </a:solidFill>
              </a:rPr>
              <a:t>Barral</a:t>
            </a:r>
            <a:r>
              <a:rPr lang="en-US" sz="1200" dirty="0">
                <a:solidFill>
                  <a:schemeClr val="bg1"/>
                </a:solidFill>
              </a:rPr>
              <a:t> (</a:t>
            </a:r>
            <a:r>
              <a:rPr lang="en-US" sz="1200" dirty="0" err="1">
                <a:solidFill>
                  <a:schemeClr val="bg1"/>
                </a:solidFill>
              </a:rPr>
              <a:t>ByB</a:t>
            </a:r>
            <a:r>
              <a:rPr lang="en-US" sz="1200" dirty="0" smtClean="0">
                <a:solidFill>
                  <a:schemeClr val="bg1"/>
                </a:solidFill>
              </a:rPr>
              <a:t>), CC-BY-SA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455" y="5661248"/>
            <a:ext cx="86780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‘we must do better for run 3 – we cannot afford not to – literally!</a:t>
            </a:r>
            <a:endParaRPr 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18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84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 Larger Cluster – also inside!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24033"/>
            <a:ext cx="2088232" cy="160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1455167"/>
            <a:ext cx="788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Prepare your algorithms for massive multi-processing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2152888"/>
            <a:ext cx="559008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lt"/>
              </a:rPr>
              <a:t>Use vectorisation techniques </a:t>
            </a:r>
            <a:r>
              <a:rPr lang="en-US" sz="2000" dirty="0" smtClean="0">
                <a:latin typeface="+mj-lt"/>
              </a:rPr>
              <a:t>to exploit processor parallelism (Intel AVX2, and co-processing with Knights Corner &amp; ~ Landing)</a:t>
            </a:r>
            <a:br>
              <a:rPr lang="en-US" sz="2000" dirty="0" smtClean="0">
                <a:latin typeface="+mj-lt"/>
              </a:rPr>
            </a:br>
            <a:endParaRPr lang="en-US" sz="5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E.g.: </a:t>
            </a:r>
            <a:r>
              <a:rPr lang="en-US" sz="2000" b="1" dirty="0">
                <a:latin typeface="+mj-lt"/>
              </a:rPr>
              <a:t>n</a:t>
            </a:r>
            <a:r>
              <a:rPr lang="en-US" sz="2000" b="1" dirty="0" smtClean="0">
                <a:latin typeface="+mj-lt"/>
              </a:rPr>
              <a:t>ever jump inside a loop </a:t>
            </a:r>
            <a:r>
              <a:rPr lang="en-US" sz="2000" dirty="0" smtClean="0">
                <a:latin typeface="+mj-lt"/>
              </a:rPr>
              <a:t>– all invariants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should really stay outside or you lose!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4932" y="5157192"/>
            <a:ext cx="8254376" cy="83099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Talk to us about new CPU architectures – we usually have some 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interesting systems for you (and us) to experiment with!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640" y="4005064"/>
            <a:ext cx="7812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Get to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now a bit about CPU architecture – tell the compiler what you want – and use a compiler that understands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you!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7865" y="6519446"/>
            <a:ext cx="5828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Jan Just </a:t>
            </a:r>
            <a:r>
              <a:rPr lang="en-US" sz="1600" dirty="0" err="1" smtClean="0"/>
              <a:t>Keijser</a:t>
            </a:r>
            <a:r>
              <a:rPr lang="en-US" sz="1600" dirty="0" smtClean="0"/>
              <a:t>, </a:t>
            </a:r>
            <a:r>
              <a:rPr lang="en-US" sz="1600" dirty="0" err="1" smtClean="0"/>
              <a:t>Wilco</a:t>
            </a:r>
            <a:r>
              <a:rPr lang="en-US" sz="1600" dirty="0" smtClean="0"/>
              <a:t> Baan </a:t>
            </a:r>
            <a:r>
              <a:rPr lang="en-US" sz="1600" dirty="0" err="1" smtClean="0"/>
              <a:t>Hofman</a:t>
            </a:r>
            <a:r>
              <a:rPr lang="en-US" sz="1600" dirty="0" smtClean="0"/>
              <a:t>, Tristan </a:t>
            </a:r>
            <a:r>
              <a:rPr lang="en-US" sz="1600" dirty="0" err="1" smtClean="0"/>
              <a:t>Suerink</a:t>
            </a:r>
            <a:r>
              <a:rPr lang="en-US" sz="1600" dirty="0" smtClean="0"/>
              <a:t>, </a:t>
            </a:r>
            <a:r>
              <a:rPr lang="en-US" sz="1600" dirty="0" err="1" smtClean="0"/>
              <a:t>DavidG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668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2" y="-116416"/>
            <a:ext cx="9155152" cy="706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52" y="6165304"/>
            <a:ext cx="9051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+mj-lt"/>
              </a:rPr>
              <a:t>Intel Edison – </a:t>
            </a:r>
            <a:br>
              <a:rPr lang="en-US" sz="2000" b="1" dirty="0" smtClean="0">
                <a:latin typeface="+mj-lt"/>
              </a:rPr>
            </a:br>
            <a:r>
              <a:rPr lang="en-US" sz="2000" b="1" dirty="0" smtClean="0">
                <a:latin typeface="+mj-lt"/>
              </a:rPr>
              <a:t>looking inside Jan Just found it to be a 64-bit Atom processor – at only 2W!</a:t>
            </a:r>
          </a:p>
        </p:txBody>
      </p:sp>
    </p:spTree>
    <p:extLst>
      <p:ext uri="{BB962C8B-B14F-4D97-AF65-F5344CB8AC3E}">
        <p14:creationId xmlns:p14="http://schemas.microsoft.com/office/powerpoint/2010/main" val="189118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893445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And Our Yearly STB Competition Winner Is …</a:t>
            </a:r>
            <a:endParaRPr lang="en-US" sz="36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0" y="1425095"/>
            <a:ext cx="9144000" cy="1643865"/>
            <a:chOff x="0" y="1425095"/>
            <a:chExt cx="9144000" cy="164386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25095"/>
              <a:ext cx="9144000" cy="1643865"/>
            </a:xfrm>
            <a:prstGeom prst="rect">
              <a:avLst/>
            </a:prstGeom>
          </p:spPr>
        </p:pic>
        <p:sp>
          <p:nvSpPr>
            <p:cNvPr id="21" name="Down Arrow 20"/>
            <p:cNvSpPr/>
            <p:nvPr/>
          </p:nvSpPr>
          <p:spPr>
            <a:xfrm>
              <a:off x="1991648" y="2237399"/>
              <a:ext cx="304800" cy="381000"/>
            </a:xfrm>
            <a:prstGeom prst="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````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3900" y="1954639"/>
              <a:ext cx="2514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rgbClr val="FF0000"/>
                  </a:solidFill>
                  <a:latin typeface="Marker Felt"/>
                  <a:cs typeface="Marker Felt"/>
                </a:rPr>
                <a:t>are the 200 SLC5  cores still needed?</a:t>
              </a:r>
              <a:endParaRPr lang="en-US" sz="1600" i="1" dirty="0">
                <a:solidFill>
                  <a:srgbClr val="FF0000"/>
                </a:solidFill>
                <a:latin typeface="Marker Felt"/>
                <a:cs typeface="Marker Felt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144048" y="2618399"/>
              <a:ext cx="518457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1447800" y="3212976"/>
            <a:ext cx="7767994" cy="2892622"/>
            <a:chOff x="1447800" y="3212976"/>
            <a:chExt cx="7767994" cy="2892622"/>
          </a:xfrm>
        </p:grpSpPr>
        <p:sp>
          <p:nvSpPr>
            <p:cNvPr id="18" name="TextBox 17"/>
            <p:cNvSpPr txBox="1"/>
            <p:nvPr/>
          </p:nvSpPr>
          <p:spPr>
            <a:xfrm>
              <a:off x="1447800" y="3551053"/>
              <a:ext cx="3581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solidFill>
                    <a:schemeClr val="accent4">
                      <a:lumMod val="75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r</a:t>
              </a:r>
              <a:r>
                <a:rPr lang="en-US" sz="1600" b="1" dirty="0" err="1" smtClean="0">
                  <a:solidFill>
                    <a:schemeClr val="accent4">
                      <a:lumMod val="75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jonker</a:t>
              </a:r>
              <a:r>
                <a:rPr lang="en-US" sz="1600" b="1" dirty="0" smtClean="0">
                  <a:solidFill>
                    <a:schemeClr val="accent4">
                      <a:lumMod val="75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  (</a:t>
              </a:r>
              <a:r>
                <a:rPr lang="en-US" sz="1600" b="1" dirty="0" err="1" smtClean="0">
                  <a:solidFill>
                    <a:schemeClr val="accent4">
                      <a:lumMod val="75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gravwav</a:t>
              </a:r>
              <a:r>
                <a:rPr lang="en-US" sz="1600" b="1" dirty="0" smtClean="0">
                  <a:solidFill>
                    <a:schemeClr val="accent4">
                      <a:lumMod val="75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)   101.3</a:t>
              </a:r>
            </a:p>
            <a:p>
              <a:r>
                <a:rPr lang="en-US" sz="1600" dirty="0" err="1">
                  <a:latin typeface="Lucida Sans Typewriter" panose="020B0509030504030204" pitchFamily="49" charset="0"/>
                  <a:cs typeface="Courier"/>
                </a:rPr>
                <a:t>a</a:t>
              </a:r>
              <a:r>
                <a:rPr lang="en-US" sz="1600" dirty="0" err="1" smtClean="0">
                  <a:latin typeface="Lucida Sans Typewriter" panose="020B0509030504030204" pitchFamily="49" charset="0"/>
                  <a:cs typeface="Courier"/>
                </a:rPr>
                <a:t>delaat</a:t>
              </a:r>
              <a:r>
                <a:rPr lang="en-US" sz="1600" dirty="0" smtClean="0">
                  <a:latin typeface="Lucida Sans Typewriter" panose="020B0509030504030204" pitchFamily="49" charset="0"/>
                  <a:cs typeface="Courier"/>
                </a:rPr>
                <a:t>  (</a:t>
              </a:r>
              <a:r>
                <a:rPr lang="en-US" sz="1600" dirty="0" err="1" smtClean="0">
                  <a:latin typeface="Lucida Sans Typewriter" panose="020B0509030504030204" pitchFamily="49" charset="0"/>
                  <a:cs typeface="Courier"/>
                </a:rPr>
                <a:t>hisparc</a:t>
              </a:r>
              <a:r>
                <a:rPr lang="en-US" sz="1600" dirty="0" smtClean="0">
                  <a:latin typeface="Lucida Sans Typewriter" panose="020B0509030504030204" pitchFamily="49" charset="0"/>
                  <a:cs typeface="Courier"/>
                </a:rPr>
                <a:t>)</a:t>
              </a:r>
              <a:r>
                <a:rPr lang="en-US" sz="1600" dirty="0">
                  <a:latin typeface="Lucida Sans Typewriter" panose="020B0509030504030204" pitchFamily="49" charset="0"/>
                  <a:cs typeface="Courier"/>
                </a:rPr>
                <a:t> </a:t>
              </a:r>
              <a:r>
                <a:rPr lang="en-US" sz="1600" dirty="0" smtClean="0">
                  <a:latin typeface="Lucida Sans Typewriter" panose="020B0509030504030204" pitchFamily="49" charset="0"/>
                  <a:cs typeface="Courier"/>
                </a:rPr>
                <a:t>   37.5</a:t>
              </a:r>
            </a:p>
            <a:p>
              <a:r>
                <a:rPr lang="en-US" sz="1600" dirty="0" smtClean="0">
                  <a:latin typeface="Lucida Sans Typewriter" panose="020B0509030504030204" pitchFamily="49" charset="0"/>
                  <a:cs typeface="Courier"/>
                </a:rPr>
                <a:t>J</a:t>
              </a:r>
              <a:r>
                <a:rPr lang="nl-NL" sz="1600" dirty="0" err="1" smtClean="0">
                  <a:latin typeface="Lucida Sans Typewriter" panose="020B0509030504030204" pitchFamily="49" charset="0"/>
                  <a:cs typeface="Courier"/>
                </a:rPr>
                <a:t>leerdam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 (</a:t>
              </a:r>
              <a:r>
                <a:rPr lang="nl-NL" sz="1600" dirty="0" err="1" smtClean="0">
                  <a:latin typeface="Lucida Sans Typewriter" panose="020B0509030504030204" pitchFamily="49" charset="0"/>
                  <a:cs typeface="Courier"/>
                </a:rPr>
                <a:t>bfys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)</a:t>
              </a:r>
              <a:r>
                <a:rPr lang="nl-NL" sz="1600" dirty="0">
                  <a:latin typeface="Lucida Sans Typewriter" panose="020B0509030504030204" pitchFamily="49" charset="0"/>
                  <a:cs typeface="Courier"/>
                </a:rPr>
                <a:t> 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      27.6</a:t>
              </a:r>
            </a:p>
            <a:p>
              <a:r>
                <a:rPr lang="nl-NL" sz="1600" dirty="0" err="1">
                  <a:latin typeface="Lucida Sans Typewriter" panose="020B0509030504030204" pitchFamily="49" charset="0"/>
                  <a:cs typeface="Courier"/>
                </a:rPr>
                <a:t>k</a:t>
              </a:r>
              <a:r>
                <a:rPr lang="nl-NL" sz="1600" dirty="0" err="1" smtClean="0">
                  <a:latin typeface="Lucida Sans Typewriter" panose="020B0509030504030204" pitchFamily="49" charset="0"/>
                  <a:cs typeface="Courier"/>
                </a:rPr>
                <a:t>melis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   (</a:t>
              </a:r>
              <a:r>
                <a:rPr lang="nl-NL" sz="1600" dirty="0" err="1" smtClean="0">
                  <a:latin typeface="Lucida Sans Typewriter" panose="020B0509030504030204" pitchFamily="49" charset="0"/>
                  <a:cs typeface="Courier"/>
                </a:rPr>
                <a:t>antares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)    19.2 </a:t>
              </a:r>
            </a:p>
            <a:p>
              <a:r>
                <a:rPr lang="nl-NL" sz="1600" dirty="0" err="1" smtClean="0">
                  <a:latin typeface="Lucida Sans Typewriter" panose="020B0509030504030204" pitchFamily="49" charset="0"/>
                  <a:cs typeface="Courier"/>
                </a:rPr>
                <a:t>partois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  (theorie)    16.7</a:t>
              </a:r>
            </a:p>
            <a:p>
              <a:r>
                <a:rPr lang="nl-NL" sz="1600" dirty="0" err="1">
                  <a:latin typeface="Lucida Sans Typewriter" panose="020B0509030504030204" pitchFamily="49" charset="0"/>
                  <a:cs typeface="Courier"/>
                </a:rPr>
                <a:t>d</a:t>
              </a:r>
              <a:r>
                <a:rPr lang="nl-NL" sz="1600" dirty="0" err="1" smtClean="0">
                  <a:latin typeface="Lucida Sans Typewriter" panose="020B0509030504030204" pitchFamily="49" charset="0"/>
                  <a:cs typeface="Courier"/>
                </a:rPr>
                <a:t>ebkr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    (</a:t>
              </a:r>
              <a:r>
                <a:rPr lang="nl-NL" sz="1600" dirty="0" err="1" smtClean="0">
                  <a:latin typeface="Lucida Sans Typewriter" panose="020B0509030504030204" pitchFamily="49" charset="0"/>
                  <a:cs typeface="Courier"/>
                </a:rPr>
                <a:t>bfys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)       16.0</a:t>
              </a:r>
            </a:p>
            <a:p>
              <a:r>
                <a:rPr lang="nl-NL" sz="1600" dirty="0" err="1">
                  <a:latin typeface="Lucida Sans Typewriter" panose="020B0509030504030204" pitchFamily="49" charset="0"/>
                  <a:cs typeface="Courier"/>
                </a:rPr>
                <a:t>m</a:t>
              </a:r>
              <a:r>
                <a:rPr lang="nl-NL" sz="1600" dirty="0" err="1" smtClean="0">
                  <a:latin typeface="Lucida Sans Typewriter" panose="020B0509030504030204" pitchFamily="49" charset="0"/>
                  <a:cs typeface="Courier"/>
                </a:rPr>
                <a:t>jongen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  (</a:t>
              </a:r>
              <a:r>
                <a:rPr lang="nl-NL" sz="1600" dirty="0" err="1" smtClean="0">
                  <a:latin typeface="Lucida Sans Typewriter" panose="020B0509030504030204" pitchFamily="49" charset="0"/>
                  <a:cs typeface="Courier"/>
                </a:rPr>
                <a:t>antares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)    13.6</a:t>
              </a:r>
              <a:endParaRPr lang="nl-NL" sz="1600" dirty="0">
                <a:latin typeface="Lucida Sans Typewriter" panose="020B0509030504030204" pitchFamily="49" charset="0"/>
                <a:cs typeface="Courier"/>
              </a:endParaRPr>
            </a:p>
            <a:p>
              <a:r>
                <a:rPr lang="nl-NL" sz="1600" dirty="0" err="1">
                  <a:latin typeface="Lucida Sans Typewriter" panose="020B0509030504030204" pitchFamily="49" charset="0"/>
                  <a:cs typeface="Courier"/>
                </a:rPr>
                <a:t>p</a:t>
              </a:r>
              <a:r>
                <a:rPr lang="nl-NL" sz="1600" dirty="0" err="1" smtClean="0">
                  <a:latin typeface="Lucida Sans Typewriter" panose="020B0509030504030204" pitchFamily="49" charset="0"/>
                  <a:cs typeface="Courier"/>
                </a:rPr>
                <a:t>butti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   (atlas)       8.8</a:t>
              </a:r>
              <a:endParaRPr lang="nl-NL" sz="1600" dirty="0">
                <a:latin typeface="Lucida Sans Typewriter" panose="020B0509030504030204" pitchFamily="49" charset="0"/>
                <a:cs typeface="Courier"/>
              </a:endParaRPr>
            </a:p>
            <a:p>
              <a:r>
                <a:rPr lang="nl-NL" sz="1600" dirty="0" err="1" smtClean="0">
                  <a:latin typeface="Lucida Sans Typewriter" panose="020B0509030504030204" pitchFamily="49" charset="0"/>
                  <a:cs typeface="Courier"/>
                </a:rPr>
                <a:t>Manuelsr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 (</a:t>
              </a:r>
              <a:r>
                <a:rPr lang="nl-NL" sz="1600" dirty="0" err="1" smtClean="0">
                  <a:latin typeface="Lucida Sans Typewriter" panose="020B0509030504030204" pitchFamily="49" charset="0"/>
                  <a:cs typeface="Courier"/>
                </a:rPr>
                <a:t>bfys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)</a:t>
              </a:r>
              <a:r>
                <a:rPr lang="nl-NL" sz="1600" dirty="0">
                  <a:latin typeface="Lucida Sans Typewriter" panose="020B0509030504030204" pitchFamily="49" charset="0"/>
                  <a:cs typeface="Courier"/>
                </a:rPr>
                <a:t> </a:t>
              </a:r>
              <a:r>
                <a:rPr lang="nl-NL" sz="1600" dirty="0" smtClean="0">
                  <a:latin typeface="Lucida Sans Typewriter" panose="020B0509030504030204" pitchFamily="49" charset="0"/>
                  <a:cs typeface="Courier"/>
                </a:rPr>
                <a:t>       8.5</a:t>
              </a:r>
              <a:endParaRPr lang="nl-NL" sz="1600" dirty="0">
                <a:latin typeface="Lucida Sans Typewriter" panose="020B0509030504030204" pitchFamily="49" charset="0"/>
                <a:cs typeface="Courier"/>
              </a:endParaRPr>
            </a:p>
            <a:p>
              <a:r>
                <a:rPr lang="nl-NL" sz="1600" dirty="0" err="1" smtClean="0">
                  <a:solidFill>
                    <a:srgbClr val="000000"/>
                  </a:solidFill>
                  <a:latin typeface="Lucida Sans Typewriter" panose="020B0509030504030204" pitchFamily="49" charset="0"/>
                  <a:cs typeface="Courier"/>
                </a:rPr>
                <a:t>Gadatsch</a:t>
              </a:r>
              <a:r>
                <a:rPr lang="nl-NL" sz="1600" dirty="0" smtClean="0">
                  <a:solidFill>
                    <a:srgbClr val="000000"/>
                  </a:solidFill>
                  <a:latin typeface="Lucida Sans Typewriter" panose="020B0509030504030204" pitchFamily="49" charset="0"/>
                  <a:cs typeface="Courier"/>
                </a:rPr>
                <a:t> (atlas)       6.8</a:t>
              </a:r>
              <a:endParaRPr lang="en-US" sz="1600" dirty="0">
                <a:solidFill>
                  <a:srgbClr val="000000"/>
                </a:solidFill>
                <a:latin typeface="Lucida Sans Typewriter" panose="020B0509030504030204" pitchFamily="49" charset="0"/>
                <a:cs typeface="Courier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6400" y="3224644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Lucida Sans Typewriter" panose="020B0509030504030204" pitchFamily="49" charset="0"/>
                  <a:cs typeface="Courier"/>
                </a:rPr>
                <a:t>Years computed</a:t>
              </a:r>
              <a:endParaRPr lang="en-US" sz="1600" b="1" dirty="0">
                <a:latin typeface="Lucida Sans Typewriter" panose="020B0509030504030204" pitchFamily="49" charset="0"/>
                <a:cs typeface="Courier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38800" y="3212976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Number jobs run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 Typewriter" panose="020B0509030504030204" pitchFamily="49" charset="0"/>
                <a:cs typeface="Courier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257800" y="3551053"/>
              <a:ext cx="1042392" cy="2554545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 rot="19800000">
              <a:off x="4881209" y="4761803"/>
              <a:ext cx="43345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+mj-lt"/>
                </a:rPr>
                <a:t>But: ‘More’ is not always ‘Better’ …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37480" y="3551052"/>
              <a:ext cx="3581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XXXXXX  (atlas)       1.2M</a:t>
              </a:r>
            </a:p>
            <a:p>
              <a:r>
                <a:rPr lang="nl-NL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XXXXXX  </a:t>
              </a:r>
              <a:r>
                <a:rPr lang="nl-NL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(</a:t>
              </a:r>
              <a:r>
                <a:rPr lang="nl-NL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antares</a:t>
              </a:r>
              <a:r>
                <a:rPr lang="nl-NL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)	476k</a:t>
              </a:r>
            </a:p>
            <a:p>
              <a:r>
                <a:rPr lang="nl-NL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XXXXXXX (atlas) 	414k</a:t>
              </a:r>
            </a:p>
            <a:p>
              <a:r>
                <a:rPr lang="nl-NL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XXXXXXX (atlas)	241k</a:t>
              </a:r>
            </a:p>
            <a:p>
              <a:r>
                <a:rPr lang="nl-NL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XXXXX   (atlas)	232k</a:t>
              </a:r>
            </a:p>
            <a:p>
              <a:r>
                <a:rPr lang="nl-NL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XXXXXXX (</a:t>
              </a:r>
              <a:r>
                <a:rPr lang="nl-NL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gravwav</a:t>
              </a:r>
              <a:r>
                <a:rPr lang="nl-NL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)	221k</a:t>
              </a:r>
              <a:endParaRPr lang="nl-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Lucida Sans Typewriter" panose="020B0509030504030204" pitchFamily="49" charset="0"/>
                <a:cs typeface="Courier"/>
              </a:endParaRPr>
            </a:p>
            <a:p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XXXXXXX (</a:t>
              </a:r>
              <a:r>
                <a:rPr lang="en-US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hisparc</a:t>
              </a:r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)	192k</a:t>
              </a:r>
            </a:p>
            <a:p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XXXXXX  (atlas)	163k</a:t>
              </a:r>
            </a:p>
            <a:p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XXXXXX  (atlas)	101k</a:t>
              </a:r>
            </a:p>
            <a:p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XXXXXXXX</a:t>
              </a:r>
              <a:r>
                <a:rPr lang="nl-NL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(</a:t>
              </a:r>
              <a:r>
                <a:rPr lang="nl-NL" sz="16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bfys</a:t>
              </a:r>
              <a:r>
                <a:rPr lang="nl-NL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)</a:t>
              </a:r>
              <a:r>
                <a:rPr lang="nl-NL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	</a:t>
              </a:r>
              <a:r>
                <a:rPr lang="nl-NL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ucida Sans Typewriter" panose="020B0509030504030204" pitchFamily="49" charset="0"/>
                  <a:cs typeface="Courier"/>
                </a:rPr>
                <a:t>	 69k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-6032" y="3563198"/>
            <a:ext cx="1505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Reinier</a:t>
            </a:r>
            <a:r>
              <a:rPr lang="en-US" sz="1600" dirty="0" smtClean="0"/>
              <a:t> </a:t>
            </a:r>
            <a:r>
              <a:rPr lang="en-US" sz="1600" dirty="0" err="1" smtClean="0"/>
              <a:t>Jonker</a:t>
            </a:r>
            <a:endParaRPr lang="en-US" sz="1600" dirty="0"/>
          </a:p>
        </p:txBody>
      </p:sp>
      <p:pic>
        <p:nvPicPr>
          <p:cNvPr id="1026" name="Picture 2" descr="Reinier Jonk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01752"/>
            <a:ext cx="91440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119862" y="6304578"/>
            <a:ext cx="7132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j-lt"/>
              </a:rPr>
              <a:t>still …</a:t>
            </a:r>
            <a:r>
              <a:rPr lang="en-US" sz="3200" dirty="0" smtClean="0">
                <a:solidFill>
                  <a:schemeClr val="bg1"/>
                </a:solidFill>
              </a:rPr>
              <a:t>……………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… ‘Computing is easy!’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631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340768"/>
            <a:ext cx="5137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.. and maybe even too easy here at Nikhef?</a:t>
            </a:r>
            <a:endParaRPr lang="en-US" sz="20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35696" y="2204864"/>
            <a:ext cx="676875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“ I did leave but here in Stockholm the infrastructure is not as nice as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nikhef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so for the very last results of Run I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am still using the setup at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nikhef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:-) "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1177" y="4509120"/>
            <a:ext cx="3283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Thanks, Priscilla!</a:t>
            </a:r>
            <a:endParaRPr lang="en-US" sz="32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835696" y="5445224"/>
            <a:ext cx="6904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That’s what we get out of our joint </a:t>
            </a:r>
            <a:r>
              <a:rPr lang="en-US" i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BiG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Grid, NL-T1, SURFsara &amp; STBC efforts</a:t>
            </a:r>
            <a:b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</a:b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– and what can give you the ‘competitive edge’ when you use it wisely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  <a:latin typeface="+mj-lt"/>
                <a:sym typeface="Wingdings" panose="05000000000000000000" pitchFamily="2" charset="2"/>
              </a:rPr>
              <a:t></a:t>
            </a:r>
            <a:endParaRPr lang="en-US" i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79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khefPresentationuitgebreid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03338BC8-BBF3-4152-8114-248CD4A24091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NikhefPresentationuitgebreid</Template>
  <TotalTime>40922</TotalTime>
  <Words>1428</Words>
  <Application>Microsoft Office PowerPoint</Application>
  <PresentationFormat>On-screen Show (4:3)</PresentationFormat>
  <Paragraphs>199</Paragraphs>
  <Slides>31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NikhefPresentationuitgebreid</vt:lpstr>
      <vt:lpstr>Physics Data Processing &amp; ICT Ready for more than Run 2</vt:lpstr>
      <vt:lpstr>PowerPoint Presentation</vt:lpstr>
      <vt:lpstr>PowerPoint Presentation</vt:lpstr>
      <vt:lpstr>Scaling Stoomboot</vt:lpstr>
      <vt:lpstr>Why Ye Olde Processor does so ‘well’</vt:lpstr>
      <vt:lpstr>A Larger Cluster – also inside!</vt:lpstr>
      <vt:lpstr>PowerPoint Presentation</vt:lpstr>
      <vt:lpstr>And Our Yearly STB Competition Winner Is …</vt:lpstr>
      <vt:lpstr>PowerPoint Presentation</vt:lpstr>
      <vt:lpstr>PowerPoint Presentation</vt:lpstr>
      <vt:lpstr>SURFnet Campus Challenge</vt:lpstr>
      <vt:lpstr>The 100G network came just in Time!</vt:lpstr>
      <vt:lpstr>PowerPoint Presentation</vt:lpstr>
      <vt:lpstr>We need bandwidth …         … to get to data and more data!</vt:lpstr>
      <vt:lpstr>Capacity means planning ahead!</vt:lpstr>
      <vt:lpstr>Small data – sharable data!</vt:lpstr>
      <vt:lpstr>Access via SSO and federation</vt:lpstr>
      <vt:lpstr>Scalable Multi-Domain Security</vt:lpstr>
      <vt:lpstr>CERN with a (grid) CERT?</vt:lpstr>
      <vt:lpstr>Towards global single sign-on: eduGAIN and the AARC initiative</vt:lpstr>
      <vt:lpstr>And the Federated Services we use (frequently)</vt:lpstr>
      <vt:lpstr>But what about this button?</vt:lpstr>
      <vt:lpstr>Scalable Security exploiting a H2020 focus area</vt:lpstr>
      <vt:lpstr>Security brought ‘home’ …</vt:lpstr>
      <vt:lpstr>Remember the CERN campaign</vt:lpstr>
      <vt:lpstr>Read the notices and warnings</vt:lpstr>
      <vt:lpstr>A Quick Test, anyone?</vt:lpstr>
      <vt:lpstr>Towards making you trust Nikhef</vt:lpstr>
      <vt:lpstr>PowerPoint Presentation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NikIDM</dc:title>
  <dc:creator>davidg</dc:creator>
  <cp:keywords>Grid PDP Jamboree jaarvergadering Nijmegen SSO IdM</cp:keywords>
  <cp:lastModifiedBy>DavidG</cp:lastModifiedBy>
  <cp:revision>625</cp:revision>
  <cp:lastPrinted>2010-12-15T16:14:10Z</cp:lastPrinted>
  <dcterms:created xsi:type="dcterms:W3CDTF">2009-11-11T08:30:43Z</dcterms:created>
  <dcterms:modified xsi:type="dcterms:W3CDTF">2014-12-15T15:22:52Z</dcterms:modified>
</cp:coreProperties>
</file>