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2"/>
  </p:sldMasterIdLst>
  <p:notesMasterIdLst>
    <p:notesMasterId r:id="rId36"/>
  </p:notesMasterIdLst>
  <p:handoutMasterIdLst>
    <p:handoutMasterId r:id="rId37"/>
  </p:handoutMasterIdLst>
  <p:sldIdLst>
    <p:sldId id="256" r:id="rId3"/>
    <p:sldId id="265" r:id="rId4"/>
    <p:sldId id="280" r:id="rId5"/>
    <p:sldId id="263" r:id="rId6"/>
    <p:sldId id="281" r:id="rId7"/>
    <p:sldId id="282" r:id="rId8"/>
    <p:sldId id="267" r:id="rId9"/>
    <p:sldId id="266" r:id="rId10"/>
    <p:sldId id="273" r:id="rId11"/>
    <p:sldId id="286" r:id="rId12"/>
    <p:sldId id="274" r:id="rId13"/>
    <p:sldId id="284" r:id="rId14"/>
    <p:sldId id="283" r:id="rId15"/>
    <p:sldId id="287" r:id="rId16"/>
    <p:sldId id="288" r:id="rId17"/>
    <p:sldId id="285" r:id="rId18"/>
    <p:sldId id="275" r:id="rId19"/>
    <p:sldId id="291" r:id="rId20"/>
    <p:sldId id="289" r:id="rId21"/>
    <p:sldId id="290" r:id="rId22"/>
    <p:sldId id="292" r:id="rId23"/>
    <p:sldId id="261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1" r:id="rId32"/>
    <p:sldId id="300" r:id="rId33"/>
    <p:sldId id="302" r:id="rId34"/>
    <p:sldId id="258" r:id="rId35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g" initials="DL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369" autoAdjust="0"/>
    <p:restoredTop sz="87048" autoAdjust="0"/>
  </p:normalViewPr>
  <p:slideViewPr>
    <p:cSldViewPr>
      <p:cViewPr varScale="1">
        <p:scale>
          <a:sx n="55" d="100"/>
          <a:sy n="55" d="100"/>
        </p:scale>
        <p:origin x="-7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844B3-8EBB-4261-9F3F-CE33FF496F3A}" type="datetimeFigureOut">
              <a:rPr lang="en-GB" smtClean="0"/>
              <a:t>15/12/2010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C463E-2F37-4B51-A19B-8099B45DBB85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B689073-B178-4BAB-AE6E-EACD7B34C47D}" type="datetimeFigureOut">
              <a:rPr lang="en-US"/>
              <a:pPr>
                <a:defRPr/>
              </a:pPr>
              <a:t>2010-12-09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6297EB1-D198-4679-A62A-CD1F302C7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59B22C-6529-438C-AD6E-C6E2E125724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297EB1-D198-4679-A62A-CD1F302C726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68FF9-28BE-4127-860B-2218B93FD491}" type="datetimeFigureOut">
              <a:rPr lang="en-US"/>
              <a:pPr>
                <a:defRPr/>
              </a:pPr>
              <a:t>2010-12-09</a:t>
            </a:fld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665D5-E7FB-4747-9949-8352FC1E9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26" name="Picture 2" descr="H:\Home\davidg\Template\Logos\fom-mini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735" y="332656"/>
            <a:ext cx="504825" cy="381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912" cy="1143000"/>
          </a:xfrm>
        </p:spPr>
        <p:txBody>
          <a:bodyPr/>
          <a:lstStyle>
            <a:lvl1pPr algn="ctr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1538" y="1447800"/>
            <a:ext cx="7862912" cy="480060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1B984-375F-4EEE-A964-D774F2CE6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0ED40-11F8-4981-901A-E202A3BED66A}" type="datetimeFigureOut">
              <a:rPr lang="en-US"/>
              <a:pPr>
                <a:defRPr/>
              </a:pPr>
              <a:t>2010-12-09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95AF5-8BE2-4382-802A-19FA41C993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D5388-B45F-46F5-B6E0-6508B6F7F7A6}" type="datetimeFigureOut">
              <a:rPr lang="en-US"/>
              <a:pPr>
                <a:defRPr/>
              </a:pPr>
              <a:t>2010-12-09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9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1447800"/>
            <a:ext cx="7862912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19895-4C97-48BA-8389-0BDAAFA87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87028-7C0D-49AD-B98D-90A6BE1026FB}" type="datetimeFigureOut">
              <a:rPr lang="en-US"/>
              <a:pPr>
                <a:defRPr/>
              </a:pPr>
              <a:t>2010-12-09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BD263-791E-489A-AA4A-EFD98E58E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D65A1-AF7C-44D3-BAC8-B20C5D40F613}" type="datetimeFigureOut">
              <a:rPr lang="en-US"/>
              <a:pPr>
                <a:defRPr/>
              </a:pPr>
              <a:t>2010-12-09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invGray">
          <a:xfrm>
            <a:off x="2286000" y="285750"/>
            <a:ext cx="71438" cy="5715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Oval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9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F91E9-F243-4172-AE1E-28C2EB2B9099}" type="datetimeFigureOut">
              <a:rPr lang="en-US"/>
              <a:pPr>
                <a:defRPr/>
              </a:pPr>
              <a:t>2010-12-09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4C121-A721-4120-A84B-ED2355CE8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74320"/>
            <a:ext cx="7862150" cy="1143000"/>
          </a:xfrm>
        </p:spPr>
        <p:txBody>
          <a:bodyPr/>
          <a:lstStyle>
            <a:lvl1pPr algn="ctr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1538" y="1524000"/>
            <a:ext cx="402167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2018" y="1524000"/>
            <a:ext cx="402167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93D65-D1ED-42AC-955C-A489450C3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291F9-050E-4757-88C7-A5354495C17B}" type="datetimeFigureOut">
              <a:rPr lang="en-US"/>
              <a:pPr>
                <a:defRPr/>
              </a:pPr>
              <a:t>2010-12-09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938" y="328278"/>
            <a:ext cx="3637622" cy="640080"/>
          </a:xfrm>
          <a:noFill/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49178" y="328278"/>
            <a:ext cx="3637622" cy="640080"/>
          </a:xfrm>
          <a:noFill/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071538" y="969336"/>
            <a:ext cx="3637622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77778" y="969336"/>
            <a:ext cx="3637622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E9C32-D46E-483A-A516-30698C42B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3D8B8-AD24-443B-9999-B39B0F5B09EF}" type="datetimeFigureOut">
              <a:rPr lang="en-US"/>
              <a:pPr>
                <a:defRPr/>
              </a:pPr>
              <a:t>2010-12-09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74320"/>
            <a:ext cx="7862150" cy="1143000"/>
          </a:xfrm>
        </p:spPr>
        <p:txBody>
          <a:bodyPr/>
          <a:lstStyle>
            <a:lvl1pPr algn="ctr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B0891-9EB9-40B7-8657-8712FF988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01826-E098-41EE-BBA3-AEDAF2BA3B48}" type="datetimeFigureOut">
              <a:rPr lang="en-US"/>
              <a:pPr>
                <a:defRPr/>
              </a:pPr>
              <a:t>2010-12-09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DA8F7-5DEC-4C03-A17A-904A15135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93B9E-2FCB-429F-8FE0-69134FE13776}" type="datetimeFigureOut">
              <a:rPr lang="en-US"/>
              <a:pPr>
                <a:defRPr/>
              </a:pPr>
              <a:t>2010-12-09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16778"/>
            <a:ext cx="3672047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071538" y="1406964"/>
            <a:ext cx="3672047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71538" y="2133600"/>
            <a:ext cx="785818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60B0A-EBF4-483F-8E89-0E316B7CC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49D26-3F16-4508-9493-F976CD70E110}" type="datetimeFigureOut">
              <a:rPr lang="en-US"/>
              <a:pPr>
                <a:defRPr/>
              </a:pPr>
              <a:t>2010-12-09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/>
          <p:nvPr/>
        </p:nvSpPr>
        <p:spPr>
          <a:xfrm>
            <a:off x="928694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7" name="Flowchart: Process 8"/>
          <p:cNvSpPr/>
          <p:nvPr/>
        </p:nvSpPr>
        <p:spPr>
          <a:xfrm rot="19468671">
            <a:off x="563563" y="954088"/>
            <a:ext cx="685800" cy="204787"/>
          </a:xfrm>
          <a:prstGeom prst="flowChartProcess">
            <a:avLst/>
          </a:prstGeom>
          <a:solidFill>
            <a:schemeClr val="accent3">
              <a:lumMod val="20000"/>
              <a:lumOff val="80000"/>
              <a:alpha val="27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lowchart: Process 9"/>
          <p:cNvSpPr/>
          <p:nvPr/>
        </p:nvSpPr>
        <p:spPr>
          <a:xfrm rot="2103354" flipH="1">
            <a:off x="5143500" y="984250"/>
            <a:ext cx="649288" cy="204788"/>
          </a:xfrm>
          <a:prstGeom prst="flowChartProcess">
            <a:avLst/>
          </a:prstGeom>
          <a:solidFill>
            <a:schemeClr val="accent3">
              <a:lumMod val="20000"/>
              <a:lumOff val="80000"/>
              <a:alpha val="27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Flowchart: Process 10"/>
          <p:cNvSpPr/>
          <p:nvPr/>
        </p:nvSpPr>
        <p:spPr>
          <a:xfrm rot="21222350" flipH="1">
            <a:off x="2857500" y="5581650"/>
            <a:ext cx="649288" cy="204788"/>
          </a:xfrm>
          <a:prstGeom prst="flowChartProcess">
            <a:avLst/>
          </a:prstGeom>
          <a:solidFill>
            <a:schemeClr val="accent3">
              <a:lumMod val="20000"/>
              <a:lumOff val="80000"/>
              <a:alpha val="27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4894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4894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5929313" y="3429000"/>
            <a:ext cx="2714625" cy="228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998B04-BD65-42D3-ABC5-D3D36AB68691}" type="datetimeFigureOut">
              <a:rPr lang="en-US"/>
              <a:pPr>
                <a:defRPr/>
              </a:pPr>
              <a:t>2010-12-09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6D8129-2F00-492D-ABD0-CBD589F1C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tile tx="0" ty="57150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214313"/>
            <a:ext cx="9144000" cy="585787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4" name="TextBox 13"/>
          <p:cNvSpPr txBox="1"/>
          <p:nvPr/>
        </p:nvSpPr>
        <p:spPr>
          <a:xfrm>
            <a:off x="0" y="5072063"/>
            <a:ext cx="1562100" cy="104775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rgbClr val="C00000"/>
                </a:solidFill>
                <a:latin typeface="+mn-lt"/>
              </a:rPr>
              <a:t>David Groep</a:t>
            </a:r>
            <a:endParaRPr lang="en-US" sz="1200" dirty="0">
              <a:solidFill>
                <a:srgbClr val="C000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C00000"/>
                </a:solidFill>
                <a:latin typeface="+mn-lt"/>
              </a:rPr>
              <a:t>Nikhef</a:t>
            </a:r>
            <a:br>
              <a:rPr lang="en-US" sz="1200" dirty="0">
                <a:solidFill>
                  <a:srgbClr val="C00000"/>
                </a:solidFill>
                <a:latin typeface="+mn-lt"/>
              </a:rPr>
            </a:br>
            <a:r>
              <a:rPr lang="en-US" sz="1200" dirty="0">
                <a:solidFill>
                  <a:srgbClr val="C00000"/>
                </a:solidFill>
                <a:latin typeface="+mn-lt"/>
              </a:rPr>
              <a:t>Amsterdam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 smtClean="0">
                <a:solidFill>
                  <a:srgbClr val="C00000"/>
                </a:solidFill>
                <a:latin typeface="+mn-lt"/>
              </a:rPr>
              <a:t>PDP &amp; Grid</a:t>
            </a:r>
            <a:endParaRPr lang="en-US" sz="1200" i="1" dirty="0">
              <a:solidFill>
                <a:srgbClr val="C000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072206"/>
            <a:ext cx="9144000" cy="785794"/>
          </a:xfrm>
          <a:prstGeom prst="rect">
            <a:avLst/>
          </a:prstGeom>
          <a:gradFill>
            <a:gsLst>
              <a:gs pos="0">
                <a:srgbClr val="FF0000">
                  <a:alpha val="79000"/>
                </a:srgbClr>
              </a:gs>
              <a:gs pos="50000">
                <a:srgbClr val="FF0000"/>
              </a:gs>
              <a:gs pos="100000">
                <a:srgbClr val="FF0000">
                  <a:alpha val="6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3" name="Picture 12" descr="nikhef_logo.gif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3500" y="6215063"/>
            <a:ext cx="100806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Isosceles Triangle 12"/>
          <p:cNvSpPr/>
          <p:nvPr/>
        </p:nvSpPr>
        <p:spPr>
          <a:xfrm flipV="1">
            <a:off x="0" y="6072188"/>
            <a:ext cx="9144000" cy="42862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5626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 i="0">
                <a:solidFill>
                  <a:schemeClr val="bg1"/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613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 i="0">
                <a:solidFill>
                  <a:schemeClr val="bg1"/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91C1926A-F936-4DFE-B56A-FA9EC96AA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2928938" y="6305550"/>
            <a:ext cx="2633662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 i="0">
                <a:solidFill>
                  <a:schemeClr val="bg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5221C5A-F21D-4A22-9074-955EA930CDFE}" type="datetimeFigureOut">
              <a:rPr lang="en-US"/>
              <a:pPr>
                <a:defRPr/>
              </a:pPr>
              <a:t>2010-12-09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69975" y="214313"/>
            <a:ext cx="73025" cy="592931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8"/>
          <p:cNvSpPr/>
          <p:nvPr/>
        </p:nvSpPr>
        <p:spPr>
          <a:xfrm>
            <a:off x="1012117" y="1344613"/>
            <a:ext cx="63500" cy="65087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7"/>
          <p:cNvSpPr/>
          <p:nvPr/>
        </p:nvSpPr>
        <p:spPr>
          <a:xfrm>
            <a:off x="928662" y="1566202"/>
            <a:ext cx="210312" cy="210312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8"/>
          <p:cNvSpPr/>
          <p:nvPr/>
        </p:nvSpPr>
        <p:spPr>
          <a:xfrm>
            <a:off x="1164517" y="1497013"/>
            <a:ext cx="63500" cy="65087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4" r:id="rId2"/>
    <p:sldLayoutId id="2147483716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5" r:id="rId9"/>
    <p:sldLayoutId id="2147483710" r:id="rId10"/>
    <p:sldLayoutId id="2147483711" r:id="rId11"/>
    <p:sldLayoutId id="2147483712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1" fontAlgn="base" hangingPunct="1">
        <a:spcBef>
          <a:spcPts val="600"/>
        </a:spcBef>
        <a:spcAft>
          <a:spcPct val="0"/>
        </a:spcAft>
        <a:buClr>
          <a:srgbClr val="FF0000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1" fontAlgn="base" hangingPunct="1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1" fontAlgn="base" hangingPunct="1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gif"/><Relationship Id="rId5" Type="http://schemas.openxmlformats.org/officeDocument/2006/relationships/hyperlink" Target="http://cern.ch/lcg/" TargetMode="External"/><Relationship Id="rId4" Type="http://schemas.openxmlformats.org/officeDocument/2006/relationships/hyperlink" Target="http://gstat.egi.eu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gif"/><Relationship Id="rId11" Type="http://schemas.openxmlformats.org/officeDocument/2006/relationships/image" Target="../media/image53.png"/><Relationship Id="rId5" Type="http://schemas.openxmlformats.org/officeDocument/2006/relationships/image" Target="../media/image59.gif"/><Relationship Id="rId10" Type="http://schemas.openxmlformats.org/officeDocument/2006/relationships/image" Target="../media/image64.png"/><Relationship Id="rId4" Type="http://schemas.openxmlformats.org/officeDocument/2006/relationships/image" Target="../media/image19.wmf"/><Relationship Id="rId9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hyperlink" Target="https://sso.nikhef.nl/" TargetMode="Externa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a.dutchgrid.nl/tcs/" TargetMode="Externa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tcs-escience-portal.terena.org/" TargetMode="Externa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gif"/><Relationship Id="rId4" Type="http://schemas.openxmlformats.org/officeDocument/2006/relationships/hyperlink" Target="https://www.terena.org/activities/tcs/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Ensuring Availability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Security, Protection</a:t>
            </a:r>
            <a:r>
              <a:rPr lang="en-US" dirty="0" smtClean="0"/>
              <a:t>, Trust,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walking the line between paranoia and laisser-faire </a:t>
            </a:r>
            <a:br>
              <a:rPr lang="en-US" i="1" dirty="0" smtClean="0"/>
            </a:br>
            <a:r>
              <a:rPr lang="en-US" i="1" dirty="0" smtClean="0"/>
              <a:t>in a highly connected world</a:t>
            </a:r>
            <a:endParaRPr lang="en-US" i="1" dirty="0"/>
          </a:p>
        </p:txBody>
      </p:sp>
      <p:pic>
        <p:nvPicPr>
          <p:cNvPr id="5" name="Picture Placeholder 4" descr="pdpbw.wmf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4964" y="857232"/>
            <a:ext cx="556872" cy="3238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gradFill>
            <a:gsLst>
              <a:gs pos="0">
                <a:srgbClr val="FF0000">
                  <a:alpha val="79000"/>
                </a:srgbClr>
              </a:gs>
              <a:gs pos="50000">
                <a:srgbClr val="FF0000"/>
              </a:gs>
              <a:gs pos="100000">
                <a:srgbClr val="FF0000">
                  <a:alpha val="6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218" name="Picture 2" descr="H:\Home\davidg\Nikhef\Jaarvergadering2010\google_wlcg_europ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0570"/>
            <a:ext cx="9144000" cy="6024734"/>
          </a:xfrm>
          <a:prstGeom prst="rect">
            <a:avLst/>
          </a:prstGeom>
          <a:noFill/>
        </p:spPr>
      </p:pic>
      <p:pic>
        <p:nvPicPr>
          <p:cNvPr id="5" name="Picture 12" descr="nikhef_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" y="6250831"/>
            <a:ext cx="100806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156176" y="980728"/>
            <a:ext cx="2987824" cy="2554545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endParaRPr lang="en-GB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372 	sites globally</a:t>
            </a:r>
          </a:p>
          <a:p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 – 40 </a:t>
            </a:r>
            <a:r>
              <a:rPr lang="en-GB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Gbps</a:t>
            </a:r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network</a:t>
            </a:r>
          </a:p>
          <a:p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296 000 CPU cores</a:t>
            </a:r>
          </a:p>
          <a:p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140 000 </a:t>
            </a:r>
            <a:r>
              <a:rPr lang="en-GB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TByte</a:t>
            </a:r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storage</a:t>
            </a:r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7864" y="6362164"/>
            <a:ext cx="5796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solidFill>
                  <a:schemeClr val="bg1">
                    <a:lumMod val="85000"/>
                  </a:schemeClr>
                </a:solidFill>
              </a:rPr>
              <a:t>Data source: </a:t>
            </a:r>
            <a:r>
              <a:rPr lang="en-GB" sz="1400" dirty="0" err="1" smtClean="0">
                <a:solidFill>
                  <a:schemeClr val="bg1">
                    <a:lumMod val="85000"/>
                  </a:schemeClr>
                </a:solidFill>
              </a:rPr>
              <a:t>gSTAT</a:t>
            </a:r>
            <a:r>
              <a:rPr lang="en-GB" sz="1400" dirty="0" smtClean="0">
                <a:solidFill>
                  <a:schemeClr val="bg1">
                    <a:lumMod val="85000"/>
                  </a:schemeClr>
                </a:solidFill>
              </a:rPr>
              <a:t>, December 2010, </a:t>
            </a:r>
            <a:r>
              <a:rPr lang="en-GB" sz="1400" dirty="0" smtClean="0">
                <a:solidFill>
                  <a:schemeClr val="bg1">
                    <a:lumMod val="85000"/>
                  </a:schemeClr>
                </a:solidFill>
                <a:hlinkClick r:id="rId4"/>
              </a:rPr>
              <a:t>http://gstat.egi.eu/</a:t>
            </a:r>
            <a:endParaRPr lang="en-GB" sz="14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r"/>
            <a:r>
              <a:rPr lang="en-GB" sz="1400" dirty="0" smtClean="0">
                <a:solidFill>
                  <a:schemeClr val="bg1">
                    <a:lumMod val="85000"/>
                  </a:schemeClr>
                </a:solidFill>
              </a:rPr>
              <a:t>Image source: </a:t>
            </a:r>
            <a:r>
              <a:rPr lang="en-GB" sz="1400" dirty="0" err="1" smtClean="0">
                <a:solidFill>
                  <a:schemeClr val="bg1">
                    <a:lumMod val="85000"/>
                  </a:schemeClr>
                </a:solidFill>
              </a:rPr>
              <a:t>wLCG</a:t>
            </a:r>
            <a:r>
              <a:rPr lang="en-GB" sz="1400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GB" sz="1400" dirty="0" smtClean="0">
                <a:solidFill>
                  <a:schemeClr val="bg1">
                    <a:lumMod val="85000"/>
                  </a:schemeClr>
                </a:solidFill>
                <a:hlinkClick r:id="rId5"/>
              </a:rPr>
              <a:t>http://cern.ch/lcg/</a:t>
            </a:r>
            <a:r>
              <a:rPr lang="en-GB" sz="1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</p:txBody>
      </p:sp>
      <p:pic>
        <p:nvPicPr>
          <p:cNvPr id="9220" name="Picture 4" descr="H:\Home\davidg\EGI\Logo\EGI-logo-new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1162246"/>
            <a:ext cx="1318299" cy="10081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Need to stand up to analysis load</a:t>
            </a:r>
          </a:p>
          <a:p>
            <a:pPr lvl="1"/>
            <a:r>
              <a:rPr lang="en-GB" sz="2400" dirty="0" smtClean="0"/>
              <a:t>Analysis </a:t>
            </a:r>
            <a:r>
              <a:rPr lang="en-GB" sz="2400" i="1" dirty="0" smtClean="0"/>
              <a:t>is </a:t>
            </a:r>
            <a:r>
              <a:rPr lang="en-GB" sz="2400" dirty="0" smtClean="0"/>
              <a:t>a denial-of-service attack!</a:t>
            </a:r>
          </a:p>
          <a:p>
            <a:pPr lvl="1"/>
            <a:r>
              <a:rPr lang="en-GB" sz="2400" dirty="0" smtClean="0"/>
              <a:t>high-bandwidth infrastructure needed</a:t>
            </a:r>
          </a:p>
          <a:p>
            <a:pPr lvl="1"/>
            <a:r>
              <a:rPr lang="en-GB" sz="2400" dirty="0" smtClean="0"/>
              <a:t>even then</a:t>
            </a:r>
            <a:br>
              <a:rPr lang="en-GB" sz="2400" dirty="0" smtClean="0"/>
            </a:br>
            <a:r>
              <a:rPr lang="en-GB" sz="2400" dirty="0" smtClean="0"/>
              <a:t>only sustainable with ‘right’ access pattern...</a:t>
            </a:r>
          </a:p>
          <a:p>
            <a:endParaRPr lang="en-GB" sz="2800" dirty="0" smtClean="0"/>
          </a:p>
          <a:p>
            <a:r>
              <a:rPr lang="en-GB" sz="2800" dirty="0" smtClean="0"/>
              <a:t>but for the rest of the world, </a:t>
            </a:r>
            <a:br>
              <a:rPr lang="en-GB" sz="2800" dirty="0" smtClean="0"/>
            </a:br>
            <a:r>
              <a:rPr lang="en-GB" sz="2800" dirty="0" smtClean="0"/>
              <a:t>we are a potential threat – when abused</a:t>
            </a:r>
            <a:endParaRPr lang="en-GB" sz="2000" dirty="0" smtClean="0"/>
          </a:p>
          <a:p>
            <a:pPr lvl="1"/>
            <a:r>
              <a:rPr lang="en-GB" sz="2400" dirty="0" smtClean="0"/>
              <a:t>cluster &amp; network has monetary value in and of itself</a:t>
            </a:r>
          </a:p>
          <a:p>
            <a:pPr lvl="1"/>
            <a:r>
              <a:rPr lang="en-GB" sz="2400" dirty="0" smtClean="0"/>
              <a:t>infected systems typically used in criminal contexts</a:t>
            </a:r>
            <a:endParaRPr lang="en-GB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Security and Availability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156756"/>
            <a:ext cx="1043608" cy="85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Home\davidg\Nikhef\Jaarvergadering2010\loads_cc_order_p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740965"/>
            <a:ext cx="5357712" cy="5280323"/>
          </a:xfrm>
          <a:prstGeom prst="rect">
            <a:avLst/>
          </a:prstGeom>
          <a:noFill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63019"/>
            <a:ext cx="8972672" cy="449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C00000">
                <a:alpha val="6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1187624" y="740965"/>
            <a:ext cx="2376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i="1" dirty="0" smtClean="0"/>
              <a:t>price in US$ </a:t>
            </a:r>
            <a:br>
              <a:rPr lang="en-GB" sz="2400" i="1" dirty="0" smtClean="0"/>
            </a:br>
            <a:r>
              <a:rPr lang="en-GB" sz="2400" i="1" dirty="0" smtClean="0"/>
              <a:t>per 1000 bots per hour</a:t>
            </a:r>
          </a:p>
          <a:p>
            <a:pPr algn="r"/>
            <a:r>
              <a:rPr lang="en-GB" sz="2400" i="1" dirty="0" smtClean="0"/>
              <a:t>on an ADSL link</a:t>
            </a:r>
            <a:endParaRPr lang="en-GB" sz="2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563888" y="3501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899592" y="3573016"/>
            <a:ext cx="5832648" cy="2448272"/>
          </a:xfrm>
          <a:prstGeom prst="rect">
            <a:avLst/>
          </a:prstGeom>
          <a:solidFill>
            <a:schemeClr val="bg1"/>
          </a:solidFill>
          <a:effectLst>
            <a:glow rad="101600">
              <a:srgbClr val="C0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1060861" y="3826542"/>
            <a:ext cx="3528392" cy="1965799"/>
            <a:chOff x="1115616" y="4581128"/>
            <a:chExt cx="2858443" cy="1592545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15616" y="4581128"/>
              <a:ext cx="2376264" cy="392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87624" y="5013176"/>
              <a:ext cx="2786435" cy="1160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TextBox 14"/>
          <p:cNvSpPr txBox="1"/>
          <p:nvPr/>
        </p:nvSpPr>
        <p:spPr>
          <a:xfrm>
            <a:off x="4644008" y="3573016"/>
            <a:ext cx="223224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NDPF@AWS?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3-yr reserved </a:t>
            </a:r>
            <a:br>
              <a:rPr lang="en-GB" dirty="0" smtClean="0"/>
            </a:br>
            <a:r>
              <a:rPr lang="en-GB" dirty="0" smtClean="0"/>
              <a:t>  discounted rate ...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only compute, </a:t>
            </a:r>
            <a:br>
              <a:rPr lang="en-GB" dirty="0" smtClean="0"/>
            </a:br>
            <a:r>
              <a:rPr lang="en-GB" dirty="0" smtClean="0"/>
              <a:t>  not even storage!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rgbClr val="C00000"/>
                </a:solidFill>
              </a:rPr>
              <a:t>setup *  </a:t>
            </a:r>
            <a:r>
              <a:rPr lang="en-GB" sz="1400" dirty="0" smtClean="0">
                <a:solidFill>
                  <a:srgbClr val="C00000"/>
                </a:solidFill>
              </a:rPr>
              <a:t> </a:t>
            </a:r>
            <a:r>
              <a:rPr lang="en-GB" dirty="0" smtClean="0">
                <a:solidFill>
                  <a:srgbClr val="C00000"/>
                </a:solidFill>
              </a:rPr>
              <a:t> 2.3 </a:t>
            </a:r>
            <a:r>
              <a:rPr lang="en-GB" b="1" dirty="0" smtClean="0">
                <a:solidFill>
                  <a:srgbClr val="C00000"/>
                </a:solidFill>
              </a:rPr>
              <a:t>M</a:t>
            </a:r>
            <a:r>
              <a:rPr lang="en-GB" dirty="0" smtClean="0">
                <a:solidFill>
                  <a:srgbClr val="C00000"/>
                </a:solidFill>
              </a:rPr>
              <a:t>US$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monthly 202 </a:t>
            </a:r>
            <a:r>
              <a:rPr lang="en-GB" b="1" dirty="0" smtClean="0">
                <a:solidFill>
                  <a:srgbClr val="C00000"/>
                </a:solidFill>
              </a:rPr>
              <a:t>k </a:t>
            </a:r>
            <a:r>
              <a:rPr lang="en-GB" dirty="0" smtClean="0">
                <a:solidFill>
                  <a:srgbClr val="C00000"/>
                </a:solidFill>
              </a:rPr>
              <a:t>US$</a:t>
            </a:r>
          </a:p>
          <a:p>
            <a:r>
              <a:rPr lang="en-GB" sz="1200" i="1" dirty="0" smtClean="0"/>
              <a:t>* every 3 years</a:t>
            </a:r>
            <a:endParaRPr lang="en-GB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725" indent="-3175" algn="ctr">
              <a:buNone/>
            </a:pPr>
            <a:r>
              <a:rPr lang="en-GB" dirty="0" smtClean="0"/>
              <a:t>need to </a:t>
            </a:r>
            <a:r>
              <a:rPr lang="en-GB" dirty="0" smtClean="0"/>
              <a:t>secure our resources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i="1" dirty="0" smtClean="0">
                <a:solidFill>
                  <a:srgbClr val="C00000"/>
                </a:solidFill>
              </a:rPr>
              <a:t>allow </a:t>
            </a:r>
            <a:r>
              <a:rPr lang="en-GB" b="1" i="1" dirty="0" smtClean="0">
                <a:solidFill>
                  <a:srgbClr val="C00000"/>
                </a:solidFill>
              </a:rPr>
              <a:t>you</a:t>
            </a:r>
            <a:r>
              <a:rPr lang="en-GB" i="1" dirty="0" smtClean="0">
                <a:solidFill>
                  <a:srgbClr val="C00000"/>
                </a:solidFill>
              </a:rPr>
              <a:t>, the ‘</a:t>
            </a:r>
            <a:r>
              <a:rPr lang="en-GB" b="1" i="1" dirty="0" smtClean="0">
                <a:solidFill>
                  <a:srgbClr val="C00000"/>
                </a:solidFill>
              </a:rPr>
              <a:t>right people</a:t>
            </a:r>
            <a:r>
              <a:rPr lang="en-GB" i="1" dirty="0" smtClean="0">
                <a:solidFill>
                  <a:srgbClr val="C00000"/>
                </a:solidFill>
              </a:rPr>
              <a:t>’, in</a:t>
            </a:r>
            <a:br>
              <a:rPr lang="en-GB" i="1" dirty="0" smtClean="0">
                <a:solidFill>
                  <a:srgbClr val="C00000"/>
                </a:solidFill>
              </a:rPr>
            </a:br>
            <a:r>
              <a:rPr lang="en-GB" i="1" dirty="0" smtClean="0">
                <a:solidFill>
                  <a:srgbClr val="C00000"/>
                </a:solidFill>
              </a:rPr>
              <a:t/>
            </a:r>
            <a:br>
              <a:rPr lang="en-GB" i="1" dirty="0" smtClean="0">
                <a:solidFill>
                  <a:srgbClr val="C00000"/>
                </a:solidFill>
              </a:rPr>
            </a:br>
            <a:r>
              <a:rPr lang="en-GB" i="1" dirty="0" smtClean="0">
                <a:solidFill>
                  <a:srgbClr val="C00000"/>
                </a:solidFill>
              </a:rPr>
              <a:t>whilst </a:t>
            </a:r>
            <a:r>
              <a:rPr lang="en-GB" b="1" i="1" dirty="0" smtClean="0">
                <a:solidFill>
                  <a:srgbClr val="C00000"/>
                </a:solidFill>
              </a:rPr>
              <a:t>keeping out </a:t>
            </a:r>
            <a:r>
              <a:rPr lang="en-GB" i="1" dirty="0" smtClean="0">
                <a:solidFill>
                  <a:srgbClr val="C00000"/>
                </a:solidFill>
              </a:rPr>
              <a:t>the </a:t>
            </a:r>
            <a:r>
              <a:rPr lang="en-GB" i="1" dirty="0" smtClean="0">
                <a:solidFill>
                  <a:srgbClr val="C00000"/>
                </a:solidFill>
              </a:rPr>
              <a:t>‘bad guys</a:t>
            </a:r>
            <a:r>
              <a:rPr lang="en-GB" i="1" dirty="0" smtClean="0">
                <a:solidFill>
                  <a:srgbClr val="C00000"/>
                </a:solidFill>
              </a:rPr>
              <a:t>’</a:t>
            </a:r>
            <a:endParaRPr lang="en-GB" i="1" dirty="0" smtClean="0">
              <a:solidFill>
                <a:srgbClr val="C00000"/>
              </a:solidFill>
            </a:endParaRPr>
          </a:p>
          <a:p>
            <a:pPr marL="85725" indent="-3175" algn="ctr"/>
            <a:endParaRPr lang="en-GB" dirty="0" smtClean="0"/>
          </a:p>
          <a:p>
            <a:pPr marL="85725" indent="-3175" algn="ctr"/>
            <a:endParaRPr lang="en-GB" dirty="0" smtClean="0"/>
          </a:p>
          <a:p>
            <a:pPr marL="85725" indent="-3175" algn="ctr">
              <a:buNone/>
            </a:pPr>
            <a:r>
              <a:rPr lang="en-GB" dirty="0" smtClean="0"/>
              <a:t>is about </a:t>
            </a:r>
            <a:r>
              <a:rPr lang="en-GB" b="1" dirty="0" smtClean="0"/>
              <a:t>both </a:t>
            </a:r>
            <a:r>
              <a:rPr lang="en-GB" dirty="0" smtClean="0"/>
              <a:t>security </a:t>
            </a:r>
            <a:r>
              <a:rPr lang="en-GB" b="1" dirty="0" smtClean="0"/>
              <a:t>and </a:t>
            </a:r>
            <a:r>
              <a:rPr lang="en-GB" dirty="0" smtClean="0"/>
              <a:t>availability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156756"/>
            <a:ext cx="1043608" cy="85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4" descr="sandy_smith_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22"/>
            <a:ext cx="9144000" cy="6858000"/>
          </a:xfrm>
          <a:prstGeom prst="rect">
            <a:avLst/>
          </a:prstGeom>
          <a:noFill/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211960" y="6309320"/>
            <a:ext cx="4679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400" b="1" dirty="0">
                <a:solidFill>
                  <a:srgbClr val="A50021"/>
                </a:solidFill>
              </a:rPr>
              <a:t>“</a:t>
            </a:r>
            <a:r>
              <a:rPr lang="en-US" sz="1400" b="1" i="1" dirty="0">
                <a:solidFill>
                  <a:srgbClr val="A50021"/>
                </a:solidFill>
              </a:rPr>
              <a:t>Firewall</a:t>
            </a:r>
            <a:r>
              <a:rPr lang="en-US" sz="1400" b="1" dirty="0">
                <a:solidFill>
                  <a:srgbClr val="A50021"/>
                </a:solidFill>
              </a:rPr>
              <a:t>” by Sandy Smith, www.computersforart.org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 descr="H:\Home\Documents\computersforart.org\sandy_smith_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7504" y="6436568"/>
            <a:ext cx="4679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400" b="1" dirty="0">
                <a:solidFill>
                  <a:srgbClr val="A50021"/>
                </a:solidFill>
              </a:rPr>
              <a:t>“</a:t>
            </a:r>
            <a:r>
              <a:rPr lang="en-US" sz="1400" b="1" i="1" dirty="0">
                <a:solidFill>
                  <a:srgbClr val="A50021"/>
                </a:solidFill>
              </a:rPr>
              <a:t>Firewall</a:t>
            </a:r>
            <a:r>
              <a:rPr lang="en-US" sz="1400" b="1" dirty="0">
                <a:solidFill>
                  <a:srgbClr val="A50021"/>
                </a:solidFill>
              </a:rPr>
              <a:t>” by Sandy Smith, www.computersforart.org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 smtClean="0">
                <a:solidFill>
                  <a:schemeClr val="tx1"/>
                </a:solidFill>
              </a:rPr>
              <a:t>... keeping </a:t>
            </a:r>
            <a:r>
              <a:rPr lang="en-GB" b="1" i="1" dirty="0" smtClean="0">
                <a:solidFill>
                  <a:schemeClr val="tx1"/>
                </a:solidFill>
              </a:rPr>
              <a:t>out </a:t>
            </a:r>
            <a:r>
              <a:rPr lang="en-GB" i="1" dirty="0" smtClean="0">
                <a:solidFill>
                  <a:schemeClr val="tx1"/>
                </a:solidFill>
              </a:rPr>
              <a:t>the ‘bad guys’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270410" y="1524000"/>
            <a:ext cx="4021670" cy="4663440"/>
          </a:xfrm>
        </p:spPr>
        <p:txBody>
          <a:bodyPr/>
          <a:lstStyle/>
          <a:p>
            <a:pPr>
              <a:buNone/>
            </a:pPr>
            <a:r>
              <a:rPr lang="en-GB" dirty="0" smtClean="0">
                <a:solidFill>
                  <a:srgbClr val="C00000"/>
                </a:solidFill>
              </a:rPr>
              <a:t>Site Access Control</a:t>
            </a:r>
          </a:p>
          <a:p>
            <a:r>
              <a:rPr lang="en-GB" dirty="0" smtClean="0"/>
              <a:t>software development</a:t>
            </a:r>
          </a:p>
          <a:p>
            <a:r>
              <a:rPr lang="en-GB" dirty="0" smtClean="0"/>
              <a:t>white and blacklists</a:t>
            </a:r>
          </a:p>
          <a:p>
            <a:r>
              <a:rPr lang="en-GB" dirty="0" smtClean="0"/>
              <a:t>grid-aware security</a:t>
            </a:r>
          </a:p>
          <a:p>
            <a:r>
              <a:rPr lang="en-GB" dirty="0" smtClean="0"/>
              <a:t>vulnerability assessment</a:t>
            </a:r>
            <a:endParaRPr lang="en-GB" dirty="0" smtClean="0"/>
          </a:p>
          <a:p>
            <a:pPr>
              <a:buNone/>
            </a:pPr>
            <a:r>
              <a:rPr lang="en-GB" dirty="0" smtClean="0">
                <a:solidFill>
                  <a:srgbClr val="C00000"/>
                </a:solidFill>
              </a:rPr>
              <a:t>CSIRT: Incident Response</a:t>
            </a:r>
          </a:p>
          <a:p>
            <a:r>
              <a:rPr lang="en-GB" dirty="0" smtClean="0"/>
              <a:t>monitoring &amp; forensics</a:t>
            </a:r>
          </a:p>
          <a:p>
            <a:r>
              <a:rPr lang="en-GB" dirty="0" smtClean="0"/>
              <a:t>communications</a:t>
            </a:r>
          </a:p>
          <a:p>
            <a:r>
              <a:rPr lang="en-GB" dirty="0" smtClean="0"/>
              <a:t>security exercises</a:t>
            </a:r>
          </a:p>
          <a:p>
            <a:endParaRPr lang="en-GB" dirty="0" smtClean="0"/>
          </a:p>
        </p:txBody>
      </p:sp>
      <p:pic>
        <p:nvPicPr>
          <p:cNvPr id="10242" name="Picture 2" descr="H:\Home\davidg\Nikhef\Jaarvergadering2010\AuthNAuthZchain-20101112-SAC-piec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484784"/>
            <a:ext cx="3725045" cy="2021927"/>
          </a:xfrm>
          <a:prstGeom prst="rect">
            <a:avLst/>
          </a:prstGeom>
          <a:noFill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6420" y="3997405"/>
            <a:ext cx="3092004" cy="2167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004048" y="6300609"/>
            <a:ext cx="4139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 smtClean="0"/>
              <a:t> 2009 and 2010 compared</a:t>
            </a:r>
          </a:p>
          <a:p>
            <a:pPr algn="r"/>
            <a:r>
              <a:rPr lang="en-GB" sz="1600" dirty="0" smtClean="0"/>
              <a:t>Sven Gabriel: Security Service Challenges</a:t>
            </a:r>
            <a:br>
              <a:rPr lang="en-GB" sz="1600" dirty="0" smtClean="0"/>
            </a:b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724128" y="3563724"/>
            <a:ext cx="3059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smtClean="0"/>
              <a:t>grid-mw-security@nikhef.nl</a:t>
            </a:r>
            <a:endParaRPr lang="en-GB" sz="16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7884368" y="4149080"/>
            <a:ext cx="1259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LCG T1’s CSIRT response scores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>
                <a:solidFill>
                  <a:schemeClr val="tx1"/>
                </a:solidFill>
              </a:rPr>
              <a:t>... the ‘</a:t>
            </a:r>
            <a:r>
              <a:rPr lang="en-GB" b="1" i="1" dirty="0" smtClean="0">
                <a:solidFill>
                  <a:schemeClr val="tx1"/>
                </a:solidFill>
              </a:rPr>
              <a:t>right people</a:t>
            </a:r>
            <a:r>
              <a:rPr lang="en-GB" i="1" dirty="0" smtClean="0">
                <a:solidFill>
                  <a:schemeClr val="tx1"/>
                </a:solidFill>
              </a:rPr>
              <a:t>’, </a:t>
            </a:r>
            <a:r>
              <a:rPr lang="en-GB" i="1" dirty="0" smtClean="0"/>
              <a:t>...</a:t>
            </a:r>
            <a:endParaRPr lang="en-GB" dirty="0"/>
          </a:p>
        </p:txBody>
      </p:sp>
      <p:pic>
        <p:nvPicPr>
          <p:cNvPr id="3075" name="Picture 3" descr="H:\Home\davidg\Nikhef\Jaarvergadering2010\IdPSPUsertru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2815"/>
            <a:ext cx="7128792" cy="42973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24744"/>
            <a:ext cx="4474553" cy="342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Before the Grid ...</a:t>
            </a:r>
            <a:endParaRPr lang="en-GB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96752"/>
            <a:ext cx="4474553" cy="342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636912"/>
            <a:ext cx="4896544" cy="334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4797152"/>
            <a:ext cx="19050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87104" y="1700808"/>
            <a:ext cx="5156896" cy="308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>
                <a:solidFill>
                  <a:schemeClr val="tx1"/>
                </a:solidFill>
              </a:rPr>
              <a:t>... the </a:t>
            </a:r>
            <a:r>
              <a:rPr lang="en-GB" i="1" dirty="0" smtClean="0">
                <a:solidFill>
                  <a:schemeClr val="tx1"/>
                </a:solidFill>
              </a:rPr>
              <a:t>‘</a:t>
            </a:r>
            <a:r>
              <a:rPr lang="en-GB" b="1" i="1" dirty="0" smtClean="0">
                <a:solidFill>
                  <a:schemeClr val="tx1"/>
                </a:solidFill>
              </a:rPr>
              <a:t>right people</a:t>
            </a:r>
            <a:r>
              <a:rPr lang="en-GB" i="1" dirty="0" smtClean="0">
                <a:solidFill>
                  <a:schemeClr val="tx1"/>
                </a:solidFill>
              </a:rPr>
              <a:t>’, </a:t>
            </a:r>
            <a:r>
              <a:rPr lang="en-GB" i="1" dirty="0" smtClean="0"/>
              <a:t>...</a:t>
            </a:r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0808"/>
            <a:ext cx="74199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514538"/>
            <a:ext cx="2304256" cy="5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C00000">
                <a:alpha val="6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71" y="214125"/>
            <a:ext cx="91344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495355"/>
            <a:ext cx="6408712" cy="621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C00000">
                <a:alpha val="60000"/>
              </a:srgbClr>
            </a:glow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437112"/>
            <a:ext cx="5839717" cy="60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C00000">
                <a:alpha val="6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Grid Identity and Community</a:t>
            </a:r>
            <a:endParaRPr lang="en-GB" dirty="0"/>
          </a:p>
        </p:txBody>
      </p:sp>
      <p:pic>
        <p:nvPicPr>
          <p:cNvPr id="15363" name="Picture 3" descr="H:\Home\davidg\Nikhef\Jaarvergadering2010\AuthNAuthZchain-20101112-voms-s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101741"/>
            <a:ext cx="5189638" cy="2623403"/>
          </a:xfrm>
          <a:prstGeom prst="rect">
            <a:avLst/>
          </a:prstGeom>
          <a:noFill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511399"/>
            <a:ext cx="3670945" cy="68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C00000">
                <a:alpha val="60000"/>
              </a:srgbClr>
            </a:glow>
          </a:effectLst>
        </p:spPr>
      </p:pic>
      <p:pic>
        <p:nvPicPr>
          <p:cNvPr id="8" name="Picture 4" descr="vostructure-abstra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068960"/>
            <a:ext cx="5219105" cy="272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20688"/>
            <a:ext cx="772597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97714" y="6611779"/>
            <a:ext cx="824628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graphic: Open Grid Services Architecture, © Global Grid Forum 2005, GFD.30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dirty="0" smtClean="0">
                <a:solidFill>
                  <a:srgbClr val="C00000"/>
                </a:solidFill>
              </a:rPr>
              <a:t>‘but we know </a:t>
            </a:r>
            <a:r>
              <a:rPr lang="en-GB" dirty="0" smtClean="0">
                <a:solidFill>
                  <a:srgbClr val="C00000"/>
                </a:solidFill>
              </a:rPr>
              <a:t>who we are – we’re </a:t>
            </a:r>
            <a:r>
              <a:rPr lang="en-GB" dirty="0" smtClean="0">
                <a:solidFill>
                  <a:srgbClr val="C00000"/>
                </a:solidFill>
              </a:rPr>
              <a:t>us</a:t>
            </a:r>
            <a:r>
              <a:rPr lang="en-GB" dirty="0" smtClean="0">
                <a:solidFill>
                  <a:srgbClr val="C00000"/>
                </a:solidFill>
              </a:rPr>
              <a:t>!’</a:t>
            </a:r>
          </a:p>
          <a:p>
            <a:pPr>
              <a:buNone/>
            </a:pP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>
                <a:solidFill>
                  <a:schemeClr val="tx1"/>
                </a:solidFill>
              </a:rPr>
              <a:t>allow </a:t>
            </a:r>
            <a:r>
              <a:rPr lang="en-GB" b="1" i="1" dirty="0" smtClean="0">
                <a:solidFill>
                  <a:schemeClr val="tx1"/>
                </a:solidFill>
              </a:rPr>
              <a:t>you</a:t>
            </a:r>
            <a:r>
              <a:rPr lang="en-GB" i="1" dirty="0" smtClean="0">
                <a:solidFill>
                  <a:schemeClr val="tx1"/>
                </a:solidFill>
              </a:rPr>
              <a:t>, ...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348880"/>
            <a:ext cx="8028384" cy="1052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091101"/>
            <a:ext cx="7651770" cy="593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87624" y="357301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C00000"/>
                </a:solidFill>
              </a:rPr>
              <a:t>simple computer identities depend on the system involved </a:t>
            </a:r>
            <a:endParaRPr lang="en-GB" sz="200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7624" y="4829090"/>
            <a:ext cx="50097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i="1" dirty="0" smtClean="0">
                <a:solidFill>
                  <a:srgbClr val="C00000"/>
                </a:solidFill>
              </a:rPr>
              <a:t>... but </a:t>
            </a:r>
            <a:r>
              <a:rPr lang="en-GB" sz="2000" i="1" dirty="0" smtClean="0">
                <a:solidFill>
                  <a:srgbClr val="C00000"/>
                </a:solidFill>
              </a:rPr>
              <a:t>for the grid we need a global identity</a:t>
            </a:r>
            <a:endParaRPr lang="en-GB" sz="2000" i="1" dirty="0">
              <a:solidFill>
                <a:srgbClr val="C00000"/>
              </a:solidFill>
            </a:endParaRPr>
          </a:p>
        </p:txBody>
      </p:sp>
      <p:pic>
        <p:nvPicPr>
          <p:cNvPr id="9" name="Picture 20" descr="IGTF-logo-lar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7" y="4579087"/>
            <a:ext cx="936104" cy="434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Global Identity</a:t>
            </a:r>
            <a:endParaRPr lang="en-GB" dirty="0"/>
          </a:p>
        </p:txBody>
      </p:sp>
      <p:pic>
        <p:nvPicPr>
          <p:cNvPr id="5" name="Picture 2" descr="H:\Home\davidg\EGI\O-E-15-EUGridPMA\AuthNAuthZchain-20101112-tx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7523"/>
            <a:ext cx="7956946" cy="4967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043608" y="4725144"/>
            <a:ext cx="40322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dirty="0">
                <a:solidFill>
                  <a:srgbClr val="0067B1"/>
                </a:solidFill>
              </a:rPr>
              <a:t>Authentication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 each person </a:t>
            </a:r>
            <a:r>
              <a:rPr lang="en-GB" i="1" dirty="0"/>
              <a:t>globally unique</a:t>
            </a:r>
            <a:r>
              <a:rPr lang="en-GB" dirty="0"/>
              <a:t> name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forever persistent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</a:t>
            </a:r>
            <a:r>
              <a:rPr lang="en-GB" dirty="0" smtClean="0"/>
              <a:t>traceable to a real person</a:t>
            </a:r>
            <a:endParaRPr lang="en-GB" dirty="0"/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5076056" y="1580599"/>
            <a:ext cx="40322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dirty="0">
                <a:solidFill>
                  <a:srgbClr val="0067B1"/>
                </a:solidFill>
              </a:rPr>
              <a:t>Authorization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 based on the unique </a:t>
            </a:r>
            <a:r>
              <a:rPr lang="en-GB" i="1" dirty="0" err="1"/>
              <a:t>AuthN</a:t>
            </a:r>
            <a:r>
              <a:rPr lang="en-GB" i="1" dirty="0"/>
              <a:t> </a:t>
            </a:r>
            <a:r>
              <a:rPr lang="en-GB" dirty="0"/>
              <a:t>ID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 grants or denies access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VO &amp; Site joint security responsible</a:t>
            </a:r>
            <a:endParaRPr lang="en-GB" i="1" dirty="0"/>
          </a:p>
        </p:txBody>
      </p:sp>
      <p:pic>
        <p:nvPicPr>
          <p:cNvPr id="8" name="Picture 20" descr="IGTF-logo-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7" y="4579087"/>
            <a:ext cx="936104" cy="434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06569"/>
            <a:ext cx="9143999" cy="584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ever you are ... IGTF!</a:t>
            </a:r>
            <a:endParaRPr lang="en-GB" dirty="0"/>
          </a:p>
        </p:txBody>
      </p:sp>
      <p:pic>
        <p:nvPicPr>
          <p:cNvPr id="4" name="Picture 2" descr="H:\Home\davidg\EUGridPMA\Presentations\images\igtf-worldstatus-20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3118" y="1916832"/>
            <a:ext cx="7926980" cy="3817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9"/>
          <p:cNvCxnSpPr/>
          <p:nvPr/>
        </p:nvCxnSpPr>
        <p:spPr>
          <a:xfrm rot="16200000" flipH="1">
            <a:off x="2521579" y="3140138"/>
            <a:ext cx="3671268" cy="1080641"/>
          </a:xfrm>
          <a:prstGeom prst="curvedConnector3">
            <a:avLst>
              <a:gd name="adj1" fmla="val 3825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6200000" flipV="1">
            <a:off x="5018813" y="3739768"/>
            <a:ext cx="350185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9" descr="H:\Home\davidg\Template\Logos\APGridPMA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5766" y="4869160"/>
            <a:ext cx="1869030" cy="47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H:\Home\davidg\Template\Logos\eugridpma-colo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9542" y="4653136"/>
            <a:ext cx="1695502" cy="726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H:\Home\davidg\Template\Logos\tagpma-transp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45206" y="3789040"/>
            <a:ext cx="1413835" cy="1152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0" descr="IGTF-logo-lar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97" y="4579087"/>
            <a:ext cx="936104" cy="434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187624" y="5734997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/>
              <a:t>International Grid Trust Federation – http://www.igtf.net/</a:t>
            </a:r>
            <a:br>
              <a:rPr lang="en-GB" i="1" dirty="0" smtClean="0"/>
            </a:br>
            <a:r>
              <a:rPr lang="en-GB" i="1" dirty="0" smtClean="0"/>
              <a:t>EUGridPMA – https://www.eugridpma.org/</a:t>
            </a:r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Federated Identity – </a:t>
            </a:r>
            <a:br>
              <a:rPr lang="en-GB" dirty="0" smtClean="0"/>
            </a:br>
            <a:r>
              <a:rPr lang="en-GB" dirty="0" smtClean="0"/>
              <a:t>we no longer run alone!</a:t>
            </a:r>
            <a:endParaRPr lang="en-GB" dirty="0"/>
          </a:p>
        </p:txBody>
      </p:sp>
      <p:pic>
        <p:nvPicPr>
          <p:cNvPr id="4" name="Picture 2" descr="H:\Home\davidg\Projects-misc\ISGC2009\federation-clust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402492"/>
            <a:ext cx="5832648" cy="3762812"/>
          </a:xfrm>
          <a:prstGeom prst="rect">
            <a:avLst/>
          </a:prstGeom>
          <a:noFill/>
        </p:spPr>
      </p:pic>
      <p:grpSp>
        <p:nvGrpSpPr>
          <p:cNvPr id="5" name="Group 9"/>
          <p:cNvGrpSpPr/>
          <p:nvPr/>
        </p:nvGrpSpPr>
        <p:grpSpPr>
          <a:xfrm>
            <a:off x="1259632" y="4665106"/>
            <a:ext cx="2045694" cy="1500198"/>
            <a:chOff x="6572264" y="1643050"/>
            <a:chExt cx="2571736" cy="1928826"/>
          </a:xfrm>
        </p:grpSpPr>
        <p:sp>
          <p:nvSpPr>
            <p:cNvPr id="6" name="Rectangle 5"/>
            <p:cNvSpPr/>
            <p:nvPr/>
          </p:nvSpPr>
          <p:spPr>
            <a:xfrm>
              <a:off x="6572264" y="1643050"/>
              <a:ext cx="2571736" cy="1928826"/>
            </a:xfrm>
            <a:prstGeom prst="rect">
              <a:avLst/>
            </a:prstGeom>
            <a:solidFill>
              <a:schemeClr val="bg1"/>
            </a:solidFill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7" name="Picture 4" descr="vostructure-abstrac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39015" y="2357430"/>
              <a:ext cx="2019265" cy="1053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6618074" y="1643050"/>
              <a:ext cx="2444850" cy="672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grid structure was not </a:t>
              </a:r>
              <a:br>
                <a:rPr lang="en-US" sz="1400" dirty="0" smtClean="0"/>
              </a:br>
              <a:r>
                <a:rPr lang="en-US" sz="1400" dirty="0" smtClean="0"/>
                <a:t>too much different!</a:t>
              </a:r>
              <a:endParaRPr lang="en-US" sz="1400" dirty="0"/>
            </a:p>
          </p:txBody>
        </p:sp>
      </p:grp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1045096"/>
          </a:xfrm>
        </p:spPr>
        <p:txBody>
          <a:bodyPr/>
          <a:lstStyle/>
          <a:p>
            <a:r>
              <a:rPr lang="en-GB" sz="2800" dirty="0" smtClean="0"/>
              <a:t>Single sign-on across academia and research</a:t>
            </a:r>
          </a:p>
          <a:p>
            <a:r>
              <a:rPr lang="en-GB" sz="2800" dirty="0" smtClean="0"/>
              <a:t>the no. 1 ICT request from the ESFRI projects</a:t>
            </a:r>
          </a:p>
          <a:p>
            <a:endParaRPr lang="en-GB" sz="2800" dirty="0"/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54378" y="2907691"/>
            <a:ext cx="497128" cy="585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79912" y="1447800"/>
            <a:ext cx="5364088" cy="1693168"/>
          </a:xfrm>
        </p:spPr>
        <p:txBody>
          <a:bodyPr/>
          <a:lstStyle/>
          <a:p>
            <a:r>
              <a:rPr lang="en-GB" sz="2400" dirty="0" smtClean="0"/>
              <a:t>web-SSO federations have matured</a:t>
            </a:r>
          </a:p>
          <a:p>
            <a:r>
              <a:rPr lang="en-GB" sz="2400" dirty="0" smtClean="0"/>
              <a:t>HR and ICT processes aligned</a:t>
            </a:r>
          </a:p>
          <a:p>
            <a:r>
              <a:rPr lang="en-GB" sz="2400" dirty="0" smtClean="0"/>
              <a:t>integration of  ‘high-value grid’ &amp; </a:t>
            </a:r>
            <a:br>
              <a:rPr lang="en-GB" sz="2400" dirty="0" smtClean="0"/>
            </a:br>
            <a:r>
              <a:rPr lang="en-GB" sz="2400" dirty="0" smtClean="0"/>
              <a:t>web federation now becomes reality</a:t>
            </a:r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... and we keep running ...</a:t>
            </a:r>
            <a:endParaRPr lang="en-GB" dirty="0"/>
          </a:p>
        </p:txBody>
      </p:sp>
      <p:pic>
        <p:nvPicPr>
          <p:cNvPr id="5" name="Picture 2" descr="H:\Home\davidg\Template\Logos\terena-new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33056"/>
            <a:ext cx="1024508" cy="1024508"/>
          </a:xfrm>
          <a:prstGeom prst="rect">
            <a:avLst/>
          </a:prstGeom>
          <a:noFill/>
        </p:spPr>
      </p:pic>
      <p:pic>
        <p:nvPicPr>
          <p:cNvPr id="22530" name="Picture 2" descr="H:\Home\davidg\Nikhef\Jaarvergadering2010\AuthNAuthZchain-20101112-passpor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12776"/>
            <a:ext cx="2967982" cy="1728192"/>
          </a:xfrm>
          <a:prstGeom prst="rect">
            <a:avLst/>
          </a:prstGeom>
          <a:noFill/>
        </p:spPr>
      </p:pic>
      <p:pic>
        <p:nvPicPr>
          <p:cNvPr id="22531" name="Picture 3" descr="H:\Home\davidg\Nikhef\Jaarvergadering2010\federation-TCS-C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284984"/>
            <a:ext cx="4901993" cy="3284984"/>
          </a:xfrm>
          <a:prstGeom prst="rect">
            <a:avLst/>
          </a:prstGeom>
          <a:noFill/>
        </p:spPr>
      </p:pic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971600" y="3501008"/>
            <a:ext cx="302433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825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Federation peers rely on and trust home institutes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manage their users</a:t>
            </a:r>
          </a:p>
          <a:p>
            <a:pPr marL="365125" marR="0" lvl="0" indent="-2825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Trust has become </a:t>
            </a:r>
            <a:r>
              <a:rPr kumimoji="0" lang="en-GB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global</a:t>
            </a:r>
            <a:r>
              <a:rPr lang="en-GB" sz="2400" dirty="0" smtClean="0">
                <a:latin typeface="+mn-lt"/>
              </a:rPr>
              <a:t>: </a:t>
            </a:r>
            <a:r>
              <a:rPr kumimoji="0" lang="en-GB" sz="24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accounts get</a:t>
            </a:r>
            <a:r>
              <a:rPr kumimoji="0" lang="en-GB" sz="24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high, global value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573016"/>
            <a:ext cx="1344149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SSO for everything!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985020"/>
            <a:ext cx="4389140" cy="31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:\Home\davidg\Template\Logos\NIKHEF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569196"/>
            <a:ext cx="1632763" cy="720016"/>
          </a:xfrm>
          <a:prstGeom prst="rect">
            <a:avLst/>
          </a:prstGeom>
          <a:noFill/>
        </p:spPr>
      </p:pic>
      <p:pic>
        <p:nvPicPr>
          <p:cNvPr id="17411" name="Picture 3" descr="H:\Home\davidg\Template\Logos\SURFfederatie-110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404664"/>
            <a:ext cx="1558206" cy="864096"/>
          </a:xfrm>
          <a:prstGeom prst="rect">
            <a:avLst/>
          </a:prstGeom>
          <a:noFill/>
        </p:spPr>
      </p:pic>
      <p:pic>
        <p:nvPicPr>
          <p:cNvPr id="17413" name="Picture 5" descr="H:\Home\davidg\Template\Logos\surfnet-transparent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6635" y="2777108"/>
            <a:ext cx="1207561" cy="576064"/>
          </a:xfrm>
          <a:prstGeom prst="rect">
            <a:avLst/>
          </a:prstGeom>
          <a:noFill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2924944"/>
            <a:ext cx="22184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2204865"/>
            <a:ext cx="792088" cy="43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80312" y="2132856"/>
            <a:ext cx="1763688" cy="82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44208" y="4437112"/>
            <a:ext cx="23622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56376" y="3429000"/>
            <a:ext cx="985838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35100" y="1268760"/>
            <a:ext cx="7499350" cy="4800600"/>
          </a:xfrm>
        </p:spPr>
        <p:txBody>
          <a:bodyPr/>
          <a:lstStyle/>
          <a:p>
            <a:r>
              <a:rPr lang="en-GB" sz="2800" dirty="0" smtClean="0"/>
              <a:t>Access to new federated services</a:t>
            </a:r>
          </a:p>
          <a:p>
            <a:r>
              <a:rPr lang="en-GB" sz="2800" dirty="0" smtClean="0"/>
              <a:t>Same login for most services</a:t>
            </a:r>
          </a:p>
          <a:p>
            <a:pPr lvl="1"/>
            <a:r>
              <a:rPr lang="en-GB" sz="2400" dirty="0" smtClean="0"/>
              <a:t>Desktops and login.nikhef.nl</a:t>
            </a:r>
          </a:p>
          <a:p>
            <a:pPr lvl="1"/>
            <a:r>
              <a:rPr lang="en-GB" sz="2400" dirty="0" smtClean="0"/>
              <a:t>Email and spam filter settings</a:t>
            </a:r>
          </a:p>
          <a:p>
            <a:pPr lvl="1"/>
            <a:r>
              <a:rPr lang="en-GB" sz="2400" dirty="0" smtClean="0"/>
              <a:t>Instant Grid certificates and access to </a:t>
            </a:r>
            <a:r>
              <a:rPr lang="en-GB" sz="2400" dirty="0" err="1" smtClean="0"/>
              <a:t>wLCG</a:t>
            </a:r>
            <a:endParaRPr lang="en-GB" sz="2400" dirty="0" smtClean="0"/>
          </a:p>
          <a:p>
            <a:pPr lvl="1"/>
            <a:r>
              <a:rPr lang="en-GB" sz="2400" dirty="0" smtClean="0"/>
              <a:t>Elsevier – Science Direct</a:t>
            </a:r>
          </a:p>
          <a:p>
            <a:pPr lvl="1"/>
            <a:r>
              <a:rPr lang="en-GB" sz="2400" i="1" dirty="0" smtClean="0"/>
              <a:t>... windows and more web applications planned as well</a:t>
            </a:r>
          </a:p>
          <a:p>
            <a:r>
              <a:rPr lang="en-GB" sz="2800" dirty="0" smtClean="0"/>
              <a:t>New applications require better controls</a:t>
            </a:r>
          </a:p>
          <a:p>
            <a:pPr lvl="1"/>
            <a:r>
              <a:rPr lang="en-GB" sz="2400" dirty="0" smtClean="0"/>
              <a:t>account registration and expiration requirements</a:t>
            </a:r>
            <a:br>
              <a:rPr lang="en-GB" sz="2400" dirty="0" smtClean="0"/>
            </a:br>
            <a:r>
              <a:rPr lang="en-GB" sz="2400" dirty="0" smtClean="0"/>
              <a:t>needed to keep our infra secure and </a:t>
            </a:r>
            <a:br>
              <a:rPr lang="en-GB" sz="2400" dirty="0" smtClean="0"/>
            </a:br>
            <a:r>
              <a:rPr lang="en-GB" sz="2400" dirty="0" smtClean="0"/>
              <a:t>remain trustworthy for our global federation partners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SSO for You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411760" y="6423719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>
                    <a:lumMod val="65000"/>
                  </a:schemeClr>
                </a:solidFill>
              </a:rPr>
              <a:t>https://sso.nikhef.nl/</a:t>
            </a:r>
            <a:endParaRPr lang="en-GB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05573"/>
            <a:ext cx="9143999" cy="571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2646" y="5911138"/>
            <a:ext cx="9144000" cy="181129"/>
            <a:chOff x="-612576" y="-170885"/>
            <a:chExt cx="10442790" cy="109121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V="1">
              <a:off x="-612576" y="-170885"/>
              <a:ext cx="3491880" cy="109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V="1">
              <a:off x="2862879" y="-170885"/>
              <a:ext cx="3491880" cy="109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V="1">
              <a:off x="6338334" y="-170885"/>
              <a:ext cx="3491880" cy="109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Rectangle 22"/>
          <p:cNvSpPr/>
          <p:nvPr/>
        </p:nvSpPr>
        <p:spPr>
          <a:xfrm>
            <a:off x="0" y="6072206"/>
            <a:ext cx="9144000" cy="785794"/>
          </a:xfrm>
          <a:prstGeom prst="rect">
            <a:avLst/>
          </a:prstGeom>
          <a:gradFill>
            <a:gsLst>
              <a:gs pos="0">
                <a:srgbClr val="FF0000">
                  <a:alpha val="79000"/>
                </a:srgbClr>
              </a:gs>
              <a:gs pos="50000">
                <a:srgbClr val="FF0000"/>
              </a:gs>
              <a:gs pos="100000">
                <a:srgbClr val="FF0000">
                  <a:alpha val="6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4" name="Picture 12" descr="nikhef_logo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00" y="6215063"/>
            <a:ext cx="100806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2006" y="5571987"/>
            <a:ext cx="9141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‘De </a:t>
            </a:r>
            <a:r>
              <a:rPr lang="en-GB" dirty="0" err="1" smtClean="0">
                <a:solidFill>
                  <a:schemeClr val="bg1">
                    <a:lumMod val="75000"/>
                  </a:schemeClr>
                </a:solidFill>
              </a:rPr>
              <a:t>wereld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1">
                    <a:lumMod val="75000"/>
                  </a:schemeClr>
                </a:solidFill>
              </a:rPr>
              <a:t>draait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 door’ – VARA, 8 </a:t>
            </a:r>
            <a:r>
              <a:rPr lang="en-GB" dirty="0" err="1" smtClean="0">
                <a:solidFill>
                  <a:schemeClr val="bg1">
                    <a:lumMod val="75000"/>
                  </a:schemeClr>
                </a:solidFill>
              </a:rPr>
              <a:t>december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2010 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– http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://dewerelddraaitdoor.vara.nl/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7956376" cy="4253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0" y="3140968"/>
            <a:ext cx="827584" cy="216024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lowchart: Extract 6"/>
          <p:cNvSpPr/>
          <p:nvPr/>
        </p:nvSpPr>
        <p:spPr>
          <a:xfrm rot="14066646">
            <a:off x="533451" y="1827783"/>
            <a:ext cx="1872208" cy="1656184"/>
          </a:xfrm>
          <a:prstGeom prst="flowChartExtra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980728"/>
            <a:ext cx="6708676" cy="246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C00000">
                <a:alpha val="60000"/>
              </a:srgbClr>
            </a:glow>
          </a:effectLst>
        </p:spPr>
      </p:pic>
      <p:sp>
        <p:nvSpPr>
          <p:cNvPr id="9" name="Flowchart: Extract 8"/>
          <p:cNvSpPr/>
          <p:nvPr/>
        </p:nvSpPr>
        <p:spPr>
          <a:xfrm rot="1860154">
            <a:off x="4160438" y="2321990"/>
            <a:ext cx="2232248" cy="2376264"/>
          </a:xfrm>
          <a:prstGeom prst="flowChartExtra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2996952"/>
            <a:ext cx="487438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C00000">
                <a:alpha val="60000"/>
              </a:srgbClr>
            </a:glow>
          </a:effectLst>
        </p:spPr>
      </p:pic>
      <p:sp>
        <p:nvSpPr>
          <p:cNvPr id="12" name="Flowchart: Extract 11"/>
          <p:cNvSpPr/>
          <p:nvPr/>
        </p:nvSpPr>
        <p:spPr>
          <a:xfrm rot="15482153">
            <a:off x="3359512" y="3490122"/>
            <a:ext cx="1728192" cy="2160240"/>
          </a:xfrm>
          <a:prstGeom prst="flowChartExtra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429000"/>
            <a:ext cx="4211960" cy="2795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C00000">
                <a:alpha val="60000"/>
              </a:srgbClr>
            </a:glow>
          </a:effectLst>
        </p:spPr>
      </p:pic>
      <p:sp>
        <p:nvSpPr>
          <p:cNvPr id="13" name="TextBox 12"/>
          <p:cNvSpPr txBox="1"/>
          <p:nvPr/>
        </p:nvSpPr>
        <p:spPr>
          <a:xfrm>
            <a:off x="971600" y="6516052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hlinkClick r:id="rId6"/>
              </a:rPr>
              <a:t>http://ca.dutchgrid.nl/tcs/</a:t>
            </a:r>
            <a:r>
              <a:rPr lang="en-GB" b="1" dirty="0" smtClean="0"/>
              <a:t> or </a:t>
            </a:r>
            <a:r>
              <a:rPr lang="en-GB" b="1" dirty="0" smtClean="0">
                <a:hlinkClick r:id="rId7"/>
              </a:rPr>
              <a:t>https://sso.nikhef.nl/</a:t>
            </a:r>
            <a:r>
              <a:rPr lang="en-GB" b="1" dirty="0" smtClean="0"/>
              <a:t> 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Your Certificate in 5 Clicks </a:t>
            </a:r>
            <a:br>
              <a:rPr lang="en-GB" dirty="0" smtClean="0"/>
            </a:br>
            <a:r>
              <a:rPr lang="en-GB" dirty="0" smtClean="0"/>
              <a:t>... and in120 Seconds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3"/>
            <a:ext cx="730830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47664" y="5651956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for the longer-term future, we are working on completely hiding this ...</a:t>
            </a:r>
            <a:endParaRPr lang="en-GB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6453336"/>
            <a:ext cx="8028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hlinkClick r:id="rId3"/>
              </a:rPr>
              <a:t>https://tcs-escience-portal.terena.org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r>
              <a:rPr lang="en-GB" dirty="0" smtClean="0"/>
              <a:t>&amp; </a:t>
            </a:r>
            <a:r>
              <a:rPr lang="en-GB" dirty="0" smtClean="0">
                <a:hlinkClick r:id="rId4"/>
              </a:rPr>
              <a:t>https</a:t>
            </a:r>
            <a:r>
              <a:rPr lang="en-GB" dirty="0" smtClean="0">
                <a:hlinkClick r:id="rId4"/>
              </a:rPr>
              <a:t>://www.terena.org/activities/tcs</a:t>
            </a:r>
            <a:r>
              <a:rPr lang="en-GB" dirty="0" smtClean="0">
                <a:hlinkClick r:id="rId4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21506" name="Picture 2" descr="H:\Home\davidg\Template\Logos\terena-new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33056"/>
            <a:ext cx="1024508" cy="1024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35100" y="1447800"/>
            <a:ext cx="7708900" cy="4800600"/>
          </a:xfrm>
        </p:spPr>
        <p:txBody>
          <a:bodyPr/>
          <a:lstStyle/>
          <a:p>
            <a:r>
              <a:rPr lang="en-GB" dirty="0" smtClean="0"/>
              <a:t>Yes: unfortunately – security is needed</a:t>
            </a:r>
          </a:p>
          <a:p>
            <a:r>
              <a:rPr lang="en-GB" dirty="0" smtClean="0"/>
              <a:t>Yes: we </a:t>
            </a:r>
            <a:r>
              <a:rPr lang="en-GB" i="1" dirty="0" smtClean="0"/>
              <a:t>are</a:t>
            </a:r>
            <a:r>
              <a:rPr lang="en-GB" dirty="0" smtClean="0"/>
              <a:t> an interesting target</a:t>
            </a:r>
            <a:br>
              <a:rPr lang="en-GB" dirty="0" smtClean="0"/>
            </a:br>
            <a:r>
              <a:rPr lang="en-GB" dirty="0" smtClean="0"/>
              <a:t>... and we strive to become even more so!</a:t>
            </a:r>
          </a:p>
          <a:p>
            <a:endParaRPr lang="en-GB" dirty="0" smtClean="0"/>
          </a:p>
          <a:p>
            <a:endParaRPr lang="en-GB" sz="2400" dirty="0" smtClean="0"/>
          </a:p>
          <a:p>
            <a:endParaRPr lang="en-GB" dirty="0" smtClean="0"/>
          </a:p>
          <a:p>
            <a:r>
              <a:rPr lang="en-GB" dirty="0" smtClean="0"/>
              <a:t>@Nikhef we support development  of security software and processes aiming at</a:t>
            </a:r>
            <a:br>
              <a:rPr lang="en-GB" dirty="0" smtClean="0"/>
            </a:br>
            <a:r>
              <a:rPr lang="en-GB" dirty="0" smtClean="0"/>
              <a:t>user friendliness and still remain effective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Security &amp; Availability Take-Away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547664" y="3287886"/>
            <a:ext cx="7200800" cy="1077218"/>
          </a:xfrm>
          <a:prstGeom prst="rect">
            <a:avLst/>
          </a:prstGeom>
          <a:solidFill>
            <a:schemeClr val="bg1"/>
          </a:solidFill>
          <a:effectLst>
            <a:glow rad="101600">
              <a:srgbClr val="C00000">
                <a:alpha val="60000"/>
              </a:srgb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GB" sz="3200" i="1" dirty="0" smtClean="0">
                <a:solidFill>
                  <a:srgbClr val="C00000"/>
                </a:solidFill>
              </a:rPr>
              <a:t>allow </a:t>
            </a:r>
            <a:r>
              <a:rPr lang="en-GB" sz="3200" b="1" i="1" dirty="0" smtClean="0">
                <a:solidFill>
                  <a:srgbClr val="C00000"/>
                </a:solidFill>
              </a:rPr>
              <a:t>you</a:t>
            </a:r>
            <a:r>
              <a:rPr lang="en-GB" sz="3200" i="1" dirty="0" smtClean="0">
                <a:solidFill>
                  <a:srgbClr val="C00000"/>
                </a:solidFill>
              </a:rPr>
              <a:t>, the ‘</a:t>
            </a:r>
            <a:r>
              <a:rPr lang="en-GB" sz="3200" b="1" i="1" dirty="0" smtClean="0">
                <a:solidFill>
                  <a:srgbClr val="C00000"/>
                </a:solidFill>
              </a:rPr>
              <a:t>right people</a:t>
            </a:r>
            <a:r>
              <a:rPr lang="en-GB" sz="3200" i="1" dirty="0" smtClean="0">
                <a:solidFill>
                  <a:srgbClr val="C00000"/>
                </a:solidFill>
              </a:rPr>
              <a:t>’, in</a:t>
            </a:r>
            <a:br>
              <a:rPr lang="en-GB" sz="3200" i="1" dirty="0" smtClean="0">
                <a:solidFill>
                  <a:srgbClr val="C00000"/>
                </a:solidFill>
              </a:rPr>
            </a:br>
            <a:r>
              <a:rPr lang="en-GB" sz="3200" i="1" dirty="0" smtClean="0">
                <a:solidFill>
                  <a:srgbClr val="C00000"/>
                </a:solidFill>
              </a:rPr>
              <a:t>whilst </a:t>
            </a:r>
            <a:r>
              <a:rPr lang="en-GB" sz="3200" b="1" i="1" dirty="0" smtClean="0">
                <a:solidFill>
                  <a:srgbClr val="C00000"/>
                </a:solidFill>
              </a:rPr>
              <a:t>keeping out </a:t>
            </a:r>
            <a:r>
              <a:rPr lang="en-GB" sz="3200" i="1" dirty="0" smtClean="0">
                <a:solidFill>
                  <a:srgbClr val="C00000"/>
                </a:solidFill>
              </a:rPr>
              <a:t>the ‘bad guys’</a:t>
            </a:r>
            <a:endParaRPr lang="en-GB" sz="32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32656"/>
            <a:ext cx="6192688" cy="570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1619672" y="6381328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</a:rPr>
              <a:t>Image: </a:t>
            </a:r>
            <a:r>
              <a:rPr lang="en-GB" sz="1400" dirty="0" err="1" smtClean="0">
                <a:solidFill>
                  <a:schemeClr val="bg1">
                    <a:lumMod val="65000"/>
                  </a:schemeClr>
                </a:solidFill>
              </a:rPr>
              <a:t>MasterJM</a:t>
            </a:r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</a:rPr>
              <a:t>taken at </a:t>
            </a:r>
            <a:r>
              <a:rPr lang="en-GB" sz="1400" dirty="0" err="1" smtClean="0">
                <a:solidFill>
                  <a:schemeClr val="bg1">
                    <a:lumMod val="65000"/>
                  </a:schemeClr>
                </a:solidFill>
              </a:rPr>
              <a:t>Uni</a:t>
            </a:r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</a:rPr>
              <a:t> Bielefeld, DE</a:t>
            </a:r>
          </a:p>
          <a:p>
            <a:pPr algn="r"/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</a:rPr>
              <a:t>found at: http</a:t>
            </a:r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</a:rPr>
              <a:t>://www.schneier.com/blog/archives/2005/02/the_weakest_lin.html</a:t>
            </a:r>
            <a:endParaRPr lang="en-GB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Distributed Denial of Service (</a:t>
            </a:r>
            <a:r>
              <a:rPr lang="en-GB" dirty="0" err="1" smtClean="0"/>
              <a:t>DDoS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3076" name="Picture 4" descr="H:\Home\davidg\Nikhef\Jaarvergadering2010\DDo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8134350" cy="36195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6860" y="5574481"/>
            <a:ext cx="3960440" cy="38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C00000">
                <a:alpha val="60000"/>
              </a:srgbClr>
            </a:glow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6093296"/>
            <a:ext cx="3608814" cy="373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C00000">
                <a:alpha val="6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072206"/>
            <a:ext cx="9144000" cy="785794"/>
          </a:xfrm>
          <a:prstGeom prst="rect">
            <a:avLst/>
          </a:prstGeom>
          <a:gradFill>
            <a:gsLst>
              <a:gs pos="0">
                <a:srgbClr val="FF0000">
                  <a:alpha val="79000"/>
                </a:srgbClr>
              </a:gs>
              <a:gs pos="50000">
                <a:srgbClr val="FF0000"/>
              </a:gs>
              <a:gs pos="100000">
                <a:srgbClr val="FF0000">
                  <a:alpha val="6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12" descr="nikhef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6250831"/>
            <a:ext cx="100806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75911"/>
            <a:ext cx="9143999" cy="6093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:\Home\davidg\Nikhef\AtoomLAN\logo_design_v6-imgonly-smal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22688" y="6309320"/>
            <a:ext cx="521311" cy="548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Just A Machine @Nikhef</a:t>
            </a:r>
            <a:endParaRPr lang="en-GB" dirty="0"/>
          </a:p>
        </p:txBody>
      </p:sp>
      <p:pic>
        <p:nvPicPr>
          <p:cNvPr id="7170" name="Picture 2" descr="H:\Home\davidg\Nikhef\Jaarvergadering2010\achtbaan-atoomla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4077" y="2204864"/>
            <a:ext cx="7800411" cy="2740918"/>
          </a:xfrm>
          <a:prstGeom prst="rect">
            <a:avLst/>
          </a:prstGeom>
          <a:noFill/>
        </p:spPr>
      </p:pic>
      <p:pic>
        <p:nvPicPr>
          <p:cNvPr id="7172" name="Picture 4" descr="H:\Home\davidg\Nikhef\AtoomLAN\logo_design_v6-imgonly-smal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365104"/>
            <a:ext cx="1545244" cy="162636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635896" y="5157192"/>
            <a:ext cx="5508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Note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i="1" dirty="0" smtClean="0"/>
              <a:t>These were ‘white hat’ challenges performed as part of controlled network validation and scaling tests – so do not try this yourself!</a:t>
            </a:r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Stoomboot</a:t>
            </a:r>
            <a:r>
              <a:rPr lang="en-GB" dirty="0" smtClean="0"/>
              <a:t>: data retrieval rate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8718" y="1916832"/>
            <a:ext cx="7399746" cy="342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5583655"/>
            <a:ext cx="5256584" cy="509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C00000">
                <a:alpha val="60000"/>
              </a:srgb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1259632" y="6525344"/>
            <a:ext cx="7884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err="1" smtClean="0"/>
              <a:t>stoomboot</a:t>
            </a:r>
            <a:r>
              <a:rPr lang="en-GB" sz="1600" dirty="0" smtClean="0"/>
              <a:t> AWS price: 1.6MUS$ setup + 86.5 </a:t>
            </a:r>
            <a:r>
              <a:rPr lang="en-GB" sz="1600" dirty="0" err="1" smtClean="0"/>
              <a:t>kUS</a:t>
            </a:r>
            <a:r>
              <a:rPr lang="en-GB" sz="1600" dirty="0" smtClean="0"/>
              <a:t>$/month @400 TB/month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16832"/>
            <a:ext cx="7399746" cy="342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Compute-to-data-traffic </a:t>
            </a:r>
            <a:r>
              <a:rPr lang="en-GB" dirty="0" smtClean="0"/>
              <a:t>NDPF/</a:t>
            </a:r>
            <a:r>
              <a:rPr lang="en-GB" dirty="0" smtClean="0"/>
              <a:t>Grid</a:t>
            </a:r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5589240"/>
            <a:ext cx="5000967" cy="517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C00000">
                <a:alpha val="60000"/>
              </a:srgbClr>
            </a:glo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2123728" y="3789040"/>
            <a:ext cx="6192688" cy="0"/>
          </a:xfrm>
          <a:prstGeom prst="line">
            <a:avLst/>
          </a:prstGeom>
          <a:ln w="317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4" name="Picture 2" descr="H:\Home\davidg\BIG\Logo\Logo\BiGGrid-Logo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502" y="4272847"/>
            <a:ext cx="971600" cy="7201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75656" y="1412776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err="1" smtClean="0"/>
              <a:t>BiG</a:t>
            </a:r>
            <a:r>
              <a:rPr lang="en-GB" i="1" dirty="0" smtClean="0"/>
              <a:t> Grid: network utilisation at the central Facilities @ Nikhef</a:t>
            </a:r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Home\davidg\LCG\NL-T1-network-physlogical-2009093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0648"/>
            <a:ext cx="7437853" cy="5567387"/>
          </a:xfrm>
          <a:prstGeom prst="rect">
            <a:avLst/>
          </a:prstGeom>
          <a:noFill/>
        </p:spPr>
      </p:pic>
      <p:pic>
        <p:nvPicPr>
          <p:cNvPr id="1027" name="Picture 3" descr="H:\Home\davidg\Template\Logos\NIKHEF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0551" y="4847951"/>
            <a:ext cx="936104" cy="412803"/>
          </a:xfrm>
          <a:prstGeom prst="rect">
            <a:avLst/>
          </a:prstGeom>
          <a:noFill/>
        </p:spPr>
      </p:pic>
      <p:pic>
        <p:nvPicPr>
          <p:cNvPr id="1028" name="Picture 4" descr="H:\Home\davidg\Template\Logos\sara-logo-smal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3675" y="4775943"/>
            <a:ext cx="845568" cy="57606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79712" y="5877272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smtClean="0"/>
              <a:t>the Netherlands Tier 1 for </a:t>
            </a:r>
            <a:r>
              <a:rPr lang="en-GB" sz="1600" i="1" dirty="0" err="1" smtClean="0"/>
              <a:t>wLCG</a:t>
            </a:r>
            <a:r>
              <a:rPr lang="en-GB" sz="1600" i="1" dirty="0" smtClean="0"/>
              <a:t> is a service by </a:t>
            </a:r>
            <a:r>
              <a:rPr lang="en-GB" sz="1600" i="1" dirty="0" err="1" smtClean="0"/>
              <a:t>BiG</a:t>
            </a:r>
            <a:r>
              <a:rPr lang="en-GB" sz="1600" i="1" dirty="0" smtClean="0"/>
              <a:t> Grid, </a:t>
            </a:r>
            <a:br>
              <a:rPr lang="en-GB" sz="1600" i="1" dirty="0" smtClean="0"/>
            </a:br>
            <a:r>
              <a:rPr lang="en-GB" sz="1600" i="1" dirty="0" smtClean="0"/>
              <a:t>the Dutch e-Science Grid</a:t>
            </a:r>
            <a:endParaRPr lang="en-GB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ikhefPresentationuitgebreid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Standard properties</tns:defaultPropertyEditorNamespace>
</tns:customPropertyEditors>
</file>

<file path=customXml/itemProps1.xml><?xml version="1.0" encoding="utf-8"?>
<ds:datastoreItem xmlns:ds="http://schemas.openxmlformats.org/officeDocument/2006/customXml" ds:itemID="{03338BC8-BBF3-4152-8114-248CD4A24091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NikhefPresentationuitgebreid</Template>
  <TotalTime>23005</TotalTime>
  <Words>535</Words>
  <Application>Microsoft Office PowerPoint</Application>
  <PresentationFormat>On-screen Show (4:3)</PresentationFormat>
  <Paragraphs>117</Paragraphs>
  <Slides>33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NikhefPresentationuitgebreid</vt:lpstr>
      <vt:lpstr>Ensuring Availability</vt:lpstr>
      <vt:lpstr>Slide 2</vt:lpstr>
      <vt:lpstr>Slide 3</vt:lpstr>
      <vt:lpstr>Distributed Denial of Service (DDoS)</vt:lpstr>
      <vt:lpstr>Slide 5</vt:lpstr>
      <vt:lpstr>Just A Machine @Nikhef</vt:lpstr>
      <vt:lpstr>Stoomboot: data retrieval rate</vt:lpstr>
      <vt:lpstr>Compute-to-data-traffic NDPF/Grid</vt:lpstr>
      <vt:lpstr>Slide 9</vt:lpstr>
      <vt:lpstr>Slide 10</vt:lpstr>
      <vt:lpstr>Security and Availability</vt:lpstr>
      <vt:lpstr>Slide 12</vt:lpstr>
      <vt:lpstr>Slide 13</vt:lpstr>
      <vt:lpstr>Slide 14</vt:lpstr>
      <vt:lpstr>Slide 15</vt:lpstr>
      <vt:lpstr>... keeping out the ‘bad guys’</vt:lpstr>
      <vt:lpstr>... the ‘right people’, ...</vt:lpstr>
      <vt:lpstr>Before the Grid ...</vt:lpstr>
      <vt:lpstr>... the ‘right people’, ...</vt:lpstr>
      <vt:lpstr>Grid Identity and Community</vt:lpstr>
      <vt:lpstr>Slide 21</vt:lpstr>
      <vt:lpstr>allow you, ...</vt:lpstr>
      <vt:lpstr>Your Global Identity</vt:lpstr>
      <vt:lpstr>Slide 24</vt:lpstr>
      <vt:lpstr>Where ever you are ... IGTF!</vt:lpstr>
      <vt:lpstr>Federated Identity –  we no longer run alone!</vt:lpstr>
      <vt:lpstr>... and we keep running ...</vt:lpstr>
      <vt:lpstr>SSO for everything!</vt:lpstr>
      <vt:lpstr>SSO for You</vt:lpstr>
      <vt:lpstr>Slide 30</vt:lpstr>
      <vt:lpstr>Your Certificate in 5 Clicks  ... and in120 Seconds</vt:lpstr>
      <vt:lpstr>Security &amp; Availability Take-Away</vt:lpstr>
      <vt:lpstr>Slide 33</vt:lpstr>
    </vt:vector>
  </TitlesOfParts>
  <Company>Nikhef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NikIDM</dc:title>
  <dc:creator>davidg</dc:creator>
  <cp:keywords>Grid PDP Jamboree jaarvergadering Nijmegen SSO IdM</cp:keywords>
  <cp:lastModifiedBy>davidg</cp:lastModifiedBy>
  <cp:revision>434</cp:revision>
  <cp:lastPrinted>2010-12-15T16:14:10Z</cp:lastPrinted>
  <dcterms:created xsi:type="dcterms:W3CDTF">2009-11-11T08:30:43Z</dcterms:created>
  <dcterms:modified xsi:type="dcterms:W3CDTF">2010-12-17T08:27:03Z</dcterms:modified>
</cp:coreProperties>
</file>