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29.jpg" ContentType="image/jpg"/>
  <Override PartName="/ppt/media/image35.jpg" ContentType="image/jpg"/>
  <Override PartName="/ppt/notesSlides/notesSlide1.xml" ContentType="application/vnd.openxmlformats-officedocument.presentationml.notesSlide+xml"/>
  <Override PartName="/ppt/media/image64.jpg" ContentType="image/jpg"/>
  <Override PartName="/ppt/media/image65.jpg" ContentType="image/jpg"/>
  <Override PartName="/ppt/media/image67.jpg" ContentType="image/jpg"/>
  <Override PartName="/ppt/media/image68.jpg" ContentType="image/jpg"/>
  <Override PartName="/ppt/media/image73.jpg" ContentType="image/jpg"/>
  <Override PartName="/ppt/media/image74.jpg" ContentType="image/jpg"/>
  <Override PartName="/ppt/media/image81.jpg" ContentType="image/jpg"/>
  <Override PartName="/ppt/notesSlides/notesSlide2.xml" ContentType="application/vnd.openxmlformats-officedocument.presentationml.notesSlide+xml"/>
  <Override PartName="/ppt/media/image197.jpg" ContentType="image/jpg"/>
  <Override PartName="/ppt/media/image203.jpg" ContentType="image/jpg"/>
  <Override PartName="/ppt/media/image206.jpg" ContentType="image/jpg"/>
  <Override PartName="/ppt/media/image208.jpg" ContentType="image/jpg"/>
  <Override PartName="/ppt/media/image20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801" r:id="rId5"/>
    <p:sldMasterId id="2147483812" r:id="rId6"/>
  </p:sldMasterIdLst>
  <p:notesMasterIdLst>
    <p:notesMasterId r:id="rId62"/>
  </p:notesMasterIdLst>
  <p:handoutMasterIdLst>
    <p:handoutMasterId r:id="rId63"/>
  </p:handoutMasterIdLst>
  <p:sldIdLst>
    <p:sldId id="256" r:id="rId7"/>
    <p:sldId id="348" r:id="rId8"/>
    <p:sldId id="355" r:id="rId9"/>
    <p:sldId id="320" r:id="rId10"/>
    <p:sldId id="356" r:id="rId11"/>
    <p:sldId id="321" r:id="rId12"/>
    <p:sldId id="358" r:id="rId13"/>
    <p:sldId id="359" r:id="rId14"/>
    <p:sldId id="357" r:id="rId15"/>
    <p:sldId id="360" r:id="rId16"/>
    <p:sldId id="323" r:id="rId17"/>
    <p:sldId id="325" r:id="rId18"/>
    <p:sldId id="349" r:id="rId19"/>
    <p:sldId id="326" r:id="rId20"/>
    <p:sldId id="343" r:id="rId21"/>
    <p:sldId id="345" r:id="rId22"/>
    <p:sldId id="350" r:id="rId23"/>
    <p:sldId id="353" r:id="rId24"/>
    <p:sldId id="354" r:id="rId25"/>
    <p:sldId id="361" r:id="rId26"/>
    <p:sldId id="364" r:id="rId27"/>
    <p:sldId id="366" r:id="rId28"/>
    <p:sldId id="365" r:id="rId29"/>
    <p:sldId id="373" r:id="rId30"/>
    <p:sldId id="367" r:id="rId31"/>
    <p:sldId id="368" r:id="rId32"/>
    <p:sldId id="344" r:id="rId33"/>
    <p:sldId id="276" r:id="rId34"/>
    <p:sldId id="372" r:id="rId35"/>
    <p:sldId id="328" r:id="rId36"/>
    <p:sldId id="327" r:id="rId37"/>
    <p:sldId id="285" r:id="rId38"/>
    <p:sldId id="369" r:id="rId39"/>
    <p:sldId id="287" r:id="rId40"/>
    <p:sldId id="370" r:id="rId41"/>
    <p:sldId id="371" r:id="rId42"/>
    <p:sldId id="273" r:id="rId43"/>
    <p:sldId id="331" r:id="rId44"/>
    <p:sldId id="337" r:id="rId45"/>
    <p:sldId id="332" r:id="rId46"/>
    <p:sldId id="342" r:id="rId47"/>
    <p:sldId id="334" r:id="rId48"/>
    <p:sldId id="341" r:id="rId49"/>
    <p:sldId id="293" r:id="rId50"/>
    <p:sldId id="339" r:id="rId51"/>
    <p:sldId id="340" r:id="rId52"/>
    <p:sldId id="346" r:id="rId53"/>
    <p:sldId id="301" r:id="rId54"/>
    <p:sldId id="347" r:id="rId55"/>
    <p:sldId id="375" r:id="rId56"/>
    <p:sldId id="302" r:id="rId57"/>
    <p:sldId id="362" r:id="rId58"/>
    <p:sldId id="363" r:id="rId59"/>
    <p:sldId id="374" r:id="rId60"/>
    <p:sldId id="257" r:id="rId61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FFFFFF"/>
    <a:srgbClr val="DDDDDD"/>
    <a:srgbClr val="E3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0" autoAdjust="0"/>
    <p:restoredTop sz="94643"/>
  </p:normalViewPr>
  <p:slideViewPr>
    <p:cSldViewPr snapToGrid="0" snapToObjects="1">
      <p:cViewPr varScale="1">
        <p:scale>
          <a:sx n="139" d="100"/>
          <a:sy n="139" d="100"/>
        </p:scale>
        <p:origin x="12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7488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42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5135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  <p:extLst>
      <p:ext uri="{BB962C8B-B14F-4D97-AF65-F5344CB8AC3E}">
        <p14:creationId xmlns:p14="http://schemas.microsoft.com/office/powerpoint/2010/main" val="10200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7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91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718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8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70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110969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30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- Connectivity and e-Infrastructure for Research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1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- Connectivity and e-Infrastructure for Research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0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October 2024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819400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5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9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055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410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02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- Connectivity and e-Infrastructure for Research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4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Nikhef - Connectivity and e-Infrastructure for Research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6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41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October 2024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5088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/>
          <a:lstStyle>
            <a:lvl1pPr>
              <a:defRPr sz="32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3D88B"/>
                </a:solidFill>
              </a:defRPr>
            </a:lvl1pPr>
            <a:lvl2pPr marL="0" indent="0"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87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6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0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87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32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1311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448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1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7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98" r:id="rId8"/>
    <p:sldLayoutId id="2147483736" r:id="rId9"/>
    <p:sldLayoutId id="2147483734" r:id="rId10"/>
    <p:sldLayoutId id="2147483724" r:id="rId11"/>
    <p:sldLayoutId id="2147483800" r:id="rId12"/>
    <p:sldLayoutId id="2147483733" r:id="rId13"/>
    <p:sldLayoutId id="2147483799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90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863" r:id="rId55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wmf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87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3" Type="http://schemas.openxmlformats.org/officeDocument/2006/relationships/image" Target="../media/image141.jpeg"/><Relationship Id="rId21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29" Type="http://schemas.openxmlformats.org/officeDocument/2006/relationships/image" Target="../media/image1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4.png"/><Relationship Id="rId11" Type="http://schemas.openxmlformats.org/officeDocument/2006/relationships/image" Target="../media/image149.tiff"/><Relationship Id="rId24" Type="http://schemas.openxmlformats.org/officeDocument/2006/relationships/image" Target="../media/image162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gif"/><Relationship Id="rId28" Type="http://schemas.openxmlformats.org/officeDocument/2006/relationships/image" Target="../media/image166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31" Type="http://schemas.openxmlformats.org/officeDocument/2006/relationships/image" Target="../media/image169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Relationship Id="rId27" Type="http://schemas.openxmlformats.org/officeDocument/2006/relationships/image" Target="../media/image165.emf"/><Relationship Id="rId30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hyperlink" Target="https://monit-grafana.cern.ch/d/000000420/fts-transfers-30-day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gif"/><Relationship Id="rId3" Type="http://schemas.openxmlformats.org/officeDocument/2006/relationships/image" Target="../media/image183.png"/><Relationship Id="rId7" Type="http://schemas.openxmlformats.org/officeDocument/2006/relationships/image" Target="../media/image18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David Groep</a:t>
            </a:r>
          </a:p>
          <a:p>
            <a:r>
              <a:rPr lang="en-US" dirty="0" smtClean="0"/>
              <a:t>October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Nikhef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Introduction to Nikhef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dirty="0" err="1" smtClean="0"/>
              <a:t>NikhefHousing</a:t>
            </a:r>
            <a:r>
              <a:rPr lang="en-GB" dirty="0" smtClean="0"/>
              <a:t> </a:t>
            </a:r>
            <a:r>
              <a:rPr lang="en-GB" sz="2000" i="1" dirty="0" smtClean="0"/>
              <a:t>Connectivity and e-Infrastructure for Research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pc="-20"/>
              <a:t>ASTROPARTICLE</a:t>
            </a:r>
            <a:r>
              <a:rPr lang="en-GB" spc="-150"/>
              <a:t> </a:t>
            </a:r>
            <a:r>
              <a:rPr lang="en-GB"/>
              <a:t>PORTFOLIO</a:t>
            </a:r>
            <a:r>
              <a:rPr lang="en-GB" spc="-140"/>
              <a:t> </a:t>
            </a:r>
            <a:r>
              <a:rPr lang="en-GB"/>
              <a:t>@</a:t>
            </a:r>
            <a:r>
              <a:rPr lang="en-GB" spc="-135"/>
              <a:t> </a:t>
            </a:r>
            <a:r>
              <a:rPr lang="en-GB" spc="-10"/>
              <a:t>NIKHEF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Slide: Stan </a:t>
            </a:r>
            <a:r>
              <a:rPr lang="en-GB" dirty="0" err="1" smtClean="0"/>
              <a:t>Bentvelsen</a:t>
            </a:r>
            <a:r>
              <a:rPr lang="en-GB" dirty="0" smtClean="0"/>
              <a:t>, Nikhef SEP 2023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518205" y="566085"/>
            <a:ext cx="8107589" cy="4041236"/>
            <a:chOff x="3393926" y="3456445"/>
            <a:chExt cx="18898544" cy="9419998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56053" y="3456445"/>
              <a:ext cx="5132837" cy="5158131"/>
            </a:xfrm>
            <a:prstGeom prst="rect">
              <a:avLst/>
            </a:prstGeom>
          </p:spPr>
        </p:pic>
        <p:grpSp>
          <p:nvGrpSpPr>
            <p:cNvPr id="9" name="object 9"/>
            <p:cNvGrpSpPr/>
            <p:nvPr/>
          </p:nvGrpSpPr>
          <p:grpSpPr>
            <a:xfrm>
              <a:off x="12430920" y="8774138"/>
              <a:ext cx="9861550" cy="3451860"/>
              <a:chOff x="9484520" y="7051337"/>
              <a:chExt cx="9861550" cy="3451860"/>
            </a:xfrm>
          </p:grpSpPr>
          <p:pic>
            <p:nvPicPr>
              <p:cNvPr id="10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484520" y="7051337"/>
                <a:ext cx="9860945" cy="3451498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9716730" y="7168509"/>
                <a:ext cx="3726179" cy="575945"/>
              </a:xfrm>
              <a:custGeom>
                <a:avLst/>
                <a:gdLst/>
                <a:ahLst/>
                <a:cxnLst/>
                <a:rect l="l" t="t" r="r" b="b"/>
                <a:pathLst>
                  <a:path w="3726180" h="575945">
                    <a:moveTo>
                      <a:pt x="3725631" y="0"/>
                    </a:moveTo>
                    <a:lnTo>
                      <a:pt x="0" y="0"/>
                    </a:lnTo>
                    <a:lnTo>
                      <a:pt x="0" y="575898"/>
                    </a:lnTo>
                    <a:lnTo>
                      <a:pt x="3725631" y="575898"/>
                    </a:lnTo>
                    <a:lnTo>
                      <a:pt x="3725631" y="0"/>
                    </a:lnTo>
                    <a:close/>
                  </a:path>
                </a:pathLst>
              </a:custGeom>
              <a:solidFill>
                <a:srgbClr val="E3D88B"/>
              </a:solidFill>
            </p:spPr>
            <p:txBody>
              <a:bodyPr wrap="square" lIns="0" tIns="0" rIns="0" bIns="0" rtlCol="0"/>
              <a:lstStyle/>
              <a:p>
                <a:pPr algn="ctr"/>
                <a:endParaRPr sz="900"/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7268676" y="3555579"/>
              <a:ext cx="4346575" cy="497709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51435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405"/>
                </a:spcBef>
              </a:pPr>
              <a:r>
                <a:rPr sz="1000" b="1" i="1" dirty="0">
                  <a:latin typeface="Arial"/>
                  <a:cs typeface="Arial"/>
                </a:rPr>
                <a:t>XENONnT</a:t>
              </a:r>
              <a:r>
                <a:rPr sz="1000" b="1" i="1" spc="-20" dirty="0">
                  <a:latin typeface="Arial"/>
                  <a:cs typeface="Arial"/>
                </a:rPr>
                <a:t> </a:t>
              </a:r>
              <a:r>
                <a:rPr sz="1000" b="1" i="1" dirty="0">
                  <a:latin typeface="Arial"/>
                  <a:cs typeface="Arial"/>
                </a:rPr>
                <a:t>-</a:t>
              </a:r>
              <a:r>
                <a:rPr sz="1000" b="1" i="1" spc="-5" dirty="0">
                  <a:latin typeface="Arial"/>
                  <a:cs typeface="Arial"/>
                </a:rPr>
                <a:t> </a:t>
              </a:r>
              <a:r>
                <a:rPr sz="1000" b="1" i="1" dirty="0">
                  <a:latin typeface="Arial"/>
                  <a:cs typeface="Arial"/>
                </a:rPr>
                <a:t>Dark </a:t>
              </a:r>
              <a:r>
                <a:rPr sz="1000" b="1" i="1" spc="-10" dirty="0">
                  <a:latin typeface="Arial"/>
                  <a:cs typeface="Arial"/>
                </a:rPr>
                <a:t>Matter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2713257" y="8928042"/>
              <a:ext cx="3615052" cy="393083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14"/>
                </a:spcBef>
              </a:pPr>
              <a:r>
                <a:rPr sz="1000" b="1" i="1" dirty="0">
                  <a:latin typeface="Arial"/>
                  <a:cs typeface="Arial"/>
                </a:rPr>
                <a:t>Gravitational</a:t>
              </a:r>
              <a:r>
                <a:rPr sz="1000" b="1" i="1" spc="-50" dirty="0">
                  <a:latin typeface="Arial"/>
                  <a:cs typeface="Arial"/>
                </a:rPr>
                <a:t> </a:t>
              </a:r>
              <a:r>
                <a:rPr sz="1000" b="1" i="1" spc="-10" dirty="0">
                  <a:latin typeface="Arial"/>
                  <a:cs typeface="Arial"/>
                </a:rPr>
                <a:t>Waves</a:t>
              </a:r>
              <a:endParaRPr sz="1000">
                <a:latin typeface="Arial"/>
                <a:cs typeface="Arial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21896" y="3504903"/>
              <a:ext cx="5457408" cy="5112895"/>
            </a:xfrm>
            <a:prstGeom prst="rect">
              <a:avLst/>
            </a:prstGeom>
          </p:spPr>
        </p:pic>
        <p:sp>
          <p:nvSpPr>
            <p:cNvPr id="15" name="object 15"/>
            <p:cNvSpPr txBox="1"/>
            <p:nvPr/>
          </p:nvSpPr>
          <p:spPr>
            <a:xfrm>
              <a:off x="12068054" y="3555579"/>
              <a:ext cx="4165601" cy="497709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51435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405"/>
                </a:spcBef>
              </a:pPr>
              <a:r>
                <a:rPr sz="1000" b="1" i="1" dirty="0">
                  <a:latin typeface="Arial"/>
                  <a:cs typeface="Arial"/>
                </a:rPr>
                <a:t>Pierre</a:t>
              </a:r>
              <a:r>
                <a:rPr sz="1000" b="1" i="1" spc="-110" dirty="0">
                  <a:latin typeface="Arial"/>
                  <a:cs typeface="Arial"/>
                </a:rPr>
                <a:t> </a:t>
              </a:r>
              <a:r>
                <a:rPr sz="1000" b="1" i="1" dirty="0">
                  <a:latin typeface="Arial"/>
                  <a:cs typeface="Arial"/>
                </a:rPr>
                <a:t>Auger -</a:t>
              </a:r>
              <a:r>
                <a:rPr sz="1000" b="1" i="1" spc="-5" dirty="0">
                  <a:latin typeface="Arial"/>
                  <a:cs typeface="Arial"/>
                </a:rPr>
                <a:t> </a:t>
              </a:r>
              <a:r>
                <a:rPr sz="1000" b="1" i="1" spc="-10" dirty="0">
                  <a:latin typeface="Arial"/>
                  <a:cs typeface="Arial"/>
                </a:rPr>
                <a:t>UHECR</a:t>
              </a:r>
              <a:endParaRPr sz="1000">
                <a:latin typeface="Arial"/>
                <a:cs typeface="Arial"/>
              </a:endParaRPr>
            </a:p>
          </p:txBody>
        </p:sp>
        <p:grpSp>
          <p:nvGrpSpPr>
            <p:cNvPr id="16" name="object 16"/>
            <p:cNvGrpSpPr/>
            <p:nvPr/>
          </p:nvGrpSpPr>
          <p:grpSpPr>
            <a:xfrm>
              <a:off x="3393926" y="4288068"/>
              <a:ext cx="9485630" cy="8588375"/>
              <a:chOff x="447526" y="2565267"/>
              <a:chExt cx="9485630" cy="8588375"/>
            </a:xfrm>
          </p:grpSpPr>
          <p:pic>
            <p:nvPicPr>
              <p:cNvPr id="17" name="object 1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7526" y="2565267"/>
                <a:ext cx="7059958" cy="4713880"/>
              </a:xfrm>
              <a:prstGeom prst="rect">
                <a:avLst/>
              </a:prstGeom>
            </p:spPr>
          </p:pic>
          <p:pic>
            <p:nvPicPr>
              <p:cNvPr id="18" name="object 1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057698" y="6035511"/>
                <a:ext cx="5875098" cy="5118100"/>
              </a:xfrm>
              <a:prstGeom prst="rect">
                <a:avLst/>
              </a:prstGeom>
            </p:spPr>
          </p:pic>
        </p:grpSp>
        <p:sp>
          <p:nvSpPr>
            <p:cNvPr id="19" name="object 19"/>
            <p:cNvSpPr txBox="1"/>
            <p:nvPr/>
          </p:nvSpPr>
          <p:spPr>
            <a:xfrm>
              <a:off x="5499097" y="10965374"/>
              <a:ext cx="5330825" cy="497709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51435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405"/>
                </a:spcBef>
              </a:pPr>
              <a:r>
                <a:rPr sz="1000" b="1" i="1" dirty="0">
                  <a:latin typeface="Arial"/>
                  <a:cs typeface="Arial"/>
                </a:rPr>
                <a:t>KM3NeT</a:t>
              </a:r>
              <a:r>
                <a:rPr sz="1000" b="1" i="1" spc="-15" dirty="0">
                  <a:latin typeface="Arial"/>
                  <a:cs typeface="Arial"/>
                </a:rPr>
                <a:t> </a:t>
              </a:r>
              <a:r>
                <a:rPr sz="1000" b="1" i="1" dirty="0">
                  <a:latin typeface="Arial"/>
                  <a:cs typeface="Arial"/>
                </a:rPr>
                <a:t>-</a:t>
              </a:r>
              <a:r>
                <a:rPr sz="1000" b="1" i="1" spc="-15" dirty="0">
                  <a:latin typeface="Arial"/>
                  <a:cs typeface="Arial"/>
                </a:rPr>
                <a:t> </a:t>
              </a:r>
              <a:r>
                <a:rPr sz="1000" b="1" i="1" dirty="0">
                  <a:latin typeface="Arial"/>
                  <a:cs typeface="Arial"/>
                </a:rPr>
                <a:t>neutrino</a:t>
              </a:r>
              <a:r>
                <a:rPr sz="1000" b="1" i="1" spc="-10" dirty="0">
                  <a:latin typeface="Arial"/>
                  <a:cs typeface="Arial"/>
                </a:rPr>
                <a:t> telescope</a:t>
              </a:r>
              <a:endParaRPr sz="10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3955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0693" cy="239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20" y="3925"/>
            <a:ext cx="2335180" cy="200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55" y="13750"/>
            <a:ext cx="2414565" cy="151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6246" y="3810098"/>
            <a:ext cx="1363201" cy="651899"/>
          </a:xfrm>
        </p:spPr>
        <p:txBody>
          <a:bodyPr/>
          <a:lstStyle/>
          <a:p>
            <a:r>
              <a:rPr lang="en-US" sz="1000" dirty="0" smtClean="0"/>
              <a:t>Image sources:</a:t>
            </a:r>
          </a:p>
          <a:p>
            <a:r>
              <a:rPr lang="en-US" sz="1000" dirty="0" smtClean="0"/>
              <a:t>Nikhef, NIOZ, </a:t>
            </a:r>
            <a:br>
              <a:rPr lang="en-US" sz="1000" dirty="0" smtClean="0"/>
            </a:br>
            <a:r>
              <a:rPr lang="en-US" sz="1000" dirty="0" smtClean="0"/>
              <a:t>KM3NET collaboration, NRC </a:t>
            </a:r>
            <a:r>
              <a:rPr lang="en-US" sz="1000" dirty="0" err="1" smtClean="0"/>
              <a:t>Handelsblad</a:t>
            </a:r>
            <a:endParaRPr lang="en-US" sz="1000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</p:spPr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pic>
        <p:nvPicPr>
          <p:cNvPr id="11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1326" y="1313174"/>
            <a:ext cx="5768495" cy="3244777"/>
          </a:xfrm>
          <a:prstGeom prst="rect">
            <a:avLst/>
          </a:prstGeom>
        </p:spPr>
      </p:pic>
      <p:pic>
        <p:nvPicPr>
          <p:cNvPr id="12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95162" y="1582371"/>
            <a:ext cx="2148838" cy="3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47" y="1548"/>
            <a:ext cx="6499353" cy="45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www.et-emr.eu!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38125" y="3881173"/>
            <a:ext cx="8667750" cy="627408"/>
          </a:xfrm>
        </p:spPr>
        <p:txBody>
          <a:bodyPr/>
          <a:lstStyle/>
          <a:p>
            <a:r>
              <a:rPr lang="en-US" sz="1050" dirty="0"/>
              <a:t>Einstein </a:t>
            </a:r>
            <a:r>
              <a:rPr lang="en-US" sz="1050" dirty="0" smtClean="0"/>
              <a:t>Telescope projected in the</a:t>
            </a:r>
            <a:br>
              <a:rPr lang="en-US" sz="1050" dirty="0" smtClean="0"/>
            </a:br>
            <a:r>
              <a:rPr lang="en-US" sz="1050" dirty="0" smtClean="0"/>
              <a:t>EMR region, image: Marco </a:t>
            </a:r>
            <a:r>
              <a:rPr lang="en-US" sz="1050" dirty="0" err="1" smtClean="0"/>
              <a:t>Kraan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GW150914 event: </a:t>
            </a:r>
            <a:br>
              <a:rPr lang="en-US" sz="1050" dirty="0" smtClean="0"/>
            </a:br>
            <a:r>
              <a:rPr lang="en-US" sz="1050" dirty="0" err="1" smtClean="0"/>
              <a:t>gw</a:t>
            </a:r>
            <a:r>
              <a:rPr lang="en-US" sz="1050" dirty="0" smtClean="0"/>
              <a:t>-astronomy </a:t>
            </a:r>
            <a:r>
              <a:rPr lang="en-US" sz="1050" dirty="0"/>
              <a:t>collaborations, </a:t>
            </a:r>
            <a:r>
              <a:rPr lang="en-US" sz="1050" dirty="0" smtClean="0"/>
              <a:t>LIGO</a:t>
            </a:r>
            <a:endParaRPr lang="en-US" sz="105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400855"/>
            <a:ext cx="869445" cy="3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43590"/>
            <a:ext cx="2169795" cy="132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220151"/>
            <a:ext cx="2169795" cy="10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287" y="103474"/>
            <a:ext cx="3288952" cy="1347191"/>
          </a:xfrm>
          <a:prstGeom prst="rect">
            <a:avLst/>
          </a:prstGeom>
        </p:spPr>
      </p:pic>
      <p:grpSp>
        <p:nvGrpSpPr>
          <p:cNvPr id="12" name="object 7"/>
          <p:cNvGrpSpPr/>
          <p:nvPr/>
        </p:nvGrpSpPr>
        <p:grpSpPr>
          <a:xfrm>
            <a:off x="5292903" y="3427292"/>
            <a:ext cx="1636750" cy="1280550"/>
            <a:chOff x="10599153" y="520448"/>
            <a:chExt cx="9164955" cy="7170420"/>
          </a:xfrm>
        </p:grpSpPr>
        <p:pic>
          <p:nvPicPr>
            <p:cNvPr id="13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99153" y="520448"/>
              <a:ext cx="9164929" cy="7169938"/>
            </a:xfrm>
            <a:prstGeom prst="rect">
              <a:avLst/>
            </a:prstGeom>
          </p:spPr>
        </p:pic>
        <p:pic>
          <p:nvPicPr>
            <p:cNvPr id="14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41037" y="554665"/>
              <a:ext cx="9060220" cy="7065229"/>
            </a:xfrm>
            <a:prstGeom prst="rect">
              <a:avLst/>
            </a:prstGeom>
          </p:spPr>
        </p:pic>
        <p:sp>
          <p:nvSpPr>
            <p:cNvPr id="15" name="object 10"/>
            <p:cNvSpPr/>
            <p:nvPr/>
          </p:nvSpPr>
          <p:spPr>
            <a:xfrm>
              <a:off x="10641037" y="554663"/>
              <a:ext cx="9060815" cy="7065645"/>
            </a:xfrm>
            <a:custGeom>
              <a:avLst/>
              <a:gdLst/>
              <a:ahLst/>
              <a:cxnLst/>
              <a:rect l="l" t="t" r="r" b="b"/>
              <a:pathLst>
                <a:path w="9060815" h="7065645">
                  <a:moveTo>
                    <a:pt x="0" y="0"/>
                  </a:moveTo>
                  <a:lnTo>
                    <a:pt x="9060220" y="0"/>
                  </a:lnTo>
                  <a:lnTo>
                    <a:pt x="9060220" y="7065229"/>
                  </a:lnTo>
                  <a:lnTo>
                    <a:pt x="0" y="706522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43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Enabling Research Programmes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" y="1353614"/>
            <a:ext cx="1656033" cy="2208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12" y="2654820"/>
            <a:ext cx="1385619" cy="1381000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2738649" y="1353614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Theoretical Physics</a:t>
            </a:r>
          </a:p>
        </p:txBody>
      </p:sp>
      <p:sp>
        <p:nvSpPr>
          <p:cNvPr id="9" name="Text Placeholder 9"/>
          <p:cNvSpPr txBox="1">
            <a:spLocks/>
          </p:cNvSpPr>
          <p:nvPr/>
        </p:nvSpPr>
        <p:spPr>
          <a:xfrm>
            <a:off x="5417792" y="3826622"/>
            <a:ext cx="3179715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Physics Data Processing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39176" y="1353614"/>
            <a:ext cx="3358332" cy="1913871"/>
            <a:chOff x="-16366" y="0"/>
            <a:chExt cx="12208365" cy="695739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b="-1139"/>
            <a:stretch/>
          </p:blipFill>
          <p:spPr bwMode="auto">
            <a:xfrm>
              <a:off x="-16366" y="0"/>
              <a:ext cx="12208365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H:\Home\davidg\Template\Logos\nikhef-2015-compact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116632"/>
              <a:ext cx="464058" cy="2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Placeholder 9"/>
          <p:cNvSpPr txBox="1">
            <a:spLocks/>
          </p:cNvSpPr>
          <p:nvPr/>
        </p:nvSpPr>
        <p:spPr>
          <a:xfrm>
            <a:off x="238125" y="3826622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63" b="1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kkurat Std"/>
                <a:sym typeface="Arial"/>
              </a:rPr>
              <a:t>Detector R&amp;D</a:t>
            </a:r>
          </a:p>
        </p:txBody>
      </p:sp>
    </p:spTree>
    <p:extLst>
      <p:ext uri="{BB962C8B-B14F-4D97-AF65-F5344CB8AC3E}">
        <p14:creationId xmlns:p14="http://schemas.microsoft.com/office/powerpoint/2010/main" val="38477422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 smtClean="0"/>
              <a:t>Data at the </a:t>
            </a:r>
            <a:r>
              <a:rPr lang="en-US" sz="2400" dirty="0"/>
              <a:t>Large Hadron Collider at CERN</a:t>
            </a:r>
            <a:endParaRPr lang="en-GB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5483229" y="4712032"/>
            <a:ext cx="1905455" cy="222274"/>
          </a:xfrm>
        </p:spPr>
        <p:txBody>
          <a:bodyPr/>
          <a:lstStyle/>
          <a:p>
            <a:r>
              <a:rPr lang="en-US" sz="600" dirty="0">
                <a:solidFill>
                  <a:srgbClr val="6F2575"/>
                </a:solidFill>
              </a:rPr>
              <a:t>Peter Higgs and Francois </a:t>
            </a:r>
            <a:r>
              <a:rPr lang="en-US" sz="600" dirty="0" err="1">
                <a:solidFill>
                  <a:srgbClr val="6F2575"/>
                </a:solidFill>
              </a:rPr>
              <a:t>Englert</a:t>
            </a:r>
            <a:r>
              <a:rPr lang="en-US" sz="600" dirty="0">
                <a:solidFill>
                  <a:srgbClr val="6F2575"/>
                </a:solidFill>
              </a:rPr>
              <a:t> at the 2013 Nobel prize press conference, Stockholm. Photo: Bengt Nyman, https://www.flickr.com/photos/97469566@N00</a:t>
            </a:r>
            <a:endParaRPr lang="en-GB" sz="600" dirty="0">
              <a:solidFill>
                <a:srgbClr val="6F2575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31650" y="4008878"/>
            <a:ext cx="3549650" cy="552450"/>
          </a:xfrm>
        </p:spPr>
        <p:txBody>
          <a:bodyPr/>
          <a:lstStyle/>
          <a:p>
            <a:r>
              <a:rPr lang="en-US" sz="1400" b="1" dirty="0" smtClean="0">
                <a:solidFill>
                  <a:srgbClr val="E3D88B"/>
                </a:solidFill>
              </a:rPr>
              <a:t>P. Higgs, Phys. Rev. Lett. 13, 508</a:t>
            </a:r>
            <a:r>
              <a:rPr lang="en-US" sz="1400" b="1" dirty="0">
                <a:solidFill>
                  <a:srgbClr val="E3D88B"/>
                </a:solidFill>
              </a:rPr>
              <a:t/>
            </a:r>
            <a:br>
              <a:rPr lang="en-US" sz="1400" b="1" dirty="0">
                <a:solidFill>
                  <a:srgbClr val="E3D88B"/>
                </a:solidFill>
              </a:rPr>
            </a:br>
            <a:r>
              <a:rPr lang="en-US" sz="1400" b="1" dirty="0" smtClean="0">
                <a:solidFill>
                  <a:srgbClr val="E3D88B"/>
                </a:solidFill>
              </a:rPr>
              <a:t>16823 characters, 165kByte PDF</a:t>
            </a:r>
            <a:endParaRPr lang="en-GB" sz="1400" b="1" dirty="0">
              <a:solidFill>
                <a:srgbClr val="E3D88B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5244" y="615966"/>
            <a:ext cx="5643339" cy="3922194"/>
            <a:chOff x="1433757" y="408826"/>
            <a:chExt cx="6209040" cy="4315364"/>
          </a:xfrm>
        </p:grpSpPr>
        <p:grpSp>
          <p:nvGrpSpPr>
            <p:cNvPr id="13" name="Group 12"/>
            <p:cNvGrpSpPr/>
            <p:nvPr/>
          </p:nvGrpSpPr>
          <p:grpSpPr>
            <a:xfrm>
              <a:off x="1433757" y="408826"/>
              <a:ext cx="6209040" cy="4315364"/>
              <a:chOff x="4212" y="0"/>
              <a:chExt cx="9139788" cy="68580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12" y="0"/>
                <a:ext cx="9139788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32040" y="3796784"/>
                <a:ext cx="1008112" cy="136040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5400092" y="3236979"/>
                <a:ext cx="2484276" cy="40690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3815916" y="2080267"/>
                <a:ext cx="612068" cy="86868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627784" y="3643879"/>
                <a:ext cx="1188132" cy="141730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006422" y="2852935"/>
                <a:ext cx="2629112" cy="1124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~ 50 </a:t>
                </a:r>
                <a:r>
                  <a:rPr lang="en-US" sz="2000" b="1" cap="none" dirty="0" err="1" smtClean="0">
                    <a:solidFill>
                      <a:srgbClr val="E3D88B"/>
                    </a:solidFill>
                    <a:latin typeface="+mj-lt"/>
                  </a:rPr>
                  <a:t>PiB</a:t>
                </a:r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/year</a:t>
                </a:r>
              </a:p>
              <a:p>
                <a:pPr algn="ctr"/>
                <a:r>
                  <a:rPr lang="en-US" sz="2000" b="1" cap="none" dirty="0" smtClean="0">
                    <a:solidFill>
                      <a:srgbClr val="E3D88B"/>
                    </a:solidFill>
                    <a:latin typeface="+mj-lt"/>
                  </a:rPr>
                  <a:t>primary data</a:t>
                </a:r>
              </a:p>
            </p:txBody>
          </p:sp>
        </p:grp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2681" y="3090988"/>
              <a:ext cx="1747364" cy="14961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glow rad="101600">
                <a:schemeClr val="tx2">
                  <a:alpha val="60000"/>
                </a:schemeClr>
              </a:glow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36" y="1507434"/>
            <a:ext cx="1878077" cy="2453742"/>
          </a:xfrm>
          <a:prstGeom prst="rect">
            <a:avLst/>
          </a:prstGeom>
          <a:ln>
            <a:solidFill>
              <a:srgbClr val="00479E"/>
            </a:solidFill>
          </a:ln>
        </p:spPr>
      </p:pic>
      <p:sp>
        <p:nvSpPr>
          <p:cNvPr id="18" name="Right Arrow 17"/>
          <p:cNvSpPr/>
          <p:nvPr/>
        </p:nvSpPr>
        <p:spPr>
          <a:xfrm>
            <a:off x="2332036" y="1705651"/>
            <a:ext cx="265578" cy="1799129"/>
          </a:xfrm>
          <a:prstGeom prst="rightArrow">
            <a:avLst/>
          </a:prstGeom>
          <a:solidFill>
            <a:schemeClr val="accent2"/>
          </a:solidFill>
          <a:ln>
            <a:solidFill>
              <a:srgbClr val="0047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53945" y="697451"/>
            <a:ext cx="846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1964</a:t>
            </a:r>
            <a:endParaRPr lang="en-GB" sz="2000" b="1" dirty="0">
              <a:solidFill>
                <a:srgbClr val="E3D88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2" y="1272189"/>
            <a:ext cx="1916466" cy="2490876"/>
          </a:xfrm>
          <a:prstGeom prst="rect">
            <a:avLst/>
          </a:prstGeom>
          <a:ln>
            <a:solidFill>
              <a:srgbClr val="00479E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" y="2412788"/>
            <a:ext cx="1639466" cy="9221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Computing on lots of data – 40 Mevents/sec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264067"/>
            <a:ext cx="8667750" cy="151268"/>
          </a:xfrm>
        </p:spPr>
        <p:txBody>
          <a:bodyPr/>
          <a:lstStyle/>
          <a:p>
            <a:r>
              <a:rPr lang="en-US" sz="1050" dirty="0" smtClean="0"/>
              <a:t>Display of a proton-proton collision event recorded by ATLAS on 3 June 2015, with the first LHC stable beams at a collision energy of 13 </a:t>
            </a:r>
            <a:r>
              <a:rPr lang="en-US" sz="1050" dirty="0" err="1" smtClean="0"/>
              <a:t>TeV</a:t>
            </a:r>
            <a:r>
              <a:rPr lang="en-GB" sz="1050" dirty="0" smtClean="0"/>
              <a:t>; </a:t>
            </a:r>
            <a:br>
              <a:rPr lang="en-GB" sz="1050" dirty="0" smtClean="0"/>
            </a:br>
            <a:r>
              <a:rPr lang="en-US" sz="1050" dirty="0" smtClean="0"/>
              <a:t>Event processing time: v19.0.1.1 as per Jovan </a:t>
            </a:r>
            <a:r>
              <a:rPr lang="en-US" sz="1050" dirty="0" err="1" smtClean="0"/>
              <a:t>Mitrevski</a:t>
            </a:r>
            <a:r>
              <a:rPr lang="en-US" sz="1050" dirty="0" smtClean="0"/>
              <a:t> and 2015  J. Phys.: Conf. Ser. 664 072034 (CHEP2015)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12" y="718407"/>
            <a:ext cx="5278549" cy="3512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35327"/>
            <a:ext cx="5275149" cy="3511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612" y="758187"/>
            <a:ext cx="1704657" cy="17097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4319" y="1761311"/>
            <a:ext cx="301228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~ 10 seconds to compute </a:t>
            </a:r>
          </a:p>
          <a:p>
            <a:pPr defTabSz="825500"/>
            <a:r>
              <a:rPr lang="en-US" sz="1600" cap="none" dirty="0">
                <a:solidFill>
                  <a:srgbClr val="E3D88B"/>
                </a:solidFill>
              </a:rPr>
              <a:t>a single event at ATLAS </a:t>
            </a:r>
            <a:br>
              <a:rPr lang="en-US" sz="1600" cap="none" dirty="0">
                <a:solidFill>
                  <a:srgbClr val="E3D88B"/>
                </a:solidFill>
              </a:rPr>
            </a:br>
            <a:r>
              <a:rPr lang="en-US" sz="1600" cap="none" dirty="0">
                <a:solidFill>
                  <a:srgbClr val="E3D88B"/>
                </a:solidFill>
              </a:rPr>
              <a:t>for ‘jets’ containing ~30 </a:t>
            </a:r>
            <a:r>
              <a:rPr lang="en-US" sz="1600" cap="none" dirty="0" smtClean="0">
                <a:solidFill>
                  <a:srgbClr val="E3D88B"/>
                </a:solidFill>
              </a:rPr>
              <a:t>collisions</a:t>
            </a:r>
            <a:endParaRPr lang="en-US" sz="160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44113" y="728078"/>
            <a:ext cx="716260" cy="1046029"/>
            <a:chOff x="4309660" y="886683"/>
            <a:chExt cx="766212" cy="1118980"/>
          </a:xfrm>
        </p:grpSpPr>
        <p:grpSp>
          <p:nvGrpSpPr>
            <p:cNvPr id="5" name="Group 4"/>
            <p:cNvGrpSpPr/>
            <p:nvPr/>
          </p:nvGrpSpPr>
          <p:grpSpPr>
            <a:xfrm>
              <a:off x="4309660" y="886683"/>
              <a:ext cx="618938" cy="584102"/>
              <a:chOff x="3079979" y="839837"/>
              <a:chExt cx="1252103" cy="1181631"/>
            </a:xfrm>
          </p:grpSpPr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0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8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4357024" y="1147501"/>
              <a:ext cx="618938" cy="584102"/>
              <a:chOff x="3079979" y="839837"/>
              <a:chExt cx="1252103" cy="1181631"/>
            </a:xfrm>
          </p:grpSpPr>
          <p:pic>
            <p:nvPicPr>
              <p:cNvPr id="80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2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5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4456934" y="1421561"/>
              <a:ext cx="618938" cy="584102"/>
              <a:chOff x="3079979" y="839837"/>
              <a:chExt cx="1252103" cy="1181631"/>
            </a:xfrm>
          </p:grpSpPr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79979" y="839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8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2379" y="9922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384779" y="11446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0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37179" y="12970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1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89579" y="14494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1979" y="1601837"/>
                <a:ext cx="490103" cy="4196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84" y="2192873"/>
            <a:ext cx="1536157" cy="1864120"/>
          </a:xfrm>
          <a:prstGeom prst="rect">
            <a:avLst/>
          </a:prstGeom>
        </p:spPr>
      </p:pic>
      <p:sp>
        <p:nvSpPr>
          <p:cNvPr id="71" name="Shape 339"/>
          <p:cNvSpPr/>
          <p:nvPr/>
        </p:nvSpPr>
        <p:spPr>
          <a:xfrm>
            <a:off x="4528702" y="2320158"/>
            <a:ext cx="1851140" cy="1561743"/>
          </a:xfrm>
          <a:prstGeom prst="roundRect">
            <a:avLst>
              <a:gd name="adj" fmla="val 8065"/>
            </a:avLst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40641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Bold" panose="02000803000000000000" pitchFamily="2" charset="0"/>
                <a:ea typeface="Candara"/>
                <a:cs typeface="Candara"/>
                <a:sym typeface="Candara"/>
              </a:rPr>
              <a:t>Classify particles in collision and their physics properties: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Bold" panose="020008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electrons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muons</a:t>
            </a:r>
            <a:endParaRPr lang="en-US"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jets consisting </a:t>
            </a:r>
            <a:b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  of hadrons </a:t>
            </a:r>
          </a:p>
          <a:p>
            <a:pPr marL="40640" marR="40641" defTabSz="457189" hangingPunct="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- </a:t>
            </a:r>
            <a:r>
              <a:rPr lang="en-US" sz="1200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…</a:t>
            </a:r>
            <a:endParaRPr sz="1200" kern="0" cap="none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</p:txBody>
      </p:sp>
      <p:pic>
        <p:nvPicPr>
          <p:cNvPr id="72" name="Picture 7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4590" y="2263296"/>
            <a:ext cx="1885251" cy="1618605"/>
          </a:xfrm>
          <a:prstGeom prst="rect">
            <a:avLst/>
          </a:prstGeom>
          <a:effectLst/>
        </p:spPr>
      </p:pic>
      <p:sp>
        <p:nvSpPr>
          <p:cNvPr id="59" name="Shape 329"/>
          <p:cNvSpPr/>
          <p:nvPr/>
        </p:nvSpPr>
        <p:spPr>
          <a:xfrm>
            <a:off x="6884339" y="2173921"/>
            <a:ext cx="1877522" cy="502702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1" marR="40641" algn="ctr" defTabSz="457189" hangingPunct="0">
              <a:buClr>
                <a:srgbClr val="000000"/>
              </a:buClr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Trigger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system select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</a:t>
            </a:r>
            <a:b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600 Hz</a:t>
            </a:r>
            <a:r>
              <a:rPr lang="en-US"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sz="1300" i="1" kern="0" cap="none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~ </a:t>
            </a:r>
            <a:r>
              <a:rPr sz="1300" i="1" kern="0" cap="none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1 GB/s data</a:t>
            </a:r>
          </a:p>
        </p:txBody>
      </p:sp>
      <p:pic>
        <p:nvPicPr>
          <p:cNvPr id="60" name="Picture 59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4339" y="2159611"/>
            <a:ext cx="1902561" cy="568112"/>
          </a:xfrm>
          <a:prstGeom prst="rect">
            <a:avLst/>
          </a:prstGeom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4" name="Text Placeholder 123"/>
          <p:cNvSpPr>
            <a:spLocks noGrp="1"/>
          </p:cNvSpPr>
          <p:nvPr>
            <p:ph type="body" sz="quarter" idx="15"/>
          </p:nvPr>
        </p:nvSpPr>
        <p:spPr>
          <a:xfrm>
            <a:off x="212651" y="33067"/>
            <a:ext cx="8667750" cy="400110"/>
          </a:xfrm>
        </p:spPr>
        <p:txBody>
          <a:bodyPr/>
          <a:lstStyle/>
          <a:p>
            <a:r>
              <a:rPr lang="en-US" dirty="0"/>
              <a:t>Detector to doctor workflow</a:t>
            </a:r>
            <a:endParaRPr lang="en-GB" dirty="0"/>
          </a:p>
        </p:txBody>
      </p:sp>
      <p:sp>
        <p:nvSpPr>
          <p:cNvPr id="116" name="Text Placeholder 1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US" dirty="0" smtClean="0"/>
              <a:t>diagram adapted from Frank Linde; images: ATLAS collaboration, Nikhef. … and thanks to Rosemarie </a:t>
            </a:r>
            <a:r>
              <a:rPr lang="en-US" dirty="0" err="1" smtClean="0"/>
              <a:t>Aben</a:t>
            </a:r>
            <a:endParaRPr lang="en-US" dirty="0"/>
          </a:p>
        </p:txBody>
      </p:sp>
      <p:pic>
        <p:nvPicPr>
          <p:cNvPr id="43" name="hardinteract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3981" y="796035"/>
            <a:ext cx="2965982" cy="98381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308"/>
          <p:cNvSpPr/>
          <p:nvPr/>
        </p:nvSpPr>
        <p:spPr>
          <a:xfrm>
            <a:off x="1652264" y="610893"/>
            <a:ext cx="2295821" cy="318036"/>
          </a:xfrm>
          <a:prstGeom prst="rect">
            <a:avLst/>
          </a:prstGeom>
          <a:solidFill>
            <a:srgbClr val="D4E3FE"/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marL="40640" marR="40640" defTabSz="914400">
              <a:buClr>
                <a:srgbClr val="000000"/>
              </a:buClr>
              <a:buFont typeface="Arial"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marL="40640" marR="4064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40 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million collisions </a:t>
            </a:r>
            <a:r>
              <a:rPr kumimoji="0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ndara"/>
                <a:sym typeface="Candara"/>
              </a:rPr>
              <a:t>/ second</a:t>
            </a:r>
            <a:endParaRPr kumimoji="0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ndara"/>
              <a:sym typeface="Candara"/>
            </a:endParaRPr>
          </a:p>
        </p:txBody>
      </p:sp>
      <p:pic>
        <p:nvPicPr>
          <p:cNvPr id="46" name="Picture 4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2265" y="610893"/>
            <a:ext cx="2346241" cy="350809"/>
          </a:xfrm>
          <a:prstGeom prst="rect">
            <a:avLst/>
          </a:prstGeom>
          <a:effectLst/>
        </p:spPr>
      </p:pic>
      <p:grpSp>
        <p:nvGrpSpPr>
          <p:cNvPr id="47" name="Group 314"/>
          <p:cNvGrpSpPr/>
          <p:nvPr/>
        </p:nvGrpSpPr>
        <p:grpSpPr>
          <a:xfrm>
            <a:off x="4012709" y="304281"/>
            <a:ext cx="3846299" cy="1540902"/>
            <a:chOff x="-759001" y="0"/>
            <a:chExt cx="6466984" cy="2590800"/>
          </a:xfrm>
        </p:grpSpPr>
        <p:pic>
          <p:nvPicPr>
            <p:cNvPr id="48" name="ATLAS_Silver_White_MK.pn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" name="Group 313"/>
            <p:cNvGrpSpPr/>
            <p:nvPr/>
          </p:nvGrpSpPr>
          <p:grpSpPr>
            <a:xfrm rot="20880000">
              <a:off x="-759001" y="1286635"/>
              <a:ext cx="795340" cy="656258"/>
              <a:chOff x="-774100" y="-77644"/>
              <a:chExt cx="795339" cy="656256"/>
            </a:xfrm>
          </p:grpSpPr>
          <p:sp>
            <p:nvSpPr>
              <p:cNvPr id="50" name="Shape 312"/>
              <p:cNvSpPr/>
              <p:nvPr/>
            </p:nvSpPr>
            <p:spPr>
              <a:xfrm>
                <a:off x="-726556" y="-77644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1" marR="40641" defTabSz="457189" hangingPunct="0"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300" b="1" i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" name="Picture 50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774100" y="-73986"/>
                <a:ext cx="795339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593379" y="2246998"/>
            <a:ext cx="2036041" cy="2329953"/>
            <a:chOff x="593379" y="2246998"/>
            <a:chExt cx="2036041" cy="2329953"/>
          </a:xfrm>
        </p:grpSpPr>
        <p:pic>
          <p:nvPicPr>
            <p:cNvPr id="93" name="droppedImag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93379" y="3053109"/>
              <a:ext cx="1283633" cy="1254625"/>
            </a:xfrm>
            <a:prstGeom prst="rect">
              <a:avLst/>
            </a:prstGeom>
            <a:ln>
              <a:noFill/>
            </a:ln>
            <a:effectLst/>
          </p:spPr>
        </p:pic>
        <p:grpSp>
          <p:nvGrpSpPr>
            <p:cNvPr id="52" name="Group 51"/>
            <p:cNvGrpSpPr/>
            <p:nvPr/>
          </p:nvGrpSpPr>
          <p:grpSpPr>
            <a:xfrm>
              <a:off x="641691" y="2246998"/>
              <a:ext cx="1987729" cy="2329953"/>
              <a:chOff x="1350225" y="6279803"/>
              <a:chExt cx="5988056" cy="7019007"/>
            </a:xfrm>
          </p:grpSpPr>
          <p:pic>
            <p:nvPicPr>
              <p:cNvPr id="55" name="Picture 54"/>
              <p:cNvPicPr>
                <a:picLocks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rot="21120000">
                <a:off x="1646039" y="11296384"/>
                <a:ext cx="2074825" cy="2002426"/>
              </a:xfrm>
              <a:prstGeom prst="rect">
                <a:avLst/>
              </a:prstGeom>
              <a:effectLst>
                <a:outerShdw blurRad="50800" dist="38100" dir="2700000" rotWithShape="0">
                  <a:srgbClr val="000000">
                    <a:alpha val="43000"/>
                  </a:srgbClr>
                </a:outerShdw>
              </a:effectLst>
            </p:spPr>
          </p:pic>
          <p:grpSp>
            <p:nvGrpSpPr>
              <p:cNvPr id="56" name="Group 325"/>
              <p:cNvGrpSpPr/>
              <p:nvPr/>
            </p:nvGrpSpPr>
            <p:grpSpPr>
              <a:xfrm>
                <a:off x="1350225" y="6279803"/>
                <a:ext cx="5988056" cy="2500445"/>
                <a:chOff x="-715869" y="-449352"/>
                <a:chExt cx="3342071" cy="1395553"/>
              </a:xfrm>
            </p:grpSpPr>
            <p:pic>
              <p:nvPicPr>
                <p:cNvPr id="57" name="Picture 56"/>
                <p:cNvPicPr>
                  <a:picLocks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715869" y="-449352"/>
                  <a:ext cx="3342071" cy="1395553"/>
                </a:xfrm>
                <a:prstGeom prst="rect">
                  <a:avLst/>
                </a:prstGeom>
                <a:effectLst/>
              </p:spPr>
            </p:pic>
            <p:sp>
              <p:nvSpPr>
                <p:cNvPr id="58" name="Shape 324"/>
                <p:cNvSpPr/>
                <p:nvPr/>
              </p:nvSpPr>
              <p:spPr>
                <a:xfrm>
                  <a:off x="-715866" y="-449352"/>
                  <a:ext cx="3150826" cy="10298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8101" tIns="38101" rIns="38101" bIns="38101" numCol="1" anchor="t">
                  <a:noAutofit/>
                </a:bodyPr>
                <a:lstStyle>
                  <a:lvl1pPr marL="49990" marR="49990" defTabSz="914400">
                    <a:buClr>
                      <a:srgbClr val="000000"/>
                    </a:buClr>
                    <a:buFont typeface="Arial"/>
                    <a:defRPr sz="1600" b="1">
                      <a:uFill>
                        <a:solidFill>
                          <a:srgbClr val="000000"/>
                        </a:solidFill>
                      </a:uFill>
                      <a:latin typeface="Candara"/>
                      <a:ea typeface="Candara"/>
                      <a:cs typeface="Candara"/>
                      <a:sym typeface="Candara"/>
                    </a:defRPr>
                  </a:lvl1pPr>
                </a:lstStyle>
                <a:p>
                  <a:pPr marL="49990" marR="49990" lvl="0" indent="0" algn="ctr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30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Candara"/>
                      <a:sym typeface="Candara"/>
                    </a:rPr>
                    <a:t>Physics</a:t>
                  </a:r>
                  <a:r>
                    <a:rPr kumimoji="0" lang="en-US" sz="1300" i="1" u="none" strike="noStrike" kern="0" cap="none" spc="0" normalizeH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latin typeface="Candara"/>
                      <a:sym typeface="Candara"/>
                    </a:rPr>
                    <a:t> analysis by (PhD) students, in papers &amp; analysis notes </a:t>
                  </a:r>
                  <a:endParaRPr kumimoji="0" sz="130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Candara"/>
                    <a:sym typeface="Candara"/>
                  </a:endParaRPr>
                </a:p>
              </p:txBody>
            </p:sp>
          </p:grpSp>
        </p:grpSp>
      </p:grpSp>
      <p:grpSp>
        <p:nvGrpSpPr>
          <p:cNvPr id="61" name="Group 333"/>
          <p:cNvGrpSpPr/>
          <p:nvPr/>
        </p:nvGrpSpPr>
        <p:grpSpPr>
          <a:xfrm rot="20340000">
            <a:off x="7133373" y="1529493"/>
            <a:ext cx="430622" cy="473979"/>
            <a:chOff x="0" y="0"/>
            <a:chExt cx="724024" cy="796925"/>
          </a:xfrm>
        </p:grpSpPr>
        <p:sp>
          <p:nvSpPr>
            <p:cNvPr id="62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4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" name="Picture 62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64" name="Group 337"/>
          <p:cNvGrpSpPr/>
          <p:nvPr/>
        </p:nvGrpSpPr>
        <p:grpSpPr>
          <a:xfrm rot="20400000">
            <a:off x="6400085" y="2848192"/>
            <a:ext cx="561537" cy="432566"/>
            <a:chOff x="0" y="0"/>
            <a:chExt cx="944139" cy="727295"/>
          </a:xfrm>
        </p:grpSpPr>
        <p:sp>
          <p:nvSpPr>
            <p:cNvPr id="65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Picture 65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08" y="1240727"/>
            <a:ext cx="948594" cy="634503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39" y="3259253"/>
            <a:ext cx="921895" cy="61664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48" y="3762371"/>
            <a:ext cx="752836" cy="50523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grpSp>
        <p:nvGrpSpPr>
          <p:cNvPr id="73" name="Group 320"/>
          <p:cNvGrpSpPr/>
          <p:nvPr/>
        </p:nvGrpSpPr>
        <p:grpSpPr>
          <a:xfrm>
            <a:off x="2358850" y="3089940"/>
            <a:ext cx="558956" cy="430631"/>
            <a:chOff x="0" y="0"/>
            <a:chExt cx="939800" cy="724040"/>
          </a:xfrm>
        </p:grpSpPr>
        <p:sp>
          <p:nvSpPr>
            <p:cNvPr id="74" name="Shape 319"/>
            <p:cNvSpPr/>
            <p:nvPr/>
          </p:nvSpPr>
          <p:spPr>
            <a:xfrm>
              <a:off x="38100" y="38170"/>
              <a:ext cx="863601" cy="647701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1" marR="40641" defTabSz="457189" hangingPunct="0"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300" b="1" i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Picture 74"/>
            <p:cNvPicPr>
              <a:picLocks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-1"/>
              <a:ext cx="939801" cy="72404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5526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 smtClean="0"/>
              <a:t>Nikhef’s</a:t>
            </a:r>
            <a:r>
              <a:rPr lang="en-US" dirty="0" smtClean="0"/>
              <a:t> Physics Data Processing (PDP) </a:t>
            </a:r>
            <a:r>
              <a:rPr lang="en-US" dirty="0" err="1" smtClean="0"/>
              <a:t>Programme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87" y="3504413"/>
            <a:ext cx="1715900" cy="744090"/>
          </a:xfrm>
          <a:prstGeom prst="rect">
            <a:avLst/>
          </a:prstGeom>
          <a:noFill/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337" y="3520851"/>
            <a:ext cx="1299537" cy="770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43" y="3485622"/>
            <a:ext cx="1397291" cy="785126"/>
          </a:xfrm>
          <a:prstGeom prst="rect">
            <a:avLst/>
          </a:prstGeo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6169654" y="934445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E3D88B"/>
                </a:solidFill>
              </a:rPr>
              <a:t>Infrastructure, network &amp; systems co-design R&amp;D</a:t>
            </a:r>
          </a:p>
          <a:p>
            <a:pPr>
              <a:spcAft>
                <a:spcPts val="400"/>
              </a:spcAft>
            </a:pPr>
            <a:endParaRPr lang="en-GB" sz="800" b="1" cap="none" dirty="0" smtClean="0">
              <a:solidFill>
                <a:srgbClr val="E3D88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building ‘research IT facilities’</a:t>
            </a:r>
            <a:br>
              <a:rPr lang="en-GB" sz="1600" cap="none" dirty="0" smtClean="0">
                <a:solidFill>
                  <a:srgbClr val="DDDDDD"/>
                </a:solidFill>
              </a:rPr>
            </a:br>
            <a:endParaRPr lang="en-GB" sz="1600" cap="none" dirty="0" smtClean="0">
              <a:solidFill>
                <a:srgbClr val="DDDDDD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co-design &amp; development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big data science innovation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research </a:t>
            </a:r>
            <a:r>
              <a:rPr lang="en-GB" sz="1600" i="1" cap="none" dirty="0" smtClean="0">
                <a:solidFill>
                  <a:srgbClr val="DDDDDD"/>
                </a:solidFill>
              </a:rPr>
              <a:t>on </a:t>
            </a:r>
            <a:r>
              <a:rPr lang="en-GB" sz="1600" cap="none" dirty="0" smtClean="0">
                <a:solidFill>
                  <a:srgbClr val="DDDDDD"/>
                </a:solidFill>
              </a:rPr>
              <a:t>IT infrastructure</a:t>
            </a:r>
            <a:endParaRPr lang="en-GB" sz="1600" cap="none" dirty="0">
              <a:solidFill>
                <a:srgbClr val="DDDDDD"/>
              </a:solidFill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3220715" y="918006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E3D88B"/>
                </a:solidFill>
              </a:rPr>
              <a:t>Infrastructure for </a:t>
            </a:r>
            <a:br>
              <a:rPr lang="en-GB" sz="1800" b="1" cap="none" dirty="0" smtClean="0">
                <a:solidFill>
                  <a:srgbClr val="E3D88B"/>
                </a:solidFill>
              </a:rPr>
            </a:br>
            <a:r>
              <a:rPr lang="en-GB" sz="1800" b="1" cap="none" dirty="0" smtClean="0">
                <a:solidFill>
                  <a:srgbClr val="E3D88B"/>
                </a:solidFill>
              </a:rPr>
              <a:t>trusted collaboration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800" cap="none" dirty="0" smtClean="0">
              <a:solidFill>
                <a:srgbClr val="E3D88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trust and identity for </a:t>
            </a:r>
            <a:br>
              <a:rPr lang="en-GB" sz="1600" cap="none" dirty="0" smtClean="0">
                <a:solidFill>
                  <a:srgbClr val="DDDDDD"/>
                </a:solidFill>
              </a:rPr>
            </a:br>
            <a:r>
              <a:rPr lang="en-US" sz="1600" cap="none" dirty="0" smtClean="0">
                <a:solidFill>
                  <a:srgbClr val="DDDDDD"/>
                </a:solidFill>
              </a:rPr>
              <a:t>enabling communities</a:t>
            </a:r>
            <a:endParaRPr lang="en-GB" sz="1600" cap="none" dirty="0" smtClean="0">
              <a:solidFill>
                <a:srgbClr val="DDDDDD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managing complexity of collaboration mechanisms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DDDDDD"/>
                </a:solidFill>
              </a:rPr>
              <a:t>securing the infrastructure </a:t>
            </a:r>
            <a:br>
              <a:rPr lang="en-GB" sz="1600" cap="none" dirty="0">
                <a:solidFill>
                  <a:srgbClr val="DDDDDD"/>
                </a:solidFill>
              </a:rPr>
            </a:br>
            <a:r>
              <a:rPr lang="en-GB" sz="1600" cap="none" dirty="0">
                <a:solidFill>
                  <a:srgbClr val="DDDDDD"/>
                </a:solidFill>
              </a:rPr>
              <a:t>of our open science </a:t>
            </a:r>
            <a:r>
              <a:rPr lang="en-GB" sz="1600" cap="none" dirty="0" smtClean="0">
                <a:solidFill>
                  <a:srgbClr val="DDDDDD"/>
                </a:solidFill>
              </a:rPr>
              <a:t>cloud</a:t>
            </a:r>
            <a:endParaRPr lang="en-GB" sz="1600" cap="none" dirty="0">
              <a:solidFill>
                <a:srgbClr val="DDDDDD"/>
              </a:solidFill>
            </a:endParaRP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899216"/>
            <a:ext cx="288544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E3D88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 smtClean="0">
              <a:solidFill>
                <a:srgbClr val="E3D88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designing software for (GPU) accelerators, new algorithms,</a:t>
            </a:r>
            <a:br>
              <a:rPr lang="en-GB" sz="1600" cap="none" dirty="0" smtClean="0">
                <a:solidFill>
                  <a:srgbClr val="DDDDDD"/>
                </a:solidFill>
              </a:rPr>
            </a:br>
            <a:r>
              <a:rPr lang="en-GB" sz="1600" cap="none" dirty="0" smtClean="0">
                <a:solidFill>
                  <a:srgbClr val="DDDDDD"/>
                </a:solidFill>
              </a:rPr>
              <a:t>high-performance processors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software design patterns for workflow &amp; data orchestration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147" y="4544740"/>
            <a:ext cx="5880409" cy="610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100" b="1" i="1" cap="none" dirty="0">
                <a:solidFill>
                  <a:srgbClr val="E3D88B"/>
                </a:solidFill>
              </a:rPr>
              <a:t>p</a:t>
            </a:r>
            <a:r>
              <a:rPr kumimoji="0" lang="en-GB" sz="1100" b="1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eople: 3.6 FTE (2.6 staff + 1 postdoc)</a:t>
            </a:r>
            <a:br>
              <a:rPr kumimoji="0" lang="en-GB" sz="1100" b="1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</a:b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+ ~ 7.5 FTE DevOps and research engineers from the Nikhef Computing Technology group</a:t>
            </a:r>
            <a:b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</a:b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sym typeface="Arial"/>
              </a:rPr>
              <a:t>(plus Housin</a:t>
            </a:r>
            <a:r>
              <a:rPr lang="en-GB" sz="1100" i="1" cap="none" dirty="0" smtClean="0">
                <a:solidFill>
                  <a:srgbClr val="E3D88B"/>
                </a:solidFill>
              </a:rPr>
              <a:t>g and electrical engineering)</a:t>
            </a:r>
            <a:endParaRPr kumimoji="0" lang="en-GB" sz="1100" b="0" i="1" u="none" strike="noStrike" cap="none" spc="0" normalizeH="0" dirty="0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1678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1775403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FASTER: computing for HL-LHC &amp; ‘4D’ </a:t>
            </a:r>
            <a:r>
              <a:rPr lang="en-US" sz="1600" dirty="0" err="1" smtClean="0"/>
              <a:t>reco</a:t>
            </a:r>
            <a:endParaRPr lang="en-US" sz="160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LHCb’s</a:t>
            </a:r>
            <a:r>
              <a:rPr lang="en-US" sz="1600" dirty="0"/>
              <a:t> Allen full-GPU trigger for HLT1 </a:t>
            </a:r>
            <a:br>
              <a:rPr lang="en-US" sz="1600" dirty="0"/>
            </a:br>
            <a:r>
              <a:rPr lang="en-US" sz="1600" dirty="0"/>
              <a:t>- now adding HLT2 and CPU NN </a:t>
            </a:r>
            <a:r>
              <a:rPr lang="en-US" sz="1600" dirty="0" smtClean="0"/>
              <a:t>implementations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/>
              <a:t>NLeSC</a:t>
            </a:r>
            <a:r>
              <a:rPr lang="en-US" sz="1600" dirty="0" smtClean="0"/>
              <a:t> GPU acceleration in LHCb </a:t>
            </a:r>
            <a:br>
              <a:rPr lang="en-US" sz="1600" dirty="0" smtClean="0"/>
            </a:br>
            <a:r>
              <a:rPr lang="en-US" sz="1600" dirty="0" smtClean="0"/>
              <a:t>and parallel inference with </a:t>
            </a:r>
            <a:r>
              <a:rPr lang="en-US" sz="1600" dirty="0" err="1" smtClean="0"/>
              <a:t>ONNX+tensor</a:t>
            </a:r>
            <a:r>
              <a:rPr lang="en-US" sz="1600" dirty="0" smtClean="0"/>
              <a:t> ML libraries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R&amp;D roadmap for hybrid computing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link to infrastructure innovation &amp; engineering with vendors</a:t>
            </a:r>
            <a:br>
              <a:rPr lang="en-US" sz="1400" dirty="0" smtClean="0"/>
            </a:br>
            <a:r>
              <a:rPr lang="en-US" sz="1400" dirty="0" smtClean="0"/>
              <a:t>alternative architectures: non-x86 (ARM “Ampere”), </a:t>
            </a:r>
            <a:r>
              <a:rPr lang="en-US" sz="1400" dirty="0" err="1" smtClean="0"/>
              <a:t>watercooling</a:t>
            </a:r>
            <a:r>
              <a:rPr lang="en-US" sz="1400" dirty="0" smtClean="0"/>
              <a:t>, GPU+FPGA, hybrid dies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‘scaling and validation’, collaboration with computer science (SLICES-RI) &amp; ML algorithms (@UM + RU)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Efficient computing and ‘accelerated results’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>
                <a:solidFill>
                  <a:schemeClr val="accent3"/>
                </a:solidFill>
              </a:rPr>
              <a:t>Image: </a:t>
            </a:r>
            <a:r>
              <a:rPr lang="en-GB" sz="800" dirty="0" err="1" smtClean="0">
                <a:solidFill>
                  <a:schemeClr val="accent3"/>
                </a:solidFill>
              </a:rPr>
              <a:t>LHCb’s</a:t>
            </a:r>
            <a:r>
              <a:rPr lang="en-GB" sz="800" dirty="0" smtClean="0">
                <a:solidFill>
                  <a:schemeClr val="accent3"/>
                </a:solidFill>
              </a:rPr>
              <a:t> </a:t>
            </a:r>
            <a:r>
              <a:rPr lang="en-GB" sz="800" i="1" dirty="0" smtClean="0">
                <a:solidFill>
                  <a:schemeClr val="accent3"/>
                </a:solidFill>
              </a:rPr>
              <a:t>Allen </a:t>
            </a:r>
            <a:r>
              <a:rPr lang="en-GB" sz="800" dirty="0" smtClean="0">
                <a:solidFill>
                  <a:schemeClr val="accent3"/>
                </a:solidFill>
              </a:rPr>
              <a:t>team: Daniel </a:t>
            </a:r>
            <a:r>
              <a:rPr lang="en-GB" sz="800" dirty="0" err="1" smtClean="0">
                <a:solidFill>
                  <a:schemeClr val="accent3"/>
                </a:solidFill>
              </a:rPr>
              <a:t>Campora</a:t>
            </a:r>
            <a:r>
              <a:rPr lang="en-GB" sz="800" dirty="0" smtClean="0">
                <a:solidFill>
                  <a:schemeClr val="accent3"/>
                </a:solidFill>
              </a:rPr>
              <a:t> (Nikhef &amp; UM), </a:t>
            </a:r>
            <a:r>
              <a:rPr lang="en-GB" sz="800" dirty="0" err="1" smtClean="0">
                <a:solidFill>
                  <a:schemeClr val="accent3"/>
                </a:solidFill>
              </a:rPr>
              <a:t>Roel</a:t>
            </a:r>
            <a:r>
              <a:rPr lang="en-GB" sz="800" dirty="0" smtClean="0">
                <a:solidFill>
                  <a:schemeClr val="accent3"/>
                </a:solidFill>
              </a:rPr>
              <a:t> </a:t>
            </a:r>
            <a:r>
              <a:rPr lang="en-GB" sz="800" dirty="0" err="1" smtClean="0">
                <a:solidFill>
                  <a:schemeClr val="accent3"/>
                </a:solidFill>
              </a:rPr>
              <a:t>Aaij</a:t>
            </a:r>
            <a:r>
              <a:rPr lang="en-GB" sz="800" dirty="0" smtClean="0">
                <a:solidFill>
                  <a:schemeClr val="accent3"/>
                </a:solidFill>
              </a:rPr>
              <a:t> (Nikhef), Dorothea </a:t>
            </a:r>
            <a:r>
              <a:rPr lang="en-GB" sz="800" dirty="0" err="1" smtClean="0">
                <a:solidFill>
                  <a:schemeClr val="accent3"/>
                </a:solidFill>
              </a:rPr>
              <a:t>vom</a:t>
            </a:r>
            <a:r>
              <a:rPr lang="en-GB" sz="800" dirty="0">
                <a:solidFill>
                  <a:schemeClr val="accent3"/>
                </a:solidFill>
              </a:rPr>
              <a:t> Bruch (</a:t>
            </a:r>
            <a:r>
              <a:rPr lang="en-GB" sz="800" dirty="0" smtClean="0">
                <a:solidFill>
                  <a:schemeClr val="accent3"/>
                </a:solidFill>
              </a:rPr>
              <a:t>LPNHE) (source: LPNHE). Graphs: Allen inference event rate vs batch size (</a:t>
            </a:r>
            <a:r>
              <a:rPr lang="en-GB" sz="800" dirty="0" err="1" smtClean="0">
                <a:solidFill>
                  <a:schemeClr val="accent3"/>
                </a:solidFill>
              </a:rPr>
              <a:t>NLeSC</a:t>
            </a:r>
            <a:r>
              <a:rPr lang="en-GB" sz="800" dirty="0" smtClean="0">
                <a:solidFill>
                  <a:schemeClr val="accent3"/>
                </a:solidFill>
              </a:rPr>
              <a:t>)</a:t>
            </a:r>
            <a:br>
              <a:rPr lang="en-GB" sz="800" dirty="0" smtClean="0">
                <a:solidFill>
                  <a:schemeClr val="accent3"/>
                </a:solidFill>
              </a:rPr>
            </a:br>
            <a:r>
              <a:rPr lang="en-GB" sz="800" dirty="0" smtClean="0">
                <a:solidFill>
                  <a:schemeClr val="accent3"/>
                </a:solidFill>
              </a:rPr>
              <a:t>Paper: </a:t>
            </a:r>
            <a:r>
              <a:rPr lang="en-GB" sz="800" dirty="0" err="1" smtClean="0">
                <a:solidFill>
                  <a:schemeClr val="accent3"/>
                </a:solidFill>
              </a:rPr>
              <a:t>Aaij</a:t>
            </a:r>
            <a:r>
              <a:rPr lang="en-GB" sz="800" dirty="0" smtClean="0">
                <a:solidFill>
                  <a:schemeClr val="accent3"/>
                </a:solidFill>
              </a:rPr>
              <a:t> et al</a:t>
            </a:r>
            <a:r>
              <a:rPr lang="en-GB" sz="800" dirty="0">
                <a:solidFill>
                  <a:schemeClr val="accent3"/>
                </a:solidFill>
              </a:rPr>
              <a:t>. https://doi.org/10.1007/s41781-020-00039-7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236115" y="3644518"/>
            <a:ext cx="8669760" cy="646331"/>
          </a:xfrm>
          <a:prstGeom prst="rect">
            <a:avLst/>
          </a:prstGeom>
          <a:solidFill>
            <a:srgbClr val="E3D88B"/>
          </a:solidFill>
        </p:spPr>
        <p:txBody>
          <a:bodyPr wrap="square">
            <a:spAutoFit/>
          </a:bodyPr>
          <a:lstStyle/>
          <a:p>
            <a:pPr lvl="0" hangingPunct="1"/>
            <a:r>
              <a:rPr lang="en-US" sz="1400" cap="none" dirty="0">
                <a:solidFill>
                  <a:srgbClr val="000000"/>
                </a:solidFill>
              </a:rPr>
              <a:t>For the long term: Quantum Computing algorithms exploration</a:t>
            </a:r>
          </a:p>
          <a:p>
            <a:pPr marL="290513" indent="-171450" hangingPunct="1">
              <a:buFont typeface="Arial" panose="020B0604020202020204" pitchFamily="34" charset="0"/>
              <a:buChar char="•"/>
            </a:pPr>
            <a:r>
              <a:rPr lang="en-US" sz="1100" cap="none" dirty="0" smtClean="0">
                <a:solidFill>
                  <a:srgbClr val="702677"/>
                </a:solidFill>
              </a:rPr>
              <a:t>in collaboration </a:t>
            </a:r>
            <a:r>
              <a:rPr lang="en-US" sz="1100" cap="none" dirty="0">
                <a:solidFill>
                  <a:srgbClr val="702677"/>
                </a:solidFill>
              </a:rPr>
              <a:t>with </a:t>
            </a:r>
            <a:r>
              <a:rPr lang="en-US" sz="1100" cap="none" dirty="0" smtClean="0">
                <a:solidFill>
                  <a:srgbClr val="702677"/>
                </a:solidFill>
              </a:rPr>
              <a:t>our experiments </a:t>
            </a:r>
            <a:r>
              <a:rPr lang="en-US" sz="1100" cap="none" dirty="0">
                <a:solidFill>
                  <a:srgbClr val="702677"/>
                </a:solidFill>
              </a:rPr>
              <a:t>(notably LHCb and GW), </a:t>
            </a:r>
            <a:r>
              <a:rPr lang="en-US" sz="1100" cap="none" dirty="0" smtClean="0">
                <a:solidFill>
                  <a:srgbClr val="702677"/>
                </a:solidFill>
              </a:rPr>
              <a:t>SURF, </a:t>
            </a:r>
            <a:r>
              <a:rPr lang="en-US" sz="1100" cap="none" dirty="0" err="1" smtClean="0">
                <a:solidFill>
                  <a:srgbClr val="702677"/>
                </a:solidFill>
              </a:rPr>
              <a:t>QuSoft</a:t>
            </a:r>
            <a:r>
              <a:rPr lang="en-US" sz="1100" cap="none" dirty="0" smtClean="0">
                <a:solidFill>
                  <a:srgbClr val="702677"/>
                </a:solidFill>
              </a:rPr>
              <a:t>, and Maastricht University</a:t>
            </a:r>
            <a:endParaRPr lang="en-US" sz="1100" cap="none" dirty="0">
              <a:solidFill>
                <a:srgbClr val="702677"/>
              </a:solidFill>
            </a:endParaRPr>
          </a:p>
          <a:p>
            <a:pPr marL="290513" indent="-171450" hangingPunct="1">
              <a:buFont typeface="Arial" panose="020B0604020202020204" pitchFamily="34" charset="0"/>
              <a:buChar char="•"/>
            </a:pPr>
            <a:r>
              <a:rPr lang="en-US" sz="1100" cap="none" dirty="0" smtClean="0">
                <a:solidFill>
                  <a:srgbClr val="702677"/>
                </a:solidFill>
              </a:rPr>
              <a:t>personal </a:t>
            </a:r>
            <a:r>
              <a:rPr lang="en-US" sz="1100" cap="none" dirty="0">
                <a:solidFill>
                  <a:srgbClr val="702677"/>
                </a:solidFill>
              </a:rPr>
              <a:t>expectation: </a:t>
            </a:r>
            <a:r>
              <a:rPr lang="en-US" sz="1100" cap="none" dirty="0" smtClean="0">
                <a:solidFill>
                  <a:srgbClr val="702677"/>
                </a:solidFill>
              </a:rPr>
              <a:t>‘production’ </a:t>
            </a:r>
            <a:r>
              <a:rPr lang="en-US" sz="1100" cap="none" dirty="0">
                <a:solidFill>
                  <a:srgbClr val="702677"/>
                </a:solidFill>
              </a:rPr>
              <a:t>use far away </a:t>
            </a:r>
            <a:r>
              <a:rPr lang="en-US" sz="1100" cap="none" dirty="0" smtClean="0">
                <a:solidFill>
                  <a:srgbClr val="702677"/>
                </a:solidFill>
              </a:rPr>
              <a:t>(&gt;2035?), </a:t>
            </a:r>
            <a:r>
              <a:rPr lang="en-US" sz="1100" cap="none" dirty="0">
                <a:solidFill>
                  <a:srgbClr val="702677"/>
                </a:solidFill>
              </a:rPr>
              <a:t>but work on </a:t>
            </a:r>
            <a:r>
              <a:rPr lang="en-US" sz="1100" cap="none" dirty="0" smtClean="0">
                <a:solidFill>
                  <a:srgbClr val="702677"/>
                </a:solidFill>
              </a:rPr>
              <a:t>algorithms, even </a:t>
            </a:r>
            <a:r>
              <a:rPr lang="en-US" sz="1100" cap="none" dirty="0">
                <a:solidFill>
                  <a:srgbClr val="702677"/>
                </a:solidFill>
              </a:rPr>
              <a:t>if ultimately not QC, </a:t>
            </a:r>
            <a:r>
              <a:rPr lang="en-US" sz="1100" cap="none" dirty="0" smtClean="0">
                <a:solidFill>
                  <a:srgbClr val="702677"/>
                </a:solidFill>
              </a:rPr>
              <a:t>is very interesting</a:t>
            </a:r>
            <a:endParaRPr lang="en-GB" sz="1100" cap="none" dirty="0">
              <a:solidFill>
                <a:srgbClr val="70267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89" y="638235"/>
            <a:ext cx="2551028" cy="2321247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06" y="2712350"/>
            <a:ext cx="223311" cy="2269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65037" y="4411118"/>
            <a:ext cx="1623842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600" cap="none" dirty="0">
                <a:solidFill>
                  <a:schemeClr val="accent3"/>
                </a:solidFill>
              </a:rPr>
              <a:t>https://github.com/LHC-NLeSC/run-allen-run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chemeClr val="accent3"/>
              </a:solidFill>
              <a:effectLst/>
              <a:uFillTx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520" y="603906"/>
            <a:ext cx="3369893" cy="2423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46" y="242520"/>
            <a:ext cx="1719067" cy="22920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2095" y="2320392"/>
            <a:ext cx="846182" cy="6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17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394840"/>
          </a:xfrm>
        </p:spPr>
        <p:txBody>
          <a:bodyPr/>
          <a:lstStyle/>
          <a:p>
            <a:r>
              <a:rPr lang="en-GB" dirty="0" smtClean="0"/>
              <a:t>Reducing complexity is both in hardware and algorithms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Algorithms and detectors go hand in hand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From: </a:t>
            </a:r>
            <a:r>
              <a:rPr lang="en-GB" dirty="0" smtClean="0"/>
              <a:t>FASTER (LHCb images) and </a:t>
            </a:r>
            <a:r>
              <a:rPr lang="en-GB" dirty="0" err="1" smtClean="0"/>
              <a:t>R.Geertsema</a:t>
            </a:r>
            <a:r>
              <a:rPr lang="en-GB" dirty="0" smtClean="0"/>
              <a:t> LHCP2022; right: TimePIX4 (also used at e.g. M4i)</a:t>
            </a:r>
            <a:endParaRPr lang="en-GB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157862"/>
            <a:ext cx="91122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3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 bwMode="auto">
          <a:xfrm>
            <a:off x="6761798" y="3018537"/>
            <a:ext cx="196024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Placeholder 11"/>
          <p:cNvSpPr txBox="1">
            <a:spLocks/>
          </p:cNvSpPr>
          <p:nvPr/>
        </p:nvSpPr>
        <p:spPr>
          <a:xfrm>
            <a:off x="264319" y="3007227"/>
            <a:ext cx="6313647" cy="1251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19063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88925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4016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515938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800" dirty="0" smtClean="0">
                <a:solidFill>
                  <a:srgbClr val="6F2575"/>
                </a:solidFill>
              </a:rPr>
              <a:t>If we ‘do nothing’, the HL-LHC intensity will result in hundreds of overlapping ‘images’ that are impossible to disentangle: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improve timing resolution to 10-50ps (more ‘frames’ per collision)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accelerated algorithms and dedicated GPU kernels, also ‘off-line’</a:t>
            </a:r>
            <a:endParaRPr lang="en-GB" sz="1600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481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Nikhef - National Institute </a:t>
            </a:r>
            <a:br>
              <a:rPr lang="en-GB" smtClean="0"/>
            </a:br>
            <a:r>
              <a:rPr lang="en-GB" smtClean="0"/>
              <a:t>for Sub-atomic Physics</a:t>
            </a:r>
            <a:endParaRPr lang="en-GB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half" idx="14"/>
          </p:nvPr>
        </p:nvSpPr>
        <p:spPr>
          <a:xfrm>
            <a:off x="182190" y="3374439"/>
            <a:ext cx="5774055" cy="920932"/>
          </a:xfrm>
        </p:spPr>
        <p:txBody>
          <a:bodyPr/>
          <a:lstStyle/>
          <a:p>
            <a:r>
              <a:rPr lang="en-GB" dirty="0" smtClean="0"/>
              <a:t>Our world, made of particles and fields, we probe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with collider physics,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astroparticle physics: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particles, radiation, and ripples coming from the universe</a:t>
            </a:r>
            <a:endParaRPr lang="en-GB" sz="1600" dirty="0">
              <a:solidFill>
                <a:srgbClr val="6F2575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0" y="1263387"/>
            <a:ext cx="9144000" cy="1969166"/>
          </a:xfrm>
          <a:custGeom>
            <a:avLst/>
            <a:gdLst/>
            <a:ahLst/>
            <a:cxnLst/>
            <a:rect l="l" t="t" r="r" b="b"/>
            <a:pathLst>
              <a:path w="20104100" h="4329430">
                <a:moveTo>
                  <a:pt x="0" y="0"/>
                </a:moveTo>
                <a:lnTo>
                  <a:pt x="0" y="4329390"/>
                </a:lnTo>
                <a:lnTo>
                  <a:pt x="20104100" y="4329390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00" cap="none"/>
          </a:p>
        </p:txBody>
      </p:sp>
      <p:pic>
        <p:nvPicPr>
          <p:cNvPr id="6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190" y="1297381"/>
            <a:ext cx="2385977" cy="1938605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1284" y="1298480"/>
            <a:ext cx="2979133" cy="1936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14190" y="2217976"/>
            <a:ext cx="3074037" cy="2358231"/>
            <a:chOff x="12565448" y="5847904"/>
            <a:chExt cx="6758612" cy="5184833"/>
          </a:xfrm>
        </p:grpSpPr>
        <p:pic>
          <p:nvPicPr>
            <p:cNvPr id="15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5448" y="5847904"/>
              <a:ext cx="6758612" cy="51848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079036" y="10404251"/>
              <a:ext cx="5205095" cy="573405"/>
            </a:xfrm>
            <a:custGeom>
              <a:avLst/>
              <a:gdLst/>
              <a:ahLst/>
              <a:cxnLst/>
              <a:rect l="l" t="t" r="r" b="b"/>
              <a:pathLst>
                <a:path w="5205094" h="573404">
                  <a:moveTo>
                    <a:pt x="5196532" y="0"/>
                  </a:moveTo>
                  <a:lnTo>
                    <a:pt x="0" y="90705"/>
                  </a:lnTo>
                  <a:lnTo>
                    <a:pt x="8418" y="573044"/>
                  </a:lnTo>
                  <a:lnTo>
                    <a:pt x="5204951" y="482338"/>
                  </a:lnTo>
                  <a:lnTo>
                    <a:pt x="5196532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7" name="object 17"/>
            <p:cNvSpPr txBox="1"/>
            <p:nvPr/>
          </p:nvSpPr>
          <p:spPr>
            <a:xfrm rot="21540000">
              <a:off x="14124738" y="10228833"/>
              <a:ext cx="5114496" cy="6204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55" dirty="0">
                  <a:solidFill>
                    <a:srgbClr val="FFFFFF"/>
                  </a:solidFill>
                  <a:latin typeface="Arial"/>
                  <a:cs typeface="Arial"/>
                </a:rPr>
                <a:t>Gravitational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-10" dirty="0">
                  <a:solidFill>
                    <a:srgbClr val="FFFFFF"/>
                  </a:solidFill>
                  <a:latin typeface="Arial"/>
                  <a:cs typeface="Arial"/>
                </a:rPr>
                <a:t>Waves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56469" y="52223"/>
            <a:ext cx="3365771" cy="2492514"/>
            <a:chOff x="12562151" y="1333484"/>
            <a:chExt cx="7400021" cy="5480070"/>
          </a:xfrm>
        </p:grpSpPr>
        <p:pic>
          <p:nvPicPr>
            <p:cNvPr id="9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2151" y="1333484"/>
              <a:ext cx="7400021" cy="5480070"/>
            </a:xfrm>
            <a:prstGeom prst="rect">
              <a:avLst/>
            </a:prstGeom>
          </p:spPr>
        </p:pic>
        <p:pic>
          <p:nvPicPr>
            <p:cNvPr id="10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38316" y="1401987"/>
              <a:ext cx="7226743" cy="5306791"/>
            </a:xfrm>
            <a:prstGeom prst="rect">
              <a:avLst/>
            </a:prstGeom>
          </p:spPr>
        </p:pic>
        <p:sp>
          <p:nvSpPr>
            <p:cNvPr id="11" name="object 13"/>
            <p:cNvSpPr/>
            <p:nvPr/>
          </p:nvSpPr>
          <p:spPr>
            <a:xfrm>
              <a:off x="12638313" y="1401986"/>
              <a:ext cx="7226934" cy="5307330"/>
            </a:xfrm>
            <a:custGeom>
              <a:avLst/>
              <a:gdLst/>
              <a:ahLst/>
              <a:cxnLst/>
              <a:rect l="l" t="t" r="r" b="b"/>
              <a:pathLst>
                <a:path w="7226934" h="5307330">
                  <a:moveTo>
                    <a:pt x="176720" y="0"/>
                  </a:moveTo>
                  <a:lnTo>
                    <a:pt x="7226742" y="246192"/>
                  </a:lnTo>
                  <a:lnTo>
                    <a:pt x="7050022" y="5306790"/>
                  </a:lnTo>
                  <a:lnTo>
                    <a:pt x="0" y="5060598"/>
                  </a:lnTo>
                  <a:lnTo>
                    <a:pt x="17672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2" name="object 14"/>
            <p:cNvSpPr/>
            <p:nvPr/>
          </p:nvSpPr>
          <p:spPr>
            <a:xfrm>
              <a:off x="12704251" y="5925332"/>
              <a:ext cx="4274820" cy="631190"/>
            </a:xfrm>
            <a:custGeom>
              <a:avLst/>
              <a:gdLst/>
              <a:ahLst/>
              <a:cxnLst/>
              <a:rect l="l" t="t" r="r" b="b"/>
              <a:pathLst>
                <a:path w="4274819" h="631190">
                  <a:moveTo>
                    <a:pt x="16837" y="0"/>
                  </a:moveTo>
                  <a:lnTo>
                    <a:pt x="0" y="482118"/>
                  </a:lnTo>
                  <a:lnTo>
                    <a:pt x="4257545" y="630795"/>
                  </a:lnTo>
                  <a:lnTo>
                    <a:pt x="4274382" y="148677"/>
                  </a:lnTo>
                  <a:lnTo>
                    <a:pt x="1683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3" name="object 15"/>
            <p:cNvSpPr txBox="1"/>
            <p:nvPr/>
          </p:nvSpPr>
          <p:spPr>
            <a:xfrm rot="120000">
              <a:off x="12751205" y="5792745"/>
              <a:ext cx="4179705" cy="6204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5" dirty="0">
                  <a:solidFill>
                    <a:srgbClr val="FFFFFF"/>
                  </a:solidFill>
                  <a:latin typeface="Arial"/>
                  <a:cs typeface="Arial"/>
                </a:rPr>
                <a:t>Higgs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particle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34735" y="4958634"/>
            <a:ext cx="2313134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atlas.cern.ch, CERN, LIGO-Virgo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8721710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4104796" cy="3290776"/>
          </a:xfrm>
        </p:spPr>
        <p:txBody>
          <a:bodyPr/>
          <a:lstStyle/>
          <a:p>
            <a:pPr lvl="0" defTabSz="457200"/>
            <a:r>
              <a:rPr lang="en-US" sz="1800" kern="1200" dirty="0" smtClean="0">
                <a:solidFill>
                  <a:srgbClr val="6F2575"/>
                </a:solidFill>
                <a:latin typeface="Calibri"/>
              </a:rPr>
              <a:t>Combining GPUs and improved algorithms</a:t>
            </a:r>
          </a:p>
          <a:p>
            <a:pPr lvl="0" defTabSz="457200"/>
            <a:r>
              <a:rPr lang="en-US" sz="1800" i="1" kern="1200" dirty="0" smtClean="0">
                <a:solidFill>
                  <a:srgbClr val="6F2575"/>
                </a:solidFill>
                <a:latin typeface="Calibri"/>
              </a:rPr>
              <a:t>but e.g. not all die are created equal</a:t>
            </a:r>
            <a:endParaRPr lang="en-US" sz="1800" i="1" kern="1200" dirty="0">
              <a:solidFill>
                <a:srgbClr val="6F2575"/>
              </a:solidFill>
              <a:latin typeface="Calibri"/>
            </a:endParaRPr>
          </a:p>
          <a:p>
            <a:pPr marL="342900" lvl="0" indent="-342900" defTabSz="457200">
              <a:buFont typeface="Arial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Calibri"/>
              </a:rPr>
              <a:t>Naples → Rome added shared memory </a:t>
            </a:r>
            <a:r>
              <a:rPr lang="en-US" sz="1600" kern="1200" dirty="0" smtClean="0">
                <a:solidFill>
                  <a:schemeClr val="bg1"/>
                </a:solidFill>
                <a:latin typeface="Calibri"/>
              </a:rPr>
              <a:t>die, linking </a:t>
            </a:r>
            <a:r>
              <a:rPr lang="en-US" sz="1600" kern="1200" dirty="0">
                <a:solidFill>
                  <a:schemeClr val="bg1"/>
                </a:solidFill>
                <a:latin typeface="Calibri"/>
              </a:rPr>
              <a:t>all cores </a:t>
            </a:r>
            <a:r>
              <a:rPr lang="en-US" sz="1600" kern="1200" dirty="0" smtClean="0">
                <a:solidFill>
                  <a:schemeClr val="bg1"/>
                </a:solidFill>
                <a:latin typeface="Calibri"/>
              </a:rPr>
              <a:t>directly </a:t>
            </a:r>
            <a:r>
              <a:rPr lang="en-US" sz="1600" kern="1200" dirty="0">
                <a:solidFill>
                  <a:schemeClr val="bg1"/>
                </a:solidFill>
                <a:latin typeface="Calibri"/>
              </a:rPr>
              <a:t>to </a:t>
            </a:r>
            <a:r>
              <a:rPr lang="en-US" sz="1600" kern="1200" dirty="0" smtClean="0">
                <a:solidFill>
                  <a:schemeClr val="bg1"/>
                </a:solidFill>
                <a:latin typeface="Calibri"/>
              </a:rPr>
              <a:t>memory</a:t>
            </a:r>
            <a:endParaRPr lang="en-US" sz="1600" kern="1200" dirty="0" smtClean="0">
              <a:solidFill>
                <a:srgbClr val="6F2575"/>
              </a:solidFill>
              <a:latin typeface="Calibri"/>
            </a:endParaRPr>
          </a:p>
          <a:p>
            <a:pPr marL="342900" lvl="0" indent="-342900" defTabSz="457200">
              <a:buFont typeface="Arial"/>
              <a:buChar char="•"/>
            </a:pPr>
            <a:r>
              <a:rPr lang="en-US" sz="1600" kern="1200" dirty="0">
                <a:solidFill>
                  <a:srgbClr val="6F2575"/>
                </a:solidFill>
                <a:latin typeface="Calibri"/>
              </a:rPr>
              <a:t>Rome → Milan </a:t>
            </a:r>
            <a:r>
              <a:rPr lang="en-US" sz="1600" kern="1200" dirty="0" smtClean="0">
                <a:solidFill>
                  <a:srgbClr val="6F2575"/>
                </a:solidFill>
                <a:latin typeface="Calibri"/>
              </a:rPr>
              <a:t>adds </a:t>
            </a:r>
            <a:r>
              <a:rPr lang="en-US" sz="1600" kern="1200" dirty="0" smtClean="0">
                <a:solidFill>
                  <a:schemeClr val="bg1"/>
                </a:solidFill>
                <a:latin typeface="Calibri"/>
              </a:rPr>
              <a:t>shared </a:t>
            </a:r>
            <a:r>
              <a:rPr lang="en-US" sz="1600" kern="1200" dirty="0">
                <a:solidFill>
                  <a:schemeClr val="bg1"/>
                </a:solidFill>
                <a:latin typeface="Calibri"/>
              </a:rPr>
              <a:t>L3 cache </a:t>
            </a:r>
            <a:r>
              <a:rPr lang="en-US" sz="1600" kern="1200" dirty="0" smtClean="0">
                <a:solidFill>
                  <a:schemeClr val="bg1"/>
                </a:solidFill>
                <a:latin typeface="Calibri"/>
              </a:rPr>
              <a:t>that benefits </a:t>
            </a:r>
            <a:r>
              <a:rPr lang="en-US" sz="1600" kern="1200" dirty="0">
                <a:solidFill>
                  <a:schemeClr val="bg1"/>
                </a:solidFill>
                <a:latin typeface="Calibri"/>
              </a:rPr>
              <a:t>tightly coupled HPC, </a:t>
            </a:r>
            <a:r>
              <a:rPr lang="en-US" sz="1600" kern="1200" dirty="0" smtClean="0">
                <a:solidFill>
                  <a:schemeClr val="bg1"/>
                </a:solidFill>
                <a:latin typeface="Calibri"/>
              </a:rPr>
              <a:t>but </a:t>
            </a:r>
            <a:r>
              <a:rPr lang="en-US" sz="1600" kern="1200" dirty="0">
                <a:solidFill>
                  <a:schemeClr val="bg1"/>
                </a:solidFill>
                <a:latin typeface="Calibri"/>
              </a:rPr>
              <a:t>not </a:t>
            </a:r>
            <a:r>
              <a:rPr lang="en-US" sz="1600" kern="1200" dirty="0" smtClean="0">
                <a:solidFill>
                  <a:schemeClr val="bg1"/>
                </a:solidFill>
                <a:latin typeface="Calibri"/>
              </a:rPr>
              <a:t>HTC</a:t>
            </a:r>
            <a:endParaRPr lang="en-GB" sz="1600" kern="1200" dirty="0" smtClean="0">
              <a:solidFill>
                <a:schemeClr val="bg1"/>
              </a:solidFill>
              <a:latin typeface="Calibri"/>
            </a:endParaRPr>
          </a:p>
          <a:p>
            <a:pPr marL="342900" lvl="0" indent="-342900" defTabSz="457200">
              <a:buFont typeface="Arial"/>
              <a:buChar char="•"/>
            </a:pPr>
            <a:r>
              <a:rPr lang="en-GB" sz="1600" kern="1200" dirty="0" smtClean="0">
                <a:solidFill>
                  <a:schemeClr val="bg1"/>
                </a:solidFill>
                <a:latin typeface="Calibri"/>
              </a:rPr>
              <a:t>Genoa adds memory bandwidth again</a:t>
            </a: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PDP &amp; accelerated systems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89876" y="5019343"/>
            <a:ext cx="7564247" cy="109782"/>
          </a:xfrm>
        </p:spPr>
        <p:txBody>
          <a:bodyPr/>
          <a:lstStyle/>
          <a:p>
            <a:r>
              <a:rPr lang="en-US" sz="500" dirty="0" smtClean="0"/>
              <a:t>Image sources: FASTTRACK, </a:t>
            </a:r>
            <a:r>
              <a:rPr lang="en-US" sz="500" dirty="0"/>
              <a:t>and A. </a:t>
            </a:r>
            <a:r>
              <a:rPr lang="en-US" sz="500" dirty="0" err="1"/>
              <a:t>Cerri</a:t>
            </a:r>
            <a:r>
              <a:rPr lang="en-US" sz="500" dirty="0"/>
              <a:t> – Univ. of </a:t>
            </a:r>
            <a:r>
              <a:rPr lang="en-US" sz="500" dirty="0" smtClean="0"/>
              <a:t>Sussex; AMD, retrieved from https</a:t>
            </a:r>
            <a:r>
              <a:rPr lang="en-US" sz="500" dirty="0"/>
              <a:t>://m.hexus.net/tech/news/cpu/135479-amd-shares-details-zen-3-zen-4-architectures</a:t>
            </a:r>
            <a:r>
              <a:rPr lang="en-US" sz="500" dirty="0" smtClean="0"/>
              <a:t>/  </a:t>
            </a:r>
            <a:r>
              <a:rPr lang="en-GB" sz="500" dirty="0" smtClean="0"/>
              <a:t>and https</a:t>
            </a:r>
            <a:r>
              <a:rPr lang="en-GB" sz="500" dirty="0"/>
              <a:t>://</a:t>
            </a:r>
            <a:r>
              <a:rPr lang="en-GB" sz="500" dirty="0" smtClean="0"/>
              <a:t>www.semianalysis.com/p/amd-genoa-detailed-architecture-makes</a:t>
            </a:r>
            <a:endParaRPr lang="en-GB" sz="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45" y="249323"/>
            <a:ext cx="4154506" cy="2336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456" y="150583"/>
            <a:ext cx="2228079" cy="2579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921" y="2467328"/>
            <a:ext cx="4629508" cy="2041253"/>
          </a:xfrm>
          <a:prstGeom prst="rect">
            <a:avLst/>
          </a:prstGeom>
        </p:spPr>
      </p:pic>
      <p:pic>
        <p:nvPicPr>
          <p:cNvPr id="10" name="Grafik 21"/>
          <p:cNvPicPr/>
          <p:nvPr/>
        </p:nvPicPr>
        <p:blipFill>
          <a:blip r:embed="rId6"/>
          <a:srcRect l="-13" t="-19" r="-13" b="-19"/>
          <a:stretch>
            <a:fillRect/>
          </a:stretch>
        </p:blipFill>
        <p:spPr bwMode="auto">
          <a:xfrm>
            <a:off x="4077737" y="2071538"/>
            <a:ext cx="3424726" cy="2416009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1" name="Grafik 22"/>
          <p:cNvPicPr/>
          <p:nvPr/>
        </p:nvPicPr>
        <p:blipFill>
          <a:blip r:embed="rId7"/>
          <a:srcRect l="-13" t="-19" r="-13" b="-19"/>
          <a:stretch>
            <a:fillRect/>
          </a:stretch>
        </p:blipFill>
        <p:spPr bwMode="auto">
          <a:xfrm>
            <a:off x="725581" y="3075768"/>
            <a:ext cx="2744470" cy="1894205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7690946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07886"/>
          </a:xfrm>
        </p:spPr>
        <p:txBody>
          <a:bodyPr/>
          <a:lstStyle/>
          <a:p>
            <a:r>
              <a:rPr lang="en-US" dirty="0" smtClean="0"/>
              <a:t>Infrastructure for Collaboration</a:t>
            </a:r>
            <a:br>
              <a:rPr lang="en-US" dirty="0" smtClean="0"/>
            </a:br>
            <a:r>
              <a:rPr lang="en-US" sz="2000" i="1" dirty="0" smtClean="0"/>
              <a:t>When WLCG met </a:t>
            </a:r>
            <a:r>
              <a:rPr lang="en-US" sz="2000" i="1" dirty="0"/>
              <a:t>a global trust scaling issue</a:t>
            </a:r>
            <a:endParaRPr lang="en-GB" sz="2000" i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people photo: a small part of the CMS collaboration in 2017, Credit: CMS-PHO-PUBLIC-2017-004-3; site map: WLCG sites from Maarten </a:t>
            </a:r>
            <a:r>
              <a:rPr lang="en-US" dirty="0" err="1"/>
              <a:t>Litmaath</a:t>
            </a:r>
            <a:r>
              <a:rPr lang="en-US" dirty="0"/>
              <a:t> (CERN) </a:t>
            </a:r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4697266" y="945867"/>
            <a:ext cx="3989534" cy="1239738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approx. 170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over 42 countries &amp;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over 20000 users</a:t>
            </a:r>
          </a:p>
          <a:p>
            <a:r>
              <a:rPr lang="en-US" sz="1800" dirty="0" smtClean="0">
                <a:solidFill>
                  <a:srgbClr val="6F2575"/>
                </a:solidFill>
              </a:rPr>
              <a:t>so </a:t>
            </a:r>
            <a:r>
              <a:rPr lang="en-US" sz="1800" i="1" dirty="0" smtClean="0">
                <a:solidFill>
                  <a:srgbClr val="6F2575"/>
                </a:solidFill>
              </a:rPr>
              <a:t>how </a:t>
            </a:r>
            <a:r>
              <a:rPr lang="en-US" sz="1800" dirty="0" smtClean="0">
                <a:solidFill>
                  <a:srgbClr val="6F2575"/>
                </a:solidFill>
              </a:rPr>
              <a:t>many interactions ?</a:t>
            </a:r>
            <a:endParaRPr lang="en-GB" sz="1800" dirty="0">
              <a:solidFill>
                <a:srgbClr val="6F2575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98629"/>
            <a:ext cx="4230058" cy="2263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266" y="2185605"/>
            <a:ext cx="3989534" cy="21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3191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Scaling issues – credentials at each site </a:t>
            </a:r>
            <a:r>
              <a:rPr lang="en-US" i="1" dirty="0"/>
              <a:t>does not work</a:t>
            </a:r>
            <a:endParaRPr lang="en-GB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180918" y="697199"/>
            <a:ext cx="6397172" cy="4036704"/>
            <a:chOff x="810206" y="542853"/>
            <a:chExt cx="7812361" cy="492970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70247" y="542853"/>
              <a:ext cx="4474553" cy="342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70247" y="614861"/>
              <a:ext cx="4474553" cy="342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0206" y="2055023"/>
              <a:ext cx="4896544" cy="334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4822" y="4215261"/>
              <a:ext cx="19050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71" y="1118917"/>
              <a:ext cx="5156896" cy="3088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2681094" y="717382"/>
            <a:ext cx="6224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cap="none" dirty="0" smtClean="0">
                <a:solidFill>
                  <a:schemeClr val="accent3"/>
                </a:solidFill>
              </a:rPr>
              <a:t>state of EDG and the HEP LHC computing in 2000</a:t>
            </a:r>
            <a:endParaRPr lang="en-GB" sz="2000" b="1" cap="none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9149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sz="1800" dirty="0" smtClean="0"/>
              <a:t>Target specific ‘high-impact’ areas for research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trust and identity,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technical architecture,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operational security and risk management</a:t>
            </a:r>
          </a:p>
          <a:p>
            <a:endParaRPr lang="en-US" sz="1800" dirty="0" smtClean="0"/>
          </a:p>
          <a:p>
            <a:r>
              <a:rPr lang="en-US" sz="1800" dirty="0" smtClean="0"/>
              <a:t>Authentication &amp; Authorization for Research Collaboration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AARC TREE project &amp; community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smtClean="0"/>
              <a:t>GEANT GN5, REFEDS &amp; eduGAIN, TCS &amp; RCauth.eu, … 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policy for interoperability </a:t>
            </a:r>
            <a:r>
              <a:rPr lang="en-US" sz="1400" dirty="0" smtClean="0"/>
              <a:t>for data protection, seamless service access, single-click acceptable use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continuous </a:t>
            </a:r>
            <a:r>
              <a:rPr lang="en-US" sz="1400" b="1" dirty="0" smtClean="0"/>
              <a:t>technical evolution </a:t>
            </a:r>
            <a:r>
              <a:rPr lang="en-US" sz="1400" dirty="0" smtClean="0"/>
              <a:t>driving IGWN, WLCG in line with the AARC BPA and global RIs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r>
              <a:rPr lang="en-US" sz="1800" dirty="0" smtClean="0"/>
              <a:t>Data processing needs of research in the (EOSC) landscape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b="1" dirty="0" smtClean="0"/>
              <a:t>EOSC</a:t>
            </a:r>
            <a:r>
              <a:rPr lang="en-US" sz="1400" dirty="0" smtClean="0"/>
              <a:t> Interoperability Framework, EOSC Federation, Tripartite</a:t>
            </a:r>
          </a:p>
          <a:p>
            <a:pPr marL="4619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EOSC-A (AAI-TF), </a:t>
            </a:r>
            <a:r>
              <a:rPr lang="en-US" sz="1400" b="1" dirty="0" smtClean="0"/>
              <a:t>EGI, GEANT community, </a:t>
            </a:r>
            <a:r>
              <a:rPr lang="en-US" sz="1400" dirty="0"/>
              <a:t>EOSC EU </a:t>
            </a:r>
            <a:r>
              <a:rPr lang="en-US" sz="1400" dirty="0" smtClean="0"/>
              <a:t>Node</a:t>
            </a:r>
            <a:endParaRPr lang="en-GB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Infrastructure for Collaboration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33" y="0"/>
            <a:ext cx="2261376" cy="1763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27" y="1410393"/>
            <a:ext cx="2399140" cy="1005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981" y="3438756"/>
            <a:ext cx="1054109" cy="141899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PDP: 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059275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03929"/>
            <a:ext cx="8669759" cy="3290776"/>
          </a:xfrm>
        </p:spPr>
        <p:txBody>
          <a:bodyPr/>
          <a:lstStyle/>
          <a:p>
            <a:r>
              <a:rPr lang="en-GB" sz="1600" dirty="0" smtClean="0">
                <a:solidFill>
                  <a:srgbClr val="6F2575"/>
                </a:solidFill>
              </a:rPr>
              <a:t>Nationally:  SURF, ‘managed’ via the NWO </a:t>
            </a:r>
            <a:r>
              <a:rPr lang="en-GB" sz="1600" dirty="0" err="1" smtClean="0">
                <a:solidFill>
                  <a:srgbClr val="6F2575"/>
                </a:solidFill>
              </a:rPr>
              <a:t>Rekentijdcall</a:t>
            </a:r>
            <a:endParaRPr lang="en-GB" sz="1600" dirty="0" smtClean="0">
              <a:solidFill>
                <a:srgbClr val="6F2575"/>
              </a:solidFill>
            </a:endParaRPr>
          </a:p>
          <a:p>
            <a:r>
              <a:rPr lang="en-GB" sz="1600" dirty="0" smtClean="0">
                <a:solidFill>
                  <a:srgbClr val="6F2575"/>
                </a:solidFill>
              </a:rPr>
              <a:t>Research Infrastructures:  Dutch GWIs and ESFRIs, like ODISSEI, </a:t>
            </a:r>
            <a:r>
              <a:rPr lang="en-GB" sz="1600" dirty="0">
                <a:solidFill>
                  <a:srgbClr val="6F2575"/>
                </a:solidFill>
              </a:rPr>
              <a:t>LCG, ELIXIR, </a:t>
            </a:r>
            <a:r>
              <a:rPr lang="en-GB" sz="1600" dirty="0" smtClean="0">
                <a:solidFill>
                  <a:srgbClr val="6F2575"/>
                </a:solidFill>
              </a:rPr>
              <a:t>…</a:t>
            </a:r>
          </a:p>
          <a:p>
            <a:r>
              <a:rPr lang="en-GB" sz="1600" dirty="0" smtClean="0">
                <a:solidFill>
                  <a:srgbClr val="6F2575"/>
                </a:solidFill>
              </a:rPr>
              <a:t>Data Spaces, European Open Science Cloud (EOSC):  EU Node, </a:t>
            </a:r>
            <a:r>
              <a:rPr lang="en-GB" sz="1600" dirty="0" err="1" smtClean="0">
                <a:solidFill>
                  <a:srgbClr val="6F2575"/>
                </a:solidFill>
              </a:rPr>
              <a:t>DistinE</a:t>
            </a:r>
            <a:r>
              <a:rPr lang="en-GB" sz="1600" dirty="0" smtClean="0">
                <a:solidFill>
                  <a:srgbClr val="6F2575"/>
                </a:solidFill>
              </a:rPr>
              <a:t>, ESS, Copernicus, …</a:t>
            </a:r>
            <a:endParaRPr lang="en-GB" sz="16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R&amp;E services are all around you, </a:t>
            </a:r>
            <a:r>
              <a:rPr lang="en-GB" i="1" dirty="0" smtClean="0"/>
              <a:t>especially</a:t>
            </a:r>
            <a:r>
              <a:rPr lang="en-GB" dirty="0" smtClean="0"/>
              <a:t> outside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700" dirty="0"/>
              <a:t>See e.g. https://www.onderzoeksfaciliteiten.nl/; https://www.esfri.eu/; https://landscape2024.esfri.eu/; https://eosc.eu/building-the-eosc-federation</a:t>
            </a:r>
            <a:r>
              <a:rPr lang="en-GB" sz="700" dirty="0" smtClean="0"/>
              <a:t>/</a:t>
            </a:r>
            <a:br>
              <a:rPr lang="en-GB" sz="700" dirty="0" smtClean="0"/>
            </a:br>
            <a:r>
              <a:rPr lang="en-GB" sz="700" dirty="0" smtClean="0"/>
              <a:t>https</a:t>
            </a:r>
            <a:r>
              <a:rPr lang="en-GB" sz="700" dirty="0"/>
              <a:t>://</a:t>
            </a:r>
            <a:r>
              <a:rPr lang="en-GB" sz="700" dirty="0" smtClean="0"/>
              <a:t>webcast.ec.europa.eu/eu-node-technical-launch-event-24-10-10</a:t>
            </a:r>
            <a:endParaRPr lang="en-GB" sz="7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186708" y="1617183"/>
            <a:ext cx="5981627" cy="2443157"/>
            <a:chOff x="238125" y="832003"/>
            <a:chExt cx="8631081" cy="35253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5" y="832003"/>
              <a:ext cx="3939139" cy="2262671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500" y="1614113"/>
              <a:ext cx="5258883" cy="2743200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5942" y="982794"/>
              <a:ext cx="4453264" cy="2513939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130628" y="2445381"/>
            <a:ext cx="2990707" cy="1837877"/>
            <a:chOff x="2015379" y="1400182"/>
            <a:chExt cx="4150525" cy="25506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5379" y="1400182"/>
              <a:ext cx="4150525" cy="25506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468" y="2612843"/>
              <a:ext cx="3239855" cy="102859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718" y="2304198"/>
            <a:ext cx="2986743" cy="22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0307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European Open Science Cloud AAI federation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Christos </a:t>
            </a:r>
            <a:r>
              <a:rPr lang="en-US" dirty="0" err="1"/>
              <a:t>Kanellopoulos</a:t>
            </a:r>
            <a:r>
              <a:rPr lang="en-US" dirty="0"/>
              <a:t> (GEANT) for the EOSC AAI Federation in “The EOSC Core”, https://</a:t>
            </a:r>
            <a:r>
              <a:rPr lang="en-US" dirty="0" smtClean="0"/>
              <a:t>eoscfuture.eu/wp-content/uploads/2022/04/EOSC-Core.pdf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/>
              <a:t>Collaborations span domains (or an industry sector with lots of mergers and spin-offs)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6F25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proxies with each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inter-federate SP/</a:t>
            </a:r>
            <a:r>
              <a:rPr lang="en-US" sz="1600" dirty="0" err="1" smtClean="0">
                <a:solidFill>
                  <a:srgbClr val="6F2575"/>
                </a:solidFill>
              </a:rPr>
              <a:t>IdP</a:t>
            </a:r>
            <a:r>
              <a:rPr lang="en-US" sz="1600" dirty="0" smtClean="0">
                <a:solidFill>
                  <a:srgbClr val="6F2575"/>
                </a:solidFill>
              </a:rPr>
              <a:t>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each federation can add own</a:t>
            </a:r>
            <a:br>
              <a:rPr lang="en-US" sz="1600" dirty="0" smtClean="0">
                <a:solidFill>
                  <a:srgbClr val="6F2575"/>
                </a:solidFill>
              </a:rPr>
            </a:br>
            <a:r>
              <a:rPr lang="en-US" sz="1600" dirty="0" smtClean="0">
                <a:solidFill>
                  <a:srgbClr val="6F2575"/>
                </a:solidFill>
              </a:rPr>
              <a:t>policy and entity filtering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400" dirty="0" smtClean="0"/>
              <a:t>European </a:t>
            </a:r>
            <a:r>
              <a:rPr lang="en-US" sz="1400" dirty="0"/>
              <a:t>Open Science Cloud </a:t>
            </a:r>
            <a:r>
              <a:rPr lang="en-US" sz="1400" dirty="0" smtClean="0"/>
              <a:t>(EOSC)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AAI based on federations </a:t>
            </a:r>
            <a:r>
              <a:rPr lang="en-US" sz="1400" dirty="0"/>
              <a:t>and </a:t>
            </a:r>
            <a:r>
              <a:rPr lang="en-US" sz="1400" dirty="0" smtClean="0"/>
              <a:t>proxies as an example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Access policy federation and rules of participation</a:t>
            </a:r>
            <a:br>
              <a:rPr lang="en-US" sz="1400" dirty="0" smtClean="0"/>
            </a:br>
            <a:r>
              <a:rPr lang="en-US" sz="1400" dirty="0" smtClean="0"/>
              <a:t>go alongside the trust and identity federation</a:t>
            </a:r>
          </a:p>
          <a:p>
            <a:pPr marL="0" indent="0">
              <a:buNone/>
            </a:pPr>
            <a:r>
              <a:rPr lang="en-US" sz="1400" i="1" dirty="0" smtClean="0"/>
              <a:t>but the supporting AAI is foundational to the rest</a:t>
            </a:r>
            <a:endParaRPr lang="en-GB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5738" y="1139916"/>
            <a:ext cx="4631311" cy="33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0347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PDP: Applied trust, identity, security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059050"/>
            <a:ext cx="8667750" cy="449531"/>
          </a:xfrm>
        </p:spPr>
        <p:txBody>
          <a:bodyPr/>
          <a:lstStyle/>
          <a:p>
            <a:r>
              <a:rPr lang="en-GB" sz="800" dirty="0" smtClean="0"/>
              <a:t>GEANT Trusted Certificate Service; </a:t>
            </a:r>
            <a:r>
              <a:rPr lang="en-GB" sz="800" dirty="0" err="1" smtClean="0"/>
              <a:t>RCauth</a:t>
            </a:r>
            <a:r>
              <a:rPr lang="en-GB" sz="800" dirty="0" smtClean="0"/>
              <a:t>; Sirtfi eduGAIN Security; </a:t>
            </a:r>
            <a:br>
              <a:rPr lang="en-GB" sz="800" dirty="0" smtClean="0"/>
            </a:br>
            <a:r>
              <a:rPr lang="en-GB" sz="800" dirty="0" smtClean="0"/>
              <a:t>REFEDS Assurance Framework; AARC-I050; </a:t>
            </a:r>
            <a:br>
              <a:rPr lang="en-GB" sz="800" dirty="0" smtClean="0"/>
            </a:br>
            <a:r>
              <a:rPr lang="en-GB" sz="800" dirty="0" smtClean="0"/>
              <a:t>Privacy and WISE AUP (AARC-G083); EOSC AAI; AAOPS (AARC-G071)</a:t>
            </a:r>
            <a:endParaRPr lang="en-GB" sz="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728631" y="105598"/>
            <a:ext cx="3321208" cy="3177834"/>
            <a:chOff x="5534525" y="193430"/>
            <a:chExt cx="3527053" cy="3374793"/>
          </a:xfrm>
        </p:grpSpPr>
        <p:sp>
          <p:nvSpPr>
            <p:cNvPr id="21" name="Rectangle 20"/>
            <p:cNvSpPr/>
            <p:nvPr/>
          </p:nvSpPr>
          <p:spPr>
            <a:xfrm>
              <a:off x="5534525" y="193430"/>
              <a:ext cx="3527053" cy="3374793"/>
            </a:xfrm>
            <a:prstGeom prst="rect">
              <a:avLst/>
            </a:prstGeom>
            <a:solidFill>
              <a:srgbClr val="DDDDDD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614776" y="270310"/>
              <a:ext cx="3406040" cy="3215331"/>
              <a:chOff x="5614776" y="193431"/>
              <a:chExt cx="3406040" cy="3215331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2493" y="1943958"/>
                <a:ext cx="2588323" cy="1464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6038593" y="193431"/>
                <a:ext cx="2782274" cy="2304343"/>
                <a:chOff x="5227320" y="1829639"/>
                <a:chExt cx="3619500" cy="2997753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7320" y="1829639"/>
                  <a:ext cx="3619500" cy="282321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32554" y="3074547"/>
                  <a:ext cx="2381582" cy="1752845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7037070" y="3528060"/>
                  <a:ext cx="1199564" cy="967740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4776" y="2075605"/>
                <a:ext cx="1151368" cy="844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98547" y="1383099"/>
            <a:ext cx="3151343" cy="2523194"/>
            <a:chOff x="238125" y="797522"/>
            <a:chExt cx="3151343" cy="2523194"/>
          </a:xfrm>
        </p:grpSpPr>
        <p:sp>
          <p:nvSpPr>
            <p:cNvPr id="20" name="Rectangle 19"/>
            <p:cNvSpPr/>
            <p:nvPr/>
          </p:nvSpPr>
          <p:spPr>
            <a:xfrm>
              <a:off x="238125" y="797522"/>
              <a:ext cx="3151343" cy="2523194"/>
            </a:xfrm>
            <a:prstGeom prst="rect">
              <a:avLst/>
            </a:prstGeom>
            <a:solidFill>
              <a:srgbClr val="DDDDDD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05581" y="917753"/>
              <a:ext cx="2996006" cy="2315703"/>
              <a:chOff x="795080" y="1474160"/>
              <a:chExt cx="2996006" cy="2315703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080" y="1943958"/>
                <a:ext cx="2506507" cy="157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8680" y="1586786"/>
                <a:ext cx="1722406" cy="2203077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012" y="1474160"/>
                <a:ext cx="799686" cy="34759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1597" y="1920499"/>
                <a:ext cx="750185" cy="316832"/>
              </a:xfrm>
              <a:prstGeom prst="rect">
                <a:avLst/>
              </a:prstGeom>
            </p:spPr>
          </p:pic>
        </p:grpSp>
      </p:grpSp>
      <p:grpSp>
        <p:nvGrpSpPr>
          <p:cNvPr id="47" name="Group 46"/>
          <p:cNvGrpSpPr/>
          <p:nvPr/>
        </p:nvGrpSpPr>
        <p:grpSpPr>
          <a:xfrm>
            <a:off x="1889515" y="712327"/>
            <a:ext cx="3543433" cy="2014640"/>
            <a:chOff x="4730524" y="3038991"/>
            <a:chExt cx="3543433" cy="2014640"/>
          </a:xfrm>
        </p:grpSpPr>
        <p:sp>
          <p:nvSpPr>
            <p:cNvPr id="23" name="Rectangle 22"/>
            <p:cNvSpPr/>
            <p:nvPr/>
          </p:nvSpPr>
          <p:spPr>
            <a:xfrm>
              <a:off x="4730524" y="3038991"/>
              <a:ext cx="3543433" cy="2014640"/>
            </a:xfrm>
            <a:prstGeom prst="rect">
              <a:avLst/>
            </a:prstGeom>
            <a:solidFill>
              <a:srgbClr val="DDDDDD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835420" y="3099841"/>
              <a:ext cx="3339753" cy="1868557"/>
              <a:chOff x="3271535" y="2193312"/>
              <a:chExt cx="3339753" cy="1868557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385044" y="2267476"/>
                <a:ext cx="3226244" cy="1794393"/>
                <a:chOff x="3953996" y="512175"/>
                <a:chExt cx="5131783" cy="2854228"/>
              </a:xfrm>
            </p:grpSpPr>
            <p:pic>
              <p:nvPicPr>
                <p:cNvPr id="25" name="Picture 2" descr="https://aarc-project.eu/wp-content/uploads/2016/05/federated_incident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9458" y="512175"/>
                  <a:ext cx="3926321" cy="17043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Content Placeholder 1"/>
                <p:cNvSpPr txBox="1">
                  <a:spLocks/>
                </p:cNvSpPr>
                <p:nvPr/>
              </p:nvSpPr>
              <p:spPr>
                <a:xfrm>
                  <a:off x="3953996" y="2968739"/>
                  <a:ext cx="1949485" cy="397664"/>
                </a:xfrm>
                <a:prstGeom prst="rect">
                  <a:avLst/>
                </a:prstGeom>
                <a:solidFill>
                  <a:srgbClr val="FFFFFF">
                    <a:alpha val="89804"/>
                  </a:srgbClr>
                </a:solidFill>
                <a:ln>
                  <a:solidFill>
                    <a:srgbClr val="F57A1E"/>
                  </a:solidFill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200" kern="1200">
                      <a:solidFill>
                        <a:srgbClr val="004360"/>
                      </a:solidFill>
                      <a:latin typeface="+mn-lt"/>
                      <a:ea typeface="Verdana" panose="020B0604030504040204" pitchFamily="34" charset="0"/>
                      <a:cs typeface="Verdana" panose="020B0604030504040204" pitchFamily="34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361"/>
                      </a:solidFill>
                      <a:latin typeface="+mn-lt"/>
                      <a:ea typeface="Verdana" panose="020B0604030504040204" pitchFamily="34" charset="0"/>
                      <a:cs typeface="Verdana" panose="020B0604030504040204" pitchFamily="34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3F5E"/>
                      </a:solidFill>
                      <a:latin typeface="+mn-lt"/>
                      <a:ea typeface="Verdana" panose="020B0604030504040204" pitchFamily="34" charset="0"/>
                      <a:cs typeface="Verdana" panose="020B0604030504040204" pitchFamily="34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360"/>
                      </a:solidFill>
                      <a:latin typeface="+mn-lt"/>
                      <a:ea typeface="Verdana" panose="020B0604030504040204" pitchFamily="34" charset="0"/>
                      <a:cs typeface="Verdana" panose="020B0604030504040204" pitchFamily="34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rgbClr val="004360"/>
                      </a:solidFill>
                      <a:latin typeface="+mn-lt"/>
                      <a:ea typeface="Verdana" panose="020B0604030504040204" pitchFamily="34" charset="0"/>
                      <a:cs typeface="Verdana" panose="020B0604030504040204" pitchFamily="34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  <a:defRPr/>
                  </a:pPr>
                  <a:r>
                    <a:rPr lang="en-US" sz="700" cap="none" dirty="0" smtClean="0">
                      <a:latin typeface="Calibri" panose="020F0502020204030204"/>
                    </a:rPr>
                    <a:t>protection of resources </a:t>
                  </a:r>
                  <a:br>
                    <a:rPr lang="en-US" sz="700" cap="none" dirty="0" smtClean="0">
                      <a:latin typeface="Calibri" panose="020F0502020204030204"/>
                    </a:rPr>
                  </a:br>
                  <a:r>
                    <a:rPr lang="en-US" sz="700" cap="none" dirty="0" smtClean="0">
                      <a:latin typeface="Calibri" panose="020F0502020204030204"/>
                    </a:rPr>
                    <a:t>(data, network, services)</a:t>
                  </a:r>
                  <a:endParaRPr lang="en-GB" sz="700" cap="none" dirty="0">
                    <a:latin typeface="Calibri" panose="020F0502020204030204"/>
                  </a:endParaRPr>
                </a:p>
              </p:txBody>
            </p:sp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47013" y="1439578"/>
                  <a:ext cx="1683810" cy="1286066"/>
                </a:xfrm>
                <a:prstGeom prst="rect">
                  <a:avLst/>
                </a:prstGeom>
              </p:spPr>
            </p:pic>
            <p:grpSp>
              <p:nvGrpSpPr>
                <p:cNvPr id="28" name="Group 27"/>
                <p:cNvGrpSpPr/>
                <p:nvPr/>
              </p:nvGrpSpPr>
              <p:grpSpPr>
                <a:xfrm>
                  <a:off x="5977426" y="2163661"/>
                  <a:ext cx="1828356" cy="676856"/>
                  <a:chOff x="1198785" y="2158920"/>
                  <a:chExt cx="10599860" cy="3924064"/>
                </a:xfrm>
              </p:grpSpPr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3121A45F-252E-4C4C-BF8B-AC87357A27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612544" y="2158920"/>
                    <a:ext cx="1524002" cy="800100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AD701285-E49C-D84C-B623-33347E2E5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692127" y="3518205"/>
                    <a:ext cx="1676400" cy="77470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0A5A21C4-215A-2E44-9603-EEF3530473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182145" y="2328120"/>
                    <a:ext cx="1511299" cy="634999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4C197DF7-F323-3F49-B4DB-0C8FF1B98A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326468" y="4927284"/>
                    <a:ext cx="1765300" cy="11557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C0913A4E-9E86-BB4C-B82B-F3B9A6B158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084865" y="5233327"/>
                    <a:ext cx="1803400" cy="723900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50F24206-CC0A-0649-8E15-12F6665F8B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98785" y="3510135"/>
                    <a:ext cx="1409700" cy="12700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9855F60F-279F-0D40-BCC1-017DE154EB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527632" y="4487487"/>
                    <a:ext cx="1346199" cy="1193801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017F8A2A-95F4-0F42-8CB4-A7B6824E28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776854" y="3687389"/>
                    <a:ext cx="1905000" cy="800100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D6046152-653E-7D4E-9FA1-B473C30C35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097890" y="2243496"/>
                    <a:ext cx="1562103" cy="10922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DD341BC8-BB2D-A84D-94AF-5380BC61E5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698779" y="3459324"/>
                    <a:ext cx="1447800" cy="876300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D95F5170-58B5-1F4E-845F-E7BB2B4914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708065" y="4676730"/>
                    <a:ext cx="1498600" cy="1041400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E352F9FC-02B3-D141-AC30-48FB7856D4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457365" y="3557292"/>
                    <a:ext cx="2341280" cy="70767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1B8B62BE-6E7E-A94E-AD81-C3137ABCC9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698779" y="2193905"/>
                    <a:ext cx="2085359" cy="90667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1535" y="2193312"/>
                <a:ext cx="1502536" cy="744113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3658512" y="2263563"/>
            <a:ext cx="4285774" cy="2614144"/>
            <a:chOff x="4605387" y="1644429"/>
            <a:chExt cx="4285774" cy="2614144"/>
          </a:xfrm>
        </p:grpSpPr>
        <p:sp>
          <p:nvSpPr>
            <p:cNvPr id="43" name="Rectangle 42"/>
            <p:cNvSpPr/>
            <p:nvPr/>
          </p:nvSpPr>
          <p:spPr>
            <a:xfrm>
              <a:off x="4605387" y="1644429"/>
              <a:ext cx="4285774" cy="2614144"/>
            </a:xfrm>
            <a:prstGeom prst="rect">
              <a:avLst/>
            </a:prstGeom>
            <a:solidFill>
              <a:srgbClr val="DDDDDD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49" name="Picture 48" descr="Diagram&#10;&#10;Description automatically generated">
              <a:extLst>
                <a:ext uri="{FF2B5EF4-FFF2-40B4-BE49-F238E27FC236}">
                  <a16:creationId xmlns:a16="http://schemas.microsoft.com/office/drawing/2014/main" id="{78714929-17A4-9DF0-ECA6-63591EDEB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078" b="-3"/>
            <a:stretch/>
          </p:blipFill>
          <p:spPr>
            <a:xfrm>
              <a:off x="5835532" y="2402801"/>
              <a:ext cx="1766166" cy="1835829"/>
            </a:xfrm>
            <a:prstGeom prst="rect">
              <a:avLst/>
            </a:prstGeom>
          </p:spPr>
        </p:pic>
        <p:pic>
          <p:nvPicPr>
            <p:cNvPr id="51" name="Content Placeholder 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671056" y="1703403"/>
              <a:ext cx="2748062" cy="1290145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504520" y="1692423"/>
              <a:ext cx="1348854" cy="2151337"/>
            </a:xfrm>
            <a:prstGeom prst="rect">
              <a:avLst/>
            </a:prstGeom>
            <a:ln>
              <a:solidFill>
                <a:srgbClr val="F6791C"/>
              </a:solidFill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531" y="2679322"/>
              <a:ext cx="1726392" cy="144470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56197" y="3107143"/>
              <a:ext cx="1724922" cy="10229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F2575"/>
              </a:solidFill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9944" y="1705479"/>
              <a:ext cx="857559" cy="553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1941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73" name="Text Placeholder 7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PDP: Infrastructure for Data Processing</a:t>
            </a:r>
            <a:endParaRPr lang="en-GB" dirty="0"/>
          </a:p>
        </p:txBody>
      </p:sp>
      <p:sp>
        <p:nvSpPr>
          <p:cNvPr id="70" name="Text Placeholder 6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mtClean="0"/>
              <a:t>CERN CC B513, image: https://cds.cern.ch/record/2127440; tape library: CC-IN2P3 with LHC and LSST data; cabinets: Nikhef H234b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90" y="787011"/>
            <a:ext cx="2036857" cy="30599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94" y="2526243"/>
            <a:ext cx="3148468" cy="1762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35" y="877695"/>
            <a:ext cx="4592873" cy="30651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364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5" y="889219"/>
            <a:ext cx="4692015" cy="1706586"/>
          </a:xfrm>
        </p:spPr>
        <p:txBody>
          <a:bodyPr/>
          <a:lstStyle/>
          <a:p>
            <a:r>
              <a:rPr lang="en-GB" sz="2000" dirty="0" smtClean="0">
                <a:solidFill>
                  <a:srgbClr val="6F2575"/>
                </a:solidFill>
              </a:rPr>
              <a:t>11 global Tier-1 centres for CERN’s LHC</a:t>
            </a:r>
          </a:p>
          <a:p>
            <a:endParaRPr lang="en-GB" sz="800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‘NL-T1’ part of the Dutch National Infrastructure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b="1" dirty="0" smtClean="0">
                <a:solidFill>
                  <a:srgbClr val="6F2575"/>
                </a:solidFill>
              </a:rPr>
              <a:t>coordinated by SURF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located at SURF and Nikhef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6F2575"/>
                </a:solidFill>
              </a:rPr>
              <a:t>shared </a:t>
            </a:r>
            <a:r>
              <a:rPr lang="en-GB" sz="1600" dirty="0" smtClean="0">
                <a:solidFill>
                  <a:srgbClr val="6F2575"/>
                </a:solidFill>
              </a:rPr>
              <a:t>across research domains: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GWIs, WIs, and other instruments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WLCG </a:t>
            </a:r>
            <a:r>
              <a:rPr lang="en-US" dirty="0"/>
              <a:t>and Dutch National </a:t>
            </a:r>
            <a:r>
              <a:rPr lang="en-US" dirty="0" smtClean="0"/>
              <a:t>Infrastructure</a:t>
            </a:r>
            <a:endParaRPr lang="en-GB" dirty="0"/>
          </a:p>
        </p:txBody>
      </p:sp>
      <p:sp>
        <p:nvSpPr>
          <p:cNvPr id="61" name="Text Placeholder 6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NDPF Statistics overview, https://www.nikhef.nl/pdp/doc/stats/ </a:t>
            </a:r>
            <a:r>
              <a:rPr lang="en-US" dirty="0" err="1"/>
              <a:t>GRISview</a:t>
            </a:r>
            <a:r>
              <a:rPr lang="en-US" dirty="0"/>
              <a:t> images: Jeff </a:t>
            </a:r>
            <a:r>
              <a:rPr lang="en-US" dirty="0" err="1" smtClean="0"/>
              <a:t>Templon</a:t>
            </a:r>
            <a:r>
              <a:rPr lang="en-US" dirty="0" smtClean="0"/>
              <a:t> </a:t>
            </a:r>
            <a:r>
              <a:rPr lang="en-US" dirty="0"/>
              <a:t>period: March 2021 .. October </a:t>
            </a:r>
            <a:r>
              <a:rPr lang="en-US" dirty="0" smtClean="0"/>
              <a:t>2022; cluster nodes: ‘</a:t>
            </a:r>
            <a:r>
              <a:rPr lang="en-US" dirty="0" err="1" smtClean="0"/>
              <a:t>Lotenfeest</a:t>
            </a:r>
            <a:r>
              <a:rPr lang="en-US" dirty="0" smtClean="0"/>
              <a:t>’</a:t>
            </a:r>
            <a:endParaRPr lang="en-GB" sz="900" dirty="0" smtClean="0"/>
          </a:p>
          <a:p>
            <a:endParaRPr lang="en-US" sz="900" dirty="0"/>
          </a:p>
          <a:p>
            <a:endParaRPr lang="en-GB" sz="900" dirty="0"/>
          </a:p>
          <a:p>
            <a:endParaRPr lang="en-GB" sz="9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24" y="736975"/>
            <a:ext cx="3723456" cy="27661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3656" y="2694545"/>
            <a:ext cx="8326437" cy="1411784"/>
            <a:chOff x="360362" y="1233464"/>
            <a:chExt cx="8326437" cy="14117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62" y="1233464"/>
              <a:ext cx="8326437" cy="141178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96644" y="1636048"/>
              <a:ext cx="1083951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cap="none" dirty="0" smtClean="0">
                  <a:solidFill>
                    <a:srgbClr val="00479E"/>
                  </a:solidFill>
                </a:rPr>
                <a:t># jobs</a:t>
              </a:r>
              <a:endParaRPr lang="en-GB" cap="none" dirty="0">
                <a:solidFill>
                  <a:srgbClr val="00479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27" y="1502906"/>
            <a:ext cx="2554037" cy="23331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4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Shared High Throughput computing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NDPF </a:t>
            </a:r>
            <a:r>
              <a:rPr lang="en-US" dirty="0" err="1"/>
              <a:t>voview</a:t>
            </a:r>
            <a:r>
              <a:rPr lang="en-US" dirty="0"/>
              <a:t> short 1 October </a:t>
            </a:r>
            <a:r>
              <a:rPr lang="en-US" dirty="0" smtClean="0"/>
              <a:t>2018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92439" y="736975"/>
            <a:ext cx="6322111" cy="3526404"/>
            <a:chOff x="1983604" y="1921317"/>
            <a:chExt cx="20769184" cy="115848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3604" y="1921317"/>
              <a:ext cx="20769184" cy="115848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823518" y="6802399"/>
              <a:ext cx="3400356" cy="1822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Akkurat Std Italic" panose="02000503000000000000" pitchFamily="2" charset="0"/>
                  <a:sym typeface="Helvetica Neue"/>
                </a:rPr>
                <a:t>ATLAS</a:t>
              </a:r>
              <a:endParaRPr kumimoji="0" lang="en-GB" sz="2000" i="0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136907" y="10718152"/>
              <a:ext cx="2967481" cy="1822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err="1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kkurat Std Italic" panose="02000503000000000000" pitchFamily="2" charset="0"/>
                  <a:sym typeface="Helvetica Neue"/>
                </a:rPr>
                <a:t>LHCb</a:t>
              </a:r>
              <a:endParaRPr kumimoji="0" lang="en-GB" sz="2000" i="0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20072" y="4859687"/>
              <a:ext cx="2756736" cy="1822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kkurat Std Italic" panose="02000503000000000000" pitchFamily="2" charset="0"/>
                  <a:sym typeface="Helvetica Neue"/>
                </a:rPr>
                <a:t>Alice</a:t>
              </a:r>
              <a:endParaRPr kumimoji="0" lang="en-GB" sz="2000" i="0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40929" y="4880835"/>
              <a:ext cx="5849526" cy="1822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kkurat Std Italic" panose="02000503000000000000" pitchFamily="2" charset="0"/>
                  <a:sym typeface="Helvetica Neue"/>
                </a:rPr>
                <a:t>LIGO</a:t>
              </a:r>
              <a:r>
                <a:rPr kumimoji="0" lang="en-US" sz="2000" i="0" u="none" strike="noStrike" cap="none" spc="0" normalizeH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kkurat Std Italic" panose="02000503000000000000" pitchFamily="2" charset="0"/>
                  <a:sym typeface="Helvetica Neue"/>
                </a:rPr>
                <a:t> &amp; Virgo</a:t>
              </a:r>
              <a:endParaRPr kumimoji="0" lang="en-GB" sz="2000" i="0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29829" y="3118034"/>
              <a:ext cx="3292138" cy="1822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smtClean="0">
                  <a:ln>
                    <a:noFill/>
                  </a:ln>
                  <a:solidFill>
                    <a:srgbClr val="E3D88A"/>
                  </a:solidFill>
                  <a:effectLst/>
                  <a:uFillTx/>
                  <a:latin typeface="Akkurat Std Italic" panose="02000503000000000000" pitchFamily="2" charset="0"/>
                  <a:sym typeface="Helvetica Neue"/>
                </a:rPr>
                <a:t>Xenon</a:t>
              </a:r>
              <a:endParaRPr kumimoji="0" lang="en-GB" sz="2000" i="0" u="none" strike="noStrike" cap="none" spc="0" normalizeH="0" baseline="0" dirty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608203" y="2119395"/>
              <a:ext cx="4072456" cy="1822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spc="0" normalizeH="0" baseline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Akkurat Std Italic" panose="02000503000000000000" pitchFamily="2" charset="0"/>
                  <a:sym typeface="Helvetica Neue"/>
                </a:rPr>
                <a:t>WeNMR</a:t>
              </a:r>
              <a:endParaRPr kumimoji="0" lang="en-GB" sz="2000" i="0" u="none" strike="noStrike" cap="none" spc="0" normalizeH="0" baseline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577" y="732169"/>
            <a:ext cx="2541289" cy="35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12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Nikhef Partnership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4082415" cy="337303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NWO</a:t>
            </a:r>
            <a:r>
              <a:rPr lang="en-US" spc="-15" dirty="0" smtClean="0"/>
              <a:t> </a:t>
            </a:r>
            <a:r>
              <a:rPr lang="en-US" dirty="0" smtClean="0"/>
              <a:t>institute</a:t>
            </a:r>
            <a:r>
              <a:rPr lang="en-US" spc="-5" dirty="0" smtClean="0"/>
              <a:t> </a:t>
            </a:r>
            <a:r>
              <a:rPr lang="en-US" dirty="0" smtClean="0"/>
              <a:t>&amp; University</a:t>
            </a:r>
            <a:r>
              <a:rPr lang="en-US" spc="-5" dirty="0" smtClean="0"/>
              <a:t> </a:t>
            </a:r>
            <a:r>
              <a:rPr lang="en-US" spc="-10" dirty="0" smtClean="0"/>
              <a:t>partners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702677"/>
                </a:solidFill>
              </a:rPr>
              <a:t>University</a:t>
            </a:r>
            <a:r>
              <a:rPr lang="en-US" sz="1800" spc="-15" dirty="0" smtClean="0">
                <a:solidFill>
                  <a:srgbClr val="702677"/>
                </a:solidFill>
              </a:rPr>
              <a:t> </a:t>
            </a:r>
            <a:r>
              <a:rPr lang="en-US" sz="1800" dirty="0" smtClean="0">
                <a:solidFill>
                  <a:srgbClr val="702677"/>
                </a:solidFill>
              </a:rPr>
              <a:t>partners co-lead </a:t>
            </a:r>
            <a:br>
              <a:rPr lang="en-US" sz="1800" dirty="0" smtClean="0">
                <a:solidFill>
                  <a:srgbClr val="702677"/>
                </a:solidFill>
              </a:rPr>
            </a:br>
            <a:r>
              <a:rPr lang="en-US" sz="1800" dirty="0" smtClean="0">
                <a:solidFill>
                  <a:srgbClr val="702677"/>
                </a:solidFill>
              </a:rPr>
              <a:t>(most) research </a:t>
            </a:r>
            <a:r>
              <a:rPr lang="en-US" sz="1800" dirty="0" err="1" smtClean="0">
                <a:solidFill>
                  <a:srgbClr val="702677"/>
                </a:solidFill>
              </a:rPr>
              <a:t>programmes</a:t>
            </a:r>
            <a:endParaRPr lang="en-US" sz="1800" dirty="0" smtClean="0">
              <a:solidFill>
                <a:srgbClr val="702677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702677"/>
                </a:solidFill>
              </a:rPr>
              <a:t>align with Nikhef National Strategy</a:t>
            </a:r>
            <a:endParaRPr lang="en-US" sz="1800" dirty="0" smtClean="0"/>
          </a:p>
          <a:p>
            <a:pPr>
              <a:spcAft>
                <a:spcPts val="600"/>
              </a:spcAft>
            </a:pPr>
            <a:endParaRPr lang="en-GB" sz="800" dirty="0" smtClean="0"/>
          </a:p>
          <a:p>
            <a:pPr>
              <a:spcAft>
                <a:spcPts val="600"/>
              </a:spcAft>
            </a:pPr>
            <a:r>
              <a:rPr lang="en-GB" dirty="0" smtClean="0"/>
              <a:t>Nikhef Institute infrastructure adds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2575"/>
                </a:solidFill>
              </a:rPr>
              <a:t>Technical competence and support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2575"/>
                </a:solidFill>
              </a:rPr>
              <a:t>Large computing infrastructure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2575"/>
                </a:solidFill>
              </a:rPr>
              <a:t>Long term strategy &amp; </a:t>
            </a:r>
            <a:r>
              <a:rPr lang="en-US" sz="1800" dirty="0" smtClean="0">
                <a:solidFill>
                  <a:srgbClr val="6F2575"/>
                </a:solidFill>
              </a:rPr>
              <a:t>commitment</a:t>
            </a:r>
            <a:endParaRPr lang="en-US" sz="18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03421" y="-1"/>
            <a:ext cx="4640580" cy="4583147"/>
            <a:chOff x="4503421" y="-1"/>
            <a:chExt cx="4640580" cy="4583147"/>
          </a:xfrm>
        </p:grpSpPr>
        <p:pic>
          <p:nvPicPr>
            <p:cNvPr id="9" name="Grafik 36"/>
            <p:cNvPicPr/>
            <p:nvPr/>
          </p:nvPicPr>
          <p:blipFill>
            <a:blip r:embed="rId2"/>
            <a:srcRect l="-21" t="-21" r="-21" b="-21"/>
            <a:stretch>
              <a:fillRect/>
            </a:stretch>
          </p:blipFill>
          <p:spPr bwMode="auto">
            <a:xfrm>
              <a:off x="4503421" y="-1"/>
              <a:ext cx="4640580" cy="4583147"/>
            </a:xfrm>
            <a:prstGeom prst="rect">
              <a:avLst/>
            </a:prstGeom>
          </p:spPr>
        </p:pic>
        <p:pic>
          <p:nvPicPr>
            <p:cNvPr id="10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9254" y="261896"/>
              <a:ext cx="271367" cy="441960"/>
            </a:xfrm>
            <a:prstGeom prst="rect">
              <a:avLst/>
            </a:prstGeom>
          </p:spPr>
        </p:pic>
      </p:grpSp>
      <p:graphicFrame>
        <p:nvGraphicFramePr>
          <p:cNvPr id="12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743708"/>
              </p:ext>
            </p:extLst>
          </p:nvPr>
        </p:nvGraphicFramePr>
        <p:xfrm>
          <a:off x="3663552" y="3737464"/>
          <a:ext cx="2768441" cy="1372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820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Permanent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Staff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96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PhD </a:t>
                      </a: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candidates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Postdocs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Technical/engineer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40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23">
                <a:tc>
                  <a:txBody>
                    <a:bodyPr/>
                    <a:lstStyle/>
                    <a:p>
                      <a:pPr marL="5334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10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sz="1400" spc="-25" dirty="0">
                          <a:solidFill>
                            <a:srgbClr val="6F2575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sz="1400" dirty="0">
                        <a:solidFill>
                          <a:srgbClr val="6F2575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3D8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846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monit-grafana.cern.ch/d/000000420/fts-transfers-30-day</a:t>
            </a:r>
            <a:endParaRPr lang="en-GB" sz="6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97063" y="53975"/>
            <a:ext cx="7246937" cy="582613"/>
          </a:xfrm>
        </p:spPr>
        <p:txBody>
          <a:bodyPr/>
          <a:lstStyle/>
          <a:p>
            <a:r>
              <a:rPr lang="en-US" dirty="0" smtClean="0"/>
              <a:t>Distributing data via the network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345281"/>
            <a:ext cx="9152404" cy="3867748"/>
            <a:chOff x="0" y="489565"/>
            <a:chExt cx="9152404" cy="3867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89565"/>
              <a:ext cx="9080670" cy="3867748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444619" y="1490084"/>
              <a:ext cx="904551" cy="653928"/>
              <a:chOff x="3417496" y="4149676"/>
              <a:chExt cx="3391047" cy="251796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496" y="4149676"/>
                <a:ext cx="2857647" cy="191144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0896" y="4749840"/>
                <a:ext cx="2857647" cy="1917799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99" y="2077966"/>
              <a:ext cx="822982" cy="310904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12282" y="2210057"/>
              <a:ext cx="76866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/>
          </p:nvSpPr>
          <p:spPr>
            <a:xfrm>
              <a:off x="8549675" y="2044628"/>
              <a:ext cx="602729" cy="330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8100" tIns="38100" rIns="38100" bIns="38100" numCol="1" spcCol="38100" rtlCol="0" anchor="ctr">
              <a:spAutoFit/>
            </a:bodyPr>
            <a:lstStyle/>
            <a:p>
              <a:r>
                <a:rPr lang="en-US" sz="1650" dirty="0">
                  <a:latin typeface="Akkurat Std Mono" panose="02000503000000000000" pitchFamily="2" charset="0"/>
                </a:rPr>
                <a:t>2.6M</a:t>
              </a:r>
              <a:endParaRPr lang="en-GB" sz="1650" dirty="0">
                <a:latin typeface="Akkurat Std Mono" panose="02000503000000000000" pitchFamily="2" charset="0"/>
              </a:endParaRPr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538" y="80072"/>
            <a:ext cx="2411582" cy="172153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130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073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Globally distributed </a:t>
            </a:r>
            <a:r>
              <a:rPr lang="en-US" b="1" dirty="0" smtClean="0"/>
              <a:t>computing: federated services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85748" y="714446"/>
            <a:ext cx="3230373" cy="854080"/>
          </a:xfrm>
          <a:prstGeom prst="rect">
            <a:avLst/>
          </a:prstGeom>
          <a:solidFill>
            <a:srgbClr val="E3D88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 170 </a:t>
            </a:r>
            <a:r>
              <a:rPr lang="en-US" sz="1650" cap="none" dirty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institutes in </a:t>
            </a: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/>
            </a:r>
            <a:b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</a:b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&gt; 42 </a:t>
            </a:r>
            <a:r>
              <a:rPr lang="en-US" sz="1650" cap="none" dirty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countries </a:t>
            </a:r>
            <a:r>
              <a:rPr lang="en-US" sz="1650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&amp; economies</a:t>
            </a:r>
          </a:p>
          <a:p>
            <a:pPr algn="r"/>
            <a:r>
              <a:rPr lang="en-US" sz="1650" b="1" cap="none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no single administrative control</a:t>
            </a:r>
            <a:endParaRPr lang="en-US" sz="1650" b="1" cap="none" dirty="0">
              <a:solidFill>
                <a:schemeClr val="tx1">
                  <a:lumMod val="85000"/>
                </a:schemeClr>
              </a:solidFill>
              <a:latin typeface="Akkurat Std Italic" panose="02000503000000000000" pitchFamily="2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22860" y="4222612"/>
            <a:ext cx="5948004" cy="890298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 lnSpcReduction="1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Computing 	~ 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2,000,000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cores</a:t>
            </a:r>
          </a:p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On-line disks	&gt; 4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  <a:p>
            <a:pPr marL="36572" indent="0" defTabSz="914423">
              <a:buNone/>
            </a:pP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 Archival	&gt; </a:t>
            </a:r>
            <a:r>
              <a:rPr lang="en-US" sz="1613" dirty="0" smtClean="0">
                <a:solidFill>
                  <a:srgbClr val="E4D889"/>
                </a:solidFill>
                <a:latin typeface="Akkurat Std Italic" panose="02000503000000000000" pitchFamily="2" charset="0"/>
              </a:rPr>
              <a:t>600 </a:t>
            </a:r>
            <a:r>
              <a:rPr lang="en-US" sz="1613" dirty="0">
                <a:solidFill>
                  <a:srgbClr val="E4D889"/>
                </a:solidFill>
                <a:latin typeface="Akkurat Std Italic" panose="02000503000000000000" pitchFamily="2" charset="0"/>
              </a:rPr>
              <a:t>PB</a:t>
            </a:r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" y="3725516"/>
            <a:ext cx="4995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1" y="3741883"/>
            <a:ext cx="910864" cy="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6" y="3227052"/>
            <a:ext cx="599105" cy="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1" y="2591389"/>
            <a:ext cx="692941" cy="5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3" y="3088519"/>
            <a:ext cx="780542" cy="6346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8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Typical data traffic to and from our processing cluster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Source: Nikhef cricket graphs period January 2023 – May 2024 – aggregated (research) traffic to external peers from </a:t>
            </a:r>
            <a:r>
              <a:rPr lang="en-US" dirty="0" err="1" smtClean="0"/>
              <a:t>deelqfx</a:t>
            </a:r>
            <a:r>
              <a:rPr lang="en-US" dirty="0" smtClean="0"/>
              <a:t> – https://cricket.nikhef.nl/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935912"/>
            <a:ext cx="6729413" cy="30321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LHC Optical Private Network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/>
              <a:t>Edoardo</a:t>
            </a:r>
            <a:r>
              <a:rPr lang="en-GB" dirty="0"/>
              <a:t> </a:t>
            </a:r>
            <a:r>
              <a:rPr lang="en-GB" dirty="0" err="1"/>
              <a:t>Martelli</a:t>
            </a:r>
            <a:r>
              <a:rPr lang="en-GB" dirty="0"/>
              <a:t>, CERN (https://twiki.cern.ch/twiki/bin/view/LHCOPN/OverallNetworkMaps)</a:t>
            </a:r>
          </a:p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223783" y="501272"/>
            <a:ext cx="6855183" cy="3856041"/>
            <a:chOff x="712518" y="-93549"/>
            <a:chExt cx="8287724" cy="46618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18" y="-93549"/>
              <a:ext cx="8287724" cy="466184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90454" y="844658"/>
              <a:ext cx="790414" cy="402956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4006" y="844658"/>
              <a:ext cx="790414" cy="402956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8259615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LHCone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LHCone (“LHC Open Network Environment”) – visualization by Bill Johnston, ESnet version: October 2022 – updated with new AS1104 links</a:t>
            </a:r>
            <a:endParaRPr lang="en-GB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18" y="123764"/>
            <a:ext cx="6959457" cy="41841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Research networks with office enclaves: the </a:t>
            </a:r>
            <a:r>
              <a:rPr lang="en-GB" dirty="0" err="1" smtClean="0"/>
              <a:t>ScienceDMZ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Image and ‘</a:t>
            </a:r>
            <a:r>
              <a:rPr lang="en-US" dirty="0" err="1"/>
              <a:t>ScienceDMZ</a:t>
            </a:r>
            <a:r>
              <a:rPr lang="en-US" dirty="0"/>
              <a:t>’ concept promulgated by ESnet (see fasterdata.es.net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49" y="702323"/>
            <a:ext cx="5020588" cy="3556250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123508" y="1127530"/>
            <a:ext cx="4063482" cy="2998677"/>
          </a:xfrm>
          <a:prstGeom prst="rect">
            <a:avLst/>
          </a:prstGeom>
        </p:spPr>
        <p:txBody>
          <a:bodyPr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/>
              <a:t>Predicable performance</a:t>
            </a:r>
            <a:br>
              <a:rPr lang="en-GB" sz="1800" b="1" dirty="0" smtClean="0"/>
            </a:br>
            <a:r>
              <a:rPr lang="en-GB" sz="1800" b="1" dirty="0" smtClean="0"/>
              <a:t>and data access for research</a:t>
            </a:r>
          </a:p>
          <a:p>
            <a:endParaRPr lang="en-GB" sz="1800" dirty="0" smtClean="0"/>
          </a:p>
          <a:p>
            <a:r>
              <a:rPr lang="en-GB" sz="1800" b="1" dirty="0" smtClean="0">
                <a:solidFill>
                  <a:schemeClr val="accent1"/>
                </a:solidFill>
              </a:rPr>
              <a:t>	‘where research services, </a:t>
            </a:r>
            <a:br>
              <a:rPr lang="en-GB" sz="1800" b="1" dirty="0" smtClean="0">
                <a:solidFill>
                  <a:schemeClr val="accent1"/>
                </a:solidFill>
              </a:rPr>
            </a:br>
            <a:r>
              <a:rPr lang="en-GB" sz="1800" b="1" dirty="0" smtClean="0">
                <a:solidFill>
                  <a:schemeClr val="accent1"/>
                </a:solidFill>
              </a:rPr>
              <a:t>	data, and researchers meet’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latency hiding through caching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security zoning/segmentation </a:t>
            </a:r>
            <a:br>
              <a:rPr lang="en-GB" sz="1600" dirty="0" smtClean="0"/>
            </a:br>
            <a:r>
              <a:rPr lang="en-GB" sz="1600" dirty="0" smtClean="0"/>
              <a:t>protects specific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/>
              <a:t>outside any enterprise perimeter</a:t>
            </a:r>
          </a:p>
        </p:txBody>
      </p:sp>
    </p:spTree>
    <p:extLst>
      <p:ext uri="{BB962C8B-B14F-4D97-AF65-F5344CB8AC3E}">
        <p14:creationId xmlns:p14="http://schemas.microsoft.com/office/powerpoint/2010/main" val="74167681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Can hardly state it better than Eli Dart (again at TNC23)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From Eli Dart (ESnet), “</a:t>
            </a:r>
            <a:r>
              <a:rPr lang="en-US" dirty="0"/>
              <a:t>The Strategic Future of the Science DMZ”, TNC23, https://indico.geant.org/event/2/contributions/186/attachments/168</a:t>
            </a:r>
            <a:r>
              <a:rPr lang="en-US" dirty="0" smtClean="0"/>
              <a:t>/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734417"/>
            <a:ext cx="6582728" cy="3609083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14169802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 smtClean="0"/>
              <a:t>Data Centre</a:t>
            </a:r>
            <a:r>
              <a:rPr lang="en-US" dirty="0"/>
              <a:t>: Housing, Connectivity, Compute</a:t>
            </a:r>
            <a:r>
              <a:rPr lang="en-US" dirty="0" smtClean="0"/>
              <a:t>, Data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40" y="829955"/>
            <a:ext cx="6609556" cy="369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Getting to CERN from the Netherlands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See https://personalpages.manchester.ac.uk/staff/m.dodge/cybergeography/atlas/historical.html for more historic </a:t>
            </a:r>
            <a:r>
              <a:rPr lang="en-US" dirty="0" smtClean="0"/>
              <a:t>maps</a:t>
            </a:r>
            <a:r>
              <a:rPr lang="en-GB" dirty="0" smtClean="0"/>
              <a:t> ; right-hand image: SURFnet2, 1990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30161"/>
            <a:ext cx="5255895" cy="362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418" y="1366058"/>
            <a:ext cx="3169798" cy="236012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996940" y="2910840"/>
            <a:ext cx="464820" cy="266700"/>
          </a:xfrm>
          <a:prstGeom prst="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3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5872843" y="967796"/>
            <a:ext cx="3035041" cy="3320753"/>
          </a:xfrm>
        </p:spPr>
        <p:txBody>
          <a:bodyPr/>
          <a:lstStyle/>
          <a:p>
            <a:r>
              <a:rPr lang="en-GB" sz="1600" dirty="0" smtClean="0"/>
              <a:t>Gould, Sun, and DEC systems,</a:t>
            </a:r>
          </a:p>
          <a:p>
            <a:r>
              <a:rPr lang="en-GB" sz="1600" dirty="0" smtClean="0"/>
              <a:t>taking several racks each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500 m2 floor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Raised floor: +60cm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walls are ‘movable’ </a:t>
            </a:r>
            <a:br>
              <a:rPr lang="en-GB" sz="1600" dirty="0" smtClean="0"/>
            </a:br>
            <a:r>
              <a:rPr lang="en-GB" sz="1600" dirty="0" smtClean="0"/>
              <a:t>to accommodate expansion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mtClean="0"/>
              <a:t>The Nikhef data centre – at the end of the 1980s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room H1.37 – terminal stations on the raised data floor of the computer room (H1.40, behind the glass-panel walls)</a:t>
            </a:r>
            <a:endParaRPr lang="en-GB" sz="900" dirty="0"/>
          </a:p>
        </p:txBody>
      </p:sp>
      <p:pic>
        <p:nvPicPr>
          <p:cNvPr id="7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967796"/>
            <a:ext cx="5222969" cy="33135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5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smtClean="0"/>
              <a:t>Nikhef </a:t>
            </a:r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Programmes</a:t>
            </a:r>
            <a:endParaRPr lang="nl-NL" dirty="0"/>
          </a:p>
        </p:txBody>
      </p:sp>
      <p:sp>
        <p:nvSpPr>
          <p:cNvPr id="243" name="Shape 243"/>
          <p:cNvSpPr/>
          <p:nvPr/>
        </p:nvSpPr>
        <p:spPr>
          <a:xfrm>
            <a:off x="1519477" y="1245528"/>
            <a:ext cx="6486526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endParaRPr sz="2250" dirty="0">
              <a:solidFill>
                <a:srgbClr val="000000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264319" y="920880"/>
            <a:ext cx="3667855" cy="1411990"/>
            <a:chOff x="264319" y="920880"/>
            <a:chExt cx="3667855" cy="1411990"/>
          </a:xfrm>
        </p:grpSpPr>
        <p:grpSp>
          <p:nvGrpSpPr>
            <p:cNvPr id="3" name="Group 2"/>
            <p:cNvGrpSpPr/>
            <p:nvPr/>
          </p:nvGrpSpPr>
          <p:grpSpPr>
            <a:xfrm>
              <a:off x="264319" y="920880"/>
              <a:ext cx="2327440" cy="1411990"/>
              <a:chOff x="2105729" y="2800522"/>
              <a:chExt cx="2672971" cy="1621614"/>
            </a:xfrm>
          </p:grpSpPr>
          <p:pic>
            <p:nvPicPr>
              <p:cNvPr id="229" name="user88.lbl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20454" r="536"/>
              <a:stretch>
                <a:fillRect/>
              </a:stretch>
            </p:blipFill>
            <p:spPr>
              <a:xfrm>
                <a:off x="2105729" y="2800522"/>
                <a:ext cx="2672971" cy="16216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231" name="Shape 231"/>
              <p:cNvSpPr/>
              <p:nvPr/>
            </p:nvSpPr>
            <p:spPr>
              <a:xfrm>
                <a:off x="2143326" y="4079225"/>
                <a:ext cx="1726845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GB" sz="1400" dirty="0" smtClean="0"/>
                  <a:t>Particle</a:t>
                </a:r>
                <a:r>
                  <a:rPr sz="1400" dirty="0" smtClean="0"/>
                  <a:t> </a:t>
                </a:r>
                <a:r>
                  <a:rPr sz="1400" dirty="0"/>
                  <a:t>physics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55834" y="920880"/>
              <a:ext cx="1276340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Atlas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LHCb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Alice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err="1" smtClean="0">
                  <a:solidFill>
                    <a:srgbClr val="6F2575"/>
                  </a:solidFill>
                </a:rPr>
                <a:t>eEDM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56" y="963167"/>
              <a:ext cx="990798" cy="415673"/>
            </a:xfrm>
            <a:prstGeom prst="rect">
              <a:avLst/>
            </a:prstGeom>
            <a:effectLst>
              <a:glow rad="101600">
                <a:srgbClr val="DDDDDD">
                  <a:alpha val="60000"/>
                </a:srgb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234670" y="2934417"/>
            <a:ext cx="5152565" cy="1487587"/>
            <a:chOff x="234670" y="2934417"/>
            <a:chExt cx="5152565" cy="1487587"/>
          </a:xfrm>
        </p:grpSpPr>
        <p:grpSp>
          <p:nvGrpSpPr>
            <p:cNvPr id="22" name="Group 21"/>
            <p:cNvGrpSpPr/>
            <p:nvPr/>
          </p:nvGrpSpPr>
          <p:grpSpPr>
            <a:xfrm>
              <a:off x="234670" y="2973135"/>
              <a:ext cx="2569614" cy="1403853"/>
              <a:chOff x="4856854" y="2805154"/>
              <a:chExt cx="2951098" cy="161226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856854" y="2805154"/>
                <a:ext cx="2951098" cy="1612269"/>
                <a:chOff x="4856854" y="2805154"/>
                <a:chExt cx="2951098" cy="1612269"/>
              </a:xfrm>
            </p:grpSpPr>
            <p:pic>
              <p:nvPicPr>
                <p:cNvPr id="230" name="astro-web-titel_eng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4906195" y="2805154"/>
                  <a:ext cx="2821467" cy="161226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32" name="Shape 232"/>
                <p:cNvSpPr/>
                <p:nvPr/>
              </p:nvSpPr>
              <p:spPr>
                <a:xfrm>
                  <a:off x="4856854" y="4068414"/>
                  <a:ext cx="2951098" cy="3357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406400">
                    <a:defRPr sz="2000">
                      <a:solidFill>
                        <a:srgbClr val="F5EC00"/>
                      </a:solidFill>
                      <a:latin typeface="Candara"/>
                      <a:ea typeface="Candara"/>
                      <a:cs typeface="Candara"/>
                      <a:sym typeface="Candara"/>
                    </a:defRPr>
                  </a:lvl1pPr>
                </a:lstStyle>
                <a:p>
                  <a:r>
                    <a:rPr sz="1400" dirty="0" err="1"/>
                    <a:t>Astroparticle</a:t>
                  </a:r>
                  <a:r>
                    <a:rPr sz="1400" dirty="0"/>
                    <a:t> physics              </a:t>
                  </a:r>
                </a:p>
              </p:txBody>
            </p:sp>
          </p:grpSp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2235" y="2805154"/>
                <a:ext cx="1126716" cy="544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802848" y="2934417"/>
              <a:ext cx="2584387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Neutrinos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Gravitational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waves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Cosmic Rays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Dark Matter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85644" y="2973135"/>
            <a:ext cx="3333164" cy="1425866"/>
            <a:chOff x="4446857" y="920218"/>
            <a:chExt cx="3333164" cy="1425866"/>
          </a:xfrm>
        </p:grpSpPr>
        <p:grpSp>
          <p:nvGrpSpPr>
            <p:cNvPr id="2" name="Group 1"/>
            <p:cNvGrpSpPr/>
            <p:nvPr/>
          </p:nvGrpSpPr>
          <p:grpSpPr>
            <a:xfrm>
              <a:off x="4446857" y="920880"/>
              <a:ext cx="1586725" cy="1425204"/>
              <a:chOff x="237825" y="2800522"/>
              <a:chExt cx="1805307" cy="1621534"/>
            </a:xfrm>
          </p:grpSpPr>
          <p:sp>
            <p:nvSpPr>
              <p:cNvPr id="228" name="Shape 228"/>
              <p:cNvSpPr/>
              <p:nvPr/>
            </p:nvSpPr>
            <p:spPr>
              <a:xfrm>
                <a:off x="237825" y="2800522"/>
                <a:ext cx="1805307" cy="1621534"/>
              </a:xfrm>
              <a:prstGeom prst="rect">
                <a:avLst/>
              </a:prstGeom>
              <a:solidFill>
                <a:srgbClr val="669C35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grpSp>
            <p:nvGrpSpPr>
              <p:cNvPr id="235" name="Group 235"/>
              <p:cNvGrpSpPr/>
              <p:nvPr/>
            </p:nvGrpSpPr>
            <p:grpSpPr>
              <a:xfrm>
                <a:off x="418817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3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234"/>
                <p:cNvSpPr/>
                <p:nvPr/>
              </p:nvSpPr>
              <p:spPr>
                <a:xfrm flipH="1">
                  <a:off x="49243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  <p:sp>
            <p:nvSpPr>
              <p:cNvPr id="236" name="Shape 236"/>
              <p:cNvSpPr/>
              <p:nvPr/>
            </p:nvSpPr>
            <p:spPr>
              <a:xfrm>
                <a:off x="238127" y="4079225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sz="1400" dirty="0"/>
                  <a:t>Phenomenology</a:t>
                </a:r>
              </a:p>
            </p:txBody>
          </p:sp>
          <p:pic>
            <p:nvPicPr>
              <p:cNvPr id="237" name="dropped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r="19532" b="429"/>
              <a:stretch>
                <a:fillRect/>
              </a:stretch>
            </p:blipFill>
            <p:spPr>
              <a:xfrm>
                <a:off x="350481" y="3832043"/>
                <a:ext cx="1557741" cy="2583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40" name="Group 240"/>
              <p:cNvGrpSpPr/>
              <p:nvPr/>
            </p:nvGrpSpPr>
            <p:grpSpPr>
              <a:xfrm>
                <a:off x="1143101" y="3193436"/>
                <a:ext cx="757490" cy="537855"/>
                <a:chOff x="24490" y="76564"/>
                <a:chExt cx="889909" cy="631879"/>
              </a:xfrm>
            </p:grpSpPr>
            <p:pic>
              <p:nvPicPr>
                <p:cNvPr id="238" name="DoublyResonant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r="71734"/>
                <a:stretch>
                  <a:fillRect/>
                </a:stretch>
              </p:blipFill>
              <p:spPr>
                <a:xfrm>
                  <a:off x="24490" y="76564"/>
                  <a:ext cx="889910" cy="5935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9" name="Shape 239"/>
                <p:cNvSpPr/>
                <p:nvPr/>
              </p:nvSpPr>
              <p:spPr>
                <a:xfrm flipH="1">
                  <a:off x="498783" y="361764"/>
                  <a:ext cx="1" cy="346681"/>
                </a:xfrm>
                <a:prstGeom prst="line">
                  <a:avLst/>
                </a:prstGeom>
                <a:noFill/>
                <a:ln w="25400" cap="flat">
                  <a:solidFill>
                    <a:srgbClr val="FF40FF"/>
                  </a:solidFill>
                  <a:custDash>
                    <a:ds d="300000" sp="3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3429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80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6095379" y="920218"/>
              <a:ext cx="168464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Theoretical </a:t>
              </a:r>
              <a:b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</a:b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 Physics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42348" y="910677"/>
            <a:ext cx="3870132" cy="1425204"/>
            <a:chOff x="4473873" y="1848018"/>
            <a:chExt cx="3870132" cy="1425204"/>
          </a:xfrm>
        </p:grpSpPr>
        <p:grpSp>
          <p:nvGrpSpPr>
            <p:cNvPr id="6" name="Group 5"/>
            <p:cNvGrpSpPr/>
            <p:nvPr/>
          </p:nvGrpSpPr>
          <p:grpSpPr>
            <a:xfrm>
              <a:off x="4473873" y="1848018"/>
              <a:ext cx="1586725" cy="1425204"/>
              <a:chOff x="6850146" y="701603"/>
              <a:chExt cx="1805307" cy="1621534"/>
            </a:xfrm>
          </p:grpSpPr>
          <p:sp>
            <p:nvSpPr>
              <p:cNvPr id="24" name="Shape 228"/>
              <p:cNvSpPr/>
              <p:nvPr/>
            </p:nvSpPr>
            <p:spPr>
              <a:xfrm>
                <a:off x="6850146" y="701603"/>
                <a:ext cx="1805307" cy="1621534"/>
              </a:xfrm>
              <a:prstGeom prst="rect">
                <a:avLst/>
              </a:prstGeom>
              <a:solidFill>
                <a:schemeClr val="bg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3048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29" name="Shape 236"/>
              <p:cNvSpPr/>
              <p:nvPr/>
            </p:nvSpPr>
            <p:spPr>
              <a:xfrm>
                <a:off x="6866701" y="1970623"/>
                <a:ext cx="1783082" cy="335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>
                <a:lvl1pPr algn="ctr" defTabSz="406400">
                  <a:defRPr sz="2000">
                    <a:solidFill>
                      <a:srgbClr val="F5EC00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r>
                  <a:rPr lang="en-US" sz="1400" dirty="0" smtClean="0"/>
                  <a:t>Technology R&amp;D</a:t>
                </a:r>
                <a:endParaRPr sz="1400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14563" y="788399"/>
                <a:ext cx="594268" cy="91425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72395" y="1087080"/>
                <a:ext cx="1557740" cy="87528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8054" y="783256"/>
                <a:ext cx="654006" cy="872007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090994" y="1848627"/>
              <a:ext cx="2253011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8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sym typeface="Arial"/>
                </a:rPr>
                <a:t>Detector R&amp;D</a:t>
              </a:r>
            </a:p>
            <a:p>
              <a:pPr marL="342900" marR="0" indent="-3429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800" cap="none" dirty="0" smtClean="0">
                  <a:solidFill>
                    <a:srgbClr val="6F2575"/>
                  </a:solidFill>
                </a:rPr>
                <a:t>Physics </a:t>
              </a:r>
              <a:br>
                <a:rPr lang="en-GB" sz="1800" cap="none" dirty="0" smtClean="0">
                  <a:solidFill>
                    <a:srgbClr val="6F2575"/>
                  </a:solidFill>
                </a:rPr>
              </a:br>
              <a:r>
                <a:rPr lang="en-GB" sz="1800" cap="none" dirty="0" smtClean="0">
                  <a:solidFill>
                    <a:srgbClr val="6F2575"/>
                  </a:solidFill>
                </a:rPr>
                <a:t> Data Processing</a:t>
              </a:r>
              <a:endParaRPr kumimoji="0" lang="en-GB" sz="1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4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IBR-LAN at Nikhef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International Backbone Router Local Area Network “IBR-LAN” at Nikhef, room H1.40 as seen in 1996. Right: H1.39 with nikhefh.nikhef.nl racks and early DAS-2 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74266"/>
            <a:ext cx="4623435" cy="3614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6" y="690770"/>
            <a:ext cx="2722884" cy="36305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growing internet!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AMS-IX topology, 2002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638235"/>
            <a:ext cx="3853823" cy="36370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8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Getting </a:t>
            </a:r>
            <a:br>
              <a:rPr lang="en-GB" dirty="0" smtClean="0"/>
            </a:br>
            <a:r>
              <a:rPr lang="en-GB" dirty="0" smtClean="0"/>
              <a:t>to CERN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Data: </a:t>
            </a:r>
            <a:r>
              <a:rPr lang="en-US" dirty="0" err="1"/>
              <a:t>TraceMON</a:t>
            </a:r>
            <a:r>
              <a:rPr lang="en-US" dirty="0"/>
              <a:t> </a:t>
            </a:r>
            <a:r>
              <a:rPr lang="en-US" dirty="0" err="1" smtClean="0"/>
              <a:t>IPmap</a:t>
            </a:r>
            <a:r>
              <a:rPr lang="en-US" dirty="0" smtClean="0"/>
              <a:t> from </a:t>
            </a:r>
            <a:r>
              <a:rPr lang="en-US" dirty="0"/>
              <a:t>RIPE NCC </a:t>
            </a:r>
            <a:r>
              <a:rPr lang="en-US" dirty="0" smtClean="0"/>
              <a:t>Atlas atlas.ripe.net measurement 9249079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446" y="153270"/>
            <a:ext cx="5587533" cy="415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85" y="4066124"/>
            <a:ext cx="689610" cy="1730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59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US" dirty="0" smtClean="0"/>
              <a:t>What happens inside a data </a:t>
            </a:r>
            <a:r>
              <a:rPr lang="en-US" dirty="0" err="1" smtClean="0"/>
              <a:t>centre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125" y="3835044"/>
            <a:ext cx="6917684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And no single connectivity data </a:t>
            </a:r>
            <a:r>
              <a:rPr lang="en-US" sz="18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is a single point of failure: Internet protocols are engineered to re-route traffic</a:t>
            </a:r>
          </a:p>
        </p:txBody>
      </p:sp>
      <p:pic>
        <p:nvPicPr>
          <p:cNvPr id="7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04002"/>
            <a:ext cx="5078043" cy="2856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4650" y="886473"/>
            <a:ext cx="3606800" cy="284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‘Connectivity’ housing and </a:t>
            </a:r>
            <a:b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8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‘hosting’ are different things:</a:t>
            </a:r>
          </a:p>
          <a:p>
            <a:pPr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NikhefHousing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(H140) has connectivity parties only, and does not host any content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what you see on the 1</a:t>
            </a:r>
            <a:r>
              <a:rPr lang="en-US" sz="1600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st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tour is </a:t>
            </a:r>
            <a:r>
              <a:rPr lang="en-US" sz="1600" i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network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equipment: </a:t>
            </a:r>
            <a:b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shipping data, but not keeping anything</a:t>
            </a:r>
          </a:p>
          <a:p>
            <a:pPr lvl="4" indent="0" defTabSz="171450"/>
            <a:endParaRPr lang="en-US" sz="8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2</a:t>
            </a:r>
            <a:r>
              <a:rPr lang="en-US" sz="1600" b="1" cap="none" baseline="30000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nd</a:t>
            </a:r>
            <a:r>
              <a:rPr lang="en-US" sz="1600" b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 floor </a:t>
            </a:r>
            <a:r>
              <a:rPr lang="en-US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has our science data </a:t>
            </a:r>
            <a:r>
              <a:rPr lang="en-US" sz="1600" cap="none" dirty="0" err="1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centre</a:t>
            </a:r>
            <a:endParaRPr lang="en-US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6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22028" y="4607321"/>
            <a:ext cx="4756062" cy="500857"/>
          </a:xfrm>
        </p:spPr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Today’s data </a:t>
            </a:r>
            <a:r>
              <a:rPr lang="en-US" dirty="0" err="1" smtClean="0"/>
              <a:t>centre</a:t>
            </a:r>
            <a:r>
              <a:rPr lang="en-US" dirty="0" smtClean="0"/>
              <a:t> at Nikhef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66"/>
            <a:ext cx="2722370" cy="4437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8036" y="735486"/>
            <a:ext cx="3500368" cy="15542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Nikhef ‘science’ data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 H234b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47 racks and ~350 kW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hosts Nikhef, CERN, gravitational waves, and SURF </a:t>
            </a:r>
            <a:r>
              <a:rPr lang="en-US" sz="1600" i="1" cap="none" dirty="0" smtClean="0">
                <a:solidFill>
                  <a:srgbClr val="E3D88A"/>
                </a:solidFill>
                <a:latin typeface="+mj-lt"/>
              </a:rPr>
              <a:t>research 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data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strengthens connectivity at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endParaRPr lang="en-US" sz="1600" cap="none" dirty="0" smtClean="0">
              <a:solidFill>
                <a:srgbClr val="E3D88A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551" y="706466"/>
            <a:ext cx="3171791" cy="2530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10149" y="3268165"/>
            <a:ext cx="4034193" cy="1308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just" defTabSz="171450"/>
            <a:r>
              <a:rPr lang="en-US" sz="1600" b="1" cap="none" dirty="0" smtClean="0">
                <a:solidFill>
                  <a:srgbClr val="E3D88A"/>
                </a:solidFill>
                <a:latin typeface="+mj-lt"/>
              </a:rPr>
              <a:t>‘</a:t>
            </a:r>
            <a:r>
              <a:rPr lang="en-US" sz="1600" b="1" cap="none" dirty="0" err="1" smtClean="0">
                <a:solidFill>
                  <a:srgbClr val="E3D88A"/>
                </a:solidFill>
                <a:latin typeface="+mj-lt"/>
              </a:rPr>
              <a:t>NikhefHousing</a:t>
            </a: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’ data </a:t>
            </a:r>
            <a:r>
              <a:rPr lang="en-US" sz="1600" cap="none" dirty="0" err="1" smtClean="0">
                <a:solidFill>
                  <a:srgbClr val="E3D88A"/>
                </a:solidFill>
                <a:latin typeface="+mj-lt"/>
              </a:rPr>
              <a:t>centre</a:t>
            </a:r>
            <a:endParaRPr lang="en-US" sz="1600" cap="none" dirty="0" smtClean="0">
              <a:solidFill>
                <a:srgbClr val="E3D88A"/>
              </a:solidFill>
              <a:latin typeface="+mj-lt"/>
            </a:endParaRP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from once just 2 racks in a spare space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to now &gt; ~400 racks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many different connectivity parties</a:t>
            </a:r>
          </a:p>
          <a:p>
            <a:pPr marL="285750" indent="-285750" algn="just" defTabSz="171450">
              <a:buFont typeface="Arial" panose="020B0604020202020204" pitchFamily="34" charset="0"/>
              <a:buChar char="•"/>
            </a:pPr>
            <a:r>
              <a:rPr lang="en-US" sz="1600" cap="none" dirty="0" smtClean="0">
                <a:solidFill>
                  <a:srgbClr val="E3D88A"/>
                </a:solidFill>
                <a:latin typeface="+mj-lt"/>
              </a:rPr>
              <a:t>connectivity only, but not hosting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3952874" cy="33207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three 400kW </a:t>
            </a:r>
            <a:r>
              <a:rPr lang="en-US" sz="1800" dirty="0"/>
              <a:t>active/free cooling chillers installed in 2009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data floor: grown to ~400 racks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dditional electricity generator set added </a:t>
            </a:r>
            <a:r>
              <a:rPr lang="en-US" sz="1800" dirty="0"/>
              <a:t>in </a:t>
            </a:r>
            <a:r>
              <a:rPr lang="en-US" sz="1800" dirty="0" smtClean="0"/>
              <a:t>2009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Aquifer </a:t>
            </a:r>
            <a:r>
              <a:rPr lang="en-US" sz="1800" dirty="0"/>
              <a:t>Thermal Energy Storage (ATES) system </a:t>
            </a:r>
            <a:r>
              <a:rPr lang="en-US" sz="1800" dirty="0" smtClean="0"/>
              <a:t>in 2010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Data centre installation management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 smtClean="0"/>
              <a:t>Image: Floris </a:t>
            </a:r>
            <a:r>
              <a:rPr lang="en-GB" dirty="0" err="1" smtClean="0"/>
              <a:t>Bieshaar</a:t>
            </a:r>
            <a:r>
              <a:rPr lang="en-GB" dirty="0" smtClean="0"/>
              <a:t>, Nikhef</a:t>
            </a:r>
            <a:endParaRPr lang="en-GB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3161" y="967795"/>
            <a:ext cx="4462594" cy="324485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285779" y="1584128"/>
            <a:ext cx="118790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0" y="495199"/>
                </a:lnTo>
                <a:lnTo>
                  <a:pt x="2464605" y="1299091"/>
                </a:lnTo>
                <a:lnTo>
                  <a:pt x="2383854" y="1546696"/>
                </a:lnTo>
                <a:lnTo>
                  <a:pt x="3040577" y="1213010"/>
                </a:lnTo>
                <a:lnTo>
                  <a:pt x="2706891" y="556286"/>
                </a:lnTo>
                <a:lnTo>
                  <a:pt x="2626129" y="803891"/>
                </a:lnTo>
                <a:lnTo>
                  <a:pt x="16152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5779" y="1584128"/>
            <a:ext cx="1187906" cy="604247"/>
          </a:xfrm>
          <a:custGeom>
            <a:avLst/>
            <a:gdLst/>
            <a:ahLst/>
            <a:cxnLst/>
            <a:rect l="l" t="t" r="r" b="b"/>
            <a:pathLst>
              <a:path w="3041015" h="1546860">
                <a:moveTo>
                  <a:pt x="161523" y="0"/>
                </a:moveTo>
                <a:lnTo>
                  <a:pt x="2626129" y="803891"/>
                </a:lnTo>
                <a:lnTo>
                  <a:pt x="2706891" y="556286"/>
                </a:lnTo>
                <a:lnTo>
                  <a:pt x="3040577" y="1213010"/>
                </a:lnTo>
                <a:lnTo>
                  <a:pt x="2383854" y="1546696"/>
                </a:lnTo>
                <a:lnTo>
                  <a:pt x="2464605" y="1299091"/>
                </a:lnTo>
                <a:lnTo>
                  <a:pt x="0" y="495199"/>
                </a:lnTo>
                <a:lnTo>
                  <a:pt x="161523" y="0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3356756" y="0"/>
                </a:moveTo>
                <a:lnTo>
                  <a:pt x="3356756" y="291195"/>
                </a:lnTo>
                <a:lnTo>
                  <a:pt x="0" y="291195"/>
                </a:lnTo>
                <a:lnTo>
                  <a:pt x="0" y="873585"/>
                </a:lnTo>
                <a:lnTo>
                  <a:pt x="3356756" y="873585"/>
                </a:lnTo>
                <a:lnTo>
                  <a:pt x="3356756" y="1164781"/>
                </a:lnTo>
                <a:lnTo>
                  <a:pt x="3939147" y="582390"/>
                </a:lnTo>
                <a:lnTo>
                  <a:pt x="33567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3092" y="3164245"/>
            <a:ext cx="1538895" cy="455170"/>
          </a:xfrm>
          <a:custGeom>
            <a:avLst/>
            <a:gdLst/>
            <a:ahLst/>
            <a:cxnLst/>
            <a:rect l="l" t="t" r="r" b="b"/>
            <a:pathLst>
              <a:path w="3939540" h="1165225">
                <a:moveTo>
                  <a:pt x="0" y="291195"/>
                </a:moveTo>
                <a:lnTo>
                  <a:pt x="3356756" y="291195"/>
                </a:lnTo>
                <a:lnTo>
                  <a:pt x="3356756" y="0"/>
                </a:lnTo>
                <a:lnTo>
                  <a:pt x="3939147" y="582390"/>
                </a:lnTo>
                <a:lnTo>
                  <a:pt x="3356756" y="1164781"/>
                </a:lnTo>
                <a:lnTo>
                  <a:pt x="3356756" y="873585"/>
                </a:lnTo>
                <a:lnTo>
                  <a:pt x="0" y="873585"/>
                </a:lnTo>
                <a:lnTo>
                  <a:pt x="0" y="291195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 rot="540389">
            <a:off x="4307277" y="2504972"/>
            <a:ext cx="1312674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2876142" y="0"/>
                </a:moveTo>
                <a:lnTo>
                  <a:pt x="2876142" y="241877"/>
                </a:lnTo>
                <a:lnTo>
                  <a:pt x="0" y="241877"/>
                </a:lnTo>
                <a:lnTo>
                  <a:pt x="0" y="725632"/>
                </a:lnTo>
                <a:lnTo>
                  <a:pt x="2876142" y="725632"/>
                </a:lnTo>
                <a:lnTo>
                  <a:pt x="2876142" y="967509"/>
                </a:lnTo>
                <a:lnTo>
                  <a:pt x="3359897" y="483754"/>
                </a:lnTo>
                <a:lnTo>
                  <a:pt x="2876142" y="0"/>
                </a:lnTo>
                <a:close/>
              </a:path>
            </a:pathLst>
          </a:custGeom>
          <a:solidFill>
            <a:srgbClr val="C25E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rot="540389">
            <a:off x="4307277" y="2504972"/>
            <a:ext cx="1312674" cy="378026"/>
          </a:xfrm>
          <a:custGeom>
            <a:avLst/>
            <a:gdLst/>
            <a:ahLst/>
            <a:cxnLst/>
            <a:rect l="l" t="t" r="r" b="b"/>
            <a:pathLst>
              <a:path w="3360420" h="967740">
                <a:moveTo>
                  <a:pt x="0" y="241877"/>
                </a:moveTo>
                <a:lnTo>
                  <a:pt x="2876142" y="241877"/>
                </a:lnTo>
                <a:lnTo>
                  <a:pt x="2876142" y="0"/>
                </a:lnTo>
                <a:lnTo>
                  <a:pt x="3359897" y="483754"/>
                </a:lnTo>
                <a:lnTo>
                  <a:pt x="2876142" y="967509"/>
                </a:lnTo>
                <a:lnTo>
                  <a:pt x="2876142" y="725632"/>
                </a:lnTo>
                <a:lnTo>
                  <a:pt x="0" y="725632"/>
                </a:lnTo>
                <a:lnTo>
                  <a:pt x="0" y="241877"/>
                </a:lnTo>
                <a:close/>
              </a:path>
            </a:pathLst>
          </a:custGeom>
          <a:ln w="10470">
            <a:solidFill>
              <a:srgbClr val="F8F7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Power in … and energy out</a:t>
            </a:r>
            <a:r>
              <a:rPr lang="en-GB" dirty="0"/>
              <a:t>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Generator image source: Floris </a:t>
            </a:r>
            <a:r>
              <a:rPr lang="en-GB" sz="800" dirty="0" err="1" smtClean="0"/>
              <a:t>Bieshaar</a:t>
            </a:r>
            <a:r>
              <a:rPr lang="en-GB" sz="800" dirty="0" smtClean="0"/>
              <a:t>. </a:t>
            </a:r>
            <a:r>
              <a:rPr lang="en-GB" sz="800" dirty="0" err="1" smtClean="0"/>
              <a:t>MacGillevrylaan</a:t>
            </a:r>
            <a:r>
              <a:rPr lang="en-GB" sz="800" dirty="0" smtClean="0"/>
              <a:t> sketch: Science Park Amsterdam</a:t>
            </a:r>
            <a:endParaRPr lang="en-GB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04" y="2883518"/>
            <a:ext cx="1602672" cy="11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415" y="2651345"/>
            <a:ext cx="6179356" cy="700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Heat re-use:</a:t>
            </a:r>
            <a:b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US" sz="2025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aquifer thermal energy storage </a:t>
            </a:r>
            <a:endParaRPr lang="en-US" sz="2025" dirty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440" y="3398841"/>
            <a:ext cx="4020331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re-use heat to warm our building (pretty warm)</a:t>
            </a:r>
            <a:b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</a:br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AND feed more heat to student housing opposite</a:t>
            </a:r>
          </a:p>
          <a:p>
            <a:pPr algn="r" defTabSz="171450"/>
            <a:r>
              <a:rPr lang="en-US" sz="1400" cap="none" dirty="0" smtClean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nominal ‘PUE’ ~ 1.21</a:t>
            </a:r>
            <a:endParaRPr lang="en-US" sz="1400" cap="none" dirty="0">
              <a:solidFill>
                <a:srgbClr val="E3D88A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1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125" y="740822"/>
            <a:ext cx="2548404" cy="1910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55030" y="763001"/>
            <a:ext cx="4623060" cy="1585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Three generators</a:t>
            </a: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A-Feed 1250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kVA (pictured under load while testing)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B-Feed 1700 kVA</a:t>
            </a:r>
          </a:p>
          <a:p>
            <a:pPr marL="285750" indent="-285750" defTabSz="171450">
              <a:buFont typeface="Arial" panose="020B0604020202020204" pitchFamily="34" charset="0"/>
              <a:buChar char="•"/>
            </a:pP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C-Feed 1250 KVA added with the current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expansion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endParaRPr lang="en-US" sz="1400" cap="none" dirty="0" smtClean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  <a:p>
            <a:pPr defTabSz="171450"/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Separate </a:t>
            </a:r>
            <a:r>
              <a:rPr lang="en-US" sz="1400" cap="none" dirty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redundant UPS for </a:t>
            </a:r>
            <a:r>
              <a:rPr lang="en-US" sz="1400" cap="none" dirty="0" smtClean="0">
                <a:solidFill>
                  <a:srgbClr val="E3D88A"/>
                </a:solidFill>
                <a:latin typeface="Akkurat Std" panose="02000503000000000000" pitchFamily="2" charset="0"/>
                <a:sym typeface="Helvetica Neue"/>
              </a:rPr>
              <a:t>each</a:t>
            </a:r>
            <a:endParaRPr lang="en-US" sz="1400" cap="none" dirty="0">
              <a:solidFill>
                <a:srgbClr val="E3D88A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6591" y="763001"/>
            <a:ext cx="1021770" cy="13622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0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47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1600438"/>
          </a:xfrm>
        </p:spPr>
        <p:txBody>
          <a:bodyPr/>
          <a:lstStyle/>
          <a:p>
            <a:r>
              <a:rPr lang="en-US" dirty="0" smtClean="0"/>
              <a:t>Just one of</a:t>
            </a:r>
            <a:br>
              <a:rPr lang="en-US" dirty="0" smtClean="0"/>
            </a:br>
            <a:r>
              <a:rPr lang="en-US" dirty="0" smtClean="0"/>
              <a:t>the many </a:t>
            </a:r>
            <a:br>
              <a:rPr lang="en-US" dirty="0" smtClean="0"/>
            </a:br>
            <a:r>
              <a:rPr lang="en-US" dirty="0" smtClean="0"/>
              <a:t>autonomous </a:t>
            </a:r>
            <a:br>
              <a:rPr lang="en-US" dirty="0" smtClean="0"/>
            </a:br>
            <a:r>
              <a:rPr lang="en-US" dirty="0" smtClean="0"/>
              <a:t>systems ...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AS1104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92" y="115330"/>
            <a:ext cx="7939129" cy="44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Some are faster than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57" y="1879744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32425" y="238125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PHOTO-PAINT" r:id="rId5" imgW="7391160" imgH="4381200" progId="CorelPHOTOPAINT.Image.16">
                  <p:embed/>
                </p:oleObj>
              </mc:Choice>
              <mc:Fallback>
                <p:oleObj name="PHOTO-PAINT" r:id="rId5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2425" y="238125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80" y="2263490"/>
            <a:ext cx="2827020" cy="215858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4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Exercising the network – sensor data and events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dirty="0" smtClean="0"/>
              <a:t>Image: ballenbak.nikhef.nl, Tristan </a:t>
            </a:r>
            <a:r>
              <a:rPr lang="en-US" dirty="0" err="1" smtClean="0"/>
              <a:t>Suerink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899286" y="686327"/>
            <a:ext cx="7345428" cy="3669975"/>
            <a:chOff x="0" y="0"/>
            <a:chExt cx="9144000" cy="45685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45685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370" y="517830"/>
              <a:ext cx="5127505" cy="2372693"/>
            </a:xfrm>
            <a:prstGeom prst="rect">
              <a:avLst/>
            </a:prstGeom>
            <a:effectLst>
              <a:glow rad="101600">
                <a:srgbClr val="E3D88B">
                  <a:alpha val="60000"/>
                </a:srgbClr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0" t="414" r="490" b="-414"/>
            <a:stretch/>
          </p:blipFill>
          <p:spPr>
            <a:xfrm>
              <a:off x="4114800" y="1645920"/>
              <a:ext cx="4886163" cy="2033652"/>
            </a:xfrm>
            <a:prstGeom prst="rect">
              <a:avLst/>
            </a:prstGeom>
            <a:effectLst>
              <a:glow rad="101600">
                <a:srgbClr val="6F2575">
                  <a:alpha val="60000"/>
                </a:srgbClr>
              </a:glo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325875" y="2724351"/>
              <a:ext cx="3116984" cy="12962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800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Gbps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and &gt;593 </a:t>
              </a:r>
              <a:r>
                <a:rPr kumimoji="0" lang="en-GB" sz="14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Mpps</a:t>
              </a: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 – </a:t>
              </a:r>
              <a:b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GB" sz="14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connected to CERN via SURF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1100" cap="none" dirty="0">
                <a:solidFill>
                  <a:srgbClr val="6F2575"/>
                </a:solidFill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1725" y="3454510"/>
              <a:ext cx="3937724" cy="59859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88785" y="1134153"/>
              <a:ext cx="1294877" cy="434222"/>
            </a:xfrm>
            <a:prstGeom prst="rect">
              <a:avLst/>
            </a:prstGeom>
            <a:solidFill>
              <a:srgbClr val="EAEAEA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1.02 </a:t>
              </a:r>
              <a:r>
                <a:rPr kumimoji="0" lang="en-GB" sz="16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Bpps</a:t>
              </a:r>
              <a:endPara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5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Technical and Engineering expertise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45745" y="1586048"/>
            <a:ext cx="1979236" cy="1887434"/>
            <a:chOff x="329624" y="1014222"/>
            <a:chExt cx="1979236" cy="18874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624" y="1014222"/>
              <a:ext cx="1979236" cy="1887434"/>
            </a:xfrm>
            <a:prstGeom prst="rect">
              <a:avLst/>
            </a:prstGeom>
          </p:spPr>
        </p:pic>
        <p:sp>
          <p:nvSpPr>
            <p:cNvPr id="8" name="Shape 232"/>
            <p:cNvSpPr/>
            <p:nvPr/>
          </p:nvSpPr>
          <p:spPr>
            <a:xfrm>
              <a:off x="356639" y="2568593"/>
              <a:ext cx="1925206" cy="2616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200" dirty="0" smtClean="0">
                  <a:solidFill>
                    <a:srgbClr val="6F2575"/>
                  </a:solidFill>
                </a:rPr>
                <a:t>Mechanical Technology</a:t>
              </a:r>
              <a:endParaRPr sz="12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50428" y="1586048"/>
            <a:ext cx="2829770" cy="1887434"/>
            <a:chOff x="2941076" y="2708374"/>
            <a:chExt cx="2324344" cy="15503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076" y="2708374"/>
              <a:ext cx="2324344" cy="1550319"/>
            </a:xfrm>
            <a:prstGeom prst="rect">
              <a:avLst/>
            </a:prstGeom>
          </p:spPr>
        </p:pic>
        <p:sp>
          <p:nvSpPr>
            <p:cNvPr id="12" name="Shape 231"/>
            <p:cNvSpPr/>
            <p:nvPr/>
          </p:nvSpPr>
          <p:spPr>
            <a:xfrm>
              <a:off x="2980344" y="3946366"/>
              <a:ext cx="2245808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Electronics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95954" y="1586048"/>
            <a:ext cx="2535959" cy="1887434"/>
            <a:chOff x="5361433" y="1014222"/>
            <a:chExt cx="2159245" cy="160705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684" y="1014222"/>
              <a:ext cx="2142744" cy="1607058"/>
            </a:xfrm>
            <a:prstGeom prst="rect">
              <a:avLst/>
            </a:prstGeom>
            <a:ln>
              <a:solidFill>
                <a:srgbClr val="6F2575"/>
              </a:solidFill>
            </a:ln>
          </p:spPr>
        </p:pic>
        <p:sp>
          <p:nvSpPr>
            <p:cNvPr id="15" name="Shape 231"/>
            <p:cNvSpPr/>
            <p:nvPr/>
          </p:nvSpPr>
          <p:spPr>
            <a:xfrm>
              <a:off x="5361433" y="2297522"/>
              <a:ext cx="2159245" cy="29238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lang="en-GB" sz="1400" dirty="0" smtClean="0">
                  <a:solidFill>
                    <a:srgbClr val="6F2575"/>
                  </a:solidFill>
                </a:rPr>
                <a:t>Computing Technology</a:t>
              </a:r>
              <a:endParaRPr sz="1400" dirty="0">
                <a:solidFill>
                  <a:srgbClr val="6F2575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8125" y="4296902"/>
            <a:ext cx="3917739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pictures from </a:t>
            </a:r>
            <a:r>
              <a:rPr kumimoji="0" lang="en-GB" sz="9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Nikhef’s</a:t>
            </a: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‘Dimensions’ magazine and Computing Office Hours</a:t>
            </a:r>
          </a:p>
        </p:txBody>
      </p:sp>
    </p:spTree>
    <p:extLst>
      <p:ext uri="{BB962C8B-B14F-4D97-AF65-F5344CB8AC3E}">
        <p14:creationId xmlns:p14="http://schemas.microsoft.com/office/powerpoint/2010/main" val="375716393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SURF </a:t>
            </a:r>
            <a:r>
              <a:rPr lang="en-GB" dirty="0" smtClean="0"/>
              <a:t>Experimental Technologies Platform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3" r="-20253"/>
          <a:stretch/>
        </p:blipFill>
        <p:spPr>
          <a:xfrm>
            <a:off x="238125" y="1359777"/>
            <a:ext cx="4782927" cy="2421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26" y="786676"/>
            <a:ext cx="4521082" cy="3508336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6611" y="4309805"/>
            <a:ext cx="9140323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000" cap="none" dirty="0">
                <a:solidFill>
                  <a:srgbClr val="6F2575"/>
                </a:solidFill>
              </a:rPr>
              <a:t>https://servicedesk.surf.nl/wiki/display/WIKI/Experimental+Technologies+Platform and https://</a:t>
            </a:r>
            <a:r>
              <a:rPr lang="en-GB" sz="1000" cap="none" dirty="0" smtClean="0">
                <a:solidFill>
                  <a:srgbClr val="6F2575"/>
                </a:solidFill>
              </a:rPr>
              <a:t>www.surf.nl/en/etp - contact Raymond </a:t>
            </a:r>
            <a:r>
              <a:rPr lang="en-GB" sz="1000" cap="none" dirty="0" err="1" smtClean="0">
                <a:solidFill>
                  <a:srgbClr val="6F2575"/>
                </a:solidFill>
              </a:rPr>
              <a:t>Oonk</a:t>
            </a:r>
            <a:r>
              <a:rPr lang="en-GB" sz="1000" cap="none" dirty="0" smtClean="0">
                <a:solidFill>
                  <a:srgbClr val="6F2575"/>
                </a:solidFill>
              </a:rPr>
              <a:t> at SURF for more info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01412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47" y="3149102"/>
            <a:ext cx="2815281" cy="1109471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Because, even if we can 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8125" y="4281679"/>
            <a:ext cx="8667750" cy="151268"/>
          </a:xfrm>
        </p:spPr>
        <p:txBody>
          <a:bodyPr/>
          <a:lstStyle/>
          <a:p>
            <a:r>
              <a:rPr lang="en-US" dirty="0"/>
              <a:t>LCO2 cooling of an AMD Ryzen </a:t>
            </a:r>
            <a:r>
              <a:rPr lang="en-US" dirty="0" err="1"/>
              <a:t>Threadripper</a:t>
            </a:r>
            <a:r>
              <a:rPr lang="en-US" dirty="0"/>
              <a:t> 3970X [56.38 °C] at 4600.1MHz processor (~1.25x nominal speed) sustained over all cores simultaneously, </a:t>
            </a:r>
            <a:br>
              <a:rPr lang="en-US" dirty="0"/>
            </a:br>
            <a:r>
              <a:rPr lang="en-US" dirty="0"/>
              <a:t>using the Nikhef LCO2 test bench system (https://hwbot.org/submission/4539341)  - (Krista de </a:t>
            </a:r>
            <a:r>
              <a:rPr lang="en-US" dirty="0" err="1"/>
              <a:t>Roo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Tristan </a:t>
            </a:r>
            <a:r>
              <a:rPr lang="en-US" dirty="0" err="1"/>
              <a:t>Suerink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10" y="698410"/>
            <a:ext cx="6336031" cy="35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7044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… it is not always the most scalable solution!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Nikhef 2PA LCO2 cooling setup. Image from Bart </a:t>
            </a:r>
            <a:r>
              <a:rPr lang="en-US" dirty="0" err="1"/>
              <a:t>Verlaat</a:t>
            </a:r>
            <a:r>
              <a:rPr lang="en-US" dirty="0"/>
              <a:t>, Auke-Pieter </a:t>
            </a:r>
            <a:r>
              <a:rPr lang="en-US" dirty="0" err="1"/>
              <a:t>Colijn</a:t>
            </a:r>
            <a:r>
              <a:rPr lang="en-US" dirty="0"/>
              <a:t> </a:t>
            </a:r>
            <a:r>
              <a:rPr lang="en-US" i="1" dirty="0"/>
              <a:t>CO2 Cooling Developments for HEP Detectors </a:t>
            </a:r>
            <a:r>
              <a:rPr lang="en-US" dirty="0"/>
              <a:t>https://doi.org/10.22323/1.095.0031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9" y="721381"/>
            <a:ext cx="7520946" cy="34500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0649" y="4251324"/>
            <a:ext cx="752058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10761" y="407511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rgbClr val="6F2575"/>
                </a:solidFill>
              </a:rPr>
              <a:t>7m</a:t>
            </a:r>
            <a:endParaRPr lang="en-GB" sz="160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6507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https://xkcd.com/2511/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9" y="1017217"/>
            <a:ext cx="6989681" cy="31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0323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Thanks, and enjoy Nikhef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4569972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4032648" y="4117181"/>
            <a:ext cx="442913" cy="119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 flipH="1">
            <a:off x="6236397" y="3541238"/>
            <a:ext cx="474555" cy="227441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3429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256" name="lhcb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0952" y="1901778"/>
            <a:ext cx="1344416" cy="926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lice-logo.png"/>
          <p:cNvPicPr>
            <a:picLocks/>
          </p:cNvPicPr>
          <p:nvPr/>
        </p:nvPicPr>
        <p:blipFill>
          <a:blip r:embed="rId4">
            <a:extLst/>
          </a:blip>
          <a:srcRect t="1533" b="9"/>
          <a:stretch>
            <a:fillRect/>
          </a:stretch>
        </p:blipFill>
        <p:spPr>
          <a:xfrm>
            <a:off x="1854194" y="2999556"/>
            <a:ext cx="1070896" cy="1118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CMS.png"/>
          <p:cNvPicPr>
            <a:picLocks/>
          </p:cNvPicPr>
          <p:nvPr/>
        </p:nvPicPr>
        <p:blipFill>
          <a:blip r:embed="rId5">
            <a:extLst/>
          </a:blip>
          <a:srcRect l="16738" t="7399" r="14320" b="13889"/>
          <a:stretch>
            <a:fillRect/>
          </a:stretch>
        </p:blipFill>
        <p:spPr>
          <a:xfrm>
            <a:off x="4057650" y="1036643"/>
            <a:ext cx="1212803" cy="876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3517405" y="1027267"/>
            <a:ext cx="542881" cy="297013"/>
            <a:chOff x="0" y="0"/>
            <a:chExt cx="1392787" cy="762000"/>
          </a:xfrm>
        </p:grpSpPr>
        <p:sp>
          <p:nvSpPr>
            <p:cNvPr id="264" name="Shape 264"/>
            <p:cNvSpPr/>
            <p:nvPr/>
          </p:nvSpPr>
          <p:spPr>
            <a:xfrm>
              <a:off x="38101" y="38101"/>
              <a:ext cx="1354686" cy="631691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1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105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pic>
        <p:nvPicPr>
          <p:cNvPr id="266" name="ATLAS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19860" y="2865436"/>
            <a:ext cx="3300787" cy="19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3665756" y="3125390"/>
            <a:ext cx="1176656" cy="561977"/>
            <a:chOff x="0" y="0"/>
            <a:chExt cx="1568873" cy="749301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21983" y="683336"/>
            <a:ext cx="3294225" cy="60469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1287574" y="2875273"/>
            <a:ext cx="1176656" cy="561977"/>
            <a:chOff x="0" y="0"/>
            <a:chExt cx="1568873" cy="749301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7033161" y="1459970"/>
            <a:ext cx="1176656" cy="561977"/>
            <a:chOff x="0" y="0"/>
            <a:chExt cx="1568873" cy="749301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1492673" cy="595033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30480" marR="30480">
                <a:buClr>
                  <a:srgbClr val="FF2600"/>
                </a:buClr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24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195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CERN – Europe’s laboratory for high-energy physics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Imagery: CERN, European Organisation for Nuclear Research</a:t>
            </a:r>
            <a:endParaRPr lang="en-GB" dirty="0">
              <a:solidFill>
                <a:srgbClr val="E3D88B"/>
              </a:solidFill>
            </a:endParaRPr>
          </a:p>
        </p:txBody>
      </p:sp>
      <p:grpSp>
        <p:nvGrpSpPr>
          <p:cNvPr id="260" name="Group 260"/>
          <p:cNvGrpSpPr/>
          <p:nvPr/>
        </p:nvGrpSpPr>
        <p:grpSpPr>
          <a:xfrm>
            <a:off x="6322263" y="3416484"/>
            <a:ext cx="604095" cy="867147"/>
            <a:chOff x="0" y="76200"/>
            <a:chExt cx="805459" cy="1156194"/>
          </a:xfrm>
        </p:grpSpPr>
        <p:pic>
          <p:nvPicPr>
            <p:cNvPr id="258" name="atlas-logo.png"/>
            <p:cNvPicPr>
              <a:picLocks/>
            </p:cNvPicPr>
            <p:nvPr/>
          </p:nvPicPr>
          <p:blipFill>
            <a:blip r:embed="rId1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rot="16260000">
              <a:off x="53202" y="480137"/>
              <a:ext cx="115570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r>
                <a:rPr sz="1200">
                  <a:solidFill>
                    <a:srgbClr val="000000"/>
                  </a:solidFill>
                </a:rPr>
                <a:t>Atlas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4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Example: the ATLAS experiment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Slide materials from: Stan </a:t>
            </a:r>
            <a:r>
              <a:rPr lang="en-GB" dirty="0" err="1" smtClean="0"/>
              <a:t>Bentvelsen</a:t>
            </a:r>
            <a:r>
              <a:rPr lang="en-GB" dirty="0" smtClean="0"/>
              <a:t>, Open Day 2016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3192780" y="810400"/>
            <a:ext cx="5821680" cy="3698181"/>
            <a:chOff x="0" y="1125538"/>
            <a:chExt cx="9144000" cy="580866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5538"/>
              <a:ext cx="9144000" cy="571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5466">
              <a:off x="1331913" y="3500438"/>
              <a:ext cx="5832475" cy="3433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180022" y="900843"/>
            <a:ext cx="2904173" cy="909638"/>
            <a:chOff x="3936" y="672"/>
            <a:chExt cx="1728" cy="768"/>
          </a:xfrm>
          <a:solidFill>
            <a:srgbClr val="E3D88B"/>
          </a:solidFill>
        </p:grpSpPr>
        <p:sp>
          <p:nvSpPr>
            <p:cNvPr id="9" name="Rectangle 26"/>
            <p:cNvSpPr>
              <a:spLocks noChangeArrowheads="1"/>
            </p:cNvSpPr>
            <p:nvPr/>
          </p:nvSpPr>
          <p:spPr bwMode="auto">
            <a:xfrm>
              <a:off x="5088" y="1245"/>
              <a:ext cx="576" cy="19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>
                  <a:solidFill>
                    <a:srgbClr val="6F2575"/>
                  </a:solidFill>
                </a:rPr>
                <a:t>10</a:t>
              </a:r>
              <a:r>
                <a:rPr lang="en-US" altLang="en-US" sz="900" b="0" baseline="30000">
                  <a:solidFill>
                    <a:srgbClr val="6F2575"/>
                  </a:solidFill>
                </a:rPr>
                <a:t>8</a:t>
              </a:r>
              <a:endParaRPr lang="nl-NL" altLang="en-US" sz="900" b="0" baseline="30000">
                <a:solidFill>
                  <a:srgbClr val="6F2575"/>
                </a:solidFill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3936" y="1245"/>
              <a:ext cx="1152" cy="19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 dirty="0" smtClean="0">
                  <a:solidFill>
                    <a:srgbClr val="6F2575"/>
                  </a:solidFill>
                </a:rPr>
                <a:t>Read-out channels</a:t>
              </a:r>
              <a:endParaRPr lang="nl-NL" altLang="en-US" sz="900" b="0" dirty="0">
                <a:solidFill>
                  <a:srgbClr val="6F2575"/>
                </a:solidFill>
              </a:endParaRPr>
            </a:p>
          </p:txBody>
        </p:sp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5088" y="1054"/>
              <a:ext cx="576" cy="191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 dirty="0">
                  <a:solidFill>
                    <a:srgbClr val="6F2575"/>
                  </a:solidFill>
                </a:rPr>
                <a:t>~7000 </a:t>
              </a:r>
              <a:r>
                <a:rPr lang="en-US" altLang="en-US" sz="900" b="0" dirty="0" smtClean="0">
                  <a:solidFill>
                    <a:srgbClr val="6F2575"/>
                  </a:solidFill>
                </a:rPr>
                <a:t>ton</a:t>
              </a:r>
              <a:endParaRPr lang="nl-NL" altLang="en-US" sz="900" b="0" dirty="0">
                <a:solidFill>
                  <a:srgbClr val="6F2575"/>
                </a:solidFill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3936" y="1054"/>
              <a:ext cx="1152" cy="191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 dirty="0" smtClean="0">
                  <a:solidFill>
                    <a:srgbClr val="6F2575"/>
                  </a:solidFill>
                </a:rPr>
                <a:t>Mass</a:t>
              </a:r>
              <a:endParaRPr lang="nl-NL" altLang="en-US" sz="900" b="0" dirty="0">
                <a:solidFill>
                  <a:srgbClr val="6F2575"/>
                </a:solidFill>
              </a:endParaRPr>
            </a:p>
          </p:txBody>
        </p:sp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5088" y="863"/>
              <a:ext cx="576" cy="191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>
                  <a:solidFill>
                    <a:srgbClr val="6F2575"/>
                  </a:solidFill>
                </a:rPr>
                <a:t>22 m</a:t>
              </a:r>
              <a:endParaRPr lang="nl-NL" altLang="en-US" sz="900" b="0">
                <a:solidFill>
                  <a:srgbClr val="6F2575"/>
                </a:solidFill>
              </a:endParaRP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3936" y="863"/>
              <a:ext cx="1152" cy="191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>
                  <a:solidFill>
                    <a:srgbClr val="6F2575"/>
                  </a:solidFill>
                </a:rPr>
                <a:t>Diameter</a:t>
              </a:r>
              <a:endParaRPr lang="nl-NL" altLang="en-US" sz="900" b="0">
                <a:solidFill>
                  <a:srgbClr val="6F2575"/>
                </a:solidFill>
              </a:endParaRPr>
            </a:p>
          </p:txBody>
        </p:sp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5088" y="672"/>
              <a:ext cx="576" cy="191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>
                  <a:solidFill>
                    <a:srgbClr val="6F2575"/>
                  </a:solidFill>
                </a:rPr>
                <a:t>44 m</a:t>
              </a:r>
              <a:endParaRPr lang="nl-NL" altLang="en-US" sz="900" b="0">
                <a:solidFill>
                  <a:srgbClr val="6F2575"/>
                </a:solidFill>
              </a:endParaRPr>
            </a:p>
          </p:txBody>
        </p:sp>
        <p:sp>
          <p:nvSpPr>
            <p:cNvPr id="16" name="Rectangle 33"/>
            <p:cNvSpPr>
              <a:spLocks noChangeArrowheads="1"/>
            </p:cNvSpPr>
            <p:nvPr/>
          </p:nvSpPr>
          <p:spPr bwMode="auto">
            <a:xfrm>
              <a:off x="3936" y="672"/>
              <a:ext cx="1152" cy="191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>
                <a:buChar char="n"/>
                <a:defRPr sz="2000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algn="l">
                <a:buClr>
                  <a:schemeClr val="hlink"/>
                </a:buClr>
                <a:buSzPct val="65000"/>
                <a:buChar char="¡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buChar char="n"/>
                <a:defRPr sz="1600">
                  <a:solidFill>
                    <a:srgbClr val="FF6600"/>
                  </a:solidFill>
                  <a:latin typeface="Arial" panose="020B0604020202020204" pitchFamily="34" charset="0"/>
                </a:defRPr>
              </a:lvl3pPr>
              <a:lvl4pPr algn="l">
                <a:buClr>
                  <a:schemeClr val="hlink"/>
                </a:buClr>
                <a:buSzPct val="75000"/>
                <a:buChar char="¡"/>
                <a:defRPr sz="1400">
                  <a:solidFill>
                    <a:srgbClr val="00CC00"/>
                  </a:solidFill>
                  <a:latin typeface="Arial" panose="020B0604020202020204" pitchFamily="34" charset="0"/>
                </a:defRPr>
              </a:lvl4pPr>
              <a:lvl5pPr algn="l"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 typeface="Wingdings" panose="05000000000000000000" pitchFamily="2" charset="2"/>
                <a:buNone/>
              </a:pPr>
              <a:r>
                <a:rPr lang="en-US" altLang="en-US" sz="900" b="0" dirty="0" smtClean="0">
                  <a:solidFill>
                    <a:srgbClr val="6F2575"/>
                  </a:solidFill>
                </a:rPr>
                <a:t>Length</a:t>
              </a:r>
              <a:endParaRPr lang="nl-NL" altLang="en-US" sz="900" b="0" dirty="0">
                <a:solidFill>
                  <a:srgbClr val="6F2575"/>
                </a:solidFill>
              </a:endParaRPr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>
              <a:off x="3936" y="672"/>
              <a:ext cx="1728" cy="0"/>
            </a:xfrm>
            <a:prstGeom prst="line">
              <a:avLst/>
            </a:prstGeom>
            <a:grpFill/>
            <a:ln w="28575" cap="sq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  <p:sp>
          <p:nvSpPr>
            <p:cNvPr id="18" name="Line 35"/>
            <p:cNvSpPr>
              <a:spLocks noChangeShapeType="1"/>
            </p:cNvSpPr>
            <p:nvPr/>
          </p:nvSpPr>
          <p:spPr bwMode="auto">
            <a:xfrm>
              <a:off x="3936" y="863"/>
              <a:ext cx="1728" cy="0"/>
            </a:xfrm>
            <a:prstGeom prst="line">
              <a:avLst/>
            </a:prstGeom>
            <a:grpFill/>
            <a:ln w="127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  <p:sp>
          <p:nvSpPr>
            <p:cNvPr id="19" name="Line 36"/>
            <p:cNvSpPr>
              <a:spLocks noChangeShapeType="1"/>
            </p:cNvSpPr>
            <p:nvPr/>
          </p:nvSpPr>
          <p:spPr bwMode="auto">
            <a:xfrm>
              <a:off x="3936" y="1054"/>
              <a:ext cx="1728" cy="0"/>
            </a:xfrm>
            <a:prstGeom prst="line">
              <a:avLst/>
            </a:prstGeom>
            <a:grpFill/>
            <a:ln w="127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  <p:sp>
          <p:nvSpPr>
            <p:cNvPr id="20" name="Line 37"/>
            <p:cNvSpPr>
              <a:spLocks noChangeShapeType="1"/>
            </p:cNvSpPr>
            <p:nvPr/>
          </p:nvSpPr>
          <p:spPr bwMode="auto">
            <a:xfrm>
              <a:off x="3936" y="1245"/>
              <a:ext cx="1728" cy="0"/>
            </a:xfrm>
            <a:prstGeom prst="line">
              <a:avLst/>
            </a:prstGeom>
            <a:grpFill/>
            <a:ln w="127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  <p:sp>
          <p:nvSpPr>
            <p:cNvPr id="21" name="Line 38"/>
            <p:cNvSpPr>
              <a:spLocks noChangeShapeType="1"/>
            </p:cNvSpPr>
            <p:nvPr/>
          </p:nvSpPr>
          <p:spPr bwMode="auto">
            <a:xfrm>
              <a:off x="3936" y="1440"/>
              <a:ext cx="1728" cy="0"/>
            </a:xfrm>
            <a:prstGeom prst="line">
              <a:avLst/>
            </a:prstGeom>
            <a:grpFill/>
            <a:ln w="28575" cap="sq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  <p:sp>
          <p:nvSpPr>
            <p:cNvPr id="22" name="Line 39"/>
            <p:cNvSpPr>
              <a:spLocks noChangeShapeType="1"/>
            </p:cNvSpPr>
            <p:nvPr/>
          </p:nvSpPr>
          <p:spPr bwMode="auto">
            <a:xfrm>
              <a:off x="3936" y="672"/>
              <a:ext cx="0" cy="768"/>
            </a:xfrm>
            <a:prstGeom prst="line">
              <a:avLst/>
            </a:prstGeom>
            <a:grpFill/>
            <a:ln w="28575" cap="sq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  <p:sp>
          <p:nvSpPr>
            <p:cNvPr id="23" name="Line 40"/>
            <p:cNvSpPr>
              <a:spLocks noChangeShapeType="1"/>
            </p:cNvSpPr>
            <p:nvPr/>
          </p:nvSpPr>
          <p:spPr bwMode="auto">
            <a:xfrm>
              <a:off x="4920" y="672"/>
              <a:ext cx="0" cy="768"/>
            </a:xfrm>
            <a:prstGeom prst="line">
              <a:avLst/>
            </a:prstGeom>
            <a:grpFill/>
            <a:ln w="127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  <p:sp>
          <p:nvSpPr>
            <p:cNvPr id="24" name="Line 41"/>
            <p:cNvSpPr>
              <a:spLocks noChangeShapeType="1"/>
            </p:cNvSpPr>
            <p:nvPr/>
          </p:nvSpPr>
          <p:spPr bwMode="auto">
            <a:xfrm>
              <a:off x="5664" y="672"/>
              <a:ext cx="0" cy="768"/>
            </a:xfrm>
            <a:prstGeom prst="line">
              <a:avLst/>
            </a:prstGeom>
            <a:grpFill/>
            <a:ln w="28575" cap="sq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GB" sz="1600">
                <a:solidFill>
                  <a:srgbClr val="6F2575"/>
                </a:solidFill>
              </a:endParaRPr>
            </a:p>
          </p:txBody>
        </p:sp>
      </p:grpSp>
      <p:sp>
        <p:nvSpPr>
          <p:cNvPr id="25" name="Text Box 42"/>
          <p:cNvSpPr txBox="1">
            <a:spLocks noChangeArrowheads="1"/>
          </p:cNvSpPr>
          <p:nvPr/>
        </p:nvSpPr>
        <p:spPr bwMode="auto">
          <a:xfrm>
            <a:off x="7616320" y="847528"/>
            <a:ext cx="13981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b="0" dirty="0">
                <a:latin typeface="Maiandra GD" panose="020E0502030308020204" pitchFamily="34" charset="0"/>
              </a:rPr>
              <a:t>~  150 </a:t>
            </a:r>
            <a:r>
              <a:rPr lang="en-US" altLang="en-US" sz="1100" b="0" dirty="0" smtClean="0">
                <a:latin typeface="Maiandra GD" panose="020E0502030308020204" pitchFamily="34" charset="0"/>
              </a:rPr>
              <a:t>Institutes</a:t>
            </a:r>
            <a:endParaRPr lang="en-US" altLang="en-US" sz="1100" b="0" dirty="0">
              <a:latin typeface="Maiandra GD" panose="020E0502030308020204" pitchFamily="34" charset="0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b="0" dirty="0">
                <a:latin typeface="Maiandra GD" panose="020E0502030308020204" pitchFamily="34" charset="0"/>
              </a:rPr>
              <a:t>~1800 </a:t>
            </a:r>
            <a:r>
              <a:rPr lang="en-US" altLang="en-US" sz="1100" b="0" dirty="0" smtClean="0">
                <a:latin typeface="Maiandra GD" panose="020E0502030308020204" pitchFamily="34" charset="0"/>
              </a:rPr>
              <a:t>Physicists</a:t>
            </a:r>
            <a:endParaRPr lang="nl-NL" altLang="en-US" sz="1100" b="0" dirty="0">
              <a:latin typeface="Maiandra GD" panose="020E0502030308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80022" y="1918596"/>
            <a:ext cx="3594327" cy="2339977"/>
            <a:chOff x="180022" y="1918596"/>
            <a:chExt cx="3594327" cy="2339977"/>
          </a:xfrm>
        </p:grpSpPr>
        <p:grpSp>
          <p:nvGrpSpPr>
            <p:cNvPr id="34" name="Group 33"/>
            <p:cNvGrpSpPr/>
            <p:nvPr/>
          </p:nvGrpSpPr>
          <p:grpSpPr>
            <a:xfrm>
              <a:off x="180022" y="1918596"/>
              <a:ext cx="3594327" cy="2339977"/>
              <a:chOff x="0" y="1196975"/>
              <a:chExt cx="9144000" cy="5952921"/>
            </a:xfrm>
          </p:grpSpPr>
          <p:pic>
            <p:nvPicPr>
              <p:cNvPr id="30" name="Picture 4" descr="DSCN455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96975"/>
                <a:ext cx="9144000" cy="5952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0" y="1196975"/>
                <a:ext cx="9144000" cy="5661025"/>
                <a:chOff x="0" y="754"/>
                <a:chExt cx="5760" cy="3566"/>
              </a:xfrm>
            </p:grpSpPr>
            <p:pic>
              <p:nvPicPr>
                <p:cNvPr id="32" name="Picture 5" descr="P101000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54"/>
                  <a:ext cx="3198" cy="2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6" descr="dscn175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4" y="2231"/>
                  <a:ext cx="3016" cy="20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5" name="Rectangle 34"/>
            <p:cNvSpPr/>
            <p:nvPr/>
          </p:nvSpPr>
          <p:spPr>
            <a:xfrm>
              <a:off x="180022" y="1918596"/>
              <a:ext cx="3594327" cy="2339977"/>
            </a:xfrm>
            <a:prstGeom prst="rect">
              <a:avLst/>
            </a:prstGeom>
            <a:noFill/>
            <a:ln w="12700" cap="flat">
              <a:solidFill>
                <a:srgbClr val="E3D88B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943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Needle in a haystack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GB" dirty="0"/>
              <a:t>Slide materials from: Stan </a:t>
            </a:r>
            <a:r>
              <a:rPr lang="en-GB" dirty="0" err="1"/>
              <a:t>Bentvelsen</a:t>
            </a:r>
            <a:r>
              <a:rPr lang="en-GB" dirty="0"/>
              <a:t>, Open Day 2016</a:t>
            </a:r>
          </a:p>
          <a:p>
            <a:pPr algn="r"/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07450" y="1236736"/>
            <a:ext cx="4047930" cy="2536676"/>
            <a:chOff x="4707450" y="1006624"/>
            <a:chExt cx="4047930" cy="253667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4707450" y="1006624"/>
              <a:ext cx="4047930" cy="2536676"/>
            </a:xfrm>
            <a:prstGeom prst="rect">
              <a:avLst/>
            </a:prstGeom>
            <a:solidFill>
              <a:srgbClr val="E3D88B"/>
            </a:solidFill>
            <a:ln w="25400" algn="ctr">
              <a:solidFill>
                <a:srgbClr val="6F2575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400"/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723959" y="1444176"/>
              <a:ext cx="3970461" cy="206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  <a:tabLst>
                  <a:tab pos="2971800" algn="l"/>
                </a:tabLst>
              </a:pPr>
              <a:r>
                <a:rPr lang="en-US" altLang="en-US" sz="1600" b="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Weak collisions	10</a:t>
              </a:r>
              <a:r>
                <a:rPr lang="en-US" altLang="en-US" sz="1600" b="0" baseline="3000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8</a:t>
              </a:r>
              <a:r>
                <a:rPr lang="en-US" altLang="en-US" sz="1600" b="0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 </a:t>
              </a:r>
              <a:endParaRPr lang="en-US" altLang="en-US" sz="1600" b="0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  <a:tabLst>
                  <a:tab pos="2971800" algn="l"/>
                </a:tabLst>
              </a:pP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</a:rPr>
                <a:t>W</a:t>
              </a:r>
              <a:r>
                <a:rPr lang="en-US" altLang="en-US" sz="1600" b="0" baseline="30000" dirty="0">
                  <a:solidFill>
                    <a:schemeClr val="tx1"/>
                  </a:solidFill>
                  <a:latin typeface="Maiandra GD" panose="020E0502030308020204" pitchFamily="34" charset="0"/>
                </a:rPr>
                <a:t>±</a:t>
              </a: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 </a:t>
              </a: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  <a:sym typeface="MT Extra" panose="05050102010205020202" pitchFamily="18" charset="2"/>
                </a:rPr>
                <a:t>e</a:t>
              </a:r>
              <a:r>
                <a:rPr lang="en-US" altLang="en-US" sz="1600" b="0" baseline="30000" dirty="0">
                  <a:solidFill>
                    <a:schemeClr val="tx1"/>
                  </a:solidFill>
                  <a:latin typeface="Maiandra GD" panose="020E0502030308020204" pitchFamily="34" charset="0"/>
                  <a:sym typeface="MT Extra" panose="05050102010205020202" pitchFamily="18" charset="2"/>
                </a:rPr>
                <a:t>±</a:t>
              </a:r>
              <a:r>
                <a:rPr lang="en-US" altLang="en-US" sz="1600" b="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	15</a:t>
              </a:r>
              <a:endParaRPr lang="en-US" altLang="en-US" sz="16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  <a:tabLst>
                  <a:tab pos="2971800" algn="l"/>
                </a:tabLst>
              </a:pP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</a:rPr>
                <a:t>Z</a:t>
              </a:r>
              <a:r>
                <a:rPr lang="en-US" altLang="en-US" sz="1600" b="0" baseline="30000" dirty="0">
                  <a:solidFill>
                    <a:schemeClr val="tx1"/>
                  </a:solidFill>
                  <a:latin typeface="Maiandra GD" panose="020E0502030308020204" pitchFamily="34" charset="0"/>
                </a:rPr>
                <a:t>0</a:t>
              </a: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 </a:t>
              </a:r>
              <a:r>
                <a:rPr lang="en-US" altLang="en-US" sz="1600" b="0" dirty="0" err="1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e</a:t>
              </a:r>
              <a:r>
                <a:rPr lang="en-US" altLang="en-US" sz="1600" b="0" baseline="30000" dirty="0" err="1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+</a:t>
              </a:r>
              <a:r>
                <a:rPr lang="en-US" altLang="en-US" sz="1600" b="0" dirty="0" err="1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e</a:t>
              </a:r>
              <a:r>
                <a:rPr lang="en-US" altLang="en-US" sz="1600" b="0" baseline="3000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-</a:t>
              </a:r>
              <a:r>
                <a:rPr lang="en-US" altLang="en-US" sz="1600" b="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	1</a:t>
              </a:r>
              <a:endParaRPr lang="en-US" altLang="en-US" sz="16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  <a:tabLst>
                  <a:tab pos="2971800" algn="l"/>
                </a:tabLst>
              </a:pP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Top-anti-top </a:t>
              </a:r>
              <a:r>
                <a:rPr lang="en-US" altLang="en-US" sz="1600" b="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quark pairs	1</a:t>
              </a:r>
              <a:endParaRPr lang="en-US" altLang="en-US" sz="16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  <a:tabLst>
                  <a:tab pos="2971800" algn="l"/>
                </a:tabLst>
              </a:pP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bb +X	</a:t>
              </a:r>
              <a:r>
                <a:rPr lang="en-US" altLang="en-US" sz="1600" b="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10</a:t>
              </a:r>
              <a:r>
                <a:rPr lang="en-US" altLang="en-US" sz="1600" b="0" baseline="3000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3</a:t>
              </a:r>
              <a:endParaRPr lang="en-US" altLang="en-US" sz="16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endParaRPr>
            </a:p>
            <a:p>
              <a:pPr algn="l">
                <a:spcBef>
                  <a:spcPct val="0"/>
                </a:spcBef>
                <a:buClrTx/>
                <a:buSzTx/>
                <a:buFontTx/>
                <a:buNone/>
                <a:tabLst>
                  <a:tab pos="2971800" algn="l"/>
                </a:tabLst>
              </a:pP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QCD jets, </a:t>
              </a:r>
              <a:r>
                <a:rPr lang="en-US" altLang="en-US" sz="1600" b="0" dirty="0" err="1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p</a:t>
              </a:r>
              <a:r>
                <a:rPr lang="en-US" altLang="en-US" sz="1600" b="0" baseline="-25000" dirty="0" err="1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T</a:t>
              </a:r>
              <a:r>
                <a:rPr lang="en-US" altLang="en-US" sz="1600" b="0" dirty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&gt;150 GeV	</a:t>
              </a:r>
              <a:r>
                <a:rPr lang="en-US" altLang="en-US" sz="1600" b="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10</a:t>
              </a:r>
              <a:r>
                <a:rPr lang="en-US" altLang="en-US" sz="1600" b="0" baseline="3000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2</a:t>
              </a:r>
              <a:endParaRPr lang="en-US" altLang="en-US" sz="16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endParaRPr>
            </a:p>
            <a:p>
              <a:pPr>
                <a:spcBef>
                  <a:spcPct val="0"/>
                </a:spcBef>
                <a:tabLst>
                  <a:tab pos="2971800" algn="l"/>
                </a:tabLst>
              </a:pPr>
              <a:endParaRPr lang="en-US" altLang="en-US" sz="1600" dirty="0" smtClean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endParaRPr>
            </a:p>
            <a:p>
              <a:pPr>
                <a:spcBef>
                  <a:spcPct val="0"/>
                </a:spcBef>
                <a:tabLst>
                  <a:tab pos="2971800" algn="l"/>
                </a:tabLst>
              </a:pPr>
              <a:r>
                <a:rPr lang="en-US" altLang="en-US" sz="160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Higgs particles </a:t>
              </a:r>
              <a:r>
                <a:rPr lang="en-US" altLang="en-US" sz="1600" dirty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	</a:t>
              </a:r>
              <a:r>
                <a:rPr lang="en-US" altLang="en-US" sz="1600" dirty="0" smtClean="0">
                  <a:solidFill>
                    <a:schemeClr val="tx1"/>
                  </a:solidFill>
                  <a:latin typeface="Maiandra GD" panose="020E0502030308020204" pitchFamily="34" charset="0"/>
                  <a:sym typeface="Symbol" panose="05050102010706020507" pitchFamily="18" charset="2"/>
                </a:rPr>
                <a:t>~1/day</a:t>
              </a:r>
              <a:endParaRPr lang="en-US" altLang="en-US" sz="16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723959" y="1006882"/>
              <a:ext cx="403142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b="1" i="1" dirty="0" smtClean="0">
                  <a:solidFill>
                    <a:schemeClr val="tx1"/>
                  </a:solidFill>
                  <a:latin typeface="Maiandra GD" panose="020E0502030308020204" pitchFamily="34" charset="0"/>
                </a:rPr>
                <a:t>Produced per second in  LHC Run 2</a:t>
              </a:r>
              <a:endParaRPr lang="nl-NL" altLang="en-US" sz="1600" b="1" i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435600" y="6305550"/>
            <a:ext cx="2603500" cy="27699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Higgs deeltje: ~ 1 per dag</a:t>
            </a:r>
            <a:endParaRPr lang="nl-NL" altLang="en-US" sz="1200" b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</p:txBody>
      </p:sp>
      <p:pic>
        <p:nvPicPr>
          <p:cNvPr id="10" name="Picture 7" descr="heee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1" y="638235"/>
            <a:ext cx="3850916" cy="385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305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Introduction to Nikhef - Connectivity and e-Infrastructure for Research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object 7"/>
          <p:cNvGrpSpPr/>
          <p:nvPr/>
        </p:nvGrpSpPr>
        <p:grpSpPr>
          <a:xfrm>
            <a:off x="-176" y="0"/>
            <a:ext cx="9144001" cy="5143735"/>
            <a:chOff x="0" y="0"/>
            <a:chExt cx="20103465" cy="11308715"/>
          </a:xfrm>
        </p:grpSpPr>
        <p:sp>
          <p:nvSpPr>
            <p:cNvPr id="7" name="object 8"/>
            <p:cNvSpPr/>
            <p:nvPr/>
          </p:nvSpPr>
          <p:spPr>
            <a:xfrm>
              <a:off x="0" y="5"/>
              <a:ext cx="2178685" cy="1358265"/>
            </a:xfrm>
            <a:custGeom>
              <a:avLst/>
              <a:gdLst/>
              <a:ahLst/>
              <a:cxnLst/>
              <a:rect l="l" t="t" r="r" b="b"/>
              <a:pathLst>
                <a:path w="2178685" h="1358265">
                  <a:moveTo>
                    <a:pt x="1657388" y="0"/>
                  </a:moveTo>
                  <a:lnTo>
                    <a:pt x="0" y="0"/>
                  </a:lnTo>
                  <a:lnTo>
                    <a:pt x="0" y="1340383"/>
                  </a:lnTo>
                  <a:lnTo>
                    <a:pt x="1657388" y="1340383"/>
                  </a:lnTo>
                  <a:lnTo>
                    <a:pt x="1657388" y="0"/>
                  </a:lnTo>
                  <a:close/>
                </a:path>
                <a:path w="2178685" h="1358265">
                  <a:moveTo>
                    <a:pt x="2178227" y="0"/>
                  </a:moveTo>
                  <a:lnTo>
                    <a:pt x="1657756" y="0"/>
                  </a:lnTo>
                  <a:lnTo>
                    <a:pt x="1657756" y="1357985"/>
                  </a:lnTo>
                  <a:lnTo>
                    <a:pt x="2178227" y="0"/>
                  </a:lnTo>
                  <a:close/>
                </a:path>
              </a:pathLst>
            </a:custGeom>
            <a:solidFill>
              <a:srgbClr val="E3D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61" y="325417"/>
              <a:ext cx="1710142" cy="774908"/>
            </a:xfrm>
            <a:prstGeom prst="rect">
              <a:avLst/>
            </a:prstGeom>
          </p:spPr>
        </p:pic>
        <p:sp>
          <p:nvSpPr>
            <p:cNvPr id="9" name="object 10"/>
            <p:cNvSpPr/>
            <p:nvPr/>
          </p:nvSpPr>
          <p:spPr>
            <a:xfrm>
              <a:off x="1752518" y="341685"/>
              <a:ext cx="358140" cy="913765"/>
            </a:xfrm>
            <a:custGeom>
              <a:avLst/>
              <a:gdLst/>
              <a:ahLst/>
              <a:cxnLst/>
              <a:rect l="l" t="t" r="r" b="b"/>
              <a:pathLst>
                <a:path w="358139" h="913765">
                  <a:moveTo>
                    <a:pt x="297921" y="0"/>
                  </a:moveTo>
                  <a:lnTo>
                    <a:pt x="0" y="776109"/>
                  </a:lnTo>
                  <a:lnTo>
                    <a:pt x="358016" y="913538"/>
                  </a:lnTo>
                  <a:lnTo>
                    <a:pt x="297921" y="0"/>
                  </a:lnTo>
                  <a:close/>
                </a:path>
              </a:pathLst>
            </a:custGeom>
            <a:solidFill>
              <a:srgbClr val="6F2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" y="0"/>
              <a:ext cx="20101932" cy="11308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6931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9CC597D3-2BA1-49B4-A652-5A098668FC13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1E7DFBDB-0D5E-4DBE-95D1-79263F0629F2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EB4A0C24-CFA4-404F-8DCC-D955205BD8E5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53588B5E-8B2B-46F9-89FB-FAE2B6692BB9}" vid="{56CD6D2D-8398-4480-B92F-5F240E8E52F3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1388</TotalTime>
  <Words>3003</Words>
  <Application>Microsoft Office PowerPoint</Application>
  <PresentationFormat>On-screen Show (16:9)</PresentationFormat>
  <Paragraphs>434</Paragraphs>
  <Slides>55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82" baseType="lpstr">
      <vt:lpstr>Akkurat Std</vt:lpstr>
      <vt:lpstr>Akkurat Std Bold</vt:lpstr>
      <vt:lpstr>Akkurat Std Italic</vt:lpstr>
      <vt:lpstr>Akkurat Std Mono</vt:lpstr>
      <vt:lpstr>Arial</vt:lpstr>
      <vt:lpstr>Bradley Hand ITC TT-Bold</vt:lpstr>
      <vt:lpstr>Calibri</vt:lpstr>
      <vt:lpstr>Candara</vt:lpstr>
      <vt:lpstr>Gill Sans</vt:lpstr>
      <vt:lpstr>Helvetica</vt:lpstr>
      <vt:lpstr>Helvetica Neue</vt:lpstr>
      <vt:lpstr>Helvetica Neue Medium</vt:lpstr>
      <vt:lpstr>Lucida Grande</vt:lpstr>
      <vt:lpstr>Maiandra GD</vt:lpstr>
      <vt:lpstr>MaiandraGD-Regular</vt:lpstr>
      <vt:lpstr>Minion Pro</vt:lpstr>
      <vt:lpstr>MT Extra</vt:lpstr>
      <vt:lpstr>Symbol</vt:lpstr>
      <vt:lpstr>Verdana</vt:lpstr>
      <vt:lpstr>Wingdings</vt:lpstr>
      <vt:lpstr>Nikhef-DG22-NikUM-main</vt:lpstr>
      <vt:lpstr>Nikhef-DG22-NikOnly-main</vt:lpstr>
      <vt:lpstr>Nikhef-DG22-2018-legacy</vt:lpstr>
      <vt:lpstr>Nikhef-DG22-NikUM-Closures</vt:lpstr>
      <vt:lpstr>2_Nik2018-Standard</vt:lpstr>
      <vt:lpstr>1_Nik2018-Standard</vt:lpstr>
      <vt:lpstr>PHOTO-PAINT</vt:lpstr>
      <vt:lpstr>Welcome to Nikhef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Distributing data via the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Thanks, and enjoy Nikhef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for the LHC  at Nikhef and in the world</dc:title>
  <dc:creator>davidg</dc:creator>
  <cp:lastModifiedBy>davidg</cp:lastModifiedBy>
  <cp:revision>247</cp:revision>
  <dcterms:created xsi:type="dcterms:W3CDTF">2023-03-20T04:02:50Z</dcterms:created>
  <dcterms:modified xsi:type="dcterms:W3CDTF">2024-10-16T06:52:24Z</dcterms:modified>
</cp:coreProperties>
</file>