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29.jpg" ContentType="image/jpg"/>
  <Override PartName="/ppt/media/image35.jpg" ContentType="image/jpg"/>
  <Override PartName="/ppt/notesSlides/notesSlide1.xml" ContentType="application/vnd.openxmlformats-officedocument.presentationml.notesSlide+xml"/>
  <Override PartName="/ppt/media/image65.jpg" ContentType="image/jpg"/>
  <Override PartName="/ppt/media/image70.jpg" ContentType="image/jpg"/>
  <Override PartName="/ppt/media/image73.jpg" ContentType="image/jpg"/>
  <Override PartName="/ppt/media/image77.jpg" ContentType="image/jpg"/>
  <Override PartName="/ppt/media/image78.jpg" ContentType="image/jpg"/>
  <Override PartName="/ppt/media/image84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62.jpg" ContentType="image/jpg"/>
  <Override PartName="/ppt/media/image180.jpg" ContentType="image/jpg"/>
  <Override PartName="/ppt/media/image183.jpg" ContentType="image/jpg"/>
  <Override PartName="/ppt/media/image185.jpg" ContentType="image/jpg"/>
  <Override PartName="/ppt/media/image186.jpg" ContentType="image/jpg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  <p:sldMasterId id="2147483801" r:id="rId5"/>
    <p:sldMasterId id="2147483812" r:id="rId6"/>
  </p:sldMasterIdLst>
  <p:notesMasterIdLst>
    <p:notesMasterId r:id="rId54"/>
  </p:notesMasterIdLst>
  <p:handoutMasterIdLst>
    <p:handoutMasterId r:id="rId55"/>
  </p:handoutMasterIdLst>
  <p:sldIdLst>
    <p:sldId id="256" r:id="rId7"/>
    <p:sldId id="348" r:id="rId8"/>
    <p:sldId id="355" r:id="rId9"/>
    <p:sldId id="320" r:id="rId10"/>
    <p:sldId id="356" r:id="rId11"/>
    <p:sldId id="402" r:id="rId12"/>
    <p:sldId id="321" r:id="rId13"/>
    <p:sldId id="407" r:id="rId14"/>
    <p:sldId id="406" r:id="rId15"/>
    <p:sldId id="360" r:id="rId16"/>
    <p:sldId id="357" r:id="rId17"/>
    <p:sldId id="323" r:id="rId18"/>
    <p:sldId id="325" r:id="rId19"/>
    <p:sldId id="349" r:id="rId20"/>
    <p:sldId id="378" r:id="rId21"/>
    <p:sldId id="399" r:id="rId22"/>
    <p:sldId id="409" r:id="rId23"/>
    <p:sldId id="382" r:id="rId24"/>
    <p:sldId id="384" r:id="rId25"/>
    <p:sldId id="383" r:id="rId26"/>
    <p:sldId id="380" r:id="rId27"/>
    <p:sldId id="385" r:id="rId28"/>
    <p:sldId id="386" r:id="rId29"/>
    <p:sldId id="387" r:id="rId30"/>
    <p:sldId id="389" r:id="rId31"/>
    <p:sldId id="398" r:id="rId32"/>
    <p:sldId id="381" r:id="rId33"/>
    <p:sldId id="301" r:id="rId34"/>
    <p:sldId id="390" r:id="rId35"/>
    <p:sldId id="393" r:id="rId36"/>
    <p:sldId id="404" r:id="rId37"/>
    <p:sldId id="405" r:id="rId38"/>
    <p:sldId id="337" r:id="rId39"/>
    <p:sldId id="331" r:id="rId40"/>
    <p:sldId id="332" r:id="rId41"/>
    <p:sldId id="403" r:id="rId42"/>
    <p:sldId id="342" r:id="rId43"/>
    <p:sldId id="346" r:id="rId44"/>
    <p:sldId id="408" r:id="rId45"/>
    <p:sldId id="341" r:id="rId46"/>
    <p:sldId id="293" r:id="rId47"/>
    <p:sldId id="339" r:id="rId48"/>
    <p:sldId id="340" r:id="rId49"/>
    <p:sldId id="392" r:id="rId50"/>
    <p:sldId id="395" r:id="rId51"/>
    <p:sldId id="257" r:id="rId52"/>
    <p:sldId id="397" r:id="rId53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88B"/>
    <a:srgbClr val="6F2575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8" autoAdjust="0"/>
    <p:restoredTop sz="94643"/>
  </p:normalViewPr>
  <p:slideViewPr>
    <p:cSldViewPr snapToGrid="0" snapToObjects="1">
      <p:cViewPr varScale="1">
        <p:scale>
          <a:sx n="138" d="100"/>
          <a:sy n="138" d="100"/>
        </p:scale>
        <p:origin x="1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64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0F9629-7C64-4BA9-A2CE-AE5E4C4B8FEF}" type="doc">
      <dgm:prSet loTypeId="urn:microsoft.com/office/officeart/2005/8/layout/arrow2" loCatId="process" qsTypeId="urn:microsoft.com/office/officeart/2005/8/quickstyle/simple5" qsCatId="simple" csTypeId="urn:microsoft.com/office/officeart/2005/8/colors/accent5_3" csCatId="accent5" phldr="1"/>
      <dgm:spPr/>
    </dgm:pt>
    <dgm:pt modelId="{E125BA7E-1E65-4103-AC37-2161109A9CC1}">
      <dgm:prSet/>
      <dgm:spPr/>
      <dgm:t>
        <a:bodyPr/>
        <a:lstStyle/>
        <a:p>
          <a:endParaRPr lang="en-US"/>
        </a:p>
      </dgm:t>
    </dgm:pt>
    <dgm:pt modelId="{0ECA86ED-2F84-4AD1-A4AB-417D0FD66AFA}" type="parTrans" cxnId="{307C6775-DDB7-4048-BB11-EFB1A5FBB98B}">
      <dgm:prSet/>
      <dgm:spPr/>
      <dgm:t>
        <a:bodyPr/>
        <a:lstStyle/>
        <a:p>
          <a:endParaRPr lang="en-US"/>
        </a:p>
      </dgm:t>
    </dgm:pt>
    <dgm:pt modelId="{86538E2B-2EFC-4A13-AC56-3AE536FA775B}" type="sibTrans" cxnId="{307C6775-DDB7-4048-BB11-EFB1A5FBB98B}">
      <dgm:prSet/>
      <dgm:spPr/>
      <dgm:t>
        <a:bodyPr/>
        <a:lstStyle/>
        <a:p>
          <a:endParaRPr lang="en-US"/>
        </a:p>
      </dgm:t>
    </dgm:pt>
    <dgm:pt modelId="{21EE3F6A-52C7-4ED2-AD68-39FA2D22F82C}">
      <dgm:prSet/>
      <dgm:spPr/>
      <dgm:t>
        <a:bodyPr/>
        <a:lstStyle/>
        <a:p>
          <a:endParaRPr lang="en-US"/>
        </a:p>
      </dgm:t>
    </dgm:pt>
    <dgm:pt modelId="{092EA153-C4CB-4A78-A696-5B8D2FC82E17}" type="parTrans" cxnId="{4B9942A6-5F18-45F5-9868-579B9E596F24}">
      <dgm:prSet/>
      <dgm:spPr/>
      <dgm:t>
        <a:bodyPr/>
        <a:lstStyle/>
        <a:p>
          <a:endParaRPr lang="en-US"/>
        </a:p>
      </dgm:t>
    </dgm:pt>
    <dgm:pt modelId="{E1D391B8-134E-4F8F-A871-717C6DBAA342}" type="sibTrans" cxnId="{4B9942A6-5F18-45F5-9868-579B9E596F24}">
      <dgm:prSet/>
      <dgm:spPr/>
      <dgm:t>
        <a:bodyPr/>
        <a:lstStyle/>
        <a:p>
          <a:endParaRPr lang="en-US"/>
        </a:p>
      </dgm:t>
    </dgm:pt>
    <dgm:pt modelId="{9BA09653-66FC-4BB0-8DFB-367AFCDCBD92}" type="pres">
      <dgm:prSet presAssocID="{040F9629-7C64-4BA9-A2CE-AE5E4C4B8FEF}" presName="arrowDiagram" presStyleCnt="0">
        <dgm:presLayoutVars>
          <dgm:chMax val="5"/>
          <dgm:dir/>
          <dgm:resizeHandles val="exact"/>
        </dgm:presLayoutVars>
      </dgm:prSet>
      <dgm:spPr/>
    </dgm:pt>
    <dgm:pt modelId="{01334992-67BB-423D-B618-A3D4B1DAA474}" type="pres">
      <dgm:prSet presAssocID="{040F9629-7C64-4BA9-A2CE-AE5E4C4B8FEF}" presName="arrow" presStyleLbl="bgShp" presStyleIdx="0" presStyleCnt="1" custScaleX="111375" custLinFactNeighborX="-8895" custLinFactNeighborY="3304"/>
      <dgm:spPr/>
    </dgm:pt>
    <dgm:pt modelId="{652170F0-ADCF-4308-9D28-739E84F630F2}" type="pres">
      <dgm:prSet presAssocID="{040F9629-7C64-4BA9-A2CE-AE5E4C4B8FEF}" presName="arrowDiagram2" presStyleCnt="0"/>
      <dgm:spPr/>
    </dgm:pt>
    <dgm:pt modelId="{DBFF27EF-91EF-484D-A5D2-013CF4F2FDF6}" type="pres">
      <dgm:prSet presAssocID="{21EE3F6A-52C7-4ED2-AD68-39FA2D22F82C}" presName="bullet2a" presStyleLbl="node1" presStyleIdx="0" presStyleCnt="2"/>
      <dgm:spPr/>
    </dgm:pt>
    <dgm:pt modelId="{72DCA6C4-7E62-49E3-956E-55253CBDD7CF}" type="pres">
      <dgm:prSet presAssocID="{21EE3F6A-52C7-4ED2-AD68-39FA2D22F82C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3513C-4059-48E2-8692-9F77B63C1DE4}" type="pres">
      <dgm:prSet presAssocID="{E125BA7E-1E65-4103-AC37-2161109A9CC1}" presName="bullet2b" presStyleLbl="node1" presStyleIdx="1" presStyleCnt="2"/>
      <dgm:spPr/>
    </dgm:pt>
    <dgm:pt modelId="{55754CAA-7512-47A1-8CC0-4BD945161D81}" type="pres">
      <dgm:prSet presAssocID="{E125BA7E-1E65-4103-AC37-2161109A9CC1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DD96D4-430E-4604-8D3F-0A88A63A6FBA}" type="presOf" srcId="{E125BA7E-1E65-4103-AC37-2161109A9CC1}" destId="{55754CAA-7512-47A1-8CC0-4BD945161D81}" srcOrd="0" destOrd="0" presId="urn:microsoft.com/office/officeart/2005/8/layout/arrow2"/>
    <dgm:cxn modelId="{DBFB9278-16D8-4CDA-B7E2-4CFFFCFBD513}" type="presOf" srcId="{040F9629-7C64-4BA9-A2CE-AE5E4C4B8FEF}" destId="{9BA09653-66FC-4BB0-8DFB-367AFCDCBD92}" srcOrd="0" destOrd="0" presId="urn:microsoft.com/office/officeart/2005/8/layout/arrow2"/>
    <dgm:cxn modelId="{307C6775-DDB7-4048-BB11-EFB1A5FBB98B}" srcId="{040F9629-7C64-4BA9-A2CE-AE5E4C4B8FEF}" destId="{E125BA7E-1E65-4103-AC37-2161109A9CC1}" srcOrd="1" destOrd="0" parTransId="{0ECA86ED-2F84-4AD1-A4AB-417D0FD66AFA}" sibTransId="{86538E2B-2EFC-4A13-AC56-3AE536FA775B}"/>
    <dgm:cxn modelId="{4B9942A6-5F18-45F5-9868-579B9E596F24}" srcId="{040F9629-7C64-4BA9-A2CE-AE5E4C4B8FEF}" destId="{21EE3F6A-52C7-4ED2-AD68-39FA2D22F82C}" srcOrd="0" destOrd="0" parTransId="{092EA153-C4CB-4A78-A696-5B8D2FC82E17}" sibTransId="{E1D391B8-134E-4F8F-A871-717C6DBAA342}"/>
    <dgm:cxn modelId="{E3949C3F-46F9-4613-89D4-97B5C0F99F10}" type="presOf" srcId="{21EE3F6A-52C7-4ED2-AD68-39FA2D22F82C}" destId="{72DCA6C4-7E62-49E3-956E-55253CBDD7CF}" srcOrd="0" destOrd="0" presId="urn:microsoft.com/office/officeart/2005/8/layout/arrow2"/>
    <dgm:cxn modelId="{56C94280-5F5F-419C-B786-E62B2B0B618F}" type="presParOf" srcId="{9BA09653-66FC-4BB0-8DFB-367AFCDCBD92}" destId="{01334992-67BB-423D-B618-A3D4B1DAA474}" srcOrd="0" destOrd="0" presId="urn:microsoft.com/office/officeart/2005/8/layout/arrow2"/>
    <dgm:cxn modelId="{3B5F6BE2-09E6-4E26-9225-4FB850FC248F}" type="presParOf" srcId="{9BA09653-66FC-4BB0-8DFB-367AFCDCBD92}" destId="{652170F0-ADCF-4308-9D28-739E84F630F2}" srcOrd="1" destOrd="0" presId="urn:microsoft.com/office/officeart/2005/8/layout/arrow2"/>
    <dgm:cxn modelId="{AC93B1CC-F4F3-441D-96FA-574DB0E34531}" type="presParOf" srcId="{652170F0-ADCF-4308-9D28-739E84F630F2}" destId="{DBFF27EF-91EF-484D-A5D2-013CF4F2FDF6}" srcOrd="0" destOrd="0" presId="urn:microsoft.com/office/officeart/2005/8/layout/arrow2"/>
    <dgm:cxn modelId="{C7B7FA4E-7F2E-4772-8815-DFD09F0EB74D}" type="presParOf" srcId="{652170F0-ADCF-4308-9D28-739E84F630F2}" destId="{72DCA6C4-7E62-49E3-956E-55253CBDD7CF}" srcOrd="1" destOrd="0" presId="urn:microsoft.com/office/officeart/2005/8/layout/arrow2"/>
    <dgm:cxn modelId="{78BC735C-8A62-4E77-A626-76019515E536}" type="presParOf" srcId="{652170F0-ADCF-4308-9D28-739E84F630F2}" destId="{37D3513C-4059-48E2-8692-9F77B63C1DE4}" srcOrd="2" destOrd="0" presId="urn:microsoft.com/office/officeart/2005/8/layout/arrow2"/>
    <dgm:cxn modelId="{8C0EC624-50B8-4412-AAE9-86522A7ED72E}" type="presParOf" srcId="{652170F0-ADCF-4308-9D28-739E84F630F2}" destId="{55754CAA-7512-47A1-8CC0-4BD945161D81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34992-67BB-423D-B618-A3D4B1DAA474}">
      <dsp:nvSpPr>
        <dsp:cNvPr id="0" name=""/>
        <dsp:cNvSpPr/>
      </dsp:nvSpPr>
      <dsp:spPr>
        <a:xfrm>
          <a:off x="531377" y="0"/>
          <a:ext cx="6968208" cy="391033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FF27EF-91EF-484D-A5D2-013CF4F2FDF6}">
      <dsp:nvSpPr>
        <dsp:cNvPr id="0" name=""/>
        <dsp:cNvSpPr/>
      </dsp:nvSpPr>
      <dsp:spPr>
        <a:xfrm>
          <a:off x="2898378" y="2131129"/>
          <a:ext cx="218978" cy="218978"/>
        </a:xfrm>
        <a:prstGeom prst="ellipse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DCA6C4-7E62-49E3-956E-55253CBDD7CF}">
      <dsp:nvSpPr>
        <dsp:cNvPr id="0" name=""/>
        <dsp:cNvSpPr/>
      </dsp:nvSpPr>
      <dsp:spPr>
        <a:xfrm>
          <a:off x="3007868" y="2240619"/>
          <a:ext cx="2033371" cy="166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3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3007868" y="2240619"/>
        <a:ext cx="2033371" cy="1669710"/>
      </dsp:txXfrm>
    </dsp:sp>
    <dsp:sp modelId="{37D3513C-4059-48E2-8692-9F77B63C1DE4}">
      <dsp:nvSpPr>
        <dsp:cNvPr id="0" name=""/>
        <dsp:cNvSpPr/>
      </dsp:nvSpPr>
      <dsp:spPr>
        <a:xfrm>
          <a:off x="4916109" y="1133995"/>
          <a:ext cx="375391" cy="375391"/>
        </a:xfrm>
        <a:prstGeom prst="ellipse">
          <a:avLst/>
        </a:prstGeom>
        <a:gradFill rotWithShape="0">
          <a:gsLst>
            <a:gs pos="0">
              <a:schemeClr val="accent5">
                <a:shade val="80000"/>
                <a:hueOff val="-601299"/>
                <a:satOff val="-67268"/>
                <a:lumOff val="38427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shade val="80000"/>
                <a:hueOff val="-601299"/>
                <a:satOff val="-67268"/>
                <a:lumOff val="3842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754CAA-7512-47A1-8CC0-4BD945161D81}">
      <dsp:nvSpPr>
        <dsp:cNvPr id="0" name=""/>
        <dsp:cNvSpPr/>
      </dsp:nvSpPr>
      <dsp:spPr>
        <a:xfrm>
          <a:off x="5103804" y="1321691"/>
          <a:ext cx="2033371" cy="2588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91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5103804" y="1321691"/>
        <a:ext cx="2033371" cy="2588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24/01/2025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4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not on slide but important: concentrates all NL HEP infrastructure</a:t>
            </a:r>
          </a:p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machine shop, designers, ICT</a:t>
            </a:r>
          </a:p>
        </p:txBody>
      </p:sp>
    </p:spTree>
    <p:extLst>
      <p:ext uri="{BB962C8B-B14F-4D97-AF65-F5344CB8AC3E}">
        <p14:creationId xmlns:p14="http://schemas.microsoft.com/office/powerpoint/2010/main" val="102006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de </a:t>
            </a:r>
            <a:r>
              <a:rPr lang="en-GB" dirty="0" err="1" smtClean="0"/>
              <a:t>innovatieketen</a:t>
            </a:r>
            <a:r>
              <a:rPr lang="en-GB" dirty="0" smtClean="0"/>
              <a:t> is SURF </a:t>
            </a:r>
            <a:r>
              <a:rPr lang="en-GB" dirty="0" err="1" smtClean="0"/>
              <a:t>een</a:t>
            </a:r>
            <a:r>
              <a:rPr lang="en-GB" dirty="0" smtClean="0"/>
              <a:t> </a:t>
            </a:r>
            <a:r>
              <a:rPr lang="en-GB" dirty="0" err="1" smtClean="0"/>
              <a:t>stabiele</a:t>
            </a:r>
            <a:r>
              <a:rPr lang="en-GB" dirty="0" smtClean="0"/>
              <a:t> continue factor. De </a:t>
            </a:r>
            <a:r>
              <a:rPr lang="en-GB" dirty="0" err="1" smtClean="0"/>
              <a:t>betrokkenheid</a:t>
            </a:r>
            <a:r>
              <a:rPr lang="en-GB" dirty="0" smtClean="0"/>
              <a:t> van SURF in het hele </a:t>
            </a:r>
            <a:r>
              <a:rPr lang="en-GB" dirty="0" err="1" smtClean="0"/>
              <a:t>traject</a:t>
            </a:r>
            <a:r>
              <a:rPr lang="en-GB" dirty="0" smtClean="0"/>
              <a:t>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b.v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vanuit</a:t>
            </a:r>
            <a:r>
              <a:rPr lang="en-GB" baseline="0" dirty="0" smtClean="0"/>
              <a:t> SLICES-NL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samenwerking</a:t>
            </a:r>
            <a:r>
              <a:rPr lang="en-GB" baseline="0" dirty="0" smtClean="0"/>
              <a:t> met CS </a:t>
            </a:r>
            <a:r>
              <a:rPr lang="en-GB" baseline="0" dirty="0" err="1" smtClean="0"/>
              <a:t>groepen</a:t>
            </a:r>
            <a:r>
              <a:rPr lang="en-GB" baseline="0" dirty="0" smtClean="0"/>
              <a:t>, via het </a:t>
            </a:r>
            <a:r>
              <a:rPr lang="en-GB" baseline="0" dirty="0" err="1" smtClean="0"/>
              <a:t>innovatieprogramma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(efficient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effectief</a:t>
            </a:r>
            <a:r>
              <a:rPr lang="en-GB" baseline="0" dirty="0" smtClean="0"/>
              <a:t>) </a:t>
            </a:r>
            <a:r>
              <a:rPr lang="en-GB" baseline="0" dirty="0" err="1" smtClean="0"/>
              <a:t>gebruik</a:t>
            </a:r>
            <a:r>
              <a:rPr lang="en-GB" baseline="0" dirty="0" smtClean="0"/>
              <a:t> van </a:t>
            </a:r>
            <a:r>
              <a:rPr lang="en-GB" baseline="0" dirty="0" err="1" smtClean="0"/>
              <a:t>faciliteiten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het </a:t>
            </a:r>
            <a:r>
              <a:rPr lang="en-GB" baseline="0" dirty="0" err="1" smtClean="0"/>
              <a:t>onderzoek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naar</a:t>
            </a:r>
            <a:r>
              <a:rPr lang="en-GB" baseline="0" dirty="0" smtClean="0"/>
              <a:t> matching </a:t>
            </a:r>
            <a:r>
              <a:rPr lang="en-GB" baseline="0" dirty="0" err="1" smtClean="0"/>
              <a:t>tussen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technologie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applicaties</a:t>
            </a:r>
            <a:r>
              <a:rPr lang="en-GB" baseline="0" dirty="0" smtClean="0"/>
              <a:t>, tot </a:t>
            </a:r>
            <a:r>
              <a:rPr lang="en-GB" baseline="0" dirty="0" err="1" smtClean="0"/>
              <a:t>aan</a:t>
            </a:r>
            <a:r>
              <a:rPr lang="en-GB" baseline="0" dirty="0" smtClean="0"/>
              <a:t> het </a:t>
            </a:r>
            <a:r>
              <a:rPr lang="en-GB" baseline="0" dirty="0" err="1" smtClean="0"/>
              <a:t>operationeel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onderzoek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zodat</a:t>
            </a:r>
            <a:r>
              <a:rPr lang="en-GB" baseline="0" dirty="0" smtClean="0"/>
              <a:t> SURF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haar</a:t>
            </a:r>
            <a:r>
              <a:rPr lang="en-GB" baseline="0" dirty="0" smtClean="0"/>
              <a:t> partners _</a:t>
            </a:r>
            <a:r>
              <a:rPr lang="en-GB" baseline="0" dirty="0" err="1" smtClean="0"/>
              <a:t>zelf</a:t>
            </a:r>
            <a:r>
              <a:rPr lang="en-GB" baseline="0" dirty="0" smtClean="0"/>
              <a:t>_ de </a:t>
            </a:r>
            <a:r>
              <a:rPr lang="en-GB" baseline="0" dirty="0" err="1" smtClean="0"/>
              <a:t>expterside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hebben</a:t>
            </a:r>
            <a:r>
              <a:rPr lang="en-GB" baseline="0" dirty="0" smtClean="0"/>
              <a:t> om infrastructure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bouwen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Niets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erger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zijn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zelfs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kennis</a:t>
            </a:r>
            <a:r>
              <a:rPr lang="en-GB" baseline="0" dirty="0" smtClean="0"/>
              <a:t> over wat je wilt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inhuren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Doordat</a:t>
            </a:r>
            <a:r>
              <a:rPr lang="en-GB" baseline="0" dirty="0" smtClean="0"/>
              <a:t> SURF </a:t>
            </a:r>
            <a:r>
              <a:rPr lang="en-GB" baseline="0" dirty="0" err="1" smtClean="0"/>
              <a:t>dit</a:t>
            </a:r>
            <a:r>
              <a:rPr lang="en-GB" baseline="0" dirty="0" smtClean="0"/>
              <a:t>, met </a:t>
            </a:r>
            <a:r>
              <a:rPr lang="en-GB" baseline="0" dirty="0" err="1" smtClean="0"/>
              <a:t>haar</a:t>
            </a:r>
            <a:r>
              <a:rPr lang="en-GB" baseline="0" dirty="0" smtClean="0"/>
              <a:t> partners,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kan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krijgt</a:t>
            </a:r>
            <a:r>
              <a:rPr lang="en-GB" baseline="0" dirty="0" smtClean="0"/>
              <a:t> Nederland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unieke</a:t>
            </a:r>
            <a:r>
              <a:rPr lang="en-GB" baseline="0" dirty="0" smtClean="0"/>
              <a:t> positive.</a:t>
            </a:r>
          </a:p>
          <a:p>
            <a:r>
              <a:rPr lang="en-GB" baseline="0" dirty="0" err="1" smtClean="0"/>
              <a:t>Daarvoor</a:t>
            </a:r>
            <a:r>
              <a:rPr lang="en-GB" baseline="0" dirty="0" smtClean="0"/>
              <a:t> is het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van </a:t>
            </a:r>
            <a:r>
              <a:rPr lang="en-GB" baseline="0" dirty="0" err="1" smtClean="0"/>
              <a:t>belang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dat</a:t>
            </a:r>
            <a:r>
              <a:rPr lang="en-GB" baseline="0" dirty="0" smtClean="0"/>
              <a:t> ICT </a:t>
            </a:r>
            <a:r>
              <a:rPr lang="en-GB" baseline="0" dirty="0" err="1" smtClean="0"/>
              <a:t>alsresearch</a:t>
            </a:r>
            <a:r>
              <a:rPr lang="en-GB" baseline="0" dirty="0" smtClean="0"/>
              <a:t> instrument </a:t>
            </a:r>
            <a:r>
              <a:rPr lang="en-GB" baseline="0" dirty="0" err="1" smtClean="0"/>
              <a:t>gezien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wordt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NIET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facilitair</a:t>
            </a:r>
            <a:r>
              <a:rPr lang="en-GB" baseline="0" dirty="0" smtClean="0"/>
              <a:t> of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veredeld</a:t>
            </a:r>
            <a:r>
              <a:rPr lang="en-GB" baseline="0" dirty="0" smtClean="0"/>
              <a:t> ERP system. </a:t>
            </a:r>
          </a:p>
          <a:p>
            <a:r>
              <a:rPr lang="en-GB" baseline="0" dirty="0" smtClean="0"/>
              <a:t>De </a:t>
            </a:r>
            <a:r>
              <a:rPr lang="en-GB" baseline="0" dirty="0" err="1" smtClean="0"/>
              <a:t>erkenning</a:t>
            </a:r>
            <a:r>
              <a:rPr lang="en-GB" baseline="0" dirty="0" smtClean="0"/>
              <a:t> van ICT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essentieel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onderzoeksinstrument</a:t>
            </a:r>
            <a:r>
              <a:rPr lang="en-GB" baseline="0" dirty="0" smtClean="0"/>
              <a:t> is nog </a:t>
            </a:r>
            <a:r>
              <a:rPr lang="en-GB" baseline="0" dirty="0" err="1" smtClean="0"/>
              <a:t>lang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voltooid</a:t>
            </a:r>
            <a:r>
              <a:rPr lang="en-GB" baseline="0" dirty="0" smtClean="0"/>
              <a:t> – nog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instellen</a:t>
            </a:r>
            <a:r>
              <a:rPr lang="en-GB" baseline="0" dirty="0" smtClean="0"/>
              <a:t> in Nederland </a:t>
            </a:r>
            <a:r>
              <a:rPr lang="en-GB" baseline="0" dirty="0" err="1" smtClean="0"/>
              <a:t>zien</a:t>
            </a:r>
            <a:r>
              <a:rPr lang="en-GB" baseline="0" dirty="0" smtClean="0"/>
              <a:t> ICT (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ook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hun</a:t>
            </a:r>
            <a:r>
              <a:rPr lang="en-GB" baseline="0" dirty="0" smtClean="0"/>
              <a:t> representative </a:t>
            </a:r>
            <a:r>
              <a:rPr lang="en-GB" baseline="0" dirty="0" err="1" smtClean="0"/>
              <a:t>richting</a:t>
            </a:r>
            <a:r>
              <a:rPr lang="en-GB" baseline="0" dirty="0" smtClean="0"/>
              <a:t> SURF)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kostenpost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Dit</a:t>
            </a:r>
            <a:r>
              <a:rPr lang="en-GB" baseline="0" dirty="0" smtClean="0"/>
              <a:t> is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structuurprobleem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waarook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instellingen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hun</a:t>
            </a:r>
            <a:r>
              <a:rPr lang="en-GB" baseline="0" dirty="0" smtClean="0"/>
              <a:t> CSCs) </a:t>
            </a:r>
            <a:r>
              <a:rPr lang="en-GB" baseline="0" dirty="0" err="1" smtClean="0"/>
              <a:t>aan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zullen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wennen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dirty="0" smtClean="0"/>
              <a:t>matching de infra op research – </a:t>
            </a:r>
            <a:r>
              <a:rPr lang="en-GB" dirty="0" err="1" smtClean="0"/>
              <a:t>samenwerking</a:t>
            </a:r>
            <a:r>
              <a:rPr lang="en-GB" dirty="0" smtClean="0"/>
              <a:t> </a:t>
            </a:r>
            <a:r>
              <a:rPr lang="en-GB" dirty="0" err="1" smtClean="0"/>
              <a:t>tussen</a:t>
            </a:r>
            <a:r>
              <a:rPr lang="en-GB" dirty="0" smtClean="0"/>
              <a:t> infra expertise </a:t>
            </a:r>
            <a:r>
              <a:rPr lang="en-GB" dirty="0" err="1" smtClean="0"/>
              <a:t>bij</a:t>
            </a:r>
            <a:r>
              <a:rPr lang="en-GB" dirty="0" smtClean="0"/>
              <a:t> SURF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domein</a:t>
            </a:r>
            <a:r>
              <a:rPr lang="en-GB" dirty="0" smtClean="0"/>
              <a:t> expertise</a:t>
            </a:r>
          </a:p>
          <a:p>
            <a:endParaRPr lang="en-GB" dirty="0" smtClean="0"/>
          </a:p>
          <a:p>
            <a:r>
              <a:rPr lang="en-GB" dirty="0" smtClean="0"/>
              <a:t>co-</a:t>
            </a:r>
            <a:r>
              <a:rPr lang="en-GB" dirty="0" err="1" smtClean="0"/>
              <a:t>innovatie</a:t>
            </a:r>
            <a:r>
              <a:rPr lang="en-GB" dirty="0" smtClean="0"/>
              <a:t> is </a:t>
            </a:r>
            <a:r>
              <a:rPr lang="en-GB" dirty="0" err="1" smtClean="0"/>
              <a:t>sterk</a:t>
            </a:r>
            <a:r>
              <a:rPr lang="en-GB" dirty="0" smtClean="0"/>
              <a:t> punt SURF: SOIL, BDSI (‘</a:t>
            </a:r>
            <a:r>
              <a:rPr lang="en-GB" dirty="0" err="1" smtClean="0"/>
              <a:t>nationale</a:t>
            </a:r>
            <a:r>
              <a:rPr lang="en-GB" dirty="0" smtClean="0"/>
              <a:t> </a:t>
            </a:r>
            <a:r>
              <a:rPr lang="en-GB" dirty="0" err="1" smtClean="0"/>
              <a:t>speeltuin</a:t>
            </a:r>
            <a:r>
              <a:rPr lang="en-GB" dirty="0" smtClean="0"/>
              <a:t>’), maar </a:t>
            </a:r>
            <a:r>
              <a:rPr lang="en-GB" dirty="0" err="1" smtClean="0"/>
              <a:t>ook</a:t>
            </a:r>
            <a:r>
              <a:rPr lang="en-GB" dirty="0" smtClean="0"/>
              <a:t> op </a:t>
            </a:r>
            <a:r>
              <a:rPr lang="en-GB" dirty="0" err="1" smtClean="0"/>
              <a:t>diensten</a:t>
            </a:r>
            <a:r>
              <a:rPr lang="en-GB" dirty="0" smtClean="0"/>
              <a:t> (Yoda), </a:t>
            </a:r>
            <a:r>
              <a:rPr lang="en-GB" dirty="0" err="1" smtClean="0"/>
              <a:t>en</a:t>
            </a:r>
            <a:r>
              <a:rPr lang="en-GB" dirty="0" smtClean="0"/>
              <a:t> ‘</a:t>
            </a:r>
            <a:r>
              <a:rPr lang="en-GB" dirty="0" err="1" smtClean="0"/>
              <a:t>stressen</a:t>
            </a:r>
            <a:r>
              <a:rPr lang="en-GB" dirty="0" smtClean="0"/>
              <a:t>’ van next-gen infra research (Quantum simulators, QC – short term &amp; long term)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56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** </a:t>
            </a:r>
            <a:r>
              <a:rPr lang="en-GB" dirty="0" err="1" smtClean="0"/>
              <a:t>netwerken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data – Nederland </a:t>
            </a:r>
            <a:r>
              <a:rPr lang="en-GB" baseline="0" dirty="0" err="1" smtClean="0"/>
              <a:t>sterk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we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blijven</a:t>
            </a:r>
            <a:r>
              <a:rPr lang="en-GB" baseline="0" dirty="0" smtClean="0"/>
              <a:t> – ZEEKABELS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Historisch</a:t>
            </a:r>
            <a:r>
              <a:rPr lang="en-GB" dirty="0" smtClean="0"/>
              <a:t> </a:t>
            </a:r>
            <a:r>
              <a:rPr lang="en-GB" dirty="0" err="1" smtClean="0"/>
              <a:t>sterk</a:t>
            </a:r>
            <a:r>
              <a:rPr lang="en-GB" dirty="0" smtClean="0"/>
              <a:t> in </a:t>
            </a:r>
            <a:r>
              <a:rPr lang="en-GB" dirty="0" err="1" smtClean="0"/>
              <a:t>netwerken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verbondenheid</a:t>
            </a:r>
            <a:r>
              <a:rPr lang="en-GB" dirty="0" smtClean="0"/>
              <a:t>: </a:t>
            </a:r>
            <a:r>
              <a:rPr lang="en-GB" dirty="0" err="1" smtClean="0"/>
              <a:t>Netherlight</a:t>
            </a:r>
            <a:r>
              <a:rPr lang="en-GB" dirty="0" smtClean="0"/>
              <a:t>, optical networks, connectivity-oriented network hubs </a:t>
            </a:r>
          </a:p>
          <a:p>
            <a:r>
              <a:rPr lang="en-US" dirty="0" smtClean="0"/>
              <a:t>Nederland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hier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unieke</a:t>
            </a:r>
            <a:r>
              <a:rPr lang="en-US" dirty="0" smtClean="0"/>
              <a:t> </a:t>
            </a:r>
            <a:r>
              <a:rPr lang="en-US" dirty="0" err="1" smtClean="0"/>
              <a:t>positie</a:t>
            </a:r>
            <a:r>
              <a:rPr lang="en-US" dirty="0" smtClean="0"/>
              <a:t>!</a:t>
            </a:r>
            <a:endParaRPr lang="en-GB" dirty="0" smtClean="0"/>
          </a:p>
          <a:p>
            <a:r>
              <a:rPr lang="en-GB" dirty="0" err="1" smtClean="0"/>
              <a:t>En</a:t>
            </a:r>
            <a:r>
              <a:rPr lang="en-GB" dirty="0" smtClean="0"/>
              <a:t> de </a:t>
            </a:r>
            <a:r>
              <a:rPr lang="en-GB" dirty="0" err="1" smtClean="0"/>
              <a:t>bundeling</a:t>
            </a:r>
            <a:r>
              <a:rPr lang="en-GB" dirty="0" smtClean="0"/>
              <a:t> van e-Infra (network, compute, storage, services) in </a:t>
            </a:r>
            <a:r>
              <a:rPr lang="en-GB" dirty="0" err="1" smtClean="0"/>
              <a:t>een</a:t>
            </a:r>
            <a:r>
              <a:rPr lang="en-GB" dirty="0" smtClean="0"/>
              <a:t> </a:t>
            </a:r>
            <a:r>
              <a:rPr lang="en-GB" dirty="0" err="1" smtClean="0"/>
              <a:t>gezamenlijk</a:t>
            </a:r>
            <a:r>
              <a:rPr lang="en-GB" dirty="0" smtClean="0"/>
              <a:t> ecosystem is </a:t>
            </a:r>
            <a:r>
              <a:rPr lang="en-GB" dirty="0" err="1" smtClean="0"/>
              <a:t>behoorlijk</a:t>
            </a:r>
            <a:r>
              <a:rPr lang="en-GB" dirty="0" smtClean="0"/>
              <a:t> </a:t>
            </a:r>
            <a:r>
              <a:rPr lang="en-GB" dirty="0" err="1" smtClean="0"/>
              <a:t>uniek</a:t>
            </a:r>
            <a:r>
              <a:rPr lang="en-GB" dirty="0" smtClean="0"/>
              <a:t> in de </a:t>
            </a:r>
            <a:r>
              <a:rPr lang="en-GB" dirty="0" err="1" smtClean="0"/>
              <a:t>wereld</a:t>
            </a:r>
            <a:r>
              <a:rPr lang="en-GB" dirty="0" smtClean="0"/>
              <a:t> – maar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moeten</a:t>
            </a:r>
            <a:r>
              <a:rPr lang="en-GB" dirty="0" smtClean="0"/>
              <a:t> we die positive </a:t>
            </a:r>
            <a:r>
              <a:rPr lang="en-GB" dirty="0" err="1" smtClean="0"/>
              <a:t>wel</a:t>
            </a:r>
            <a:r>
              <a:rPr lang="en-GB" dirty="0" smtClean="0"/>
              <a:t> ‘</a:t>
            </a:r>
            <a:r>
              <a:rPr lang="en-GB" dirty="0" err="1" smtClean="0"/>
              <a:t>uitnutten</a:t>
            </a:r>
            <a:r>
              <a:rPr lang="en-GB" dirty="0" smtClean="0"/>
              <a:t>’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</a:p>
          <a:p>
            <a:endParaRPr lang="en-GB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68157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800+ </a:t>
            </a:r>
            <a:r>
              <a:rPr lang="en-GB" dirty="0" err="1" smtClean="0"/>
              <a:t>Gbps</a:t>
            </a:r>
            <a:r>
              <a:rPr lang="en-GB" dirty="0" smtClean="0"/>
              <a:t> </a:t>
            </a:r>
            <a:r>
              <a:rPr lang="en-GB" dirty="0" err="1" smtClean="0"/>
              <a:t>voor</a:t>
            </a:r>
            <a:r>
              <a:rPr lang="en-GB" dirty="0" smtClean="0"/>
              <a:t> HL-LHC – </a:t>
            </a:r>
            <a:r>
              <a:rPr lang="en-GB" dirty="0" err="1" smtClean="0"/>
              <a:t>zowel</a:t>
            </a:r>
            <a:r>
              <a:rPr lang="en-GB" dirty="0" smtClean="0"/>
              <a:t> de </a:t>
            </a:r>
            <a:r>
              <a:rPr lang="en-GB" dirty="0" err="1" smtClean="0"/>
              <a:t>LHCone</a:t>
            </a:r>
            <a:r>
              <a:rPr lang="en-GB" dirty="0" smtClean="0"/>
              <a:t> mesh </a:t>
            </a:r>
            <a:r>
              <a:rPr lang="en-GB" dirty="0" err="1" smtClean="0"/>
              <a:t>en</a:t>
            </a:r>
            <a:r>
              <a:rPr lang="en-GB" dirty="0" smtClean="0"/>
              <a:t> de SURF-Nikhef-CERN dark </a:t>
            </a:r>
            <a:r>
              <a:rPr lang="en-GB" dirty="0" err="1" smtClean="0"/>
              <a:t>fiber</a:t>
            </a:r>
            <a:r>
              <a:rPr lang="en-GB" dirty="0" smtClean="0"/>
              <a:t> optical link AMS-GVA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LHCb QC computing met SURF, </a:t>
            </a:r>
            <a:r>
              <a:rPr lang="en-GB" dirty="0" err="1" smtClean="0"/>
              <a:t>QuSoft</a:t>
            </a:r>
            <a:r>
              <a:rPr lang="en-GB" dirty="0" smtClean="0"/>
              <a:t>, Nikhef, UM, </a:t>
            </a:r>
            <a:r>
              <a:rPr lang="en-GB" dirty="0" err="1" smtClean="0"/>
              <a:t>UvA</a:t>
            </a:r>
            <a:endParaRPr lang="en-GB" dirty="0" smtClean="0"/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FuSE – joint growth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CPU+GPU+storage</a:t>
            </a:r>
            <a:r>
              <a:rPr lang="en-GB" dirty="0" smtClean="0"/>
              <a:t> … + algorithms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1Bpps packets </a:t>
            </a:r>
            <a:r>
              <a:rPr lang="en-GB" dirty="0" err="1" smtClean="0"/>
              <a:t>systeem</a:t>
            </a:r>
            <a:r>
              <a:rPr lang="en-GB" dirty="0" smtClean="0"/>
              <a:t> – </a:t>
            </a:r>
            <a:r>
              <a:rPr lang="en-GB" dirty="0" err="1" smtClean="0"/>
              <a:t>nationale</a:t>
            </a:r>
            <a:r>
              <a:rPr lang="en-GB" dirty="0" smtClean="0"/>
              <a:t> </a:t>
            </a:r>
            <a:r>
              <a:rPr lang="en-GB" dirty="0" err="1" smtClean="0"/>
              <a:t>kritieke</a:t>
            </a:r>
            <a:r>
              <a:rPr lang="en-GB" dirty="0" smtClean="0"/>
              <a:t> infra tests … </a:t>
            </a:r>
            <a:r>
              <a:rPr lang="en-GB" dirty="0" err="1" smtClean="0"/>
              <a:t>en</a:t>
            </a:r>
            <a:r>
              <a:rPr lang="en-GB" dirty="0" smtClean="0"/>
              <a:t> remote trigger </a:t>
            </a:r>
            <a:r>
              <a:rPr lang="en-GB" dirty="0" err="1" smtClean="0"/>
              <a:t>voor</a:t>
            </a:r>
            <a:r>
              <a:rPr lang="en-GB" dirty="0" smtClean="0"/>
              <a:t> rare decays in </a:t>
            </a:r>
            <a:r>
              <a:rPr lang="en-GB" dirty="0" err="1" smtClean="0"/>
              <a:t>kleine</a:t>
            </a:r>
            <a:r>
              <a:rPr lang="en-GB" dirty="0" smtClean="0"/>
              <a:t> </a:t>
            </a:r>
            <a:r>
              <a:rPr lang="en-GB" dirty="0" err="1" smtClean="0"/>
              <a:t>pakketjes</a:t>
            </a:r>
            <a:endParaRPr lang="en-GB" dirty="0" smtClean="0"/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wat </a:t>
            </a:r>
            <a:r>
              <a:rPr lang="en-GB" dirty="0" err="1" smtClean="0"/>
              <a:t>weer</a:t>
            </a:r>
            <a:r>
              <a:rPr lang="en-GB" dirty="0" smtClean="0"/>
              <a:t> met het </a:t>
            </a:r>
            <a:r>
              <a:rPr lang="en-GB" dirty="0" err="1" smtClean="0"/>
              <a:t>onderzoek</a:t>
            </a:r>
            <a:r>
              <a:rPr lang="en-GB" dirty="0" smtClean="0"/>
              <a:t> </a:t>
            </a:r>
            <a:r>
              <a:rPr lang="en-GB" dirty="0" err="1" smtClean="0"/>
              <a:t>naar</a:t>
            </a:r>
            <a:r>
              <a:rPr lang="en-GB" dirty="0" smtClean="0"/>
              <a:t> DPU computing </a:t>
            </a:r>
            <a:br>
              <a:rPr lang="en-GB" dirty="0" smtClean="0"/>
            </a:br>
            <a:r>
              <a:rPr lang="en-GB" dirty="0" err="1" smtClean="0"/>
              <a:t>onder</a:t>
            </a:r>
            <a:r>
              <a:rPr lang="en-GB" dirty="0" smtClean="0"/>
              <a:t> SURF </a:t>
            </a:r>
            <a:r>
              <a:rPr lang="en-GB" dirty="0" err="1" smtClean="0"/>
              <a:t>innovatie</a:t>
            </a:r>
            <a:r>
              <a:rPr lang="en-GB" dirty="0" smtClean="0"/>
              <a:t> linked (Fungible, 6.5MIOPS/node world record)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160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Leuk</a:t>
            </a:r>
            <a:r>
              <a:rPr lang="en-US" dirty="0" smtClean="0"/>
              <a:t>, maar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ons</a:t>
            </a:r>
            <a:r>
              <a:rPr lang="en-US" baseline="0" dirty="0" smtClean="0"/>
              <a:t> ICT </a:t>
            </a:r>
            <a:r>
              <a:rPr lang="en-US" baseline="0" dirty="0" err="1" smtClean="0"/>
              <a:t>samenwerkingsprobleem</a:t>
            </a:r>
            <a:r>
              <a:rPr lang="en-US" baseline="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7276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833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nationale</a:t>
            </a:r>
            <a:r>
              <a:rPr lang="en-US" dirty="0" smtClean="0"/>
              <a:t> e-Infra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plaats</a:t>
            </a:r>
            <a:r>
              <a:rPr lang="en-US" dirty="0" smtClean="0"/>
              <a:t> </a:t>
            </a:r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 communities </a:t>
            </a:r>
            <a:r>
              <a:rPr lang="en-US" dirty="0" err="1" smtClean="0"/>
              <a:t>samen</a:t>
            </a:r>
            <a:r>
              <a:rPr lang="en-US" dirty="0" smtClean="0"/>
              <a:t> </a:t>
            </a:r>
            <a:r>
              <a:rPr lang="en-US" dirty="0" err="1" smtClean="0"/>
              <a:t>schaalvoordeel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halen</a:t>
            </a:r>
            <a:r>
              <a:rPr lang="en-US" dirty="0" smtClean="0"/>
              <a:t>. Het </a:t>
            </a:r>
            <a:r>
              <a:rPr lang="en-US" dirty="0" err="1" smtClean="0"/>
              <a:t>combineren</a:t>
            </a:r>
            <a:r>
              <a:rPr lang="en-US" dirty="0" smtClean="0"/>
              <a:t> van </a:t>
            </a:r>
            <a:r>
              <a:rPr lang="en-US" dirty="0" err="1" smtClean="0"/>
              <a:t>domeinen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krijgt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utilisatie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~95%, </a:t>
            </a:r>
            <a:r>
              <a:rPr lang="en-US" baseline="0" dirty="0" err="1" smtClean="0"/>
              <a:t>zodat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infrastructuur</a:t>
            </a:r>
            <a:r>
              <a:rPr lang="en-US" baseline="0" dirty="0" smtClean="0"/>
              <a:t> extreme efficient is.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energiegebruik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trouwens</a:t>
            </a:r>
            <a:r>
              <a:rPr lang="en-US" baseline="0" dirty="0" smtClean="0"/>
              <a:t> …</a:t>
            </a:r>
          </a:p>
          <a:p>
            <a:r>
              <a:rPr lang="en-US" baseline="0" dirty="0" smtClean="0"/>
              <a:t>(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plaatje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nog </a:t>
            </a:r>
            <a:r>
              <a:rPr lang="en-US" baseline="0" dirty="0" err="1" smtClean="0"/>
              <a:t>vervangen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eentje</a:t>
            </a:r>
            <a:r>
              <a:rPr lang="en-US" baseline="0" dirty="0" smtClean="0"/>
              <a:t> van GINA)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084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1443">
              <a:defRPr/>
            </a:pPr>
            <a:r>
              <a:rPr lang="en-GB" dirty="0" smtClean="0"/>
              <a:t>infrastructure is a prerequisite for keeping data ‘alive’</a:t>
            </a:r>
          </a:p>
          <a:p>
            <a:pPr defTabSz="171443">
              <a:defRPr/>
            </a:pPr>
            <a:endParaRPr lang="en-GB" dirty="0" smtClean="0"/>
          </a:p>
          <a:p>
            <a:pPr defTabSz="171443">
              <a:defRPr/>
            </a:pPr>
            <a:r>
              <a:rPr lang="en-GB" dirty="0" smtClean="0"/>
              <a:t>and it’s all about collaboration and doing that in national infrastructure ‘coordinated by SURF’ is the most effective way of preventing lock-in (to cloud vendors, countries, or … again publishers! – think of </a:t>
            </a:r>
            <a:r>
              <a:rPr lang="en-GB" dirty="0" err="1" smtClean="0"/>
              <a:t>Mendelay</a:t>
            </a:r>
            <a:r>
              <a:rPr lang="en-GB" dirty="0" smtClean="0"/>
              <a:t>, PURE, &amp;c …)</a:t>
            </a:r>
          </a:p>
          <a:p>
            <a:endParaRPr lang="en-GB" dirty="0" smtClean="0"/>
          </a:p>
          <a:p>
            <a:r>
              <a:rPr lang="en-GB" dirty="0" smtClean="0"/>
              <a:t>DNI national federated HTC infrastructure</a:t>
            </a:r>
          </a:p>
          <a:p>
            <a:r>
              <a:rPr lang="en-GB" dirty="0" smtClean="0"/>
              <a:t>Yoda</a:t>
            </a:r>
          </a:p>
          <a:p>
            <a:r>
              <a:rPr lang="en-GB" dirty="0" smtClean="0"/>
              <a:t>T2 network</a:t>
            </a:r>
          </a:p>
          <a:p>
            <a:r>
              <a:rPr lang="en-GB" dirty="0" smtClean="0"/>
              <a:t>DCC network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4557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KEY SLIDE</a:t>
            </a:r>
          </a:p>
          <a:p>
            <a:r>
              <a:rPr lang="en-US" dirty="0" smtClean="0"/>
              <a:t>** </a:t>
            </a:r>
            <a:r>
              <a:rPr lang="en-US" dirty="0" err="1" smtClean="0"/>
              <a:t>ook</a:t>
            </a:r>
            <a:r>
              <a:rPr lang="en-US" dirty="0" smtClean="0"/>
              <a:t> EOSC </a:t>
            </a:r>
            <a:r>
              <a:rPr lang="en-US" dirty="0" err="1" smtClean="0"/>
              <a:t>expliciet</a:t>
            </a:r>
            <a:r>
              <a:rPr lang="en-US" dirty="0" smtClean="0"/>
              <a:t> </a:t>
            </a:r>
            <a:r>
              <a:rPr lang="en-US" dirty="0" err="1" smtClean="0"/>
              <a:t>noemen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 flow van </a:t>
            </a:r>
            <a:r>
              <a:rPr lang="en-US" dirty="0" err="1" smtClean="0"/>
              <a:t>instellingen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T1 T0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vereist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deelname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volgende</a:t>
            </a:r>
            <a:r>
              <a:rPr lang="en-US" baseline="0" dirty="0" smtClean="0"/>
              <a:t> slide</a:t>
            </a:r>
            <a:endParaRPr lang="en-US" dirty="0" smtClean="0"/>
          </a:p>
          <a:p>
            <a:endParaRPr lang="en-GB" dirty="0" smtClean="0"/>
          </a:p>
          <a:p>
            <a:r>
              <a:rPr lang="en-GB" dirty="0" smtClean="0"/>
              <a:t>HPC </a:t>
            </a:r>
            <a:r>
              <a:rPr lang="en-GB" dirty="0" err="1" smtClean="0"/>
              <a:t>strategie</a:t>
            </a:r>
            <a:endParaRPr lang="en-GB" dirty="0" smtClean="0"/>
          </a:p>
          <a:p>
            <a:r>
              <a:rPr lang="en-GB" dirty="0" smtClean="0"/>
              <a:t> - </a:t>
            </a:r>
            <a:r>
              <a:rPr lang="en-GB" dirty="0" err="1" smtClean="0"/>
              <a:t>opschaling</a:t>
            </a:r>
            <a:r>
              <a:rPr lang="en-GB" dirty="0" smtClean="0"/>
              <a:t> T2T1T0</a:t>
            </a:r>
          </a:p>
          <a:p>
            <a:r>
              <a:rPr lang="en-GB" dirty="0" smtClean="0"/>
              <a:t> - Nederland </a:t>
            </a:r>
            <a:r>
              <a:rPr lang="en-GB" dirty="0" err="1" smtClean="0"/>
              <a:t>goede</a:t>
            </a:r>
            <a:r>
              <a:rPr lang="en-GB" dirty="0" smtClean="0"/>
              <a:t> positive,  maar HPC is </a:t>
            </a:r>
            <a:r>
              <a:rPr lang="en-GB" dirty="0" err="1" smtClean="0"/>
              <a:t>nodig</a:t>
            </a:r>
            <a:r>
              <a:rPr lang="en-GB" dirty="0" smtClean="0"/>
              <a:t>,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kost</a:t>
            </a:r>
            <a:r>
              <a:rPr lang="en-GB" dirty="0" smtClean="0"/>
              <a:t> </a:t>
            </a:r>
            <a:r>
              <a:rPr lang="en-GB" dirty="0" err="1" smtClean="0"/>
              <a:t>wel</a:t>
            </a:r>
            <a:r>
              <a:rPr lang="en-GB" dirty="0" smtClean="0"/>
              <a:t> geld …</a:t>
            </a:r>
          </a:p>
          <a:p>
            <a:r>
              <a:rPr lang="en-GB" dirty="0" smtClean="0"/>
              <a:t> - </a:t>
            </a:r>
            <a:r>
              <a:rPr lang="en-GB" dirty="0" err="1" smtClean="0"/>
              <a:t>daar</a:t>
            </a:r>
            <a:r>
              <a:rPr lang="en-GB" dirty="0" smtClean="0"/>
              <a:t> </a:t>
            </a:r>
            <a:r>
              <a:rPr lang="en-GB" dirty="0" err="1" smtClean="0"/>
              <a:t>moeten</a:t>
            </a:r>
            <a:r>
              <a:rPr lang="en-GB" dirty="0" smtClean="0"/>
              <a:t> ‘we’ </a:t>
            </a:r>
            <a:r>
              <a:rPr lang="en-GB" dirty="0" err="1" smtClean="0"/>
              <a:t>iets</a:t>
            </a:r>
            <a:r>
              <a:rPr lang="en-GB" dirty="0" smtClean="0"/>
              <a:t> van </a:t>
            </a:r>
            <a:r>
              <a:rPr lang="en-GB" dirty="0" err="1" smtClean="0"/>
              <a:t>vinden</a:t>
            </a:r>
            <a:endParaRPr lang="en-GB" dirty="0" smtClean="0"/>
          </a:p>
          <a:p>
            <a:r>
              <a:rPr lang="en-GB" dirty="0" smtClean="0"/>
              <a:t> -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keuzes</a:t>
            </a:r>
            <a:r>
              <a:rPr lang="en-GB" dirty="0" smtClean="0"/>
              <a:t> </a:t>
            </a:r>
            <a:r>
              <a:rPr lang="en-GB" dirty="0" err="1" smtClean="0"/>
              <a:t>maken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49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dingen</a:t>
            </a:r>
            <a:r>
              <a:rPr lang="en-US" dirty="0" smtClean="0"/>
              <a:t> in </a:t>
            </a:r>
            <a:r>
              <a:rPr lang="en-US" dirty="0" err="1" smtClean="0"/>
              <a:t>verhouding</a:t>
            </a:r>
            <a:r>
              <a:rPr lang="en-US" baseline="0" dirty="0" smtClean="0"/>
              <a:t> tot </a:t>
            </a:r>
            <a:r>
              <a:rPr lang="en-US" baseline="0" dirty="0" err="1" smtClean="0"/>
              <a:t>elkaar</a:t>
            </a:r>
            <a:endParaRPr lang="en-US" baseline="0" dirty="0" smtClean="0"/>
          </a:p>
          <a:p>
            <a:r>
              <a:rPr lang="en-US" baseline="0" dirty="0" smtClean="0"/>
              <a:t>** de “</a:t>
            </a:r>
            <a:r>
              <a:rPr lang="en-US" baseline="0" dirty="0" err="1" smtClean="0"/>
              <a:t>mensen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terug</a:t>
            </a:r>
            <a:r>
              <a:rPr lang="en-US" baseline="0" dirty="0" smtClean="0"/>
              <a:t> in de DCC slides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Message: Infrastructure is more than the computing or storage</a:t>
            </a:r>
            <a:r>
              <a:rPr lang="en-US" baseline="0" dirty="0" smtClean="0"/>
              <a:t> </a:t>
            </a:r>
            <a:r>
              <a:rPr lang="en-US" dirty="0" smtClean="0"/>
              <a:t>hardware, although we do need capacity as well of course. What makes it ‘ICT infrastructure for research’ includes also the network that connects us to our</a:t>
            </a:r>
            <a:r>
              <a:rPr lang="en-US" baseline="0" dirty="0" smtClean="0"/>
              <a:t> peers and the world, the software that makes it work together, it needs design and architecture to turn disparate pieces of iron into a service, and you need the experts to embed ICT into the research process – which is much more than a ‘helpdesk’, but a joint adventure into research computing.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2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7" indent="-342887">
              <a:buFont typeface="Arial" panose="020B0604020202020204" pitchFamily="34" charset="0"/>
              <a:buChar char="•"/>
            </a:pPr>
            <a:r>
              <a:rPr lang="en-US" dirty="0" smtClean="0"/>
              <a:t>MENSEN, </a:t>
            </a:r>
            <a:r>
              <a:rPr lang="en-US" dirty="0" err="1" smtClean="0"/>
              <a:t>mensen</a:t>
            </a:r>
            <a:endParaRPr lang="en-GB" dirty="0" smtClean="0"/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TDCCs:</a:t>
            </a:r>
            <a:r>
              <a:rPr lang="en-GB" baseline="0" dirty="0" smtClean="0"/>
              <a:t> </a:t>
            </a:r>
            <a:r>
              <a:rPr lang="en-GB" dirty="0" smtClean="0"/>
              <a:t>software and infrastructure to bring data to life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err="1" smtClean="0"/>
              <a:t>alleen</a:t>
            </a:r>
            <a:r>
              <a:rPr lang="en-GB" dirty="0" smtClean="0"/>
              <a:t> maar NPOS, </a:t>
            </a:r>
            <a:r>
              <a:rPr lang="en-GB" dirty="0" err="1" smtClean="0"/>
              <a:t>en</a:t>
            </a:r>
            <a:r>
              <a:rPr lang="en-GB" dirty="0" smtClean="0"/>
              <a:t> ‘</a:t>
            </a:r>
            <a:r>
              <a:rPr lang="en-GB" dirty="0" err="1" smtClean="0"/>
              <a:t>dode</a:t>
            </a:r>
            <a:r>
              <a:rPr lang="en-GB" dirty="0" smtClean="0"/>
              <a:t>’ data, is </a:t>
            </a:r>
            <a:r>
              <a:rPr lang="en-GB" dirty="0" err="1" smtClean="0"/>
              <a:t>niet</a:t>
            </a:r>
            <a:r>
              <a:rPr lang="en-GB" dirty="0" smtClean="0"/>
              <a:t> </a:t>
            </a:r>
            <a:r>
              <a:rPr lang="en-GB" dirty="0" err="1" smtClean="0"/>
              <a:t>genoeg</a:t>
            </a:r>
            <a:r>
              <a:rPr lang="en-GB" dirty="0" smtClean="0"/>
              <a:t>:</a:t>
            </a:r>
          </a:p>
          <a:p>
            <a:pPr marL="461946" lvl="1" indent="-342887">
              <a:buFont typeface="Arial" panose="020B0604020202020204" pitchFamily="34" charset="0"/>
              <a:buChar char="•"/>
            </a:pPr>
            <a:r>
              <a:rPr lang="en-GB" dirty="0" err="1" smtClean="0"/>
              <a:t>ook</a:t>
            </a:r>
            <a:r>
              <a:rPr lang="en-GB" dirty="0" smtClean="0"/>
              <a:t> nog HPC/HTC</a:t>
            </a:r>
            <a:r>
              <a:rPr lang="en-GB" baseline="0" dirty="0" smtClean="0"/>
              <a:t> resources </a:t>
            </a:r>
            <a:r>
              <a:rPr lang="en-GB" baseline="0" dirty="0" err="1" smtClean="0"/>
              <a:t>nodig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het network om data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versturen</a:t>
            </a:r>
            <a:endParaRPr lang="en-GB" dirty="0" smtClean="0"/>
          </a:p>
          <a:p>
            <a:pPr marL="461946" lvl="1" indent="-342887">
              <a:buFont typeface="Arial" panose="020B0604020202020204" pitchFamily="34" charset="0"/>
              <a:buChar char="•"/>
            </a:pPr>
            <a:r>
              <a:rPr lang="en-GB" dirty="0" smtClean="0"/>
              <a:t>+ </a:t>
            </a:r>
            <a:r>
              <a:rPr lang="en-GB" dirty="0" err="1" smtClean="0"/>
              <a:t>ook</a:t>
            </a:r>
            <a:r>
              <a:rPr lang="en-GB" dirty="0" smtClean="0"/>
              <a:t> nog open science sharing</a:t>
            </a:r>
            <a:r>
              <a:rPr lang="en-GB" baseline="0" dirty="0" smtClean="0"/>
              <a:t> van expertise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best practices</a:t>
            </a:r>
            <a:endParaRPr lang="en-GB" dirty="0" smtClean="0"/>
          </a:p>
          <a:p>
            <a:pPr marL="461946" lvl="1" indent="-342887">
              <a:buFont typeface="Arial" panose="020B0604020202020204" pitchFamily="34" charset="0"/>
              <a:buChar char="•"/>
            </a:pPr>
            <a:r>
              <a:rPr lang="en-GB" dirty="0" smtClean="0"/>
              <a:t>+ </a:t>
            </a:r>
            <a:r>
              <a:rPr lang="en-GB" dirty="0" err="1" smtClean="0"/>
              <a:t>ook</a:t>
            </a:r>
            <a:r>
              <a:rPr lang="en-GB" dirty="0" smtClean="0"/>
              <a:t> nog infra &amp; software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80322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</a:t>
            </a:r>
            <a:r>
              <a:rPr lang="en-US" dirty="0" err="1" smtClean="0"/>
              <a:t>doel</a:t>
            </a:r>
            <a:r>
              <a:rPr lang="en-US" dirty="0" smtClean="0"/>
              <a:t> slide (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evt</a:t>
            </a:r>
            <a:r>
              <a:rPr lang="en-US" dirty="0" smtClean="0"/>
              <a:t>/ </a:t>
            </a:r>
            <a:r>
              <a:rPr lang="en-US" dirty="0" err="1" smtClean="0"/>
              <a:t>weg</a:t>
            </a:r>
            <a:r>
              <a:rPr lang="en-US" dirty="0" smtClean="0"/>
              <a:t>)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samenwerking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uitdieken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instellingen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TDCC Natural and Engineering Sciences roadmap –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levende</a:t>
            </a:r>
            <a:r>
              <a:rPr lang="en-US" dirty="0" smtClean="0"/>
              <a:t> data is </a:t>
            </a:r>
            <a:r>
              <a:rPr lang="en-US" dirty="0" err="1" smtClean="0"/>
              <a:t>een</a:t>
            </a:r>
            <a:r>
              <a:rPr lang="en-US" baseline="0" dirty="0" smtClean="0"/>
              <a:t> ‘institutional repository’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genoeg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niemand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terug</a:t>
            </a:r>
            <a:r>
              <a:rPr lang="en-US" baseline="0" dirty="0" smtClean="0"/>
              <a:t>. Om data </a:t>
            </a:r>
            <a:r>
              <a:rPr lang="en-US" baseline="0" dirty="0" err="1" smtClean="0"/>
              <a:t>vruchtbaar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moet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samenwerking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vanuit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domein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daarbij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instellingsoverstijgend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ondersteund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rol</a:t>
            </a:r>
            <a:r>
              <a:rPr lang="en-US" baseline="0" dirty="0" smtClean="0"/>
              <a:t> van SURF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b.v</a:t>
            </a:r>
            <a:r>
              <a:rPr lang="en-US" baseline="0" dirty="0" smtClean="0"/>
              <a:t>. de EOSC) </a:t>
            </a:r>
            <a:r>
              <a:rPr lang="en-US" baseline="0" dirty="0" err="1" smtClean="0"/>
              <a:t>helpt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mogelijk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. De TDCCs (</a:t>
            </a:r>
            <a:r>
              <a:rPr lang="en-US" baseline="0" dirty="0" err="1" smtClean="0"/>
              <a:t>hoewel</a:t>
            </a:r>
            <a:r>
              <a:rPr lang="en-US" baseline="0" dirty="0" smtClean="0"/>
              <a:t> nu even </a:t>
            </a:r>
            <a:r>
              <a:rPr lang="en-US" baseline="0" dirty="0" err="1" smtClean="0"/>
              <a:t>gedreven</a:t>
            </a:r>
            <a:r>
              <a:rPr lang="en-US" baseline="0" dirty="0" smtClean="0"/>
              <a:t> door NWO)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samenwerking</a:t>
            </a:r>
            <a:r>
              <a:rPr lang="en-US" baseline="0" dirty="0" smtClean="0"/>
              <a:t> met SURF,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eScience</a:t>
            </a:r>
            <a:r>
              <a:rPr lang="en-US" baseline="0" dirty="0" smtClean="0"/>
              <a:t> Center, </a:t>
            </a:r>
            <a:r>
              <a:rPr lang="en-US" baseline="0" dirty="0" err="1" smtClean="0"/>
              <a:t>nodig</a:t>
            </a:r>
            <a:r>
              <a:rPr lang="en-US" baseline="0" dirty="0" smtClean="0"/>
              <a:t> om de data, met software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infrastructuur</a:t>
            </a:r>
            <a:r>
              <a:rPr lang="en-US" baseline="0" dirty="0" smtClean="0"/>
              <a:t>, ‘tot </a:t>
            </a:r>
            <a:r>
              <a:rPr lang="en-US" baseline="0" dirty="0" err="1" smtClean="0"/>
              <a:t>leven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wekken</a:t>
            </a:r>
            <a:r>
              <a:rPr lang="en-US" baseline="0" dirty="0" smtClean="0"/>
              <a:t>’.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016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KEY MESSAGE SLIDE</a:t>
            </a:r>
          </a:p>
          <a:p>
            <a:r>
              <a:rPr lang="en-US" dirty="0" smtClean="0"/>
              <a:t>**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cofinanciering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door/via </a:t>
            </a:r>
            <a:r>
              <a:rPr lang="en-US" baseline="0" dirty="0" err="1" smtClean="0"/>
              <a:t>domeinen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ingebed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gecoordineerd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SURF context</a:t>
            </a:r>
          </a:p>
          <a:p>
            <a:r>
              <a:rPr lang="en-US" baseline="0" dirty="0" smtClean="0"/>
              <a:t>** PWC rapport: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tot 17% minder </a:t>
            </a:r>
            <a:r>
              <a:rPr lang="en-US" baseline="0" dirty="0" err="1" smtClean="0"/>
              <a:t>investeringen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(“</a:t>
            </a:r>
            <a:r>
              <a:rPr lang="en-US" baseline="0" dirty="0" err="1" smtClean="0"/>
              <a:t>verborgen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kosten</a:t>
            </a:r>
            <a:r>
              <a:rPr lang="en-US" baseline="0" dirty="0" smtClean="0"/>
              <a:t>”) </a:t>
            </a:r>
            <a:r>
              <a:rPr lang="en-US" baseline="0" dirty="0" err="1" smtClean="0"/>
              <a:t>sinds</a:t>
            </a:r>
            <a:r>
              <a:rPr lang="en-US" baseline="0" dirty="0" smtClean="0"/>
              <a:t> 2010-2021!</a:t>
            </a:r>
          </a:p>
          <a:p>
            <a:endParaRPr lang="en-GB" dirty="0" smtClean="0"/>
          </a:p>
          <a:p>
            <a:r>
              <a:rPr lang="en-US" dirty="0" smtClean="0"/>
              <a:t>(gat van 2011 heft decennium </a:t>
            </a:r>
            <a:r>
              <a:rPr lang="en-US" dirty="0" err="1" smtClean="0"/>
              <a:t>lang</a:t>
            </a:r>
            <a:r>
              <a:rPr lang="en-US" dirty="0" smtClean="0"/>
              <a:t> issues </a:t>
            </a:r>
            <a:r>
              <a:rPr lang="en-US" smtClean="0"/>
              <a:t>opgeleverd</a:t>
            </a:r>
          </a:p>
          <a:p>
            <a:endParaRPr lang="en-GB" dirty="0" smtClean="0"/>
          </a:p>
          <a:p>
            <a:r>
              <a:rPr lang="en-GB" dirty="0" err="1" smtClean="0"/>
              <a:t>Domein</a:t>
            </a:r>
            <a:r>
              <a:rPr lang="en-GB" dirty="0" smtClean="0"/>
              <a:t> </a:t>
            </a:r>
            <a:r>
              <a:rPr lang="en-GB" dirty="0" err="1" smtClean="0"/>
              <a:t>sturing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baseline="0" dirty="0" smtClean="0"/>
              <a:t> persistent </a:t>
            </a:r>
            <a:r>
              <a:rPr lang="en-GB" baseline="0" dirty="0" err="1" smtClean="0"/>
              <a:t>infrastructuur</a:t>
            </a:r>
            <a:endParaRPr lang="en-GB" baseline="0" dirty="0" smtClean="0"/>
          </a:p>
          <a:p>
            <a:endParaRPr lang="en-US" dirty="0" smtClean="0"/>
          </a:p>
          <a:p>
            <a:r>
              <a:rPr lang="en-US" dirty="0" smtClean="0"/>
              <a:t>De {T,</a:t>
            </a:r>
            <a:r>
              <a:rPr lang="en-US" baseline="0" dirty="0" smtClean="0"/>
              <a:t>L}</a:t>
            </a:r>
            <a:r>
              <a:rPr lang="en-US" dirty="0" smtClean="0"/>
              <a:t>DCCs </a:t>
            </a:r>
            <a:r>
              <a:rPr lang="en-US" dirty="0" err="1" smtClean="0"/>
              <a:t>laten</a:t>
            </a:r>
            <a:r>
              <a:rPr lang="en-US" dirty="0" smtClean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de </a:t>
            </a:r>
            <a:r>
              <a:rPr lang="en-US" dirty="0" err="1" smtClean="0"/>
              <a:t>vraag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infrastructuur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alleen</a:t>
            </a:r>
            <a:r>
              <a:rPr lang="en-US" baseline="0" dirty="0" smtClean="0"/>
              <a:t> maar </a:t>
            </a:r>
            <a:r>
              <a:rPr lang="en-US" baseline="0" dirty="0" err="1" smtClean="0"/>
              <a:t>zal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toenemen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gebieden</a:t>
            </a:r>
            <a:r>
              <a:rPr lang="en-US" baseline="0" dirty="0" smtClean="0"/>
              <a:t> is nu </a:t>
            </a:r>
            <a:r>
              <a:rPr lang="en-US" baseline="0" dirty="0" err="1" smtClean="0"/>
              <a:t>duidelijker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noden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zitten</a:t>
            </a:r>
            <a:r>
              <a:rPr lang="en-US" baseline="0" dirty="0" smtClean="0"/>
              <a:t>.  Maar ‘open science’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effectief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 van re-use </a:t>
            </a:r>
            <a:r>
              <a:rPr lang="en-US" baseline="0" dirty="0" err="1" smtClean="0"/>
              <a:t>kosten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serieus</a:t>
            </a:r>
            <a:r>
              <a:rPr lang="en-US" baseline="0" dirty="0" smtClean="0"/>
              <a:t> geld, wat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 nature </a:t>
            </a:r>
            <a:r>
              <a:rPr lang="en-US" baseline="0" dirty="0" err="1" smtClean="0"/>
              <a:t>hoort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onderzoek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zelf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individuele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plaats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, want </a:t>
            </a:r>
            <a:r>
              <a:rPr lang="en-US" baseline="0" dirty="0" err="1" smtClean="0"/>
              <a:t>naarmate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meer</a:t>
            </a:r>
            <a:r>
              <a:rPr lang="en-US" baseline="0" dirty="0" smtClean="0"/>
              <a:t> data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data </a:t>
            </a:r>
            <a:r>
              <a:rPr lang="en-US" baseline="0" dirty="0" err="1" smtClean="0"/>
              <a:t>herbruik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komt</a:t>
            </a:r>
            <a:r>
              <a:rPr lang="en-US" baseline="0" dirty="0" smtClean="0"/>
              <a:t> (de re-processing </a:t>
            </a:r>
            <a:r>
              <a:rPr lang="en-US" baseline="0" dirty="0" err="1" smtClean="0"/>
              <a:t>zal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b.v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gegevensbescherming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datalocatie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zelf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moeten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gestaag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resources op.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immers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alleen</a:t>
            </a:r>
            <a:r>
              <a:rPr lang="en-US" baseline="0" dirty="0" smtClean="0"/>
              <a:t> data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totdat</a:t>
            </a:r>
            <a:r>
              <a:rPr lang="en-US" baseline="0" dirty="0" smtClean="0"/>
              <a:t> al je resources in maintenance </a:t>
            </a:r>
            <a:r>
              <a:rPr lang="en-US" baseline="0" dirty="0" err="1" smtClean="0"/>
              <a:t>gaan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zitten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</a:t>
            </a:r>
            <a:r>
              <a:rPr lang="en-US" baseline="0" dirty="0" smtClean="0"/>
              <a:t> je al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dilemma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research software,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succesvolle</a:t>
            </a:r>
            <a:r>
              <a:rPr lang="en-US" baseline="0" dirty="0" smtClean="0"/>
              <a:t>’ developers </a:t>
            </a:r>
            <a:r>
              <a:rPr lang="en-US" baseline="0" dirty="0" err="1" smtClean="0"/>
              <a:t>gestaag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hun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tijd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maintenance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op </a:t>
            </a:r>
            <a:r>
              <a:rPr lang="en-US" baseline="0" dirty="0" err="1" smtClean="0"/>
              <a:t>gaan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 </a:t>
            </a:r>
            <a:r>
              <a:rPr lang="en-US" baseline="0" dirty="0" err="1" smtClean="0"/>
              <a:t>behoefte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processing and computing </a:t>
            </a:r>
            <a:r>
              <a:rPr lang="en-US" baseline="0" dirty="0" err="1" smtClean="0"/>
              <a:t>moet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meegroeien</a:t>
            </a:r>
            <a:r>
              <a:rPr lang="en-US" baseline="0" dirty="0" smtClean="0"/>
              <a:t> met de </a:t>
            </a:r>
            <a:r>
              <a:rPr lang="en-US" baseline="0" dirty="0" err="1" smtClean="0"/>
              <a:t>cumulatieve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resultaten</a:t>
            </a:r>
            <a:r>
              <a:rPr lang="en-US" baseline="0" dirty="0" smtClean="0"/>
              <a:t>.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de WLCG RRBs,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de SKAO planning,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de e-infra </a:t>
            </a:r>
            <a:r>
              <a:rPr lang="en-US" baseline="0" dirty="0" err="1" smtClean="0"/>
              <a:t>paragraaf</a:t>
            </a:r>
            <a:r>
              <a:rPr lang="en-US" baseline="0" dirty="0" smtClean="0"/>
              <a:t> van de ESFRIs, </a:t>
            </a:r>
            <a:r>
              <a:rPr lang="en-US" baseline="0" dirty="0" err="1" smtClean="0"/>
              <a:t>geven</a:t>
            </a:r>
            <a:r>
              <a:rPr lang="en-US" baseline="0" dirty="0" smtClean="0"/>
              <a:t> de input </a:t>
            </a:r>
            <a:r>
              <a:rPr lang="en-US" baseline="0" dirty="0" err="1" smtClean="0"/>
              <a:t>vanuit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domeinen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bekend</a:t>
            </a:r>
            <a:r>
              <a:rPr lang="en-US" baseline="0" dirty="0" smtClean="0"/>
              <a:t> is wat (</a:t>
            </a:r>
            <a:r>
              <a:rPr lang="en-US" baseline="0" dirty="0" err="1" smtClean="0"/>
              <a:t>misschien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nodig</a:t>
            </a:r>
            <a:r>
              <a:rPr lang="en-US" baseline="0" dirty="0" smtClean="0"/>
              <a:t> is. Maar de </a:t>
            </a:r>
            <a:r>
              <a:rPr lang="en-US" baseline="0" dirty="0" err="1" smtClean="0"/>
              <a:t>implementatie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gedeeld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zoals</a:t>
            </a:r>
            <a:r>
              <a:rPr lang="en-US" baseline="0" dirty="0" smtClean="0"/>
              <a:t> GINA/DNI al </a:t>
            </a:r>
            <a:r>
              <a:rPr lang="en-US" baseline="0" dirty="0" err="1" smtClean="0"/>
              <a:t>liet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, of het SURF Data Repository. </a:t>
            </a:r>
          </a:p>
          <a:p>
            <a:r>
              <a:rPr lang="en-US" baseline="0" dirty="0" smtClean="0"/>
              <a:t>Maar de </a:t>
            </a:r>
            <a:r>
              <a:rPr lang="en-US" baseline="0" dirty="0" err="1" smtClean="0"/>
              <a:t>cyclus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BiG</a:t>
            </a:r>
            <a:r>
              <a:rPr lang="en-US" baseline="0" dirty="0" smtClean="0"/>
              <a:t> Grid, </a:t>
            </a:r>
            <a:r>
              <a:rPr lang="en-US" baseline="0" dirty="0" err="1" smtClean="0"/>
              <a:t>LHCUpgrade</a:t>
            </a:r>
            <a:r>
              <a:rPr lang="en-US" baseline="0" dirty="0" smtClean="0"/>
              <a:t>, FuSE, … op </a:t>
            </a:r>
            <a:r>
              <a:rPr lang="en-US" baseline="0" dirty="0" err="1" smtClean="0"/>
              <a:t>projectbasis</a:t>
            </a:r>
            <a:r>
              <a:rPr lang="en-US" baseline="0" dirty="0" smtClean="0"/>
              <a:t>, met de </a:t>
            </a:r>
            <a:r>
              <a:rPr lang="en-US" baseline="0" dirty="0" err="1" smtClean="0"/>
              <a:t>kortetermijn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ideeen</a:t>
            </a:r>
            <a:r>
              <a:rPr lang="en-US" baseline="0" dirty="0" smtClean="0"/>
              <a:t> van NWO, </a:t>
            </a:r>
            <a:r>
              <a:rPr lang="en-US" baseline="0" dirty="0" err="1" smtClean="0"/>
              <a:t>gaat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werken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laat</a:t>
            </a:r>
            <a:r>
              <a:rPr lang="en-US" baseline="0" dirty="0" smtClean="0"/>
              <a:t> SURF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hoe het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, maar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passend</a:t>
            </a:r>
            <a:r>
              <a:rPr lang="en-US" baseline="0" dirty="0" smtClean="0"/>
              <a:t> instrument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…</a:t>
            </a:r>
          </a:p>
          <a:p>
            <a:endParaRPr lang="en-GB" dirty="0" smtClean="0"/>
          </a:p>
          <a:p>
            <a:r>
              <a:rPr lang="en-GB" dirty="0" smtClean="0"/>
              <a:t>nu nog </a:t>
            </a:r>
            <a:r>
              <a:rPr lang="en-GB" dirty="0" err="1" smtClean="0"/>
              <a:t>experimenteren</a:t>
            </a:r>
            <a:r>
              <a:rPr lang="en-GB" dirty="0" smtClean="0"/>
              <a:t> met (L/T)DCCs</a:t>
            </a:r>
            <a:r>
              <a:rPr lang="en-GB" baseline="0" dirty="0" smtClean="0"/>
              <a:t> -- </a:t>
            </a:r>
            <a:r>
              <a:rPr lang="en-GB" dirty="0" err="1" smtClean="0"/>
              <a:t>daarna</a:t>
            </a:r>
            <a:r>
              <a:rPr lang="en-GB" dirty="0" smtClean="0"/>
              <a:t> </a:t>
            </a:r>
            <a:r>
              <a:rPr lang="en-GB" dirty="0" err="1" smtClean="0"/>
              <a:t>structuur</a:t>
            </a:r>
            <a:r>
              <a:rPr lang="en-GB" dirty="0" smtClean="0"/>
              <a:t> </a:t>
            </a:r>
            <a:r>
              <a:rPr lang="en-GB" dirty="0" err="1" smtClean="0"/>
              <a:t>vnuit</a:t>
            </a:r>
            <a:r>
              <a:rPr lang="en-GB" dirty="0" smtClean="0"/>
              <a:t> de </a:t>
            </a:r>
            <a:r>
              <a:rPr lang="en-GB" dirty="0" err="1" smtClean="0"/>
              <a:t>domeinen</a:t>
            </a:r>
            <a:r>
              <a:rPr lang="en-GB" dirty="0" smtClean="0"/>
              <a:t>/ESFRIs/GWIs –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maar </a:t>
            </a:r>
            <a:r>
              <a:rPr lang="en-GB" dirty="0" err="1" smtClean="0"/>
              <a:t>aan</a:t>
            </a:r>
            <a:r>
              <a:rPr lang="en-GB" dirty="0" smtClean="0"/>
              <a:t> de </a:t>
            </a:r>
            <a:r>
              <a:rPr lang="en-GB" dirty="0" err="1" smtClean="0"/>
              <a:t>leden</a:t>
            </a:r>
            <a:r>
              <a:rPr lang="en-GB" dirty="0" smtClean="0"/>
              <a:t> </a:t>
            </a:r>
            <a:r>
              <a:rPr lang="en-GB" dirty="0" err="1" smtClean="0"/>
              <a:t>vertellen</a:t>
            </a:r>
            <a:r>
              <a:rPr lang="en-GB" dirty="0" smtClean="0"/>
              <a:t> </a:t>
            </a:r>
            <a:r>
              <a:rPr lang="en-GB" dirty="0" err="1" smtClean="0"/>
              <a:t>dat</a:t>
            </a:r>
            <a:r>
              <a:rPr lang="en-GB" dirty="0" smtClean="0"/>
              <a:t> het </a:t>
            </a:r>
            <a:r>
              <a:rPr lang="en-GB" dirty="0" err="1" smtClean="0"/>
              <a:t>dus</a:t>
            </a:r>
            <a:r>
              <a:rPr lang="en-GB" dirty="0" smtClean="0"/>
              <a:t> _zo_ </a:t>
            </a:r>
            <a:r>
              <a:rPr lang="en-GB" dirty="0" err="1" smtClean="0"/>
              <a:t>moet</a:t>
            </a:r>
            <a:r>
              <a:rPr lang="en-GB" dirty="0" smtClean="0"/>
              <a:t>.</a:t>
            </a:r>
          </a:p>
          <a:p>
            <a:r>
              <a:rPr lang="en-GB" dirty="0" smtClean="0"/>
              <a:t>Infra is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voor</a:t>
            </a:r>
            <a:r>
              <a:rPr lang="en-GB" dirty="0" smtClean="0"/>
              <a:t> de </a:t>
            </a:r>
            <a:r>
              <a:rPr lang="en-GB" dirty="0" err="1" smtClean="0"/>
              <a:t>wetenschap</a:t>
            </a:r>
            <a:r>
              <a:rPr lang="en-GB" dirty="0" smtClean="0"/>
              <a:t>,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dat</a:t>
            </a:r>
            <a:r>
              <a:rPr lang="en-GB" dirty="0" smtClean="0"/>
              <a:t> </a:t>
            </a:r>
            <a:r>
              <a:rPr lang="en-GB" dirty="0" err="1" smtClean="0"/>
              <a:t>doet</a:t>
            </a:r>
            <a:r>
              <a:rPr lang="en-GB" dirty="0" smtClean="0"/>
              <a:t> SURF</a:t>
            </a:r>
            <a:r>
              <a:rPr lang="en-GB" baseline="0" dirty="0" smtClean="0"/>
              <a:t> … maar: </a:t>
            </a:r>
            <a:r>
              <a:rPr lang="en-GB" dirty="0" smtClean="0"/>
              <a:t>die 20MEur </a:t>
            </a:r>
            <a:r>
              <a:rPr lang="en-GB" dirty="0" err="1" smtClean="0"/>
              <a:t>Uitvoeringsplan</a:t>
            </a:r>
            <a:r>
              <a:rPr lang="en-GB" dirty="0" smtClean="0"/>
              <a:t>/</a:t>
            </a:r>
            <a:r>
              <a:rPr lang="en-GB" dirty="0" err="1" smtClean="0"/>
              <a:t>Apers</a:t>
            </a:r>
            <a:r>
              <a:rPr lang="en-GB" dirty="0" smtClean="0"/>
              <a:t> is </a:t>
            </a:r>
            <a:r>
              <a:rPr lang="en-GB" dirty="0" err="1" smtClean="0"/>
              <a:t>niet</a:t>
            </a:r>
            <a:r>
              <a:rPr lang="en-GB" dirty="0" smtClean="0"/>
              <a:t> </a:t>
            </a:r>
            <a:r>
              <a:rPr lang="en-GB" dirty="0" err="1" smtClean="0"/>
              <a:t>genoeg</a:t>
            </a:r>
            <a:r>
              <a:rPr lang="en-GB" dirty="0" smtClean="0"/>
              <a:t> …</a:t>
            </a:r>
          </a:p>
          <a:p>
            <a:r>
              <a:rPr lang="en-GB" dirty="0" smtClean="0"/>
              <a:t>FuSE </a:t>
            </a:r>
            <a:r>
              <a:rPr lang="en-GB" dirty="0" err="1" smtClean="0"/>
              <a:t>blijft</a:t>
            </a:r>
            <a:r>
              <a:rPr lang="en-GB" dirty="0" smtClean="0"/>
              <a:t> steeds </a:t>
            </a:r>
            <a:r>
              <a:rPr lang="en-GB" dirty="0" err="1" smtClean="0"/>
              <a:t>weer</a:t>
            </a:r>
            <a:r>
              <a:rPr lang="en-GB" dirty="0" smtClean="0"/>
              <a:t> </a:t>
            </a:r>
            <a:r>
              <a:rPr lang="en-GB" dirty="0" err="1" smtClean="0"/>
              <a:t>terugkomen</a:t>
            </a:r>
            <a:r>
              <a:rPr lang="en-GB" dirty="0" smtClean="0"/>
              <a:t>, </a:t>
            </a:r>
            <a:r>
              <a:rPr lang="en-GB" dirty="0" err="1" smtClean="0"/>
              <a:t>zoals</a:t>
            </a:r>
            <a:r>
              <a:rPr lang="en-GB" dirty="0" smtClean="0"/>
              <a:t> al </a:t>
            </a:r>
            <a:r>
              <a:rPr lang="en-GB" dirty="0" err="1" smtClean="0"/>
              <a:t>aan</a:t>
            </a:r>
            <a:r>
              <a:rPr lang="en-GB" dirty="0" smtClean="0"/>
              <a:t> die </a:t>
            </a:r>
            <a:r>
              <a:rPr lang="en-GB" dirty="0" err="1" smtClean="0"/>
              <a:t>evaluatie</a:t>
            </a:r>
            <a:r>
              <a:rPr lang="en-GB" dirty="0" smtClean="0"/>
              <a:t> </a:t>
            </a:r>
            <a:r>
              <a:rPr lang="en-GB" dirty="0" err="1" smtClean="0"/>
              <a:t>commissie</a:t>
            </a:r>
            <a:r>
              <a:rPr lang="en-GB" dirty="0" smtClean="0"/>
              <a:t> </a:t>
            </a:r>
            <a:r>
              <a:rPr lang="en-GB" dirty="0" err="1" smtClean="0"/>
              <a:t>verteld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i="1" dirty="0" smtClean="0"/>
              <a:t>Wat </a:t>
            </a:r>
            <a:r>
              <a:rPr lang="en-GB" i="1" dirty="0" err="1" smtClean="0"/>
              <a:t>te</a:t>
            </a:r>
            <a:r>
              <a:rPr lang="en-GB" i="1" dirty="0" smtClean="0"/>
              <a:t> </a:t>
            </a:r>
            <a:r>
              <a:rPr lang="en-GB" i="1" dirty="0" err="1" smtClean="0"/>
              <a:t>doen</a:t>
            </a:r>
            <a:r>
              <a:rPr lang="en-GB" i="1" dirty="0" smtClean="0"/>
              <a:t> met data? </a:t>
            </a:r>
            <a:r>
              <a:rPr lang="en-GB" i="1" dirty="0" err="1" smtClean="0"/>
              <a:t>Langduring</a:t>
            </a:r>
            <a:r>
              <a:rPr lang="en-GB" i="1" dirty="0" smtClean="0"/>
              <a:t> </a:t>
            </a:r>
            <a:r>
              <a:rPr lang="en-GB" i="1" dirty="0" err="1" smtClean="0"/>
              <a:t>ontsluiten</a:t>
            </a:r>
            <a:r>
              <a:rPr lang="en-GB" i="1" dirty="0" smtClean="0"/>
              <a:t>/</a:t>
            </a:r>
            <a:r>
              <a:rPr lang="en-GB" i="1" dirty="0" err="1" smtClean="0"/>
              <a:t>beschikbaar</a:t>
            </a:r>
            <a:r>
              <a:rPr lang="en-GB" i="1" dirty="0" smtClean="0"/>
              <a:t> </a:t>
            </a:r>
            <a:r>
              <a:rPr lang="en-GB" i="1" dirty="0" err="1" smtClean="0"/>
              <a:t>houden</a:t>
            </a:r>
            <a:r>
              <a:rPr lang="en-GB" i="1" dirty="0" smtClean="0"/>
              <a:t> is </a:t>
            </a:r>
            <a:r>
              <a:rPr lang="en-GB" i="1" dirty="0" err="1" smtClean="0"/>
              <a:t>duur</a:t>
            </a: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234868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.w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" y="871211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4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4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70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2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74" y="3899945"/>
            <a:ext cx="1368766" cy="5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1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91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718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3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688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6" y="801484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370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lack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110969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305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and ICT programme, and the NikhefHousing data center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17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70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and ICT programme, and the NikhefHousing data center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02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5" y="4788777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2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42452"/>
            <a:ext cx="9144000" cy="4924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1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6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2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9629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81940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871210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69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1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8" y="3826156"/>
            <a:ext cx="1643912" cy="6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5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94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857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2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055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7" y="801483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410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02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and ICT programme, and the NikhefHousing data center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43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69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and ICT programme, and the NikhefHousing data center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560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773426"/>
            <a:ext cx="9144000" cy="261610"/>
          </a:xfrm>
          <a:prstGeom prst="rect">
            <a:avLst/>
          </a:prstGeom>
          <a:solidFill>
            <a:srgbClr val="E4D889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Isosceles Triangle 14"/>
          <p:cNvSpPr/>
          <p:nvPr userDrawn="1"/>
        </p:nvSpPr>
        <p:spPr>
          <a:xfrm rot="10800000">
            <a:off x="7339124" y="3032537"/>
            <a:ext cx="1355527" cy="519678"/>
          </a:xfrm>
          <a:prstGeom prst="triangle">
            <a:avLst>
              <a:gd name="adj" fmla="val 48024"/>
            </a:avLst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3161571"/>
            <a:ext cx="8036719" cy="261610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41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4" y="4788776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6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50887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3D88B"/>
                </a:solidFill>
              </a:defRPr>
            </a:lvl1pPr>
            <a:lvl2pPr marL="0" indent="0"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87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846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187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132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51832"/>
            <a:ext cx="8669759" cy="3388997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13114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448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slideLayout" Target="../slideLayouts/slideLayout99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4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9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1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7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98" r:id="rId8"/>
    <p:sldLayoutId id="2147483736" r:id="rId9"/>
    <p:sldLayoutId id="2147483734" r:id="rId10"/>
    <p:sldLayoutId id="2147483724" r:id="rId11"/>
    <p:sldLayoutId id="2147483800" r:id="rId12"/>
    <p:sldLayoutId id="2147483733" r:id="rId13"/>
    <p:sldLayoutId id="2147483799" r:id="rId14"/>
    <p:sldLayoutId id="2147483737" r:id="rId15"/>
    <p:sldLayoutId id="2147483708" r:id="rId16"/>
    <p:sldLayoutId id="2147483662" r:id="rId17"/>
    <p:sldLayoutId id="2147483701" r:id="rId18"/>
    <p:sldLayoutId id="2147483668" r:id="rId19"/>
    <p:sldLayoutId id="2147483660" r:id="rId20"/>
    <p:sldLayoutId id="2147483704" r:id="rId21"/>
    <p:sldLayoutId id="2147483705" r:id="rId22"/>
    <p:sldLayoutId id="2147483706" r:id="rId23"/>
    <p:sldLayoutId id="2147483707" r:id="rId24"/>
    <p:sldLayoutId id="2147483703" r:id="rId25"/>
    <p:sldLayoutId id="2147483661" r:id="rId26"/>
    <p:sldLayoutId id="2147483664" r:id="rId27"/>
    <p:sldLayoutId id="2147483667" r:id="rId28"/>
    <p:sldLayoutId id="2147483702" r:id="rId29"/>
    <p:sldLayoutId id="2147483697" r:id="rId30"/>
    <p:sldLayoutId id="2147483709" r:id="rId31"/>
    <p:sldLayoutId id="2147483674" r:id="rId32"/>
    <p:sldLayoutId id="2147483677" r:id="rId33"/>
    <p:sldLayoutId id="2147483698" r:id="rId34"/>
    <p:sldLayoutId id="2147483699" r:id="rId35"/>
    <p:sldLayoutId id="2147483710" r:id="rId36"/>
    <p:sldLayoutId id="2147483672" r:id="rId37"/>
    <p:sldLayoutId id="2147483675" r:id="rId38"/>
    <p:sldLayoutId id="2147483678" r:id="rId39"/>
    <p:sldLayoutId id="2147483681" r:id="rId40"/>
    <p:sldLayoutId id="2147483684" r:id="rId41"/>
    <p:sldLayoutId id="2147483673" r:id="rId42"/>
    <p:sldLayoutId id="2147483676" r:id="rId43"/>
    <p:sldLayoutId id="2147483679" r:id="rId44"/>
    <p:sldLayoutId id="2147483682" r:id="rId45"/>
    <p:sldLayoutId id="2147483685" r:id="rId46"/>
    <p:sldLayoutId id="2147483686" r:id="rId47"/>
    <p:sldLayoutId id="2147483688" r:id="rId48"/>
    <p:sldLayoutId id="2147483690" r:id="rId49"/>
    <p:sldLayoutId id="2147483793" r:id="rId50"/>
    <p:sldLayoutId id="2147483794" r:id="rId51"/>
    <p:sldLayoutId id="2147483795" r:id="rId52"/>
    <p:sldLayoutId id="2147483796" r:id="rId53"/>
    <p:sldLayoutId id="2147483797" r:id="rId54"/>
    <p:sldLayoutId id="2147483863" r:id="rId55"/>
  </p:sldLayoutIdLst>
  <p:transition spd="med"/>
  <p:hf sldNum="0"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sldNum="0"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1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7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" y="102574"/>
            <a:ext cx="1270164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0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2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8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4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3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83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9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5" marR="21675" indent="-21995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52" marR="21675" indent="-204860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51" marR="21675" indent="-199007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72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2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8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4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3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83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9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" y="121243"/>
            <a:ext cx="1135259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wmf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gif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07.png"/><Relationship Id="rId18" Type="http://schemas.openxmlformats.org/officeDocument/2006/relationships/image" Target="../media/image112.gif"/><Relationship Id="rId3" Type="http://schemas.openxmlformats.org/officeDocument/2006/relationships/image" Target="../media/image10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93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0.pn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6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09.png"/><Relationship Id="rId10" Type="http://schemas.openxmlformats.org/officeDocument/2006/relationships/image" Target="../media/image105.jpg"/><Relationship Id="rId19" Type="http://schemas.openxmlformats.org/officeDocument/2006/relationships/image" Target="../media/image113.png"/><Relationship Id="rId4" Type="http://schemas.openxmlformats.org/officeDocument/2006/relationships/diagramData" Target="../diagrams/data1.xml"/><Relationship Id="rId9" Type="http://schemas.openxmlformats.org/officeDocument/2006/relationships/image" Target="../media/image104.jpeg"/><Relationship Id="rId1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hyperlink" Target="https://www.nikhef.nl/wp-content/uploads/2019/10/Terziet-Drilling-Campaign-Final-NoC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33.wmf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gif"/><Relationship Id="rId5" Type="http://schemas.openxmlformats.org/officeDocument/2006/relationships/image" Target="../media/image135.wmf"/><Relationship Id="rId4" Type="http://schemas.openxmlformats.org/officeDocument/2006/relationships/image" Target="../media/image1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gif"/><Relationship Id="rId7" Type="http://schemas.openxmlformats.org/officeDocument/2006/relationships/image" Target="../media/image178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0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endParaRPr lang="en-US" dirty="0" smtClean="0"/>
          </a:p>
          <a:p>
            <a:r>
              <a:rPr lang="en-US" dirty="0" smtClean="0"/>
              <a:t>2025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3136909"/>
            <a:ext cx="5688287" cy="1768070"/>
          </a:xfrm>
        </p:spPr>
        <p:txBody>
          <a:bodyPr/>
          <a:lstStyle/>
          <a:p>
            <a:r>
              <a:rPr lang="en-GB" sz="2400" dirty="0" smtClean="0"/>
              <a:t>Nikhef, its science and ICT programme,</a:t>
            </a:r>
            <a:br>
              <a:rPr lang="en-GB" sz="2400" dirty="0" smtClean="0"/>
            </a:br>
            <a:r>
              <a:rPr lang="en-GB" sz="2400" dirty="0" smtClean="0"/>
              <a:t>and the </a:t>
            </a:r>
            <a:r>
              <a:rPr lang="en-GB" sz="2400" dirty="0" err="1" smtClean="0"/>
              <a:t>NikhefHousing</a:t>
            </a:r>
            <a:r>
              <a:rPr lang="en-GB" sz="2400" dirty="0" smtClean="0"/>
              <a:t> data centre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i="1" dirty="0" smtClean="0"/>
              <a:t>Federated computing ecosystems for science</a:t>
            </a:r>
            <a:br>
              <a:rPr lang="en-GB" sz="2000" i="1" dirty="0" smtClean="0"/>
            </a:br>
            <a:r>
              <a:rPr lang="en-GB" sz="2000" i="1" dirty="0" smtClean="0"/>
              <a:t>Connecting the Netherlands to the world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6" y="895620"/>
            <a:ext cx="1441420" cy="10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spc="-20" dirty="0" smtClean="0"/>
              <a:t>The </a:t>
            </a:r>
            <a:r>
              <a:rPr lang="en-GB" spc="-20" dirty="0" err="1" smtClean="0"/>
              <a:t>astro</a:t>
            </a:r>
            <a:r>
              <a:rPr lang="en-GB" spc="-20" dirty="0" smtClean="0"/>
              <a:t>-particle </a:t>
            </a:r>
            <a:r>
              <a:rPr lang="en-GB" dirty="0" smtClean="0"/>
              <a:t>physics programmes Nikhef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Slide: Stan </a:t>
            </a:r>
            <a:r>
              <a:rPr lang="en-GB" dirty="0" err="1" smtClean="0"/>
              <a:t>Bentvelsen</a:t>
            </a:r>
            <a:r>
              <a:rPr lang="en-GB" dirty="0" smtClean="0"/>
              <a:t>, Nikhef SEP 2023, KM3NeT collaboration, Virgo Collaboration, Xenon-</a:t>
            </a:r>
            <a:r>
              <a:rPr lang="en-GB" dirty="0" err="1" smtClean="0"/>
              <a:t>nT</a:t>
            </a:r>
            <a:r>
              <a:rPr lang="en-GB" dirty="0" smtClean="0"/>
              <a:t> collaboration, Pierre-Auger collaboration</a:t>
            </a:r>
            <a:endParaRPr lang="en-GB" dirty="0"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1923" y="675178"/>
            <a:ext cx="2030196" cy="190203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707664" y="713248"/>
            <a:ext cx="1549637" cy="153888"/>
          </a:xfrm>
          <a:prstGeom prst="rect">
            <a:avLst/>
          </a:prstGeom>
          <a:solidFill>
            <a:srgbClr val="E3D88B"/>
          </a:solidFill>
        </p:spPr>
        <p:txBody>
          <a:bodyPr vert="horz" wrap="square" lIns="0" tIns="0" rIns="0" bIns="0" rtlCol="0">
            <a:spAutoFit/>
          </a:bodyPr>
          <a:lstStyle/>
          <a:p>
            <a:pPr marL="62230" algn="ctr">
              <a:lnSpc>
                <a:spcPct val="100000"/>
              </a:lnSpc>
              <a:spcBef>
                <a:spcPts val="100"/>
              </a:spcBef>
            </a:pPr>
            <a:r>
              <a:rPr sz="1000" b="1" i="1" cap="none" dirty="0">
                <a:latin typeface="Arial"/>
                <a:cs typeface="Arial"/>
              </a:rPr>
              <a:t>Pierre</a:t>
            </a:r>
            <a:r>
              <a:rPr sz="1000" b="1" i="1" cap="none" spc="-110" dirty="0">
                <a:latin typeface="Arial"/>
                <a:cs typeface="Arial"/>
              </a:rPr>
              <a:t> </a:t>
            </a:r>
            <a:r>
              <a:rPr sz="1000" b="1" i="1" cap="none" dirty="0">
                <a:latin typeface="Arial"/>
                <a:cs typeface="Arial"/>
              </a:rPr>
              <a:t>Auger -</a:t>
            </a:r>
            <a:r>
              <a:rPr sz="1000" b="1" i="1" cap="none" spc="-5" dirty="0">
                <a:latin typeface="Arial"/>
                <a:cs typeface="Arial"/>
              </a:rPr>
              <a:t> </a:t>
            </a:r>
            <a:r>
              <a:rPr sz="1000" b="1" i="1" cap="none" spc="-10" dirty="0">
                <a:latin typeface="Arial"/>
                <a:cs typeface="Arial"/>
              </a:rPr>
              <a:t>UHECR</a:t>
            </a:r>
            <a:endParaRPr sz="1000" cap="none" dirty="0">
              <a:latin typeface="Arial"/>
              <a:cs typeface="Arial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6" r="-692"/>
          <a:stretch/>
        </p:blipFill>
        <p:spPr bwMode="auto">
          <a:xfrm>
            <a:off x="3657600" y="678733"/>
            <a:ext cx="2050362" cy="18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80394" y="2774791"/>
            <a:ext cx="4252562" cy="1488534"/>
            <a:chOff x="4817175" y="3499536"/>
            <a:chExt cx="2753815" cy="963924"/>
          </a:xfrm>
        </p:grpSpPr>
        <p:grpSp>
          <p:nvGrpSpPr>
            <p:cNvPr id="24" name="object 9"/>
            <p:cNvGrpSpPr/>
            <p:nvPr/>
          </p:nvGrpSpPr>
          <p:grpSpPr>
            <a:xfrm>
              <a:off x="4817175" y="3499536"/>
              <a:ext cx="2753815" cy="963924"/>
              <a:chOff x="9484520" y="7051337"/>
              <a:chExt cx="9861550" cy="3451860"/>
            </a:xfrm>
          </p:grpSpPr>
          <p:pic>
            <p:nvPicPr>
              <p:cNvPr id="25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484520" y="7051337"/>
                <a:ext cx="9860945" cy="3451498"/>
              </a:xfrm>
              <a:prstGeom prst="rect">
                <a:avLst/>
              </a:prstGeom>
            </p:spPr>
          </p:pic>
          <p:sp>
            <p:nvSpPr>
              <p:cNvPr id="26" name="object 11"/>
              <p:cNvSpPr/>
              <p:nvPr/>
            </p:nvSpPr>
            <p:spPr>
              <a:xfrm>
                <a:off x="9716730" y="7168509"/>
                <a:ext cx="3726179" cy="575945"/>
              </a:xfrm>
              <a:custGeom>
                <a:avLst/>
                <a:gdLst/>
                <a:ahLst/>
                <a:cxnLst/>
                <a:rect l="l" t="t" r="r" b="b"/>
                <a:pathLst>
                  <a:path w="3726180" h="575945">
                    <a:moveTo>
                      <a:pt x="3725631" y="0"/>
                    </a:moveTo>
                    <a:lnTo>
                      <a:pt x="0" y="0"/>
                    </a:lnTo>
                    <a:lnTo>
                      <a:pt x="0" y="575898"/>
                    </a:lnTo>
                    <a:lnTo>
                      <a:pt x="3725631" y="575898"/>
                    </a:lnTo>
                    <a:lnTo>
                      <a:pt x="3725631" y="0"/>
                    </a:lnTo>
                    <a:close/>
                  </a:path>
                </a:pathLst>
              </a:custGeom>
              <a:solidFill>
                <a:srgbClr val="E3D88B"/>
              </a:solidFill>
            </p:spPr>
            <p:txBody>
              <a:bodyPr wrap="square" lIns="0" tIns="0" rIns="0" bIns="0" rtlCol="0"/>
              <a:lstStyle/>
              <a:p>
                <a:pPr algn="ctr">
                  <a:spcBef>
                    <a:spcPts val="100"/>
                  </a:spcBef>
                </a:pPr>
                <a:endParaRPr sz="700"/>
              </a:p>
            </p:txBody>
          </p:sp>
        </p:grpSp>
        <p:sp>
          <p:nvSpPr>
            <p:cNvPr id="27" name="object 13"/>
            <p:cNvSpPr txBox="1"/>
            <p:nvPr/>
          </p:nvSpPr>
          <p:spPr>
            <a:xfrm>
              <a:off x="4863094" y="3569976"/>
              <a:ext cx="1009495" cy="1120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4"/>
                </a:spcBef>
              </a:pPr>
              <a:r>
                <a:rPr sz="900" b="1" i="1" cap="none" dirty="0">
                  <a:latin typeface="Arial"/>
                  <a:cs typeface="Arial"/>
                </a:rPr>
                <a:t>Gravitational</a:t>
              </a:r>
              <a:r>
                <a:rPr sz="900" b="1" i="1" cap="none" spc="-50" dirty="0">
                  <a:latin typeface="Arial"/>
                  <a:cs typeface="Arial"/>
                </a:rPr>
                <a:t> </a:t>
              </a:r>
              <a:r>
                <a:rPr sz="900" b="1" i="1" cap="none" spc="-10" dirty="0">
                  <a:latin typeface="Arial"/>
                  <a:cs typeface="Arial"/>
                </a:rPr>
                <a:t>Waves</a:t>
              </a:r>
              <a:endParaRPr sz="900" cap="none" dirty="0">
                <a:latin typeface="Arial"/>
                <a:cs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8292" y="1768090"/>
            <a:ext cx="3354060" cy="2589223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707962" y="4060722"/>
            <a:ext cx="1919915" cy="161583"/>
          </a:xfrm>
          <a:prstGeom prst="rect">
            <a:avLst/>
          </a:prstGeom>
          <a:solidFill>
            <a:srgbClr val="E3D88B"/>
          </a:solidFill>
        </p:spPr>
        <p:txBody>
          <a:bodyPr vert="horz" wrap="square" lIns="0" tIns="0" rIns="0" bIns="0" rtlCol="0">
            <a:spAutoFit/>
          </a:bodyPr>
          <a:lstStyle/>
          <a:p>
            <a:pPr marL="62230" algn="ctr">
              <a:lnSpc>
                <a:spcPct val="100000"/>
              </a:lnSpc>
              <a:spcBef>
                <a:spcPts val="100"/>
              </a:spcBef>
            </a:pPr>
            <a:r>
              <a:rPr sz="1050" b="1" i="1" cap="none" dirty="0">
                <a:latin typeface="Arial"/>
                <a:cs typeface="Arial"/>
              </a:rPr>
              <a:t>KM3NeT</a:t>
            </a:r>
            <a:r>
              <a:rPr sz="1050" b="1" i="1" cap="none" spc="-15" dirty="0">
                <a:latin typeface="Arial"/>
                <a:cs typeface="Arial"/>
              </a:rPr>
              <a:t> </a:t>
            </a:r>
            <a:r>
              <a:rPr sz="1050" b="1" i="1" cap="none" dirty="0">
                <a:latin typeface="Arial"/>
                <a:cs typeface="Arial"/>
              </a:rPr>
              <a:t>-</a:t>
            </a:r>
            <a:r>
              <a:rPr sz="1050" b="1" i="1" cap="none" spc="-15" dirty="0">
                <a:latin typeface="Arial"/>
                <a:cs typeface="Arial"/>
              </a:rPr>
              <a:t> </a:t>
            </a:r>
            <a:r>
              <a:rPr sz="1050" b="1" i="1" cap="none" dirty="0">
                <a:latin typeface="Arial"/>
                <a:cs typeface="Arial"/>
              </a:rPr>
              <a:t>neutrino</a:t>
            </a:r>
            <a:r>
              <a:rPr sz="1050" b="1" i="1" cap="none" spc="-10" dirty="0">
                <a:latin typeface="Arial"/>
                <a:cs typeface="Arial"/>
              </a:rPr>
              <a:t> telescope</a:t>
            </a:r>
            <a:endParaRPr sz="1050" cap="none" dirty="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33559" y="811917"/>
            <a:ext cx="1921033" cy="183617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064043" y="1885257"/>
            <a:ext cx="2159017" cy="2169657"/>
            <a:chOff x="3891284" y="691508"/>
            <a:chExt cx="1702109" cy="1710497"/>
          </a:xfrm>
        </p:grpSpPr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1284" y="691508"/>
              <a:ext cx="1702109" cy="1710497"/>
            </a:xfrm>
            <a:prstGeom prst="rect">
              <a:avLst/>
            </a:prstGeom>
          </p:spPr>
        </p:pic>
        <p:sp>
          <p:nvSpPr>
            <p:cNvPr id="12" name="object 12"/>
            <p:cNvSpPr txBox="1"/>
            <p:nvPr/>
          </p:nvSpPr>
          <p:spPr>
            <a:xfrm>
              <a:off x="3982500" y="734037"/>
              <a:ext cx="1495587" cy="153888"/>
            </a:xfrm>
            <a:prstGeom prst="rect">
              <a:avLst/>
            </a:prstGeom>
            <a:solidFill>
              <a:srgbClr val="E3D88B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62230" algn="ctr">
                <a:lnSpc>
                  <a:spcPct val="100000"/>
                </a:lnSpc>
                <a:spcBef>
                  <a:spcPts val="100"/>
                </a:spcBef>
              </a:pPr>
              <a:r>
                <a:rPr sz="1000" b="1" i="1" cap="none" dirty="0">
                  <a:latin typeface="Arial"/>
                  <a:cs typeface="Arial"/>
                </a:rPr>
                <a:t>XENONnT</a:t>
              </a:r>
              <a:r>
                <a:rPr sz="1000" b="1" i="1" cap="none" spc="-20" dirty="0">
                  <a:latin typeface="Arial"/>
                  <a:cs typeface="Arial"/>
                </a:rPr>
                <a:t> </a:t>
              </a:r>
              <a:r>
                <a:rPr sz="1000" b="1" i="1" cap="none" dirty="0">
                  <a:latin typeface="Arial"/>
                  <a:cs typeface="Arial"/>
                </a:rPr>
                <a:t>-</a:t>
              </a:r>
              <a:r>
                <a:rPr sz="1000" b="1" i="1" cap="none" spc="-5" dirty="0">
                  <a:latin typeface="Arial"/>
                  <a:cs typeface="Arial"/>
                </a:rPr>
                <a:t> </a:t>
              </a:r>
              <a:r>
                <a:rPr sz="1000" b="1" i="1" cap="none" dirty="0">
                  <a:latin typeface="Arial"/>
                  <a:cs typeface="Arial"/>
                </a:rPr>
                <a:t>Dark </a:t>
              </a:r>
              <a:r>
                <a:rPr sz="1000" b="1" i="1" cap="none" spc="-10" dirty="0">
                  <a:latin typeface="Arial"/>
                  <a:cs typeface="Arial"/>
                </a:rPr>
                <a:t>Matter</a:t>
              </a:r>
              <a:endParaRPr sz="1000" cap="none" dirty="0">
                <a:latin typeface="Arial"/>
                <a:cs typeface="Arial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754980" y="811917"/>
            <a:ext cx="345422" cy="35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9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object 7"/>
          <p:cNvGrpSpPr/>
          <p:nvPr/>
        </p:nvGrpSpPr>
        <p:grpSpPr>
          <a:xfrm>
            <a:off x="-176" y="0"/>
            <a:ext cx="9144001" cy="5143735"/>
            <a:chOff x="0" y="0"/>
            <a:chExt cx="20103465" cy="11308715"/>
          </a:xfrm>
        </p:grpSpPr>
        <p:sp>
          <p:nvSpPr>
            <p:cNvPr id="7" name="object 8"/>
            <p:cNvSpPr/>
            <p:nvPr/>
          </p:nvSpPr>
          <p:spPr>
            <a:xfrm>
              <a:off x="0" y="5"/>
              <a:ext cx="2178685" cy="1358265"/>
            </a:xfrm>
            <a:custGeom>
              <a:avLst/>
              <a:gdLst/>
              <a:ahLst/>
              <a:cxnLst/>
              <a:rect l="l" t="t" r="r" b="b"/>
              <a:pathLst>
                <a:path w="2178685" h="1358265">
                  <a:moveTo>
                    <a:pt x="1657388" y="0"/>
                  </a:moveTo>
                  <a:lnTo>
                    <a:pt x="0" y="0"/>
                  </a:lnTo>
                  <a:lnTo>
                    <a:pt x="0" y="1340383"/>
                  </a:lnTo>
                  <a:lnTo>
                    <a:pt x="1657388" y="1340383"/>
                  </a:lnTo>
                  <a:lnTo>
                    <a:pt x="1657388" y="0"/>
                  </a:lnTo>
                  <a:close/>
                </a:path>
                <a:path w="2178685" h="1358265">
                  <a:moveTo>
                    <a:pt x="2178227" y="0"/>
                  </a:moveTo>
                  <a:lnTo>
                    <a:pt x="1657756" y="0"/>
                  </a:lnTo>
                  <a:lnTo>
                    <a:pt x="1657756" y="1357985"/>
                  </a:lnTo>
                  <a:lnTo>
                    <a:pt x="2178227" y="0"/>
                  </a:lnTo>
                  <a:close/>
                </a:path>
              </a:pathLst>
            </a:custGeom>
            <a:solidFill>
              <a:srgbClr val="E3D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61" y="325417"/>
              <a:ext cx="1710142" cy="774908"/>
            </a:xfrm>
            <a:prstGeom prst="rect">
              <a:avLst/>
            </a:prstGeom>
          </p:spPr>
        </p:pic>
        <p:sp>
          <p:nvSpPr>
            <p:cNvPr id="9" name="object 10"/>
            <p:cNvSpPr/>
            <p:nvPr/>
          </p:nvSpPr>
          <p:spPr>
            <a:xfrm>
              <a:off x="1752518" y="341685"/>
              <a:ext cx="358140" cy="913765"/>
            </a:xfrm>
            <a:custGeom>
              <a:avLst/>
              <a:gdLst/>
              <a:ahLst/>
              <a:cxnLst/>
              <a:rect l="l" t="t" r="r" b="b"/>
              <a:pathLst>
                <a:path w="358139" h="913765">
                  <a:moveTo>
                    <a:pt x="297921" y="0"/>
                  </a:moveTo>
                  <a:lnTo>
                    <a:pt x="0" y="776109"/>
                  </a:lnTo>
                  <a:lnTo>
                    <a:pt x="358016" y="913538"/>
                  </a:lnTo>
                  <a:lnTo>
                    <a:pt x="297921" y="0"/>
                  </a:lnTo>
                  <a:close/>
                </a:path>
              </a:pathLst>
            </a:custGeom>
            <a:solidFill>
              <a:srgbClr val="6F2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5" y="0"/>
              <a:ext cx="20101932" cy="11308556"/>
            </a:xfrm>
            <a:prstGeom prst="rect">
              <a:avLst/>
            </a:prstGeom>
          </p:spPr>
        </p:pic>
      </p:grpSp>
      <p:sp>
        <p:nvSpPr>
          <p:cNvPr id="11" name="Text Placeholder 5"/>
          <p:cNvSpPr txBox="1">
            <a:spLocks/>
          </p:cNvSpPr>
          <p:nvPr/>
        </p:nvSpPr>
        <p:spPr>
          <a:xfrm>
            <a:off x="103922" y="4857749"/>
            <a:ext cx="8667750" cy="15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 u="none" strike="noStrike" cap="none" spc="0" baseline="0">
                <a:ln>
                  <a:noFill/>
                </a:ln>
                <a:solidFill>
                  <a:srgbClr val="6F2575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>
                <a:solidFill>
                  <a:srgbClr val="E3D88B"/>
                </a:solidFill>
              </a:rPr>
              <a:t>Imagery: Stan </a:t>
            </a:r>
            <a:r>
              <a:rPr lang="en-GB" dirty="0" err="1" smtClean="0">
                <a:solidFill>
                  <a:srgbClr val="E3D88B"/>
                </a:solidFill>
              </a:rPr>
              <a:t>Bentvelsen</a:t>
            </a:r>
            <a:r>
              <a:rPr lang="en-GB" dirty="0" smtClean="0">
                <a:solidFill>
                  <a:srgbClr val="E3D88B"/>
                </a:solidFill>
              </a:rPr>
              <a:t>, 2016</a:t>
            </a:r>
            <a:endParaRPr lang="en-GB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18" y="3925"/>
            <a:ext cx="3052482" cy="26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34" y="0"/>
            <a:ext cx="2760799" cy="172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6246" y="3810098"/>
            <a:ext cx="1363201" cy="651899"/>
          </a:xfrm>
        </p:spPr>
        <p:txBody>
          <a:bodyPr/>
          <a:lstStyle/>
          <a:p>
            <a:r>
              <a:rPr lang="en-US" sz="1000" dirty="0" smtClean="0"/>
              <a:t>Image sources:</a:t>
            </a:r>
          </a:p>
          <a:p>
            <a:r>
              <a:rPr lang="en-US" sz="1000" dirty="0" smtClean="0"/>
              <a:t>Nikhef, NIOZ, </a:t>
            </a:r>
            <a:br>
              <a:rPr lang="en-US" sz="1000" dirty="0" smtClean="0"/>
            </a:br>
            <a:r>
              <a:rPr lang="en-US" sz="1000" dirty="0" smtClean="0"/>
              <a:t>KM3NET collaboration, NRC </a:t>
            </a:r>
            <a:r>
              <a:rPr lang="en-US" sz="1000" dirty="0" err="1" smtClean="0"/>
              <a:t>Handelsblad</a:t>
            </a:r>
            <a:endParaRPr lang="en-US" sz="1000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</p:spPr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" y="6011"/>
            <a:ext cx="2764953" cy="2139684"/>
          </a:xfrm>
          <a:prstGeom prst="rect">
            <a:avLst/>
          </a:prstGeom>
        </p:spPr>
      </p:pic>
      <p:pic>
        <p:nvPicPr>
          <p:cNvPr id="11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3293" y="1595949"/>
            <a:ext cx="5285527" cy="2973107"/>
          </a:xfrm>
          <a:prstGeom prst="rect">
            <a:avLst/>
          </a:prstGeom>
        </p:spPr>
      </p:pic>
      <p:pic>
        <p:nvPicPr>
          <p:cNvPr id="12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06771" y="1784101"/>
            <a:ext cx="1969994" cy="27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47" y="1548"/>
            <a:ext cx="6499353" cy="45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www.et-emr.eu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38125" y="3433403"/>
            <a:ext cx="2346946" cy="942654"/>
          </a:xfrm>
        </p:spPr>
        <p:txBody>
          <a:bodyPr/>
          <a:lstStyle/>
          <a:p>
            <a:r>
              <a:rPr lang="en-US" sz="1050" dirty="0"/>
              <a:t>Einstein </a:t>
            </a:r>
            <a:r>
              <a:rPr lang="en-US" sz="1050" dirty="0" smtClean="0"/>
              <a:t>Telescope projected in </a:t>
            </a:r>
            <a:br>
              <a:rPr lang="en-US" sz="1050" dirty="0" smtClean="0"/>
            </a:br>
            <a:r>
              <a:rPr lang="en-US" sz="1050" dirty="0" smtClean="0"/>
              <a:t>the</a:t>
            </a:r>
            <a:r>
              <a:rPr lang="en-US" sz="1050" dirty="0"/>
              <a:t> </a:t>
            </a:r>
            <a:r>
              <a:rPr lang="en-US" sz="1050" b="1" dirty="0" err="1" smtClean="0"/>
              <a:t>Euregio</a:t>
            </a:r>
            <a:r>
              <a:rPr lang="en-US" sz="1050" b="1" dirty="0" smtClean="0"/>
              <a:t> Maas Rijn</a:t>
            </a:r>
            <a:r>
              <a:rPr lang="en-US" sz="1050" dirty="0" smtClean="0"/>
              <a:t>, </a:t>
            </a:r>
          </a:p>
          <a:p>
            <a:r>
              <a:rPr lang="en-US" sz="1050" dirty="0" smtClean="0"/>
              <a:t>images: Marco </a:t>
            </a:r>
            <a:r>
              <a:rPr lang="en-US" sz="1050" dirty="0" err="1" smtClean="0"/>
              <a:t>Kraan</a:t>
            </a:r>
            <a:r>
              <a:rPr lang="en-US" sz="1050" dirty="0" smtClean="0"/>
              <a:t>; </a:t>
            </a:r>
            <a:br>
              <a:rPr lang="en-US" sz="1050" dirty="0" smtClean="0"/>
            </a:br>
            <a:r>
              <a:rPr lang="en-US" sz="1050" dirty="0" smtClean="0"/>
              <a:t>ET Pathfinder at UM, Maastricht, NL</a:t>
            </a:r>
            <a:br>
              <a:rPr lang="en-US" sz="1050" dirty="0" smtClean="0"/>
            </a:br>
            <a:endParaRPr lang="en-US" sz="1050" dirty="0" smtClean="0"/>
          </a:p>
          <a:p>
            <a:r>
              <a:rPr lang="en-US" dirty="0" smtClean="0"/>
              <a:t>GW150914 event: </a:t>
            </a:r>
            <a:br>
              <a:rPr lang="en-US" dirty="0" smtClean="0"/>
            </a:br>
            <a:r>
              <a:rPr lang="en-US" dirty="0" err="1" smtClean="0"/>
              <a:t>gw</a:t>
            </a:r>
            <a:r>
              <a:rPr lang="en-US" dirty="0" smtClean="0"/>
              <a:t>-astronomy </a:t>
            </a:r>
            <a:r>
              <a:rPr lang="en-US" dirty="0"/>
              <a:t>collaborations, </a:t>
            </a:r>
            <a:r>
              <a:rPr lang="en-US" dirty="0" smtClean="0"/>
              <a:t>LIGO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843590"/>
            <a:ext cx="2169795" cy="132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220151"/>
            <a:ext cx="2169795" cy="10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287" y="103474"/>
            <a:ext cx="3288952" cy="1347191"/>
          </a:xfrm>
          <a:prstGeom prst="rect">
            <a:avLst/>
          </a:prstGeom>
          <a:ln w="19050">
            <a:solidFill>
              <a:srgbClr val="E3D88B"/>
            </a:solidFill>
          </a:ln>
        </p:spPr>
      </p:pic>
      <p:grpSp>
        <p:nvGrpSpPr>
          <p:cNvPr id="12" name="object 7"/>
          <p:cNvGrpSpPr/>
          <p:nvPr/>
        </p:nvGrpSpPr>
        <p:grpSpPr>
          <a:xfrm>
            <a:off x="5292903" y="3427292"/>
            <a:ext cx="1636750" cy="1280550"/>
            <a:chOff x="10599153" y="520448"/>
            <a:chExt cx="9164955" cy="7170420"/>
          </a:xfrm>
        </p:grpSpPr>
        <p:pic>
          <p:nvPicPr>
            <p:cNvPr id="13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99153" y="520448"/>
              <a:ext cx="9164929" cy="7169938"/>
            </a:xfrm>
            <a:prstGeom prst="rect">
              <a:avLst/>
            </a:prstGeom>
          </p:spPr>
        </p:pic>
        <p:pic>
          <p:nvPicPr>
            <p:cNvPr id="14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1037" y="554665"/>
              <a:ext cx="9060220" cy="7065229"/>
            </a:xfrm>
            <a:prstGeom prst="rect">
              <a:avLst/>
            </a:prstGeom>
          </p:spPr>
        </p:pic>
        <p:sp>
          <p:nvSpPr>
            <p:cNvPr id="15" name="object 10"/>
            <p:cNvSpPr/>
            <p:nvPr/>
          </p:nvSpPr>
          <p:spPr>
            <a:xfrm>
              <a:off x="10641037" y="554663"/>
              <a:ext cx="9060815" cy="7065645"/>
            </a:xfrm>
            <a:custGeom>
              <a:avLst/>
              <a:gdLst/>
              <a:ahLst/>
              <a:cxnLst/>
              <a:rect l="l" t="t" r="r" b="b"/>
              <a:pathLst>
                <a:path w="9060815" h="7065645">
                  <a:moveTo>
                    <a:pt x="0" y="0"/>
                  </a:moveTo>
                  <a:lnTo>
                    <a:pt x="9060220" y="0"/>
                  </a:lnTo>
                  <a:lnTo>
                    <a:pt x="9060220" y="7065229"/>
                  </a:lnTo>
                  <a:lnTo>
                    <a:pt x="0" y="706522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9" y="2046757"/>
            <a:ext cx="869445" cy="3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3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Enabling Research Programmes – next gen infrastructure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51" y="1353614"/>
            <a:ext cx="1656033" cy="2208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12" y="2654820"/>
            <a:ext cx="1385619" cy="1381000"/>
          </a:xfrm>
          <a:prstGeom prst="rect">
            <a:avLst/>
          </a:prstGeom>
        </p:spPr>
      </p:pic>
      <p:sp>
        <p:nvSpPr>
          <p:cNvPr id="8" name="Text Placeholder 9"/>
          <p:cNvSpPr txBox="1">
            <a:spLocks/>
          </p:cNvSpPr>
          <p:nvPr/>
        </p:nvSpPr>
        <p:spPr>
          <a:xfrm>
            <a:off x="2738649" y="1353614"/>
            <a:ext cx="1931143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Theoretical Physics</a:t>
            </a:r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5417792" y="3826622"/>
            <a:ext cx="3179715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Physics Data Processing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39176" y="1353614"/>
            <a:ext cx="3358332" cy="1913871"/>
            <a:chOff x="-16366" y="0"/>
            <a:chExt cx="12208365" cy="695739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9" b="-1139"/>
            <a:stretch/>
          </p:blipFill>
          <p:spPr bwMode="auto">
            <a:xfrm>
              <a:off x="-16366" y="0"/>
              <a:ext cx="12208365" cy="695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H:\Home\davidg\Template\Logos\nikhef-2015-compact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672" y="116632"/>
              <a:ext cx="464058" cy="2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Placeholder 9"/>
          <p:cNvSpPr txBox="1">
            <a:spLocks/>
          </p:cNvSpPr>
          <p:nvPr/>
        </p:nvSpPr>
        <p:spPr>
          <a:xfrm>
            <a:off x="238125" y="3826622"/>
            <a:ext cx="1931143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Detector R&amp;D</a:t>
            </a:r>
          </a:p>
        </p:txBody>
      </p:sp>
    </p:spTree>
    <p:extLst>
      <p:ext uri="{BB962C8B-B14F-4D97-AF65-F5344CB8AC3E}">
        <p14:creationId xmlns:p14="http://schemas.microsoft.com/office/powerpoint/2010/main" val="38477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../../../../Desktop/Screen%20Shot%202016-04-14%20at%2016.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726942"/>
            <a:ext cx="6726879" cy="37816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LHC Computing – a global infrastructure</a:t>
            </a:r>
            <a:endParaRPr lang="en-GB" dirty="0"/>
          </a:p>
        </p:txBody>
      </p:sp>
      <p:pic>
        <p:nvPicPr>
          <p:cNvPr id="6" name="wlcg-world-and-NL-low" descr="wlcg-world-and-NL-low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38125" y="737060"/>
            <a:ext cx="6726879" cy="378387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4020668" y="4697055"/>
            <a:ext cx="3359894" cy="518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Earth background: Google Earth</a:t>
            </a:r>
            <a:br>
              <a:rPr kumimoji="0" lang="en-US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US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Data and compute animation: STFC RAL for WLCG and EGI.eu</a:t>
            </a:r>
          </a:p>
          <a:p>
            <a:pPr algn="r" defTabSz="825500"/>
            <a:r>
              <a:rPr lang="en-US" sz="900" cap="none" dirty="0">
                <a:solidFill>
                  <a:srgbClr val="6F2575"/>
                </a:solidFill>
              </a:rPr>
              <a:t>Data: https://home.cern/science/computing/grid</a:t>
            </a:r>
            <a:endParaRPr kumimoji="0" lang="en-GB" sz="900" b="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3070" y="792600"/>
            <a:ext cx="2140930" cy="3672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&gt; </a:t>
            </a:r>
            <a:r>
              <a:rPr lang="en-US" sz="1600" cap="none" dirty="0">
                <a:solidFill>
                  <a:srgbClr val="6F2575"/>
                </a:solidFill>
              </a:rPr>
              <a:t>2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million 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CPU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cores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&gt; 2000 Petabyte </a:t>
            </a:r>
            <a:br>
              <a:rPr lang="en-US" sz="1600" cap="none" dirty="0" smtClean="0">
                <a:solidFill>
                  <a:srgbClr val="6F2575"/>
                </a:solidFill>
              </a:rPr>
            </a:br>
            <a:r>
              <a:rPr lang="en-US" sz="1600" cap="none" dirty="0" smtClean="0">
                <a:solidFill>
                  <a:srgbClr val="6F2575"/>
                </a:solidFill>
              </a:rPr>
              <a:t>            disk + 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archival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  170+ data </a:t>
            </a:r>
            <a:r>
              <a:rPr kumimoji="0" lang="en-US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centres</a:t>
            </a:r>
            <a:endParaRPr kumimoji="0" lang="en-US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     42+ countries</a:t>
            </a:r>
            <a:endParaRPr kumimoji="0" lang="en-US" sz="16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     13 ‘Tier-1 sites’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          NL-T1 jointly by</a:t>
            </a:r>
            <a:r>
              <a:rPr lang="en-US" sz="1600" b="1" cap="none" dirty="0" smtClean="0">
                <a:solidFill>
                  <a:srgbClr val="6F2575"/>
                </a:solidFill>
              </a:rPr>
              <a:t> 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cap="none" dirty="0" smtClean="0">
                <a:solidFill>
                  <a:srgbClr val="6F2575"/>
                </a:solidFill>
              </a:rPr>
              <a:t>          SURF &amp; Nikhef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built on many ‘generic’ </a:t>
            </a:r>
            <a:br>
              <a:rPr kumimoji="0" lang="en-US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e-Infrastructures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cap="none" dirty="0" smtClean="0">
                <a:solidFill>
                  <a:srgbClr val="6F2575"/>
                </a:solidFill>
              </a:rPr>
              <a:t>EGI, GEANT, </a:t>
            </a:r>
            <a:r>
              <a:rPr kumimoji="0" lang="en-US" sz="1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EuroHPC</a:t>
            </a:r>
            <a:endParaRPr kumimoji="0" lang="en-US" sz="14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  <a:p>
            <a:pPr defTabSz="825500"/>
            <a:r>
              <a:rPr lang="en-US" sz="1400" cap="none" dirty="0" err="1">
                <a:solidFill>
                  <a:srgbClr val="6F2575"/>
                </a:solidFill>
              </a:rPr>
              <a:t>OpenScienceGrid</a:t>
            </a:r>
            <a:endParaRPr lang="en-US" sz="1400" cap="none" dirty="0">
              <a:solidFill>
                <a:srgbClr val="6F2575"/>
              </a:solidFill>
            </a:endParaRPr>
          </a:p>
          <a:p>
            <a:pPr defTabSz="825500"/>
            <a:r>
              <a:rPr lang="en-US" sz="1400" cap="none" dirty="0" smtClean="0">
                <a:solidFill>
                  <a:srgbClr val="6F2575"/>
                </a:solidFill>
              </a:rPr>
              <a:t>NSF ACCESS-CI, ESnet, KEK, </a:t>
            </a:r>
            <a:r>
              <a:rPr lang="en-US" sz="1400" cap="none" dirty="0" err="1" smtClean="0">
                <a:solidFill>
                  <a:srgbClr val="6F2575"/>
                </a:solidFill>
              </a:rPr>
              <a:t>CalculCanada</a:t>
            </a:r>
            <a:r>
              <a:rPr lang="en-US" sz="1400" cap="none" dirty="0" smtClean="0">
                <a:solidFill>
                  <a:srgbClr val="6F2575"/>
                </a:solidFill>
              </a:rPr>
              <a:t>, …</a:t>
            </a:r>
            <a:endParaRPr lang="en-US" sz="1400" cap="none" dirty="0">
              <a:solidFill>
                <a:srgbClr val="6F2575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995362" y="4573122"/>
            <a:ext cx="6582728" cy="500857"/>
          </a:xfrm>
        </p:spPr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35" y="127031"/>
            <a:ext cx="890855" cy="7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Infrastructure </a:t>
            </a:r>
            <a:r>
              <a:rPr lang="en-GB" sz="2400" dirty="0"/>
              <a:t>research for research </a:t>
            </a:r>
            <a:r>
              <a:rPr lang="en-GB" sz="2400" dirty="0" smtClean="0"/>
              <a:t>infrastructures at Nikhef</a:t>
            </a:r>
            <a:endParaRPr lang="en-GB" sz="24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62613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43" y="3485622"/>
            <a:ext cx="1397291" cy="78512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90866" y="918006"/>
            <a:ext cx="2824489" cy="3373033"/>
            <a:chOff x="6169654" y="934445"/>
            <a:chExt cx="2824489" cy="33730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2337" y="3520851"/>
              <a:ext cx="1299537" cy="770188"/>
            </a:xfrm>
            <a:prstGeom prst="rect">
              <a:avLst/>
            </a:prstGeom>
          </p:spPr>
        </p:pic>
        <p:sp>
          <p:nvSpPr>
            <p:cNvPr id="17" name="Text Placeholder 4"/>
            <p:cNvSpPr txBox="1">
              <a:spLocks/>
            </p:cNvSpPr>
            <p:nvPr/>
          </p:nvSpPr>
          <p:spPr>
            <a:xfrm>
              <a:off x="6169654" y="934445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E3D88B"/>
                  </a:solidFill>
                </a:rPr>
                <a:t>Infrastructure, network &amp; systems co-design R&amp;D</a:t>
              </a:r>
            </a:p>
            <a:p>
              <a:pPr>
                <a:spcAft>
                  <a:spcPts val="400"/>
                </a:spcAft>
              </a:pPr>
              <a:endParaRPr lang="en-GB" sz="800" b="1" cap="none" dirty="0" smtClean="0">
                <a:solidFill>
                  <a:srgbClr val="E3D88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building ‘research IT facilities’</a:t>
              </a:r>
              <a:br>
                <a:rPr lang="en-GB" sz="1600" cap="none" dirty="0" smtClean="0">
                  <a:solidFill>
                    <a:srgbClr val="DDDDDD"/>
                  </a:solidFill>
                </a:rPr>
              </a:br>
              <a:endParaRPr lang="en-GB" sz="1600" cap="none" dirty="0" smtClean="0">
                <a:solidFill>
                  <a:srgbClr val="DDDDDD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co-design &amp; development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big data science innovation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research </a:t>
              </a:r>
              <a:r>
                <a:rPr lang="en-GB" sz="1600" i="1" cap="none" dirty="0" smtClean="0">
                  <a:solidFill>
                    <a:srgbClr val="DDDDDD"/>
                  </a:solidFill>
                </a:rPr>
                <a:t>on </a:t>
              </a:r>
              <a:r>
                <a:rPr lang="en-GB" sz="1600" cap="none" dirty="0" smtClean="0">
                  <a:solidFill>
                    <a:srgbClr val="DDDDDD"/>
                  </a:solidFill>
                </a:rPr>
                <a:t>IT infrastructure</a:t>
              </a:r>
              <a:endParaRPr lang="en-GB" sz="1600" cap="none" dirty="0">
                <a:solidFill>
                  <a:srgbClr val="DDDDDD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73456" y="897715"/>
            <a:ext cx="2824489" cy="3373033"/>
            <a:chOff x="3220715" y="918006"/>
            <a:chExt cx="2824489" cy="3373033"/>
          </a:xfrm>
        </p:grpSpPr>
        <p:pic>
          <p:nvPicPr>
            <p:cNvPr id="6" name="Picture 4" descr="H:\Home\davidg\EUGridPMA\Presentations\images\igtf-worldstatus-2015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387" y="3504413"/>
              <a:ext cx="1715900" cy="744090"/>
            </a:xfrm>
            <a:prstGeom prst="rect">
              <a:avLst/>
            </a:prstGeom>
            <a:noFill/>
            <a:effectLst>
              <a:glow rad="228600">
                <a:schemeClr val="accent3">
                  <a:lumMod val="60000"/>
                  <a:lumOff val="40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Placeholder 4"/>
            <p:cNvSpPr txBox="1">
              <a:spLocks/>
            </p:cNvSpPr>
            <p:nvPr/>
          </p:nvSpPr>
          <p:spPr>
            <a:xfrm>
              <a:off x="3220715" y="918006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E3D88B"/>
                  </a:solidFill>
                </a:rPr>
                <a:t>Infrastructure for </a:t>
              </a:r>
              <a:br>
                <a:rPr lang="en-GB" sz="1800" b="1" cap="none" dirty="0" smtClean="0">
                  <a:solidFill>
                    <a:srgbClr val="E3D88B"/>
                  </a:solidFill>
                </a:rPr>
              </a:br>
              <a:r>
                <a:rPr lang="en-GB" sz="1800" b="1" cap="none" dirty="0" smtClean="0">
                  <a:solidFill>
                    <a:srgbClr val="E3D88B"/>
                  </a:solidFill>
                </a:rPr>
                <a:t>trusted collaboration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GB" sz="800" cap="none" dirty="0" smtClean="0">
                <a:solidFill>
                  <a:srgbClr val="E3D88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trust and identity for </a:t>
              </a:r>
              <a:br>
                <a:rPr lang="en-GB" sz="1600" cap="none" dirty="0" smtClean="0">
                  <a:solidFill>
                    <a:srgbClr val="DDDDDD"/>
                  </a:solidFill>
                </a:rPr>
              </a:br>
              <a:r>
                <a:rPr lang="en-US" sz="1600" cap="none" dirty="0" smtClean="0">
                  <a:solidFill>
                    <a:srgbClr val="DDDDDD"/>
                  </a:solidFill>
                </a:rPr>
                <a:t>enabling communities</a:t>
              </a:r>
              <a:endParaRPr lang="en-GB" sz="1600" cap="none" dirty="0" smtClean="0">
                <a:solidFill>
                  <a:srgbClr val="DDDDDD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managing complexity of collaboration mechanisms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>
                  <a:solidFill>
                    <a:srgbClr val="DDDDDD"/>
                  </a:solidFill>
                </a:rPr>
                <a:t>securing the infrastructure </a:t>
              </a:r>
              <a:br>
                <a:rPr lang="en-GB" sz="1600" cap="none" dirty="0">
                  <a:solidFill>
                    <a:srgbClr val="DDDDDD"/>
                  </a:solidFill>
                </a:rPr>
              </a:br>
              <a:r>
                <a:rPr lang="en-GB" sz="1600" cap="none" dirty="0">
                  <a:solidFill>
                    <a:srgbClr val="DDDDDD"/>
                  </a:solidFill>
                </a:rPr>
                <a:t>of our open science </a:t>
              </a:r>
              <a:r>
                <a:rPr lang="en-GB" sz="1600" cap="none" dirty="0" smtClean="0">
                  <a:solidFill>
                    <a:srgbClr val="DDDDDD"/>
                  </a:solidFill>
                </a:rPr>
                <a:t>cloud</a:t>
              </a:r>
              <a:endParaRPr lang="en-GB" sz="1600" cap="none" dirty="0">
                <a:solidFill>
                  <a:srgbClr val="DDDDDD"/>
                </a:solidFill>
              </a:endParaRPr>
            </a:p>
          </p:txBody>
        </p:sp>
      </p:grpSp>
      <p:sp>
        <p:nvSpPr>
          <p:cNvPr id="19" name="Text Placeholder 4"/>
          <p:cNvSpPr txBox="1">
            <a:spLocks/>
          </p:cNvSpPr>
          <p:nvPr/>
        </p:nvSpPr>
        <p:spPr>
          <a:xfrm>
            <a:off x="147428" y="899216"/>
            <a:ext cx="2915184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E3D88B"/>
                </a:solidFill>
              </a:rPr>
              <a:t>Algorithmic design patterns and software</a:t>
            </a:r>
          </a:p>
          <a:p>
            <a:pPr>
              <a:spcAft>
                <a:spcPts val="400"/>
              </a:spcAft>
            </a:pPr>
            <a:endParaRPr lang="en-GB" sz="800" cap="none" dirty="0" smtClean="0">
              <a:solidFill>
                <a:srgbClr val="E3D88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scientific software (GPU) acceleration, new algorithms,</a:t>
            </a:r>
            <a:br>
              <a:rPr lang="en-GB" sz="1600" cap="none" dirty="0" smtClean="0">
                <a:solidFill>
                  <a:srgbClr val="DDDDDD"/>
                </a:solidFill>
              </a:rPr>
            </a:br>
            <a:r>
              <a:rPr lang="en-GB" sz="1600" cap="none" dirty="0" smtClean="0">
                <a:solidFill>
                  <a:srgbClr val="DDDDDD"/>
                </a:solidFill>
              </a:rPr>
              <a:t>high-performance processors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software design patterns for workflow &amp; data orchestration, and (energy) efficiency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43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8669759" cy="394840"/>
          </a:xfrm>
        </p:spPr>
        <p:txBody>
          <a:bodyPr/>
          <a:lstStyle/>
          <a:p>
            <a:r>
              <a:rPr lang="en-GB" dirty="0" smtClean="0"/>
              <a:t>Reducing complexity is both in hardware and algorithms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Algorithms and detectors go hand in hand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From: </a:t>
            </a:r>
            <a:r>
              <a:rPr lang="en-GB" dirty="0" smtClean="0"/>
              <a:t>FASTER (LHCb images) and </a:t>
            </a:r>
            <a:r>
              <a:rPr lang="en-GB" dirty="0" err="1" smtClean="0"/>
              <a:t>R.Geertsema</a:t>
            </a:r>
            <a:r>
              <a:rPr lang="en-GB" dirty="0" smtClean="0"/>
              <a:t> LHCP2022; right: TimePIX4 (also used at e.g. M4i)</a:t>
            </a:r>
            <a:endParaRPr lang="en-GB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157862"/>
            <a:ext cx="91122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3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 bwMode="auto">
          <a:xfrm>
            <a:off x="6761798" y="3018537"/>
            <a:ext cx="196024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 Placeholder 11"/>
          <p:cNvSpPr txBox="1">
            <a:spLocks/>
          </p:cNvSpPr>
          <p:nvPr/>
        </p:nvSpPr>
        <p:spPr>
          <a:xfrm>
            <a:off x="264319" y="3007227"/>
            <a:ext cx="6313647" cy="1251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800" dirty="0" smtClean="0">
                <a:solidFill>
                  <a:srgbClr val="6F2575"/>
                </a:solidFill>
              </a:rPr>
              <a:t>If we ‘do nothing’, the HL-LHC intensity will result in hundreds of overlapping ‘images’ that are impossible to disentangle: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improve timing resolution to 10-50ps (more ‘frames’ per collision)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accelerated algorithms and dedicated GPU kernels, also ‘off-line’</a:t>
            </a:r>
            <a:endParaRPr lang="en-GB" sz="1600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151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203627" y="679734"/>
          <a:ext cx="7840266" cy="3844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" name="PHOTO-PAINT" r:id="rId4" imgW="16992360" imgH="8331120" progId="CorelPHOTOPAINT.Image.16">
                  <p:embed/>
                </p:oleObj>
              </mc:Choice>
              <mc:Fallback>
                <p:oleObj name="PHOTO-PAINT" r:id="rId4" imgW="16992360" imgH="8331120" progId="CorelPHOTOPAINT.Image.16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3627" y="679734"/>
                        <a:ext cx="7840266" cy="3844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Data Processing infrastructure – the Dutch SURF example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783782" y="4919307"/>
            <a:ext cx="3752630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Graphic: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GINA DNI compute service coordinated by SURF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8126" y="1014026"/>
            <a:ext cx="7726592" cy="3504637"/>
            <a:chOff x="238126" y="1014026"/>
            <a:chExt cx="7726592" cy="3504637"/>
          </a:xfrm>
        </p:grpSpPr>
        <p:sp>
          <p:nvSpPr>
            <p:cNvPr id="15" name="TextBox 14"/>
            <p:cNvSpPr txBox="1"/>
            <p:nvPr/>
          </p:nvSpPr>
          <p:spPr>
            <a:xfrm rot="16200000">
              <a:off x="-738423" y="1990575"/>
              <a:ext cx="2224968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1" u="none" strike="noStrike" cap="none" spc="0" normalizeH="0" dirty="0" smtClean="0">
                  <a:ln>
                    <a:noFill/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#CPU cores in GINA facility (5.5k)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801" y="4231405"/>
              <a:ext cx="166391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1" u="none" strike="noStrike" cap="none" spc="0" normalizeH="0" dirty="0" smtClean="0">
                  <a:ln>
                    <a:noFill/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day (arbitrary 2 weeks)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192078" y="1175607"/>
            <a:ext cx="2860455" cy="2549416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>
            <a:glow rad="101600">
              <a:srgbClr val="6F2575">
                <a:alpha val="6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5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Multi-domain e-Infrastructure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/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endParaRPr kumimoji="0" lang="en-GB" sz="4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cap="none" dirty="0" smtClean="0">
                <a:solidFill>
                  <a:schemeClr val="bg1"/>
                </a:solidFill>
              </a:rPr>
              <a:t>ENMR</a:t>
            </a:r>
            <a:r>
              <a:rPr lang="en-GB" sz="1400" cap="none" dirty="0" smtClean="0">
                <a:solidFill>
                  <a:schemeClr val="bg1"/>
                </a:solidFill>
              </a:rPr>
              <a:t>: structural biochemistry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Project </a:t>
            </a:r>
            <a:r>
              <a:rPr kumimoji="0" lang="en-US" sz="1400" b="1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MinE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: ALS (health)</a:t>
            </a:r>
            <a:endParaRPr kumimoji="0" lang="en-GB" sz="14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Xenon:</a:t>
            </a:r>
            <a:r>
              <a:rPr kumimoji="0" lang="en-GB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 direct DM searches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cap="none" dirty="0" smtClean="0">
                <a:solidFill>
                  <a:schemeClr val="bg1"/>
                </a:solidFill>
              </a:rPr>
              <a:t>TROPOMI</a:t>
            </a:r>
            <a:r>
              <a:rPr lang="en-US" sz="1400" cap="none" dirty="0" smtClean="0">
                <a:solidFill>
                  <a:schemeClr val="bg1"/>
                </a:solidFill>
              </a:rPr>
              <a:t>: earth observation</a:t>
            </a:r>
            <a:endParaRPr lang="en-GB" sz="1400" cap="none" dirty="0" smtClean="0">
              <a:solidFill>
                <a:schemeClr val="bg1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cap="none" dirty="0" smtClean="0">
                <a:solidFill>
                  <a:schemeClr val="bg1"/>
                </a:solidFill>
              </a:rPr>
              <a:t>DUNE</a:t>
            </a:r>
            <a:r>
              <a:rPr lang="en-US" sz="1400" cap="none" dirty="0" smtClean="0">
                <a:solidFill>
                  <a:schemeClr val="bg1"/>
                </a:solidFill>
              </a:rPr>
              <a:t>: 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cap="none" dirty="0" smtClean="0">
                <a:solidFill>
                  <a:schemeClr val="bg1"/>
                </a:solidFill>
              </a:rPr>
              <a:t>long baseline neutrinos</a:t>
            </a:r>
            <a:endParaRPr lang="en-GB" sz="1400" cap="none" dirty="0" smtClean="0">
              <a:solidFill>
                <a:schemeClr val="bg1"/>
              </a:solidFill>
            </a:endParaRPr>
          </a:p>
          <a:p>
            <a:pPr defTabSz="825500"/>
            <a:r>
              <a:rPr lang="en-GB" sz="1400" b="1" cap="none" dirty="0" smtClean="0">
                <a:solidFill>
                  <a:schemeClr val="bg1"/>
                </a:solidFill>
              </a:rPr>
              <a:t>LIGO-Virgo</a:t>
            </a:r>
            <a:r>
              <a:rPr lang="en-GB" sz="1400" cap="none" dirty="0">
                <a:solidFill>
                  <a:schemeClr val="bg1"/>
                </a:solidFill>
              </a:rPr>
              <a:t>:</a:t>
            </a: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GB" sz="1400" cap="none" dirty="0">
                <a:solidFill>
                  <a:schemeClr val="bg1"/>
                </a:solidFill>
              </a:rPr>
              <a:t>Gravitational waves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Alice, ATLAS, LHCb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LHC (NL) experiments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4226" y="742156"/>
            <a:ext cx="2154436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Cumulative cores per community</a:t>
            </a:r>
          </a:p>
        </p:txBody>
      </p:sp>
    </p:spTree>
    <p:extLst>
      <p:ext uri="{BB962C8B-B14F-4D97-AF65-F5344CB8AC3E}">
        <p14:creationId xmlns:p14="http://schemas.microsoft.com/office/powerpoint/2010/main" val="3539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6" y="638235"/>
            <a:ext cx="3022240" cy="199151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800" dirty="0" smtClean="0">
                <a:solidFill>
                  <a:srgbClr val="6F2575"/>
                </a:solidFill>
              </a:rPr>
              <a:t>SURF nationally aligns and supports computing for </a:t>
            </a:r>
          </a:p>
          <a:p>
            <a:r>
              <a:rPr lang="en-GB" sz="1800" dirty="0" smtClean="0">
                <a:solidFill>
                  <a:srgbClr val="6F2575"/>
                </a:solidFill>
              </a:rPr>
              <a:t>members (RPOs and education) and research council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GB" sz="900" dirty="0" smtClean="0"/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networking</a:t>
            </a:r>
            <a:r>
              <a:rPr lang="en-GB" sz="1600" dirty="0" smtClean="0"/>
              <a:t> (the physical ones) with global links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HPC and HTC </a:t>
            </a:r>
            <a:r>
              <a:rPr lang="en-GB" sz="1600" dirty="0" smtClean="0"/>
              <a:t>facilities, data storage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federation services</a:t>
            </a:r>
            <a:r>
              <a:rPr lang="en-GB" sz="1600" dirty="0" smtClean="0"/>
              <a:t>: trust, identity, and security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>
              <a:spcAft>
                <a:spcPts val="300"/>
              </a:spcAft>
            </a:pPr>
            <a:r>
              <a:rPr lang="en-GB" sz="1800" dirty="0" smtClean="0">
                <a:solidFill>
                  <a:srgbClr val="6F2575"/>
                </a:solidFill>
              </a:rPr>
              <a:t>Coordinates joint infrastructure, initiatives, and projects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nationally with members and the LSRIs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in Europe with GEANT, EGI, EUDAT, </a:t>
            </a:r>
            <a:r>
              <a:rPr lang="en-GB" sz="1600" dirty="0" err="1" smtClean="0"/>
              <a:t>EuroHPC</a:t>
            </a:r>
            <a:r>
              <a:rPr lang="en-GB" sz="1600" dirty="0" smtClean="0"/>
              <a:t> and ESFRIs,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globally with collaborations like WLCG, SKA, IGWN, Internet2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‘digital competences’: FAIR data … and beyond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technology innovation, digital autonomy, policy, and ‘</a:t>
            </a:r>
            <a:r>
              <a:rPr lang="en-GB" sz="1600" dirty="0" err="1" smtClean="0"/>
              <a:t>futuring</a:t>
            </a:r>
            <a:r>
              <a:rPr lang="en-GB" sz="1600" dirty="0" smtClean="0"/>
              <a:t>’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Coordinated e-Infrastructure: the SURF cooperative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749" y="2214664"/>
            <a:ext cx="2778681" cy="189651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1643169" y="4893515"/>
            <a:ext cx="5794849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Images: </a:t>
            </a:r>
            <a:r>
              <a:rPr lang="en-GB" sz="600" cap="none" dirty="0">
                <a:solidFill>
                  <a:srgbClr val="6F2575"/>
                </a:solidFill>
              </a:rPr>
              <a:t>EGI accounting (https://accounting.egi.eu</a:t>
            </a:r>
            <a:r>
              <a:rPr lang="en-GB" sz="600" cap="none" dirty="0" smtClean="0">
                <a:solidFill>
                  <a:srgbClr val="6F2575"/>
                </a:solidFill>
              </a:rPr>
              <a:t>/) for NL, all federated communities, 2020-2022; 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Yoda: </a:t>
            </a:r>
            <a:r>
              <a:rPr lang="en-GB" sz="600" cap="none" dirty="0">
                <a:solidFill>
                  <a:srgbClr val="6F2575"/>
                </a:solidFill>
              </a:rPr>
              <a:t>Utrecht University and SURF, https://</a:t>
            </a:r>
            <a:r>
              <a:rPr lang="en-GB" sz="600" cap="none" dirty="0" smtClean="0">
                <a:solidFill>
                  <a:srgbClr val="6F2575"/>
                </a:solidFill>
              </a:rPr>
              <a:t>www.uu.nl/en/news/new-yoda-website-launched-and-collaboration-with-surf; SRAM: SURF Wiki; ; RI Commons and Common IT </a:t>
            </a:r>
            <a:r>
              <a:rPr lang="en-GB" sz="600" cap="none" dirty="0" err="1" smtClean="0">
                <a:solidFill>
                  <a:srgbClr val="6F2575"/>
                </a:solidFill>
              </a:rPr>
              <a:t>Rersources</a:t>
            </a:r>
            <a:r>
              <a:rPr lang="en-GB" sz="600" cap="none" dirty="0" smtClean="0">
                <a:solidFill>
                  <a:srgbClr val="6F2575"/>
                </a:solidFill>
              </a:rPr>
              <a:t>: </a:t>
            </a:r>
            <a:r>
              <a:rPr lang="en-GB" sz="600" cap="none" dirty="0" err="1" smtClean="0">
                <a:solidFill>
                  <a:srgbClr val="6F2575"/>
                </a:solidFill>
              </a:rPr>
              <a:t>Magchiel</a:t>
            </a:r>
            <a:r>
              <a:rPr lang="en-GB" sz="600" cap="none" dirty="0" smtClean="0">
                <a:solidFill>
                  <a:srgbClr val="6F2575"/>
                </a:solidFill>
              </a:rPr>
              <a:t> </a:t>
            </a:r>
            <a:r>
              <a:rPr lang="en-GB" sz="600" cap="none" dirty="0" err="1" smtClean="0">
                <a:solidFill>
                  <a:srgbClr val="6F2575"/>
                </a:solidFill>
              </a:rPr>
              <a:t>Bijsterbosch</a:t>
            </a:r>
            <a:r>
              <a:rPr lang="en-GB" sz="600" cap="none" dirty="0" smtClean="0">
                <a:solidFill>
                  <a:srgbClr val="6F2575"/>
                </a:solidFill>
              </a:rPr>
              <a:t>, SURF</a:t>
            </a:r>
            <a:endParaRPr kumimoji="0" lang="en-GB" sz="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226" y="1420232"/>
            <a:ext cx="2617151" cy="1821629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42" y="399345"/>
            <a:ext cx="515442" cy="264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76" y="3147688"/>
            <a:ext cx="1657308" cy="128731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8281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half" idx="14"/>
          </p:nvPr>
        </p:nvSpPr>
        <p:spPr>
          <a:xfrm>
            <a:off x="182190" y="3374439"/>
            <a:ext cx="5774055" cy="920932"/>
          </a:xfrm>
        </p:spPr>
        <p:txBody>
          <a:bodyPr/>
          <a:lstStyle/>
          <a:p>
            <a:r>
              <a:rPr lang="en-GB" dirty="0" smtClean="0"/>
              <a:t>We probe our world, made of particles and fields,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with collider physics, primarily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astroparticle physics: 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particles, radiation, and ripples coming from the universe</a:t>
            </a:r>
            <a:endParaRPr lang="en-GB" sz="1600" dirty="0">
              <a:solidFill>
                <a:srgbClr val="6F2575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0" y="1263387"/>
            <a:ext cx="9144000" cy="1969166"/>
          </a:xfrm>
          <a:custGeom>
            <a:avLst/>
            <a:gdLst/>
            <a:ahLst/>
            <a:cxnLst/>
            <a:rect l="l" t="t" r="r" b="b"/>
            <a:pathLst>
              <a:path w="20104100" h="4329430">
                <a:moveTo>
                  <a:pt x="0" y="0"/>
                </a:moveTo>
                <a:lnTo>
                  <a:pt x="0" y="4329390"/>
                </a:lnTo>
                <a:lnTo>
                  <a:pt x="20104100" y="4329390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00" cap="none"/>
          </a:p>
        </p:txBody>
      </p:sp>
      <p:pic>
        <p:nvPicPr>
          <p:cNvPr id="6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190" y="1297381"/>
            <a:ext cx="2385977" cy="1938605"/>
          </a:xfrm>
          <a:prstGeom prst="rect">
            <a:avLst/>
          </a:prstGeom>
        </p:spPr>
      </p:pic>
      <p:pic>
        <p:nvPicPr>
          <p:cNvPr id="7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1284" y="1298480"/>
            <a:ext cx="2979133" cy="19364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14190" y="2217976"/>
            <a:ext cx="3074037" cy="2358231"/>
            <a:chOff x="12565448" y="5847904"/>
            <a:chExt cx="6758612" cy="5184833"/>
          </a:xfrm>
        </p:grpSpPr>
        <p:pic>
          <p:nvPicPr>
            <p:cNvPr id="15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5448" y="5847904"/>
              <a:ext cx="6758612" cy="518483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079036" y="10404251"/>
              <a:ext cx="5205095" cy="573405"/>
            </a:xfrm>
            <a:custGeom>
              <a:avLst/>
              <a:gdLst/>
              <a:ahLst/>
              <a:cxnLst/>
              <a:rect l="l" t="t" r="r" b="b"/>
              <a:pathLst>
                <a:path w="5205094" h="573404">
                  <a:moveTo>
                    <a:pt x="5196532" y="0"/>
                  </a:moveTo>
                  <a:lnTo>
                    <a:pt x="0" y="90705"/>
                  </a:lnTo>
                  <a:lnTo>
                    <a:pt x="8418" y="573044"/>
                  </a:lnTo>
                  <a:lnTo>
                    <a:pt x="5204951" y="482338"/>
                  </a:lnTo>
                  <a:lnTo>
                    <a:pt x="5196532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7" name="object 17"/>
            <p:cNvSpPr txBox="1"/>
            <p:nvPr/>
          </p:nvSpPr>
          <p:spPr>
            <a:xfrm rot="21540000">
              <a:off x="14124738" y="10228833"/>
              <a:ext cx="5114496" cy="6204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Discovery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105" dirty="0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sz="1100" cap="none" spc="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55" dirty="0">
                  <a:solidFill>
                    <a:srgbClr val="FFFFFF"/>
                  </a:solidFill>
                  <a:latin typeface="Arial"/>
                  <a:cs typeface="Arial"/>
                </a:rPr>
                <a:t>Gravitational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-10" dirty="0">
                  <a:solidFill>
                    <a:srgbClr val="FFFFFF"/>
                  </a:solidFill>
                  <a:latin typeface="Arial"/>
                  <a:cs typeface="Arial"/>
                </a:rPr>
                <a:t>Waves</a:t>
              </a:r>
              <a:endParaRPr sz="1100" cap="none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46781" y="392941"/>
            <a:ext cx="3057099" cy="2263928"/>
            <a:chOff x="12562151" y="1333484"/>
            <a:chExt cx="7400021" cy="5480070"/>
          </a:xfrm>
        </p:grpSpPr>
        <p:pic>
          <p:nvPicPr>
            <p:cNvPr id="9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62151" y="1333484"/>
              <a:ext cx="7400021" cy="5480070"/>
            </a:xfrm>
            <a:prstGeom prst="rect">
              <a:avLst/>
            </a:prstGeom>
          </p:spPr>
        </p:pic>
        <p:pic>
          <p:nvPicPr>
            <p:cNvPr id="10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38316" y="1401987"/>
              <a:ext cx="7226743" cy="5306791"/>
            </a:xfrm>
            <a:prstGeom prst="rect">
              <a:avLst/>
            </a:prstGeom>
          </p:spPr>
        </p:pic>
        <p:sp>
          <p:nvSpPr>
            <p:cNvPr id="11" name="object 13"/>
            <p:cNvSpPr/>
            <p:nvPr/>
          </p:nvSpPr>
          <p:spPr>
            <a:xfrm>
              <a:off x="12638313" y="1401986"/>
              <a:ext cx="7226934" cy="5307330"/>
            </a:xfrm>
            <a:custGeom>
              <a:avLst/>
              <a:gdLst/>
              <a:ahLst/>
              <a:cxnLst/>
              <a:rect l="l" t="t" r="r" b="b"/>
              <a:pathLst>
                <a:path w="7226934" h="5307330">
                  <a:moveTo>
                    <a:pt x="176720" y="0"/>
                  </a:moveTo>
                  <a:lnTo>
                    <a:pt x="7226742" y="246192"/>
                  </a:lnTo>
                  <a:lnTo>
                    <a:pt x="7050022" y="5306790"/>
                  </a:lnTo>
                  <a:lnTo>
                    <a:pt x="0" y="5060598"/>
                  </a:lnTo>
                  <a:lnTo>
                    <a:pt x="17672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2" name="object 14"/>
            <p:cNvSpPr/>
            <p:nvPr/>
          </p:nvSpPr>
          <p:spPr>
            <a:xfrm>
              <a:off x="12704251" y="5925332"/>
              <a:ext cx="4274820" cy="631190"/>
            </a:xfrm>
            <a:custGeom>
              <a:avLst/>
              <a:gdLst/>
              <a:ahLst/>
              <a:cxnLst/>
              <a:rect l="l" t="t" r="r" b="b"/>
              <a:pathLst>
                <a:path w="4274819" h="631190">
                  <a:moveTo>
                    <a:pt x="16837" y="0"/>
                  </a:moveTo>
                  <a:lnTo>
                    <a:pt x="0" y="482118"/>
                  </a:lnTo>
                  <a:lnTo>
                    <a:pt x="4257545" y="630795"/>
                  </a:lnTo>
                  <a:lnTo>
                    <a:pt x="4274382" y="148677"/>
                  </a:lnTo>
                  <a:lnTo>
                    <a:pt x="16837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3" name="object 15"/>
            <p:cNvSpPr txBox="1"/>
            <p:nvPr/>
          </p:nvSpPr>
          <p:spPr>
            <a:xfrm rot="120000">
              <a:off x="12751205" y="5792745"/>
              <a:ext cx="4179705" cy="6204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Discovery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105" dirty="0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65" dirty="0">
                  <a:solidFill>
                    <a:srgbClr val="FFFFFF"/>
                  </a:solidFill>
                  <a:latin typeface="Arial"/>
                  <a:cs typeface="Arial"/>
                </a:rPr>
                <a:t>Higgs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particle</a:t>
              </a:r>
              <a:endParaRPr sz="1100" cap="none" dirty="0">
                <a:latin typeface="Arial"/>
                <a:cs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234735" y="4958634"/>
            <a:ext cx="2313134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atlas.cern.ch, CERN, LIGO-Virgo Collaboration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807913"/>
          </a:xfrm>
        </p:spPr>
        <p:txBody>
          <a:bodyPr/>
          <a:lstStyle/>
          <a:p>
            <a:r>
              <a:rPr lang="en-GB" dirty="0" smtClean="0"/>
              <a:t>Welcome to Nikhef the Dutch </a:t>
            </a:r>
            <a:br>
              <a:rPr lang="en-GB" dirty="0" smtClean="0"/>
            </a:br>
            <a:r>
              <a:rPr lang="en-GB" dirty="0" smtClean="0"/>
              <a:t>National Institute for Sub-atomic Physics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1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655" y="1121224"/>
            <a:ext cx="1759924" cy="871687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0" y="539751"/>
          <a:ext cx="9144000" cy="391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Freeform 19"/>
          <p:cNvSpPr/>
          <p:nvPr/>
        </p:nvSpPr>
        <p:spPr>
          <a:xfrm rot="771832">
            <a:off x="-88900" y="863600"/>
            <a:ext cx="3149600" cy="3479800"/>
          </a:xfrm>
          <a:custGeom>
            <a:avLst/>
            <a:gdLst>
              <a:gd name="connsiteX0" fmla="*/ 419100 w 3149600"/>
              <a:gd name="connsiteY0" fmla="*/ 76200 h 3479800"/>
              <a:gd name="connsiteX1" fmla="*/ 520700 w 3149600"/>
              <a:gd name="connsiteY1" fmla="*/ 38100 h 3479800"/>
              <a:gd name="connsiteX2" fmla="*/ 863600 w 3149600"/>
              <a:gd name="connsiteY2" fmla="*/ 12700 h 3479800"/>
              <a:gd name="connsiteX3" fmla="*/ 1155700 w 3149600"/>
              <a:gd name="connsiteY3" fmla="*/ 0 h 3479800"/>
              <a:gd name="connsiteX4" fmla="*/ 1524000 w 3149600"/>
              <a:gd name="connsiteY4" fmla="*/ 12700 h 3479800"/>
              <a:gd name="connsiteX5" fmla="*/ 1689100 w 3149600"/>
              <a:gd name="connsiteY5" fmla="*/ 25400 h 3479800"/>
              <a:gd name="connsiteX6" fmla="*/ 1739900 w 3149600"/>
              <a:gd name="connsiteY6" fmla="*/ 38100 h 3479800"/>
              <a:gd name="connsiteX7" fmla="*/ 1930400 w 3149600"/>
              <a:gd name="connsiteY7" fmla="*/ 50800 h 3479800"/>
              <a:gd name="connsiteX8" fmla="*/ 2070100 w 3149600"/>
              <a:gd name="connsiteY8" fmla="*/ 76200 h 3479800"/>
              <a:gd name="connsiteX9" fmla="*/ 2146300 w 3149600"/>
              <a:gd name="connsiteY9" fmla="*/ 101600 h 3479800"/>
              <a:gd name="connsiteX10" fmla="*/ 2184400 w 3149600"/>
              <a:gd name="connsiteY10" fmla="*/ 114300 h 3479800"/>
              <a:gd name="connsiteX11" fmla="*/ 2273300 w 3149600"/>
              <a:gd name="connsiteY11" fmla="*/ 165100 h 3479800"/>
              <a:gd name="connsiteX12" fmla="*/ 2527300 w 3149600"/>
              <a:gd name="connsiteY12" fmla="*/ 317500 h 3479800"/>
              <a:gd name="connsiteX13" fmla="*/ 2590800 w 3149600"/>
              <a:gd name="connsiteY13" fmla="*/ 342900 h 3479800"/>
              <a:gd name="connsiteX14" fmla="*/ 2679700 w 3149600"/>
              <a:gd name="connsiteY14" fmla="*/ 406400 h 3479800"/>
              <a:gd name="connsiteX15" fmla="*/ 2717800 w 3149600"/>
              <a:gd name="connsiteY15" fmla="*/ 431800 h 3479800"/>
              <a:gd name="connsiteX16" fmla="*/ 2755900 w 3149600"/>
              <a:gd name="connsiteY16" fmla="*/ 444500 h 3479800"/>
              <a:gd name="connsiteX17" fmla="*/ 2819400 w 3149600"/>
              <a:gd name="connsiteY17" fmla="*/ 520700 h 3479800"/>
              <a:gd name="connsiteX18" fmla="*/ 2870200 w 3149600"/>
              <a:gd name="connsiteY18" fmla="*/ 571500 h 3479800"/>
              <a:gd name="connsiteX19" fmla="*/ 2882900 w 3149600"/>
              <a:gd name="connsiteY19" fmla="*/ 609600 h 3479800"/>
              <a:gd name="connsiteX20" fmla="*/ 2908300 w 3149600"/>
              <a:gd name="connsiteY20" fmla="*/ 647700 h 3479800"/>
              <a:gd name="connsiteX21" fmla="*/ 2921000 w 3149600"/>
              <a:gd name="connsiteY21" fmla="*/ 698500 h 3479800"/>
              <a:gd name="connsiteX22" fmla="*/ 2933700 w 3149600"/>
              <a:gd name="connsiteY22" fmla="*/ 736600 h 3479800"/>
              <a:gd name="connsiteX23" fmla="*/ 2946400 w 3149600"/>
              <a:gd name="connsiteY23" fmla="*/ 787400 h 3479800"/>
              <a:gd name="connsiteX24" fmla="*/ 2971800 w 3149600"/>
              <a:gd name="connsiteY24" fmla="*/ 838200 h 3479800"/>
              <a:gd name="connsiteX25" fmla="*/ 2997200 w 3149600"/>
              <a:gd name="connsiteY25" fmla="*/ 914400 h 3479800"/>
              <a:gd name="connsiteX26" fmla="*/ 3009900 w 3149600"/>
              <a:gd name="connsiteY26" fmla="*/ 952500 h 3479800"/>
              <a:gd name="connsiteX27" fmla="*/ 3035300 w 3149600"/>
              <a:gd name="connsiteY27" fmla="*/ 990600 h 3479800"/>
              <a:gd name="connsiteX28" fmla="*/ 3073400 w 3149600"/>
              <a:gd name="connsiteY28" fmla="*/ 1117600 h 3479800"/>
              <a:gd name="connsiteX29" fmla="*/ 3086100 w 3149600"/>
              <a:gd name="connsiteY29" fmla="*/ 1295400 h 3479800"/>
              <a:gd name="connsiteX30" fmla="*/ 3111500 w 3149600"/>
              <a:gd name="connsiteY30" fmla="*/ 1752600 h 3479800"/>
              <a:gd name="connsiteX31" fmla="*/ 3124200 w 3149600"/>
              <a:gd name="connsiteY31" fmla="*/ 1790700 h 3479800"/>
              <a:gd name="connsiteX32" fmla="*/ 3149600 w 3149600"/>
              <a:gd name="connsiteY32" fmla="*/ 2362200 h 3479800"/>
              <a:gd name="connsiteX33" fmla="*/ 3136900 w 3149600"/>
              <a:gd name="connsiteY33" fmla="*/ 2844800 h 3479800"/>
              <a:gd name="connsiteX34" fmla="*/ 3111500 w 3149600"/>
              <a:gd name="connsiteY34" fmla="*/ 2895600 h 3479800"/>
              <a:gd name="connsiteX35" fmla="*/ 3098800 w 3149600"/>
              <a:gd name="connsiteY35" fmla="*/ 2946400 h 3479800"/>
              <a:gd name="connsiteX36" fmla="*/ 3035300 w 3149600"/>
              <a:gd name="connsiteY36" fmla="*/ 3060700 h 3479800"/>
              <a:gd name="connsiteX37" fmla="*/ 2959100 w 3149600"/>
              <a:gd name="connsiteY37" fmla="*/ 3136900 h 3479800"/>
              <a:gd name="connsiteX38" fmla="*/ 2844800 w 3149600"/>
              <a:gd name="connsiteY38" fmla="*/ 3238500 h 3479800"/>
              <a:gd name="connsiteX39" fmla="*/ 2819400 w 3149600"/>
              <a:gd name="connsiteY39" fmla="*/ 3276600 h 3479800"/>
              <a:gd name="connsiteX40" fmla="*/ 2717800 w 3149600"/>
              <a:gd name="connsiteY40" fmla="*/ 3340100 h 3479800"/>
              <a:gd name="connsiteX41" fmla="*/ 2641600 w 3149600"/>
              <a:gd name="connsiteY41" fmla="*/ 3390900 h 3479800"/>
              <a:gd name="connsiteX42" fmla="*/ 2578100 w 3149600"/>
              <a:gd name="connsiteY42" fmla="*/ 3403600 h 3479800"/>
              <a:gd name="connsiteX43" fmla="*/ 2463800 w 3149600"/>
              <a:gd name="connsiteY43" fmla="*/ 3441700 h 3479800"/>
              <a:gd name="connsiteX44" fmla="*/ 2387600 w 3149600"/>
              <a:gd name="connsiteY44" fmla="*/ 3467100 h 3479800"/>
              <a:gd name="connsiteX45" fmla="*/ 2349500 w 3149600"/>
              <a:gd name="connsiteY45" fmla="*/ 3479800 h 3479800"/>
              <a:gd name="connsiteX46" fmla="*/ 2044700 w 3149600"/>
              <a:gd name="connsiteY46" fmla="*/ 3467100 h 3479800"/>
              <a:gd name="connsiteX47" fmla="*/ 1968500 w 3149600"/>
              <a:gd name="connsiteY47" fmla="*/ 3441700 h 3479800"/>
              <a:gd name="connsiteX48" fmla="*/ 1879600 w 3149600"/>
              <a:gd name="connsiteY48" fmla="*/ 3416300 h 3479800"/>
              <a:gd name="connsiteX49" fmla="*/ 1790700 w 3149600"/>
              <a:gd name="connsiteY49" fmla="*/ 3352800 h 3479800"/>
              <a:gd name="connsiteX50" fmla="*/ 1739900 w 3149600"/>
              <a:gd name="connsiteY50" fmla="*/ 3314700 h 3479800"/>
              <a:gd name="connsiteX51" fmla="*/ 1638300 w 3149600"/>
              <a:gd name="connsiteY51" fmla="*/ 3276600 h 3479800"/>
              <a:gd name="connsiteX52" fmla="*/ 1473200 w 3149600"/>
              <a:gd name="connsiteY52" fmla="*/ 3187700 h 3479800"/>
              <a:gd name="connsiteX53" fmla="*/ 1422400 w 3149600"/>
              <a:gd name="connsiteY53" fmla="*/ 3149600 h 3479800"/>
              <a:gd name="connsiteX54" fmla="*/ 1333500 w 3149600"/>
              <a:gd name="connsiteY54" fmla="*/ 3098800 h 3479800"/>
              <a:gd name="connsiteX55" fmla="*/ 1282700 w 3149600"/>
              <a:gd name="connsiteY55" fmla="*/ 3048000 h 3479800"/>
              <a:gd name="connsiteX56" fmla="*/ 1244600 w 3149600"/>
              <a:gd name="connsiteY56" fmla="*/ 3022600 h 3479800"/>
              <a:gd name="connsiteX57" fmla="*/ 1193800 w 3149600"/>
              <a:gd name="connsiteY57" fmla="*/ 2971800 h 3479800"/>
              <a:gd name="connsiteX58" fmla="*/ 1143000 w 3149600"/>
              <a:gd name="connsiteY58" fmla="*/ 2946400 h 3479800"/>
              <a:gd name="connsiteX59" fmla="*/ 990600 w 3149600"/>
              <a:gd name="connsiteY59" fmla="*/ 2844800 h 3479800"/>
              <a:gd name="connsiteX60" fmla="*/ 927100 w 3149600"/>
              <a:gd name="connsiteY60" fmla="*/ 2806700 h 3479800"/>
              <a:gd name="connsiteX61" fmla="*/ 787400 w 3149600"/>
              <a:gd name="connsiteY61" fmla="*/ 2692400 h 3479800"/>
              <a:gd name="connsiteX62" fmla="*/ 711200 w 3149600"/>
              <a:gd name="connsiteY62" fmla="*/ 2616200 h 3479800"/>
              <a:gd name="connsiteX63" fmla="*/ 685800 w 3149600"/>
              <a:gd name="connsiteY63" fmla="*/ 2565400 h 3479800"/>
              <a:gd name="connsiteX64" fmla="*/ 635000 w 3149600"/>
              <a:gd name="connsiteY64" fmla="*/ 2501900 h 3479800"/>
              <a:gd name="connsiteX65" fmla="*/ 571500 w 3149600"/>
              <a:gd name="connsiteY65" fmla="*/ 2451100 h 3479800"/>
              <a:gd name="connsiteX66" fmla="*/ 533400 w 3149600"/>
              <a:gd name="connsiteY66" fmla="*/ 2413000 h 3479800"/>
              <a:gd name="connsiteX67" fmla="*/ 444500 w 3149600"/>
              <a:gd name="connsiteY67" fmla="*/ 2336800 h 3479800"/>
              <a:gd name="connsiteX68" fmla="*/ 381000 w 3149600"/>
              <a:gd name="connsiteY68" fmla="*/ 2235200 h 3479800"/>
              <a:gd name="connsiteX69" fmla="*/ 304800 w 3149600"/>
              <a:gd name="connsiteY69" fmla="*/ 2159000 h 3479800"/>
              <a:gd name="connsiteX70" fmla="*/ 279400 w 3149600"/>
              <a:gd name="connsiteY70" fmla="*/ 2108200 h 3479800"/>
              <a:gd name="connsiteX71" fmla="*/ 203200 w 3149600"/>
              <a:gd name="connsiteY71" fmla="*/ 2019300 h 3479800"/>
              <a:gd name="connsiteX72" fmla="*/ 152400 w 3149600"/>
              <a:gd name="connsiteY72" fmla="*/ 1892300 h 3479800"/>
              <a:gd name="connsiteX73" fmla="*/ 127000 w 3149600"/>
              <a:gd name="connsiteY73" fmla="*/ 1841500 h 3479800"/>
              <a:gd name="connsiteX74" fmla="*/ 101600 w 3149600"/>
              <a:gd name="connsiteY74" fmla="*/ 1778000 h 3479800"/>
              <a:gd name="connsiteX75" fmla="*/ 76200 w 3149600"/>
              <a:gd name="connsiteY75" fmla="*/ 1600200 h 3479800"/>
              <a:gd name="connsiteX76" fmla="*/ 50800 w 3149600"/>
              <a:gd name="connsiteY76" fmla="*/ 1524000 h 3479800"/>
              <a:gd name="connsiteX77" fmla="*/ 25400 w 3149600"/>
              <a:gd name="connsiteY77" fmla="*/ 1320800 h 3479800"/>
              <a:gd name="connsiteX78" fmla="*/ 0 w 3149600"/>
              <a:gd name="connsiteY78" fmla="*/ 876300 h 3479800"/>
              <a:gd name="connsiteX79" fmla="*/ 12700 w 3149600"/>
              <a:gd name="connsiteY79" fmla="*/ 482600 h 3479800"/>
              <a:gd name="connsiteX80" fmla="*/ 25400 w 3149600"/>
              <a:gd name="connsiteY80" fmla="*/ 368300 h 3479800"/>
              <a:gd name="connsiteX81" fmla="*/ 38100 w 3149600"/>
              <a:gd name="connsiteY81" fmla="*/ 330200 h 3479800"/>
              <a:gd name="connsiteX82" fmla="*/ 88900 w 3149600"/>
              <a:gd name="connsiteY82" fmla="*/ 241300 h 3479800"/>
              <a:gd name="connsiteX83" fmla="*/ 177800 w 3149600"/>
              <a:gd name="connsiteY83" fmla="*/ 165100 h 3479800"/>
              <a:gd name="connsiteX84" fmla="*/ 292100 w 3149600"/>
              <a:gd name="connsiteY84" fmla="*/ 101600 h 3479800"/>
              <a:gd name="connsiteX85" fmla="*/ 419100 w 3149600"/>
              <a:gd name="connsiteY85" fmla="*/ 762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149600" h="3479800">
                <a:moveTo>
                  <a:pt x="419100" y="76200"/>
                </a:moveTo>
                <a:cubicBezTo>
                  <a:pt x="457200" y="65617"/>
                  <a:pt x="505215" y="40312"/>
                  <a:pt x="520700" y="38100"/>
                </a:cubicBezTo>
                <a:cubicBezTo>
                  <a:pt x="589309" y="28299"/>
                  <a:pt x="815008" y="15192"/>
                  <a:pt x="863600" y="12700"/>
                </a:cubicBezTo>
                <a:lnTo>
                  <a:pt x="1155700" y="0"/>
                </a:lnTo>
                <a:lnTo>
                  <a:pt x="1524000" y="12700"/>
                </a:lnTo>
                <a:cubicBezTo>
                  <a:pt x="1579133" y="15325"/>
                  <a:pt x="1634282" y="18951"/>
                  <a:pt x="1689100" y="25400"/>
                </a:cubicBezTo>
                <a:cubicBezTo>
                  <a:pt x="1706435" y="27439"/>
                  <a:pt x="1722541" y="36273"/>
                  <a:pt x="1739900" y="38100"/>
                </a:cubicBezTo>
                <a:cubicBezTo>
                  <a:pt x="1803191" y="44762"/>
                  <a:pt x="1866900" y="46567"/>
                  <a:pt x="1930400" y="50800"/>
                </a:cubicBezTo>
                <a:cubicBezTo>
                  <a:pt x="1955294" y="54949"/>
                  <a:pt x="2042207" y="68593"/>
                  <a:pt x="2070100" y="76200"/>
                </a:cubicBezTo>
                <a:cubicBezTo>
                  <a:pt x="2095931" y="83245"/>
                  <a:pt x="2120900" y="93133"/>
                  <a:pt x="2146300" y="101600"/>
                </a:cubicBezTo>
                <a:cubicBezTo>
                  <a:pt x="2159000" y="105833"/>
                  <a:pt x="2173261" y="106874"/>
                  <a:pt x="2184400" y="114300"/>
                </a:cubicBezTo>
                <a:cubicBezTo>
                  <a:pt x="2277225" y="176183"/>
                  <a:pt x="2160509" y="100648"/>
                  <a:pt x="2273300" y="165100"/>
                </a:cubicBezTo>
                <a:cubicBezTo>
                  <a:pt x="2394655" y="234446"/>
                  <a:pt x="2222847" y="195719"/>
                  <a:pt x="2527300" y="317500"/>
                </a:cubicBezTo>
                <a:cubicBezTo>
                  <a:pt x="2548467" y="325967"/>
                  <a:pt x="2570410" y="332705"/>
                  <a:pt x="2590800" y="342900"/>
                </a:cubicBezTo>
                <a:cubicBezTo>
                  <a:pt x="2610753" y="352877"/>
                  <a:pt x="2666277" y="396812"/>
                  <a:pt x="2679700" y="406400"/>
                </a:cubicBezTo>
                <a:cubicBezTo>
                  <a:pt x="2692120" y="415272"/>
                  <a:pt x="2704148" y="424974"/>
                  <a:pt x="2717800" y="431800"/>
                </a:cubicBezTo>
                <a:cubicBezTo>
                  <a:pt x="2729774" y="437787"/>
                  <a:pt x="2743200" y="440267"/>
                  <a:pt x="2755900" y="444500"/>
                </a:cubicBezTo>
                <a:cubicBezTo>
                  <a:pt x="2888015" y="576615"/>
                  <a:pt x="2713312" y="396931"/>
                  <a:pt x="2819400" y="520700"/>
                </a:cubicBezTo>
                <a:cubicBezTo>
                  <a:pt x="2834985" y="538882"/>
                  <a:pt x="2853267" y="554567"/>
                  <a:pt x="2870200" y="571500"/>
                </a:cubicBezTo>
                <a:cubicBezTo>
                  <a:pt x="2874433" y="584200"/>
                  <a:pt x="2876913" y="597626"/>
                  <a:pt x="2882900" y="609600"/>
                </a:cubicBezTo>
                <a:cubicBezTo>
                  <a:pt x="2889726" y="623252"/>
                  <a:pt x="2902287" y="633671"/>
                  <a:pt x="2908300" y="647700"/>
                </a:cubicBezTo>
                <a:cubicBezTo>
                  <a:pt x="2915176" y="663743"/>
                  <a:pt x="2916205" y="681717"/>
                  <a:pt x="2921000" y="698500"/>
                </a:cubicBezTo>
                <a:cubicBezTo>
                  <a:pt x="2924678" y="711372"/>
                  <a:pt x="2930022" y="723728"/>
                  <a:pt x="2933700" y="736600"/>
                </a:cubicBezTo>
                <a:cubicBezTo>
                  <a:pt x="2938495" y="753383"/>
                  <a:pt x="2940271" y="771057"/>
                  <a:pt x="2946400" y="787400"/>
                </a:cubicBezTo>
                <a:cubicBezTo>
                  <a:pt x="2953047" y="805127"/>
                  <a:pt x="2964769" y="820622"/>
                  <a:pt x="2971800" y="838200"/>
                </a:cubicBezTo>
                <a:cubicBezTo>
                  <a:pt x="2981744" y="863059"/>
                  <a:pt x="2988733" y="889000"/>
                  <a:pt x="2997200" y="914400"/>
                </a:cubicBezTo>
                <a:cubicBezTo>
                  <a:pt x="3001433" y="927100"/>
                  <a:pt x="3002474" y="941361"/>
                  <a:pt x="3009900" y="952500"/>
                </a:cubicBezTo>
                <a:cubicBezTo>
                  <a:pt x="3018367" y="965200"/>
                  <a:pt x="3029101" y="976652"/>
                  <a:pt x="3035300" y="990600"/>
                </a:cubicBezTo>
                <a:cubicBezTo>
                  <a:pt x="3052968" y="1030354"/>
                  <a:pt x="3062845" y="1075380"/>
                  <a:pt x="3073400" y="1117600"/>
                </a:cubicBezTo>
                <a:cubicBezTo>
                  <a:pt x="3077633" y="1176867"/>
                  <a:pt x="3083339" y="1236047"/>
                  <a:pt x="3086100" y="1295400"/>
                </a:cubicBezTo>
                <a:cubicBezTo>
                  <a:pt x="3091115" y="1403222"/>
                  <a:pt x="3083552" y="1612860"/>
                  <a:pt x="3111500" y="1752600"/>
                </a:cubicBezTo>
                <a:cubicBezTo>
                  <a:pt x="3114125" y="1765727"/>
                  <a:pt x="3119967" y="1778000"/>
                  <a:pt x="3124200" y="1790700"/>
                </a:cubicBezTo>
                <a:cubicBezTo>
                  <a:pt x="3147655" y="2025252"/>
                  <a:pt x="3149600" y="2014323"/>
                  <a:pt x="3149600" y="2362200"/>
                </a:cubicBezTo>
                <a:cubicBezTo>
                  <a:pt x="3149600" y="2523122"/>
                  <a:pt x="3148365" y="2684287"/>
                  <a:pt x="3136900" y="2844800"/>
                </a:cubicBezTo>
                <a:cubicBezTo>
                  <a:pt x="3135551" y="2863684"/>
                  <a:pt x="3118147" y="2877873"/>
                  <a:pt x="3111500" y="2895600"/>
                </a:cubicBezTo>
                <a:cubicBezTo>
                  <a:pt x="3105371" y="2911943"/>
                  <a:pt x="3103595" y="2929617"/>
                  <a:pt x="3098800" y="2946400"/>
                </a:cubicBezTo>
                <a:cubicBezTo>
                  <a:pt x="3087901" y="2984546"/>
                  <a:pt x="3067405" y="3039297"/>
                  <a:pt x="3035300" y="3060700"/>
                </a:cubicBezTo>
                <a:cubicBezTo>
                  <a:pt x="2964098" y="3108168"/>
                  <a:pt x="3027839" y="3059569"/>
                  <a:pt x="2959100" y="3136900"/>
                </a:cubicBezTo>
                <a:cubicBezTo>
                  <a:pt x="2747683" y="3374745"/>
                  <a:pt x="3013557" y="3069743"/>
                  <a:pt x="2844800" y="3238500"/>
                </a:cubicBezTo>
                <a:cubicBezTo>
                  <a:pt x="2834007" y="3249293"/>
                  <a:pt x="2831319" y="3267065"/>
                  <a:pt x="2819400" y="3276600"/>
                </a:cubicBezTo>
                <a:cubicBezTo>
                  <a:pt x="2788214" y="3301549"/>
                  <a:pt x="2751030" y="3317947"/>
                  <a:pt x="2717800" y="3340100"/>
                </a:cubicBezTo>
                <a:cubicBezTo>
                  <a:pt x="2692400" y="3357033"/>
                  <a:pt x="2671534" y="3384913"/>
                  <a:pt x="2641600" y="3390900"/>
                </a:cubicBezTo>
                <a:cubicBezTo>
                  <a:pt x="2620433" y="3395133"/>
                  <a:pt x="2598925" y="3397920"/>
                  <a:pt x="2578100" y="3403600"/>
                </a:cubicBezTo>
                <a:lnTo>
                  <a:pt x="2463800" y="3441700"/>
                </a:lnTo>
                <a:lnTo>
                  <a:pt x="2387600" y="3467100"/>
                </a:lnTo>
                <a:lnTo>
                  <a:pt x="2349500" y="3479800"/>
                </a:lnTo>
                <a:cubicBezTo>
                  <a:pt x="2247900" y="3475567"/>
                  <a:pt x="2145883" y="3477218"/>
                  <a:pt x="2044700" y="3467100"/>
                </a:cubicBezTo>
                <a:cubicBezTo>
                  <a:pt x="2018059" y="3464436"/>
                  <a:pt x="1994475" y="3448194"/>
                  <a:pt x="1968500" y="3441700"/>
                </a:cubicBezTo>
                <a:cubicBezTo>
                  <a:pt x="1904713" y="3425753"/>
                  <a:pt x="1934259" y="3434520"/>
                  <a:pt x="1879600" y="3416300"/>
                </a:cubicBezTo>
                <a:cubicBezTo>
                  <a:pt x="1806969" y="3343669"/>
                  <a:pt x="1879852" y="3408520"/>
                  <a:pt x="1790700" y="3352800"/>
                </a:cubicBezTo>
                <a:cubicBezTo>
                  <a:pt x="1772751" y="3341582"/>
                  <a:pt x="1757849" y="3325918"/>
                  <a:pt x="1739900" y="3314700"/>
                </a:cubicBezTo>
                <a:cubicBezTo>
                  <a:pt x="1695625" y="3287028"/>
                  <a:pt x="1687057" y="3288789"/>
                  <a:pt x="1638300" y="3276600"/>
                </a:cubicBezTo>
                <a:cubicBezTo>
                  <a:pt x="1519431" y="3187448"/>
                  <a:pt x="1578211" y="3208702"/>
                  <a:pt x="1473200" y="3187700"/>
                </a:cubicBezTo>
                <a:cubicBezTo>
                  <a:pt x="1456267" y="3175000"/>
                  <a:pt x="1440349" y="3160818"/>
                  <a:pt x="1422400" y="3149600"/>
                </a:cubicBezTo>
                <a:cubicBezTo>
                  <a:pt x="1378050" y="3121881"/>
                  <a:pt x="1371146" y="3131068"/>
                  <a:pt x="1333500" y="3098800"/>
                </a:cubicBezTo>
                <a:cubicBezTo>
                  <a:pt x="1315318" y="3083215"/>
                  <a:pt x="1300882" y="3063585"/>
                  <a:pt x="1282700" y="3048000"/>
                </a:cubicBezTo>
                <a:cubicBezTo>
                  <a:pt x="1271111" y="3038067"/>
                  <a:pt x="1256189" y="3032533"/>
                  <a:pt x="1244600" y="3022600"/>
                </a:cubicBezTo>
                <a:cubicBezTo>
                  <a:pt x="1226418" y="3007015"/>
                  <a:pt x="1212958" y="2986168"/>
                  <a:pt x="1193800" y="2971800"/>
                </a:cubicBezTo>
                <a:cubicBezTo>
                  <a:pt x="1178654" y="2960441"/>
                  <a:pt x="1159353" y="2955939"/>
                  <a:pt x="1143000" y="2946400"/>
                </a:cubicBezTo>
                <a:cubicBezTo>
                  <a:pt x="927093" y="2820455"/>
                  <a:pt x="1124419" y="2934013"/>
                  <a:pt x="990600" y="2844800"/>
                </a:cubicBezTo>
                <a:cubicBezTo>
                  <a:pt x="970061" y="2831108"/>
                  <a:pt x="946063" y="2822503"/>
                  <a:pt x="927100" y="2806700"/>
                </a:cubicBezTo>
                <a:cubicBezTo>
                  <a:pt x="773670" y="2678841"/>
                  <a:pt x="898788" y="2748094"/>
                  <a:pt x="787400" y="2692400"/>
                </a:cubicBezTo>
                <a:cubicBezTo>
                  <a:pt x="693462" y="2551493"/>
                  <a:pt x="852974" y="2781603"/>
                  <a:pt x="711200" y="2616200"/>
                </a:cubicBezTo>
                <a:cubicBezTo>
                  <a:pt x="698879" y="2601826"/>
                  <a:pt x="696302" y="2581152"/>
                  <a:pt x="685800" y="2565400"/>
                </a:cubicBezTo>
                <a:cubicBezTo>
                  <a:pt x="670764" y="2542846"/>
                  <a:pt x="654167" y="2521067"/>
                  <a:pt x="635000" y="2501900"/>
                </a:cubicBezTo>
                <a:cubicBezTo>
                  <a:pt x="615833" y="2482733"/>
                  <a:pt x="591900" y="2468950"/>
                  <a:pt x="571500" y="2451100"/>
                </a:cubicBezTo>
                <a:cubicBezTo>
                  <a:pt x="557983" y="2439273"/>
                  <a:pt x="547037" y="2424689"/>
                  <a:pt x="533400" y="2413000"/>
                </a:cubicBezTo>
                <a:cubicBezTo>
                  <a:pt x="484348" y="2370956"/>
                  <a:pt x="483892" y="2384070"/>
                  <a:pt x="444500" y="2336800"/>
                </a:cubicBezTo>
                <a:cubicBezTo>
                  <a:pt x="364857" y="2241229"/>
                  <a:pt x="492532" y="2371516"/>
                  <a:pt x="381000" y="2235200"/>
                </a:cubicBezTo>
                <a:cubicBezTo>
                  <a:pt x="358253" y="2207399"/>
                  <a:pt x="327240" y="2187050"/>
                  <a:pt x="304800" y="2159000"/>
                </a:cubicBezTo>
                <a:cubicBezTo>
                  <a:pt x="292973" y="2144217"/>
                  <a:pt x="290404" y="2123606"/>
                  <a:pt x="279400" y="2108200"/>
                </a:cubicBezTo>
                <a:cubicBezTo>
                  <a:pt x="175496" y="1962734"/>
                  <a:pt x="311988" y="2193361"/>
                  <a:pt x="203200" y="2019300"/>
                </a:cubicBezTo>
                <a:cubicBezTo>
                  <a:pt x="170107" y="1966351"/>
                  <a:pt x="177733" y="1955633"/>
                  <a:pt x="152400" y="1892300"/>
                </a:cubicBezTo>
                <a:cubicBezTo>
                  <a:pt x="145369" y="1874722"/>
                  <a:pt x="134689" y="1858800"/>
                  <a:pt x="127000" y="1841500"/>
                </a:cubicBezTo>
                <a:cubicBezTo>
                  <a:pt x="117741" y="1820668"/>
                  <a:pt x="110067" y="1799167"/>
                  <a:pt x="101600" y="1778000"/>
                </a:cubicBezTo>
                <a:cubicBezTo>
                  <a:pt x="97841" y="1747928"/>
                  <a:pt x="85355" y="1636822"/>
                  <a:pt x="76200" y="1600200"/>
                </a:cubicBezTo>
                <a:cubicBezTo>
                  <a:pt x="69706" y="1574225"/>
                  <a:pt x="59267" y="1549400"/>
                  <a:pt x="50800" y="1524000"/>
                </a:cubicBezTo>
                <a:cubicBezTo>
                  <a:pt x="42333" y="1456267"/>
                  <a:pt x="30635" y="1388859"/>
                  <a:pt x="25400" y="1320800"/>
                </a:cubicBezTo>
                <a:cubicBezTo>
                  <a:pt x="5550" y="1062745"/>
                  <a:pt x="15206" y="1210839"/>
                  <a:pt x="0" y="876300"/>
                </a:cubicBezTo>
                <a:cubicBezTo>
                  <a:pt x="4233" y="745067"/>
                  <a:pt x="6143" y="613738"/>
                  <a:pt x="12700" y="482600"/>
                </a:cubicBezTo>
                <a:cubicBezTo>
                  <a:pt x="14614" y="444313"/>
                  <a:pt x="19098" y="406113"/>
                  <a:pt x="25400" y="368300"/>
                </a:cubicBezTo>
                <a:cubicBezTo>
                  <a:pt x="27601" y="355095"/>
                  <a:pt x="32827" y="342505"/>
                  <a:pt x="38100" y="330200"/>
                </a:cubicBezTo>
                <a:cubicBezTo>
                  <a:pt x="49060" y="304626"/>
                  <a:pt x="70143" y="263808"/>
                  <a:pt x="88900" y="241300"/>
                </a:cubicBezTo>
                <a:cubicBezTo>
                  <a:pt x="115211" y="209727"/>
                  <a:pt x="144164" y="188645"/>
                  <a:pt x="177800" y="165100"/>
                </a:cubicBezTo>
                <a:cubicBezTo>
                  <a:pt x="223482" y="133123"/>
                  <a:pt x="243307" y="112443"/>
                  <a:pt x="292100" y="101600"/>
                </a:cubicBezTo>
                <a:cubicBezTo>
                  <a:pt x="364909" y="85420"/>
                  <a:pt x="381000" y="86783"/>
                  <a:pt x="419100" y="76200"/>
                </a:cubicBezTo>
                <a:close/>
              </a:path>
            </a:pathLst>
          </a:cu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Scalable </a:t>
            </a:r>
            <a:r>
              <a:rPr lang="en-US" sz="2400" dirty="0" smtClean="0"/>
              <a:t>HPC: from local “Tier-2” to European “Tier-0”</a:t>
            </a:r>
            <a:endParaRPr lang="en-GB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11623" y="751514"/>
            <a:ext cx="2420450" cy="3223588"/>
            <a:chOff x="2051657" y="1484390"/>
            <a:chExt cx="2553514" cy="3400805"/>
          </a:xfrm>
        </p:grpSpPr>
        <p:grpSp>
          <p:nvGrpSpPr>
            <p:cNvPr id="7" name="Group 6"/>
            <p:cNvGrpSpPr/>
            <p:nvPr/>
          </p:nvGrpSpPr>
          <p:grpSpPr>
            <a:xfrm>
              <a:off x="2051657" y="1484390"/>
              <a:ext cx="2553514" cy="3400805"/>
              <a:chOff x="2191649" y="967796"/>
              <a:chExt cx="2553514" cy="340080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769458" y="1392897"/>
                <a:ext cx="3400805" cy="255060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38" t="1230" r="9363" b="30342"/>
              <a:stretch/>
            </p:blipFill>
            <p:spPr>
              <a:xfrm>
                <a:off x="2191649" y="2610383"/>
                <a:ext cx="1188720" cy="1737360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657" y="2029345"/>
              <a:ext cx="2553514" cy="112363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45295" y="1145465"/>
            <a:ext cx="1904081" cy="1125949"/>
            <a:chOff x="238125" y="2997628"/>
            <a:chExt cx="1680219" cy="9935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125" y="2997629"/>
              <a:ext cx="1676451" cy="9935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7357" y="2997628"/>
              <a:ext cx="830987" cy="99357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995" y="2652787"/>
            <a:ext cx="1904081" cy="10365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6" y="2295051"/>
            <a:ext cx="828100" cy="55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74882" y="4877970"/>
            <a:ext cx="504304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Photos: Nikhef NDPF,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DelftBlue</a:t>
            </a:r>
            <a:r>
              <a:rPr lang="en-GB" sz="700" cap="none" dirty="0">
                <a:solidFill>
                  <a:srgbClr val="6F2575"/>
                </a:solidFill>
              </a:rPr>
              <a:t>/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TUDelft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, SURF Data Repository,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Snellius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, SURF @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DigitalRealty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/>
            </a:r>
            <a:b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Steamship: Michael on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Unsplash</a:t>
            </a:r>
            <a:r>
              <a:rPr lang="en-GB" sz="700" cap="none" dirty="0">
                <a:solidFill>
                  <a:srgbClr val="6F2575"/>
                </a:solidFill>
              </a:rPr>
              <a:t> (https://</a:t>
            </a:r>
            <a:r>
              <a:rPr lang="en-GB" sz="700" cap="none" dirty="0" smtClean="0">
                <a:solidFill>
                  <a:srgbClr val="6F2575"/>
                </a:solidFill>
              </a:rPr>
              <a:t>unsplash.com/photos/944sDSMQ778), Tile</a:t>
            </a:r>
            <a:r>
              <a:rPr lang="en-GB" sz="700" cap="none" dirty="0">
                <a:solidFill>
                  <a:srgbClr val="6F2575"/>
                </a:solidFill>
              </a:rPr>
              <a:t>: </a:t>
            </a:r>
            <a:r>
              <a:rPr lang="en-GB" sz="700" cap="none" dirty="0" err="1">
                <a:solidFill>
                  <a:srgbClr val="6F2575"/>
                </a:solidFill>
              </a:rPr>
              <a:t>Nationaal</a:t>
            </a:r>
            <a:r>
              <a:rPr lang="en-GB" sz="700" cap="none" dirty="0">
                <a:solidFill>
                  <a:srgbClr val="6F2575"/>
                </a:solidFill>
              </a:rPr>
              <a:t> Museum van </a:t>
            </a:r>
            <a:r>
              <a:rPr lang="en-GB" sz="700" cap="none" dirty="0" err="1">
                <a:solidFill>
                  <a:srgbClr val="6F2575"/>
                </a:solidFill>
              </a:rPr>
              <a:t>Wereldculturen</a:t>
            </a:r>
            <a:endParaRPr kumimoji="0" lang="en-GB" sz="7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8812" y="3996122"/>
            <a:ext cx="340798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SURF National Infrastructure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foundation </a:t>
            </a:r>
            <a:r>
              <a:rPr lang="en-GB" sz="1600" i="1" cap="none" dirty="0" smtClean="0">
                <a:solidFill>
                  <a:srgbClr val="6F2575"/>
                </a:solidFill>
              </a:rPr>
              <a:t>as well as </a:t>
            </a:r>
            <a:r>
              <a:rPr lang="en-GB" sz="1600" cap="none" dirty="0" smtClean="0">
                <a:solidFill>
                  <a:srgbClr val="6F2575"/>
                </a:solidFill>
              </a:rPr>
              <a:t>stepping stone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6625" y="1992911"/>
            <a:ext cx="732305" cy="4614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4784" y="2239364"/>
            <a:ext cx="1301638" cy="425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Nikhef “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Stoomboot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” </a:t>
            </a:r>
            <a:b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Analysis </a:t>
            </a:r>
            <a:r>
              <a:rPr lang="en-GB" sz="1050" cap="none" dirty="0">
                <a:solidFill>
                  <a:srgbClr val="6F2575"/>
                </a:solidFill>
              </a:rPr>
              <a:t>F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acility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02777" y="3402941"/>
            <a:ext cx="355454" cy="3463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84259" y="3669419"/>
            <a:ext cx="5642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73264" y="3112143"/>
            <a:ext cx="253114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You need 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local expertise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to enable exploitation </a:t>
            </a:r>
            <a:b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of European and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global resources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12" y="1498348"/>
            <a:ext cx="3129772" cy="13647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854" y="2526338"/>
            <a:ext cx="892082" cy="566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54" y="719716"/>
            <a:ext cx="1040625" cy="803016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2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" y="1078716"/>
            <a:ext cx="3208902" cy="2117042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290" y="1165570"/>
            <a:ext cx="2794382" cy="1752340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e-Infrastructure for research is an ecosystem: </a:t>
            </a:r>
            <a:br>
              <a:rPr lang="en-GB" dirty="0" smtClean="0"/>
            </a:br>
            <a:r>
              <a:rPr lang="en-GB" dirty="0" smtClean="0"/>
              <a:t>hardware, software, services, and … people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0860" y="4416096"/>
            <a:ext cx="7299595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ATLAS 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Rucio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volume, (from rucio.cern.ch); optical network: NDPF ‘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deel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’; User meeting 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Stoomboot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Office Hours (both Nikhef)); 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Snellius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opening visit; HPDC service page (both SURF)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67596" y="2690017"/>
            <a:ext cx="3614728" cy="1707549"/>
            <a:chOff x="264319" y="2514631"/>
            <a:chExt cx="3560323" cy="16818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19" y="2514631"/>
              <a:ext cx="3560323" cy="1681849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757" y="2528818"/>
              <a:ext cx="1281219" cy="5596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33" y="3182828"/>
            <a:ext cx="2995812" cy="1163890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84" y="2236594"/>
            <a:ext cx="2523291" cy="189246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76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198140"/>
            <a:ext cx="6363536" cy="739084"/>
          </a:xfrm>
        </p:spPr>
        <p:txBody>
          <a:bodyPr/>
          <a:lstStyle/>
          <a:p>
            <a:r>
              <a:rPr lang="en-GB" i="1" dirty="0" smtClean="0">
                <a:solidFill>
                  <a:srgbClr val="6F2575"/>
                </a:solidFill>
              </a:rPr>
              <a:t>Thematic Digital Competence Centres -</a:t>
            </a:r>
            <a:br>
              <a:rPr lang="en-GB" i="1" dirty="0" smtClean="0">
                <a:solidFill>
                  <a:srgbClr val="6F2575"/>
                </a:solidFill>
              </a:rPr>
            </a:br>
            <a:r>
              <a:rPr lang="en-GB" i="1" dirty="0" smtClean="0">
                <a:solidFill>
                  <a:srgbClr val="6F2575"/>
                </a:solidFill>
              </a:rPr>
              <a:t>beyond data stewards and ‘dead’ data for open science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Sharing more than resources:</a:t>
            </a:r>
            <a:br>
              <a:rPr lang="en-GB" dirty="0" smtClean="0"/>
            </a:br>
            <a:r>
              <a:rPr lang="en-GB" dirty="0" smtClean="0"/>
              <a:t>data, software, research pipelines, expertise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733" y="1281199"/>
            <a:ext cx="2261235" cy="3129001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096" y="238125"/>
            <a:ext cx="2218944" cy="2354137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grpSp>
        <p:nvGrpSpPr>
          <p:cNvPr id="14" name="Google Shape;130;p22"/>
          <p:cNvGrpSpPr/>
          <p:nvPr/>
        </p:nvGrpSpPr>
        <p:grpSpPr>
          <a:xfrm>
            <a:off x="1284880" y="1937224"/>
            <a:ext cx="3631365" cy="1938711"/>
            <a:chOff x="1454971" y="1003079"/>
            <a:chExt cx="9727759" cy="5193451"/>
          </a:xfrm>
        </p:grpSpPr>
        <p:sp>
          <p:nvSpPr>
            <p:cNvPr id="15" name="Google Shape;131;p22"/>
            <p:cNvSpPr/>
            <p:nvPr/>
          </p:nvSpPr>
          <p:spPr>
            <a:xfrm>
              <a:off x="1454971" y="1003079"/>
              <a:ext cx="7079400" cy="231030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132;p22"/>
            <p:cNvGrpSpPr/>
            <p:nvPr/>
          </p:nvGrpSpPr>
          <p:grpSpPr>
            <a:xfrm>
              <a:off x="1455096" y="3545609"/>
              <a:ext cx="3474300" cy="2419500"/>
              <a:chOff x="1547056" y="2973825"/>
              <a:chExt cx="3474300" cy="2419500"/>
            </a:xfrm>
          </p:grpSpPr>
          <p:sp>
            <p:nvSpPr>
              <p:cNvPr id="45" name="Google Shape;133;p22"/>
              <p:cNvSpPr/>
              <p:nvPr/>
            </p:nvSpPr>
            <p:spPr>
              <a:xfrm>
                <a:off x="1547056" y="2973825"/>
                <a:ext cx="3474300" cy="2419500"/>
              </a:xfrm>
              <a:prstGeom prst="roundRect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6000"/>
                  </a:buClr>
                  <a:buSzPts val="1400"/>
                  <a:buFont typeface="Calibri"/>
                  <a:buNone/>
                </a:pPr>
                <a:r>
                  <a:rPr lang="en" sz="600" b="1" i="0" u="none" strike="noStrike" cap="none">
                    <a:solidFill>
                      <a:srgbClr val="7F6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Local DCC</a:t>
                </a:r>
                <a:endParaRPr sz="600" b="1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6" name="Google Shape;134;p22" descr="Cycle with peopl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24297" y="2995266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135;p22" descr="Cycle with peopl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37920" y="3303993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136;p22" descr="Cycle with peopl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777411" y="3343207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Google Shape;137;p22"/>
            <p:cNvSpPr/>
            <p:nvPr/>
          </p:nvSpPr>
          <p:spPr>
            <a:xfrm>
              <a:off x="8965730" y="1003079"/>
              <a:ext cx="2217000" cy="4971600"/>
            </a:xfrm>
            <a:prstGeom prst="roundRect">
              <a:avLst>
                <a:gd name="adj" fmla="val 16667"/>
              </a:avLst>
            </a:prstGeom>
            <a:solidFill>
              <a:srgbClr val="ED7D31"/>
            </a:solidFill>
            <a:ln w="12700" cap="flat" cmpd="sng">
              <a:solidFill>
                <a:srgbClr val="AC5B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Cross-domain &amp; large-scale IT infrastructure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Generic infra &amp; expertise for data &amp; software stewardship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Connecting to international </a:t>
              </a:r>
              <a:endParaRPr sz="4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e-infrastructures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38;p22"/>
            <p:cNvGrpSpPr/>
            <p:nvPr/>
          </p:nvGrpSpPr>
          <p:grpSpPr>
            <a:xfrm>
              <a:off x="1822092" y="2014403"/>
              <a:ext cx="1293502" cy="1207730"/>
              <a:chOff x="1547056" y="1245619"/>
              <a:chExt cx="1511100" cy="1410900"/>
            </a:xfrm>
          </p:grpSpPr>
          <p:sp>
            <p:nvSpPr>
              <p:cNvPr id="43" name="Google Shape;139;p22"/>
              <p:cNvSpPr/>
              <p:nvPr/>
            </p:nvSpPr>
            <p:spPr>
              <a:xfrm>
                <a:off x="1547056" y="1245619"/>
                <a:ext cx="1511100" cy="1410900"/>
              </a:xfrm>
              <a:prstGeom prst="roundRect">
                <a:avLst>
                  <a:gd name="adj" fmla="val 16667"/>
                </a:avLst>
              </a:prstGeom>
              <a:solidFill>
                <a:srgbClr val="B3C6E7"/>
              </a:solidFill>
              <a:ln w="12700" cap="flat" cmpd="sng">
                <a:solidFill>
                  <a:srgbClr val="31538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r>
                  <a:rPr lang="en" sz="6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TDCC-SSH</a:t>
                </a:r>
                <a:endParaRPr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" name="Google Shape;140;p22" descr="Group brainstorm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845454" y="1384959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41;p22"/>
            <p:cNvSpPr/>
            <p:nvPr/>
          </p:nvSpPr>
          <p:spPr>
            <a:xfrm>
              <a:off x="4354302" y="2014456"/>
              <a:ext cx="1293600" cy="1207800"/>
            </a:xfrm>
            <a:prstGeom prst="roundRect">
              <a:avLst>
                <a:gd name="adj" fmla="val 16667"/>
              </a:avLst>
            </a:prstGeom>
            <a:solidFill>
              <a:srgbClr val="B3C6E7"/>
            </a:solidFill>
            <a:ln w="12700" cap="flat" cmpd="sng">
              <a:solidFill>
                <a:srgbClr val="31538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TDCC-LSH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42;p22" descr="Group brainstorm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609743" y="2159775"/>
              <a:ext cx="782765" cy="7827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" name="Google Shape;143;p22"/>
            <p:cNvGrpSpPr/>
            <p:nvPr/>
          </p:nvGrpSpPr>
          <p:grpSpPr>
            <a:xfrm>
              <a:off x="6922234" y="2014325"/>
              <a:ext cx="1293502" cy="1207730"/>
              <a:chOff x="3145340" y="3094431"/>
              <a:chExt cx="1511100" cy="1410900"/>
            </a:xfrm>
          </p:grpSpPr>
          <p:sp>
            <p:nvSpPr>
              <p:cNvPr id="41" name="Google Shape;144;p22"/>
              <p:cNvSpPr/>
              <p:nvPr/>
            </p:nvSpPr>
            <p:spPr>
              <a:xfrm>
                <a:off x="3145340" y="3094431"/>
                <a:ext cx="1511100" cy="1410900"/>
              </a:xfrm>
              <a:prstGeom prst="roundRect">
                <a:avLst>
                  <a:gd name="adj" fmla="val 16667"/>
                </a:avLst>
              </a:prstGeom>
              <a:solidFill>
                <a:srgbClr val="B3C6E7"/>
              </a:solidFill>
              <a:ln w="12700" cap="flat" cmpd="sng">
                <a:solidFill>
                  <a:srgbClr val="31538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r>
                  <a:rPr lang="en" sz="6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TDCC-NES</a:t>
                </a:r>
                <a:endParaRPr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" name="Google Shape;145;p22" descr="Group brainstorm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3443738" y="3241626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2" name="Google Shape;146;p22"/>
            <p:cNvCxnSpPr>
              <a:stCxn id="43" idx="2"/>
              <a:endCxn id="48" idx="0"/>
            </p:cNvCxnSpPr>
            <p:nvPr/>
          </p:nvCxnSpPr>
          <p:spPr>
            <a:xfrm flipH="1">
              <a:off x="2107943" y="3222134"/>
              <a:ext cx="360900" cy="6930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grpSp>
          <p:nvGrpSpPr>
            <p:cNvPr id="23" name="Google Shape;147;p22"/>
            <p:cNvGrpSpPr/>
            <p:nvPr/>
          </p:nvGrpSpPr>
          <p:grpSpPr>
            <a:xfrm>
              <a:off x="5065380" y="3544530"/>
              <a:ext cx="3474300" cy="2430300"/>
              <a:chOff x="1547056" y="2973825"/>
              <a:chExt cx="3474300" cy="2430300"/>
            </a:xfrm>
          </p:grpSpPr>
          <p:sp>
            <p:nvSpPr>
              <p:cNvPr id="37" name="Google Shape;148;p22"/>
              <p:cNvSpPr/>
              <p:nvPr/>
            </p:nvSpPr>
            <p:spPr>
              <a:xfrm>
                <a:off x="1547056" y="2973825"/>
                <a:ext cx="3474300" cy="2430300"/>
              </a:xfrm>
              <a:prstGeom prst="roundRect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6000"/>
                  </a:buClr>
                  <a:buSzPts val="1400"/>
                  <a:buFont typeface="Calibri"/>
                  <a:buNone/>
                </a:pPr>
                <a:r>
                  <a:rPr lang="en" sz="600" b="1" i="0" u="none" strike="noStrike" cap="none">
                    <a:solidFill>
                      <a:srgbClr val="7F6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Local DCC</a:t>
                </a:r>
                <a:endParaRPr sz="600" b="1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" name="Google Shape;149;p22" descr="Cycle with peopl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24297" y="2995266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150;p22" descr="Cycle with peopl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37920" y="3303993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151;p22" descr="Cycle with peopl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777411" y="3343207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4" name="Google Shape;152;p22"/>
            <p:cNvCxnSpPr>
              <a:stCxn id="19" idx="2"/>
              <a:endCxn id="37" idx="0"/>
            </p:cNvCxnSpPr>
            <p:nvPr/>
          </p:nvCxnSpPr>
          <p:spPr>
            <a:xfrm>
              <a:off x="5001102" y="3222256"/>
              <a:ext cx="1801500" cy="322200"/>
            </a:xfrm>
            <a:prstGeom prst="straightConnector1">
              <a:avLst/>
            </a:prstGeom>
            <a:noFill/>
            <a:ln w="38100" cap="flat" cmpd="sng">
              <a:solidFill>
                <a:srgbClr val="70AD47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5" name="Google Shape;153;p22"/>
            <p:cNvCxnSpPr>
              <a:stCxn id="43" idx="2"/>
              <a:endCxn id="40" idx="0"/>
            </p:cNvCxnSpPr>
            <p:nvPr/>
          </p:nvCxnSpPr>
          <p:spPr>
            <a:xfrm>
              <a:off x="2468843" y="3222134"/>
              <a:ext cx="3249600" cy="6918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6" name="Google Shape;154;p22"/>
            <p:cNvCxnSpPr>
              <a:stCxn id="46" idx="0"/>
              <a:endCxn id="19" idx="2"/>
            </p:cNvCxnSpPr>
            <p:nvPr/>
          </p:nvCxnSpPr>
          <p:spPr>
            <a:xfrm rot="10800000" flipH="1">
              <a:off x="3254978" y="3222350"/>
              <a:ext cx="1746000" cy="344700"/>
            </a:xfrm>
            <a:prstGeom prst="straightConnector1">
              <a:avLst/>
            </a:prstGeom>
            <a:noFill/>
            <a:ln w="38100" cap="flat" cmpd="sng">
              <a:solidFill>
                <a:srgbClr val="70AD47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7" name="Google Shape;155;p22"/>
            <p:cNvCxnSpPr>
              <a:stCxn id="47" idx="0"/>
              <a:endCxn id="41" idx="2"/>
            </p:cNvCxnSpPr>
            <p:nvPr/>
          </p:nvCxnSpPr>
          <p:spPr>
            <a:xfrm rot="10800000" flipH="1">
              <a:off x="4368601" y="3222077"/>
              <a:ext cx="3200400" cy="653700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8" name="Google Shape;156;p22"/>
            <p:cNvCxnSpPr>
              <a:stCxn id="39" idx="0"/>
              <a:endCxn id="41" idx="2"/>
            </p:cNvCxnSpPr>
            <p:nvPr/>
          </p:nvCxnSpPr>
          <p:spPr>
            <a:xfrm rot="10800000">
              <a:off x="7569085" y="3222198"/>
              <a:ext cx="409800" cy="652500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9" name="Google Shape;157;p22"/>
            <p:cNvCxnSpPr>
              <a:stCxn id="37" idx="2"/>
            </p:cNvCxnSpPr>
            <p:nvPr/>
          </p:nvCxnSpPr>
          <p:spPr>
            <a:xfrm rot="-5400000" flipH="1">
              <a:off x="8327430" y="4449930"/>
              <a:ext cx="221700" cy="3271500"/>
            </a:xfrm>
            <a:prstGeom prst="bentConnector2">
              <a:avLst/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30" name="Google Shape;158;p22"/>
            <p:cNvCxnSpPr>
              <a:stCxn id="45" idx="2"/>
              <a:endCxn id="17" idx="2"/>
            </p:cNvCxnSpPr>
            <p:nvPr/>
          </p:nvCxnSpPr>
          <p:spPr>
            <a:xfrm rot="-5400000" flipH="1">
              <a:off x="6628446" y="2528909"/>
              <a:ext cx="9600" cy="6882000"/>
            </a:xfrm>
            <a:prstGeom prst="bentConnector3">
              <a:avLst>
                <a:gd name="adj1" fmla="val 3774214"/>
              </a:avLst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31" name="Google Shape;159;p22"/>
            <p:cNvSpPr/>
            <p:nvPr/>
          </p:nvSpPr>
          <p:spPr>
            <a:xfrm>
              <a:off x="1454971" y="1031486"/>
              <a:ext cx="7104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400"/>
                <a:buFont typeface="Calibri"/>
                <a:buNone/>
              </a:pPr>
              <a:r>
                <a:rPr lang="en" sz="600" b="1" i="0" u="none" strike="noStrike" cap="none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Thematic (domain-specific) DCCs</a:t>
              </a:r>
              <a:endParaRPr sz="6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National coordination per domain, internat</a:t>
              </a:r>
              <a:r>
                <a:rPr lang="en" sz="600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ional</a:t>
              </a:r>
              <a:r>
                <a:rPr lang="en" sz="600" b="0" i="0" u="none" strike="noStrike" cap="none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 collaboration, brokering domain expertise, collections, tools, FAIR-standards, training</a:t>
              </a:r>
              <a:endParaRPr sz="400"/>
            </a:p>
          </p:txBody>
        </p:sp>
        <p:pic>
          <p:nvPicPr>
            <p:cNvPr id="32" name="Google Shape;160;p22" descr="Group brainstorm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692525" y="3856489"/>
              <a:ext cx="782765" cy="782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161;p22"/>
            <p:cNvSpPr/>
            <p:nvPr/>
          </p:nvSpPr>
          <p:spPr>
            <a:xfrm>
              <a:off x="1822158" y="4628475"/>
              <a:ext cx="6393900" cy="9234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Supporting local needs within constraints of </a:t>
              </a:r>
              <a:endParaRPr sz="4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local infrastructure, budgets &amp; policy </a:t>
              </a:r>
              <a:endParaRPr sz="4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Institutional &amp; domain data stewards, data science centres</a:t>
              </a:r>
              <a:endParaRPr sz="600" b="0" i="0" u="none" strike="noStrike" cap="none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" name="Google Shape;162;p22"/>
            <p:cNvCxnSpPr/>
            <p:nvPr/>
          </p:nvCxnSpPr>
          <p:spPr>
            <a:xfrm>
              <a:off x="8528263" y="2418837"/>
              <a:ext cx="4485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35" name="Google Shape;163;p22"/>
            <p:cNvCxnSpPr>
              <a:endCxn id="41" idx="1"/>
            </p:cNvCxnSpPr>
            <p:nvPr/>
          </p:nvCxnSpPr>
          <p:spPr>
            <a:xfrm>
              <a:off x="5647834" y="2610090"/>
              <a:ext cx="1274400" cy="81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2B6CBA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36" name="Google Shape;164;p22"/>
            <p:cNvCxnSpPr>
              <a:stCxn id="43" idx="3"/>
            </p:cNvCxnSpPr>
            <p:nvPr/>
          </p:nvCxnSpPr>
          <p:spPr>
            <a:xfrm>
              <a:off x="3115594" y="2618268"/>
              <a:ext cx="12384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2B6CBA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</p:grpSp>
      <p:sp>
        <p:nvSpPr>
          <p:cNvPr id="49" name="TextBox 48"/>
          <p:cNvSpPr txBox="1"/>
          <p:nvPr/>
        </p:nvSpPr>
        <p:spPr>
          <a:xfrm>
            <a:off x="2969889" y="3983811"/>
            <a:ext cx="2091919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800" i="1" cap="none" dirty="0" smtClean="0">
                <a:solidFill>
                  <a:srgbClr val="E3D88B"/>
                </a:solidFill>
              </a:rPr>
              <a:t>Image by: </a:t>
            </a:r>
            <a:r>
              <a:rPr lang="en-US" sz="800" i="1" cap="none" dirty="0">
                <a:solidFill>
                  <a:srgbClr val="E3D88B"/>
                </a:solidFill>
              </a:rPr>
              <a:t>Ruben </a:t>
            </a:r>
            <a:r>
              <a:rPr lang="en-US" sz="800" i="1" cap="none" dirty="0" err="1" smtClean="0">
                <a:solidFill>
                  <a:srgbClr val="E3D88B"/>
                </a:solidFill>
              </a:rPr>
              <a:t>Kok</a:t>
            </a:r>
            <a:r>
              <a:rPr lang="en-US" sz="800" i="1" cap="none" dirty="0" smtClean="0">
                <a:solidFill>
                  <a:srgbClr val="E3D88B"/>
                </a:solidFill>
              </a:rPr>
              <a:t>, LSH TDCC and DTL</a:t>
            </a:r>
            <a:endParaRPr lang="en-US" sz="800" i="1" cap="none" dirty="0">
              <a:solidFill>
                <a:srgbClr val="E3D88B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5771" y="4110470"/>
            <a:ext cx="65530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Software and infrastructure essential to bring ‘dead’ data to life!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95362" y="4944313"/>
            <a:ext cx="6352701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100" cap="none" dirty="0" smtClean="0">
                <a:solidFill>
                  <a:srgbClr val="6F2575"/>
                </a:solidFill>
              </a:rPr>
              <a:t>TDCC Roadmaps: https</a:t>
            </a:r>
            <a:r>
              <a:rPr lang="en-GB" sz="1100" cap="none" dirty="0">
                <a:solidFill>
                  <a:srgbClr val="6F2575"/>
                </a:solidFill>
              </a:rPr>
              <a:t>://www.nwo.nl/en/roadmaps-three-thematic-dccs-digital-competence-centres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532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1301"/>
            <a:ext cx="8667750" cy="707886"/>
          </a:xfrm>
        </p:spPr>
        <p:txBody>
          <a:bodyPr/>
          <a:lstStyle/>
          <a:p>
            <a:r>
              <a:rPr lang="en-GB" dirty="0" smtClean="0"/>
              <a:t>Sharing expertise: thematic digital competence centres</a:t>
            </a:r>
            <a:br>
              <a:rPr lang="en-GB" dirty="0" smtClean="0"/>
            </a:br>
            <a:r>
              <a:rPr lang="en-GB" sz="2000" i="1" dirty="0" smtClean="0"/>
              <a:t>an example from the Natural and Engineering Sciences domain</a:t>
            </a:r>
            <a:endParaRPr lang="en-GB" sz="2000" i="1" dirty="0"/>
          </a:p>
        </p:txBody>
      </p:sp>
      <p:sp>
        <p:nvSpPr>
          <p:cNvPr id="5" name="Google Shape;69;p16"/>
          <p:cNvSpPr txBox="1">
            <a:spLocks noGrp="1"/>
          </p:cNvSpPr>
          <p:nvPr>
            <p:ph type="body" sz="half" idx="14"/>
          </p:nvPr>
        </p:nvSpPr>
        <p:spPr>
          <a:xfrm>
            <a:off x="237023" y="1077660"/>
            <a:ext cx="8901075" cy="3373033"/>
          </a:xfrm>
        </p:spPr>
        <p:txBody>
          <a:bodyPr/>
          <a:lstStyle/>
          <a:p>
            <a:pPr lvl="0"/>
            <a:r>
              <a:rPr lang="en-GB" sz="1600" dirty="0"/>
              <a:t>Case </a:t>
            </a:r>
            <a:r>
              <a:rPr lang="en-GB" sz="1600" dirty="0" smtClean="0"/>
              <a:t>study: </a:t>
            </a:r>
            <a:r>
              <a:rPr lang="en-GB" sz="1600" dirty="0"/>
              <a:t>Einstein Telescope seismic studies in </a:t>
            </a:r>
            <a:r>
              <a:rPr lang="en-GB" sz="1600" dirty="0" err="1" smtClean="0"/>
              <a:t>EUregio</a:t>
            </a:r>
            <a:r>
              <a:rPr lang="en-GB" sz="1600" dirty="0" smtClean="0"/>
              <a:t> Meuse-Rhine in the </a:t>
            </a:r>
            <a:r>
              <a:rPr lang="en-GB" sz="1600" i="1" dirty="0" smtClean="0"/>
              <a:t>E-TEST </a:t>
            </a:r>
            <a:r>
              <a:rPr lang="en-GB" sz="1600" dirty="0" smtClean="0"/>
              <a:t>project</a:t>
            </a:r>
            <a:endParaRPr lang="en-GB" sz="1600" dirty="0"/>
          </a:p>
          <a:p>
            <a:pPr lvl="0"/>
            <a:endParaRPr lang="en-GB" sz="1600" dirty="0" smtClean="0"/>
          </a:p>
          <a:p>
            <a:pPr lvl="0"/>
            <a:endParaRPr lang="en-GB" sz="1600" dirty="0" smtClean="0"/>
          </a:p>
          <a:p>
            <a:pPr lvl="0"/>
            <a:endParaRPr lang="en-GB" sz="1600" dirty="0" smtClean="0"/>
          </a:p>
          <a:p>
            <a:pPr lvl="0"/>
            <a:endParaRPr lang="en-GB" sz="1600" dirty="0" smtClean="0"/>
          </a:p>
          <a:p>
            <a:pPr lvl="0"/>
            <a:endParaRPr lang="en-US" sz="1600" dirty="0" smtClean="0"/>
          </a:p>
          <a:p>
            <a:pPr lvl="0"/>
            <a:endParaRPr lang="en-US" sz="1600" dirty="0"/>
          </a:p>
          <a:p>
            <a:pPr lvl="0"/>
            <a:endParaRPr lang="en-GB" sz="1600" dirty="0" smtClean="0"/>
          </a:p>
          <a:p>
            <a:pPr lvl="0"/>
            <a:endParaRPr lang="en-GB" sz="1400" dirty="0" smtClean="0"/>
          </a:p>
          <a:p>
            <a:pPr lvl="0"/>
            <a:endParaRPr lang="en-GB" sz="1400" dirty="0" smtClean="0"/>
          </a:p>
          <a:p>
            <a:pPr lvl="0"/>
            <a:endParaRPr lang="en-GB" sz="1400" dirty="0" smtClean="0"/>
          </a:p>
          <a:p>
            <a:pPr lvl="0"/>
            <a:endParaRPr lang="en-GB" sz="1600" dirty="0" smtClean="0"/>
          </a:p>
          <a:p>
            <a:pPr lvl="0"/>
            <a:r>
              <a:rPr lang="en-GB" sz="1600" dirty="0" smtClean="0"/>
              <a:t>Data collected here is also useful for many other domains outside of the ET planning … </a:t>
            </a:r>
            <a:endParaRPr lang="en-GB" sz="1600" dirty="0"/>
          </a:p>
        </p:txBody>
      </p:sp>
      <p:pic>
        <p:nvPicPr>
          <p:cNvPr id="6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133" y="1492780"/>
            <a:ext cx="2646326" cy="18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2;p16"/>
          <p:cNvSpPr/>
          <p:nvPr/>
        </p:nvSpPr>
        <p:spPr>
          <a:xfrm>
            <a:off x="3624308" y="2195918"/>
            <a:ext cx="696300" cy="4503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73;p16"/>
          <p:cNvSpPr txBox="1"/>
          <p:nvPr/>
        </p:nvSpPr>
        <p:spPr>
          <a:xfrm>
            <a:off x="477179" y="4193311"/>
            <a:ext cx="8712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cap="none" dirty="0"/>
              <a:t>ET impression: Marco Kraan (Nikhef) from “Terziet drilling campaign” </a:t>
            </a:r>
            <a:r>
              <a:rPr lang="en" sz="700" u="sng" cap="none" dirty="0">
                <a:solidFill>
                  <a:schemeClr val="hlink"/>
                </a:solidFill>
                <a:hlinkClick r:id="rId4"/>
              </a:rPr>
              <a:t>https://www.nikhef.nl/wp-content/uploads/2019/10/Terziet-Drilling-Campaign-Final-NoC.pdf</a:t>
            </a:r>
            <a:endParaRPr sz="700" cap="none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cap="none" dirty="0"/>
              <a:t>Seismic data: S Koley (VU and Nikhef) </a:t>
            </a:r>
            <a:r>
              <a:rPr lang="en" sz="700" i="1" cap="none" dirty="0"/>
              <a:t>Sensor networks to measure environmental noise at gravitational wave detector sites</a:t>
            </a:r>
            <a:r>
              <a:rPr lang="en" sz="700" cap="none" dirty="0"/>
              <a:t>, ISBN </a:t>
            </a:r>
            <a:r>
              <a:rPr lang="en" sz="700" cap="none" dirty="0" smtClean="0"/>
              <a:t>978-94028-2054-6; map image: etest-emr.eu project site</a:t>
            </a:r>
            <a:endParaRPr sz="700" cap="none" dirty="0"/>
          </a:p>
        </p:txBody>
      </p:sp>
      <p:pic>
        <p:nvPicPr>
          <p:cNvPr id="9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457" y="1399922"/>
            <a:ext cx="2837650" cy="18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38" y="1799436"/>
            <a:ext cx="2583238" cy="200957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21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4" y="996135"/>
            <a:ext cx="8667751" cy="3245856"/>
          </a:xfrm>
        </p:spPr>
        <p:txBody>
          <a:bodyPr/>
          <a:lstStyle/>
          <a:p>
            <a:r>
              <a:rPr lang="en-GB" sz="1800" dirty="0" smtClean="0">
                <a:solidFill>
                  <a:srgbClr val="6F2575"/>
                </a:solidFill>
              </a:rPr>
              <a:t>‘ICT infrastructure for research – distinct from the office and enterprise service’</a:t>
            </a:r>
          </a:p>
          <a:p>
            <a:endParaRPr lang="en-GB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research data today has joint challenges, </a:t>
            </a:r>
            <a:br>
              <a:rPr lang="en-GB" sz="1600" dirty="0" smtClean="0"/>
            </a:br>
            <a:r>
              <a:rPr lang="en-GB" sz="1600" dirty="0" smtClean="0"/>
              <a:t>and hence shared e-Infrastructure!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Looking at ICT as a research instrument, like our detectors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048099" y="4965221"/>
            <a:ext cx="2941511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600" cap="none" dirty="0" smtClean="0">
                <a:solidFill>
                  <a:srgbClr val="6F2575"/>
                </a:solidFill>
              </a:rPr>
              <a:t>vl-e.nl; biggrid.nl; fuse-</a:t>
            </a:r>
            <a:r>
              <a:rPr lang="en-US" sz="600" cap="none" dirty="0" err="1" smtClean="0">
                <a:solidFill>
                  <a:srgbClr val="6F2575"/>
                </a:solidFill>
              </a:rPr>
              <a:t>infra.nll</a:t>
            </a:r>
            <a:r>
              <a:rPr lang="en-US" sz="600" cap="none" dirty="0" smtClean="0">
                <a:solidFill>
                  <a:srgbClr val="6F2575"/>
                </a:solidFill>
              </a:rPr>
              <a:t>; </a:t>
            </a:r>
            <a:r>
              <a:rPr lang="en-US" sz="600" cap="none" dirty="0">
                <a:solidFill>
                  <a:srgbClr val="6F2575"/>
                </a:solidFill>
              </a:rPr>
              <a:t>surf.nl; https://go.nikhef.nl/principles-of-digitalisation</a:t>
            </a:r>
            <a:endParaRPr kumimoji="0" lang="en-GB" sz="600" b="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59287" y="2374707"/>
            <a:ext cx="4187422" cy="997784"/>
            <a:chOff x="3147500" y="3637514"/>
            <a:chExt cx="3915927" cy="933093"/>
          </a:xfrm>
        </p:grpSpPr>
        <p:grpSp>
          <p:nvGrpSpPr>
            <p:cNvPr id="22" name="Group 21"/>
            <p:cNvGrpSpPr/>
            <p:nvPr/>
          </p:nvGrpSpPr>
          <p:grpSpPr>
            <a:xfrm>
              <a:off x="3973467" y="3637514"/>
              <a:ext cx="3089960" cy="929344"/>
              <a:chOff x="528411" y="3693833"/>
              <a:chExt cx="3089960" cy="92934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411" y="3693833"/>
                <a:ext cx="864211" cy="64187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8230" y="3743490"/>
                <a:ext cx="393486" cy="55260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0071" y="3800771"/>
                <a:ext cx="1168300" cy="438046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739301" y="4320737"/>
                <a:ext cx="467710" cy="2974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dirty="0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2007</a:t>
                </a:r>
                <a:endPara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23758" y="4325761"/>
                <a:ext cx="467710" cy="2974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dirty="0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2015</a:t>
                </a:r>
                <a:endPara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06960" y="4325761"/>
                <a:ext cx="565151" cy="2974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dirty="0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2021+</a:t>
                </a:r>
                <a:endPara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500" y="3828318"/>
              <a:ext cx="559576" cy="26026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199900" y="4273191"/>
              <a:ext cx="467710" cy="297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2003</a:t>
              </a:r>
              <a:endParaRPr kumimoji="0" lang="en-GB" sz="1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162" y="2028472"/>
            <a:ext cx="1651884" cy="235124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22" y="3709130"/>
            <a:ext cx="933619" cy="476435"/>
          </a:xfrm>
          <a:prstGeom prst="rect">
            <a:avLst/>
          </a:prstGeom>
        </p:spPr>
      </p:pic>
      <p:sp>
        <p:nvSpPr>
          <p:cNvPr id="29" name="Right Brace 28"/>
          <p:cNvSpPr/>
          <p:nvPr/>
        </p:nvSpPr>
        <p:spPr>
          <a:xfrm rot="5400000">
            <a:off x="2629745" y="1897550"/>
            <a:ext cx="57161" cy="3325927"/>
          </a:xfrm>
          <a:prstGeom prst="rightBrace">
            <a:avLst/>
          </a:prstGeom>
          <a:noFill/>
          <a:ln w="25400" cap="flat">
            <a:solidFill>
              <a:srgbClr val="E3D88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Text Placeholder 1"/>
          <p:cNvSpPr txBox="1">
            <a:spLocks/>
          </p:cNvSpPr>
          <p:nvPr/>
        </p:nvSpPr>
        <p:spPr>
          <a:xfrm>
            <a:off x="5078527" y="1426191"/>
            <a:ext cx="3979748" cy="296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and needs a different governance compared to enterprise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</p:txBody>
      </p:sp>
    </p:spTree>
    <p:extLst>
      <p:ext uri="{BB962C8B-B14F-4D97-AF65-F5344CB8AC3E}">
        <p14:creationId xmlns:p14="http://schemas.microsoft.com/office/powerpoint/2010/main" val="13974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635" y="3349735"/>
            <a:ext cx="1554883" cy="116574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750" y="2327744"/>
            <a:ext cx="1325878" cy="192152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Riding the infrastructure innovation chain … together!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94024" y="807758"/>
            <a:ext cx="130021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Computing Sciences 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Research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603350" y="1698422"/>
            <a:ext cx="279699" cy="1086523"/>
          </a:xfrm>
          <a:prstGeom prst="rightArrow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6276" y="807758"/>
            <a:ext cx="365144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Operational Research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cap="none" dirty="0" smtClean="0">
                <a:solidFill>
                  <a:srgbClr val="6F2575"/>
                </a:solidFill>
              </a:rPr>
              <a:t>(near-term, </a:t>
            </a:r>
            <a:r>
              <a:rPr lang="en-GB" sz="1600" b="1" cap="none" dirty="0" err="1" smtClean="0">
                <a:solidFill>
                  <a:srgbClr val="6F2575"/>
                </a:solidFill>
              </a:rPr>
              <a:t>NextGen</a:t>
            </a:r>
            <a:r>
              <a:rPr lang="en-GB" sz="1600" b="1" cap="none" dirty="0" smtClean="0">
                <a:solidFill>
                  <a:srgbClr val="6F2575"/>
                </a:solidFill>
              </a:rPr>
              <a:t> storage, </a:t>
            </a:r>
            <a:br>
              <a:rPr lang="en-GB" sz="1600" b="1" cap="none" dirty="0" smtClean="0">
                <a:solidFill>
                  <a:srgbClr val="6F2575"/>
                </a:solidFill>
              </a:rPr>
            </a:br>
            <a:r>
              <a:rPr lang="en-GB" sz="1600" b="1" cap="none" dirty="0" smtClean="0">
                <a:solidFill>
                  <a:srgbClr val="6F2575"/>
                </a:solidFill>
              </a:rPr>
              <a:t>800G+ network, QC &amp; simulators)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85" y="1698422"/>
            <a:ext cx="1983298" cy="203459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559" y="1698994"/>
            <a:ext cx="2459599" cy="199268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835" y="2694857"/>
            <a:ext cx="2689196" cy="137177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6118025" y="1710441"/>
            <a:ext cx="279699" cy="1086523"/>
          </a:xfrm>
          <a:prstGeom prst="rightArrow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0733" y="836584"/>
            <a:ext cx="253011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Operational innovation </a:t>
            </a:r>
            <a:r>
              <a:rPr lang="en-GB" sz="1600" b="1" cap="none" dirty="0" smtClean="0">
                <a:solidFill>
                  <a:srgbClr val="6F2575"/>
                </a:solidFill>
              </a:rPr>
              <a:t>(procurement, systems vendor co-engineering)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" name="Picture 14" descr="Picture 1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92898" y="2061535"/>
            <a:ext cx="1755036" cy="723410"/>
          </a:xfrm>
          <a:prstGeom prst="rect">
            <a:avLst/>
          </a:prstGeom>
          <a:ln w="25400" cap="flat">
            <a:solidFill>
              <a:srgbClr val="F3F7F5"/>
            </a:solidFill>
            <a:prstDash val="solid"/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130381" y="4134044"/>
            <a:ext cx="333745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involving non-CS research domains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43199" y="4569643"/>
            <a:ext cx="4582986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SLICES-RI, </a:t>
            </a:r>
            <a:r>
              <a:rPr kumimoji="0" lang="en-GB" sz="11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CompSysNL</a:t>
            </a: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UM &amp; SURF QC, SURF SOIL BDRI, </a:t>
            </a: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NationaleSpeeltuin.nl @Nikhef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024" y="2796964"/>
            <a:ext cx="2326821" cy="1570814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60791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SURF Experimental Technologies Platform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3" r="-20253"/>
          <a:stretch/>
        </p:blipFill>
        <p:spPr>
          <a:xfrm>
            <a:off x="238125" y="1359777"/>
            <a:ext cx="4782927" cy="2421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726" y="786676"/>
            <a:ext cx="4521082" cy="3508336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6611" y="4309805"/>
            <a:ext cx="9140323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000" cap="none" dirty="0">
                <a:solidFill>
                  <a:srgbClr val="6F2575"/>
                </a:solidFill>
              </a:rPr>
              <a:t>https://servicedesk.surf.nl/wiki/display/WIKI/Experimental+Technologies+Platform and https://</a:t>
            </a:r>
            <a:r>
              <a:rPr lang="en-GB" sz="1000" cap="none" dirty="0" smtClean="0">
                <a:solidFill>
                  <a:srgbClr val="6F2575"/>
                </a:solidFill>
              </a:rPr>
              <a:t>www.surf.nl/en/etp - contact Raymond </a:t>
            </a:r>
            <a:r>
              <a:rPr lang="en-GB" sz="1000" cap="none" dirty="0" err="1" smtClean="0">
                <a:solidFill>
                  <a:srgbClr val="6F2575"/>
                </a:solidFill>
              </a:rPr>
              <a:t>Oonk</a:t>
            </a:r>
            <a:r>
              <a:rPr lang="en-GB" sz="1000" cap="none" dirty="0" smtClean="0">
                <a:solidFill>
                  <a:srgbClr val="6F2575"/>
                </a:solidFill>
              </a:rPr>
              <a:t> at SURF for more info</a:t>
            </a:r>
            <a:endParaRPr kumimoji="0" lang="en-GB" sz="10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41" y="3789873"/>
            <a:ext cx="933619" cy="4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It’s all about networking – of all kinds, and globally</a:t>
            </a:r>
            <a:endParaRPr lang="en-GB" dirty="0"/>
          </a:p>
        </p:txBody>
      </p:sp>
      <p:grpSp>
        <p:nvGrpSpPr>
          <p:cNvPr id="533" name="Group 532"/>
          <p:cNvGrpSpPr/>
          <p:nvPr/>
        </p:nvGrpSpPr>
        <p:grpSpPr>
          <a:xfrm>
            <a:off x="1099226" y="638234"/>
            <a:ext cx="6540062" cy="3924037"/>
            <a:chOff x="1099226" y="638234"/>
            <a:chExt cx="6540062" cy="3924037"/>
          </a:xfrm>
        </p:grpSpPr>
        <p:pic>
          <p:nvPicPr>
            <p:cNvPr id="528" name="Picture 5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26" y="638234"/>
              <a:ext cx="6540062" cy="3924037"/>
            </a:xfrm>
            <a:prstGeom prst="rect">
              <a:avLst/>
            </a:prstGeom>
          </p:spPr>
        </p:pic>
        <p:sp>
          <p:nvSpPr>
            <p:cNvPr id="529" name="Rectangle 528"/>
            <p:cNvSpPr/>
            <p:nvPr/>
          </p:nvSpPr>
          <p:spPr>
            <a:xfrm>
              <a:off x="5009745" y="1750979"/>
              <a:ext cx="632298" cy="544749"/>
            </a:xfrm>
            <a:prstGeom prst="rect">
              <a:avLst/>
            </a:prstGeom>
            <a:noFill/>
            <a:ln w="762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0" name="Rectangle 529"/>
            <p:cNvSpPr/>
            <p:nvPr/>
          </p:nvSpPr>
          <p:spPr>
            <a:xfrm>
              <a:off x="5491062" y="701129"/>
              <a:ext cx="632298" cy="432606"/>
            </a:xfrm>
            <a:prstGeom prst="rect">
              <a:avLst/>
            </a:prstGeom>
            <a:noFill/>
            <a:ln w="762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1" name="Rectangle 530"/>
            <p:cNvSpPr/>
            <p:nvPr/>
          </p:nvSpPr>
          <p:spPr>
            <a:xfrm>
              <a:off x="5946843" y="1872723"/>
              <a:ext cx="415046" cy="354912"/>
            </a:xfrm>
            <a:prstGeom prst="rect">
              <a:avLst/>
            </a:prstGeom>
            <a:noFill/>
            <a:ln w="762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55998" y="4891971"/>
            <a:ext cx="2734723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Graphic: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Bill Johnston, </a:t>
            </a:r>
            <a:r>
              <a:rPr kumimoji="0" lang="en-GB" sz="1100" b="0" i="0" u="none" strike="noStrike" kern="0" cap="none" spc="0" normalizeH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ESnet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for </a:t>
            </a:r>
            <a:r>
              <a:rPr kumimoji="0" lang="en-GB" sz="1100" b="0" i="0" u="none" strike="noStrike" kern="0" cap="none" spc="0" normalizeH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LHCone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83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And since speed </a:t>
            </a:r>
            <a:r>
              <a:rPr lang="en-US" i="1" dirty="0" smtClean="0"/>
              <a:t>does</a:t>
            </a:r>
            <a:r>
              <a:rPr lang="en-US" dirty="0" smtClean="0"/>
              <a:t> matter …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9473" y="4439063"/>
            <a:ext cx="9084528" cy="151268"/>
          </a:xfrm>
        </p:spPr>
        <p:txBody>
          <a:bodyPr/>
          <a:lstStyle/>
          <a:p>
            <a:r>
              <a:rPr lang="en-GB" sz="600" dirty="0" smtClean="0">
                <a:solidFill>
                  <a:schemeClr val="accent3"/>
                </a:solidFill>
              </a:rPr>
              <a:t>Image: Minister of Economic Affairs M. </a:t>
            </a:r>
            <a:r>
              <a:rPr lang="en-GB" sz="600" dirty="0" err="1" smtClean="0">
                <a:solidFill>
                  <a:schemeClr val="accent3"/>
                </a:solidFill>
              </a:rPr>
              <a:t>Adriaansens</a:t>
            </a:r>
            <a:r>
              <a:rPr lang="en-GB" sz="600" dirty="0" smtClean="0">
                <a:solidFill>
                  <a:schemeClr val="accent3"/>
                </a:solidFill>
              </a:rPr>
              <a:t> launched the Innovation Hub with Nikhef, SURF, Nokia and NL-ix, January 2023. </a:t>
            </a:r>
            <a:r>
              <a:rPr lang="en-GB" sz="600" dirty="0">
                <a:solidFill>
                  <a:schemeClr val="accent3"/>
                </a:solidFill>
              </a:rPr>
              <a:t>Composite image from https://www.surf.nl/nieuws/minister-adriaansens-lanceert-testomgeving-voor-supersnelle-netwerktechnologie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57" y="1879744"/>
            <a:ext cx="4044945" cy="218673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2" y="814613"/>
            <a:ext cx="2597140" cy="3504803"/>
          </a:xfrm>
          <a:prstGeom prst="rect">
            <a:avLst/>
          </a:prstGeom>
          <a:ln>
            <a:solidFill>
              <a:srgbClr val="6F2575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832425" y="238125"/>
          <a:ext cx="4075459" cy="241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" name="PHOTO-PAINT" r:id="rId5" imgW="7391160" imgH="4381200" progId="CorelPHOTOPAINT.Image.16">
                  <p:embed/>
                </p:oleObj>
              </mc:Choice>
              <mc:Fallback>
                <p:oleObj name="PHOTO-PAINT" r:id="rId5" imgW="7391160" imgH="4381200" progId="CorelPHOTOPAINT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2425" y="238125"/>
                        <a:ext cx="4075459" cy="2415865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4580" y="2263490"/>
            <a:ext cx="2827020" cy="215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Nikhef, its science and ICT programme, and the NikhefHousing data center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568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8962" y="4610230"/>
            <a:ext cx="158537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ballenbak.nikhef.nl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9133" y="4837305"/>
            <a:ext cx="151964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Image: Tristan </a:t>
            </a:r>
            <a:r>
              <a:rPr kumimoji="0" lang="en-GB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Suerink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70" y="517830"/>
            <a:ext cx="5127505" cy="2372693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" t="414" r="490" b="-414"/>
          <a:stretch/>
        </p:blipFill>
        <p:spPr>
          <a:xfrm>
            <a:off x="4114800" y="1645920"/>
            <a:ext cx="4886163" cy="2033652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5585133" y="2797974"/>
            <a:ext cx="2598467" cy="1149033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800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Gbps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and 593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Mpps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– 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connected to CERN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cap="none" dirty="0">
              <a:solidFill>
                <a:srgbClr val="6F2575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725" y="3454510"/>
            <a:ext cx="3937724" cy="5985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57738" y="1176857"/>
            <a:ext cx="1025923" cy="348813"/>
          </a:xfrm>
          <a:prstGeom prst="rect">
            <a:avLst/>
          </a:prstGeom>
          <a:solidFill>
            <a:srgbClr val="EAEAEA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1.02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Bpps</a:t>
            </a: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3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The Nikhef Partnership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238125" y="1299412"/>
            <a:ext cx="4082415" cy="13681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In itself a collaborative ecosystem</a:t>
            </a:r>
            <a:endParaRPr lang="en-US" spc="-10" dirty="0" smtClean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02677"/>
                </a:solidFill>
              </a:rPr>
              <a:t>u</a:t>
            </a:r>
            <a:r>
              <a:rPr lang="en-US" sz="1800" dirty="0" smtClean="0">
                <a:solidFill>
                  <a:srgbClr val="702677"/>
                </a:solidFill>
              </a:rPr>
              <a:t>niversity</a:t>
            </a:r>
            <a:r>
              <a:rPr lang="en-US" sz="1800" spc="-15" dirty="0" smtClean="0">
                <a:solidFill>
                  <a:srgbClr val="702677"/>
                </a:solidFill>
              </a:rPr>
              <a:t> </a:t>
            </a:r>
            <a:r>
              <a:rPr lang="en-US" sz="1800" dirty="0" smtClean="0">
                <a:solidFill>
                  <a:srgbClr val="702677"/>
                </a:solidFill>
              </a:rPr>
              <a:t>partners co-lead </a:t>
            </a:r>
            <a:br>
              <a:rPr lang="en-US" sz="1800" dirty="0" smtClean="0">
                <a:solidFill>
                  <a:srgbClr val="702677"/>
                </a:solidFill>
              </a:rPr>
            </a:br>
            <a:r>
              <a:rPr lang="en-US" sz="1800" dirty="0" smtClean="0">
                <a:solidFill>
                  <a:srgbClr val="702677"/>
                </a:solidFill>
              </a:rPr>
              <a:t>(most) research </a:t>
            </a:r>
            <a:r>
              <a:rPr lang="en-US" sz="1800" dirty="0" err="1" smtClean="0">
                <a:solidFill>
                  <a:srgbClr val="702677"/>
                </a:solidFill>
              </a:rPr>
              <a:t>programmes</a:t>
            </a:r>
            <a:endParaRPr lang="en-US" sz="1800" dirty="0" smtClean="0">
              <a:solidFill>
                <a:srgbClr val="702677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702677"/>
                </a:solidFill>
              </a:rPr>
              <a:t>aligned with a joint national strategy</a:t>
            </a:r>
            <a:endParaRPr lang="en-US" sz="1800" dirty="0" smtClean="0"/>
          </a:p>
          <a:p>
            <a:pPr>
              <a:spcAft>
                <a:spcPts val="600"/>
              </a:spcAft>
            </a:pPr>
            <a:endParaRPr lang="en-GB" sz="8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03421" y="-1"/>
            <a:ext cx="4640580" cy="4583147"/>
            <a:chOff x="4503421" y="-1"/>
            <a:chExt cx="4640580" cy="4583147"/>
          </a:xfrm>
        </p:grpSpPr>
        <p:pic>
          <p:nvPicPr>
            <p:cNvPr id="9" name="Grafik 36"/>
            <p:cNvPicPr/>
            <p:nvPr/>
          </p:nvPicPr>
          <p:blipFill>
            <a:blip r:embed="rId2"/>
            <a:srcRect l="-21" t="-21" r="-21" b="-21"/>
            <a:stretch>
              <a:fillRect/>
            </a:stretch>
          </p:blipFill>
          <p:spPr bwMode="auto">
            <a:xfrm>
              <a:off x="4503421" y="-1"/>
              <a:ext cx="4640580" cy="4583147"/>
            </a:xfrm>
            <a:prstGeom prst="rect">
              <a:avLst/>
            </a:prstGeom>
          </p:spPr>
        </p:pic>
        <p:pic>
          <p:nvPicPr>
            <p:cNvPr id="10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9254" y="261896"/>
              <a:ext cx="271367" cy="441960"/>
            </a:xfrm>
            <a:prstGeom prst="rect">
              <a:avLst/>
            </a:prstGeom>
          </p:spPr>
        </p:pic>
      </p:grpSp>
      <p:graphicFrame>
        <p:nvGraphicFramePr>
          <p:cNvPr id="12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13685"/>
              </p:ext>
            </p:extLst>
          </p:nvPr>
        </p:nvGraphicFramePr>
        <p:xfrm>
          <a:off x="895111" y="2992134"/>
          <a:ext cx="2768441" cy="13728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8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820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Permanent</a:t>
                      </a: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Staff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96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PhD </a:t>
                      </a: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candidates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125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Postdocs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43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Technical/engineer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88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Support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33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4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science data flows are somebody else’s </a:t>
            </a:r>
            <a:r>
              <a:rPr lang="en-US" dirty="0" err="1" smtClean="0"/>
              <a:t>DDoS</a:t>
            </a:r>
            <a:r>
              <a:rPr lang="en-US" dirty="0" smtClean="0"/>
              <a:t> attack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</a:t>
            </a:r>
            <a:r>
              <a:rPr lang="en-GB" dirty="0" smtClean="0"/>
              <a:t>nu.nl, werkentegennederland.nl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877695"/>
            <a:ext cx="5217077" cy="2926197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" y="2228677"/>
            <a:ext cx="2442804" cy="2096190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47" y="3149102"/>
            <a:ext cx="2815281" cy="1109471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659" y="2256796"/>
            <a:ext cx="3107473" cy="22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GB" dirty="0" smtClean="0"/>
              <a:t>How did we get here?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A collaborating ‘ecosystem’ </a:t>
            </a:r>
            <a:br>
              <a:rPr lang="en-GB" dirty="0" smtClean="0"/>
            </a:br>
            <a:r>
              <a:rPr lang="en-GB" dirty="0" smtClean="0"/>
              <a:t>for science and innovation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4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dirty="0" smtClean="0"/>
              <a:t>Once upon a time … a green fields approach?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 smtClean="0"/>
              <a:t>Watergraafsmeer</a:t>
            </a:r>
            <a:r>
              <a:rPr lang="en-GB" dirty="0" smtClean="0"/>
              <a:t> and </a:t>
            </a:r>
            <a:r>
              <a:rPr lang="en-GB" dirty="0" err="1" smtClean="0"/>
              <a:t>volkstuinencomplex</a:t>
            </a:r>
            <a:r>
              <a:rPr lang="en-GB" dirty="0" smtClean="0"/>
              <a:t> </a:t>
            </a:r>
            <a:r>
              <a:rPr lang="en-GB" dirty="0" err="1" smtClean="0"/>
              <a:t>Frankendael</a:t>
            </a:r>
            <a:r>
              <a:rPr lang="en-GB" dirty="0" smtClean="0"/>
              <a:t>, 1974, starting the construction of the WCW. Image: </a:t>
            </a:r>
            <a:r>
              <a:rPr lang="en-GB" dirty="0" err="1" smtClean="0"/>
              <a:t>Beeldbank</a:t>
            </a:r>
            <a:r>
              <a:rPr lang="en-GB" dirty="0" smtClean="0"/>
              <a:t> Amsterdam, </a:t>
            </a:r>
            <a:r>
              <a:rPr lang="en-GB" dirty="0" err="1" smtClean="0"/>
              <a:t>gemeente</a:t>
            </a:r>
            <a:r>
              <a:rPr lang="en-GB" dirty="0" smtClean="0"/>
              <a:t> Amsterdam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30" y="687596"/>
            <a:ext cx="5465888" cy="36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>
          <a:xfrm>
            <a:off x="5872843" y="967796"/>
            <a:ext cx="3035041" cy="3320753"/>
          </a:xfrm>
        </p:spPr>
        <p:txBody>
          <a:bodyPr/>
          <a:lstStyle/>
          <a:p>
            <a:r>
              <a:rPr lang="en-GB" sz="1600" dirty="0" smtClean="0"/>
              <a:t>Gould, Sun, and DEC systems,</a:t>
            </a:r>
          </a:p>
          <a:p>
            <a:r>
              <a:rPr lang="en-GB" sz="1600" dirty="0" smtClean="0"/>
              <a:t>taking several racks each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500 m2 floor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Raised floor: +60cm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walls are ‘movable’ </a:t>
            </a:r>
            <a:br>
              <a:rPr lang="en-GB" sz="1600" dirty="0" smtClean="0"/>
            </a:br>
            <a:r>
              <a:rPr lang="en-GB" sz="1600" dirty="0" smtClean="0"/>
              <a:t>to accommodate expansion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mtClean="0"/>
              <a:t>The Nikhef data centre – at the end of the 1980s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dirty="0" smtClean="0"/>
              <a:t>Nikhef room H1.37 – terminal stations on the raised data floor of the computer room (H1.40, behind the glass-panel walls)</a:t>
            </a:r>
            <a:endParaRPr lang="en-GB" sz="900" dirty="0"/>
          </a:p>
        </p:txBody>
      </p:sp>
      <p:pic>
        <p:nvPicPr>
          <p:cNvPr id="7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967796"/>
            <a:ext cx="5222969" cy="33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Collaborative Research Infrastructures: all about networking!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38125" y="4258573"/>
            <a:ext cx="8667750" cy="250008"/>
          </a:xfrm>
        </p:spPr>
        <p:txBody>
          <a:bodyPr/>
          <a:lstStyle/>
          <a:p>
            <a:r>
              <a:rPr lang="en-US" dirty="0"/>
              <a:t>See https://personalpages.manchester.ac.uk/staff/m.dodge/cybergeography/atlas/historical.html for more historic </a:t>
            </a:r>
            <a:r>
              <a:rPr lang="en-US" dirty="0" smtClean="0"/>
              <a:t>maps</a:t>
            </a:r>
            <a:r>
              <a:rPr lang="en-GB" dirty="0" smtClean="0"/>
              <a:t> ; right-hand image: SURFnet2, 1990</a:t>
            </a:r>
            <a:br>
              <a:rPr lang="en-GB" dirty="0" smtClean="0"/>
            </a:br>
            <a:r>
              <a:rPr lang="en-GB" dirty="0"/>
              <a:t>first email to MCVAX at CWI from https://www.cwi.nl/en/news/cwi-celebrates-25-years-of-open-internet-in-europe-in-november</a:t>
            </a:r>
            <a:r>
              <a:rPr lang="en-GB" dirty="0" smtClean="0"/>
              <a:t>/ (Piet </a:t>
            </a:r>
            <a:r>
              <a:rPr lang="en-GB" dirty="0" err="1" smtClean="0"/>
              <a:t>Beertema</a:t>
            </a:r>
            <a:r>
              <a:rPr lang="en-GB" dirty="0" smtClean="0"/>
              <a:t>, CWI, 1988)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30161"/>
            <a:ext cx="5255895" cy="3628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418" y="1366058"/>
            <a:ext cx="3169798" cy="2360122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996940" y="2910840"/>
            <a:ext cx="464820" cy="266700"/>
          </a:xfrm>
          <a:prstGeom prst="rect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1463" y="667149"/>
            <a:ext cx="347050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be it human or computer networks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1075654"/>
            <a:ext cx="3378579" cy="3040721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35483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‘IBR-LAN’ at Nikhef – connecting local and global networks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International Backbone Router Local Area Network “IBR-LAN” at Nikhef, room H1.40 as seen in 1996. Right: H1.39 with nikhefh.nikhef.nl racks and early DAS-2 system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74266"/>
            <a:ext cx="4623435" cy="3614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16" y="690770"/>
            <a:ext cx="2722884" cy="36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843998" cy="784830"/>
          </a:xfrm>
        </p:spPr>
        <p:txBody>
          <a:bodyPr/>
          <a:lstStyle/>
          <a:p>
            <a:r>
              <a:rPr lang="en-GB" sz="2700" dirty="0" smtClean="0"/>
              <a:t>1990’s: Computers got smaller and there was space left… </a:t>
            </a:r>
            <a:br>
              <a:rPr lang="en-GB" sz="2700" dirty="0" smtClean="0"/>
            </a:br>
            <a:r>
              <a:rPr lang="en-GB" sz="2400" i="1" dirty="0" smtClean="0"/>
              <a:t>What happens if you welcome two other networks on your floor?</a:t>
            </a:r>
            <a:endParaRPr lang="en-GB" sz="240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Image: </a:t>
            </a:r>
            <a:r>
              <a:rPr lang="en-GB" dirty="0" err="1" smtClean="0"/>
              <a:t>AmsIX</a:t>
            </a:r>
            <a:r>
              <a:rPr lang="en-GB" dirty="0" smtClean="0"/>
              <a:t> at Nikhef H140 in 2007 – </a:t>
            </a:r>
            <a:r>
              <a:rPr lang="en-GB" dirty="0" err="1" smtClean="0"/>
              <a:t>foto</a:t>
            </a:r>
            <a:r>
              <a:rPr lang="en-GB" dirty="0" smtClean="0"/>
              <a:t> </a:t>
            </a:r>
            <a:r>
              <a:rPr lang="en-GB" dirty="0" err="1" smtClean="0"/>
              <a:t>Beeldbank</a:t>
            </a:r>
            <a:r>
              <a:rPr lang="en-GB" dirty="0"/>
              <a:t> Amsterdam https://archief.amsterdam/beeldbank/detail/a95bc475-8fcc-d0d1-37f9-b077ba3729db/media/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311" y="1067783"/>
            <a:ext cx="4771378" cy="319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growing internet!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AMS-IX topology, 2002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79251"/>
            <a:ext cx="3853823" cy="3637046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4319515" y="4316297"/>
            <a:ext cx="4738759" cy="344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 u="none" strike="noStrike" cap="none" spc="0" baseline="0">
                <a:ln>
                  <a:noFill/>
                </a:ln>
                <a:solidFill>
                  <a:srgbClr val="6F2575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/>
              <a:t>AMS-IX traffic Nov 2, 2024; https</a:t>
            </a:r>
            <a:r>
              <a:rPr lang="en-GB" dirty="0"/>
              <a:t>://stats.ams-ix.net/ </a:t>
            </a:r>
            <a:r>
              <a:rPr lang="en-GB" dirty="0" smtClean="0"/>
              <a:t>https</a:t>
            </a:r>
            <a:r>
              <a:rPr lang="en-GB" dirty="0"/>
              <a:t>://www.ams-ix.net/ams/colocations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201132" y="85725"/>
            <a:ext cx="0" cy="4402914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02" y="176385"/>
            <a:ext cx="2833453" cy="3395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021" y="1924987"/>
            <a:ext cx="4885979" cy="21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1600438"/>
          </a:xfrm>
        </p:spPr>
        <p:txBody>
          <a:bodyPr/>
          <a:lstStyle/>
          <a:p>
            <a:r>
              <a:rPr lang="en-US" dirty="0" smtClean="0"/>
              <a:t>Just one of</a:t>
            </a:r>
            <a:br>
              <a:rPr lang="en-US" dirty="0" smtClean="0"/>
            </a:br>
            <a:r>
              <a:rPr lang="en-US" dirty="0" smtClean="0"/>
              <a:t>the many </a:t>
            </a:r>
            <a:br>
              <a:rPr lang="en-US" dirty="0" smtClean="0"/>
            </a:br>
            <a:r>
              <a:rPr lang="en-US" dirty="0" smtClean="0"/>
              <a:t>autonomous </a:t>
            </a:r>
            <a:br>
              <a:rPr lang="en-US" dirty="0" smtClean="0"/>
            </a:br>
            <a:r>
              <a:rPr lang="en-US" dirty="0" smtClean="0"/>
              <a:t>systems ...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AS1104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860"/>
          <a:stretch/>
        </p:blipFill>
        <p:spPr>
          <a:xfrm>
            <a:off x="1815668" y="115330"/>
            <a:ext cx="7315200" cy="44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Connect each other … and scientific data and instruments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dashed lines: traffic is routed via ancillary facilities of SURF and GEANT first (currently: AMS9 at WCW) SKA </a:t>
            </a:r>
            <a:r>
              <a:rPr lang="en-GB" dirty="0" err="1" smtClean="0"/>
              <a:t>Meerkat</a:t>
            </a:r>
            <a:r>
              <a:rPr lang="en-GB" dirty="0" smtClean="0"/>
              <a:t> traffic via TENET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59" y="638235"/>
            <a:ext cx="4899546" cy="3668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23" y="811828"/>
            <a:ext cx="293641" cy="293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62" y="2340590"/>
            <a:ext cx="394459" cy="1787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42" y="2329060"/>
            <a:ext cx="423434" cy="217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07" y="1453487"/>
            <a:ext cx="373467" cy="184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92" y="1424177"/>
            <a:ext cx="290833" cy="201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9" y="2657003"/>
            <a:ext cx="415403" cy="111622"/>
          </a:xfrm>
          <a:prstGeom prst="rect">
            <a:avLst/>
          </a:prstGeom>
          <a:solidFill>
            <a:srgbClr val="FFFFFF"/>
          </a:solidFill>
          <a:ln>
            <a:solidFill>
              <a:srgbClr val="6F2575"/>
            </a:solidFill>
          </a:ln>
        </p:spPr>
      </p:pic>
      <p:cxnSp>
        <p:nvCxnSpPr>
          <p:cNvPr id="16" name="Straight Connector 15"/>
          <p:cNvCxnSpPr>
            <a:stCxn id="9" idx="0"/>
            <a:endCxn id="8" idx="1"/>
          </p:cNvCxnSpPr>
          <p:nvPr/>
        </p:nvCxnSpPr>
        <p:spPr>
          <a:xfrm flipV="1">
            <a:off x="4391092" y="958649"/>
            <a:ext cx="1348431" cy="138194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/>
          <p:cNvCxnSpPr>
            <a:endCxn id="12" idx="3"/>
          </p:cNvCxnSpPr>
          <p:nvPr/>
        </p:nvCxnSpPr>
        <p:spPr>
          <a:xfrm flipH="1" flipV="1">
            <a:off x="3215774" y="1545609"/>
            <a:ext cx="1175318" cy="78345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/>
          <p:cNvCxnSpPr>
            <a:stCxn id="9" idx="3"/>
          </p:cNvCxnSpPr>
          <p:nvPr/>
        </p:nvCxnSpPr>
        <p:spPr>
          <a:xfrm flipV="1">
            <a:off x="4588321" y="2429959"/>
            <a:ext cx="379521" cy="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>
            <a:stCxn id="9" idx="3"/>
            <a:endCxn id="7" idx="1"/>
          </p:cNvCxnSpPr>
          <p:nvPr/>
        </p:nvCxnSpPr>
        <p:spPr>
          <a:xfrm flipV="1">
            <a:off x="4588321" y="2064806"/>
            <a:ext cx="550060" cy="36515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>
            <a:endCxn id="14" idx="0"/>
          </p:cNvCxnSpPr>
          <p:nvPr/>
        </p:nvCxnSpPr>
        <p:spPr>
          <a:xfrm>
            <a:off x="5483504" y="2088815"/>
            <a:ext cx="852897" cy="5681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81" y="1932321"/>
            <a:ext cx="515442" cy="2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3081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smtClean="0"/>
              <a:t>Nikhef </a:t>
            </a:r>
            <a:r>
              <a:rPr lang="nl-NL" dirty="0" err="1" smtClean="0"/>
              <a:t>Scientific</a:t>
            </a:r>
            <a:r>
              <a:rPr lang="nl-NL" dirty="0" smtClean="0"/>
              <a:t> </a:t>
            </a:r>
            <a:r>
              <a:rPr lang="nl-NL" dirty="0" err="1" smtClean="0"/>
              <a:t>Programmes</a:t>
            </a:r>
            <a:endParaRPr lang="nl-NL" dirty="0"/>
          </a:p>
        </p:txBody>
      </p:sp>
      <p:sp>
        <p:nvSpPr>
          <p:cNvPr id="243" name="Shape 243"/>
          <p:cNvSpPr/>
          <p:nvPr/>
        </p:nvSpPr>
        <p:spPr>
          <a:xfrm>
            <a:off x="1519477" y="1245528"/>
            <a:ext cx="6486526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marR="40639" defTabSz="914400">
              <a:spcBef>
                <a:spcPts val="700"/>
              </a:spcBef>
              <a:defRPr sz="30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endParaRPr sz="2250" dirty="0">
              <a:solidFill>
                <a:srgbClr val="000000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grpSp>
        <p:nvGrpSpPr>
          <p:cNvPr id="10" name="Group 9"/>
          <p:cNvGrpSpPr/>
          <p:nvPr/>
        </p:nvGrpSpPr>
        <p:grpSpPr>
          <a:xfrm>
            <a:off x="264319" y="920880"/>
            <a:ext cx="3667855" cy="1411990"/>
            <a:chOff x="264319" y="920880"/>
            <a:chExt cx="3667855" cy="1411990"/>
          </a:xfrm>
        </p:grpSpPr>
        <p:grpSp>
          <p:nvGrpSpPr>
            <p:cNvPr id="3" name="Group 2"/>
            <p:cNvGrpSpPr/>
            <p:nvPr/>
          </p:nvGrpSpPr>
          <p:grpSpPr>
            <a:xfrm>
              <a:off x="264319" y="920880"/>
              <a:ext cx="2327440" cy="1411990"/>
              <a:chOff x="2105729" y="2800522"/>
              <a:chExt cx="2672971" cy="1621614"/>
            </a:xfrm>
          </p:grpSpPr>
          <p:pic>
            <p:nvPicPr>
              <p:cNvPr id="229" name="user88.lbl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20454" r="536"/>
              <a:stretch>
                <a:fillRect/>
              </a:stretch>
            </p:blipFill>
            <p:spPr>
              <a:xfrm>
                <a:off x="2105729" y="2800522"/>
                <a:ext cx="2672971" cy="16216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31" name="Shape 231"/>
              <p:cNvSpPr/>
              <p:nvPr/>
            </p:nvSpPr>
            <p:spPr>
              <a:xfrm>
                <a:off x="2143326" y="4079225"/>
                <a:ext cx="1726845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lang="en-GB" sz="1400" dirty="0" smtClean="0"/>
                  <a:t>Particle</a:t>
                </a:r>
                <a:r>
                  <a:rPr sz="1400" dirty="0" smtClean="0"/>
                  <a:t> </a:t>
                </a:r>
                <a:r>
                  <a:rPr sz="1400" dirty="0"/>
                  <a:t>physics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655834" y="920880"/>
              <a:ext cx="1276340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Atlas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LHCb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Alice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err="1" smtClean="0">
                  <a:solidFill>
                    <a:srgbClr val="6F2575"/>
                  </a:solidFill>
                </a:rPr>
                <a:t>eEDM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056" y="963167"/>
              <a:ext cx="990798" cy="415673"/>
            </a:xfrm>
            <a:prstGeom prst="rect">
              <a:avLst/>
            </a:prstGeom>
            <a:effectLst>
              <a:glow rad="101600">
                <a:srgbClr val="DDDDDD">
                  <a:alpha val="60000"/>
                </a:srgb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234670" y="2860454"/>
            <a:ext cx="5152565" cy="1487587"/>
            <a:chOff x="234670" y="2934417"/>
            <a:chExt cx="5152565" cy="1487587"/>
          </a:xfrm>
        </p:grpSpPr>
        <p:grpSp>
          <p:nvGrpSpPr>
            <p:cNvPr id="22" name="Group 21"/>
            <p:cNvGrpSpPr/>
            <p:nvPr/>
          </p:nvGrpSpPr>
          <p:grpSpPr>
            <a:xfrm>
              <a:off x="234670" y="2973135"/>
              <a:ext cx="2569614" cy="1403853"/>
              <a:chOff x="4856854" y="2805154"/>
              <a:chExt cx="2951098" cy="161226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856854" y="2805154"/>
                <a:ext cx="2951098" cy="1612269"/>
                <a:chOff x="4856854" y="2805154"/>
                <a:chExt cx="2951098" cy="1612269"/>
              </a:xfrm>
            </p:grpSpPr>
            <p:pic>
              <p:nvPicPr>
                <p:cNvPr id="230" name="astro-web-titel_eng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4906195" y="2805154"/>
                  <a:ext cx="2821467" cy="161226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32" name="Shape 232"/>
                <p:cNvSpPr/>
                <p:nvPr/>
              </p:nvSpPr>
              <p:spPr>
                <a:xfrm>
                  <a:off x="4856854" y="4068414"/>
                  <a:ext cx="2951098" cy="3357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406400">
                    <a:defRPr sz="2000">
                      <a:solidFill>
                        <a:srgbClr val="F5EC00"/>
                      </a:solidFill>
                      <a:latin typeface="Candara"/>
                      <a:ea typeface="Candara"/>
                      <a:cs typeface="Candara"/>
                      <a:sym typeface="Candara"/>
                    </a:defRPr>
                  </a:lvl1pPr>
                </a:lstStyle>
                <a:p>
                  <a:r>
                    <a:rPr sz="1400" dirty="0" err="1"/>
                    <a:t>Astroparticle</a:t>
                  </a:r>
                  <a:r>
                    <a:rPr sz="1400" dirty="0"/>
                    <a:t> physics              </a:t>
                  </a:r>
                </a:p>
              </p:txBody>
            </p:sp>
          </p:grpSp>
          <p:pic>
            <p:nvPicPr>
              <p:cNvPr id="40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2235" y="2805154"/>
                <a:ext cx="1126716" cy="544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802848" y="2934417"/>
              <a:ext cx="2584387" cy="1487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Neutrinos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Gravitational </a:t>
              </a:r>
              <a:br>
                <a:rPr lang="en-GB" sz="1800" cap="none" dirty="0" smtClean="0">
                  <a:solidFill>
                    <a:srgbClr val="6F2575"/>
                  </a:solidFill>
                </a:rPr>
              </a:br>
              <a:r>
                <a:rPr lang="en-GB" sz="1800" cap="none" dirty="0" smtClean="0">
                  <a:solidFill>
                    <a:srgbClr val="6F2575"/>
                  </a:solidFill>
                </a:rPr>
                <a:t> waves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Cosmic Rays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Dark Matter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85644" y="2899172"/>
            <a:ext cx="3333164" cy="1425866"/>
            <a:chOff x="4446857" y="920218"/>
            <a:chExt cx="3333164" cy="1425866"/>
          </a:xfrm>
        </p:grpSpPr>
        <p:grpSp>
          <p:nvGrpSpPr>
            <p:cNvPr id="2" name="Group 1"/>
            <p:cNvGrpSpPr/>
            <p:nvPr/>
          </p:nvGrpSpPr>
          <p:grpSpPr>
            <a:xfrm>
              <a:off x="4446857" y="920880"/>
              <a:ext cx="1586725" cy="1425204"/>
              <a:chOff x="237825" y="2800522"/>
              <a:chExt cx="1805307" cy="1621534"/>
            </a:xfrm>
          </p:grpSpPr>
          <p:sp>
            <p:nvSpPr>
              <p:cNvPr id="228" name="Shape 228"/>
              <p:cNvSpPr/>
              <p:nvPr/>
            </p:nvSpPr>
            <p:spPr>
              <a:xfrm>
                <a:off x="237825" y="2800522"/>
                <a:ext cx="1805307" cy="1621534"/>
              </a:xfrm>
              <a:prstGeom prst="rect">
                <a:avLst/>
              </a:prstGeom>
              <a:solidFill>
                <a:srgbClr val="669C35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3048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grpSp>
            <p:nvGrpSpPr>
              <p:cNvPr id="235" name="Group 235"/>
              <p:cNvGrpSpPr/>
              <p:nvPr/>
            </p:nvGrpSpPr>
            <p:grpSpPr>
              <a:xfrm>
                <a:off x="418817" y="3193436"/>
                <a:ext cx="757490" cy="537855"/>
                <a:chOff x="24490" y="76564"/>
                <a:chExt cx="889909" cy="631879"/>
              </a:xfrm>
            </p:grpSpPr>
            <p:pic>
              <p:nvPicPr>
                <p:cNvPr id="233" name="DoublyResonant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r="71734"/>
                <a:stretch>
                  <a:fillRect/>
                </a:stretch>
              </p:blipFill>
              <p:spPr>
                <a:xfrm>
                  <a:off x="24490" y="76564"/>
                  <a:ext cx="889910" cy="5935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4" name="Shape 234"/>
                <p:cNvSpPr/>
                <p:nvPr/>
              </p:nvSpPr>
              <p:spPr>
                <a:xfrm flipH="1">
                  <a:off x="492433" y="361764"/>
                  <a:ext cx="1" cy="346681"/>
                </a:xfrm>
                <a:prstGeom prst="line">
                  <a:avLst/>
                </a:prstGeom>
                <a:noFill/>
                <a:ln w="25400" cap="flat">
                  <a:solidFill>
                    <a:srgbClr val="FF40FF"/>
                  </a:solidFill>
                  <a:custDash>
                    <a:ds d="300000" sp="300000"/>
                  </a:custDash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3429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sz="800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  <p:sp>
            <p:nvSpPr>
              <p:cNvPr id="236" name="Shape 236"/>
              <p:cNvSpPr/>
              <p:nvPr/>
            </p:nvSpPr>
            <p:spPr>
              <a:xfrm>
                <a:off x="238127" y="4079225"/>
                <a:ext cx="1783082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sz="1400" dirty="0"/>
                  <a:t>Phenomenology</a:t>
                </a:r>
              </a:p>
            </p:txBody>
          </p:sp>
          <p:pic>
            <p:nvPicPr>
              <p:cNvPr id="237" name="dropped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r="19532" b="429"/>
              <a:stretch>
                <a:fillRect/>
              </a:stretch>
            </p:blipFill>
            <p:spPr>
              <a:xfrm>
                <a:off x="350481" y="3832043"/>
                <a:ext cx="1557741" cy="2583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40" name="Group 240"/>
              <p:cNvGrpSpPr/>
              <p:nvPr/>
            </p:nvGrpSpPr>
            <p:grpSpPr>
              <a:xfrm>
                <a:off x="1143101" y="3193436"/>
                <a:ext cx="757490" cy="537855"/>
                <a:chOff x="24490" y="76564"/>
                <a:chExt cx="889909" cy="631879"/>
              </a:xfrm>
            </p:grpSpPr>
            <p:pic>
              <p:nvPicPr>
                <p:cNvPr id="238" name="DoublyResonant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r="71734"/>
                <a:stretch>
                  <a:fillRect/>
                </a:stretch>
              </p:blipFill>
              <p:spPr>
                <a:xfrm>
                  <a:off x="24490" y="76564"/>
                  <a:ext cx="889910" cy="5935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9" name="Shape 239"/>
                <p:cNvSpPr/>
                <p:nvPr/>
              </p:nvSpPr>
              <p:spPr>
                <a:xfrm flipH="1">
                  <a:off x="498783" y="361764"/>
                  <a:ext cx="1" cy="346681"/>
                </a:xfrm>
                <a:prstGeom prst="line">
                  <a:avLst/>
                </a:prstGeom>
                <a:noFill/>
                <a:ln w="25400" cap="flat">
                  <a:solidFill>
                    <a:srgbClr val="FF40FF"/>
                  </a:solidFill>
                  <a:custDash>
                    <a:ds d="300000" sp="300000"/>
                  </a:custDash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3429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sz="800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</p:grpSp>
        <p:sp>
          <p:nvSpPr>
            <p:cNvPr id="35" name="TextBox 34"/>
            <p:cNvSpPr txBox="1"/>
            <p:nvPr/>
          </p:nvSpPr>
          <p:spPr>
            <a:xfrm>
              <a:off x="6095379" y="920218"/>
              <a:ext cx="168464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Theoretical </a:t>
              </a:r>
              <a:b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</a:b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 Physics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42348" y="910677"/>
            <a:ext cx="3870132" cy="1425204"/>
            <a:chOff x="4473873" y="1848018"/>
            <a:chExt cx="3870132" cy="1425204"/>
          </a:xfrm>
        </p:grpSpPr>
        <p:grpSp>
          <p:nvGrpSpPr>
            <p:cNvPr id="6" name="Group 5"/>
            <p:cNvGrpSpPr/>
            <p:nvPr/>
          </p:nvGrpSpPr>
          <p:grpSpPr>
            <a:xfrm>
              <a:off x="4473873" y="1848018"/>
              <a:ext cx="1586725" cy="1425204"/>
              <a:chOff x="6850146" y="701603"/>
              <a:chExt cx="1805307" cy="1621534"/>
            </a:xfrm>
          </p:grpSpPr>
          <p:sp>
            <p:nvSpPr>
              <p:cNvPr id="24" name="Shape 228"/>
              <p:cNvSpPr/>
              <p:nvPr/>
            </p:nvSpPr>
            <p:spPr>
              <a:xfrm>
                <a:off x="6850146" y="701603"/>
                <a:ext cx="1805307" cy="1621534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3048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9" name="Shape 236"/>
              <p:cNvSpPr/>
              <p:nvPr/>
            </p:nvSpPr>
            <p:spPr>
              <a:xfrm>
                <a:off x="6866701" y="1970623"/>
                <a:ext cx="1783082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lang="en-US" sz="1400" dirty="0" smtClean="0"/>
                  <a:t>Technology R&amp;D</a:t>
                </a:r>
                <a:endParaRPr sz="1400" dirty="0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14563" y="788399"/>
                <a:ext cx="594268" cy="91425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72395" y="1087080"/>
                <a:ext cx="1557740" cy="875281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8054" y="783256"/>
                <a:ext cx="654006" cy="872007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6090994" y="1848627"/>
              <a:ext cx="2253011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Detector R&amp;D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Physics </a:t>
              </a:r>
              <a:br>
                <a:rPr lang="en-GB" sz="1800" cap="none" dirty="0" smtClean="0">
                  <a:solidFill>
                    <a:srgbClr val="6F2575"/>
                  </a:solidFill>
                </a:rPr>
              </a:br>
              <a:r>
                <a:rPr lang="en-GB" sz="1800" cap="none" dirty="0" smtClean="0">
                  <a:solidFill>
                    <a:srgbClr val="6F2575"/>
                  </a:solidFill>
                </a:rPr>
                <a:t> Data Processing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4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What happens inside a data </a:t>
            </a:r>
            <a:r>
              <a:rPr lang="en-US" dirty="0" err="1" smtClean="0"/>
              <a:t>centre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125" y="3835044"/>
            <a:ext cx="6917684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And no single connectivity data </a:t>
            </a:r>
            <a:r>
              <a:rPr lang="en-US" sz="18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centre</a:t>
            </a: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is a single point of failure: Internet protocols are engineered to re-route traffic</a:t>
            </a:r>
          </a:p>
        </p:txBody>
      </p:sp>
      <p:pic>
        <p:nvPicPr>
          <p:cNvPr id="7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804002"/>
            <a:ext cx="5078043" cy="2856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4650" y="886473"/>
            <a:ext cx="3606800" cy="284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‘Connectivity’ housing and </a:t>
            </a:r>
            <a:b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‘hosting’ are different things:</a:t>
            </a:r>
          </a:p>
          <a:p>
            <a:pPr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NikhefHousing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(H140) has connectivity parties only, and does not host any content</a:t>
            </a: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what you see on the 1</a:t>
            </a:r>
            <a:r>
              <a:rPr lang="en-US" sz="1600" cap="none" baseline="30000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st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floor tour is </a:t>
            </a:r>
            <a:r>
              <a:rPr lang="en-US" sz="1600" i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network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equipment: </a:t>
            </a:r>
            <a:b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shipping data, but not keeping anything</a:t>
            </a:r>
          </a:p>
          <a:p>
            <a:pPr lvl="4" indent="0"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r>
              <a:rPr lang="en-US" sz="1600" b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2</a:t>
            </a:r>
            <a:r>
              <a:rPr lang="en-US" sz="1600" b="1" cap="none" baseline="30000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nd</a:t>
            </a:r>
            <a:r>
              <a:rPr lang="en-US" sz="1600" b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floor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has our science data </a:t>
            </a:r>
            <a:r>
              <a:rPr lang="en-US" sz="16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centre</a:t>
            </a:r>
            <a:endParaRPr lang="en-US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386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22028" y="4607321"/>
            <a:ext cx="4756062" cy="500857"/>
          </a:xfrm>
        </p:spPr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Today’s data </a:t>
            </a:r>
            <a:r>
              <a:rPr lang="en-US" dirty="0" err="1" smtClean="0"/>
              <a:t>centre</a:t>
            </a:r>
            <a:r>
              <a:rPr lang="en-US" dirty="0" smtClean="0"/>
              <a:t> at Nikhef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466"/>
            <a:ext cx="2722370" cy="4437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362" y="3337199"/>
            <a:ext cx="3130125" cy="1369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Nikhef ‘science’ data </a:t>
            </a:r>
            <a:r>
              <a:rPr lang="en-US" sz="14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 H234b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47 racks and ~350 kW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hosts Nikhef, CERN, gravitational waves, and SURF </a:t>
            </a:r>
            <a:r>
              <a:rPr lang="en-US" sz="1400" i="1" cap="none" dirty="0" smtClean="0">
                <a:solidFill>
                  <a:srgbClr val="E3D88A"/>
                </a:solidFill>
                <a:latin typeface="+mj-lt"/>
              </a:rPr>
              <a:t>research </a:t>
            </a: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data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strengthens connectivity at, </a:t>
            </a:r>
            <a:br>
              <a:rPr lang="en-US" sz="1400" cap="none" dirty="0" smtClean="0">
                <a:solidFill>
                  <a:srgbClr val="E3D88A"/>
                </a:solidFill>
                <a:latin typeface="+mj-lt"/>
              </a:rPr>
            </a:b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and uses </a:t>
            </a:r>
            <a:r>
              <a:rPr lang="en-US" sz="1400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endParaRPr lang="en-US" sz="1400" cap="none" dirty="0" smtClean="0">
              <a:solidFill>
                <a:srgbClr val="E3D88A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51" y="706466"/>
            <a:ext cx="3171791" cy="25305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01564" y="965792"/>
            <a:ext cx="4034193" cy="17389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just" defTabSz="171450"/>
            <a:r>
              <a:rPr lang="en-US" sz="1800" b="1" cap="none" dirty="0" smtClean="0">
                <a:solidFill>
                  <a:srgbClr val="E3D88A"/>
                </a:solidFill>
                <a:latin typeface="+mj-lt"/>
              </a:rPr>
              <a:t>‘</a:t>
            </a:r>
            <a:r>
              <a:rPr lang="en-US" sz="1800" b="1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’ data </a:t>
            </a:r>
            <a:r>
              <a:rPr lang="en-US" sz="18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endParaRPr lang="en-US" sz="1800" cap="none" dirty="0" smtClean="0">
              <a:solidFill>
                <a:srgbClr val="E3D88A"/>
              </a:solidFill>
              <a:latin typeface="+mj-lt"/>
            </a:endParaRP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from the first 2 racks in a corner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to now </a:t>
            </a: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~500 </a:t>
            </a: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racks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many different connectivity parties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b="1" cap="none" dirty="0" smtClean="0">
                <a:solidFill>
                  <a:srgbClr val="E3D88A"/>
                </a:solidFill>
                <a:latin typeface="+mj-lt"/>
              </a:rPr>
              <a:t>396</a:t>
            </a: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 </a:t>
            </a: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networks present in </a:t>
            </a:r>
            <a:r>
              <a:rPr lang="en-US" sz="1800" cap="none" dirty="0" err="1" smtClean="0">
                <a:solidFill>
                  <a:srgbClr val="E3D88A"/>
                </a:solidFill>
                <a:latin typeface="+mj-lt"/>
              </a:rPr>
              <a:t>PeeringDB</a:t>
            </a:r>
            <a:endParaRPr lang="en-US" sz="1800" cap="none" dirty="0" smtClean="0">
              <a:solidFill>
                <a:srgbClr val="E3D88A"/>
              </a:solidFill>
              <a:latin typeface="+mj-lt"/>
            </a:endParaRP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connectivity-focus, not hosting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07197" y="4389311"/>
            <a:ext cx="2136803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600" cap="none" dirty="0" smtClean="0">
                <a:solidFill>
                  <a:srgbClr val="E3D88B"/>
                </a:solidFill>
              </a:rPr>
              <a:t>Connected networks: see https</a:t>
            </a:r>
            <a:r>
              <a:rPr lang="en-GB" sz="600" cap="none" dirty="0">
                <a:solidFill>
                  <a:srgbClr val="E3D88B"/>
                </a:solidFill>
              </a:rPr>
              <a:t>://www.peeringdb.com/fac/18</a:t>
            </a:r>
            <a:endParaRPr kumimoji="0" lang="en-GB" sz="600" b="0" i="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7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half" idx="14"/>
          </p:nvPr>
        </p:nvSpPr>
        <p:spPr>
          <a:xfrm>
            <a:off x="238125" y="1036560"/>
            <a:ext cx="3952874" cy="3320753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active/free </a:t>
            </a:r>
            <a:r>
              <a:rPr lang="en-US" sz="1800" dirty="0"/>
              <a:t>cooling chillers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installed on the roof in </a:t>
            </a:r>
            <a:r>
              <a:rPr lang="en-US" sz="1800" dirty="0"/>
              <a:t>2009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data floor: ~400 racks</a:t>
            </a:r>
            <a:endParaRPr lang="en-US" sz="1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evolving hot-isle/cold-isle configuration</a:t>
            </a:r>
            <a:endParaRPr lang="en-US" sz="1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electricity generator sets </a:t>
            </a:r>
            <a:br>
              <a:rPr lang="en-US" sz="1800" dirty="0" smtClean="0"/>
            </a:br>
            <a:r>
              <a:rPr lang="en-US" sz="1800" dirty="0" smtClean="0"/>
              <a:t>2003, 2009, 2021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aquifer thermal energy storage </a:t>
            </a:r>
            <a:r>
              <a:rPr lang="en-US" sz="1800" dirty="0"/>
              <a:t>(ATES) system </a:t>
            </a:r>
            <a:r>
              <a:rPr lang="en-US" sz="1800" dirty="0" smtClean="0"/>
              <a:t>installed 2010</a:t>
            </a:r>
            <a:endParaRPr lang="en-US" sz="1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Data centre installation management, ever growing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GB" dirty="0" smtClean="0"/>
              <a:t>Image: Floris </a:t>
            </a:r>
            <a:r>
              <a:rPr lang="en-GB" dirty="0" err="1" smtClean="0"/>
              <a:t>Bieshaar</a:t>
            </a:r>
            <a:r>
              <a:rPr lang="en-GB" dirty="0" smtClean="0"/>
              <a:t>, Nikhef</a:t>
            </a:r>
            <a:endParaRPr lang="en-GB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3161" y="967795"/>
            <a:ext cx="4462594" cy="324485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 rot="256887">
            <a:off x="4145855" y="1367846"/>
            <a:ext cx="128268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0" y="495199"/>
                </a:lnTo>
                <a:lnTo>
                  <a:pt x="2464605" y="1299091"/>
                </a:lnTo>
                <a:lnTo>
                  <a:pt x="2383854" y="1546696"/>
                </a:lnTo>
                <a:lnTo>
                  <a:pt x="3040577" y="1213010"/>
                </a:lnTo>
                <a:lnTo>
                  <a:pt x="2706891" y="556286"/>
                </a:lnTo>
                <a:lnTo>
                  <a:pt x="2626129" y="803891"/>
                </a:lnTo>
                <a:lnTo>
                  <a:pt x="16152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 rot="256887">
            <a:off x="4145855" y="1367846"/>
            <a:ext cx="128268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2626129" y="803891"/>
                </a:lnTo>
                <a:lnTo>
                  <a:pt x="2706891" y="556286"/>
                </a:lnTo>
                <a:lnTo>
                  <a:pt x="3040577" y="1213010"/>
                </a:lnTo>
                <a:lnTo>
                  <a:pt x="2383854" y="1546696"/>
                </a:lnTo>
                <a:lnTo>
                  <a:pt x="2464605" y="1299091"/>
                </a:lnTo>
                <a:lnTo>
                  <a:pt x="0" y="495199"/>
                </a:lnTo>
                <a:lnTo>
                  <a:pt x="161523" y="0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3356756" y="0"/>
                </a:moveTo>
                <a:lnTo>
                  <a:pt x="3356756" y="291195"/>
                </a:lnTo>
                <a:lnTo>
                  <a:pt x="0" y="291195"/>
                </a:lnTo>
                <a:lnTo>
                  <a:pt x="0" y="873585"/>
                </a:lnTo>
                <a:lnTo>
                  <a:pt x="3356756" y="873585"/>
                </a:lnTo>
                <a:lnTo>
                  <a:pt x="3356756" y="1164781"/>
                </a:lnTo>
                <a:lnTo>
                  <a:pt x="3939147" y="582390"/>
                </a:lnTo>
                <a:lnTo>
                  <a:pt x="335675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0" y="291195"/>
                </a:moveTo>
                <a:lnTo>
                  <a:pt x="3356756" y="291195"/>
                </a:lnTo>
                <a:lnTo>
                  <a:pt x="3356756" y="0"/>
                </a:lnTo>
                <a:lnTo>
                  <a:pt x="3939147" y="582390"/>
                </a:lnTo>
                <a:lnTo>
                  <a:pt x="3356756" y="1164781"/>
                </a:lnTo>
                <a:lnTo>
                  <a:pt x="3356756" y="873585"/>
                </a:lnTo>
                <a:lnTo>
                  <a:pt x="0" y="873585"/>
                </a:lnTo>
                <a:lnTo>
                  <a:pt x="0" y="291195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 rot="919565">
            <a:off x="4145539" y="2428963"/>
            <a:ext cx="1659517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2876142" y="0"/>
                </a:moveTo>
                <a:lnTo>
                  <a:pt x="2876142" y="241877"/>
                </a:lnTo>
                <a:lnTo>
                  <a:pt x="0" y="241877"/>
                </a:lnTo>
                <a:lnTo>
                  <a:pt x="0" y="725632"/>
                </a:lnTo>
                <a:lnTo>
                  <a:pt x="2876142" y="725632"/>
                </a:lnTo>
                <a:lnTo>
                  <a:pt x="2876142" y="967509"/>
                </a:lnTo>
                <a:lnTo>
                  <a:pt x="3359897" y="483754"/>
                </a:lnTo>
                <a:lnTo>
                  <a:pt x="2876142" y="0"/>
                </a:lnTo>
                <a:close/>
              </a:path>
            </a:pathLst>
          </a:custGeom>
          <a:solidFill>
            <a:srgbClr val="C25E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rot="919565">
            <a:off x="4145539" y="2428963"/>
            <a:ext cx="1659517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0" y="241877"/>
                </a:moveTo>
                <a:lnTo>
                  <a:pt x="2876142" y="241877"/>
                </a:lnTo>
                <a:lnTo>
                  <a:pt x="2876142" y="0"/>
                </a:lnTo>
                <a:lnTo>
                  <a:pt x="3359897" y="483754"/>
                </a:lnTo>
                <a:lnTo>
                  <a:pt x="2876142" y="967509"/>
                </a:lnTo>
                <a:lnTo>
                  <a:pt x="2876142" y="725632"/>
                </a:lnTo>
                <a:lnTo>
                  <a:pt x="0" y="725632"/>
                </a:lnTo>
                <a:lnTo>
                  <a:pt x="0" y="241877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9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Power in … and power out</a:t>
            </a:r>
            <a:r>
              <a:rPr lang="en-GB" dirty="0"/>
              <a:t> 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 smtClean="0"/>
              <a:t>Generator image source: Floris </a:t>
            </a:r>
            <a:r>
              <a:rPr lang="en-GB" sz="800" dirty="0" err="1" smtClean="0"/>
              <a:t>Bieshaar</a:t>
            </a:r>
            <a:r>
              <a:rPr lang="en-GB" sz="800" dirty="0" smtClean="0"/>
              <a:t>. </a:t>
            </a:r>
            <a:r>
              <a:rPr lang="en-GB" sz="800" dirty="0" err="1" smtClean="0"/>
              <a:t>MacGillevrylaan</a:t>
            </a:r>
            <a:r>
              <a:rPr lang="en-GB" sz="800" dirty="0" smtClean="0"/>
              <a:t> sketch: Science Park Amsterdam</a:t>
            </a:r>
            <a:endParaRPr lang="en-GB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04" y="2883518"/>
            <a:ext cx="1602672" cy="1109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415" y="2651345"/>
            <a:ext cx="6179356" cy="700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Heat re-use:</a:t>
            </a:r>
            <a:b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aquifer thermal energy storage </a:t>
            </a:r>
            <a:endParaRPr lang="en-US" sz="2025" dirty="0">
              <a:solidFill>
                <a:srgbClr val="E3D88A"/>
              </a:solidFill>
              <a:latin typeface="Akkurat Std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440" y="3398841"/>
            <a:ext cx="4020331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re-use heat to warm our building (pretty warm)</a:t>
            </a:r>
            <a:b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</a:b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AND feed more heat to student housing opposite</a:t>
            </a:r>
          </a:p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nominal ‘PUE’ ~ 1.21</a:t>
            </a:r>
            <a:endParaRPr lang="en-US" sz="1400" cap="none" dirty="0">
              <a:solidFill>
                <a:srgbClr val="E3D88A"/>
              </a:solidFill>
              <a:latin typeface="Akkurat Std Italic" panose="02000503000000000000" pitchFamily="2" charset="0"/>
              <a:sym typeface="Helvetica Neue"/>
            </a:endParaRPr>
          </a:p>
        </p:txBody>
      </p:sp>
      <p:pic>
        <p:nvPicPr>
          <p:cNvPr id="11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125" y="740822"/>
            <a:ext cx="2548404" cy="1910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55030" y="763001"/>
            <a:ext cx="4623060" cy="1585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Three generators</a:t>
            </a: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A-Feed 1250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kVA (pictured under load while testing)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B-Feed 1700 kVA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C-Feed 1250 KVA added with the current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expansion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Separate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redundant UPS for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each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13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6591" y="763001"/>
            <a:ext cx="1021770" cy="13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5492" b="23355"/>
          <a:stretch/>
        </p:blipFill>
        <p:spPr>
          <a:xfrm>
            <a:off x="0" y="-1005840"/>
            <a:ext cx="9144000" cy="557784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Because, even if we can …</a:t>
            </a:r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38125" y="4193865"/>
            <a:ext cx="8667750" cy="314716"/>
          </a:xfrm>
        </p:spPr>
        <p:txBody>
          <a:bodyPr/>
          <a:lstStyle/>
          <a:p>
            <a:r>
              <a:rPr lang="en-GB" sz="1050" dirty="0">
                <a:solidFill>
                  <a:srgbClr val="E3D88B"/>
                </a:solidFill>
              </a:rPr>
              <a:t>LCO2 cooling of an AMD </a:t>
            </a:r>
            <a:r>
              <a:rPr lang="en-GB" sz="1050" dirty="0" err="1">
                <a:solidFill>
                  <a:srgbClr val="E3D88B"/>
                </a:solidFill>
              </a:rPr>
              <a:t>Ryzen</a:t>
            </a:r>
            <a:r>
              <a:rPr lang="en-GB" sz="1050" dirty="0">
                <a:solidFill>
                  <a:srgbClr val="E3D88B"/>
                </a:solidFill>
              </a:rPr>
              <a:t> </a:t>
            </a:r>
            <a:r>
              <a:rPr lang="en-GB" sz="1050" dirty="0" err="1">
                <a:solidFill>
                  <a:srgbClr val="E3D88B"/>
                </a:solidFill>
              </a:rPr>
              <a:t>Threadripper</a:t>
            </a:r>
            <a:r>
              <a:rPr lang="en-GB" sz="1050" dirty="0">
                <a:solidFill>
                  <a:srgbClr val="E3D88B"/>
                </a:solidFill>
              </a:rPr>
              <a:t> 3970X [56.38 °C] at 4600.1MHz processor (~1.25x nominal speed) sustained over all cores </a:t>
            </a:r>
            <a:r>
              <a:rPr lang="en-GB" sz="1050" dirty="0" smtClean="0">
                <a:solidFill>
                  <a:srgbClr val="E3D88B"/>
                </a:solidFill>
              </a:rPr>
              <a:t>simultaneously</a:t>
            </a:r>
            <a:r>
              <a:rPr lang="en-GB" sz="1050" dirty="0">
                <a:solidFill>
                  <a:srgbClr val="E3D88B"/>
                </a:solidFill>
              </a:rPr>
              <a:t>, using the Nikhef LCO2 test bench system (https://hwbot.org/submission/4539341)  - (Krista de </a:t>
            </a:r>
            <a:r>
              <a:rPr lang="en-GB" sz="1050" dirty="0" err="1">
                <a:solidFill>
                  <a:srgbClr val="E3D88B"/>
                </a:solidFill>
              </a:rPr>
              <a:t>Roo</a:t>
            </a:r>
            <a:r>
              <a:rPr lang="en-GB" sz="1050" dirty="0">
                <a:solidFill>
                  <a:srgbClr val="E3D88B"/>
                </a:solidFill>
              </a:rPr>
              <a:t> </a:t>
            </a:r>
            <a:r>
              <a:rPr lang="en-GB" sz="1050" dirty="0" err="1">
                <a:solidFill>
                  <a:srgbClr val="E3D88B"/>
                </a:solidFill>
              </a:rPr>
              <a:t>en</a:t>
            </a:r>
            <a:r>
              <a:rPr lang="en-GB" sz="1050" dirty="0">
                <a:solidFill>
                  <a:srgbClr val="E3D88B"/>
                </a:solidFill>
              </a:rPr>
              <a:t> Tristan </a:t>
            </a:r>
            <a:r>
              <a:rPr lang="en-GB" sz="1050" dirty="0" err="1">
                <a:solidFill>
                  <a:srgbClr val="E3D88B"/>
                </a:solidFill>
              </a:rPr>
              <a:t>Suerink</a:t>
            </a:r>
            <a:r>
              <a:rPr lang="en-GB" sz="1050" dirty="0" smtClean="0">
                <a:solidFill>
                  <a:srgbClr val="E3D88B"/>
                </a:solidFill>
              </a:rPr>
              <a:t>)</a:t>
            </a:r>
            <a:endParaRPr lang="en-GB" sz="1050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… it is not always the most scalable solution!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Nikhef 2PA LCO2 cooling setup. Image from Bart </a:t>
            </a:r>
            <a:r>
              <a:rPr lang="en-US" dirty="0" err="1"/>
              <a:t>Verlaat</a:t>
            </a:r>
            <a:r>
              <a:rPr lang="en-US" dirty="0"/>
              <a:t>, Auke-Pieter </a:t>
            </a:r>
            <a:r>
              <a:rPr lang="en-US" dirty="0" err="1"/>
              <a:t>Colijn</a:t>
            </a:r>
            <a:r>
              <a:rPr lang="en-US" dirty="0"/>
              <a:t> </a:t>
            </a:r>
            <a:r>
              <a:rPr lang="en-US" i="1" dirty="0"/>
              <a:t>CO2 Cooling Developments for HEP Detectors </a:t>
            </a:r>
            <a:r>
              <a:rPr lang="en-US" dirty="0"/>
              <a:t>https://doi.org/10.22323/1.095.0031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9" y="721381"/>
            <a:ext cx="7520946" cy="345005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0649" y="4251324"/>
            <a:ext cx="7520583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10761" y="407511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none" dirty="0" smtClean="0">
                <a:solidFill>
                  <a:srgbClr val="6F2575"/>
                </a:solidFill>
              </a:rPr>
              <a:t>7m</a:t>
            </a:r>
            <a:endParaRPr lang="en-GB" sz="1600" cap="none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0096" y="599440"/>
            <a:ext cx="5459178" cy="742932"/>
          </a:xfrm>
        </p:spPr>
        <p:txBody>
          <a:bodyPr/>
          <a:lstStyle/>
          <a:p>
            <a:r>
              <a:rPr lang="en-US" dirty="0" smtClean="0"/>
              <a:t>Thanks, and enjoy Nikhef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B" sz="1800" dirty="0" smtClean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 smtClean="0"/>
          </a:p>
          <a:p>
            <a:r>
              <a:rPr lang="en-GB" sz="1800" dirty="0" smtClean="0"/>
              <a:t>hereafter: </a:t>
            </a:r>
            <a:br>
              <a:rPr lang="en-GB" sz="1800" dirty="0" smtClean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	</a:t>
            </a:r>
            <a:r>
              <a:rPr lang="en-GB" sz="1800" dirty="0" err="1" smtClean="0"/>
              <a:t>NikhefHousing</a:t>
            </a:r>
            <a:r>
              <a:rPr lang="en-GB" sz="1800" dirty="0" smtClean="0"/>
              <a:t> ‘the backside of the internet’ </a:t>
            </a:r>
            <a:br>
              <a:rPr lang="en-GB" sz="1800" dirty="0" smtClean="0"/>
            </a:br>
            <a:r>
              <a:rPr lang="en-GB" sz="1800" dirty="0" smtClean="0"/>
              <a:t>	with Anton Mors, Floris </a:t>
            </a:r>
            <a:r>
              <a:rPr lang="en-GB" sz="1800" dirty="0" err="1" smtClean="0"/>
              <a:t>Bieshaar</a:t>
            </a:r>
            <a:r>
              <a:rPr lang="en-GB" sz="1800" dirty="0" smtClean="0"/>
              <a:t>, &amp; me</a:t>
            </a:r>
          </a:p>
          <a:p>
            <a:pPr marL="457200" indent="-457200">
              <a:buFont typeface="+mj-lt"/>
              <a:buAutoNum type="arabicPeriod"/>
            </a:pPr>
            <a:endParaRPr lang="en-GB" sz="1800" dirty="0" smtClean="0"/>
          </a:p>
          <a:p>
            <a:endParaRPr lang="en-GB" sz="1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Tour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39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Technical Engineering and technology transfer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64319" y="1895331"/>
            <a:ext cx="1979236" cy="1887434"/>
            <a:chOff x="329624" y="1014222"/>
            <a:chExt cx="1979236" cy="18874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624" y="1014222"/>
              <a:ext cx="1979236" cy="1887434"/>
            </a:xfrm>
            <a:prstGeom prst="rect">
              <a:avLst/>
            </a:prstGeom>
          </p:spPr>
        </p:pic>
        <p:sp>
          <p:nvSpPr>
            <p:cNvPr id="8" name="Shape 232"/>
            <p:cNvSpPr/>
            <p:nvPr/>
          </p:nvSpPr>
          <p:spPr>
            <a:xfrm>
              <a:off x="356639" y="2568593"/>
              <a:ext cx="1925206" cy="2616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200" dirty="0" smtClean="0">
                  <a:solidFill>
                    <a:srgbClr val="6F2575"/>
                  </a:solidFill>
                </a:rPr>
                <a:t>Mechanical Technology</a:t>
              </a:r>
              <a:endParaRPr sz="1200" dirty="0">
                <a:solidFill>
                  <a:srgbClr val="6F2575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69002" y="1895331"/>
            <a:ext cx="2829770" cy="1887434"/>
            <a:chOff x="2941076" y="2708374"/>
            <a:chExt cx="2324344" cy="15503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1076" y="2708374"/>
              <a:ext cx="2324344" cy="1550319"/>
            </a:xfrm>
            <a:prstGeom prst="rect">
              <a:avLst/>
            </a:prstGeom>
          </p:spPr>
        </p:pic>
        <p:sp>
          <p:nvSpPr>
            <p:cNvPr id="12" name="Shape 231"/>
            <p:cNvSpPr/>
            <p:nvPr/>
          </p:nvSpPr>
          <p:spPr>
            <a:xfrm>
              <a:off x="2980344" y="3946366"/>
              <a:ext cx="2245808" cy="29238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400" dirty="0" smtClean="0">
                  <a:solidFill>
                    <a:srgbClr val="6F2575"/>
                  </a:solidFill>
                </a:rPr>
                <a:t>Electronics Technology</a:t>
              </a:r>
              <a:endParaRPr sz="1400" dirty="0">
                <a:solidFill>
                  <a:srgbClr val="6F2575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14528" y="1895331"/>
            <a:ext cx="2535959" cy="1887434"/>
            <a:chOff x="5361433" y="1014222"/>
            <a:chExt cx="2159245" cy="160705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684" y="1014222"/>
              <a:ext cx="2142744" cy="1607058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sp>
          <p:nvSpPr>
            <p:cNvPr id="15" name="Shape 231"/>
            <p:cNvSpPr/>
            <p:nvPr/>
          </p:nvSpPr>
          <p:spPr>
            <a:xfrm>
              <a:off x="5361433" y="2297522"/>
              <a:ext cx="2159245" cy="29238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400" dirty="0" smtClean="0">
                  <a:solidFill>
                    <a:srgbClr val="6F2575"/>
                  </a:solidFill>
                </a:rPr>
                <a:t>Computing Technology</a:t>
              </a:r>
              <a:endParaRPr sz="1400" dirty="0">
                <a:solidFill>
                  <a:srgbClr val="6F2575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8125" y="4296902"/>
            <a:ext cx="6001643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pictures from </a:t>
            </a:r>
            <a:r>
              <a:rPr kumimoji="0" lang="en-GB" sz="9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Nikhef’s</a:t>
            </a:r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‘Dimensions’ magazine and Computing Office </a:t>
            </a:r>
            <a:r>
              <a:rPr lang="en-GB" sz="900" cap="none" dirty="0">
                <a:solidFill>
                  <a:srgbClr val="6F2575"/>
                </a:solidFill>
              </a:rPr>
              <a:t>Hours; https://www.nikhef.nl/en/nikhef-mission/</a:t>
            </a:r>
            <a:endParaRPr kumimoji="0" lang="en-GB" sz="9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8125" y="824869"/>
            <a:ext cx="6297146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400" cap="none" dirty="0" smtClean="0">
                <a:solidFill>
                  <a:srgbClr val="6F2575"/>
                </a:solidFill>
              </a:rPr>
              <a:t>`</a:t>
            </a:r>
            <a:r>
              <a:rPr lang="en-US" sz="1400" i="1" cap="none" dirty="0" smtClean="0">
                <a:solidFill>
                  <a:srgbClr val="6F2575"/>
                </a:solidFill>
              </a:rPr>
              <a:t>The </a:t>
            </a:r>
            <a:r>
              <a:rPr lang="en-US" sz="1400" i="1" cap="none" dirty="0">
                <a:solidFill>
                  <a:srgbClr val="6F2575"/>
                </a:solidFill>
              </a:rPr>
              <a:t>research at Nikhef relies on the development of innovative technologies. The knowledge and technology transfer to third parties, i.e., industry, civil society and general public, is an integral part of </a:t>
            </a:r>
            <a:r>
              <a:rPr lang="en-US" sz="1400" i="1" cap="none" dirty="0" err="1">
                <a:solidFill>
                  <a:srgbClr val="6F2575"/>
                </a:solidFill>
              </a:rPr>
              <a:t>Nikhef’s</a:t>
            </a:r>
            <a:r>
              <a:rPr lang="en-US" sz="1400" i="1" cap="none" dirty="0">
                <a:solidFill>
                  <a:srgbClr val="6F2575"/>
                </a:solidFill>
              </a:rPr>
              <a:t> mission</a:t>
            </a:r>
            <a:r>
              <a:rPr lang="en-US" sz="1400" i="1" cap="none" dirty="0" smtClean="0">
                <a:solidFill>
                  <a:srgbClr val="6F2575"/>
                </a:solidFill>
              </a:rPr>
              <a:t>.</a:t>
            </a:r>
            <a:r>
              <a:rPr lang="en-US" sz="1400" cap="none" dirty="0" smtClean="0">
                <a:solidFill>
                  <a:srgbClr val="6F2575"/>
                </a:solidFill>
              </a:rPr>
              <a:t>’</a:t>
            </a:r>
            <a:endParaRPr kumimoji="0" lang="en-GB" sz="1400" b="0" i="1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1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Infrastructure-intensive science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Slide materials from: Stan </a:t>
            </a:r>
            <a:r>
              <a:rPr lang="en-GB" dirty="0" err="1"/>
              <a:t>Bentvelsen</a:t>
            </a:r>
            <a:r>
              <a:rPr lang="en-GB" dirty="0"/>
              <a:t>, </a:t>
            </a:r>
            <a:r>
              <a:rPr lang="en-GB" dirty="0" smtClean="0"/>
              <a:t>2016, ATLAS collaboration, CERN; LHCb VELO and RF box at Nikhef and  ET Pathfinder visualisation: Marco </a:t>
            </a:r>
            <a:r>
              <a:rPr lang="en-GB" dirty="0" err="1" smtClean="0"/>
              <a:t>Kraan</a:t>
            </a:r>
            <a:r>
              <a:rPr lang="en-GB" dirty="0" smtClean="0"/>
              <a:t>, Nikhef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77735" y="648683"/>
            <a:ext cx="5821680" cy="3698181"/>
            <a:chOff x="1756410" y="736975"/>
            <a:chExt cx="5821680" cy="3698181"/>
          </a:xfrm>
        </p:grpSpPr>
        <p:grpSp>
          <p:nvGrpSpPr>
            <p:cNvPr id="7" name="Group 6"/>
            <p:cNvGrpSpPr/>
            <p:nvPr/>
          </p:nvGrpSpPr>
          <p:grpSpPr>
            <a:xfrm>
              <a:off x="1756410" y="736975"/>
              <a:ext cx="5821680" cy="3698181"/>
              <a:chOff x="0" y="1125538"/>
              <a:chExt cx="9144000" cy="5808662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25538"/>
                <a:ext cx="9144000" cy="571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45466">
                <a:off x="1331913" y="3500438"/>
                <a:ext cx="5832475" cy="34337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 Box 42"/>
            <p:cNvSpPr txBox="1">
              <a:spLocks noChangeArrowheads="1"/>
            </p:cNvSpPr>
            <p:nvPr/>
          </p:nvSpPr>
          <p:spPr bwMode="auto">
            <a:xfrm>
              <a:off x="6179950" y="736975"/>
              <a:ext cx="1398140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0" dirty="0" smtClean="0">
                  <a:latin typeface="Maiandra GD" panose="020E0502030308020204" pitchFamily="34" charset="0"/>
                </a:rPr>
                <a:t>ATLAS at CERN</a:t>
              </a:r>
              <a:br>
                <a:rPr lang="en-US" altLang="en-US" sz="1100" b="0" dirty="0" smtClean="0">
                  <a:latin typeface="Maiandra GD" panose="020E0502030308020204" pitchFamily="34" charset="0"/>
                </a:rPr>
              </a:br>
              <a:r>
                <a:rPr lang="en-US" altLang="en-US" sz="1100" b="0" dirty="0" smtClean="0">
                  <a:latin typeface="Maiandra GD" panose="020E0502030308020204" pitchFamily="34" charset="0"/>
                </a:rPr>
                <a:t>~  150 Institutes</a:t>
              </a:r>
              <a:endParaRPr lang="en-US" altLang="en-US" sz="1100" b="0" dirty="0">
                <a:latin typeface="Maiandra GD" panose="020E0502030308020204" pitchFamily="34" charset="0"/>
              </a:endParaRPr>
            </a:p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0" dirty="0">
                  <a:latin typeface="Maiandra GD" panose="020E0502030308020204" pitchFamily="34" charset="0"/>
                </a:rPr>
                <a:t>~1800 </a:t>
              </a:r>
              <a:r>
                <a:rPr lang="en-US" altLang="en-US" sz="1100" b="0" dirty="0" smtClean="0">
                  <a:latin typeface="Maiandra GD" panose="020E0502030308020204" pitchFamily="34" charset="0"/>
                </a:rPr>
                <a:t>Physicists</a:t>
              </a:r>
              <a:endParaRPr lang="nl-NL" altLang="en-US" sz="1100" b="0" dirty="0">
                <a:latin typeface="Maiandra GD" panose="020E0502030308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78" y="238254"/>
            <a:ext cx="2750024" cy="1718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20" y="1689666"/>
            <a:ext cx="1755408" cy="2633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46" y="3106767"/>
            <a:ext cx="2078529" cy="109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456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lhcb-logo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3162" y="1901778"/>
            <a:ext cx="762206" cy="525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alice-logo.png"/>
          <p:cNvPicPr>
            <a:picLocks/>
          </p:cNvPicPr>
          <p:nvPr/>
        </p:nvPicPr>
        <p:blipFill>
          <a:blip r:embed="rId4">
            <a:extLst/>
          </a:blip>
          <a:srcRect t="1533" b="9"/>
          <a:stretch>
            <a:fillRect/>
          </a:stretch>
        </p:blipFill>
        <p:spPr>
          <a:xfrm>
            <a:off x="2171169" y="3126101"/>
            <a:ext cx="618417" cy="646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3" y="0"/>
                </a:moveTo>
                <a:lnTo>
                  <a:pt x="3117" y="3137"/>
                </a:lnTo>
                <a:lnTo>
                  <a:pt x="0" y="6273"/>
                </a:lnTo>
                <a:lnTo>
                  <a:pt x="0" y="13937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4026"/>
                </a:lnTo>
                <a:lnTo>
                  <a:pt x="21600" y="6451"/>
                </a:lnTo>
                <a:lnTo>
                  <a:pt x="18401" y="3226"/>
                </a:lnTo>
                <a:lnTo>
                  <a:pt x="15206" y="0"/>
                </a:lnTo>
                <a:lnTo>
                  <a:pt x="10720" y="0"/>
                </a:lnTo>
                <a:lnTo>
                  <a:pt x="6233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" name="Group 265"/>
          <p:cNvGrpSpPr/>
          <p:nvPr/>
        </p:nvGrpSpPr>
        <p:grpSpPr>
          <a:xfrm>
            <a:off x="3517405" y="1027267"/>
            <a:ext cx="542881" cy="297013"/>
            <a:chOff x="0" y="0"/>
            <a:chExt cx="1392787" cy="762000"/>
          </a:xfrm>
        </p:grpSpPr>
        <p:sp>
          <p:nvSpPr>
            <p:cNvPr id="264" name="Shape 264"/>
            <p:cNvSpPr/>
            <p:nvPr/>
          </p:nvSpPr>
          <p:spPr>
            <a:xfrm>
              <a:off x="38101" y="38101"/>
              <a:ext cx="1354686" cy="631691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  <a:r>
                <a:rPr sz="1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CMS</a:t>
              </a: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</a:p>
          </p:txBody>
        </p:sp>
        <p:pic>
          <p:nvPicPr>
            <p:cNvPr id="263" name="Picture 262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390129" cy="762000"/>
            </a:xfrm>
            <a:prstGeom prst="rect">
              <a:avLst/>
            </a:prstGeom>
            <a:effectLst/>
          </p:spPr>
        </p:pic>
      </p:grpSp>
      <p:grpSp>
        <p:nvGrpSpPr>
          <p:cNvPr id="7" name="Group 6"/>
          <p:cNvGrpSpPr/>
          <p:nvPr/>
        </p:nvGrpSpPr>
        <p:grpSpPr>
          <a:xfrm>
            <a:off x="4265224" y="3033488"/>
            <a:ext cx="2673456" cy="1030036"/>
            <a:chOff x="3867334" y="3265886"/>
            <a:chExt cx="2975975" cy="1146591"/>
          </a:xfrm>
        </p:grpSpPr>
        <p:sp>
          <p:nvSpPr>
            <p:cNvPr id="251" name="Shape 251"/>
            <p:cNvSpPr/>
            <p:nvPr/>
          </p:nvSpPr>
          <p:spPr>
            <a:xfrm>
              <a:off x="3867334" y="3906292"/>
              <a:ext cx="442913" cy="1191"/>
            </a:xfrm>
            <a:prstGeom prst="line">
              <a:avLst/>
            </a:prstGeom>
            <a:ln w="38100">
              <a:solidFill>
                <a:srgbClr val="FFFB00"/>
              </a:solidFill>
              <a:tailEnd type="triangle"/>
            </a:ln>
          </p:spPr>
          <p:txBody>
            <a:bodyPr lIns="38100" tIns="38100" rIns="38100" bIns="38100" anchor="ctr"/>
            <a:lstStyle/>
            <a:p>
              <a:pPr defTabSz="3429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90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 flipH="1">
              <a:off x="6296954" y="3459170"/>
              <a:ext cx="546355" cy="142202"/>
            </a:xfrm>
            <a:prstGeom prst="line">
              <a:avLst/>
            </a:prstGeom>
            <a:ln w="38100">
              <a:solidFill>
                <a:srgbClr val="FFFB00"/>
              </a:solidFill>
              <a:tailEnd type="triangle"/>
            </a:ln>
          </p:spPr>
          <p:txBody>
            <a:bodyPr lIns="38100" tIns="38100" rIns="38100" bIns="38100" anchor="ctr"/>
            <a:lstStyle/>
            <a:p>
              <a:pPr defTabSz="3429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90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pic>
          <p:nvPicPr>
            <p:cNvPr id="266" name="ATLAS.pn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318424" y="3265886"/>
              <a:ext cx="1948179" cy="1146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2960" y="21600"/>
                  </a:lnTo>
                  <a:cubicBezTo>
                    <a:pt x="5575" y="21600"/>
                    <a:pt x="5920" y="21593"/>
                    <a:pt x="5907" y="21532"/>
                  </a:cubicBezTo>
                  <a:cubicBezTo>
                    <a:pt x="5898" y="21494"/>
                    <a:pt x="5881" y="21474"/>
                    <a:pt x="5869" y="21487"/>
                  </a:cubicBezTo>
                  <a:cubicBezTo>
                    <a:pt x="5827" y="21530"/>
                    <a:pt x="5806" y="21405"/>
                    <a:pt x="5797" y="21045"/>
                  </a:cubicBezTo>
                  <a:cubicBezTo>
                    <a:pt x="5789" y="20770"/>
                    <a:pt x="5795" y="20677"/>
                    <a:pt x="5827" y="20633"/>
                  </a:cubicBezTo>
                  <a:cubicBezTo>
                    <a:pt x="5849" y="20601"/>
                    <a:pt x="5862" y="20559"/>
                    <a:pt x="5855" y="20539"/>
                  </a:cubicBezTo>
                  <a:cubicBezTo>
                    <a:pt x="5843" y="20506"/>
                    <a:pt x="5787" y="19952"/>
                    <a:pt x="5779" y="19795"/>
                  </a:cubicBezTo>
                  <a:cubicBezTo>
                    <a:pt x="5778" y="19754"/>
                    <a:pt x="5763" y="19721"/>
                    <a:pt x="5747" y="19720"/>
                  </a:cubicBezTo>
                  <a:cubicBezTo>
                    <a:pt x="5732" y="19719"/>
                    <a:pt x="5702" y="19711"/>
                    <a:pt x="5681" y="19701"/>
                  </a:cubicBezTo>
                  <a:cubicBezTo>
                    <a:pt x="5653" y="19689"/>
                    <a:pt x="5643" y="19735"/>
                    <a:pt x="5641" y="19869"/>
                  </a:cubicBezTo>
                  <a:cubicBezTo>
                    <a:pt x="5639" y="19976"/>
                    <a:pt x="5625" y="20052"/>
                    <a:pt x="5607" y="20053"/>
                  </a:cubicBezTo>
                  <a:cubicBezTo>
                    <a:pt x="5589" y="20053"/>
                    <a:pt x="5565" y="20069"/>
                    <a:pt x="5554" y="20088"/>
                  </a:cubicBezTo>
                  <a:cubicBezTo>
                    <a:pt x="5543" y="20107"/>
                    <a:pt x="5515" y="20097"/>
                    <a:pt x="5493" y="20065"/>
                  </a:cubicBezTo>
                  <a:cubicBezTo>
                    <a:pt x="5457" y="20016"/>
                    <a:pt x="5455" y="20026"/>
                    <a:pt x="5472" y="20146"/>
                  </a:cubicBezTo>
                  <a:cubicBezTo>
                    <a:pt x="5483" y="20222"/>
                    <a:pt x="5514" y="20360"/>
                    <a:pt x="5542" y="20452"/>
                  </a:cubicBezTo>
                  <a:cubicBezTo>
                    <a:pt x="5585" y="20592"/>
                    <a:pt x="5588" y="20637"/>
                    <a:pt x="5559" y="20704"/>
                  </a:cubicBezTo>
                  <a:cubicBezTo>
                    <a:pt x="5536" y="20758"/>
                    <a:pt x="5511" y="20770"/>
                    <a:pt x="5485" y="20742"/>
                  </a:cubicBezTo>
                  <a:cubicBezTo>
                    <a:pt x="5464" y="20720"/>
                    <a:pt x="5430" y="20701"/>
                    <a:pt x="5408" y="20701"/>
                  </a:cubicBezTo>
                  <a:cubicBezTo>
                    <a:pt x="5375" y="20700"/>
                    <a:pt x="5365" y="20622"/>
                    <a:pt x="5358" y="20333"/>
                  </a:cubicBezTo>
                  <a:cubicBezTo>
                    <a:pt x="5351" y="20003"/>
                    <a:pt x="5355" y="19958"/>
                    <a:pt x="5408" y="19891"/>
                  </a:cubicBezTo>
                  <a:lnTo>
                    <a:pt x="5466" y="19817"/>
                  </a:lnTo>
                  <a:lnTo>
                    <a:pt x="5406" y="19601"/>
                  </a:lnTo>
                  <a:cubicBezTo>
                    <a:pt x="5373" y="19482"/>
                    <a:pt x="5342" y="19385"/>
                    <a:pt x="5335" y="19385"/>
                  </a:cubicBezTo>
                  <a:cubicBezTo>
                    <a:pt x="5329" y="19385"/>
                    <a:pt x="5292" y="19441"/>
                    <a:pt x="5254" y="19511"/>
                  </a:cubicBezTo>
                  <a:cubicBezTo>
                    <a:pt x="5189" y="19630"/>
                    <a:pt x="5183" y="19634"/>
                    <a:pt x="5150" y="19556"/>
                  </a:cubicBezTo>
                  <a:cubicBezTo>
                    <a:pt x="5113" y="19472"/>
                    <a:pt x="5060" y="19525"/>
                    <a:pt x="5093" y="19614"/>
                  </a:cubicBezTo>
                  <a:cubicBezTo>
                    <a:pt x="5102" y="19639"/>
                    <a:pt x="5086" y="19683"/>
                    <a:pt x="5057" y="19714"/>
                  </a:cubicBezTo>
                  <a:cubicBezTo>
                    <a:pt x="5028" y="19745"/>
                    <a:pt x="5011" y="19799"/>
                    <a:pt x="5019" y="19833"/>
                  </a:cubicBezTo>
                  <a:cubicBezTo>
                    <a:pt x="5040" y="19930"/>
                    <a:pt x="4974" y="20030"/>
                    <a:pt x="4888" y="20030"/>
                  </a:cubicBezTo>
                  <a:cubicBezTo>
                    <a:pt x="4811" y="20030"/>
                    <a:pt x="4810" y="20036"/>
                    <a:pt x="4827" y="20214"/>
                  </a:cubicBezTo>
                  <a:cubicBezTo>
                    <a:pt x="4836" y="20314"/>
                    <a:pt x="4833" y="20433"/>
                    <a:pt x="4821" y="20478"/>
                  </a:cubicBezTo>
                  <a:cubicBezTo>
                    <a:pt x="4810" y="20523"/>
                    <a:pt x="4800" y="20590"/>
                    <a:pt x="4798" y="20626"/>
                  </a:cubicBezTo>
                  <a:cubicBezTo>
                    <a:pt x="4797" y="20663"/>
                    <a:pt x="4766" y="20706"/>
                    <a:pt x="4728" y="20723"/>
                  </a:cubicBezTo>
                  <a:cubicBezTo>
                    <a:pt x="4643" y="20762"/>
                    <a:pt x="4232" y="20750"/>
                    <a:pt x="4191" y="20707"/>
                  </a:cubicBezTo>
                  <a:cubicBezTo>
                    <a:pt x="4175" y="20689"/>
                    <a:pt x="4153" y="20695"/>
                    <a:pt x="4144" y="20720"/>
                  </a:cubicBezTo>
                  <a:cubicBezTo>
                    <a:pt x="4129" y="20761"/>
                    <a:pt x="3939" y="20759"/>
                    <a:pt x="3533" y="20713"/>
                  </a:cubicBezTo>
                  <a:lnTo>
                    <a:pt x="3410" y="20701"/>
                  </a:lnTo>
                  <a:lnTo>
                    <a:pt x="3402" y="20320"/>
                  </a:lnTo>
                  <a:cubicBezTo>
                    <a:pt x="3394" y="19951"/>
                    <a:pt x="3392" y="19945"/>
                    <a:pt x="3334" y="19982"/>
                  </a:cubicBezTo>
                  <a:cubicBezTo>
                    <a:pt x="3243" y="20038"/>
                    <a:pt x="3065" y="20035"/>
                    <a:pt x="3024" y="19978"/>
                  </a:cubicBezTo>
                  <a:cubicBezTo>
                    <a:pt x="2988" y="19927"/>
                    <a:pt x="3001" y="19734"/>
                    <a:pt x="3047" y="19633"/>
                  </a:cubicBezTo>
                  <a:cubicBezTo>
                    <a:pt x="3062" y="19602"/>
                    <a:pt x="3056" y="19560"/>
                    <a:pt x="3030" y="19524"/>
                  </a:cubicBezTo>
                  <a:cubicBezTo>
                    <a:pt x="3006" y="19490"/>
                    <a:pt x="2994" y="19428"/>
                    <a:pt x="3004" y="19379"/>
                  </a:cubicBezTo>
                  <a:cubicBezTo>
                    <a:pt x="3021" y="19286"/>
                    <a:pt x="3020" y="19286"/>
                    <a:pt x="2772" y="19276"/>
                  </a:cubicBezTo>
                  <a:cubicBezTo>
                    <a:pt x="2698" y="19272"/>
                    <a:pt x="2623" y="19241"/>
                    <a:pt x="2603" y="19208"/>
                  </a:cubicBezTo>
                  <a:cubicBezTo>
                    <a:pt x="2584" y="19175"/>
                    <a:pt x="2565" y="19021"/>
                    <a:pt x="2561" y="18863"/>
                  </a:cubicBezTo>
                  <a:cubicBezTo>
                    <a:pt x="2558" y="18706"/>
                    <a:pt x="2548" y="18405"/>
                    <a:pt x="2539" y="18196"/>
                  </a:cubicBezTo>
                  <a:cubicBezTo>
                    <a:pt x="2524" y="17847"/>
                    <a:pt x="2516" y="17817"/>
                    <a:pt x="2463" y="17815"/>
                  </a:cubicBezTo>
                  <a:cubicBezTo>
                    <a:pt x="2354" y="17812"/>
                    <a:pt x="2187" y="17761"/>
                    <a:pt x="2165" y="17725"/>
                  </a:cubicBezTo>
                  <a:cubicBezTo>
                    <a:pt x="2131" y="17671"/>
                    <a:pt x="2118" y="16852"/>
                    <a:pt x="2150" y="16819"/>
                  </a:cubicBezTo>
                  <a:cubicBezTo>
                    <a:pt x="2165" y="16803"/>
                    <a:pt x="2169" y="16758"/>
                    <a:pt x="2161" y="16716"/>
                  </a:cubicBezTo>
                  <a:cubicBezTo>
                    <a:pt x="2145" y="16627"/>
                    <a:pt x="2141" y="16267"/>
                    <a:pt x="2148" y="15497"/>
                  </a:cubicBezTo>
                  <a:cubicBezTo>
                    <a:pt x="2152" y="15050"/>
                    <a:pt x="2143" y="14932"/>
                    <a:pt x="2104" y="14830"/>
                  </a:cubicBezTo>
                  <a:cubicBezTo>
                    <a:pt x="2067" y="14734"/>
                    <a:pt x="2063" y="14688"/>
                    <a:pt x="2087" y="14624"/>
                  </a:cubicBezTo>
                  <a:cubicBezTo>
                    <a:pt x="2105" y="14574"/>
                    <a:pt x="2112" y="14459"/>
                    <a:pt x="2102" y="14333"/>
                  </a:cubicBezTo>
                  <a:cubicBezTo>
                    <a:pt x="2084" y="14104"/>
                    <a:pt x="2104" y="14119"/>
                    <a:pt x="1820" y="14104"/>
                  </a:cubicBezTo>
                  <a:lnTo>
                    <a:pt x="1698" y="14101"/>
                  </a:lnTo>
                  <a:lnTo>
                    <a:pt x="1696" y="13776"/>
                  </a:lnTo>
                  <a:cubicBezTo>
                    <a:pt x="1695" y="13598"/>
                    <a:pt x="1691" y="13430"/>
                    <a:pt x="1689" y="13402"/>
                  </a:cubicBezTo>
                  <a:cubicBezTo>
                    <a:pt x="1686" y="13373"/>
                    <a:pt x="1638" y="13348"/>
                    <a:pt x="1582" y="13347"/>
                  </a:cubicBezTo>
                  <a:cubicBezTo>
                    <a:pt x="1135" y="13335"/>
                    <a:pt x="1097" y="13321"/>
                    <a:pt x="1186" y="13195"/>
                  </a:cubicBezTo>
                  <a:cubicBezTo>
                    <a:pt x="1216" y="13153"/>
                    <a:pt x="1313" y="13131"/>
                    <a:pt x="1497" y="13131"/>
                  </a:cubicBezTo>
                  <a:cubicBezTo>
                    <a:pt x="1686" y="13130"/>
                    <a:pt x="1769" y="13114"/>
                    <a:pt x="1778" y="13073"/>
                  </a:cubicBezTo>
                  <a:cubicBezTo>
                    <a:pt x="1796" y="12992"/>
                    <a:pt x="1899" y="13002"/>
                    <a:pt x="1918" y="13086"/>
                  </a:cubicBezTo>
                  <a:cubicBezTo>
                    <a:pt x="1927" y="13124"/>
                    <a:pt x="1945" y="13143"/>
                    <a:pt x="1956" y="13131"/>
                  </a:cubicBezTo>
                  <a:cubicBezTo>
                    <a:pt x="1999" y="13085"/>
                    <a:pt x="2034" y="13231"/>
                    <a:pt x="2062" y="13582"/>
                  </a:cubicBezTo>
                  <a:cubicBezTo>
                    <a:pt x="2079" y="13781"/>
                    <a:pt x="2093" y="13955"/>
                    <a:pt x="2093" y="13966"/>
                  </a:cubicBezTo>
                  <a:cubicBezTo>
                    <a:pt x="2093" y="13977"/>
                    <a:pt x="2128" y="13985"/>
                    <a:pt x="2173" y="13985"/>
                  </a:cubicBezTo>
                  <a:cubicBezTo>
                    <a:pt x="2271" y="13985"/>
                    <a:pt x="2301" y="14068"/>
                    <a:pt x="2324" y="14404"/>
                  </a:cubicBezTo>
                  <a:cubicBezTo>
                    <a:pt x="2334" y="14542"/>
                    <a:pt x="2352" y="14695"/>
                    <a:pt x="2364" y="14746"/>
                  </a:cubicBezTo>
                  <a:cubicBezTo>
                    <a:pt x="2399" y="14889"/>
                    <a:pt x="2448" y="15224"/>
                    <a:pt x="2478" y="15529"/>
                  </a:cubicBezTo>
                  <a:cubicBezTo>
                    <a:pt x="2493" y="15682"/>
                    <a:pt x="2525" y="15887"/>
                    <a:pt x="2548" y="15984"/>
                  </a:cubicBezTo>
                  <a:cubicBezTo>
                    <a:pt x="2595" y="16176"/>
                    <a:pt x="2602" y="16523"/>
                    <a:pt x="2569" y="16961"/>
                  </a:cubicBezTo>
                  <a:cubicBezTo>
                    <a:pt x="2551" y="17204"/>
                    <a:pt x="2556" y="17270"/>
                    <a:pt x="2616" y="17493"/>
                  </a:cubicBezTo>
                  <a:cubicBezTo>
                    <a:pt x="2688" y="17757"/>
                    <a:pt x="2886" y="18630"/>
                    <a:pt x="2920" y="18831"/>
                  </a:cubicBezTo>
                  <a:cubicBezTo>
                    <a:pt x="2953" y="19020"/>
                    <a:pt x="2988" y="19066"/>
                    <a:pt x="3079" y="19037"/>
                  </a:cubicBezTo>
                  <a:cubicBezTo>
                    <a:pt x="3158" y="19012"/>
                    <a:pt x="3178" y="19033"/>
                    <a:pt x="3330" y="19347"/>
                  </a:cubicBezTo>
                  <a:cubicBezTo>
                    <a:pt x="3420" y="19532"/>
                    <a:pt x="3508" y="19719"/>
                    <a:pt x="3527" y="19762"/>
                  </a:cubicBezTo>
                  <a:cubicBezTo>
                    <a:pt x="3547" y="19805"/>
                    <a:pt x="3572" y="19940"/>
                    <a:pt x="3582" y="20062"/>
                  </a:cubicBezTo>
                  <a:lnTo>
                    <a:pt x="3601" y="20285"/>
                  </a:lnTo>
                  <a:lnTo>
                    <a:pt x="3785" y="20298"/>
                  </a:lnTo>
                  <a:cubicBezTo>
                    <a:pt x="3896" y="20306"/>
                    <a:pt x="3987" y="20290"/>
                    <a:pt x="4009" y="20259"/>
                  </a:cubicBezTo>
                  <a:cubicBezTo>
                    <a:pt x="4031" y="20227"/>
                    <a:pt x="4088" y="20216"/>
                    <a:pt x="4150" y="20233"/>
                  </a:cubicBezTo>
                  <a:cubicBezTo>
                    <a:pt x="4206" y="20248"/>
                    <a:pt x="4266" y="20247"/>
                    <a:pt x="4284" y="20227"/>
                  </a:cubicBezTo>
                  <a:cubicBezTo>
                    <a:pt x="4302" y="20207"/>
                    <a:pt x="4352" y="20057"/>
                    <a:pt x="4394" y="19895"/>
                  </a:cubicBezTo>
                  <a:lnTo>
                    <a:pt x="4472" y="19598"/>
                  </a:lnTo>
                  <a:lnTo>
                    <a:pt x="4639" y="19611"/>
                  </a:lnTo>
                  <a:cubicBezTo>
                    <a:pt x="4731" y="19617"/>
                    <a:pt x="4830" y="19600"/>
                    <a:pt x="4861" y="19572"/>
                  </a:cubicBezTo>
                  <a:cubicBezTo>
                    <a:pt x="4945" y="19496"/>
                    <a:pt x="4932" y="19355"/>
                    <a:pt x="4836" y="19298"/>
                  </a:cubicBezTo>
                  <a:cubicBezTo>
                    <a:pt x="4792" y="19272"/>
                    <a:pt x="4755" y="19221"/>
                    <a:pt x="4755" y="19182"/>
                  </a:cubicBezTo>
                  <a:cubicBezTo>
                    <a:pt x="4755" y="19108"/>
                    <a:pt x="4850" y="18995"/>
                    <a:pt x="4884" y="19031"/>
                  </a:cubicBezTo>
                  <a:cubicBezTo>
                    <a:pt x="4903" y="19051"/>
                    <a:pt x="4904" y="18149"/>
                    <a:pt x="4886" y="17341"/>
                  </a:cubicBezTo>
                  <a:cubicBezTo>
                    <a:pt x="4880" y="17095"/>
                    <a:pt x="4888" y="16938"/>
                    <a:pt x="4905" y="16935"/>
                  </a:cubicBezTo>
                  <a:cubicBezTo>
                    <a:pt x="4920" y="16933"/>
                    <a:pt x="4945" y="16909"/>
                    <a:pt x="4964" y="16883"/>
                  </a:cubicBezTo>
                  <a:cubicBezTo>
                    <a:pt x="4988" y="16849"/>
                    <a:pt x="5007" y="16870"/>
                    <a:pt x="5028" y="16964"/>
                  </a:cubicBezTo>
                  <a:cubicBezTo>
                    <a:pt x="5044" y="17035"/>
                    <a:pt x="5049" y="17121"/>
                    <a:pt x="5041" y="17154"/>
                  </a:cubicBezTo>
                  <a:cubicBezTo>
                    <a:pt x="5022" y="17241"/>
                    <a:pt x="5054" y="17231"/>
                    <a:pt x="5094" y="17138"/>
                  </a:cubicBezTo>
                  <a:cubicBezTo>
                    <a:pt x="5125" y="17067"/>
                    <a:pt x="5135" y="17074"/>
                    <a:pt x="5214" y="17219"/>
                  </a:cubicBezTo>
                  <a:cubicBezTo>
                    <a:pt x="5354" y="17476"/>
                    <a:pt x="5367" y="17530"/>
                    <a:pt x="5284" y="17583"/>
                  </a:cubicBezTo>
                  <a:cubicBezTo>
                    <a:pt x="5232" y="17617"/>
                    <a:pt x="5215" y="17658"/>
                    <a:pt x="5222" y="17735"/>
                  </a:cubicBezTo>
                  <a:cubicBezTo>
                    <a:pt x="5230" y="17831"/>
                    <a:pt x="5244" y="17839"/>
                    <a:pt x="5434" y="17841"/>
                  </a:cubicBezTo>
                  <a:cubicBezTo>
                    <a:pt x="5614" y="17843"/>
                    <a:pt x="5638" y="17855"/>
                    <a:pt x="5647" y="17934"/>
                  </a:cubicBezTo>
                  <a:cubicBezTo>
                    <a:pt x="5652" y="17984"/>
                    <a:pt x="5670" y="18052"/>
                    <a:pt x="5686" y="18086"/>
                  </a:cubicBezTo>
                  <a:cubicBezTo>
                    <a:pt x="5719" y="18153"/>
                    <a:pt x="5745" y="18222"/>
                    <a:pt x="5825" y="18466"/>
                  </a:cubicBezTo>
                  <a:cubicBezTo>
                    <a:pt x="5853" y="18552"/>
                    <a:pt x="5911" y="18693"/>
                    <a:pt x="5954" y="18776"/>
                  </a:cubicBezTo>
                  <a:cubicBezTo>
                    <a:pt x="6018" y="18901"/>
                    <a:pt x="6025" y="18941"/>
                    <a:pt x="6000" y="19011"/>
                  </a:cubicBezTo>
                  <a:cubicBezTo>
                    <a:pt x="5933" y="19192"/>
                    <a:pt x="6011" y="19277"/>
                    <a:pt x="6220" y="19256"/>
                  </a:cubicBezTo>
                  <a:cubicBezTo>
                    <a:pt x="6255" y="19253"/>
                    <a:pt x="6310" y="19280"/>
                    <a:pt x="6341" y="19317"/>
                  </a:cubicBezTo>
                  <a:cubicBezTo>
                    <a:pt x="6461" y="19460"/>
                    <a:pt x="6943" y="19366"/>
                    <a:pt x="7121" y="19166"/>
                  </a:cubicBezTo>
                  <a:lnTo>
                    <a:pt x="7227" y="19050"/>
                  </a:lnTo>
                  <a:lnTo>
                    <a:pt x="7299" y="19172"/>
                  </a:lnTo>
                  <a:cubicBezTo>
                    <a:pt x="7367" y="19288"/>
                    <a:pt x="7384" y="19295"/>
                    <a:pt x="7525" y="19263"/>
                  </a:cubicBezTo>
                  <a:cubicBezTo>
                    <a:pt x="7608" y="19243"/>
                    <a:pt x="7717" y="19225"/>
                    <a:pt x="7770" y="19224"/>
                  </a:cubicBezTo>
                  <a:cubicBezTo>
                    <a:pt x="7827" y="19223"/>
                    <a:pt x="7849" y="19230"/>
                    <a:pt x="7857" y="19269"/>
                  </a:cubicBezTo>
                  <a:cubicBezTo>
                    <a:pt x="7860" y="19253"/>
                    <a:pt x="7865" y="19235"/>
                    <a:pt x="7865" y="19224"/>
                  </a:cubicBezTo>
                  <a:cubicBezTo>
                    <a:pt x="7865" y="19180"/>
                    <a:pt x="10805" y="18457"/>
                    <a:pt x="10902" y="18476"/>
                  </a:cubicBezTo>
                  <a:cubicBezTo>
                    <a:pt x="10929" y="18481"/>
                    <a:pt x="10951" y="18505"/>
                    <a:pt x="10952" y="18531"/>
                  </a:cubicBezTo>
                  <a:cubicBezTo>
                    <a:pt x="10952" y="18556"/>
                    <a:pt x="10983" y="18604"/>
                    <a:pt x="11020" y="18637"/>
                  </a:cubicBezTo>
                  <a:cubicBezTo>
                    <a:pt x="11103" y="18711"/>
                    <a:pt x="11081" y="18786"/>
                    <a:pt x="10976" y="18786"/>
                  </a:cubicBezTo>
                  <a:cubicBezTo>
                    <a:pt x="10916" y="18786"/>
                    <a:pt x="10896" y="18809"/>
                    <a:pt x="10889" y="18889"/>
                  </a:cubicBezTo>
                  <a:cubicBezTo>
                    <a:pt x="10881" y="18983"/>
                    <a:pt x="10858" y="18995"/>
                    <a:pt x="10610" y="19050"/>
                  </a:cubicBezTo>
                  <a:cubicBezTo>
                    <a:pt x="10364" y="19105"/>
                    <a:pt x="10093" y="19101"/>
                    <a:pt x="9876" y="19037"/>
                  </a:cubicBezTo>
                  <a:cubicBezTo>
                    <a:pt x="9619" y="18961"/>
                    <a:pt x="9591" y="18959"/>
                    <a:pt x="9587" y="19021"/>
                  </a:cubicBezTo>
                  <a:cubicBezTo>
                    <a:pt x="9586" y="19055"/>
                    <a:pt x="9582" y="19115"/>
                    <a:pt x="9580" y="19153"/>
                  </a:cubicBezTo>
                  <a:cubicBezTo>
                    <a:pt x="9577" y="19204"/>
                    <a:pt x="9527" y="19234"/>
                    <a:pt x="9388" y="19259"/>
                  </a:cubicBezTo>
                  <a:cubicBezTo>
                    <a:pt x="9284" y="19279"/>
                    <a:pt x="9180" y="19280"/>
                    <a:pt x="9157" y="19263"/>
                  </a:cubicBezTo>
                  <a:cubicBezTo>
                    <a:pt x="9134" y="19245"/>
                    <a:pt x="9084" y="19237"/>
                    <a:pt x="9047" y="19243"/>
                  </a:cubicBezTo>
                  <a:cubicBezTo>
                    <a:pt x="9009" y="19250"/>
                    <a:pt x="8764" y="19259"/>
                    <a:pt x="8500" y="19263"/>
                  </a:cubicBezTo>
                  <a:cubicBezTo>
                    <a:pt x="8085" y="19269"/>
                    <a:pt x="8014" y="19280"/>
                    <a:pt x="7969" y="19350"/>
                  </a:cubicBezTo>
                  <a:cubicBezTo>
                    <a:pt x="7929" y="19411"/>
                    <a:pt x="7884" y="19432"/>
                    <a:pt x="7857" y="19421"/>
                  </a:cubicBezTo>
                  <a:cubicBezTo>
                    <a:pt x="7848" y="19618"/>
                    <a:pt x="7828" y="19651"/>
                    <a:pt x="7690" y="19682"/>
                  </a:cubicBezTo>
                  <a:cubicBezTo>
                    <a:pt x="7498" y="19725"/>
                    <a:pt x="7408" y="19786"/>
                    <a:pt x="7426" y="19866"/>
                  </a:cubicBezTo>
                  <a:cubicBezTo>
                    <a:pt x="7434" y="19901"/>
                    <a:pt x="7427" y="19953"/>
                    <a:pt x="7409" y="19978"/>
                  </a:cubicBezTo>
                  <a:cubicBezTo>
                    <a:pt x="7362" y="20045"/>
                    <a:pt x="6889" y="20018"/>
                    <a:pt x="6838" y="19946"/>
                  </a:cubicBezTo>
                  <a:cubicBezTo>
                    <a:pt x="6812" y="19909"/>
                    <a:pt x="6792" y="19903"/>
                    <a:pt x="6781" y="19933"/>
                  </a:cubicBezTo>
                  <a:cubicBezTo>
                    <a:pt x="6772" y="19959"/>
                    <a:pt x="6745" y="19970"/>
                    <a:pt x="6722" y="19956"/>
                  </a:cubicBezTo>
                  <a:cubicBezTo>
                    <a:pt x="6669" y="19921"/>
                    <a:pt x="6529" y="20021"/>
                    <a:pt x="6510" y="20107"/>
                  </a:cubicBezTo>
                  <a:cubicBezTo>
                    <a:pt x="6501" y="20145"/>
                    <a:pt x="6484" y="20163"/>
                    <a:pt x="6470" y="20149"/>
                  </a:cubicBezTo>
                  <a:cubicBezTo>
                    <a:pt x="6457" y="20135"/>
                    <a:pt x="6438" y="20157"/>
                    <a:pt x="6428" y="20198"/>
                  </a:cubicBezTo>
                  <a:cubicBezTo>
                    <a:pt x="6417" y="20249"/>
                    <a:pt x="6424" y="20264"/>
                    <a:pt x="6451" y="20246"/>
                  </a:cubicBezTo>
                  <a:cubicBezTo>
                    <a:pt x="6524" y="20198"/>
                    <a:pt x="6550" y="20335"/>
                    <a:pt x="6542" y="20707"/>
                  </a:cubicBezTo>
                  <a:cubicBezTo>
                    <a:pt x="6536" y="20987"/>
                    <a:pt x="6525" y="21068"/>
                    <a:pt x="6495" y="21068"/>
                  </a:cubicBezTo>
                  <a:cubicBezTo>
                    <a:pt x="6473" y="21068"/>
                    <a:pt x="6448" y="21029"/>
                    <a:pt x="6440" y="20978"/>
                  </a:cubicBezTo>
                  <a:cubicBezTo>
                    <a:pt x="6432" y="20927"/>
                    <a:pt x="6407" y="20884"/>
                    <a:pt x="6385" y="20884"/>
                  </a:cubicBezTo>
                  <a:cubicBezTo>
                    <a:pt x="6328" y="20884"/>
                    <a:pt x="6306" y="21099"/>
                    <a:pt x="6352" y="21194"/>
                  </a:cubicBezTo>
                  <a:cubicBezTo>
                    <a:pt x="6373" y="21236"/>
                    <a:pt x="6384" y="21309"/>
                    <a:pt x="6379" y="21355"/>
                  </a:cubicBezTo>
                  <a:cubicBezTo>
                    <a:pt x="6371" y="21424"/>
                    <a:pt x="6343" y="21437"/>
                    <a:pt x="6225" y="21439"/>
                  </a:cubicBezTo>
                  <a:cubicBezTo>
                    <a:pt x="6118" y="21440"/>
                    <a:pt x="6074" y="21461"/>
                    <a:pt x="6055" y="21519"/>
                  </a:cubicBezTo>
                  <a:cubicBezTo>
                    <a:pt x="6030" y="21593"/>
                    <a:pt x="6486" y="21600"/>
                    <a:pt x="13815" y="21600"/>
                  </a:cubicBezTo>
                  <a:lnTo>
                    <a:pt x="21600" y="21600"/>
                  </a:lnTo>
                  <a:lnTo>
                    <a:pt x="21600" y="17519"/>
                  </a:lnTo>
                  <a:cubicBezTo>
                    <a:pt x="21600" y="14489"/>
                    <a:pt x="21591" y="13429"/>
                    <a:pt x="21568" y="13405"/>
                  </a:cubicBezTo>
                  <a:cubicBezTo>
                    <a:pt x="21557" y="13393"/>
                    <a:pt x="21545" y="13395"/>
                    <a:pt x="21533" y="13405"/>
                  </a:cubicBezTo>
                  <a:cubicBezTo>
                    <a:pt x="21522" y="13415"/>
                    <a:pt x="21510" y="13435"/>
                    <a:pt x="21501" y="13456"/>
                  </a:cubicBezTo>
                  <a:cubicBezTo>
                    <a:pt x="21483" y="13501"/>
                    <a:pt x="21475" y="13557"/>
                    <a:pt x="21492" y="13592"/>
                  </a:cubicBezTo>
                  <a:cubicBezTo>
                    <a:pt x="21500" y="13609"/>
                    <a:pt x="21504" y="13626"/>
                    <a:pt x="21505" y="13640"/>
                  </a:cubicBezTo>
                  <a:cubicBezTo>
                    <a:pt x="21506" y="13654"/>
                    <a:pt x="21504" y="13666"/>
                    <a:pt x="21497" y="13676"/>
                  </a:cubicBezTo>
                  <a:cubicBezTo>
                    <a:pt x="21494" y="13681"/>
                    <a:pt x="21483" y="13681"/>
                    <a:pt x="21478" y="13685"/>
                  </a:cubicBezTo>
                  <a:cubicBezTo>
                    <a:pt x="21476" y="13686"/>
                    <a:pt x="21473" y="13687"/>
                    <a:pt x="21471" y="13689"/>
                  </a:cubicBezTo>
                  <a:cubicBezTo>
                    <a:pt x="21456" y="13697"/>
                    <a:pt x="21445" y="13708"/>
                    <a:pt x="21420" y="13708"/>
                  </a:cubicBezTo>
                  <a:cubicBezTo>
                    <a:pt x="21419" y="13708"/>
                    <a:pt x="21419" y="13705"/>
                    <a:pt x="21418" y="13705"/>
                  </a:cubicBezTo>
                  <a:cubicBezTo>
                    <a:pt x="21416" y="13705"/>
                    <a:pt x="21416" y="13708"/>
                    <a:pt x="21414" y="13708"/>
                  </a:cubicBezTo>
                  <a:lnTo>
                    <a:pt x="21346" y="13708"/>
                  </a:lnTo>
                  <a:lnTo>
                    <a:pt x="21421" y="13843"/>
                  </a:lnTo>
                  <a:cubicBezTo>
                    <a:pt x="21462" y="13914"/>
                    <a:pt x="21481" y="13970"/>
                    <a:pt x="21478" y="14011"/>
                  </a:cubicBezTo>
                  <a:cubicBezTo>
                    <a:pt x="21478" y="14011"/>
                    <a:pt x="21478" y="14014"/>
                    <a:pt x="21478" y="14014"/>
                  </a:cubicBezTo>
                  <a:cubicBezTo>
                    <a:pt x="21476" y="14054"/>
                    <a:pt x="21452" y="14075"/>
                    <a:pt x="21408" y="14075"/>
                  </a:cubicBezTo>
                  <a:cubicBezTo>
                    <a:pt x="21350" y="14075"/>
                    <a:pt x="21352" y="14070"/>
                    <a:pt x="21349" y="14482"/>
                  </a:cubicBezTo>
                  <a:cubicBezTo>
                    <a:pt x="21349" y="14560"/>
                    <a:pt x="21346" y="14635"/>
                    <a:pt x="21340" y="14694"/>
                  </a:cubicBezTo>
                  <a:cubicBezTo>
                    <a:pt x="21334" y="14754"/>
                    <a:pt x="21325" y="14799"/>
                    <a:pt x="21317" y="14811"/>
                  </a:cubicBezTo>
                  <a:cubicBezTo>
                    <a:pt x="21300" y="14834"/>
                    <a:pt x="21204" y="14850"/>
                    <a:pt x="21101" y="14846"/>
                  </a:cubicBezTo>
                  <a:lnTo>
                    <a:pt x="20951" y="14840"/>
                  </a:lnTo>
                  <a:lnTo>
                    <a:pt x="20913" y="14840"/>
                  </a:lnTo>
                  <a:lnTo>
                    <a:pt x="20903" y="15159"/>
                  </a:lnTo>
                  <a:cubicBezTo>
                    <a:pt x="20898" y="15334"/>
                    <a:pt x="20882" y="15499"/>
                    <a:pt x="20867" y="15523"/>
                  </a:cubicBezTo>
                  <a:cubicBezTo>
                    <a:pt x="20853" y="15548"/>
                    <a:pt x="20767" y="15574"/>
                    <a:pt x="20676" y="15581"/>
                  </a:cubicBezTo>
                  <a:cubicBezTo>
                    <a:pt x="20584" y="15588"/>
                    <a:pt x="20501" y="15604"/>
                    <a:pt x="20494" y="15616"/>
                  </a:cubicBezTo>
                  <a:cubicBezTo>
                    <a:pt x="20486" y="15629"/>
                    <a:pt x="20480" y="15736"/>
                    <a:pt x="20478" y="15855"/>
                  </a:cubicBezTo>
                  <a:cubicBezTo>
                    <a:pt x="20477" y="15990"/>
                    <a:pt x="20463" y="16079"/>
                    <a:pt x="20441" y="16094"/>
                  </a:cubicBezTo>
                  <a:cubicBezTo>
                    <a:pt x="20420" y="16107"/>
                    <a:pt x="20404" y="16147"/>
                    <a:pt x="20404" y="16181"/>
                  </a:cubicBezTo>
                  <a:cubicBezTo>
                    <a:pt x="20404" y="16293"/>
                    <a:pt x="20339" y="16315"/>
                    <a:pt x="19970" y="16339"/>
                  </a:cubicBezTo>
                  <a:cubicBezTo>
                    <a:pt x="19607" y="16362"/>
                    <a:pt x="19605" y="16363"/>
                    <a:pt x="19589" y="16477"/>
                  </a:cubicBezTo>
                  <a:cubicBezTo>
                    <a:pt x="19579" y="16541"/>
                    <a:pt x="19580" y="16660"/>
                    <a:pt x="19590" y="16742"/>
                  </a:cubicBezTo>
                  <a:cubicBezTo>
                    <a:pt x="19602" y="16831"/>
                    <a:pt x="19598" y="16917"/>
                    <a:pt x="19579" y="16958"/>
                  </a:cubicBezTo>
                  <a:cubicBezTo>
                    <a:pt x="19541" y="17042"/>
                    <a:pt x="19250" y="17108"/>
                    <a:pt x="19224" y="17038"/>
                  </a:cubicBezTo>
                  <a:cubicBezTo>
                    <a:pt x="19215" y="17011"/>
                    <a:pt x="19191" y="17000"/>
                    <a:pt x="19171" y="17012"/>
                  </a:cubicBezTo>
                  <a:cubicBezTo>
                    <a:pt x="19111" y="17052"/>
                    <a:pt x="19068" y="16919"/>
                    <a:pt x="19097" y="16787"/>
                  </a:cubicBezTo>
                  <a:cubicBezTo>
                    <a:pt x="19117" y="16697"/>
                    <a:pt x="19116" y="16664"/>
                    <a:pt x="19086" y="16645"/>
                  </a:cubicBezTo>
                  <a:cubicBezTo>
                    <a:pt x="19064" y="16631"/>
                    <a:pt x="19046" y="16559"/>
                    <a:pt x="19046" y="16487"/>
                  </a:cubicBezTo>
                  <a:cubicBezTo>
                    <a:pt x="19046" y="16415"/>
                    <a:pt x="19032" y="16335"/>
                    <a:pt x="19016" y="16306"/>
                  </a:cubicBezTo>
                  <a:cubicBezTo>
                    <a:pt x="19005" y="16288"/>
                    <a:pt x="19001" y="16264"/>
                    <a:pt x="19000" y="16242"/>
                  </a:cubicBezTo>
                  <a:cubicBezTo>
                    <a:pt x="18991" y="16256"/>
                    <a:pt x="18983" y="16270"/>
                    <a:pt x="18972" y="16284"/>
                  </a:cubicBezTo>
                  <a:cubicBezTo>
                    <a:pt x="18887" y="16385"/>
                    <a:pt x="18764" y="16346"/>
                    <a:pt x="18778" y="16223"/>
                  </a:cubicBezTo>
                  <a:cubicBezTo>
                    <a:pt x="18783" y="16184"/>
                    <a:pt x="18757" y="16126"/>
                    <a:pt x="18720" y="16094"/>
                  </a:cubicBezTo>
                  <a:cubicBezTo>
                    <a:pt x="18630" y="16017"/>
                    <a:pt x="18629" y="15860"/>
                    <a:pt x="18718" y="15839"/>
                  </a:cubicBezTo>
                  <a:cubicBezTo>
                    <a:pt x="18759" y="15829"/>
                    <a:pt x="18798" y="15853"/>
                    <a:pt x="18820" y="15903"/>
                  </a:cubicBezTo>
                  <a:cubicBezTo>
                    <a:pt x="18840" y="15949"/>
                    <a:pt x="18856" y="15970"/>
                    <a:pt x="18856" y="15949"/>
                  </a:cubicBezTo>
                  <a:cubicBezTo>
                    <a:pt x="18856" y="15927"/>
                    <a:pt x="18877" y="15939"/>
                    <a:pt x="18904" y="15978"/>
                  </a:cubicBezTo>
                  <a:cubicBezTo>
                    <a:pt x="18930" y="16016"/>
                    <a:pt x="18972" y="16062"/>
                    <a:pt x="18999" y="16077"/>
                  </a:cubicBezTo>
                  <a:cubicBezTo>
                    <a:pt x="19025" y="16093"/>
                    <a:pt x="19046" y="16124"/>
                    <a:pt x="19046" y="16148"/>
                  </a:cubicBezTo>
                  <a:cubicBezTo>
                    <a:pt x="19046" y="16156"/>
                    <a:pt x="19038" y="16174"/>
                    <a:pt x="19033" y="16187"/>
                  </a:cubicBezTo>
                  <a:cubicBezTo>
                    <a:pt x="19078" y="16176"/>
                    <a:pt x="19155" y="16213"/>
                    <a:pt x="19184" y="16274"/>
                  </a:cubicBezTo>
                  <a:cubicBezTo>
                    <a:pt x="19223" y="16353"/>
                    <a:pt x="19355" y="16358"/>
                    <a:pt x="19435" y="16284"/>
                  </a:cubicBezTo>
                  <a:cubicBezTo>
                    <a:pt x="19468" y="16254"/>
                    <a:pt x="19610" y="16215"/>
                    <a:pt x="19752" y="16197"/>
                  </a:cubicBezTo>
                  <a:cubicBezTo>
                    <a:pt x="20029" y="16162"/>
                    <a:pt x="20162" y="16122"/>
                    <a:pt x="20194" y="16068"/>
                  </a:cubicBezTo>
                  <a:cubicBezTo>
                    <a:pt x="20205" y="16049"/>
                    <a:pt x="20215" y="15972"/>
                    <a:pt x="20219" y="15897"/>
                  </a:cubicBezTo>
                  <a:cubicBezTo>
                    <a:pt x="20223" y="15800"/>
                    <a:pt x="20283" y="15651"/>
                    <a:pt x="20427" y="15381"/>
                  </a:cubicBezTo>
                  <a:cubicBezTo>
                    <a:pt x="20457" y="15325"/>
                    <a:pt x="20482" y="15289"/>
                    <a:pt x="20509" y="15243"/>
                  </a:cubicBezTo>
                  <a:cubicBezTo>
                    <a:pt x="20511" y="15238"/>
                    <a:pt x="20511" y="15237"/>
                    <a:pt x="20513" y="15233"/>
                  </a:cubicBezTo>
                  <a:cubicBezTo>
                    <a:pt x="20568" y="15121"/>
                    <a:pt x="20616" y="15048"/>
                    <a:pt x="20636" y="15036"/>
                  </a:cubicBezTo>
                  <a:cubicBezTo>
                    <a:pt x="20633" y="15015"/>
                    <a:pt x="20634" y="14993"/>
                    <a:pt x="20645" y="14981"/>
                  </a:cubicBezTo>
                  <a:cubicBezTo>
                    <a:pt x="20653" y="14974"/>
                    <a:pt x="20663" y="14969"/>
                    <a:pt x="20670" y="14972"/>
                  </a:cubicBezTo>
                  <a:cubicBezTo>
                    <a:pt x="20672" y="14973"/>
                    <a:pt x="20674" y="14979"/>
                    <a:pt x="20676" y="14981"/>
                  </a:cubicBezTo>
                  <a:cubicBezTo>
                    <a:pt x="20680" y="14951"/>
                    <a:pt x="20698" y="14902"/>
                    <a:pt x="20729" y="14836"/>
                  </a:cubicBezTo>
                  <a:cubicBezTo>
                    <a:pt x="20744" y="14794"/>
                    <a:pt x="20756" y="14770"/>
                    <a:pt x="20767" y="14759"/>
                  </a:cubicBezTo>
                  <a:cubicBezTo>
                    <a:pt x="20773" y="14747"/>
                    <a:pt x="20777" y="14736"/>
                    <a:pt x="20784" y="14723"/>
                  </a:cubicBezTo>
                  <a:cubicBezTo>
                    <a:pt x="20826" y="14649"/>
                    <a:pt x="20851" y="14615"/>
                    <a:pt x="20873" y="14585"/>
                  </a:cubicBezTo>
                  <a:cubicBezTo>
                    <a:pt x="20910" y="14485"/>
                    <a:pt x="20932" y="14451"/>
                    <a:pt x="20955" y="14482"/>
                  </a:cubicBezTo>
                  <a:cubicBezTo>
                    <a:pt x="20971" y="14503"/>
                    <a:pt x="20994" y="14504"/>
                    <a:pt x="21017" y="14498"/>
                  </a:cubicBezTo>
                  <a:cubicBezTo>
                    <a:pt x="21035" y="14468"/>
                    <a:pt x="21053" y="14447"/>
                    <a:pt x="21065" y="14446"/>
                  </a:cubicBezTo>
                  <a:cubicBezTo>
                    <a:pt x="21083" y="14446"/>
                    <a:pt x="21172" y="14041"/>
                    <a:pt x="21268" y="13534"/>
                  </a:cubicBezTo>
                  <a:cubicBezTo>
                    <a:pt x="21362" y="13033"/>
                    <a:pt x="21457" y="12562"/>
                    <a:pt x="21476" y="12486"/>
                  </a:cubicBezTo>
                  <a:cubicBezTo>
                    <a:pt x="21496" y="12408"/>
                    <a:pt x="21501" y="12306"/>
                    <a:pt x="21490" y="12254"/>
                  </a:cubicBezTo>
                  <a:cubicBezTo>
                    <a:pt x="21489" y="12253"/>
                    <a:pt x="21483" y="12240"/>
                    <a:pt x="21482" y="12238"/>
                  </a:cubicBezTo>
                  <a:cubicBezTo>
                    <a:pt x="21481" y="12237"/>
                    <a:pt x="21479" y="12236"/>
                    <a:pt x="21478" y="12235"/>
                  </a:cubicBezTo>
                  <a:cubicBezTo>
                    <a:pt x="21478" y="12234"/>
                    <a:pt x="21479" y="12232"/>
                    <a:pt x="21478" y="12231"/>
                  </a:cubicBezTo>
                  <a:cubicBezTo>
                    <a:pt x="21471" y="12210"/>
                    <a:pt x="21434" y="12145"/>
                    <a:pt x="21395" y="12073"/>
                  </a:cubicBezTo>
                  <a:cubicBezTo>
                    <a:pt x="21369" y="12024"/>
                    <a:pt x="21316" y="11926"/>
                    <a:pt x="21275" y="11854"/>
                  </a:cubicBezTo>
                  <a:cubicBezTo>
                    <a:pt x="21022" y="11412"/>
                    <a:pt x="20590" y="10693"/>
                    <a:pt x="20228" y="10117"/>
                  </a:cubicBezTo>
                  <a:cubicBezTo>
                    <a:pt x="20120" y="9944"/>
                    <a:pt x="20070" y="9862"/>
                    <a:pt x="20052" y="9807"/>
                  </a:cubicBezTo>
                  <a:cubicBezTo>
                    <a:pt x="20051" y="9806"/>
                    <a:pt x="20050" y="9805"/>
                    <a:pt x="20050" y="9804"/>
                  </a:cubicBezTo>
                  <a:cubicBezTo>
                    <a:pt x="20025" y="9751"/>
                    <a:pt x="20024" y="9721"/>
                    <a:pt x="20052" y="9665"/>
                  </a:cubicBezTo>
                  <a:cubicBezTo>
                    <a:pt x="20071" y="9626"/>
                    <a:pt x="20096" y="9517"/>
                    <a:pt x="20105" y="9423"/>
                  </a:cubicBezTo>
                  <a:cubicBezTo>
                    <a:pt x="20121" y="9254"/>
                    <a:pt x="20121" y="9254"/>
                    <a:pt x="20283" y="9220"/>
                  </a:cubicBezTo>
                  <a:cubicBezTo>
                    <a:pt x="20372" y="9202"/>
                    <a:pt x="20568" y="9153"/>
                    <a:pt x="20718" y="9114"/>
                  </a:cubicBezTo>
                  <a:cubicBezTo>
                    <a:pt x="20867" y="9074"/>
                    <a:pt x="21070" y="9036"/>
                    <a:pt x="21171" y="9027"/>
                  </a:cubicBezTo>
                  <a:cubicBezTo>
                    <a:pt x="21384" y="9009"/>
                    <a:pt x="21424" y="8968"/>
                    <a:pt x="21452" y="8733"/>
                  </a:cubicBezTo>
                  <a:cubicBezTo>
                    <a:pt x="21519" y="8167"/>
                    <a:pt x="21451" y="7359"/>
                    <a:pt x="21325" y="7209"/>
                  </a:cubicBezTo>
                  <a:cubicBezTo>
                    <a:pt x="21294" y="7172"/>
                    <a:pt x="21289" y="7148"/>
                    <a:pt x="21294" y="7118"/>
                  </a:cubicBezTo>
                  <a:cubicBezTo>
                    <a:pt x="21268" y="7137"/>
                    <a:pt x="21236" y="7145"/>
                    <a:pt x="21199" y="7128"/>
                  </a:cubicBezTo>
                  <a:cubicBezTo>
                    <a:pt x="21158" y="7108"/>
                    <a:pt x="21118" y="7094"/>
                    <a:pt x="21110" y="7096"/>
                  </a:cubicBezTo>
                  <a:cubicBezTo>
                    <a:pt x="20927" y="7142"/>
                    <a:pt x="20386" y="7254"/>
                    <a:pt x="20205" y="7283"/>
                  </a:cubicBezTo>
                  <a:cubicBezTo>
                    <a:pt x="19982" y="7318"/>
                    <a:pt x="19962" y="7312"/>
                    <a:pt x="19926" y="7225"/>
                  </a:cubicBezTo>
                  <a:cubicBezTo>
                    <a:pt x="19905" y="7173"/>
                    <a:pt x="19888" y="7100"/>
                    <a:pt x="19888" y="7060"/>
                  </a:cubicBezTo>
                  <a:cubicBezTo>
                    <a:pt x="19888" y="7021"/>
                    <a:pt x="19868" y="6943"/>
                    <a:pt x="19845" y="6886"/>
                  </a:cubicBezTo>
                  <a:cubicBezTo>
                    <a:pt x="19821" y="6830"/>
                    <a:pt x="19811" y="6761"/>
                    <a:pt x="19822" y="6731"/>
                  </a:cubicBezTo>
                  <a:cubicBezTo>
                    <a:pt x="19833" y="6700"/>
                    <a:pt x="19829" y="6691"/>
                    <a:pt x="19812" y="6709"/>
                  </a:cubicBezTo>
                  <a:cubicBezTo>
                    <a:pt x="19797" y="6725"/>
                    <a:pt x="19757" y="6701"/>
                    <a:pt x="19723" y="6654"/>
                  </a:cubicBezTo>
                  <a:lnTo>
                    <a:pt x="19663" y="6567"/>
                  </a:lnTo>
                  <a:lnTo>
                    <a:pt x="19765" y="6135"/>
                  </a:lnTo>
                  <a:cubicBezTo>
                    <a:pt x="19928" y="5448"/>
                    <a:pt x="19997" y="5210"/>
                    <a:pt x="20025" y="5239"/>
                  </a:cubicBezTo>
                  <a:cubicBezTo>
                    <a:pt x="20039" y="5254"/>
                    <a:pt x="20044" y="5236"/>
                    <a:pt x="20036" y="5200"/>
                  </a:cubicBezTo>
                  <a:cubicBezTo>
                    <a:pt x="20018" y="5117"/>
                    <a:pt x="20145" y="4555"/>
                    <a:pt x="20353" y="3801"/>
                  </a:cubicBezTo>
                  <a:cubicBezTo>
                    <a:pt x="20396" y="3645"/>
                    <a:pt x="20431" y="3505"/>
                    <a:pt x="20431" y="3488"/>
                  </a:cubicBezTo>
                  <a:cubicBezTo>
                    <a:pt x="20431" y="3453"/>
                    <a:pt x="20529" y="3061"/>
                    <a:pt x="20568" y="2943"/>
                  </a:cubicBezTo>
                  <a:cubicBezTo>
                    <a:pt x="20604" y="2833"/>
                    <a:pt x="20601" y="2783"/>
                    <a:pt x="20552" y="2689"/>
                  </a:cubicBezTo>
                  <a:cubicBezTo>
                    <a:pt x="20104" y="1811"/>
                    <a:pt x="19982" y="1563"/>
                    <a:pt x="19921" y="1406"/>
                  </a:cubicBezTo>
                  <a:cubicBezTo>
                    <a:pt x="19853" y="1233"/>
                    <a:pt x="19840" y="1219"/>
                    <a:pt x="19765" y="1254"/>
                  </a:cubicBezTo>
                  <a:cubicBezTo>
                    <a:pt x="19666" y="1301"/>
                    <a:pt x="19526" y="1267"/>
                    <a:pt x="19338" y="1148"/>
                  </a:cubicBezTo>
                  <a:cubicBezTo>
                    <a:pt x="19260" y="1098"/>
                    <a:pt x="19122" y="1014"/>
                    <a:pt x="19033" y="961"/>
                  </a:cubicBezTo>
                  <a:cubicBezTo>
                    <a:pt x="18815" y="832"/>
                    <a:pt x="18782" y="798"/>
                    <a:pt x="18763" y="700"/>
                  </a:cubicBezTo>
                  <a:cubicBezTo>
                    <a:pt x="18750" y="628"/>
                    <a:pt x="18723" y="621"/>
                    <a:pt x="18577" y="638"/>
                  </a:cubicBezTo>
                  <a:cubicBezTo>
                    <a:pt x="18443" y="654"/>
                    <a:pt x="18396" y="680"/>
                    <a:pt x="18353" y="764"/>
                  </a:cubicBezTo>
                  <a:cubicBezTo>
                    <a:pt x="18281" y="906"/>
                    <a:pt x="18059" y="1061"/>
                    <a:pt x="17930" y="1061"/>
                  </a:cubicBezTo>
                  <a:cubicBezTo>
                    <a:pt x="17844" y="1061"/>
                    <a:pt x="17815" y="1088"/>
                    <a:pt x="17758" y="1215"/>
                  </a:cubicBezTo>
                  <a:cubicBezTo>
                    <a:pt x="17720" y="1300"/>
                    <a:pt x="17687" y="1389"/>
                    <a:pt x="17687" y="1412"/>
                  </a:cubicBezTo>
                  <a:cubicBezTo>
                    <a:pt x="17687" y="1455"/>
                    <a:pt x="17482" y="1985"/>
                    <a:pt x="17448" y="2028"/>
                  </a:cubicBezTo>
                  <a:cubicBezTo>
                    <a:pt x="17422" y="2061"/>
                    <a:pt x="17369" y="2212"/>
                    <a:pt x="17325" y="2376"/>
                  </a:cubicBezTo>
                  <a:cubicBezTo>
                    <a:pt x="17245" y="2676"/>
                    <a:pt x="17105" y="2708"/>
                    <a:pt x="17166" y="2411"/>
                  </a:cubicBezTo>
                  <a:cubicBezTo>
                    <a:pt x="17192" y="2281"/>
                    <a:pt x="17187" y="2270"/>
                    <a:pt x="17076" y="2176"/>
                  </a:cubicBezTo>
                  <a:cubicBezTo>
                    <a:pt x="17013" y="2122"/>
                    <a:pt x="16943" y="2076"/>
                    <a:pt x="16919" y="2076"/>
                  </a:cubicBezTo>
                  <a:cubicBezTo>
                    <a:pt x="16852" y="2076"/>
                    <a:pt x="16833" y="1987"/>
                    <a:pt x="16832" y="1644"/>
                  </a:cubicBezTo>
                  <a:lnTo>
                    <a:pt x="16832" y="1325"/>
                  </a:lnTo>
                  <a:lnTo>
                    <a:pt x="16708" y="1264"/>
                  </a:lnTo>
                  <a:cubicBezTo>
                    <a:pt x="16641" y="1230"/>
                    <a:pt x="16565" y="1200"/>
                    <a:pt x="16538" y="1199"/>
                  </a:cubicBezTo>
                  <a:cubicBezTo>
                    <a:pt x="16510" y="1199"/>
                    <a:pt x="16448" y="1173"/>
                    <a:pt x="16401" y="1138"/>
                  </a:cubicBezTo>
                  <a:cubicBezTo>
                    <a:pt x="16050" y="875"/>
                    <a:pt x="15841" y="797"/>
                    <a:pt x="15653" y="861"/>
                  </a:cubicBezTo>
                  <a:cubicBezTo>
                    <a:pt x="15574" y="888"/>
                    <a:pt x="15568" y="902"/>
                    <a:pt x="15568" y="1096"/>
                  </a:cubicBezTo>
                  <a:cubicBezTo>
                    <a:pt x="15568" y="1246"/>
                    <a:pt x="15584" y="1321"/>
                    <a:pt x="15623" y="1377"/>
                  </a:cubicBezTo>
                  <a:cubicBezTo>
                    <a:pt x="15676" y="1452"/>
                    <a:pt x="15675" y="1458"/>
                    <a:pt x="15528" y="1676"/>
                  </a:cubicBezTo>
                  <a:cubicBezTo>
                    <a:pt x="15418" y="1841"/>
                    <a:pt x="15351" y="1903"/>
                    <a:pt x="15276" y="1915"/>
                  </a:cubicBezTo>
                  <a:cubicBezTo>
                    <a:pt x="15220" y="1924"/>
                    <a:pt x="15028" y="1955"/>
                    <a:pt x="14849" y="1983"/>
                  </a:cubicBezTo>
                  <a:cubicBezTo>
                    <a:pt x="14670" y="2010"/>
                    <a:pt x="14290" y="2061"/>
                    <a:pt x="14006" y="2099"/>
                  </a:cubicBezTo>
                  <a:cubicBezTo>
                    <a:pt x="13723" y="2136"/>
                    <a:pt x="13448" y="2179"/>
                    <a:pt x="13396" y="2192"/>
                  </a:cubicBezTo>
                  <a:cubicBezTo>
                    <a:pt x="13309" y="2214"/>
                    <a:pt x="12902" y="2276"/>
                    <a:pt x="11995" y="2405"/>
                  </a:cubicBezTo>
                  <a:cubicBezTo>
                    <a:pt x="11816" y="2430"/>
                    <a:pt x="11580" y="2459"/>
                    <a:pt x="11470" y="2469"/>
                  </a:cubicBezTo>
                  <a:cubicBezTo>
                    <a:pt x="11359" y="2480"/>
                    <a:pt x="11261" y="2501"/>
                    <a:pt x="11253" y="2515"/>
                  </a:cubicBezTo>
                  <a:cubicBezTo>
                    <a:pt x="11245" y="2528"/>
                    <a:pt x="11175" y="2537"/>
                    <a:pt x="11098" y="2537"/>
                  </a:cubicBezTo>
                  <a:cubicBezTo>
                    <a:pt x="11020" y="2537"/>
                    <a:pt x="10894" y="2558"/>
                    <a:pt x="10817" y="2582"/>
                  </a:cubicBezTo>
                  <a:cubicBezTo>
                    <a:pt x="10740" y="2607"/>
                    <a:pt x="10542" y="2640"/>
                    <a:pt x="10377" y="2653"/>
                  </a:cubicBezTo>
                  <a:cubicBezTo>
                    <a:pt x="10211" y="2667"/>
                    <a:pt x="9921" y="2705"/>
                    <a:pt x="9732" y="2740"/>
                  </a:cubicBezTo>
                  <a:cubicBezTo>
                    <a:pt x="9329" y="2816"/>
                    <a:pt x="9386" y="2810"/>
                    <a:pt x="9007" y="2834"/>
                  </a:cubicBezTo>
                  <a:cubicBezTo>
                    <a:pt x="8843" y="2844"/>
                    <a:pt x="8690" y="2866"/>
                    <a:pt x="8667" y="2879"/>
                  </a:cubicBezTo>
                  <a:cubicBezTo>
                    <a:pt x="8645" y="2892"/>
                    <a:pt x="8492" y="2923"/>
                    <a:pt x="8328" y="2950"/>
                  </a:cubicBezTo>
                  <a:cubicBezTo>
                    <a:pt x="7215" y="3133"/>
                    <a:pt x="7111" y="3145"/>
                    <a:pt x="7083" y="3098"/>
                  </a:cubicBezTo>
                  <a:cubicBezTo>
                    <a:pt x="7063" y="3064"/>
                    <a:pt x="7078" y="3034"/>
                    <a:pt x="7128" y="3001"/>
                  </a:cubicBezTo>
                  <a:cubicBezTo>
                    <a:pt x="7194" y="2959"/>
                    <a:pt x="7199" y="2936"/>
                    <a:pt x="7199" y="2715"/>
                  </a:cubicBezTo>
                  <a:lnTo>
                    <a:pt x="7199" y="2469"/>
                  </a:lnTo>
                  <a:lnTo>
                    <a:pt x="7020" y="2292"/>
                  </a:lnTo>
                  <a:cubicBezTo>
                    <a:pt x="6848" y="2121"/>
                    <a:pt x="6834" y="2114"/>
                    <a:pt x="6647" y="2137"/>
                  </a:cubicBezTo>
                  <a:cubicBezTo>
                    <a:pt x="6540" y="2151"/>
                    <a:pt x="6448" y="2165"/>
                    <a:pt x="6444" y="2166"/>
                  </a:cubicBezTo>
                  <a:cubicBezTo>
                    <a:pt x="6439" y="2168"/>
                    <a:pt x="6445" y="2394"/>
                    <a:pt x="6455" y="2669"/>
                  </a:cubicBezTo>
                  <a:lnTo>
                    <a:pt x="6474" y="3169"/>
                  </a:lnTo>
                  <a:lnTo>
                    <a:pt x="6345" y="3275"/>
                  </a:lnTo>
                  <a:cubicBezTo>
                    <a:pt x="6186" y="3406"/>
                    <a:pt x="6136" y="3370"/>
                    <a:pt x="6104" y="3095"/>
                  </a:cubicBezTo>
                  <a:cubicBezTo>
                    <a:pt x="6074" y="2835"/>
                    <a:pt x="5967" y="2755"/>
                    <a:pt x="5667" y="2766"/>
                  </a:cubicBezTo>
                  <a:cubicBezTo>
                    <a:pt x="5440" y="2774"/>
                    <a:pt x="5278" y="2879"/>
                    <a:pt x="5150" y="3095"/>
                  </a:cubicBezTo>
                  <a:cubicBezTo>
                    <a:pt x="5146" y="3101"/>
                    <a:pt x="5146" y="3101"/>
                    <a:pt x="5142" y="3108"/>
                  </a:cubicBezTo>
                  <a:cubicBezTo>
                    <a:pt x="5108" y="3170"/>
                    <a:pt x="5063" y="3276"/>
                    <a:pt x="5019" y="3392"/>
                  </a:cubicBezTo>
                  <a:cubicBezTo>
                    <a:pt x="4923" y="3663"/>
                    <a:pt x="4822" y="4042"/>
                    <a:pt x="4766" y="4362"/>
                  </a:cubicBezTo>
                  <a:cubicBezTo>
                    <a:pt x="4718" y="4636"/>
                    <a:pt x="4690" y="4796"/>
                    <a:pt x="4664" y="5016"/>
                  </a:cubicBezTo>
                  <a:cubicBezTo>
                    <a:pt x="4637" y="5237"/>
                    <a:pt x="4610" y="5518"/>
                    <a:pt x="4561" y="6045"/>
                  </a:cubicBezTo>
                  <a:cubicBezTo>
                    <a:pt x="4549" y="6179"/>
                    <a:pt x="4539" y="6353"/>
                    <a:pt x="4529" y="6541"/>
                  </a:cubicBezTo>
                  <a:cubicBezTo>
                    <a:pt x="4529" y="6544"/>
                    <a:pt x="4529" y="6548"/>
                    <a:pt x="4529" y="6551"/>
                  </a:cubicBezTo>
                  <a:cubicBezTo>
                    <a:pt x="4509" y="6958"/>
                    <a:pt x="4495" y="7472"/>
                    <a:pt x="4491" y="7953"/>
                  </a:cubicBezTo>
                  <a:cubicBezTo>
                    <a:pt x="4491" y="7958"/>
                    <a:pt x="4491" y="7961"/>
                    <a:pt x="4491" y="7966"/>
                  </a:cubicBezTo>
                  <a:cubicBezTo>
                    <a:pt x="4491" y="7968"/>
                    <a:pt x="4491" y="7971"/>
                    <a:pt x="4491" y="7973"/>
                  </a:cubicBezTo>
                  <a:cubicBezTo>
                    <a:pt x="4490" y="8205"/>
                    <a:pt x="4491" y="8431"/>
                    <a:pt x="4495" y="8640"/>
                  </a:cubicBezTo>
                  <a:cubicBezTo>
                    <a:pt x="4507" y="9297"/>
                    <a:pt x="4505" y="9453"/>
                    <a:pt x="4480" y="9514"/>
                  </a:cubicBezTo>
                  <a:cubicBezTo>
                    <a:pt x="4473" y="9529"/>
                    <a:pt x="4467" y="9543"/>
                    <a:pt x="4457" y="9552"/>
                  </a:cubicBezTo>
                  <a:cubicBezTo>
                    <a:pt x="4456" y="9553"/>
                    <a:pt x="4456" y="9552"/>
                    <a:pt x="4455" y="9552"/>
                  </a:cubicBezTo>
                  <a:cubicBezTo>
                    <a:pt x="4452" y="9556"/>
                    <a:pt x="4451" y="9561"/>
                    <a:pt x="4447" y="9565"/>
                  </a:cubicBezTo>
                  <a:cubicBezTo>
                    <a:pt x="4374" y="9647"/>
                    <a:pt x="4303" y="9609"/>
                    <a:pt x="4193" y="9423"/>
                  </a:cubicBezTo>
                  <a:cubicBezTo>
                    <a:pt x="4164" y="9373"/>
                    <a:pt x="4138" y="9343"/>
                    <a:pt x="4110" y="9320"/>
                  </a:cubicBezTo>
                  <a:cubicBezTo>
                    <a:pt x="4075" y="9297"/>
                    <a:pt x="4036" y="9287"/>
                    <a:pt x="3979" y="9278"/>
                  </a:cubicBezTo>
                  <a:cubicBezTo>
                    <a:pt x="3968" y="9277"/>
                    <a:pt x="3959" y="9276"/>
                    <a:pt x="3948" y="9275"/>
                  </a:cubicBezTo>
                  <a:cubicBezTo>
                    <a:pt x="3889" y="9273"/>
                    <a:pt x="3827" y="9276"/>
                    <a:pt x="3816" y="9288"/>
                  </a:cubicBezTo>
                  <a:cubicBezTo>
                    <a:pt x="3801" y="9303"/>
                    <a:pt x="3735" y="9321"/>
                    <a:pt x="3668" y="9330"/>
                  </a:cubicBezTo>
                  <a:lnTo>
                    <a:pt x="3546" y="9346"/>
                  </a:lnTo>
                  <a:lnTo>
                    <a:pt x="3556" y="9162"/>
                  </a:lnTo>
                  <a:cubicBezTo>
                    <a:pt x="3559" y="9100"/>
                    <a:pt x="3565" y="9041"/>
                    <a:pt x="3573" y="8995"/>
                  </a:cubicBezTo>
                  <a:cubicBezTo>
                    <a:pt x="3575" y="8979"/>
                    <a:pt x="3578" y="8943"/>
                    <a:pt x="3580" y="8937"/>
                  </a:cubicBezTo>
                  <a:cubicBezTo>
                    <a:pt x="3589" y="8914"/>
                    <a:pt x="3597" y="8832"/>
                    <a:pt x="3601" y="8753"/>
                  </a:cubicBezTo>
                  <a:cubicBezTo>
                    <a:pt x="3610" y="8560"/>
                    <a:pt x="3687" y="7772"/>
                    <a:pt x="3740" y="7315"/>
                  </a:cubicBezTo>
                  <a:cubicBezTo>
                    <a:pt x="3763" y="7112"/>
                    <a:pt x="3792" y="6813"/>
                    <a:pt x="3804" y="6648"/>
                  </a:cubicBezTo>
                  <a:cubicBezTo>
                    <a:pt x="3805" y="6635"/>
                    <a:pt x="3807" y="6628"/>
                    <a:pt x="3808" y="6615"/>
                  </a:cubicBezTo>
                  <a:cubicBezTo>
                    <a:pt x="3811" y="6519"/>
                    <a:pt x="3816" y="6404"/>
                    <a:pt x="3827" y="6341"/>
                  </a:cubicBezTo>
                  <a:cubicBezTo>
                    <a:pt x="3838" y="6279"/>
                    <a:pt x="3859" y="6086"/>
                    <a:pt x="3876" y="5909"/>
                  </a:cubicBezTo>
                  <a:cubicBezTo>
                    <a:pt x="3880" y="5870"/>
                    <a:pt x="3882" y="5857"/>
                    <a:pt x="3886" y="5816"/>
                  </a:cubicBezTo>
                  <a:cubicBezTo>
                    <a:pt x="3907" y="5575"/>
                    <a:pt x="3912" y="5479"/>
                    <a:pt x="3893" y="5387"/>
                  </a:cubicBezTo>
                  <a:lnTo>
                    <a:pt x="3774" y="4984"/>
                  </a:lnTo>
                  <a:cubicBezTo>
                    <a:pt x="3768" y="4963"/>
                    <a:pt x="3768" y="4961"/>
                    <a:pt x="3763" y="4942"/>
                  </a:cubicBezTo>
                  <a:cubicBezTo>
                    <a:pt x="3710" y="4767"/>
                    <a:pt x="3677" y="4639"/>
                    <a:pt x="3660" y="4549"/>
                  </a:cubicBezTo>
                  <a:cubicBezTo>
                    <a:pt x="3651" y="4500"/>
                    <a:pt x="3644" y="4450"/>
                    <a:pt x="3641" y="4404"/>
                  </a:cubicBezTo>
                  <a:cubicBezTo>
                    <a:pt x="3641" y="4402"/>
                    <a:pt x="3639" y="4400"/>
                    <a:pt x="3639" y="4397"/>
                  </a:cubicBezTo>
                  <a:cubicBezTo>
                    <a:pt x="3636" y="4339"/>
                    <a:pt x="3636" y="4276"/>
                    <a:pt x="3637" y="4194"/>
                  </a:cubicBezTo>
                  <a:cubicBezTo>
                    <a:pt x="3637" y="4193"/>
                    <a:pt x="3637" y="4189"/>
                    <a:pt x="3637" y="4188"/>
                  </a:cubicBezTo>
                  <a:cubicBezTo>
                    <a:pt x="3639" y="3952"/>
                    <a:pt x="3623" y="3792"/>
                    <a:pt x="3592" y="3727"/>
                  </a:cubicBezTo>
                  <a:cubicBezTo>
                    <a:pt x="3581" y="3705"/>
                    <a:pt x="3571" y="3691"/>
                    <a:pt x="3558" y="3691"/>
                  </a:cubicBezTo>
                  <a:cubicBezTo>
                    <a:pt x="3542" y="3691"/>
                    <a:pt x="3506" y="3658"/>
                    <a:pt x="3444" y="3582"/>
                  </a:cubicBezTo>
                  <a:cubicBezTo>
                    <a:pt x="3383" y="3510"/>
                    <a:pt x="3302" y="3404"/>
                    <a:pt x="3208" y="3275"/>
                  </a:cubicBezTo>
                  <a:cubicBezTo>
                    <a:pt x="3144" y="3187"/>
                    <a:pt x="3081" y="3114"/>
                    <a:pt x="3068" y="3114"/>
                  </a:cubicBezTo>
                  <a:cubicBezTo>
                    <a:pt x="3055" y="3114"/>
                    <a:pt x="3029" y="3081"/>
                    <a:pt x="3009" y="3040"/>
                  </a:cubicBezTo>
                  <a:cubicBezTo>
                    <a:pt x="2990" y="2999"/>
                    <a:pt x="2936" y="2945"/>
                    <a:pt x="2888" y="2918"/>
                  </a:cubicBezTo>
                  <a:cubicBezTo>
                    <a:pt x="2855" y="2899"/>
                    <a:pt x="2822" y="2890"/>
                    <a:pt x="2787" y="2892"/>
                  </a:cubicBezTo>
                  <a:cubicBezTo>
                    <a:pt x="2782" y="2892"/>
                    <a:pt x="2774" y="2897"/>
                    <a:pt x="2768" y="2898"/>
                  </a:cubicBezTo>
                  <a:cubicBezTo>
                    <a:pt x="2741" y="2905"/>
                    <a:pt x="2714" y="2913"/>
                    <a:pt x="2681" y="2931"/>
                  </a:cubicBezTo>
                  <a:cubicBezTo>
                    <a:pt x="2680" y="2931"/>
                    <a:pt x="2678" y="2930"/>
                    <a:pt x="2677" y="2931"/>
                  </a:cubicBezTo>
                  <a:cubicBezTo>
                    <a:pt x="2675" y="2932"/>
                    <a:pt x="2672" y="2935"/>
                    <a:pt x="2670" y="2937"/>
                  </a:cubicBezTo>
                  <a:cubicBezTo>
                    <a:pt x="2595" y="2987"/>
                    <a:pt x="2511" y="3080"/>
                    <a:pt x="2408" y="3221"/>
                  </a:cubicBezTo>
                  <a:lnTo>
                    <a:pt x="2313" y="3350"/>
                  </a:lnTo>
                  <a:lnTo>
                    <a:pt x="2224" y="3488"/>
                  </a:lnTo>
                  <a:lnTo>
                    <a:pt x="2239" y="3675"/>
                  </a:lnTo>
                  <a:lnTo>
                    <a:pt x="2239" y="3678"/>
                  </a:lnTo>
                  <a:lnTo>
                    <a:pt x="2254" y="3814"/>
                  </a:lnTo>
                  <a:cubicBezTo>
                    <a:pt x="2287" y="4108"/>
                    <a:pt x="2283" y="4160"/>
                    <a:pt x="2228" y="4497"/>
                  </a:cubicBezTo>
                  <a:cubicBezTo>
                    <a:pt x="2194" y="4698"/>
                    <a:pt x="2158" y="4906"/>
                    <a:pt x="2146" y="4958"/>
                  </a:cubicBezTo>
                  <a:cubicBezTo>
                    <a:pt x="2096" y="5175"/>
                    <a:pt x="2083" y="5240"/>
                    <a:pt x="2087" y="5274"/>
                  </a:cubicBezTo>
                  <a:cubicBezTo>
                    <a:pt x="2099" y="5364"/>
                    <a:pt x="2031" y="5493"/>
                    <a:pt x="1971" y="5493"/>
                  </a:cubicBezTo>
                  <a:cubicBezTo>
                    <a:pt x="1935" y="5493"/>
                    <a:pt x="1898" y="5512"/>
                    <a:pt x="1890" y="5535"/>
                  </a:cubicBezTo>
                  <a:cubicBezTo>
                    <a:pt x="1871" y="5587"/>
                    <a:pt x="1823" y="6596"/>
                    <a:pt x="1803" y="7354"/>
                  </a:cubicBezTo>
                  <a:cubicBezTo>
                    <a:pt x="1791" y="7793"/>
                    <a:pt x="1795" y="7913"/>
                    <a:pt x="1827" y="7976"/>
                  </a:cubicBezTo>
                  <a:cubicBezTo>
                    <a:pt x="1912" y="8143"/>
                    <a:pt x="1953" y="8480"/>
                    <a:pt x="1983" y="9253"/>
                  </a:cubicBezTo>
                  <a:cubicBezTo>
                    <a:pt x="2028" y="10426"/>
                    <a:pt x="2031" y="10807"/>
                    <a:pt x="1998" y="10826"/>
                  </a:cubicBezTo>
                  <a:cubicBezTo>
                    <a:pt x="1982" y="10835"/>
                    <a:pt x="1836" y="10866"/>
                    <a:pt x="1672" y="10893"/>
                  </a:cubicBezTo>
                  <a:cubicBezTo>
                    <a:pt x="1166" y="10979"/>
                    <a:pt x="1132" y="10986"/>
                    <a:pt x="945" y="11032"/>
                  </a:cubicBezTo>
                  <a:cubicBezTo>
                    <a:pt x="598" y="11118"/>
                    <a:pt x="556" y="11094"/>
                    <a:pt x="575" y="10816"/>
                  </a:cubicBezTo>
                  <a:cubicBezTo>
                    <a:pt x="583" y="10691"/>
                    <a:pt x="590" y="10684"/>
                    <a:pt x="725" y="10684"/>
                  </a:cubicBezTo>
                  <a:cubicBezTo>
                    <a:pt x="849" y="10684"/>
                    <a:pt x="866" y="10674"/>
                    <a:pt x="861" y="10594"/>
                  </a:cubicBezTo>
                  <a:cubicBezTo>
                    <a:pt x="857" y="10513"/>
                    <a:pt x="880" y="10499"/>
                    <a:pt x="1059" y="10465"/>
                  </a:cubicBezTo>
                  <a:cubicBezTo>
                    <a:pt x="1209" y="10436"/>
                    <a:pt x="1269" y="10403"/>
                    <a:pt x="1296" y="10339"/>
                  </a:cubicBezTo>
                  <a:cubicBezTo>
                    <a:pt x="1327" y="10263"/>
                    <a:pt x="1356" y="10254"/>
                    <a:pt x="1524" y="10278"/>
                  </a:cubicBezTo>
                  <a:lnTo>
                    <a:pt x="1715" y="10307"/>
                  </a:lnTo>
                  <a:lnTo>
                    <a:pt x="1708" y="9733"/>
                  </a:lnTo>
                  <a:cubicBezTo>
                    <a:pt x="1704" y="9418"/>
                    <a:pt x="1705" y="9052"/>
                    <a:pt x="1710" y="8917"/>
                  </a:cubicBezTo>
                  <a:cubicBezTo>
                    <a:pt x="1714" y="8782"/>
                    <a:pt x="1702" y="8614"/>
                    <a:pt x="1685" y="8543"/>
                  </a:cubicBezTo>
                  <a:cubicBezTo>
                    <a:pt x="1662" y="8450"/>
                    <a:pt x="1659" y="7940"/>
                    <a:pt x="1670" y="6690"/>
                  </a:cubicBezTo>
                  <a:cubicBezTo>
                    <a:pt x="1678" y="5740"/>
                    <a:pt x="1687" y="4845"/>
                    <a:pt x="1691" y="4700"/>
                  </a:cubicBezTo>
                  <a:cubicBezTo>
                    <a:pt x="1699" y="4397"/>
                    <a:pt x="1734" y="4305"/>
                    <a:pt x="1814" y="4378"/>
                  </a:cubicBezTo>
                  <a:cubicBezTo>
                    <a:pt x="1843" y="4405"/>
                    <a:pt x="1875" y="4412"/>
                    <a:pt x="1886" y="4394"/>
                  </a:cubicBezTo>
                  <a:cubicBezTo>
                    <a:pt x="1897" y="4376"/>
                    <a:pt x="1939" y="4359"/>
                    <a:pt x="1979" y="4355"/>
                  </a:cubicBezTo>
                  <a:cubicBezTo>
                    <a:pt x="2019" y="4352"/>
                    <a:pt x="2061" y="4345"/>
                    <a:pt x="2072" y="4343"/>
                  </a:cubicBezTo>
                  <a:cubicBezTo>
                    <a:pt x="2083" y="4340"/>
                    <a:pt x="2093" y="4279"/>
                    <a:pt x="2093" y="4204"/>
                  </a:cubicBezTo>
                  <a:cubicBezTo>
                    <a:pt x="2093" y="4129"/>
                    <a:pt x="2105" y="4053"/>
                    <a:pt x="2121" y="4036"/>
                  </a:cubicBezTo>
                  <a:cubicBezTo>
                    <a:pt x="2140" y="4016"/>
                    <a:pt x="2136" y="3980"/>
                    <a:pt x="2108" y="3927"/>
                  </a:cubicBezTo>
                  <a:cubicBezTo>
                    <a:pt x="2108" y="3926"/>
                    <a:pt x="2107" y="3924"/>
                    <a:pt x="2106" y="3923"/>
                  </a:cubicBezTo>
                  <a:cubicBezTo>
                    <a:pt x="2097" y="3907"/>
                    <a:pt x="2090" y="3879"/>
                    <a:pt x="2085" y="3846"/>
                  </a:cubicBezTo>
                  <a:cubicBezTo>
                    <a:pt x="2076" y="3793"/>
                    <a:pt x="2074" y="3727"/>
                    <a:pt x="2081" y="3617"/>
                  </a:cubicBezTo>
                  <a:cubicBezTo>
                    <a:pt x="2082" y="3612"/>
                    <a:pt x="2083" y="3610"/>
                    <a:pt x="2083" y="3604"/>
                  </a:cubicBezTo>
                  <a:cubicBezTo>
                    <a:pt x="2092" y="3484"/>
                    <a:pt x="2104" y="3360"/>
                    <a:pt x="2112" y="3324"/>
                  </a:cubicBezTo>
                  <a:cubicBezTo>
                    <a:pt x="2120" y="3286"/>
                    <a:pt x="2127" y="3190"/>
                    <a:pt x="2127" y="3114"/>
                  </a:cubicBezTo>
                  <a:cubicBezTo>
                    <a:pt x="2126" y="3004"/>
                    <a:pt x="2134" y="2941"/>
                    <a:pt x="2167" y="2905"/>
                  </a:cubicBezTo>
                  <a:cubicBezTo>
                    <a:pt x="2199" y="2868"/>
                    <a:pt x="2253" y="2861"/>
                    <a:pt x="2345" y="2869"/>
                  </a:cubicBezTo>
                  <a:lnTo>
                    <a:pt x="2508" y="2885"/>
                  </a:lnTo>
                  <a:lnTo>
                    <a:pt x="2546" y="2563"/>
                  </a:lnTo>
                  <a:cubicBezTo>
                    <a:pt x="2567" y="2385"/>
                    <a:pt x="2595" y="2222"/>
                    <a:pt x="2607" y="2202"/>
                  </a:cubicBezTo>
                  <a:cubicBezTo>
                    <a:pt x="2629" y="2164"/>
                    <a:pt x="2832" y="2148"/>
                    <a:pt x="2969" y="2176"/>
                  </a:cubicBezTo>
                  <a:cubicBezTo>
                    <a:pt x="3020" y="2186"/>
                    <a:pt x="3051" y="2213"/>
                    <a:pt x="3070" y="2273"/>
                  </a:cubicBezTo>
                  <a:cubicBezTo>
                    <a:pt x="3089" y="2333"/>
                    <a:pt x="3093" y="2427"/>
                    <a:pt x="3091" y="2573"/>
                  </a:cubicBezTo>
                  <a:cubicBezTo>
                    <a:pt x="3089" y="2706"/>
                    <a:pt x="3092" y="2823"/>
                    <a:pt x="3098" y="2834"/>
                  </a:cubicBezTo>
                  <a:cubicBezTo>
                    <a:pt x="3105" y="2845"/>
                    <a:pt x="3197" y="2864"/>
                    <a:pt x="3301" y="2876"/>
                  </a:cubicBezTo>
                  <a:cubicBezTo>
                    <a:pt x="3428" y="2890"/>
                    <a:pt x="3472" y="2902"/>
                    <a:pt x="3489" y="2943"/>
                  </a:cubicBezTo>
                  <a:cubicBezTo>
                    <a:pt x="3495" y="2957"/>
                    <a:pt x="3499" y="2973"/>
                    <a:pt x="3501" y="2995"/>
                  </a:cubicBezTo>
                  <a:cubicBezTo>
                    <a:pt x="3507" y="3072"/>
                    <a:pt x="3529" y="3092"/>
                    <a:pt x="3597" y="3092"/>
                  </a:cubicBezTo>
                  <a:cubicBezTo>
                    <a:pt x="3646" y="3092"/>
                    <a:pt x="3700" y="3118"/>
                    <a:pt x="3719" y="3150"/>
                  </a:cubicBezTo>
                  <a:cubicBezTo>
                    <a:pt x="3738" y="3181"/>
                    <a:pt x="3793" y="3208"/>
                    <a:pt x="3840" y="3208"/>
                  </a:cubicBezTo>
                  <a:cubicBezTo>
                    <a:pt x="3882" y="3208"/>
                    <a:pt x="3902" y="3210"/>
                    <a:pt x="3914" y="3237"/>
                  </a:cubicBezTo>
                  <a:cubicBezTo>
                    <a:pt x="3926" y="3264"/>
                    <a:pt x="3929" y="3314"/>
                    <a:pt x="3931" y="3414"/>
                  </a:cubicBezTo>
                  <a:cubicBezTo>
                    <a:pt x="3934" y="3528"/>
                    <a:pt x="3938" y="3634"/>
                    <a:pt x="3941" y="3646"/>
                  </a:cubicBezTo>
                  <a:cubicBezTo>
                    <a:pt x="3951" y="3686"/>
                    <a:pt x="3953" y="3998"/>
                    <a:pt x="3952" y="4304"/>
                  </a:cubicBezTo>
                  <a:cubicBezTo>
                    <a:pt x="3952" y="4457"/>
                    <a:pt x="3951" y="4609"/>
                    <a:pt x="3948" y="4723"/>
                  </a:cubicBezTo>
                  <a:cubicBezTo>
                    <a:pt x="3946" y="4838"/>
                    <a:pt x="3942" y="4914"/>
                    <a:pt x="3937" y="4920"/>
                  </a:cubicBezTo>
                  <a:cubicBezTo>
                    <a:pt x="3896" y="4963"/>
                    <a:pt x="3993" y="5145"/>
                    <a:pt x="4057" y="5145"/>
                  </a:cubicBezTo>
                  <a:cubicBezTo>
                    <a:pt x="4106" y="5145"/>
                    <a:pt x="4115" y="5170"/>
                    <a:pt x="4115" y="5290"/>
                  </a:cubicBezTo>
                  <a:cubicBezTo>
                    <a:pt x="4115" y="5371"/>
                    <a:pt x="4126" y="5453"/>
                    <a:pt x="4136" y="5471"/>
                  </a:cubicBezTo>
                  <a:cubicBezTo>
                    <a:pt x="4147" y="5489"/>
                    <a:pt x="4135" y="5567"/>
                    <a:pt x="4112" y="5645"/>
                  </a:cubicBezTo>
                  <a:cubicBezTo>
                    <a:pt x="4080" y="5749"/>
                    <a:pt x="4077" y="5807"/>
                    <a:pt x="4098" y="5864"/>
                  </a:cubicBezTo>
                  <a:cubicBezTo>
                    <a:pt x="4120" y="5923"/>
                    <a:pt x="4112" y="6030"/>
                    <a:pt x="4091" y="6125"/>
                  </a:cubicBezTo>
                  <a:cubicBezTo>
                    <a:pt x="4069" y="6220"/>
                    <a:pt x="4032" y="6306"/>
                    <a:pt x="3996" y="6316"/>
                  </a:cubicBezTo>
                  <a:cubicBezTo>
                    <a:pt x="3977" y="6320"/>
                    <a:pt x="3967" y="6333"/>
                    <a:pt x="3958" y="6351"/>
                  </a:cubicBezTo>
                  <a:cubicBezTo>
                    <a:pt x="3933" y="6423"/>
                    <a:pt x="3934" y="6678"/>
                    <a:pt x="3939" y="7702"/>
                  </a:cubicBezTo>
                  <a:cubicBezTo>
                    <a:pt x="3939" y="7730"/>
                    <a:pt x="3939" y="7730"/>
                    <a:pt x="3939" y="7757"/>
                  </a:cubicBezTo>
                  <a:cubicBezTo>
                    <a:pt x="3939" y="7768"/>
                    <a:pt x="3939" y="7774"/>
                    <a:pt x="3939" y="7786"/>
                  </a:cubicBezTo>
                  <a:cubicBezTo>
                    <a:pt x="3939" y="7837"/>
                    <a:pt x="3937" y="7844"/>
                    <a:pt x="3937" y="7889"/>
                  </a:cubicBezTo>
                  <a:cubicBezTo>
                    <a:pt x="3937" y="8201"/>
                    <a:pt x="3935" y="8401"/>
                    <a:pt x="3920" y="8476"/>
                  </a:cubicBezTo>
                  <a:cubicBezTo>
                    <a:pt x="3917" y="8494"/>
                    <a:pt x="3911" y="8503"/>
                    <a:pt x="3907" y="8514"/>
                  </a:cubicBezTo>
                  <a:cubicBezTo>
                    <a:pt x="3904" y="8520"/>
                    <a:pt x="3902" y="8532"/>
                    <a:pt x="3899" y="8537"/>
                  </a:cubicBezTo>
                  <a:cubicBezTo>
                    <a:pt x="3881" y="8570"/>
                    <a:pt x="3874" y="8590"/>
                    <a:pt x="3873" y="8605"/>
                  </a:cubicBezTo>
                  <a:cubicBezTo>
                    <a:pt x="3875" y="8616"/>
                    <a:pt x="3881" y="8624"/>
                    <a:pt x="3897" y="8640"/>
                  </a:cubicBezTo>
                  <a:cubicBezTo>
                    <a:pt x="3903" y="8646"/>
                    <a:pt x="3907" y="8657"/>
                    <a:pt x="3912" y="8666"/>
                  </a:cubicBezTo>
                  <a:cubicBezTo>
                    <a:pt x="3927" y="8687"/>
                    <a:pt x="3939" y="8717"/>
                    <a:pt x="3939" y="8746"/>
                  </a:cubicBezTo>
                  <a:cubicBezTo>
                    <a:pt x="3939" y="8762"/>
                    <a:pt x="3941" y="8773"/>
                    <a:pt x="3947" y="8782"/>
                  </a:cubicBezTo>
                  <a:cubicBezTo>
                    <a:pt x="3952" y="8791"/>
                    <a:pt x="3961" y="8797"/>
                    <a:pt x="3975" y="8801"/>
                  </a:cubicBezTo>
                  <a:cubicBezTo>
                    <a:pt x="4003" y="8810"/>
                    <a:pt x="4052" y="8810"/>
                    <a:pt x="4131" y="8804"/>
                  </a:cubicBezTo>
                  <a:cubicBezTo>
                    <a:pt x="4224" y="8798"/>
                    <a:pt x="4270" y="8796"/>
                    <a:pt x="4294" y="8779"/>
                  </a:cubicBezTo>
                  <a:cubicBezTo>
                    <a:pt x="4318" y="8761"/>
                    <a:pt x="4320" y="8730"/>
                    <a:pt x="4320" y="8669"/>
                  </a:cubicBezTo>
                  <a:cubicBezTo>
                    <a:pt x="4320" y="8601"/>
                    <a:pt x="4307" y="8530"/>
                    <a:pt x="4292" y="8514"/>
                  </a:cubicBezTo>
                  <a:cubicBezTo>
                    <a:pt x="4284" y="8506"/>
                    <a:pt x="4278" y="8479"/>
                    <a:pt x="4273" y="8440"/>
                  </a:cubicBezTo>
                  <a:cubicBezTo>
                    <a:pt x="4268" y="8403"/>
                    <a:pt x="4265" y="8356"/>
                    <a:pt x="4265" y="8308"/>
                  </a:cubicBezTo>
                  <a:cubicBezTo>
                    <a:pt x="4265" y="8260"/>
                    <a:pt x="4268" y="8213"/>
                    <a:pt x="4273" y="8176"/>
                  </a:cubicBezTo>
                  <a:cubicBezTo>
                    <a:pt x="4278" y="8137"/>
                    <a:pt x="4284" y="8110"/>
                    <a:pt x="4292" y="8102"/>
                  </a:cubicBezTo>
                  <a:cubicBezTo>
                    <a:pt x="4327" y="8065"/>
                    <a:pt x="4327" y="7813"/>
                    <a:pt x="4292" y="7776"/>
                  </a:cubicBezTo>
                  <a:cubicBezTo>
                    <a:pt x="4283" y="7767"/>
                    <a:pt x="4277" y="7716"/>
                    <a:pt x="4273" y="7644"/>
                  </a:cubicBezTo>
                  <a:cubicBezTo>
                    <a:pt x="4259" y="7427"/>
                    <a:pt x="4265" y="7022"/>
                    <a:pt x="4290" y="6996"/>
                  </a:cubicBezTo>
                  <a:cubicBezTo>
                    <a:pt x="4297" y="6989"/>
                    <a:pt x="4302" y="6925"/>
                    <a:pt x="4305" y="6831"/>
                  </a:cubicBezTo>
                  <a:cubicBezTo>
                    <a:pt x="4309" y="6737"/>
                    <a:pt x="4311" y="6610"/>
                    <a:pt x="4309" y="6474"/>
                  </a:cubicBezTo>
                  <a:cubicBezTo>
                    <a:pt x="4304" y="6089"/>
                    <a:pt x="4310" y="5959"/>
                    <a:pt x="4341" y="5896"/>
                  </a:cubicBezTo>
                  <a:cubicBezTo>
                    <a:pt x="4359" y="5860"/>
                    <a:pt x="4369" y="5836"/>
                    <a:pt x="4368" y="5813"/>
                  </a:cubicBezTo>
                  <a:cubicBezTo>
                    <a:pt x="4367" y="5790"/>
                    <a:pt x="4358" y="5767"/>
                    <a:pt x="4337" y="5729"/>
                  </a:cubicBezTo>
                  <a:cubicBezTo>
                    <a:pt x="4317" y="5691"/>
                    <a:pt x="4305" y="5649"/>
                    <a:pt x="4301" y="5523"/>
                  </a:cubicBezTo>
                  <a:cubicBezTo>
                    <a:pt x="4298" y="5396"/>
                    <a:pt x="4302" y="5186"/>
                    <a:pt x="4309" y="4820"/>
                  </a:cubicBezTo>
                  <a:cubicBezTo>
                    <a:pt x="4313" y="4614"/>
                    <a:pt x="4317" y="4446"/>
                    <a:pt x="4322" y="4317"/>
                  </a:cubicBezTo>
                  <a:cubicBezTo>
                    <a:pt x="4328" y="4185"/>
                    <a:pt x="4333" y="4093"/>
                    <a:pt x="4341" y="4030"/>
                  </a:cubicBezTo>
                  <a:cubicBezTo>
                    <a:pt x="4349" y="3968"/>
                    <a:pt x="4360" y="3936"/>
                    <a:pt x="4372" y="3930"/>
                  </a:cubicBezTo>
                  <a:cubicBezTo>
                    <a:pt x="4377" y="3926"/>
                    <a:pt x="4382" y="3928"/>
                    <a:pt x="4389" y="3936"/>
                  </a:cubicBezTo>
                  <a:cubicBezTo>
                    <a:pt x="4395" y="3945"/>
                    <a:pt x="4405" y="3960"/>
                    <a:pt x="4413" y="3978"/>
                  </a:cubicBezTo>
                  <a:cubicBezTo>
                    <a:pt x="4445" y="4051"/>
                    <a:pt x="4451" y="4050"/>
                    <a:pt x="4504" y="3959"/>
                  </a:cubicBezTo>
                  <a:cubicBezTo>
                    <a:pt x="4557" y="3870"/>
                    <a:pt x="4559" y="3856"/>
                    <a:pt x="4520" y="3807"/>
                  </a:cubicBezTo>
                  <a:cubicBezTo>
                    <a:pt x="4472" y="3749"/>
                    <a:pt x="4484" y="3686"/>
                    <a:pt x="4537" y="3659"/>
                  </a:cubicBezTo>
                  <a:cubicBezTo>
                    <a:pt x="4555" y="3650"/>
                    <a:pt x="4579" y="3646"/>
                    <a:pt x="4605" y="3646"/>
                  </a:cubicBezTo>
                  <a:cubicBezTo>
                    <a:pt x="4648" y="3646"/>
                    <a:pt x="4670" y="3643"/>
                    <a:pt x="4685" y="3617"/>
                  </a:cubicBezTo>
                  <a:cubicBezTo>
                    <a:pt x="4699" y="3591"/>
                    <a:pt x="4705" y="3542"/>
                    <a:pt x="4713" y="3450"/>
                  </a:cubicBezTo>
                  <a:cubicBezTo>
                    <a:pt x="4723" y="3342"/>
                    <a:pt x="4728" y="3198"/>
                    <a:pt x="4728" y="3130"/>
                  </a:cubicBezTo>
                  <a:cubicBezTo>
                    <a:pt x="4728" y="3091"/>
                    <a:pt x="4734" y="3057"/>
                    <a:pt x="4742" y="3027"/>
                  </a:cubicBezTo>
                  <a:cubicBezTo>
                    <a:pt x="4742" y="3025"/>
                    <a:pt x="4743" y="3026"/>
                    <a:pt x="4743" y="3024"/>
                  </a:cubicBezTo>
                  <a:cubicBezTo>
                    <a:pt x="4751" y="2994"/>
                    <a:pt x="4760" y="2967"/>
                    <a:pt x="4770" y="2953"/>
                  </a:cubicBezTo>
                  <a:cubicBezTo>
                    <a:pt x="4772" y="2950"/>
                    <a:pt x="4778" y="2950"/>
                    <a:pt x="4781" y="2947"/>
                  </a:cubicBezTo>
                  <a:cubicBezTo>
                    <a:pt x="4810" y="2911"/>
                    <a:pt x="4848" y="2886"/>
                    <a:pt x="4899" y="2882"/>
                  </a:cubicBezTo>
                  <a:cubicBezTo>
                    <a:pt x="5153" y="2863"/>
                    <a:pt x="5129" y="2897"/>
                    <a:pt x="5150" y="2540"/>
                  </a:cubicBezTo>
                  <a:cubicBezTo>
                    <a:pt x="5160" y="2363"/>
                    <a:pt x="5185" y="2194"/>
                    <a:pt x="5205" y="2166"/>
                  </a:cubicBezTo>
                  <a:cubicBezTo>
                    <a:pt x="5228" y="2133"/>
                    <a:pt x="5284" y="2131"/>
                    <a:pt x="5377" y="2160"/>
                  </a:cubicBezTo>
                  <a:cubicBezTo>
                    <a:pt x="5467" y="2188"/>
                    <a:pt x="5552" y="2185"/>
                    <a:pt x="5622" y="2154"/>
                  </a:cubicBezTo>
                  <a:cubicBezTo>
                    <a:pt x="5704" y="2116"/>
                    <a:pt x="5746" y="2119"/>
                    <a:pt x="5798" y="2166"/>
                  </a:cubicBezTo>
                  <a:cubicBezTo>
                    <a:pt x="5853" y="2216"/>
                    <a:pt x="5881" y="2219"/>
                    <a:pt x="5946" y="2173"/>
                  </a:cubicBezTo>
                  <a:cubicBezTo>
                    <a:pt x="5991" y="2142"/>
                    <a:pt x="6053" y="2127"/>
                    <a:pt x="6083" y="2144"/>
                  </a:cubicBezTo>
                  <a:cubicBezTo>
                    <a:pt x="6127" y="2167"/>
                    <a:pt x="6142" y="2150"/>
                    <a:pt x="6155" y="2060"/>
                  </a:cubicBezTo>
                  <a:cubicBezTo>
                    <a:pt x="6174" y="1934"/>
                    <a:pt x="6267" y="1770"/>
                    <a:pt x="6294" y="1815"/>
                  </a:cubicBezTo>
                  <a:cubicBezTo>
                    <a:pt x="6303" y="1831"/>
                    <a:pt x="6343" y="1815"/>
                    <a:pt x="6383" y="1780"/>
                  </a:cubicBezTo>
                  <a:cubicBezTo>
                    <a:pt x="6423" y="1744"/>
                    <a:pt x="6529" y="1700"/>
                    <a:pt x="6620" y="1683"/>
                  </a:cubicBezTo>
                  <a:cubicBezTo>
                    <a:pt x="6763" y="1655"/>
                    <a:pt x="6793" y="1661"/>
                    <a:pt x="6840" y="1741"/>
                  </a:cubicBezTo>
                  <a:cubicBezTo>
                    <a:pt x="6877" y="1804"/>
                    <a:pt x="6927" y="1832"/>
                    <a:pt x="6999" y="1828"/>
                  </a:cubicBezTo>
                  <a:cubicBezTo>
                    <a:pt x="7102" y="1822"/>
                    <a:pt x="7105" y="1828"/>
                    <a:pt x="7113" y="1999"/>
                  </a:cubicBezTo>
                  <a:cubicBezTo>
                    <a:pt x="7118" y="2100"/>
                    <a:pt x="7136" y="2170"/>
                    <a:pt x="7155" y="2166"/>
                  </a:cubicBezTo>
                  <a:cubicBezTo>
                    <a:pt x="7356" y="2124"/>
                    <a:pt x="7460" y="2224"/>
                    <a:pt x="7396" y="2399"/>
                  </a:cubicBezTo>
                  <a:cubicBezTo>
                    <a:pt x="7380" y="2443"/>
                    <a:pt x="7378" y="2499"/>
                    <a:pt x="7390" y="2521"/>
                  </a:cubicBezTo>
                  <a:cubicBezTo>
                    <a:pt x="7403" y="2543"/>
                    <a:pt x="7418" y="2624"/>
                    <a:pt x="7423" y="2698"/>
                  </a:cubicBezTo>
                  <a:cubicBezTo>
                    <a:pt x="7434" y="2874"/>
                    <a:pt x="7483" y="2891"/>
                    <a:pt x="7872" y="2869"/>
                  </a:cubicBezTo>
                  <a:lnTo>
                    <a:pt x="8178" y="2853"/>
                  </a:lnTo>
                  <a:lnTo>
                    <a:pt x="8178" y="2727"/>
                  </a:lnTo>
                  <a:cubicBezTo>
                    <a:pt x="8178" y="2658"/>
                    <a:pt x="8187" y="2586"/>
                    <a:pt x="8197" y="2569"/>
                  </a:cubicBezTo>
                  <a:cubicBezTo>
                    <a:pt x="8207" y="2553"/>
                    <a:pt x="8218" y="2471"/>
                    <a:pt x="8223" y="2389"/>
                  </a:cubicBezTo>
                  <a:cubicBezTo>
                    <a:pt x="8236" y="2198"/>
                    <a:pt x="8271" y="2138"/>
                    <a:pt x="8326" y="2215"/>
                  </a:cubicBezTo>
                  <a:cubicBezTo>
                    <a:pt x="8356" y="2258"/>
                    <a:pt x="8378" y="2257"/>
                    <a:pt x="8404" y="2221"/>
                  </a:cubicBezTo>
                  <a:cubicBezTo>
                    <a:pt x="8458" y="2144"/>
                    <a:pt x="8657" y="2106"/>
                    <a:pt x="8679" y="2166"/>
                  </a:cubicBezTo>
                  <a:cubicBezTo>
                    <a:pt x="8689" y="2195"/>
                    <a:pt x="8708" y="2205"/>
                    <a:pt x="8720" y="2192"/>
                  </a:cubicBezTo>
                  <a:cubicBezTo>
                    <a:pt x="8732" y="2180"/>
                    <a:pt x="8825" y="2159"/>
                    <a:pt x="8925" y="2144"/>
                  </a:cubicBezTo>
                  <a:cubicBezTo>
                    <a:pt x="9075" y="2121"/>
                    <a:pt x="9117" y="2131"/>
                    <a:pt x="9159" y="2195"/>
                  </a:cubicBezTo>
                  <a:cubicBezTo>
                    <a:pt x="9207" y="2269"/>
                    <a:pt x="9214" y="2267"/>
                    <a:pt x="9307" y="2192"/>
                  </a:cubicBezTo>
                  <a:cubicBezTo>
                    <a:pt x="9389" y="2126"/>
                    <a:pt x="9451" y="2122"/>
                    <a:pt x="9694" y="2147"/>
                  </a:cubicBezTo>
                  <a:cubicBezTo>
                    <a:pt x="9853" y="2164"/>
                    <a:pt x="10088" y="2173"/>
                    <a:pt x="10216" y="2170"/>
                  </a:cubicBezTo>
                  <a:cubicBezTo>
                    <a:pt x="10658" y="2160"/>
                    <a:pt x="11129" y="2158"/>
                    <a:pt x="11453" y="2163"/>
                  </a:cubicBezTo>
                  <a:cubicBezTo>
                    <a:pt x="11941" y="2170"/>
                    <a:pt x="12994" y="2127"/>
                    <a:pt x="13010" y="2099"/>
                  </a:cubicBezTo>
                  <a:cubicBezTo>
                    <a:pt x="13018" y="2085"/>
                    <a:pt x="13025" y="1934"/>
                    <a:pt x="13026" y="1763"/>
                  </a:cubicBezTo>
                  <a:lnTo>
                    <a:pt x="13027" y="1454"/>
                  </a:lnTo>
                  <a:lnTo>
                    <a:pt x="13136" y="1441"/>
                  </a:lnTo>
                  <a:cubicBezTo>
                    <a:pt x="13195" y="1434"/>
                    <a:pt x="13335" y="1416"/>
                    <a:pt x="13443" y="1402"/>
                  </a:cubicBezTo>
                  <a:cubicBezTo>
                    <a:pt x="13551" y="1389"/>
                    <a:pt x="13692" y="1395"/>
                    <a:pt x="13756" y="1419"/>
                  </a:cubicBezTo>
                  <a:cubicBezTo>
                    <a:pt x="13832" y="1446"/>
                    <a:pt x="13888" y="1443"/>
                    <a:pt x="13917" y="1412"/>
                  </a:cubicBezTo>
                  <a:cubicBezTo>
                    <a:pt x="13947" y="1380"/>
                    <a:pt x="14023" y="1381"/>
                    <a:pt x="14154" y="1412"/>
                  </a:cubicBezTo>
                  <a:cubicBezTo>
                    <a:pt x="14261" y="1437"/>
                    <a:pt x="14355" y="1445"/>
                    <a:pt x="14361" y="1428"/>
                  </a:cubicBezTo>
                  <a:cubicBezTo>
                    <a:pt x="14367" y="1411"/>
                    <a:pt x="14423" y="1412"/>
                    <a:pt x="14487" y="1431"/>
                  </a:cubicBezTo>
                  <a:cubicBezTo>
                    <a:pt x="14550" y="1451"/>
                    <a:pt x="14614" y="1458"/>
                    <a:pt x="14627" y="1444"/>
                  </a:cubicBezTo>
                  <a:cubicBezTo>
                    <a:pt x="14667" y="1402"/>
                    <a:pt x="14924" y="1427"/>
                    <a:pt x="14953" y="1477"/>
                  </a:cubicBezTo>
                  <a:cubicBezTo>
                    <a:pt x="14968" y="1502"/>
                    <a:pt x="15024" y="1522"/>
                    <a:pt x="15077" y="1522"/>
                  </a:cubicBezTo>
                  <a:cubicBezTo>
                    <a:pt x="15152" y="1521"/>
                    <a:pt x="15181" y="1498"/>
                    <a:pt x="15206" y="1409"/>
                  </a:cubicBezTo>
                  <a:cubicBezTo>
                    <a:pt x="15230" y="1319"/>
                    <a:pt x="15228" y="1283"/>
                    <a:pt x="15198" y="1241"/>
                  </a:cubicBezTo>
                  <a:cubicBezTo>
                    <a:pt x="15148" y="1171"/>
                    <a:pt x="15150" y="1043"/>
                    <a:pt x="15202" y="970"/>
                  </a:cubicBezTo>
                  <a:cubicBezTo>
                    <a:pt x="15234" y="925"/>
                    <a:pt x="15236" y="895"/>
                    <a:pt x="15211" y="845"/>
                  </a:cubicBezTo>
                  <a:cubicBezTo>
                    <a:pt x="15135" y="689"/>
                    <a:pt x="15223" y="670"/>
                    <a:pt x="16018" y="661"/>
                  </a:cubicBezTo>
                  <a:cubicBezTo>
                    <a:pt x="16468" y="656"/>
                    <a:pt x="16796" y="668"/>
                    <a:pt x="16805" y="693"/>
                  </a:cubicBezTo>
                  <a:cubicBezTo>
                    <a:pt x="16814" y="718"/>
                    <a:pt x="16843" y="713"/>
                    <a:pt x="16873" y="680"/>
                  </a:cubicBezTo>
                  <a:cubicBezTo>
                    <a:pt x="16948" y="601"/>
                    <a:pt x="16995" y="697"/>
                    <a:pt x="16999" y="938"/>
                  </a:cubicBezTo>
                  <a:cubicBezTo>
                    <a:pt x="17000" y="1045"/>
                    <a:pt x="17002" y="1220"/>
                    <a:pt x="17004" y="1328"/>
                  </a:cubicBezTo>
                  <a:lnTo>
                    <a:pt x="17008" y="1525"/>
                  </a:lnTo>
                  <a:lnTo>
                    <a:pt x="17076" y="1451"/>
                  </a:lnTo>
                  <a:cubicBezTo>
                    <a:pt x="17124" y="1398"/>
                    <a:pt x="17178" y="1382"/>
                    <a:pt x="17253" y="1399"/>
                  </a:cubicBezTo>
                  <a:lnTo>
                    <a:pt x="17361" y="1422"/>
                  </a:lnTo>
                  <a:lnTo>
                    <a:pt x="17361" y="1083"/>
                  </a:lnTo>
                  <a:cubicBezTo>
                    <a:pt x="17361" y="862"/>
                    <a:pt x="17373" y="730"/>
                    <a:pt x="17395" y="706"/>
                  </a:cubicBezTo>
                  <a:cubicBezTo>
                    <a:pt x="17414" y="686"/>
                    <a:pt x="17598" y="674"/>
                    <a:pt x="17803" y="677"/>
                  </a:cubicBezTo>
                  <a:lnTo>
                    <a:pt x="18177" y="683"/>
                  </a:lnTo>
                  <a:lnTo>
                    <a:pt x="18177" y="538"/>
                  </a:lnTo>
                  <a:cubicBezTo>
                    <a:pt x="18177" y="458"/>
                    <a:pt x="18188" y="364"/>
                    <a:pt x="18200" y="332"/>
                  </a:cubicBezTo>
                  <a:cubicBezTo>
                    <a:pt x="18212" y="300"/>
                    <a:pt x="18216" y="214"/>
                    <a:pt x="18209" y="139"/>
                  </a:cubicBezTo>
                  <a:lnTo>
                    <a:pt x="18198" y="0"/>
                  </a:lnTo>
                  <a:lnTo>
                    <a:pt x="10800" y="0"/>
                  </a:lnTo>
                  <a:lnTo>
                    <a:pt x="9098" y="0"/>
                  </a:lnTo>
                  <a:lnTo>
                    <a:pt x="0" y="0"/>
                  </a:lnTo>
                  <a:close/>
                  <a:moveTo>
                    <a:pt x="19183" y="0"/>
                  </a:moveTo>
                  <a:lnTo>
                    <a:pt x="19183" y="113"/>
                  </a:lnTo>
                  <a:cubicBezTo>
                    <a:pt x="19183" y="175"/>
                    <a:pt x="19168" y="238"/>
                    <a:pt x="19152" y="255"/>
                  </a:cubicBezTo>
                  <a:cubicBezTo>
                    <a:pt x="19133" y="275"/>
                    <a:pt x="19133" y="303"/>
                    <a:pt x="19154" y="345"/>
                  </a:cubicBezTo>
                  <a:cubicBezTo>
                    <a:pt x="19171" y="379"/>
                    <a:pt x="19181" y="464"/>
                    <a:pt x="19177" y="535"/>
                  </a:cubicBezTo>
                  <a:cubicBezTo>
                    <a:pt x="19169" y="652"/>
                    <a:pt x="19178" y="666"/>
                    <a:pt x="19264" y="677"/>
                  </a:cubicBezTo>
                  <a:cubicBezTo>
                    <a:pt x="19316" y="684"/>
                    <a:pt x="19392" y="700"/>
                    <a:pt x="19433" y="712"/>
                  </a:cubicBezTo>
                  <a:cubicBezTo>
                    <a:pt x="19474" y="725"/>
                    <a:pt x="19513" y="713"/>
                    <a:pt x="19522" y="687"/>
                  </a:cubicBezTo>
                  <a:cubicBezTo>
                    <a:pt x="19533" y="656"/>
                    <a:pt x="19620" y="647"/>
                    <a:pt x="19761" y="664"/>
                  </a:cubicBezTo>
                  <a:cubicBezTo>
                    <a:pt x="20029" y="696"/>
                    <a:pt x="20053" y="736"/>
                    <a:pt x="20044" y="1125"/>
                  </a:cubicBezTo>
                  <a:lnTo>
                    <a:pt x="20038" y="1402"/>
                  </a:lnTo>
                  <a:lnTo>
                    <a:pt x="20222" y="1409"/>
                  </a:lnTo>
                  <a:cubicBezTo>
                    <a:pt x="20324" y="1412"/>
                    <a:pt x="20419" y="1437"/>
                    <a:pt x="20435" y="1464"/>
                  </a:cubicBezTo>
                  <a:cubicBezTo>
                    <a:pt x="20451" y="1490"/>
                    <a:pt x="20464" y="1653"/>
                    <a:pt x="20467" y="1828"/>
                  </a:cubicBezTo>
                  <a:lnTo>
                    <a:pt x="20473" y="2147"/>
                  </a:lnTo>
                  <a:lnTo>
                    <a:pt x="20663" y="2141"/>
                  </a:lnTo>
                  <a:cubicBezTo>
                    <a:pt x="20767" y="2138"/>
                    <a:pt x="20868" y="2154"/>
                    <a:pt x="20886" y="2179"/>
                  </a:cubicBezTo>
                  <a:cubicBezTo>
                    <a:pt x="20923" y="2229"/>
                    <a:pt x="20906" y="2564"/>
                    <a:pt x="20862" y="2660"/>
                  </a:cubicBezTo>
                  <a:cubicBezTo>
                    <a:pt x="20847" y="2692"/>
                    <a:pt x="20847" y="2724"/>
                    <a:pt x="20862" y="2740"/>
                  </a:cubicBezTo>
                  <a:cubicBezTo>
                    <a:pt x="20894" y="2774"/>
                    <a:pt x="20926" y="3040"/>
                    <a:pt x="20905" y="3098"/>
                  </a:cubicBezTo>
                  <a:cubicBezTo>
                    <a:pt x="20897" y="3122"/>
                    <a:pt x="20887" y="3254"/>
                    <a:pt x="20885" y="3388"/>
                  </a:cubicBezTo>
                  <a:cubicBezTo>
                    <a:pt x="20879" y="3724"/>
                    <a:pt x="20842" y="3783"/>
                    <a:pt x="20647" y="3778"/>
                  </a:cubicBezTo>
                  <a:cubicBezTo>
                    <a:pt x="20560" y="3776"/>
                    <a:pt x="20478" y="3787"/>
                    <a:pt x="20465" y="3801"/>
                  </a:cubicBezTo>
                  <a:cubicBezTo>
                    <a:pt x="20452" y="3815"/>
                    <a:pt x="20446" y="3894"/>
                    <a:pt x="20450" y="3978"/>
                  </a:cubicBezTo>
                  <a:cubicBezTo>
                    <a:pt x="20484" y="4698"/>
                    <a:pt x="20486" y="5024"/>
                    <a:pt x="20459" y="5052"/>
                  </a:cubicBezTo>
                  <a:cubicBezTo>
                    <a:pt x="20443" y="5069"/>
                    <a:pt x="20436" y="5104"/>
                    <a:pt x="20444" y="5126"/>
                  </a:cubicBezTo>
                  <a:cubicBezTo>
                    <a:pt x="20465" y="5184"/>
                    <a:pt x="20367" y="5261"/>
                    <a:pt x="20306" y="5236"/>
                  </a:cubicBezTo>
                  <a:cubicBezTo>
                    <a:pt x="20231" y="5205"/>
                    <a:pt x="20186" y="5272"/>
                    <a:pt x="20177" y="5426"/>
                  </a:cubicBezTo>
                  <a:cubicBezTo>
                    <a:pt x="20171" y="5520"/>
                    <a:pt x="20149" y="5567"/>
                    <a:pt x="20107" y="5584"/>
                  </a:cubicBezTo>
                  <a:cubicBezTo>
                    <a:pt x="20050" y="5606"/>
                    <a:pt x="20046" y="5634"/>
                    <a:pt x="20046" y="5955"/>
                  </a:cubicBezTo>
                  <a:cubicBezTo>
                    <a:pt x="20046" y="6145"/>
                    <a:pt x="20046" y="6366"/>
                    <a:pt x="20048" y="6448"/>
                  </a:cubicBezTo>
                  <a:lnTo>
                    <a:pt x="20052" y="6599"/>
                  </a:lnTo>
                  <a:lnTo>
                    <a:pt x="20439" y="6606"/>
                  </a:lnTo>
                  <a:cubicBezTo>
                    <a:pt x="20652" y="6609"/>
                    <a:pt x="20868" y="6603"/>
                    <a:pt x="20921" y="6596"/>
                  </a:cubicBezTo>
                  <a:cubicBezTo>
                    <a:pt x="20973" y="6589"/>
                    <a:pt x="21100" y="6584"/>
                    <a:pt x="21203" y="6583"/>
                  </a:cubicBezTo>
                  <a:cubicBezTo>
                    <a:pt x="21354" y="6582"/>
                    <a:pt x="21398" y="6596"/>
                    <a:pt x="21421" y="6661"/>
                  </a:cubicBezTo>
                  <a:cubicBezTo>
                    <a:pt x="21445" y="6725"/>
                    <a:pt x="21437" y="6760"/>
                    <a:pt x="21387" y="6825"/>
                  </a:cubicBezTo>
                  <a:cubicBezTo>
                    <a:pt x="21349" y="6874"/>
                    <a:pt x="21332" y="6933"/>
                    <a:pt x="21342" y="6976"/>
                  </a:cubicBezTo>
                  <a:cubicBezTo>
                    <a:pt x="21346" y="6994"/>
                    <a:pt x="21343" y="7006"/>
                    <a:pt x="21342" y="7022"/>
                  </a:cubicBezTo>
                  <a:cubicBezTo>
                    <a:pt x="21370" y="6985"/>
                    <a:pt x="21411" y="6951"/>
                    <a:pt x="21454" y="6925"/>
                  </a:cubicBezTo>
                  <a:cubicBezTo>
                    <a:pt x="21455" y="6924"/>
                    <a:pt x="21457" y="6922"/>
                    <a:pt x="21458" y="6922"/>
                  </a:cubicBezTo>
                  <a:cubicBezTo>
                    <a:pt x="21461" y="6919"/>
                    <a:pt x="21465" y="6921"/>
                    <a:pt x="21469" y="6918"/>
                  </a:cubicBezTo>
                  <a:cubicBezTo>
                    <a:pt x="21473" y="6916"/>
                    <a:pt x="21476" y="6914"/>
                    <a:pt x="21480" y="6912"/>
                  </a:cubicBezTo>
                  <a:cubicBezTo>
                    <a:pt x="21490" y="6907"/>
                    <a:pt x="21502" y="6899"/>
                    <a:pt x="21511" y="6896"/>
                  </a:cubicBezTo>
                  <a:cubicBezTo>
                    <a:pt x="21511" y="6896"/>
                    <a:pt x="21512" y="6896"/>
                    <a:pt x="21513" y="6896"/>
                  </a:cubicBezTo>
                  <a:cubicBezTo>
                    <a:pt x="21532" y="6889"/>
                    <a:pt x="21550" y="6886"/>
                    <a:pt x="21560" y="6893"/>
                  </a:cubicBezTo>
                  <a:cubicBezTo>
                    <a:pt x="21565" y="6896"/>
                    <a:pt x="21568" y="6894"/>
                    <a:pt x="21571" y="6880"/>
                  </a:cubicBezTo>
                  <a:cubicBezTo>
                    <a:pt x="21575" y="6863"/>
                    <a:pt x="21578" y="6813"/>
                    <a:pt x="21581" y="6760"/>
                  </a:cubicBezTo>
                  <a:cubicBezTo>
                    <a:pt x="21586" y="6676"/>
                    <a:pt x="21590" y="6555"/>
                    <a:pt x="21592" y="6335"/>
                  </a:cubicBezTo>
                  <a:cubicBezTo>
                    <a:pt x="21598" y="5857"/>
                    <a:pt x="21600" y="4992"/>
                    <a:pt x="21600" y="3459"/>
                  </a:cubicBezTo>
                  <a:lnTo>
                    <a:pt x="21600" y="0"/>
                  </a:lnTo>
                  <a:lnTo>
                    <a:pt x="19183" y="0"/>
                  </a:lnTo>
                  <a:close/>
                  <a:moveTo>
                    <a:pt x="20626" y="6748"/>
                  </a:moveTo>
                  <a:cubicBezTo>
                    <a:pt x="20625" y="6751"/>
                    <a:pt x="20627" y="6759"/>
                    <a:pt x="20632" y="6773"/>
                  </a:cubicBezTo>
                  <a:cubicBezTo>
                    <a:pt x="20642" y="6801"/>
                    <a:pt x="20636" y="6838"/>
                    <a:pt x="20621" y="6854"/>
                  </a:cubicBezTo>
                  <a:cubicBezTo>
                    <a:pt x="20605" y="6870"/>
                    <a:pt x="20602" y="6903"/>
                    <a:pt x="20611" y="6928"/>
                  </a:cubicBezTo>
                  <a:cubicBezTo>
                    <a:pt x="20620" y="6953"/>
                    <a:pt x="20635" y="6963"/>
                    <a:pt x="20644" y="6947"/>
                  </a:cubicBezTo>
                  <a:cubicBezTo>
                    <a:pt x="20673" y="6898"/>
                    <a:pt x="20671" y="6785"/>
                    <a:pt x="20642" y="6754"/>
                  </a:cubicBezTo>
                  <a:cubicBezTo>
                    <a:pt x="20633" y="6745"/>
                    <a:pt x="20628" y="6744"/>
                    <a:pt x="20626" y="6748"/>
                  </a:cubicBezTo>
                  <a:close/>
                  <a:moveTo>
                    <a:pt x="21594" y="7115"/>
                  </a:moveTo>
                  <a:cubicBezTo>
                    <a:pt x="21590" y="7109"/>
                    <a:pt x="21580" y="7131"/>
                    <a:pt x="21562" y="7170"/>
                  </a:cubicBezTo>
                  <a:cubicBezTo>
                    <a:pt x="21561" y="7172"/>
                    <a:pt x="21561" y="7171"/>
                    <a:pt x="21560" y="7173"/>
                  </a:cubicBezTo>
                  <a:cubicBezTo>
                    <a:pt x="21560" y="7174"/>
                    <a:pt x="21560" y="7176"/>
                    <a:pt x="21560" y="7176"/>
                  </a:cubicBezTo>
                  <a:cubicBezTo>
                    <a:pt x="21560" y="7177"/>
                    <a:pt x="21559" y="7179"/>
                    <a:pt x="21558" y="7180"/>
                  </a:cubicBezTo>
                  <a:cubicBezTo>
                    <a:pt x="21536" y="7229"/>
                    <a:pt x="21518" y="7294"/>
                    <a:pt x="21518" y="7328"/>
                  </a:cubicBezTo>
                  <a:cubicBezTo>
                    <a:pt x="21518" y="7355"/>
                    <a:pt x="21522" y="7369"/>
                    <a:pt x="21528" y="7376"/>
                  </a:cubicBezTo>
                  <a:cubicBezTo>
                    <a:pt x="21529" y="7377"/>
                    <a:pt x="21530" y="7379"/>
                    <a:pt x="21532" y="7379"/>
                  </a:cubicBezTo>
                  <a:cubicBezTo>
                    <a:pt x="21534" y="7381"/>
                    <a:pt x="21538" y="7378"/>
                    <a:pt x="21541" y="7376"/>
                  </a:cubicBezTo>
                  <a:cubicBezTo>
                    <a:pt x="21546" y="7375"/>
                    <a:pt x="21550" y="7372"/>
                    <a:pt x="21554" y="7367"/>
                  </a:cubicBezTo>
                  <a:cubicBezTo>
                    <a:pt x="21572" y="7340"/>
                    <a:pt x="21591" y="7286"/>
                    <a:pt x="21594" y="7221"/>
                  </a:cubicBezTo>
                  <a:cubicBezTo>
                    <a:pt x="21598" y="7157"/>
                    <a:pt x="21599" y="7121"/>
                    <a:pt x="21594" y="7115"/>
                  </a:cubicBezTo>
                  <a:close/>
                  <a:moveTo>
                    <a:pt x="21600" y="8746"/>
                  </a:moveTo>
                  <a:lnTo>
                    <a:pt x="21558" y="8879"/>
                  </a:lnTo>
                  <a:cubicBezTo>
                    <a:pt x="21527" y="8979"/>
                    <a:pt x="21525" y="9028"/>
                    <a:pt x="21549" y="9075"/>
                  </a:cubicBezTo>
                  <a:cubicBezTo>
                    <a:pt x="21595" y="9170"/>
                    <a:pt x="21600" y="9157"/>
                    <a:pt x="21600" y="8943"/>
                  </a:cubicBezTo>
                  <a:lnTo>
                    <a:pt x="21600" y="8746"/>
                  </a:lnTo>
                  <a:close/>
                  <a:moveTo>
                    <a:pt x="21317" y="9253"/>
                  </a:moveTo>
                  <a:cubicBezTo>
                    <a:pt x="21307" y="9256"/>
                    <a:pt x="21300" y="9265"/>
                    <a:pt x="21300" y="9278"/>
                  </a:cubicBezTo>
                  <a:cubicBezTo>
                    <a:pt x="21300" y="9301"/>
                    <a:pt x="21333" y="9372"/>
                    <a:pt x="21374" y="9436"/>
                  </a:cubicBezTo>
                  <a:cubicBezTo>
                    <a:pt x="21431" y="9527"/>
                    <a:pt x="21446" y="9583"/>
                    <a:pt x="21408" y="9617"/>
                  </a:cubicBezTo>
                  <a:cubicBezTo>
                    <a:pt x="21389" y="9634"/>
                    <a:pt x="21357" y="9644"/>
                    <a:pt x="21311" y="9649"/>
                  </a:cubicBezTo>
                  <a:cubicBezTo>
                    <a:pt x="21266" y="9654"/>
                    <a:pt x="21206" y="9656"/>
                    <a:pt x="21131" y="9652"/>
                  </a:cubicBezTo>
                  <a:cubicBezTo>
                    <a:pt x="20993" y="9645"/>
                    <a:pt x="20868" y="9621"/>
                    <a:pt x="20854" y="9597"/>
                  </a:cubicBezTo>
                  <a:cubicBezTo>
                    <a:pt x="20840" y="9574"/>
                    <a:pt x="20764" y="9552"/>
                    <a:pt x="20685" y="9552"/>
                  </a:cubicBezTo>
                  <a:cubicBezTo>
                    <a:pt x="20607" y="9552"/>
                    <a:pt x="20535" y="9533"/>
                    <a:pt x="20526" y="9507"/>
                  </a:cubicBezTo>
                  <a:cubicBezTo>
                    <a:pt x="20517" y="9482"/>
                    <a:pt x="20491" y="9462"/>
                    <a:pt x="20469" y="9462"/>
                  </a:cubicBezTo>
                  <a:cubicBezTo>
                    <a:pt x="20458" y="9462"/>
                    <a:pt x="20449" y="9467"/>
                    <a:pt x="20444" y="9475"/>
                  </a:cubicBezTo>
                  <a:cubicBezTo>
                    <a:pt x="20441" y="9483"/>
                    <a:pt x="20440" y="9495"/>
                    <a:pt x="20444" y="9507"/>
                  </a:cubicBezTo>
                  <a:cubicBezTo>
                    <a:pt x="20454" y="9533"/>
                    <a:pt x="20465" y="9713"/>
                    <a:pt x="20469" y="9907"/>
                  </a:cubicBezTo>
                  <a:lnTo>
                    <a:pt x="20477" y="10262"/>
                  </a:lnTo>
                  <a:lnTo>
                    <a:pt x="20642" y="10258"/>
                  </a:lnTo>
                  <a:cubicBezTo>
                    <a:pt x="20755" y="10256"/>
                    <a:pt x="20818" y="10266"/>
                    <a:pt x="20856" y="10323"/>
                  </a:cubicBezTo>
                  <a:cubicBezTo>
                    <a:pt x="20894" y="10380"/>
                    <a:pt x="20907" y="10483"/>
                    <a:pt x="20913" y="10665"/>
                  </a:cubicBezTo>
                  <a:cubicBezTo>
                    <a:pt x="20918" y="10826"/>
                    <a:pt x="20935" y="10972"/>
                    <a:pt x="20949" y="10987"/>
                  </a:cubicBezTo>
                  <a:cubicBezTo>
                    <a:pt x="20963" y="11002"/>
                    <a:pt x="21045" y="11009"/>
                    <a:pt x="21131" y="11003"/>
                  </a:cubicBezTo>
                  <a:cubicBezTo>
                    <a:pt x="21217" y="10997"/>
                    <a:pt x="21301" y="11013"/>
                    <a:pt x="21319" y="11039"/>
                  </a:cubicBezTo>
                  <a:cubicBezTo>
                    <a:pt x="21341" y="11069"/>
                    <a:pt x="21349" y="11195"/>
                    <a:pt x="21344" y="11403"/>
                  </a:cubicBezTo>
                  <a:cubicBezTo>
                    <a:pt x="21341" y="11487"/>
                    <a:pt x="21342" y="11552"/>
                    <a:pt x="21344" y="11603"/>
                  </a:cubicBezTo>
                  <a:cubicBezTo>
                    <a:pt x="21346" y="11654"/>
                    <a:pt x="21350" y="11688"/>
                    <a:pt x="21359" y="11712"/>
                  </a:cubicBezTo>
                  <a:cubicBezTo>
                    <a:pt x="21376" y="11760"/>
                    <a:pt x="21407" y="11762"/>
                    <a:pt x="21461" y="11738"/>
                  </a:cubicBezTo>
                  <a:cubicBezTo>
                    <a:pt x="21498" y="11722"/>
                    <a:pt x="21524" y="11738"/>
                    <a:pt x="21535" y="11787"/>
                  </a:cubicBezTo>
                  <a:cubicBezTo>
                    <a:pt x="21586" y="12011"/>
                    <a:pt x="21600" y="11746"/>
                    <a:pt x="21600" y="10597"/>
                  </a:cubicBezTo>
                  <a:cubicBezTo>
                    <a:pt x="21600" y="9972"/>
                    <a:pt x="21599" y="9658"/>
                    <a:pt x="21592" y="9501"/>
                  </a:cubicBezTo>
                  <a:cubicBezTo>
                    <a:pt x="21592" y="9487"/>
                    <a:pt x="21591" y="9489"/>
                    <a:pt x="21590" y="9478"/>
                  </a:cubicBezTo>
                  <a:cubicBezTo>
                    <a:pt x="21587" y="9423"/>
                    <a:pt x="21581" y="9380"/>
                    <a:pt x="21575" y="9365"/>
                  </a:cubicBezTo>
                  <a:cubicBezTo>
                    <a:pt x="21571" y="9356"/>
                    <a:pt x="21569" y="9353"/>
                    <a:pt x="21564" y="9352"/>
                  </a:cubicBezTo>
                  <a:cubicBezTo>
                    <a:pt x="21559" y="9352"/>
                    <a:pt x="21551" y="9353"/>
                    <a:pt x="21545" y="9356"/>
                  </a:cubicBezTo>
                  <a:cubicBezTo>
                    <a:pt x="21515" y="9369"/>
                    <a:pt x="21475" y="9356"/>
                    <a:pt x="21454" y="9327"/>
                  </a:cubicBezTo>
                  <a:cubicBezTo>
                    <a:pt x="21431" y="9295"/>
                    <a:pt x="21396" y="9277"/>
                    <a:pt x="21366" y="9265"/>
                  </a:cubicBezTo>
                  <a:cubicBezTo>
                    <a:pt x="21348" y="9258"/>
                    <a:pt x="21329" y="9249"/>
                    <a:pt x="21317" y="9253"/>
                  </a:cubicBezTo>
                  <a:close/>
                  <a:moveTo>
                    <a:pt x="18336" y="15639"/>
                  </a:moveTo>
                  <a:lnTo>
                    <a:pt x="18433" y="15762"/>
                  </a:lnTo>
                  <a:cubicBezTo>
                    <a:pt x="18511" y="15863"/>
                    <a:pt x="18523" y="15902"/>
                    <a:pt x="18501" y="15971"/>
                  </a:cubicBezTo>
                  <a:cubicBezTo>
                    <a:pt x="18487" y="16018"/>
                    <a:pt x="18452" y="16068"/>
                    <a:pt x="18422" y="16084"/>
                  </a:cubicBezTo>
                  <a:cubicBezTo>
                    <a:pt x="18285" y="16158"/>
                    <a:pt x="18432" y="16339"/>
                    <a:pt x="18629" y="16339"/>
                  </a:cubicBezTo>
                  <a:cubicBezTo>
                    <a:pt x="18745" y="16339"/>
                    <a:pt x="18797" y="16476"/>
                    <a:pt x="18737" y="16622"/>
                  </a:cubicBezTo>
                  <a:cubicBezTo>
                    <a:pt x="18713" y="16681"/>
                    <a:pt x="18701" y="16773"/>
                    <a:pt x="18710" y="16848"/>
                  </a:cubicBezTo>
                  <a:cubicBezTo>
                    <a:pt x="18729" y="17012"/>
                    <a:pt x="18677" y="17064"/>
                    <a:pt x="18604" y="16954"/>
                  </a:cubicBezTo>
                  <a:cubicBezTo>
                    <a:pt x="18572" y="16907"/>
                    <a:pt x="18556" y="16895"/>
                    <a:pt x="18566" y="16925"/>
                  </a:cubicBezTo>
                  <a:cubicBezTo>
                    <a:pt x="18597" y="17017"/>
                    <a:pt x="18548" y="17031"/>
                    <a:pt x="18177" y="17051"/>
                  </a:cubicBezTo>
                  <a:cubicBezTo>
                    <a:pt x="17880" y="17067"/>
                    <a:pt x="17818" y="17059"/>
                    <a:pt x="17805" y="17003"/>
                  </a:cubicBezTo>
                  <a:cubicBezTo>
                    <a:pt x="17792" y="16945"/>
                    <a:pt x="17783" y="16945"/>
                    <a:pt x="17739" y="17012"/>
                  </a:cubicBezTo>
                  <a:cubicBezTo>
                    <a:pt x="17696" y="17077"/>
                    <a:pt x="17671" y="17084"/>
                    <a:pt x="17594" y="17045"/>
                  </a:cubicBezTo>
                  <a:cubicBezTo>
                    <a:pt x="17528" y="17010"/>
                    <a:pt x="17493" y="17011"/>
                    <a:pt x="17471" y="17048"/>
                  </a:cubicBezTo>
                  <a:cubicBezTo>
                    <a:pt x="17449" y="17085"/>
                    <a:pt x="17429" y="17084"/>
                    <a:pt x="17395" y="17048"/>
                  </a:cubicBezTo>
                  <a:cubicBezTo>
                    <a:pt x="17364" y="17015"/>
                    <a:pt x="17324" y="17013"/>
                    <a:pt x="17279" y="17041"/>
                  </a:cubicBezTo>
                  <a:cubicBezTo>
                    <a:pt x="17242" y="17065"/>
                    <a:pt x="17154" y="17074"/>
                    <a:pt x="17084" y="17064"/>
                  </a:cubicBezTo>
                  <a:cubicBezTo>
                    <a:pt x="16971" y="17048"/>
                    <a:pt x="16960" y="17056"/>
                    <a:pt x="16982" y="17125"/>
                  </a:cubicBezTo>
                  <a:cubicBezTo>
                    <a:pt x="17015" y="17231"/>
                    <a:pt x="16982" y="17539"/>
                    <a:pt x="16934" y="17570"/>
                  </a:cubicBezTo>
                  <a:cubicBezTo>
                    <a:pt x="16913" y="17584"/>
                    <a:pt x="16869" y="17572"/>
                    <a:pt x="16835" y="17541"/>
                  </a:cubicBezTo>
                  <a:cubicBezTo>
                    <a:pt x="16802" y="17511"/>
                    <a:pt x="16726" y="17494"/>
                    <a:pt x="16669" y="17502"/>
                  </a:cubicBezTo>
                  <a:cubicBezTo>
                    <a:pt x="16581" y="17515"/>
                    <a:pt x="16563" y="17533"/>
                    <a:pt x="16555" y="17628"/>
                  </a:cubicBezTo>
                  <a:cubicBezTo>
                    <a:pt x="16549" y="17691"/>
                    <a:pt x="16535" y="17757"/>
                    <a:pt x="16524" y="17773"/>
                  </a:cubicBezTo>
                  <a:cubicBezTo>
                    <a:pt x="16488" y="17827"/>
                    <a:pt x="16043" y="17751"/>
                    <a:pt x="16050" y="17693"/>
                  </a:cubicBezTo>
                  <a:cubicBezTo>
                    <a:pt x="16058" y="17623"/>
                    <a:pt x="15895" y="17622"/>
                    <a:pt x="15843" y="17693"/>
                  </a:cubicBezTo>
                  <a:cubicBezTo>
                    <a:pt x="15822" y="17721"/>
                    <a:pt x="15706" y="17752"/>
                    <a:pt x="15585" y="17757"/>
                  </a:cubicBezTo>
                  <a:cubicBezTo>
                    <a:pt x="14592" y="17801"/>
                    <a:pt x="14290" y="17785"/>
                    <a:pt x="14289" y="17699"/>
                  </a:cubicBezTo>
                  <a:cubicBezTo>
                    <a:pt x="14289" y="17650"/>
                    <a:pt x="14454" y="17595"/>
                    <a:pt x="14699" y="17564"/>
                  </a:cubicBezTo>
                  <a:cubicBezTo>
                    <a:pt x="14781" y="17553"/>
                    <a:pt x="14866" y="17535"/>
                    <a:pt x="14889" y="17522"/>
                  </a:cubicBezTo>
                  <a:cubicBezTo>
                    <a:pt x="14911" y="17509"/>
                    <a:pt x="15331" y="17405"/>
                    <a:pt x="15822" y="17290"/>
                  </a:cubicBezTo>
                  <a:cubicBezTo>
                    <a:pt x="16314" y="17175"/>
                    <a:pt x="16721" y="17072"/>
                    <a:pt x="16725" y="17064"/>
                  </a:cubicBezTo>
                  <a:cubicBezTo>
                    <a:pt x="16730" y="17056"/>
                    <a:pt x="16737" y="16973"/>
                    <a:pt x="16741" y="16877"/>
                  </a:cubicBezTo>
                  <a:cubicBezTo>
                    <a:pt x="16744" y="16781"/>
                    <a:pt x="16760" y="16691"/>
                    <a:pt x="16773" y="16677"/>
                  </a:cubicBezTo>
                  <a:cubicBezTo>
                    <a:pt x="16786" y="16663"/>
                    <a:pt x="16921" y="16654"/>
                    <a:pt x="17073" y="16658"/>
                  </a:cubicBezTo>
                  <a:cubicBezTo>
                    <a:pt x="17549" y="16670"/>
                    <a:pt x="17799" y="16511"/>
                    <a:pt x="18118" y="15994"/>
                  </a:cubicBezTo>
                  <a:lnTo>
                    <a:pt x="18336" y="15639"/>
                  </a:lnTo>
                  <a:close/>
                  <a:moveTo>
                    <a:pt x="16403" y="17370"/>
                  </a:moveTo>
                  <a:cubicBezTo>
                    <a:pt x="16384" y="17383"/>
                    <a:pt x="16400" y="17393"/>
                    <a:pt x="16437" y="17393"/>
                  </a:cubicBezTo>
                  <a:cubicBezTo>
                    <a:pt x="16474" y="17393"/>
                    <a:pt x="16490" y="17383"/>
                    <a:pt x="16471" y="17370"/>
                  </a:cubicBezTo>
                  <a:cubicBezTo>
                    <a:pt x="16453" y="17357"/>
                    <a:pt x="16422" y="17357"/>
                    <a:pt x="16403" y="17370"/>
                  </a:cubicBezTo>
                  <a:close/>
                  <a:moveTo>
                    <a:pt x="14173" y="17689"/>
                  </a:moveTo>
                  <a:cubicBezTo>
                    <a:pt x="14248" y="17675"/>
                    <a:pt x="14359" y="17747"/>
                    <a:pt x="14359" y="17841"/>
                  </a:cubicBezTo>
                  <a:cubicBezTo>
                    <a:pt x="14359" y="17905"/>
                    <a:pt x="14338" y="17934"/>
                    <a:pt x="14287" y="17944"/>
                  </a:cubicBezTo>
                  <a:cubicBezTo>
                    <a:pt x="14242" y="17953"/>
                    <a:pt x="14209" y="17993"/>
                    <a:pt x="14200" y="18054"/>
                  </a:cubicBezTo>
                  <a:cubicBezTo>
                    <a:pt x="14191" y="18115"/>
                    <a:pt x="14171" y="18142"/>
                    <a:pt x="14145" y="18125"/>
                  </a:cubicBezTo>
                  <a:cubicBezTo>
                    <a:pt x="14118" y="18107"/>
                    <a:pt x="14101" y="18131"/>
                    <a:pt x="14096" y="18199"/>
                  </a:cubicBezTo>
                  <a:cubicBezTo>
                    <a:pt x="14090" y="18266"/>
                    <a:pt x="14064" y="18304"/>
                    <a:pt x="14020" y="18315"/>
                  </a:cubicBezTo>
                  <a:cubicBezTo>
                    <a:pt x="13983" y="18324"/>
                    <a:pt x="13933" y="18356"/>
                    <a:pt x="13908" y="18386"/>
                  </a:cubicBezTo>
                  <a:cubicBezTo>
                    <a:pt x="13878" y="18421"/>
                    <a:pt x="13800" y="18431"/>
                    <a:pt x="13684" y="18415"/>
                  </a:cubicBezTo>
                  <a:cubicBezTo>
                    <a:pt x="13553" y="18396"/>
                    <a:pt x="13502" y="18404"/>
                    <a:pt x="13492" y="18447"/>
                  </a:cubicBezTo>
                  <a:cubicBezTo>
                    <a:pt x="13475" y="18525"/>
                    <a:pt x="13012" y="18531"/>
                    <a:pt x="12967" y="18453"/>
                  </a:cubicBezTo>
                  <a:cubicBezTo>
                    <a:pt x="12917" y="18368"/>
                    <a:pt x="12670" y="18358"/>
                    <a:pt x="12652" y="18441"/>
                  </a:cubicBezTo>
                  <a:cubicBezTo>
                    <a:pt x="12634" y="18520"/>
                    <a:pt x="12444" y="18535"/>
                    <a:pt x="12399" y="18460"/>
                  </a:cubicBezTo>
                  <a:cubicBezTo>
                    <a:pt x="12380" y="18426"/>
                    <a:pt x="12348" y="18428"/>
                    <a:pt x="12299" y="18466"/>
                  </a:cubicBezTo>
                  <a:cubicBezTo>
                    <a:pt x="12243" y="18509"/>
                    <a:pt x="12193" y="18509"/>
                    <a:pt x="12067" y="18463"/>
                  </a:cubicBezTo>
                  <a:cubicBezTo>
                    <a:pt x="11975" y="18430"/>
                    <a:pt x="11889" y="18421"/>
                    <a:pt x="11868" y="18444"/>
                  </a:cubicBezTo>
                  <a:cubicBezTo>
                    <a:pt x="11848" y="18465"/>
                    <a:pt x="11801" y="18487"/>
                    <a:pt x="11764" y="18489"/>
                  </a:cubicBezTo>
                  <a:cubicBezTo>
                    <a:pt x="11726" y="18491"/>
                    <a:pt x="11543" y="18507"/>
                    <a:pt x="11354" y="18528"/>
                  </a:cubicBezTo>
                  <a:cubicBezTo>
                    <a:pt x="11109" y="18554"/>
                    <a:pt x="11005" y="18548"/>
                    <a:pt x="10992" y="18512"/>
                  </a:cubicBezTo>
                  <a:cubicBezTo>
                    <a:pt x="10981" y="18483"/>
                    <a:pt x="10989" y="18451"/>
                    <a:pt x="11009" y="18441"/>
                  </a:cubicBezTo>
                  <a:cubicBezTo>
                    <a:pt x="11094" y="18395"/>
                    <a:pt x="13482" y="17856"/>
                    <a:pt x="13496" y="17880"/>
                  </a:cubicBezTo>
                  <a:cubicBezTo>
                    <a:pt x="13504" y="17894"/>
                    <a:pt x="13525" y="17889"/>
                    <a:pt x="13542" y="17867"/>
                  </a:cubicBezTo>
                  <a:cubicBezTo>
                    <a:pt x="13592" y="17799"/>
                    <a:pt x="13875" y="17757"/>
                    <a:pt x="13896" y="17815"/>
                  </a:cubicBezTo>
                  <a:cubicBezTo>
                    <a:pt x="13921" y="17883"/>
                    <a:pt x="14077" y="17826"/>
                    <a:pt x="14117" y="17735"/>
                  </a:cubicBezTo>
                  <a:cubicBezTo>
                    <a:pt x="14128" y="17708"/>
                    <a:pt x="14149" y="17694"/>
                    <a:pt x="14173" y="17689"/>
                  </a:cubicBezTo>
                  <a:close/>
                  <a:moveTo>
                    <a:pt x="5611" y="18508"/>
                  </a:moveTo>
                  <a:lnTo>
                    <a:pt x="5427" y="18518"/>
                  </a:lnTo>
                  <a:lnTo>
                    <a:pt x="5244" y="18524"/>
                  </a:lnTo>
                  <a:lnTo>
                    <a:pt x="5244" y="18840"/>
                  </a:lnTo>
                  <a:lnTo>
                    <a:pt x="5244" y="19153"/>
                  </a:lnTo>
                  <a:lnTo>
                    <a:pt x="5421" y="19153"/>
                  </a:lnTo>
                  <a:cubicBezTo>
                    <a:pt x="5618" y="19153"/>
                    <a:pt x="5598" y="19199"/>
                    <a:pt x="5607" y="18728"/>
                  </a:cubicBezTo>
                  <a:lnTo>
                    <a:pt x="5611" y="18508"/>
                  </a:lnTo>
                  <a:close/>
                  <a:moveTo>
                    <a:pt x="5020" y="18844"/>
                  </a:moveTo>
                  <a:cubicBezTo>
                    <a:pt x="4999" y="18858"/>
                    <a:pt x="5006" y="18870"/>
                    <a:pt x="5038" y="18873"/>
                  </a:cubicBezTo>
                  <a:cubicBezTo>
                    <a:pt x="5066" y="18875"/>
                    <a:pt x="5083" y="18865"/>
                    <a:pt x="5074" y="18850"/>
                  </a:cubicBezTo>
                  <a:cubicBezTo>
                    <a:pt x="5065" y="18835"/>
                    <a:pt x="5040" y="18830"/>
                    <a:pt x="5020" y="18844"/>
                  </a:cubicBezTo>
                  <a:close/>
                  <a:moveTo>
                    <a:pt x="6094" y="19475"/>
                  </a:moveTo>
                  <a:cubicBezTo>
                    <a:pt x="6071" y="19475"/>
                    <a:pt x="6069" y="19518"/>
                    <a:pt x="6087" y="19621"/>
                  </a:cubicBezTo>
                  <a:cubicBezTo>
                    <a:pt x="6107" y="19741"/>
                    <a:pt x="6104" y="19766"/>
                    <a:pt x="6062" y="19785"/>
                  </a:cubicBezTo>
                  <a:cubicBezTo>
                    <a:pt x="5987" y="19818"/>
                    <a:pt x="5956" y="20297"/>
                    <a:pt x="6024" y="20381"/>
                  </a:cubicBezTo>
                  <a:cubicBezTo>
                    <a:pt x="6070" y="20439"/>
                    <a:pt x="6071" y="20441"/>
                    <a:pt x="6024" y="20472"/>
                  </a:cubicBezTo>
                  <a:cubicBezTo>
                    <a:pt x="5978" y="20502"/>
                    <a:pt x="5978" y="20506"/>
                    <a:pt x="6028" y="20565"/>
                  </a:cubicBezTo>
                  <a:cubicBezTo>
                    <a:pt x="6063" y="20607"/>
                    <a:pt x="6086" y="20708"/>
                    <a:pt x="6098" y="20878"/>
                  </a:cubicBezTo>
                  <a:cubicBezTo>
                    <a:pt x="6112" y="21071"/>
                    <a:pt x="6125" y="21128"/>
                    <a:pt x="6159" y="21120"/>
                  </a:cubicBezTo>
                  <a:cubicBezTo>
                    <a:pt x="6211" y="21107"/>
                    <a:pt x="6227" y="21013"/>
                    <a:pt x="6233" y="20681"/>
                  </a:cubicBezTo>
                  <a:cubicBezTo>
                    <a:pt x="6237" y="20470"/>
                    <a:pt x="6249" y="20419"/>
                    <a:pt x="6313" y="20333"/>
                  </a:cubicBezTo>
                  <a:lnTo>
                    <a:pt x="6387" y="20233"/>
                  </a:lnTo>
                  <a:lnTo>
                    <a:pt x="6332" y="20114"/>
                  </a:lnTo>
                  <a:cubicBezTo>
                    <a:pt x="6301" y="20048"/>
                    <a:pt x="6277" y="19962"/>
                    <a:pt x="6277" y="19927"/>
                  </a:cubicBezTo>
                  <a:cubicBezTo>
                    <a:pt x="6277" y="19891"/>
                    <a:pt x="6263" y="19843"/>
                    <a:pt x="6248" y="19817"/>
                  </a:cubicBezTo>
                  <a:cubicBezTo>
                    <a:pt x="6233" y="19791"/>
                    <a:pt x="6215" y="19722"/>
                    <a:pt x="6208" y="19662"/>
                  </a:cubicBezTo>
                  <a:cubicBezTo>
                    <a:pt x="6196" y="19551"/>
                    <a:pt x="6151" y="19477"/>
                    <a:pt x="6094" y="19475"/>
                  </a:cubicBezTo>
                  <a:close/>
                  <a:moveTo>
                    <a:pt x="5945" y="20684"/>
                  </a:moveTo>
                  <a:cubicBezTo>
                    <a:pt x="5941" y="20681"/>
                    <a:pt x="5934" y="20695"/>
                    <a:pt x="5924" y="20723"/>
                  </a:cubicBezTo>
                  <a:cubicBezTo>
                    <a:pt x="5884" y="20828"/>
                    <a:pt x="5890" y="20900"/>
                    <a:pt x="5943" y="20923"/>
                  </a:cubicBezTo>
                  <a:cubicBezTo>
                    <a:pt x="5969" y="20935"/>
                    <a:pt x="5997" y="20946"/>
                    <a:pt x="6003" y="20949"/>
                  </a:cubicBezTo>
                  <a:cubicBezTo>
                    <a:pt x="6010" y="20952"/>
                    <a:pt x="6000" y="20931"/>
                    <a:pt x="5982" y="20900"/>
                  </a:cubicBezTo>
                  <a:cubicBezTo>
                    <a:pt x="5965" y="20870"/>
                    <a:pt x="5950" y="20801"/>
                    <a:pt x="5950" y="20749"/>
                  </a:cubicBezTo>
                  <a:cubicBezTo>
                    <a:pt x="5950" y="20710"/>
                    <a:pt x="5948" y="20688"/>
                    <a:pt x="5945" y="20684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grpSp>
        <p:nvGrpSpPr>
          <p:cNvPr id="269" name="Group 269"/>
          <p:cNvGrpSpPr/>
          <p:nvPr/>
        </p:nvGrpSpPr>
        <p:grpSpPr>
          <a:xfrm>
            <a:off x="3815539" y="3107777"/>
            <a:ext cx="899369" cy="408456"/>
            <a:chOff x="0" y="1"/>
            <a:chExt cx="1199157" cy="544607"/>
          </a:xfrm>
        </p:grpSpPr>
        <p:sp>
          <p:nvSpPr>
            <p:cNvPr id="268" name="Shape 268"/>
            <p:cNvSpPr/>
            <p:nvPr/>
          </p:nvSpPr>
          <p:spPr>
            <a:xfrm>
              <a:off x="38100" y="38100"/>
              <a:ext cx="1141065" cy="47192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18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ATLAS</a:t>
              </a: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67" name="Picture 266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"/>
              <a:ext cx="1199157" cy="544607"/>
            </a:xfrm>
            <a:prstGeom prst="rect">
              <a:avLst/>
            </a:prstGeom>
            <a:effectLst/>
          </p:spPr>
        </p:pic>
      </p:grpSp>
      <p:pic>
        <p:nvPicPr>
          <p:cNvPr id="270" name="Picture 269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72000" y="1310355"/>
            <a:ext cx="1496924" cy="27478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73" name="Group 273"/>
          <p:cNvGrpSpPr/>
          <p:nvPr/>
        </p:nvGrpSpPr>
        <p:grpSpPr>
          <a:xfrm>
            <a:off x="2702272" y="2895641"/>
            <a:ext cx="829984" cy="390614"/>
            <a:chOff x="0" y="1"/>
            <a:chExt cx="1106644" cy="520818"/>
          </a:xfrm>
        </p:grpSpPr>
        <p:sp>
          <p:nvSpPr>
            <p:cNvPr id="272" name="Shape 272"/>
            <p:cNvSpPr/>
            <p:nvPr/>
          </p:nvSpPr>
          <p:spPr>
            <a:xfrm>
              <a:off x="38100" y="38100"/>
              <a:ext cx="1068544" cy="47192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18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ALICE</a:t>
              </a: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1" name="Picture 270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"/>
              <a:ext cx="1106644" cy="520818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6515045" y="1898438"/>
            <a:ext cx="701425" cy="404459"/>
            <a:chOff x="0" y="0"/>
            <a:chExt cx="935233" cy="539277"/>
          </a:xfrm>
        </p:grpSpPr>
        <p:sp>
          <p:nvSpPr>
            <p:cNvPr id="275" name="Shape 275"/>
            <p:cNvSpPr/>
            <p:nvPr/>
          </p:nvSpPr>
          <p:spPr>
            <a:xfrm>
              <a:off x="38100" y="38100"/>
              <a:ext cx="860466" cy="430886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LHCb</a:t>
              </a:r>
              <a:r>
                <a:rPr sz="1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4" name="Picture 273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935233" cy="539277"/>
            </a:xfrm>
            <a:prstGeom prst="rect">
              <a:avLst/>
            </a:prstGeom>
            <a:effectLst/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Nikhef at CERN – LHCb, Atlas, Alice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Imagery: CERN, European Organisation for Nuclear Research, and Marco </a:t>
            </a:r>
            <a:r>
              <a:rPr lang="en-GB" dirty="0" err="1" smtClean="0">
                <a:solidFill>
                  <a:srgbClr val="E3D88B"/>
                </a:solidFill>
              </a:rPr>
              <a:t>Kraan</a:t>
            </a:r>
            <a:r>
              <a:rPr lang="en-GB" dirty="0" smtClean="0">
                <a:solidFill>
                  <a:srgbClr val="E3D88B"/>
                </a:solidFill>
              </a:rPr>
              <a:t>, Nikhef</a:t>
            </a:r>
            <a:endParaRPr lang="en-GB" dirty="0">
              <a:solidFill>
                <a:srgbClr val="E3D88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3" y="823455"/>
            <a:ext cx="2226214" cy="33393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584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Atlas: up to 40 </a:t>
            </a:r>
            <a:r>
              <a:rPr lang="en-US" dirty="0" err="1" smtClean="0"/>
              <a:t>Tbyte</a:t>
            </a:r>
            <a:r>
              <a:rPr lang="en-US" dirty="0" smtClean="0"/>
              <a:t>/day of fresh raw data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091110" y="4956910"/>
            <a:ext cx="6076172" cy="186590"/>
          </a:xfrm>
        </p:spPr>
        <p:txBody>
          <a:bodyPr/>
          <a:lstStyle/>
          <a:p>
            <a:r>
              <a:rPr lang="en-GB" dirty="0"/>
              <a:t>Image source: CERN, </a:t>
            </a:r>
            <a:r>
              <a:rPr lang="en-GB" dirty="0" smtClean="0"/>
              <a:t>Atlas collaboration; ATLAS approx. 140M active channels, mean event size ROD 1.6 </a:t>
            </a:r>
            <a:r>
              <a:rPr lang="en-GB" dirty="0" err="1" smtClean="0"/>
              <a:t>MByte</a:t>
            </a:r>
            <a:endParaRPr lang="en-GB" dirty="0"/>
          </a:p>
        </p:txBody>
      </p:sp>
      <p:pic>
        <p:nvPicPr>
          <p:cNvPr id="7" name="Picture 2" descr="http://davideangheleddu.weebly.com/uploads/3/8/5/5/38555661/360837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65" y="737592"/>
            <a:ext cx="6294521" cy="37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3176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and ICT programme, and the NikhefHousing data center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And decelerate for ultra-high-precision measurements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https://www.eedm.nl/ Nikhef and </a:t>
            </a:r>
            <a:r>
              <a:rPr lang="en-GB" dirty="0" err="1" smtClean="0"/>
              <a:t>Rijksuniversiteit</a:t>
            </a:r>
            <a:r>
              <a:rPr lang="en-GB" dirty="0" smtClean="0"/>
              <a:t> Groningen, images: Steven Hoekstra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1" y="3554552"/>
            <a:ext cx="725285" cy="698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736975"/>
            <a:ext cx="5926624" cy="3417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859" y="1592265"/>
            <a:ext cx="4068163" cy="1706732"/>
          </a:xfrm>
          <a:prstGeom prst="rect">
            <a:avLst/>
          </a:prstGeom>
          <a:ln>
            <a:solidFill>
              <a:srgbClr val="E3D88B"/>
            </a:solidFill>
          </a:ln>
        </p:spPr>
      </p:pic>
    </p:spTree>
    <p:extLst>
      <p:ext uri="{BB962C8B-B14F-4D97-AF65-F5344CB8AC3E}">
        <p14:creationId xmlns:p14="http://schemas.microsoft.com/office/powerpoint/2010/main" val="21273630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9CC597D3-2BA1-49B4-A652-5A098668FC13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1E7DFBDB-0D5E-4DBE-95D1-79263F0629F2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EB4A0C24-CFA4-404F-8DCC-D955205BD8E5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56CD6D2D-8398-4480-B92F-5F240E8E52F3}"/>
    </a:ext>
  </a:extLst>
</a:theme>
</file>

<file path=ppt/theme/theme5.xml><?xml version="1.0" encoding="utf-8"?>
<a:theme xmlns:a="http://schemas.openxmlformats.org/drawingml/2006/main" name="2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chemeClr val="tx1">
                <a:lumMod val="65000"/>
              </a:schemeClr>
            </a:solidFill>
            <a:effectLst/>
            <a:uFillTx/>
            <a:latin typeface="Akkurat Std Light" panose="02000303000000000000" pitchFamily="2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6.xml><?xml version="1.0" encoding="utf-8"?>
<a:theme xmlns:a="http://schemas.openxmlformats.org/drawingml/2006/main" name="1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5175</TotalTime>
  <Words>4108</Words>
  <Application>Microsoft Office PowerPoint</Application>
  <PresentationFormat>On-screen Show (16:9)</PresentationFormat>
  <Paragraphs>428</Paragraphs>
  <Slides>47</Slides>
  <Notes>13</Notes>
  <HiddenSlides>8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71" baseType="lpstr">
      <vt:lpstr>Akkurat Std</vt:lpstr>
      <vt:lpstr>Akkurat Std Bold</vt:lpstr>
      <vt:lpstr>Akkurat Std Italic</vt:lpstr>
      <vt:lpstr>Akkurat Std Mono</vt:lpstr>
      <vt:lpstr>Arial</vt:lpstr>
      <vt:lpstr>Bradley Hand ITC TT-Bold</vt:lpstr>
      <vt:lpstr>Calibri</vt:lpstr>
      <vt:lpstr>Candara</vt:lpstr>
      <vt:lpstr>Gill Sans</vt:lpstr>
      <vt:lpstr>Helvetica</vt:lpstr>
      <vt:lpstr>Helvetica Neue</vt:lpstr>
      <vt:lpstr>Helvetica Neue Medium</vt:lpstr>
      <vt:lpstr>Lucida Grande</vt:lpstr>
      <vt:lpstr>Maiandra GD</vt:lpstr>
      <vt:lpstr>Minion Pro</vt:lpstr>
      <vt:lpstr>Verdana</vt:lpstr>
      <vt:lpstr>Wingdings</vt:lpstr>
      <vt:lpstr>Nikhef-DG22-NikUM-main</vt:lpstr>
      <vt:lpstr>Nikhef-DG22-NikOnly-main</vt:lpstr>
      <vt:lpstr>Nikhef-DG22-2018-legacy</vt:lpstr>
      <vt:lpstr>Nikhef-DG22-NikUM-Closures</vt:lpstr>
      <vt:lpstr>2_Nik2018-Standard</vt:lpstr>
      <vt:lpstr>1_Nik2018-Standard</vt:lpstr>
      <vt:lpstr>PHOTO-PAINT</vt:lpstr>
      <vt:lpstr>Nikhef, its science and ICT programme, and the NikhefHousing data centre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did we get 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Thanks, and enjoy Nikhef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for the LHC  at Nikhef and in the world</dc:title>
  <dc:creator>davidg</dc:creator>
  <cp:lastModifiedBy>davidg</cp:lastModifiedBy>
  <cp:revision>410</cp:revision>
  <dcterms:created xsi:type="dcterms:W3CDTF">2023-03-20T04:02:50Z</dcterms:created>
  <dcterms:modified xsi:type="dcterms:W3CDTF">2025-01-24T10:35:06Z</dcterms:modified>
</cp:coreProperties>
</file>