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5.jpg" ContentType="image/jpg"/>
  <Override PartName="/ppt/media/image112.jpg" ContentType="image/jpg"/>
  <Override PartName="/ppt/media/image115.jpg" ContentType="image/jpg"/>
  <Override PartName="/ppt/media/image117.jpg" ContentType="image/jpg"/>
  <Override PartName="/ppt/media/image1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37"/>
  </p:notesMasterIdLst>
  <p:handoutMasterIdLst>
    <p:handoutMasterId r:id="rId38"/>
  </p:handoutMasterIdLst>
  <p:sldIdLst>
    <p:sldId id="256" r:id="rId7"/>
    <p:sldId id="320" r:id="rId8"/>
    <p:sldId id="321" r:id="rId9"/>
    <p:sldId id="323" r:id="rId10"/>
    <p:sldId id="325" r:id="rId11"/>
    <p:sldId id="326" r:id="rId12"/>
    <p:sldId id="343" r:id="rId13"/>
    <p:sldId id="345" r:id="rId14"/>
    <p:sldId id="344" r:id="rId15"/>
    <p:sldId id="276" r:id="rId16"/>
    <p:sldId id="328" r:id="rId17"/>
    <p:sldId id="327" r:id="rId18"/>
    <p:sldId id="336" r:id="rId19"/>
    <p:sldId id="273" r:id="rId20"/>
    <p:sldId id="285" r:id="rId21"/>
    <p:sldId id="331" r:id="rId22"/>
    <p:sldId id="337" r:id="rId23"/>
    <p:sldId id="332" r:id="rId24"/>
    <p:sldId id="342" r:id="rId25"/>
    <p:sldId id="334" r:id="rId26"/>
    <p:sldId id="287" r:id="rId27"/>
    <p:sldId id="341" r:id="rId28"/>
    <p:sldId id="293" r:id="rId29"/>
    <p:sldId id="339" r:id="rId30"/>
    <p:sldId id="340" r:id="rId31"/>
    <p:sldId id="346" r:id="rId32"/>
    <p:sldId id="301" r:id="rId33"/>
    <p:sldId id="347" r:id="rId34"/>
    <p:sldId id="302" r:id="rId35"/>
    <p:sldId id="257" r:id="rId36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0" autoAdjust="0"/>
    <p:restoredTop sz="94643"/>
  </p:normalViewPr>
  <p:slideViewPr>
    <p:cSldViewPr snapToGrid="0" snapToObjects="1">
      <p:cViewPr varScale="1">
        <p:scale>
          <a:sx n="114" d="100"/>
          <a:sy n="114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858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7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monit-grafana.cern.ch/d/000000420/fts-transfers-30-da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image" Target="../media/image91.png"/><Relationship Id="rId7" Type="http://schemas.openxmlformats.org/officeDocument/2006/relationships/image" Target="../media/image9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57.png"/><Relationship Id="rId21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openxmlformats.org/officeDocument/2006/relationships/image" Target="../media/image64.wmf"/><Relationship Id="rId17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19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May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Introduction to Nikhef</a:t>
            </a:r>
            <a:r>
              <a:rPr lang="en-GB" dirty="0"/>
              <a:t> </a:t>
            </a:r>
            <a:r>
              <a:rPr lang="en-GB" dirty="0" smtClean="0"/>
              <a:t>and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err="1" smtClean="0"/>
              <a:t>NikhefHousing</a:t>
            </a:r>
            <a:r>
              <a:rPr lang="en-GB" dirty="0" smtClean="0"/>
              <a:t> Data Centre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889219"/>
            <a:ext cx="4692015" cy="1706586"/>
          </a:xfrm>
        </p:spPr>
        <p:txBody>
          <a:bodyPr/>
          <a:lstStyle/>
          <a:p>
            <a:r>
              <a:rPr lang="en-GB" sz="2000" dirty="0" smtClean="0">
                <a:solidFill>
                  <a:srgbClr val="6F2575"/>
                </a:solidFill>
              </a:rPr>
              <a:t>11 global Tier-1 centres for CERN’s LHC</a:t>
            </a:r>
          </a:p>
          <a:p>
            <a:endParaRPr lang="en-GB" sz="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‘NL-T1’ part of the Dutch National Infrastructure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b="1" dirty="0" smtClean="0">
                <a:solidFill>
                  <a:srgbClr val="6F2575"/>
                </a:solidFill>
              </a:rPr>
              <a:t>coordinated by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located at SURF and Nikhef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6F2575"/>
                </a:solidFill>
              </a:rPr>
              <a:t>shared </a:t>
            </a:r>
            <a:r>
              <a:rPr lang="en-GB" sz="1600" dirty="0" smtClean="0">
                <a:solidFill>
                  <a:srgbClr val="6F2575"/>
                </a:solidFill>
              </a:rPr>
              <a:t>across research domains: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GWIs, WIs, and other instruments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WLCG </a:t>
            </a:r>
            <a:r>
              <a:rPr lang="en-US" dirty="0"/>
              <a:t>and Dutch National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NDPF Statistics overview, https://www.nikhef.nl/pdp/doc/stats/ </a:t>
            </a:r>
            <a:r>
              <a:rPr lang="en-US" dirty="0" err="1"/>
              <a:t>GRISview</a:t>
            </a:r>
            <a:r>
              <a:rPr lang="en-US" dirty="0"/>
              <a:t> images: Jeff </a:t>
            </a:r>
            <a:r>
              <a:rPr lang="en-US" dirty="0" err="1" smtClean="0"/>
              <a:t>Templon</a:t>
            </a:r>
            <a:r>
              <a:rPr lang="en-US" dirty="0" smtClean="0"/>
              <a:t> </a:t>
            </a:r>
            <a:r>
              <a:rPr lang="en-US" dirty="0"/>
              <a:t>period: March 2021 .. October </a:t>
            </a:r>
            <a:r>
              <a:rPr lang="en-US" dirty="0" smtClean="0"/>
              <a:t>2022; cluster nodes: ‘</a:t>
            </a:r>
            <a:r>
              <a:rPr lang="en-US" dirty="0" err="1" smtClean="0"/>
              <a:t>Lotenfeest</a:t>
            </a:r>
            <a:r>
              <a:rPr lang="en-US" dirty="0" smtClean="0"/>
              <a:t>’</a:t>
            </a:r>
            <a:endParaRPr lang="en-GB" sz="900" dirty="0" smtClean="0"/>
          </a:p>
          <a:p>
            <a:endParaRPr lang="en-US" sz="900" dirty="0"/>
          </a:p>
          <a:p>
            <a:endParaRPr lang="en-GB" sz="900" dirty="0"/>
          </a:p>
          <a:p>
            <a:endParaRPr lang="en-GB" sz="9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24" y="736975"/>
            <a:ext cx="3723456" cy="27661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3656" y="2694545"/>
            <a:ext cx="8326437" cy="1411784"/>
            <a:chOff x="360362" y="1233464"/>
            <a:chExt cx="8326437" cy="14117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2" y="1233464"/>
              <a:ext cx="8326437" cy="14117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96644" y="1636048"/>
              <a:ext cx="108395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cap="none" dirty="0" smtClean="0">
                  <a:solidFill>
                    <a:srgbClr val="00479E"/>
                  </a:solidFill>
                </a:rPr>
                <a:t># jobs</a:t>
              </a:r>
              <a:endParaRPr lang="en-GB" cap="none" dirty="0">
                <a:solidFill>
                  <a:srgbClr val="00479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7" y="1502906"/>
            <a:ext cx="2554037" cy="23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monit-grafana.cern.ch/d/000000420/fts-transfers-30-day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97063" y="53975"/>
            <a:ext cx="7246937" cy="582613"/>
          </a:xfrm>
        </p:spPr>
        <p:txBody>
          <a:bodyPr/>
          <a:lstStyle/>
          <a:p>
            <a:r>
              <a:rPr lang="en-US" dirty="0" smtClean="0"/>
              <a:t>Distributing data via the network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345281"/>
            <a:ext cx="9152404" cy="3867748"/>
            <a:chOff x="0" y="489565"/>
            <a:chExt cx="9152404" cy="3867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89565"/>
              <a:ext cx="9080670" cy="386774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444619" y="1490084"/>
              <a:ext cx="904551" cy="653928"/>
              <a:chOff x="3417496" y="4149676"/>
              <a:chExt cx="3391047" cy="251796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496" y="4149676"/>
                <a:ext cx="2857647" cy="191144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0896" y="4749840"/>
                <a:ext cx="2857647" cy="1917799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99" y="2077966"/>
              <a:ext cx="822982" cy="310904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2282" y="2210057"/>
              <a:ext cx="76866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8549675" y="2044628"/>
              <a:ext cx="602729" cy="330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r>
                <a:rPr lang="en-US" sz="1650" dirty="0">
                  <a:latin typeface="Akkurat Std Mono" panose="02000503000000000000" pitchFamily="2" charset="0"/>
                </a:rPr>
                <a:t>2.6M</a:t>
              </a:r>
              <a:endParaRPr lang="en-GB" sz="1650" dirty="0">
                <a:latin typeface="Akkurat Std Mono" panose="02000503000000000000" pitchFamily="2" charset="0"/>
              </a:endParaRPr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08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73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Globally distributed </a:t>
            </a:r>
            <a:r>
              <a:rPr lang="en-US" b="1" dirty="0" smtClean="0"/>
              <a:t>computing: federated services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85748" y="714446"/>
            <a:ext cx="3230373" cy="854080"/>
          </a:xfrm>
          <a:prstGeom prst="rect">
            <a:avLst/>
          </a:prstGeom>
          <a:solidFill>
            <a:srgbClr val="E3D88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170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institutes in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/>
            </a:r>
            <a:b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42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countries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&amp; economies</a:t>
            </a:r>
          </a:p>
          <a:p>
            <a:pPr algn="r"/>
            <a:r>
              <a:rPr lang="en-US" sz="1650" b="1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no single administrative control</a:t>
            </a:r>
            <a:endParaRPr lang="en-US" sz="1650" b="1" cap="none" dirty="0">
              <a:solidFill>
                <a:schemeClr val="tx1">
                  <a:lumMod val="85000"/>
                </a:schemeClr>
              </a:solidFill>
              <a:latin typeface="Akkurat Std Italic" panose="02000503000000000000" pitchFamily="2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2860" y="4222612"/>
            <a:ext cx="5948004" cy="890298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Computing 	~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2,000,000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cores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On-line disks	&gt; 4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Archival	&gt;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600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6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1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3" y="3088519"/>
            <a:ext cx="780542" cy="6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081" y="762421"/>
            <a:ext cx="2359479" cy="14650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eduGAIN without edupain, please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819165" cy="400110"/>
          </a:xfrm>
        </p:spPr>
        <p:txBody>
          <a:bodyPr/>
          <a:lstStyle/>
          <a:p>
            <a:r>
              <a:rPr lang="en-US" dirty="0" smtClean="0"/>
              <a:t>… to a global service federation for research and education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Images: </a:t>
            </a:r>
            <a:r>
              <a:rPr lang="en-US" sz="900" dirty="0" err="1" smtClean="0"/>
              <a:t>SURFconext</a:t>
            </a:r>
            <a:r>
              <a:rPr lang="en-US" sz="900" dirty="0" smtClean="0"/>
              <a:t> </a:t>
            </a:r>
            <a:r>
              <a:rPr lang="en-US" sz="900" dirty="0" err="1" smtClean="0"/>
              <a:t>IdP</a:t>
            </a:r>
            <a:r>
              <a:rPr lang="en-US" sz="900" dirty="0" smtClean="0"/>
              <a:t> dashboard by SURF, showing some services tagged with REFEDS R&amp;S; eduGAIN map: GEANT, https://technical.edugain.org/status 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" y="877695"/>
            <a:ext cx="4858290" cy="2909445"/>
          </a:xfrm>
          <a:prstGeom prst="rect">
            <a:avLst/>
          </a:prstGeom>
        </p:spPr>
      </p:pic>
      <p:pic>
        <p:nvPicPr>
          <p:cNvPr id="10" name="Google Shape;74;p16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78090" y="1846488"/>
            <a:ext cx="14573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234463"/>
            <a:ext cx="4229494" cy="20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Data </a:t>
            </a:r>
            <a:r>
              <a:rPr lang="en-US" dirty="0" smtClean="0"/>
              <a:t>Centre</a:t>
            </a:r>
            <a:r>
              <a:rPr lang="en-US" dirty="0"/>
              <a:t>: Housing, Connectivity, Compute</a:t>
            </a:r>
            <a:r>
              <a:rPr lang="en-US" dirty="0" smtClean="0"/>
              <a:t>, Data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0" y="829955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Typical data traffic to and from our processing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Source: Nikhef cricket graphs period January 2023 – May 2024 – aggregated (research) traffic to external peers from </a:t>
            </a:r>
            <a:r>
              <a:rPr lang="en-US" dirty="0" err="1" smtClean="0"/>
              <a:t>deelqfx</a:t>
            </a:r>
            <a:r>
              <a:rPr lang="en-US" dirty="0" smtClean="0"/>
              <a:t> – https://cricket.nikhef.nl/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935912"/>
            <a:ext cx="6729413" cy="30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Getting to CERN from the Netherlands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IBR-LAN at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638235"/>
            <a:ext cx="3853823" cy="36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, made of </a:t>
            </a:r>
            <a:r>
              <a:rPr lang="nl-NL" dirty="0" err="1" smtClean="0"/>
              <a:t>particles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fields</a:t>
            </a:r>
            <a:endParaRPr lang="nl-NL" dirty="0"/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073" y="831995"/>
            <a:ext cx="5840705" cy="18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81260" y="2947699"/>
            <a:ext cx="2327440" cy="1411990"/>
            <a:chOff x="2105729" y="2800522"/>
            <a:chExt cx="2672971" cy="1621614"/>
          </a:xfrm>
        </p:grpSpPr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105729" y="2800522"/>
              <a:ext cx="2672971" cy="16216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127677" y="4079225"/>
              <a:ext cx="1758140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400"/>
                <a:t>Collider physics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34499" y="2934417"/>
            <a:ext cx="1586725" cy="1425204"/>
            <a:chOff x="237825" y="2800522"/>
            <a:chExt cx="1805307" cy="1621534"/>
          </a:xfrm>
        </p:grpSpPr>
        <p:sp>
          <p:nvSpPr>
            <p:cNvPr id="228" name="Shape 228"/>
            <p:cNvSpPr/>
            <p:nvPr/>
          </p:nvSpPr>
          <p:spPr>
            <a:xfrm>
              <a:off x="237825" y="2800522"/>
              <a:ext cx="1805307" cy="1621534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04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18817" y="3193436"/>
              <a:ext cx="757490" cy="537855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8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238127" y="4079225"/>
              <a:ext cx="1783082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400" dirty="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19532" b="429"/>
            <a:stretch>
              <a:fillRect/>
            </a:stretch>
          </p:blipFill>
          <p:spPr>
            <a:xfrm>
              <a:off x="350481" y="3832043"/>
              <a:ext cx="1557741" cy="258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143101" y="3193436"/>
              <a:ext cx="757490" cy="537855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8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464118" y="2947699"/>
            <a:ext cx="2569614" cy="1403853"/>
            <a:chOff x="4856854" y="2805154"/>
            <a:chExt cx="2951098" cy="1612269"/>
          </a:xfrm>
        </p:grpSpPr>
        <p:grpSp>
          <p:nvGrpSpPr>
            <p:cNvPr id="21" name="Group 20"/>
            <p:cNvGrpSpPr/>
            <p:nvPr/>
          </p:nvGrpSpPr>
          <p:grpSpPr>
            <a:xfrm>
              <a:off x="4856854" y="2805154"/>
              <a:ext cx="2951098" cy="1612269"/>
              <a:chOff x="4856854" y="2805154"/>
              <a:chExt cx="2951098" cy="1612269"/>
            </a:xfrm>
          </p:grpSpPr>
          <p:pic>
            <p:nvPicPr>
              <p:cNvPr id="230" name="astro-web-titel_eng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906195" y="2805154"/>
                <a:ext cx="2821467" cy="1612269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2" name="Shape 232"/>
              <p:cNvSpPr/>
              <p:nvPr/>
            </p:nvSpPr>
            <p:spPr>
              <a:xfrm>
                <a:off x="4856854" y="4068414"/>
                <a:ext cx="2951098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 err="1"/>
                  <a:t>Astroparticle</a:t>
                </a:r>
                <a:r>
                  <a:rPr sz="1400" dirty="0"/>
                  <a:t> physics              </a:t>
                </a:r>
              </a:p>
            </p:txBody>
          </p:sp>
        </p:grpSp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235" y="2805154"/>
              <a:ext cx="1126716" cy="54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677115" y="2934417"/>
            <a:ext cx="1586725" cy="1425204"/>
            <a:chOff x="6850146" y="701603"/>
            <a:chExt cx="1805307" cy="1621534"/>
          </a:xfrm>
        </p:grpSpPr>
        <p:sp>
          <p:nvSpPr>
            <p:cNvPr id="24" name="Shape 228"/>
            <p:cNvSpPr/>
            <p:nvPr/>
          </p:nvSpPr>
          <p:spPr>
            <a:xfrm>
              <a:off x="6850146" y="701603"/>
              <a:ext cx="1805307" cy="162153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04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Shape 236"/>
            <p:cNvSpPr/>
            <p:nvPr/>
          </p:nvSpPr>
          <p:spPr>
            <a:xfrm>
              <a:off x="6866701" y="1970623"/>
              <a:ext cx="1783082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US" sz="1400" dirty="0" smtClean="0"/>
                <a:t>Technology R&amp;D</a:t>
              </a:r>
              <a:endParaRPr sz="14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14563" y="788399"/>
              <a:ext cx="594268" cy="9142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2395" y="1087080"/>
              <a:ext cx="1557740" cy="87528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054" y="783256"/>
              <a:ext cx="654006" cy="87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Getting </a:t>
            </a:r>
            <a:br>
              <a:rPr lang="en-GB" dirty="0" smtClean="0"/>
            </a:br>
            <a:r>
              <a:rPr lang="en-GB" dirty="0" smtClean="0"/>
              <a:t>to CERN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Data: </a:t>
            </a:r>
            <a:r>
              <a:rPr lang="en-US" dirty="0" err="1"/>
              <a:t>TraceMON</a:t>
            </a:r>
            <a:r>
              <a:rPr lang="en-US" dirty="0"/>
              <a:t> </a:t>
            </a:r>
            <a:r>
              <a:rPr lang="en-US" dirty="0" err="1" smtClean="0"/>
              <a:t>IPmap</a:t>
            </a:r>
            <a:r>
              <a:rPr lang="en-US" dirty="0" smtClean="0"/>
              <a:t> from </a:t>
            </a:r>
            <a:r>
              <a:rPr lang="en-US" dirty="0"/>
              <a:t>RIPE NCC </a:t>
            </a:r>
            <a:r>
              <a:rPr lang="en-US" dirty="0" smtClean="0"/>
              <a:t>Atlas atlas.ripe.net measurement 9249079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446" y="153270"/>
            <a:ext cx="5587533" cy="415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85" y="4066124"/>
            <a:ext cx="689610" cy="1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LHCone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LHCone (“LHC Open Network Environment”) – visualization by Bill Johnston, ESnet version: October 2022 – updated with new AS1104 links</a:t>
            </a:r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18" y="123764"/>
            <a:ext cx="6959457" cy="41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91768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And no 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failure: Internet protocols are engineered to re-route traffic</a:t>
            </a:r>
            <a:endParaRPr lang="en-US" sz="1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‘Connectivity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different things:</a:t>
            </a:r>
            <a:endParaRPr lang="en-US" sz="1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see on the 1</a:t>
            </a:r>
            <a:r>
              <a:rPr lang="en-US" sz="1600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st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tour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equipment: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/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2</a:t>
            </a:r>
            <a:r>
              <a:rPr lang="en-US" sz="1600" b="1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nd</a:t>
            </a:r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has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our science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data </a:t>
            </a: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endParaRPr lang="en-US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036" y="735486"/>
            <a:ext cx="3500368" cy="15542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hosts Nikhef, CERN, 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gravitational waves, 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and SURF </a:t>
            </a:r>
            <a:r>
              <a:rPr lang="en-US" sz="16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strengthens connectivity at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10149" y="3268165"/>
            <a:ext cx="4034193" cy="1308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6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6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from once just 2 racks in a spare space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to now &gt; ~400 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connectivity only, but not hosting</a:t>
            </a:r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3952874" cy="3320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three 400kW </a:t>
            </a:r>
            <a:r>
              <a:rPr lang="en-US" sz="1800" dirty="0"/>
              <a:t>active/free cooling chillers installed in 2009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grown to ~400 racks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dditional electricity generator set added </a:t>
            </a:r>
            <a:r>
              <a:rPr lang="en-US" sz="1800" dirty="0"/>
              <a:t>in </a:t>
            </a:r>
            <a:r>
              <a:rPr lang="en-US" sz="1800" dirty="0" smtClean="0"/>
              <a:t>2009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Aquifer </a:t>
            </a:r>
            <a:r>
              <a:rPr lang="en-US" sz="1800" dirty="0"/>
              <a:t>Thermal Energy Storage (ATES) system </a:t>
            </a:r>
            <a:r>
              <a:rPr lang="en-US" sz="1800" dirty="0" smtClean="0"/>
              <a:t>in 2010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Data centre installation management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energy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the many </a:t>
            </a:r>
            <a:br>
              <a:rPr lang="en-US" dirty="0" smtClean="0"/>
            </a:br>
            <a:r>
              <a:rPr lang="en-US" dirty="0" smtClean="0"/>
              <a:t>autonomous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systems ...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10" y="123300"/>
            <a:ext cx="6424865" cy="44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smtClean="0"/>
              <a:t>are faster than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Exercising the network – sensor data and events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Image: ballenbak.nikhef.nl, Tristan </a:t>
            </a:r>
            <a:r>
              <a:rPr lang="en-US" dirty="0" err="1" smtClean="0"/>
              <a:t>Suerink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286" y="686327"/>
            <a:ext cx="7345428" cy="3669975"/>
            <a:chOff x="0" y="0"/>
            <a:chExt cx="9144000" cy="45685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45685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370" y="517830"/>
              <a:ext cx="5127505" cy="2372693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414" r="490" b="-414"/>
            <a:stretch/>
          </p:blipFill>
          <p:spPr>
            <a:xfrm>
              <a:off x="4114800" y="1645920"/>
              <a:ext cx="4886163" cy="2033652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325875" y="2724351"/>
              <a:ext cx="3116984" cy="12962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800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Gbps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and 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&gt;593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Mpps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– </a:t>
              </a:r>
              <a:b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connected to CERN via SURF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1100" cap="none" dirty="0">
                <a:solidFill>
                  <a:srgbClr val="6F2575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725" y="3454510"/>
              <a:ext cx="3937724" cy="5985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88785" y="1134153"/>
              <a:ext cx="1294877" cy="434222"/>
            </a:xfrm>
            <a:prstGeom prst="rect">
              <a:avLst/>
            </a:prstGeom>
            <a:solidFill>
              <a:srgbClr val="EAEAEA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1.02 </a:t>
              </a:r>
              <a:r>
                <a:rPr kumimoji="0" lang="en-GB" sz="16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Bpps</a:t>
              </a:r>
              <a:endPara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032648" y="4117181"/>
            <a:ext cx="442913" cy="119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236397" y="3541238"/>
            <a:ext cx="474555" cy="22744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0952" y="1901778"/>
            <a:ext cx="1344416" cy="92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1854194" y="2999556"/>
            <a:ext cx="1070896" cy="111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5">
            <a:extLst/>
          </a:blip>
          <a:srcRect l="16738" t="7399" r="14320" b="13889"/>
          <a:stretch>
            <a:fillRect/>
          </a:stretch>
        </p:blipFill>
        <p:spPr>
          <a:xfrm>
            <a:off x="4057650" y="1036643"/>
            <a:ext cx="1212803" cy="876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19860" y="2865436"/>
            <a:ext cx="3300787" cy="19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665756" y="3125390"/>
            <a:ext cx="1176656" cy="561977"/>
            <a:chOff x="0" y="0"/>
            <a:chExt cx="1568873" cy="749301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21983" y="683336"/>
            <a:ext cx="3294225" cy="60469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287574" y="2875273"/>
            <a:ext cx="1176656" cy="561977"/>
            <a:chOff x="0" y="0"/>
            <a:chExt cx="1568873" cy="749301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033161" y="1459970"/>
            <a:ext cx="1176656" cy="561977"/>
            <a:chOff x="0" y="0"/>
            <a:chExt cx="1568873" cy="749301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CERN – Europe’s laboratory for high-energy physics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</a:t>
            </a:r>
            <a:endParaRPr lang="en-GB" dirty="0">
              <a:solidFill>
                <a:srgbClr val="E3D88B"/>
              </a:solidFill>
            </a:endParaRPr>
          </a:p>
        </p:txBody>
      </p:sp>
      <p:grpSp>
        <p:nvGrpSpPr>
          <p:cNvPr id="260" name="Group 260"/>
          <p:cNvGrpSpPr/>
          <p:nvPr/>
        </p:nvGrpSpPr>
        <p:grpSpPr>
          <a:xfrm>
            <a:off x="6322263" y="3416484"/>
            <a:ext cx="604095" cy="867147"/>
            <a:chOff x="0" y="76200"/>
            <a:chExt cx="805459" cy="1156194"/>
          </a:xfrm>
        </p:grpSpPr>
        <p:pic>
          <p:nvPicPr>
            <p:cNvPr id="258" name="atlas-logo.png"/>
            <p:cNvPicPr>
              <a:picLocks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0137"/>
              <a:ext cx="115570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r>
                <a:rPr sz="1200">
                  <a:solidFill>
                    <a:srgbClr val="000000"/>
                  </a:solidFill>
                </a:rPr>
                <a:t>Atlas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Thanks, and enjoy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30680" y="13840"/>
            <a:ext cx="6014419" cy="4567741"/>
            <a:chOff x="1143000" y="-17831"/>
            <a:chExt cx="6796009" cy="51613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56263"/>
              <a:ext cx="3522259" cy="248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1941" y="2671152"/>
              <a:ext cx="3905250" cy="24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7019"/>
              <a:ext cx="4995174" cy="270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571" y="789552"/>
              <a:ext cx="2638643" cy="226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272" y="-17831"/>
              <a:ext cx="1979737" cy="123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38125" y="4058150"/>
            <a:ext cx="8667750" cy="450431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www.et-emr.eu!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881173"/>
            <a:ext cx="8667750" cy="627408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the</a:t>
            </a:r>
            <a:br>
              <a:rPr lang="en-US" sz="1050" dirty="0" smtClean="0"/>
            </a:br>
            <a:r>
              <a:rPr lang="en-US" sz="1050" dirty="0" smtClean="0"/>
              <a:t>EMR region, image: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GW150914 event: </a:t>
            </a:r>
            <a:br>
              <a:rPr lang="en-US" sz="1050" dirty="0" smtClean="0"/>
            </a:br>
            <a:r>
              <a:rPr lang="en-US" sz="1050" dirty="0" err="1" smtClean="0"/>
              <a:t>gw</a:t>
            </a:r>
            <a:r>
              <a:rPr lang="en-US" sz="1050" dirty="0" smtClean="0"/>
              <a:t>-astronomy </a:t>
            </a:r>
            <a:r>
              <a:rPr lang="en-US" sz="1050" dirty="0"/>
              <a:t>collaborations, </a:t>
            </a:r>
            <a:r>
              <a:rPr lang="en-US" sz="1050" dirty="0" smtClean="0"/>
              <a:t>LIGO</a:t>
            </a:r>
            <a:endParaRPr lang="en-US" sz="105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00855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483229" y="4712032"/>
            <a:ext cx="1905455" cy="222274"/>
          </a:xfrm>
        </p:spPr>
        <p:txBody>
          <a:bodyPr/>
          <a:lstStyle/>
          <a:p>
            <a:r>
              <a:rPr lang="en-US" sz="600" dirty="0">
                <a:solidFill>
                  <a:srgbClr val="6F2575"/>
                </a:solidFill>
              </a:rPr>
              <a:t>Peter Higgs and Francois </a:t>
            </a:r>
            <a:r>
              <a:rPr lang="en-US" sz="600" dirty="0" err="1">
                <a:solidFill>
                  <a:srgbClr val="6F2575"/>
                </a:solidFill>
              </a:rPr>
              <a:t>Englert</a:t>
            </a:r>
            <a:r>
              <a:rPr lang="en-US" sz="600" dirty="0">
                <a:solidFill>
                  <a:srgbClr val="6F2575"/>
                </a:solidFill>
              </a:rPr>
              <a:t> at the 2013 Nobel prize press conference, Stockholm. Photo: Bengt Nyman, https://www.flickr.com/photos/97469566@N00</a:t>
            </a:r>
            <a:endParaRPr lang="en-GB" sz="600" dirty="0">
              <a:solidFill>
                <a:srgbClr val="6F257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1650" y="4008878"/>
            <a:ext cx="3549650" cy="552450"/>
          </a:xfrm>
        </p:spPr>
        <p:txBody>
          <a:bodyPr/>
          <a:lstStyle/>
          <a:p>
            <a:r>
              <a:rPr lang="en-US" sz="1400" b="1" dirty="0" smtClean="0">
                <a:solidFill>
                  <a:srgbClr val="E3D88B"/>
                </a:solidFill>
              </a:rPr>
              <a:t>P. Higgs, Phys. Rev. Lett. 13, 508</a:t>
            </a:r>
            <a:r>
              <a:rPr lang="en-US" sz="1400" b="1" dirty="0">
                <a:solidFill>
                  <a:srgbClr val="E3D88B"/>
                </a:solidFill>
              </a:rPr>
              <a:t/>
            </a:r>
            <a:br>
              <a:rPr lang="en-US" sz="1400" b="1" dirty="0">
                <a:solidFill>
                  <a:srgbClr val="E3D88B"/>
                </a:solidFill>
              </a:rPr>
            </a:br>
            <a:r>
              <a:rPr lang="en-US" sz="1400" b="1" dirty="0" smtClean="0">
                <a:solidFill>
                  <a:srgbClr val="E3D88B"/>
                </a:solidFill>
              </a:rPr>
              <a:t>16823 characters, 165kByte PDF</a:t>
            </a:r>
            <a:endParaRPr lang="en-GB" sz="1400" b="1" dirty="0">
              <a:solidFill>
                <a:srgbClr val="E3D88B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5244" y="615966"/>
            <a:ext cx="5643339" cy="392219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" y="2412788"/>
            <a:ext cx="1639466" cy="9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Computing on lots of data – 40 Mevents/sec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64067"/>
            <a:ext cx="8667750" cy="151268"/>
          </a:xfrm>
        </p:spPr>
        <p:txBody>
          <a:bodyPr/>
          <a:lstStyle/>
          <a:p>
            <a:r>
              <a:rPr lang="en-US" sz="1050" dirty="0" smtClean="0"/>
              <a:t>Display of a proton-proton collision event recorded by ATLAS on 3 June 2015, with the first LHC stable beams at a collision energy of 13 </a:t>
            </a:r>
            <a:r>
              <a:rPr lang="en-US" sz="1050" dirty="0" err="1" smtClean="0"/>
              <a:t>TeV</a:t>
            </a:r>
            <a:r>
              <a:rPr lang="en-GB" sz="1050" dirty="0" smtClean="0"/>
              <a:t>; </a:t>
            </a:r>
            <a:br>
              <a:rPr lang="en-GB" sz="1050" dirty="0" smtClean="0"/>
            </a:br>
            <a:r>
              <a:rPr lang="en-US" sz="1050" dirty="0" smtClean="0"/>
              <a:t>Event processing time: v19.0.1.1 as per Jovan </a:t>
            </a:r>
            <a:r>
              <a:rPr lang="en-US" sz="1050" dirty="0" err="1" smtClean="0"/>
              <a:t>Mitrevski</a:t>
            </a:r>
            <a:r>
              <a:rPr lang="en-US" sz="1050" dirty="0" smtClean="0"/>
              <a:t> and 2015  J. Phys.: Conf. Ser. 664 072034 (CHEP2015)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12" y="718407"/>
            <a:ext cx="5278549" cy="351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35327"/>
            <a:ext cx="5275149" cy="3511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612" y="758187"/>
            <a:ext cx="1704657" cy="17097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4319" y="1761311"/>
            <a:ext cx="301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~ 10 seconds to compute </a:t>
            </a:r>
          </a:p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a single event at ATLAS </a:t>
            </a:r>
            <a:br>
              <a:rPr lang="en-US" sz="1600" cap="none" dirty="0">
                <a:solidFill>
                  <a:srgbClr val="E3D88B"/>
                </a:solidFill>
              </a:rPr>
            </a:br>
            <a:r>
              <a:rPr lang="en-US" sz="1600" cap="none" dirty="0">
                <a:solidFill>
                  <a:srgbClr val="E3D88B"/>
                </a:solidFill>
              </a:rPr>
              <a:t>for ‘jets’ containing ~30 </a:t>
            </a:r>
            <a:r>
              <a:rPr lang="en-US" sz="1600" cap="none" dirty="0" smtClean="0">
                <a:solidFill>
                  <a:srgbClr val="E3D88B"/>
                </a:solidFill>
              </a:rPr>
              <a:t>collisions</a:t>
            </a:r>
            <a:endParaRPr lang="en-US" sz="16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44113" y="728078"/>
            <a:ext cx="716260" cy="1046029"/>
            <a:chOff x="4309660" y="886683"/>
            <a:chExt cx="766212" cy="1118980"/>
          </a:xfrm>
        </p:grpSpPr>
        <p:grpSp>
          <p:nvGrpSpPr>
            <p:cNvPr id="5" name="Group 4"/>
            <p:cNvGrpSpPr/>
            <p:nvPr/>
          </p:nvGrpSpPr>
          <p:grpSpPr>
            <a:xfrm>
              <a:off x="4309660" y="886683"/>
              <a:ext cx="618938" cy="584102"/>
              <a:chOff x="3079979" y="839837"/>
              <a:chExt cx="1252103" cy="1181631"/>
            </a:xfrm>
          </p:grpSpPr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4357024" y="1147501"/>
              <a:ext cx="618938" cy="584102"/>
              <a:chOff x="3079979" y="839837"/>
              <a:chExt cx="1252103" cy="1181631"/>
            </a:xfrm>
          </p:grpSpPr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4456934" y="1421561"/>
              <a:ext cx="618938" cy="584102"/>
              <a:chOff x="3079979" y="839837"/>
              <a:chExt cx="1252103" cy="1181631"/>
            </a:xfrm>
          </p:grpSpPr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84" y="2192873"/>
            <a:ext cx="1536157" cy="1864120"/>
          </a:xfrm>
          <a:prstGeom prst="rect">
            <a:avLst/>
          </a:prstGeom>
        </p:spPr>
      </p:pic>
      <p:sp>
        <p:nvSpPr>
          <p:cNvPr id="71" name="Shape 339"/>
          <p:cNvSpPr/>
          <p:nvPr/>
        </p:nvSpPr>
        <p:spPr>
          <a:xfrm>
            <a:off x="4528702" y="2320158"/>
            <a:ext cx="1851140" cy="1561743"/>
          </a:xfrm>
          <a:prstGeom prst="roundRect">
            <a:avLst>
              <a:gd name="adj" fmla="val 8065"/>
            </a:avLst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40641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Bold" panose="02000803000000000000" pitchFamily="2" charset="0"/>
                <a:ea typeface="Candara"/>
                <a:cs typeface="Candara"/>
                <a:sym typeface="Candara"/>
              </a:rPr>
              <a:t>Classify particles in collision and their physics properties: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Bold" panose="020008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electrons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muons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jets consisting </a:t>
            </a:r>
            <a:b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  of hadrons </a:t>
            </a: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</a:t>
            </a: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…</a:t>
            </a:r>
            <a:endParaRPr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72" name="Picture 7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4590" y="2263296"/>
            <a:ext cx="1885251" cy="1618605"/>
          </a:xfrm>
          <a:prstGeom prst="rect">
            <a:avLst/>
          </a:prstGeom>
          <a:effectLst/>
        </p:spPr>
      </p:pic>
      <p:sp>
        <p:nvSpPr>
          <p:cNvPr id="59" name="Shape 329"/>
          <p:cNvSpPr/>
          <p:nvPr/>
        </p:nvSpPr>
        <p:spPr>
          <a:xfrm>
            <a:off x="6884339" y="2173921"/>
            <a:ext cx="1877522" cy="502702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 defTabSz="457189" hangingPunct="0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system select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</a:t>
            </a:r>
            <a:b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</a:t>
            </a: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1 GB/s data</a:t>
            </a:r>
          </a:p>
        </p:txBody>
      </p:sp>
      <p:pic>
        <p:nvPicPr>
          <p:cNvPr id="60" name="Picture 5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84339" y="2159611"/>
            <a:ext cx="1902561" cy="568112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4" name="Text Placeholder 123"/>
          <p:cNvSpPr>
            <a:spLocks noGrp="1"/>
          </p:cNvSpPr>
          <p:nvPr>
            <p:ph type="body" sz="quarter" idx="15"/>
          </p:nvPr>
        </p:nvSpPr>
        <p:spPr>
          <a:xfrm>
            <a:off x="212651" y="33067"/>
            <a:ext cx="8667750" cy="400110"/>
          </a:xfrm>
        </p:spPr>
        <p:txBody>
          <a:bodyPr/>
          <a:lstStyle/>
          <a:p>
            <a:r>
              <a:rPr lang="en-US" dirty="0"/>
              <a:t>Detector to doctor workflow</a:t>
            </a:r>
            <a:endParaRPr lang="en-GB" dirty="0"/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dirty="0" smtClean="0"/>
              <a:t>diagram adapted from Frank Linde; images: ATLAS collaboration, Nikhef. … and sorry for the GDPR-blur</a:t>
            </a:r>
            <a:endParaRPr lang="en-US" dirty="0"/>
          </a:p>
        </p:txBody>
      </p:sp>
      <p:pic>
        <p:nvPicPr>
          <p:cNvPr id="43" name="hardinteract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981" y="796035"/>
            <a:ext cx="2965982" cy="98381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308"/>
          <p:cNvSpPr/>
          <p:nvPr/>
        </p:nvSpPr>
        <p:spPr>
          <a:xfrm>
            <a:off x="1652264" y="610893"/>
            <a:ext cx="2295821" cy="318036"/>
          </a:xfrm>
          <a:prstGeom prst="rect">
            <a:avLst/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marL="40640" marR="40640" defTabSz="914400">
              <a:buClr>
                <a:srgbClr val="000000"/>
              </a:buClr>
              <a:buFont typeface="Arial"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40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million collisions </a:t>
            </a:r>
            <a:r>
              <a:rPr kumimoji="0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/ second</a:t>
            </a: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ndara"/>
              <a:sym typeface="Candara"/>
            </a:endParaRPr>
          </a:p>
        </p:txBody>
      </p:sp>
      <p:pic>
        <p:nvPicPr>
          <p:cNvPr id="46" name="Picture 4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2265" y="610893"/>
            <a:ext cx="2346241" cy="350809"/>
          </a:xfrm>
          <a:prstGeom prst="rect">
            <a:avLst/>
          </a:prstGeom>
          <a:effectLst/>
        </p:spPr>
      </p:pic>
      <p:grpSp>
        <p:nvGrpSpPr>
          <p:cNvPr id="47" name="Group 314"/>
          <p:cNvGrpSpPr/>
          <p:nvPr/>
        </p:nvGrpSpPr>
        <p:grpSpPr>
          <a:xfrm>
            <a:off x="4012709" y="304281"/>
            <a:ext cx="3846299" cy="1540902"/>
            <a:chOff x="-759001" y="0"/>
            <a:chExt cx="6466984" cy="2590800"/>
          </a:xfrm>
        </p:grpSpPr>
        <p:pic>
          <p:nvPicPr>
            <p:cNvPr id="48" name="ATLAS_Silver_White_MK.pn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" name="Group 313"/>
            <p:cNvGrpSpPr/>
            <p:nvPr/>
          </p:nvGrpSpPr>
          <p:grpSpPr>
            <a:xfrm rot="20880000">
              <a:off x="-759001" y="1286635"/>
              <a:ext cx="795340" cy="656258"/>
              <a:chOff x="-774100" y="-77644"/>
              <a:chExt cx="795339" cy="656256"/>
            </a:xfrm>
          </p:grpSpPr>
          <p:sp>
            <p:nvSpPr>
              <p:cNvPr id="50" name="Shape 312"/>
              <p:cNvSpPr/>
              <p:nvPr/>
            </p:nvSpPr>
            <p:spPr>
              <a:xfrm>
                <a:off x="-726556" y="-77644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 defTabSz="457189" hangingPunct="0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300" b="1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774100" y="-73986"/>
                <a:ext cx="795339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2" name="Group 51"/>
          <p:cNvGrpSpPr/>
          <p:nvPr/>
        </p:nvGrpSpPr>
        <p:grpSpPr>
          <a:xfrm>
            <a:off x="641691" y="2246998"/>
            <a:ext cx="1987729" cy="2329953"/>
            <a:chOff x="1350225" y="6279803"/>
            <a:chExt cx="5988056" cy="7019007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>
              <p:extLst/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PHOTO-PAINT" r:id="rId11" imgW="3504960" imgH="3429000" progId="CorelPHOTOPAINT.Image.16">
                    <p:embed/>
                  </p:oleObj>
                </mc:Choice>
                <mc:Fallback>
                  <p:oleObj name="PHOTO-PAINT" r:id="rId11" imgW="3504960" imgH="3429000" progId="CorelPHOTOPAINT.Image.16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5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55" name="Picture 5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56" name="Group 325"/>
            <p:cNvGrpSpPr/>
            <p:nvPr/>
          </p:nvGrpSpPr>
          <p:grpSpPr>
            <a:xfrm>
              <a:off x="1350225" y="6279803"/>
              <a:ext cx="5988056" cy="2500445"/>
              <a:chOff x="-715869" y="-449352"/>
              <a:chExt cx="3342071" cy="1395553"/>
            </a:xfrm>
          </p:grpSpPr>
          <p:pic>
            <p:nvPicPr>
              <p:cNvPr id="57" name="Picture 56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-715869" y="-449352"/>
                <a:ext cx="3342071" cy="1395553"/>
              </a:xfrm>
              <a:prstGeom prst="rect">
                <a:avLst/>
              </a:prstGeom>
              <a:effectLst/>
            </p:spPr>
          </p:pic>
          <p:sp>
            <p:nvSpPr>
              <p:cNvPr id="58" name="Shape 324"/>
              <p:cNvSpPr/>
              <p:nvPr/>
            </p:nvSpPr>
            <p:spPr>
              <a:xfrm>
                <a:off x="-715866" y="-449352"/>
                <a:ext cx="3150826" cy="1029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1" tIns="38101" rIns="38101" bIns="38101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marL="49990" marR="4999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Physics</a:t>
                </a:r>
                <a:r>
                  <a:rPr kumimoji="0" lang="en-US" sz="1300" i="1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 analysis by (PhD) students, in papers &amp; analysis notes </a:t>
                </a:r>
                <a:endParaRPr kumimoji="0" sz="130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ndara"/>
                  <a:sym typeface="Candara"/>
                </a:endParaRPr>
              </a:p>
            </p:txBody>
          </p:sp>
        </p:grpSp>
      </p:grpSp>
      <p:grpSp>
        <p:nvGrpSpPr>
          <p:cNvPr id="61" name="Group 333"/>
          <p:cNvGrpSpPr/>
          <p:nvPr/>
        </p:nvGrpSpPr>
        <p:grpSpPr>
          <a:xfrm rot="20340000">
            <a:off x="7133373" y="1529493"/>
            <a:ext cx="430622" cy="473979"/>
            <a:chOff x="0" y="0"/>
            <a:chExt cx="724024" cy="796925"/>
          </a:xfrm>
        </p:grpSpPr>
        <p:sp>
          <p:nvSpPr>
            <p:cNvPr id="62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4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Picture 62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64" name="Group 337"/>
          <p:cNvGrpSpPr/>
          <p:nvPr/>
        </p:nvGrpSpPr>
        <p:grpSpPr>
          <a:xfrm rot="20400000">
            <a:off x="6400085" y="2848192"/>
            <a:ext cx="561537" cy="432566"/>
            <a:chOff x="0" y="0"/>
            <a:chExt cx="944139" cy="727295"/>
          </a:xfrm>
        </p:grpSpPr>
        <p:sp>
          <p:nvSpPr>
            <p:cNvPr id="65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Picture 65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08" y="1240727"/>
            <a:ext cx="948594" cy="63450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3259253"/>
            <a:ext cx="921895" cy="61664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8" y="3762371"/>
            <a:ext cx="752836" cy="50523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73" name="Group 320"/>
          <p:cNvGrpSpPr/>
          <p:nvPr/>
        </p:nvGrpSpPr>
        <p:grpSpPr>
          <a:xfrm>
            <a:off x="2358850" y="3089940"/>
            <a:ext cx="558956" cy="430631"/>
            <a:chOff x="0" y="0"/>
            <a:chExt cx="939800" cy="724040"/>
          </a:xfrm>
        </p:grpSpPr>
        <p:sp>
          <p:nvSpPr>
            <p:cNvPr id="74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74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5526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‘Big Science’ needs some computing …</a:t>
            </a:r>
            <a:endParaRPr lang="en-GB" dirty="0"/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CERN CC B513, image: https://cds.cern.ch/record/2127440; tape library: CC-IN2P3 with LHC and LSST data; cabinets: Nikhef H234b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90" y="787011"/>
            <a:ext cx="2036857" cy="3059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4" y="2526243"/>
            <a:ext cx="3148468" cy="1762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5" y="877695"/>
            <a:ext cx="4592873" cy="30651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36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1055</TotalTime>
  <Words>1307</Words>
  <Application>Microsoft Office PowerPoint</Application>
  <PresentationFormat>On-screen Show (16:9)</PresentationFormat>
  <Paragraphs>175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MaiandraGD-Regular</vt:lpstr>
      <vt:lpstr>Minion Pro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Welcome to Nikhef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Distributing data via the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181</cp:revision>
  <dcterms:created xsi:type="dcterms:W3CDTF">2023-03-20T04:02:50Z</dcterms:created>
  <dcterms:modified xsi:type="dcterms:W3CDTF">2024-06-05T12:27:01Z</dcterms:modified>
</cp:coreProperties>
</file>