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3" r:id="rId2"/>
  </p:sldMasterIdLst>
  <p:notesMasterIdLst>
    <p:notesMasterId r:id="rId29"/>
  </p:notesMasterIdLst>
  <p:handoutMasterIdLst>
    <p:handoutMasterId r:id="rId30"/>
  </p:handoutMasterIdLst>
  <p:sldIdLst>
    <p:sldId id="256" r:id="rId3"/>
    <p:sldId id="270" r:id="rId4"/>
    <p:sldId id="271" r:id="rId5"/>
    <p:sldId id="268" r:id="rId6"/>
    <p:sldId id="267" r:id="rId7"/>
    <p:sldId id="283" r:id="rId8"/>
    <p:sldId id="269" r:id="rId9"/>
    <p:sldId id="273" r:id="rId10"/>
    <p:sldId id="274" r:id="rId11"/>
    <p:sldId id="275" r:id="rId12"/>
    <p:sldId id="284" r:id="rId13"/>
    <p:sldId id="280" r:id="rId14"/>
    <p:sldId id="292" r:id="rId15"/>
    <p:sldId id="291" r:id="rId16"/>
    <p:sldId id="285" r:id="rId17"/>
    <p:sldId id="286" r:id="rId18"/>
    <p:sldId id="263" r:id="rId19"/>
    <p:sldId id="277" r:id="rId20"/>
    <p:sldId id="287" r:id="rId21"/>
    <p:sldId id="278" r:id="rId22"/>
    <p:sldId id="266" r:id="rId23"/>
    <p:sldId id="290" r:id="rId24"/>
    <p:sldId id="288" r:id="rId25"/>
    <p:sldId id="264" r:id="rId26"/>
    <p:sldId id="289" r:id="rId27"/>
    <p:sldId id="265" r:id="rId28"/>
  </p:sldIdLst>
  <p:sldSz cx="9144000" cy="6858000" type="screen4x3"/>
  <p:notesSz cx="9874250" cy="6797675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66"/>
    <a:srgbClr val="990000"/>
    <a:srgbClr val="80000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horzBarState="maximized">
    <p:restoredLeft sz="16369" autoAdjust="0"/>
    <p:restoredTop sz="87048" autoAdjust="0"/>
  </p:normalViewPr>
  <p:slideViewPr>
    <p:cSldViewPr>
      <p:cViewPr varScale="1">
        <p:scale>
          <a:sx n="77" d="100"/>
          <a:sy n="77" d="100"/>
        </p:scale>
        <p:origin x="-62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360"/>
    </p:cViewPr>
  </p:sorterViewPr>
  <p:notesViewPr>
    <p:cSldViewPr>
      <p:cViewPr varScale="1">
        <p:scale>
          <a:sx n="66" d="100"/>
          <a:sy n="66" d="100"/>
        </p:scale>
        <p:origin x="0" y="0"/>
      </p:cViewPr>
      <p:guideLst/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4279918" cy="34021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592027" y="1"/>
            <a:ext cx="4279918" cy="34021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smtClean="0">
                <a:cs typeface="+mn-cs"/>
              </a:defRPr>
            </a:lvl1pPr>
          </a:lstStyle>
          <a:p>
            <a:pPr>
              <a:defRPr/>
            </a:pPr>
            <a:fld id="{0C4A3919-05FA-4948-9698-006D5DE96FD6}" type="datetimeFigureOut">
              <a:rPr lang="en-GB"/>
              <a:pPr>
                <a:defRPr/>
              </a:pPr>
              <a:t>20/03/2011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6456379"/>
            <a:ext cx="4279918" cy="34021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592027" y="6456379"/>
            <a:ext cx="4279918" cy="34021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smtClean="0">
                <a:cs typeface="+mn-cs"/>
              </a:defRPr>
            </a:lvl1pPr>
          </a:lstStyle>
          <a:p>
            <a:pPr>
              <a:defRPr/>
            </a:pPr>
            <a:fld id="{3BF3FB11-64C8-45FF-9361-A12776D44A0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4279918" cy="34021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592027" y="1"/>
            <a:ext cx="4279918" cy="34021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6600B832-3BAE-40D1-A71E-031E11C1856E}" type="datetimeFigureOut">
              <a:rPr lang="en-US"/>
              <a:pPr>
                <a:defRPr/>
              </a:pPr>
              <a:t>2011-03-20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236913" y="509588"/>
            <a:ext cx="3400425" cy="25495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86966" y="3229277"/>
            <a:ext cx="7900322" cy="30586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6456379"/>
            <a:ext cx="4279918" cy="34021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592027" y="6456379"/>
            <a:ext cx="4279918" cy="34021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DC587BB4-7E55-4C2A-80D0-34EC40CE7C4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17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7172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ECC3207-1114-4DAC-AAB8-3C804B11DB88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6.w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:\Home\davidg\Template\Logos\fom-mini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6363" y="333375"/>
            <a:ext cx="504825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Placeholder 4" descr="pdpbw.wm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1463" y="841375"/>
            <a:ext cx="455612" cy="26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Title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2" name="Subtitle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6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C62181-72B4-4BE8-84DA-629A9A8E39C6}" type="datetimeFigureOut">
              <a:rPr lang="en-US"/>
              <a:pPr>
                <a:defRPr/>
              </a:pPr>
              <a:t>2011-03-20</a:t>
            </a:fld>
            <a:endParaRPr lang="en-US"/>
          </a:p>
        </p:txBody>
      </p:sp>
      <p:sp>
        <p:nvSpPr>
          <p:cNvPr id="7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1EEED0-EC39-45DF-A111-A62964FC256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8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1538" y="274638"/>
            <a:ext cx="7862912" cy="1143000"/>
          </a:xfrm>
        </p:spPr>
        <p:txBody>
          <a:bodyPr/>
          <a:lstStyle>
            <a:lvl1pPr algn="ctr">
              <a:defRPr/>
            </a:lvl1pPr>
            <a:extLst/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71538" y="1447800"/>
            <a:ext cx="7862912" cy="4800600"/>
          </a:xfrm>
        </p:spPr>
        <p:txBody>
          <a:bodyPr vert="eaVert"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9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2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E6C5C1-4F16-4CC8-A951-D003504836F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Date Placeholder 2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06E4F4-A436-4E34-B584-0CC9C62AFBD9}" type="datetimeFigureOut">
              <a:rPr lang="en-US"/>
              <a:pPr>
                <a:defRPr/>
              </a:pPr>
              <a:t>2011-03-20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9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2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52342F-D951-4907-9339-C476FA0B7CD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Date Placeholder 2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748F90-9186-42AC-9560-958DDC939DB0}" type="datetimeFigureOut">
              <a:rPr lang="en-US"/>
              <a:pPr>
                <a:defRPr/>
              </a:pPr>
              <a:t>2011-03-20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1538" y="274638"/>
            <a:ext cx="7862912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1538" y="1447800"/>
            <a:ext cx="7862912" cy="4800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9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2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DF1524-9596-4AD7-9EC6-7BC7D84461E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Date Placeholder 2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18A1F7-2B21-4DD8-BC36-F75C285BCD42}" type="datetimeFigureOut">
              <a:rPr lang="en-US"/>
              <a:pPr>
                <a:defRPr/>
              </a:pPr>
              <a:t>2011-03-20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Footer Placeholder 9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2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E5075E-AB75-42DD-A576-BFD9C73AF18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Date Placeholder 2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534569-B6BC-4426-A03A-FDFDEF12EB4F}" type="datetimeFigureOut">
              <a:rPr lang="en-US"/>
              <a:pPr>
                <a:defRPr/>
              </a:pPr>
              <a:t>2011-03-20</a:t>
            </a:fld>
            <a:endParaRPr lang="en-US"/>
          </a:p>
        </p:txBody>
      </p:sp>
      <p:pic>
        <p:nvPicPr>
          <p:cNvPr id="7" name="Picture 5" descr="H:\Home\davidg\BIG\Logo\Logo\BiGGrid-Logo.wmf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6237312"/>
            <a:ext cx="756347" cy="560586"/>
          </a:xfrm>
          <a:prstGeom prst="rect">
            <a:avLst/>
          </a:prstGeom>
          <a:noFill/>
        </p:spPr>
      </p:pic>
      <p:pic>
        <p:nvPicPr>
          <p:cNvPr id="8" name="Picture 2" descr="H:\Home\davidg\EGI\Logo\egi-logo-tricolor.gif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42210" y="6417338"/>
            <a:ext cx="479324" cy="366542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9"/>
          <p:cNvSpPr/>
          <p:nvPr/>
        </p:nvSpPr>
        <p:spPr bwMode="invGray">
          <a:xfrm>
            <a:off x="2286000" y="285750"/>
            <a:ext cx="71438" cy="5715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Oval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6" name="Oval 8"/>
          <p:cNvSpPr/>
          <p:nvPr/>
        </p:nvSpPr>
        <p:spPr>
          <a:xfrm>
            <a:off x="2408238" y="2746375"/>
            <a:ext cx="63500" cy="63500"/>
          </a:xfrm>
          <a:prstGeom prst="ellipse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1071538" y="274638"/>
            <a:ext cx="7862912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7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16D4C9-9D9C-4E31-8426-2EDA19DF634E}" type="datetimeFigureOut">
              <a:rPr lang="en-US"/>
              <a:pPr>
                <a:defRPr/>
              </a:pPr>
              <a:t>2011-03-20</a:t>
            </a:fld>
            <a:endParaRPr lang="en-US"/>
          </a:p>
        </p:txBody>
      </p:sp>
      <p:sp>
        <p:nvSpPr>
          <p:cNvPr id="8" name="Slide Number Placeholder 1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E51099-9F8B-4908-8B2F-68CC64F4E23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9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1538" y="274320"/>
            <a:ext cx="7862150" cy="1143000"/>
          </a:xfrm>
        </p:spPr>
        <p:txBody>
          <a:bodyPr/>
          <a:lstStyle>
            <a:lvl1pPr algn="ctr">
              <a:defRPr/>
            </a:lvl1pPr>
            <a:extLst/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71538" y="1524000"/>
            <a:ext cx="402167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12018" y="1524000"/>
            <a:ext cx="402167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9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5B6871-BCB5-474A-9628-106D47527A6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Date Placeholder 2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8F006E-CFAD-45BC-9D69-16AE55416F3E}" type="datetimeFigureOut">
              <a:rPr lang="en-US"/>
              <a:pPr>
                <a:defRPr/>
              </a:pPr>
              <a:t>2011-03-20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60336"/>
            <a:ext cx="8229600" cy="1143000"/>
          </a:xfrm>
        </p:spPr>
        <p:txBody>
          <a:bodyPr/>
          <a:lstStyle>
            <a:lvl1pPr algn="ctr">
              <a:defRPr sz="4500" b="1" cap="none" baseline="0"/>
            </a:lvl1pPr>
            <a:extLst/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2938" y="328278"/>
            <a:ext cx="3637622" cy="640080"/>
          </a:xfrm>
          <a:noFill/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5049178" y="328278"/>
            <a:ext cx="3637622" cy="640080"/>
          </a:xfrm>
          <a:noFill/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1071538" y="969336"/>
            <a:ext cx="3637622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277778" y="969336"/>
            <a:ext cx="3637622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Footer Placeholder 9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2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E44541-800F-4C37-93D1-FE781E8F2E3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9" name="Date Placeholder 2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BF7AD5-E76F-445A-AEDC-CA521E968D09}" type="datetimeFigureOut">
              <a:rPr lang="en-US"/>
              <a:pPr>
                <a:defRPr/>
              </a:pPr>
              <a:t>2011-03-20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1538" y="274320"/>
            <a:ext cx="7862150" cy="1143000"/>
          </a:xfrm>
        </p:spPr>
        <p:txBody>
          <a:bodyPr/>
          <a:lstStyle>
            <a:lvl1pPr algn="ctr">
              <a:defRPr/>
            </a:lvl1pPr>
            <a:extLst/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Footer Placeholder 9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2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492504-707C-4E16-96E0-5DA0C08CD8D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Date Placeholder 2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239D31-780C-4EC8-AB4D-BE159F36992D}" type="datetimeFigureOut">
              <a:rPr lang="en-US"/>
              <a:pPr>
                <a:defRPr/>
              </a:pPr>
              <a:t>2011-03-20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9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Slide Number Placeholder 2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6A04D1-827A-4836-9C22-1FB2A6E861C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4" name="Date Placeholder 2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2CD264-E296-47E5-AFA1-367478BCB9B6}" type="datetimeFigureOut">
              <a:rPr lang="en-US"/>
              <a:pPr>
                <a:defRPr/>
              </a:pPr>
              <a:t>2011-03-20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1538" y="216778"/>
            <a:ext cx="3672047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1071538" y="1406964"/>
            <a:ext cx="3672047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1071538" y="2133600"/>
            <a:ext cx="7858180" cy="39925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Footer Placeholder 9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32F944-2378-435A-AA0D-12FA215373A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Date Placeholder 2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C9CF08-13FF-4B99-8F03-324DDF13DA9E}" type="datetimeFigureOut">
              <a:rPr lang="en-US"/>
              <a:pPr>
                <a:defRPr/>
              </a:pPr>
              <a:t>2011-03-20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7"/>
          <p:cNvSpPr/>
          <p:nvPr/>
        </p:nvSpPr>
        <p:spPr>
          <a:xfrm>
            <a:off x="928694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tIns="274320">
            <a:normAutofit/>
          </a:bodyPr>
          <a:lstStyle>
            <a:extLst/>
          </a:lstStyle>
          <a:p>
            <a:pPr indent="-283464" fontAlgn="auto">
              <a:lnSpc>
                <a:spcPts val="3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defRPr/>
            </a:pPr>
            <a:endParaRPr lang="en-US" sz="3200">
              <a:latin typeface="+mn-lt"/>
              <a:cs typeface="+mn-cs"/>
            </a:endParaRPr>
          </a:p>
        </p:txBody>
      </p:sp>
      <p:sp>
        <p:nvSpPr>
          <p:cNvPr id="7" name="Flowchart: Process 8"/>
          <p:cNvSpPr/>
          <p:nvPr/>
        </p:nvSpPr>
        <p:spPr>
          <a:xfrm rot="19468671">
            <a:off x="563563" y="954088"/>
            <a:ext cx="685800" cy="204787"/>
          </a:xfrm>
          <a:prstGeom prst="flowChartProcess">
            <a:avLst/>
          </a:prstGeom>
          <a:solidFill>
            <a:schemeClr val="accent3">
              <a:lumMod val="20000"/>
              <a:lumOff val="80000"/>
              <a:alpha val="27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Flowchart: Process 9"/>
          <p:cNvSpPr/>
          <p:nvPr/>
        </p:nvSpPr>
        <p:spPr>
          <a:xfrm rot="2103354" flipH="1">
            <a:off x="5143500" y="984250"/>
            <a:ext cx="649288" cy="204788"/>
          </a:xfrm>
          <a:prstGeom prst="flowChartProcess">
            <a:avLst/>
          </a:prstGeom>
          <a:solidFill>
            <a:schemeClr val="accent3">
              <a:lumMod val="20000"/>
              <a:lumOff val="80000"/>
              <a:alpha val="27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9" name="Flowchart: Process 10"/>
          <p:cNvSpPr/>
          <p:nvPr/>
        </p:nvSpPr>
        <p:spPr>
          <a:xfrm rot="21222350" flipH="1">
            <a:off x="2857500" y="5581650"/>
            <a:ext cx="649288" cy="204788"/>
          </a:xfrm>
          <a:prstGeom prst="flowChartProcess">
            <a:avLst/>
          </a:prstGeom>
          <a:solidFill>
            <a:schemeClr val="accent3">
              <a:lumMod val="20000"/>
              <a:lumOff val="80000"/>
              <a:alpha val="27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4894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tIns="274320">
            <a:normAutofit/>
          </a:bodyPr>
          <a:lstStyle>
            <a:lvl1pPr indent="0">
              <a:buNone/>
              <a:defRPr sz="3200"/>
            </a:lvl1pPr>
            <a:extLst/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4894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Content Placeholder 15"/>
          <p:cNvSpPr>
            <a:spLocks noGrp="1"/>
          </p:cNvSpPr>
          <p:nvPr>
            <p:ph sz="quarter" idx="13"/>
          </p:nvPr>
        </p:nvSpPr>
        <p:spPr>
          <a:xfrm>
            <a:off x="5929313" y="3429000"/>
            <a:ext cx="2714625" cy="22860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Date Placeholder 4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6AC4511F-C569-41B2-BE5A-C7172A81D7B5}" type="datetimeFigureOut">
              <a:rPr lang="en-US"/>
              <a:pPr>
                <a:defRPr/>
              </a:pPr>
              <a:t>2011-03-20</a:t>
            </a:fld>
            <a:endParaRPr lang="en-US"/>
          </a:p>
        </p:txBody>
      </p:sp>
      <p:sp>
        <p:nvSpPr>
          <p:cNvPr id="11" name="Footer Placeholder 5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2" name="Slide Number Placeholder 6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BFC4B8F9-F5BF-4E50-9EF6-56BECDB3E92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 cstate="print">
            <a:lum/>
          </a:blip>
          <a:srcRect/>
          <a:tile tx="0" ty="571500" sx="100000" sy="100000" flip="none" algn="ctr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214313"/>
            <a:ext cx="9144000" cy="5857875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1435100" y="274638"/>
            <a:ext cx="749935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28" name="Text Placeholder 8"/>
          <p:cNvSpPr>
            <a:spLocks noGrp="1"/>
          </p:cNvSpPr>
          <p:nvPr>
            <p:ph type="body" idx="1"/>
          </p:nvPr>
        </p:nvSpPr>
        <p:spPr bwMode="auto">
          <a:xfrm>
            <a:off x="1435100" y="1447800"/>
            <a:ext cx="7499350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smtClean="0"/>
          </a:p>
        </p:txBody>
      </p:sp>
      <p:sp>
        <p:nvSpPr>
          <p:cNvPr id="14" name="TextBox 13"/>
          <p:cNvSpPr txBox="1"/>
          <p:nvPr/>
        </p:nvSpPr>
        <p:spPr>
          <a:xfrm>
            <a:off x="0" y="5072063"/>
            <a:ext cx="1562100" cy="1047750"/>
          </a:xfrm>
          <a:prstGeom prst="rect">
            <a:avLst/>
          </a:prstGeom>
          <a:noFill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>
                <a:solidFill>
                  <a:srgbClr val="C00000"/>
                </a:solidFill>
                <a:latin typeface="+mn-lt"/>
                <a:cs typeface="+mn-cs"/>
              </a:rPr>
              <a:t>David Groep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>
                <a:solidFill>
                  <a:srgbClr val="C00000"/>
                </a:solidFill>
                <a:latin typeface="+mn-lt"/>
                <a:cs typeface="+mn-cs"/>
              </a:rPr>
              <a:t>Nikhef</a:t>
            </a:r>
            <a:br>
              <a:rPr lang="en-US" sz="1200" dirty="0">
                <a:solidFill>
                  <a:srgbClr val="C00000"/>
                </a:solidFill>
                <a:latin typeface="+mn-lt"/>
                <a:cs typeface="+mn-cs"/>
              </a:rPr>
            </a:br>
            <a:r>
              <a:rPr lang="en-US" sz="1200" dirty="0">
                <a:solidFill>
                  <a:srgbClr val="C00000"/>
                </a:solidFill>
                <a:latin typeface="+mn-lt"/>
                <a:cs typeface="+mn-cs"/>
              </a:rPr>
              <a:t>Amsterdam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i="1" dirty="0">
                <a:solidFill>
                  <a:srgbClr val="C00000"/>
                </a:solidFill>
                <a:latin typeface="+mn-lt"/>
                <a:cs typeface="+mn-cs"/>
              </a:rPr>
              <a:t>PDP &amp; Grid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200" dirty="0">
              <a:solidFill>
                <a:srgbClr val="C00000"/>
              </a:solidFill>
              <a:latin typeface="+mn-lt"/>
              <a:cs typeface="+mn-cs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0" y="6072206"/>
            <a:ext cx="9144000" cy="785794"/>
          </a:xfrm>
          <a:prstGeom prst="rect">
            <a:avLst/>
          </a:prstGeom>
          <a:gradFill>
            <a:gsLst>
              <a:gs pos="0">
                <a:srgbClr val="FF0000">
                  <a:alpha val="79000"/>
                </a:srgbClr>
              </a:gs>
              <a:gs pos="50000">
                <a:srgbClr val="FF0000"/>
              </a:gs>
              <a:gs pos="100000">
                <a:srgbClr val="FF0000">
                  <a:alpha val="62000"/>
                </a:srgb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1033" name="Picture 12" descr="nikhef_logo.gif"/>
          <p:cNvPicPr>
            <a:picLocks noChangeAspect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63500" y="6215063"/>
            <a:ext cx="1008063" cy="490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Isosceles Triangle 12"/>
          <p:cNvSpPr/>
          <p:nvPr/>
        </p:nvSpPr>
        <p:spPr>
          <a:xfrm flipV="1">
            <a:off x="0" y="6072188"/>
            <a:ext cx="9144000" cy="428625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55626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b="0" i="0">
                <a:solidFill>
                  <a:schemeClr val="bg1"/>
                </a:solidFill>
                <a:effectLst/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461375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b="0" i="0">
                <a:solidFill>
                  <a:schemeClr val="bg1"/>
                </a:solidFill>
                <a:effectLst/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4A84E061-262E-4B15-907E-F8C2C4DDCB6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2928938" y="6305550"/>
            <a:ext cx="2633662" cy="476250"/>
          </a:xfrm>
          <a:prstGeom prst="rect">
            <a:avLst/>
          </a:prstGeom>
        </p:spPr>
        <p:txBody>
          <a:bodyPr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b="0" i="0">
                <a:solidFill>
                  <a:schemeClr val="bg1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11013DCD-F922-4E51-BD7F-3F04F01A5193}" type="datetimeFigureOut">
              <a:rPr lang="en-US"/>
              <a:pPr>
                <a:defRPr/>
              </a:pPr>
              <a:t>2011-03-20</a:t>
            </a:fld>
            <a:endParaRPr lang="en-US"/>
          </a:p>
        </p:txBody>
      </p:sp>
      <p:sp>
        <p:nvSpPr>
          <p:cNvPr id="15" name="Rectangle 14"/>
          <p:cNvSpPr/>
          <p:nvPr/>
        </p:nvSpPr>
        <p:spPr bwMode="invGray">
          <a:xfrm>
            <a:off x="1069975" y="214313"/>
            <a:ext cx="73025" cy="5929312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7" name="Oval 8"/>
          <p:cNvSpPr/>
          <p:nvPr/>
        </p:nvSpPr>
        <p:spPr>
          <a:xfrm>
            <a:off x="1012117" y="1344613"/>
            <a:ext cx="63500" cy="65087"/>
          </a:xfrm>
          <a:prstGeom prst="ellipse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8" name="Oval 7"/>
          <p:cNvSpPr/>
          <p:nvPr/>
        </p:nvSpPr>
        <p:spPr>
          <a:xfrm>
            <a:off x="928662" y="1566202"/>
            <a:ext cx="210312" cy="210312"/>
          </a:xfrm>
          <a:prstGeom prst="ellipse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9" name="Oval 8"/>
          <p:cNvSpPr/>
          <p:nvPr/>
        </p:nvSpPr>
        <p:spPr>
          <a:xfrm>
            <a:off x="1164517" y="1497013"/>
            <a:ext cx="63500" cy="65087"/>
          </a:xfrm>
          <a:prstGeom prst="ellipse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9" r:id="rId1"/>
    <p:sldLayoutId id="2147483720" r:id="rId2"/>
    <p:sldLayoutId id="2147483730" r:id="rId3"/>
    <p:sldLayoutId id="2147483721" r:id="rId4"/>
    <p:sldLayoutId id="2147483722" r:id="rId5"/>
    <p:sldLayoutId id="2147483723" r:id="rId6"/>
    <p:sldLayoutId id="2147483724" r:id="rId7"/>
    <p:sldLayoutId id="2147483725" r:id="rId8"/>
    <p:sldLayoutId id="2147483731" r:id="rId9"/>
    <p:sldLayoutId id="2147483726" r:id="rId10"/>
    <p:sldLayoutId id="2147483727" r:id="rId11"/>
    <p:sldLayoutId id="2147483728" r:id="rId12"/>
  </p:sldLayoutIdLst>
  <p:timing>
    <p:tnLst>
      <p:par>
        <p:cTn id="1" dur="indefinite" restart="never" nodeType="tmRoot"/>
      </p:par>
    </p:tn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sz="4300" kern="1200">
          <a:solidFill>
            <a:srgbClr val="572314"/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</a:defRPr>
      </a:lvl9pPr>
      <a:extLst/>
    </p:titleStyle>
    <p:bodyStyle>
      <a:lvl1pPr marL="365125" indent="-282575" algn="l" rtl="0" eaLnBrk="1" fontAlgn="base" hangingPunct="1">
        <a:spcBef>
          <a:spcPts val="600"/>
        </a:spcBef>
        <a:spcAft>
          <a:spcPct val="0"/>
        </a:spcAft>
        <a:buClr>
          <a:srgbClr val="FF0000"/>
        </a:buClr>
        <a:buSzPct val="80000"/>
        <a:buFont typeface="Wingdings 2" pitchFamily="18" charset="2"/>
        <a:buChar char="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36538" algn="l" rtl="0" eaLnBrk="1" fontAlgn="base" hangingPunct="1">
        <a:spcBef>
          <a:spcPts val="550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85825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6963" indent="-173038" algn="l" rtl="0" eaLnBrk="1" fontAlgn="base" hangingPunct="1">
        <a:spcBef>
          <a:spcPct val="20000"/>
        </a:spcBef>
        <a:spcAft>
          <a:spcPct val="0"/>
        </a:spcAft>
        <a:buClr>
          <a:srgbClr val="C32D2E"/>
        </a:buClr>
        <a:buFont typeface="Wingdings 2" pitchFamily="18" charset="2"/>
        <a:buChar char="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296988" indent="-182563" algn="l" rtl="0" eaLnBrk="1" fontAlgn="base" hangingPunct="1">
        <a:spcBef>
          <a:spcPct val="20000"/>
        </a:spcBef>
        <a:spcAft>
          <a:spcPct val="0"/>
        </a:spcAft>
        <a:buClr>
          <a:srgbClr val="84AA33"/>
        </a:buClr>
        <a:buFont typeface="Wingdings 2" pitchFamily="18" charset="2"/>
        <a:buChar char="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wm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2.png"/><Relationship Id="rId7" Type="http://schemas.openxmlformats.org/officeDocument/2006/relationships/image" Target="../media/image25.gif"/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gif"/><Relationship Id="rId5" Type="http://schemas.openxmlformats.org/officeDocument/2006/relationships/image" Target="../media/image6.wmf"/><Relationship Id="rId4" Type="http://schemas.openxmlformats.org/officeDocument/2006/relationships/image" Target="../media/image23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gi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image" Target="../media/image30.png"/><Relationship Id="rId7" Type="http://schemas.openxmlformats.org/officeDocument/2006/relationships/image" Target="../media/image33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11" Type="http://schemas.openxmlformats.org/officeDocument/2006/relationships/image" Target="../media/image37.gif"/><Relationship Id="rId5" Type="http://schemas.openxmlformats.org/officeDocument/2006/relationships/image" Target="../media/image24.gif"/><Relationship Id="rId10" Type="http://schemas.openxmlformats.org/officeDocument/2006/relationships/image" Target="../media/image36.png"/><Relationship Id="rId4" Type="http://schemas.openxmlformats.org/officeDocument/2006/relationships/image" Target="../media/image31.wmf"/><Relationship Id="rId9" Type="http://schemas.openxmlformats.org/officeDocument/2006/relationships/image" Target="../media/image35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image" Target="../media/image38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31925" y="360363"/>
            <a:ext cx="7407275" cy="1471612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In Grid We Trust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31925" y="1849438"/>
            <a:ext cx="7407275" cy="1752600"/>
          </a:xfrm>
        </p:spPr>
        <p:txBody>
          <a:bodyPr/>
          <a:lstStyle/>
          <a:p>
            <a:pPr>
              <a:defRPr/>
            </a:pPr>
            <a:r>
              <a:rPr lang="en-US" i="1" dirty="0" smtClean="0"/>
              <a:t>New authentication mechanisms and </a:t>
            </a:r>
            <a:r>
              <a:rPr lang="en-US" i="1" dirty="0" smtClean="0"/>
              <a:t>their </a:t>
            </a:r>
            <a:br>
              <a:rPr lang="en-US" i="1" dirty="0" smtClean="0"/>
            </a:br>
            <a:r>
              <a:rPr lang="en-US" i="1" dirty="0" smtClean="0"/>
              <a:t>impact </a:t>
            </a:r>
            <a:r>
              <a:rPr lang="en-US" i="1" dirty="0" smtClean="0"/>
              <a:t>on trust </a:t>
            </a:r>
            <a:r>
              <a:rPr lang="en-US" i="1" dirty="0" smtClean="0"/>
              <a:t>relationships at the home </a:t>
            </a:r>
            <a:r>
              <a:rPr lang="en-US" i="1" dirty="0" err="1" smtClean="0"/>
              <a:t>organisation</a:t>
            </a:r>
            <a:endParaRPr lang="en-US" i="1" dirty="0" smtClean="0"/>
          </a:p>
          <a:p>
            <a:pPr>
              <a:defRPr/>
            </a:pPr>
            <a:endParaRPr lang="en-US" i="1" dirty="0" smtClean="0"/>
          </a:p>
          <a:p>
            <a:pPr>
              <a:defRPr/>
            </a:pPr>
            <a:r>
              <a:rPr lang="en-US" dirty="0" smtClean="0"/>
              <a:t>ISGC 2011</a:t>
            </a:r>
          </a:p>
          <a:p>
            <a:pPr>
              <a:defRPr/>
            </a:pPr>
            <a:r>
              <a:rPr lang="en-US" dirty="0" smtClean="0"/>
              <a:t>David </a:t>
            </a:r>
            <a:r>
              <a:rPr lang="en-US" dirty="0" err="1" smtClean="0"/>
              <a:t>Groep</a:t>
            </a:r>
            <a:endParaRPr lang="en-US" dirty="0"/>
          </a:p>
        </p:txBody>
      </p:sp>
      <p:grpSp>
        <p:nvGrpSpPr>
          <p:cNvPr id="7" name="Group 6"/>
          <p:cNvGrpSpPr/>
          <p:nvPr/>
        </p:nvGrpSpPr>
        <p:grpSpPr>
          <a:xfrm>
            <a:off x="1577719" y="5013176"/>
            <a:ext cx="1812657" cy="848618"/>
            <a:chOff x="1535207" y="4903666"/>
            <a:chExt cx="2676753" cy="1174152"/>
          </a:xfrm>
        </p:grpSpPr>
        <p:pic>
          <p:nvPicPr>
            <p:cNvPr id="5124" name="Picture 4" descr="H:\Home\davidg\EGI\Logo\EGI-logo-new.gif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191391" y="5057420"/>
              <a:ext cx="1020569" cy="780435"/>
            </a:xfrm>
            <a:prstGeom prst="rect">
              <a:avLst/>
            </a:prstGeom>
            <a:noFill/>
          </p:spPr>
        </p:pic>
        <p:pic>
          <p:nvPicPr>
            <p:cNvPr id="5125" name="Picture 5" descr="H:\Home\davidg\BIG\Logo\Logo\BiGGrid-Logo.wmf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535207" y="4903666"/>
              <a:ext cx="1584176" cy="1174152"/>
            </a:xfrm>
            <a:prstGeom prst="rect">
              <a:avLst/>
            </a:prstGeom>
            <a:noFill/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new trusted </a:t>
            </a:r>
            <a:r>
              <a:rPr lang="en-GB" dirty="0" smtClean="0"/>
              <a:t>identity </a:t>
            </a:r>
            <a:r>
              <a:rPr lang="en-GB" dirty="0" smtClean="0"/>
              <a:t>sources have emerged</a:t>
            </a:r>
            <a:endParaRPr lang="en-GB" dirty="0" smtClean="0"/>
          </a:p>
          <a:p>
            <a:pPr lvl="1"/>
            <a:r>
              <a:rPr lang="en-GB" dirty="0" smtClean="0"/>
              <a:t>R&amp;E federations have been established</a:t>
            </a:r>
          </a:p>
          <a:p>
            <a:pPr lvl="1"/>
            <a:r>
              <a:rPr lang="en-GB" dirty="0" smtClean="0"/>
              <a:t>hosting more and higher-valued services</a:t>
            </a:r>
          </a:p>
          <a:p>
            <a:pPr lvl="1"/>
            <a:r>
              <a:rPr lang="en-GB" dirty="0" smtClean="0"/>
              <a:t>broad and increasing user base</a:t>
            </a:r>
          </a:p>
          <a:p>
            <a:pPr>
              <a:buNone/>
            </a:pPr>
            <a:r>
              <a:rPr lang="en-GB" i="1" dirty="0" smtClean="0"/>
              <a:t>we now leverage </a:t>
            </a:r>
            <a:r>
              <a:rPr lang="en-GB" i="1" dirty="0" smtClean="0"/>
              <a:t>these for access to e-Infra </a:t>
            </a:r>
            <a:r>
              <a:rPr lang="en-GB" i="1" dirty="0" smtClean="0"/>
              <a:t>resources</a:t>
            </a:r>
            <a:endParaRPr lang="en-GB" dirty="0" smtClean="0"/>
          </a:p>
          <a:p>
            <a:endParaRPr lang="en-GB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 new wave of federated CAs</a:t>
            </a:r>
            <a:endParaRPr lang="en-GB" dirty="0"/>
          </a:p>
        </p:txBody>
      </p:sp>
      <p:pic>
        <p:nvPicPr>
          <p:cNvPr id="5" name="Picture 4" descr="H:\Home\davidg\EUGridPMA\Presentations\images\JanMeijer\map-eugridpma-emea-JM-C-TCSPersonalSharedPortal.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67744" y="3933056"/>
            <a:ext cx="5544616" cy="353035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Trust Relations in a </a:t>
            </a:r>
            <a:br>
              <a:rPr lang="en-GB" dirty="0" smtClean="0"/>
            </a:br>
            <a:r>
              <a:rPr lang="en-GB" dirty="0" smtClean="0"/>
              <a:t>Federated CA (MICS) model</a:t>
            </a:r>
            <a:endParaRPr lang="en-GB" dirty="0"/>
          </a:p>
        </p:txBody>
      </p:sp>
      <p:pic>
        <p:nvPicPr>
          <p:cNvPr id="2050" name="Picture 2" descr="H:\Home\davidg\Projects-misc\ISGC2009\trust-relations-federated-CA-photoID-portal-RP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1556792"/>
            <a:ext cx="7495217" cy="477966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GB" dirty="0" smtClean="0"/>
              <a:t>Broader base for users brings challenges</a:t>
            </a:r>
          </a:p>
          <a:p>
            <a:r>
              <a:rPr lang="en-GB" dirty="0" smtClean="0"/>
              <a:t>‘warm and fuzzy’ trust  has a scaling limit</a:t>
            </a:r>
          </a:p>
          <a:p>
            <a:r>
              <a:rPr lang="en-GB" dirty="0" smtClean="0"/>
              <a:t>there will necessarily be some indirection</a:t>
            </a:r>
          </a:p>
          <a:p>
            <a:r>
              <a:rPr lang="en-GB" dirty="0" smtClean="0"/>
              <a:t>but federated </a:t>
            </a:r>
            <a:r>
              <a:rPr lang="en-GB" dirty="0" err="1" smtClean="0"/>
              <a:t>IdP’s</a:t>
            </a:r>
            <a:r>
              <a:rPr lang="en-GB" dirty="0" smtClean="0"/>
              <a:t> are ‘closer’ to the user </a:t>
            </a:r>
          </a:p>
          <a:p>
            <a:pPr lvl="1"/>
            <a:r>
              <a:rPr lang="en-GB" dirty="0" smtClean="0"/>
              <a:t>more trustworthy and more close to any changes</a:t>
            </a:r>
          </a:p>
          <a:p>
            <a:pPr lvl="1"/>
            <a:r>
              <a:rPr lang="en-GB" dirty="0" err="1" smtClean="0"/>
              <a:t>IdP’s</a:t>
            </a:r>
            <a:r>
              <a:rPr lang="en-GB" dirty="0" smtClean="0"/>
              <a:t> are further away from the ‘grid’, and thus less warm and fuzzy</a:t>
            </a:r>
          </a:p>
          <a:p>
            <a:pPr lvl="1"/>
            <a:endParaRPr lang="en-GB" dirty="0" smtClean="0"/>
          </a:p>
          <a:p>
            <a:pPr marL="88900" indent="-6350">
              <a:buNone/>
            </a:pPr>
            <a:r>
              <a:rPr lang="en-GB" i="1" dirty="0" smtClean="0"/>
              <a:t>this applies to ID attributes and other value-added attributes ... and should apply to the VO as well!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New CA models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New </a:t>
            </a:r>
            <a:r>
              <a:rPr lang="en-GB" dirty="0" smtClean="0"/>
              <a:t>e-Infrastructure scenarios</a:t>
            </a:r>
            <a:endParaRPr lang="en-GB" dirty="0"/>
          </a:p>
        </p:txBody>
      </p:sp>
      <p:pic>
        <p:nvPicPr>
          <p:cNvPr id="4" name="Picture 3" descr="H:\Home\Documents\GridTechnology\Security-AuthZ\gridshib-deployment-scenarios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1412777"/>
            <a:ext cx="2674087" cy="2088232"/>
          </a:xfrm>
          <a:prstGeom prst="rect">
            <a:avLst/>
          </a:prstGeom>
          <a:solidFill>
            <a:schemeClr val="bg1">
              <a:lumMod val="95000"/>
            </a:schemeClr>
          </a:solidFill>
          <a:effectLst>
            <a:glow rad="63500">
              <a:schemeClr val="accent6">
                <a:satMod val="175000"/>
                <a:alpha val="40000"/>
              </a:schemeClr>
            </a:glow>
          </a:effec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44208" y="4221088"/>
            <a:ext cx="2264162" cy="1828447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noFill/>
            <a:miter lim="800000"/>
            <a:headEnd/>
            <a:tailEnd/>
          </a:ln>
          <a:effectLst>
            <a:glow rad="63500">
              <a:schemeClr val="accent6">
                <a:satMod val="175000"/>
                <a:alpha val="40000"/>
              </a:schemeClr>
            </a:glow>
          </a:effectLst>
        </p:spPr>
      </p:pic>
      <p:sp>
        <p:nvSpPr>
          <p:cNvPr id="6" name="TextBox 5"/>
          <p:cNvSpPr txBox="1"/>
          <p:nvPr/>
        </p:nvSpPr>
        <p:spPr>
          <a:xfrm>
            <a:off x="3995936" y="1332057"/>
            <a:ext cx="238347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err="1" smtClean="0"/>
              <a:t>GridShib</a:t>
            </a:r>
            <a:r>
              <a:rPr lang="en-GB" dirty="0" smtClean="0"/>
              <a:t/>
            </a:r>
            <a:br>
              <a:rPr lang="en-GB" dirty="0" smtClean="0"/>
            </a:br>
            <a:r>
              <a:rPr lang="en-GB" sz="1400" i="1" dirty="0" smtClean="0"/>
              <a:t>graphic: Jim </a:t>
            </a:r>
            <a:r>
              <a:rPr lang="en-GB" sz="1400" i="1" dirty="0" err="1" smtClean="0"/>
              <a:t>Basney</a:t>
            </a:r>
            <a:r>
              <a:rPr lang="en-GB" sz="1400" i="1" dirty="0" smtClean="0"/>
              <a:t>, NCSA</a:t>
            </a:r>
            <a:endParaRPr lang="en-GB" dirty="0"/>
          </a:p>
        </p:txBody>
      </p:sp>
      <p:sp>
        <p:nvSpPr>
          <p:cNvPr id="7" name="TextBox 6"/>
          <p:cNvSpPr txBox="1"/>
          <p:nvPr/>
        </p:nvSpPr>
        <p:spPr>
          <a:xfrm>
            <a:off x="6516216" y="3429000"/>
            <a:ext cx="2273378" cy="8002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GB" dirty="0" smtClean="0"/>
              <a:t>VASH</a:t>
            </a:r>
            <a:br>
              <a:rPr lang="en-GB" dirty="0" smtClean="0"/>
            </a:br>
            <a:r>
              <a:rPr lang="en-GB" sz="1400" i="1" dirty="0" smtClean="0"/>
              <a:t>graphic: </a:t>
            </a:r>
            <a:r>
              <a:rPr lang="en-GB" sz="1400" i="1" dirty="0" err="1" smtClean="0"/>
              <a:t>Christoph</a:t>
            </a:r>
            <a:r>
              <a:rPr lang="en-GB" sz="1400" i="1" dirty="0" smtClean="0"/>
              <a:t> </a:t>
            </a:r>
            <a:r>
              <a:rPr lang="en-GB" sz="1400" i="1" dirty="0" err="1" smtClean="0"/>
              <a:t>Witzig</a:t>
            </a:r>
            <a:r>
              <a:rPr lang="en-GB" sz="1400" i="1" dirty="0" smtClean="0"/>
              <a:t>, </a:t>
            </a:r>
            <a:br>
              <a:rPr lang="en-GB" sz="1400" i="1" dirty="0" smtClean="0"/>
            </a:br>
            <a:r>
              <a:rPr lang="en-GB" sz="1400" i="1" dirty="0" smtClean="0"/>
              <a:t>SWITCH</a:t>
            </a:r>
            <a:endParaRPr lang="en-GB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63688" y="3645024"/>
            <a:ext cx="4221659" cy="1377279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noFill/>
            <a:miter lim="800000"/>
            <a:headEnd/>
            <a:tailEnd/>
          </a:ln>
          <a:effectLst>
            <a:glow rad="63500">
              <a:schemeClr val="accent6">
                <a:satMod val="175000"/>
                <a:alpha val="40000"/>
              </a:schemeClr>
            </a:glow>
          </a:effectLst>
        </p:spPr>
      </p:pic>
      <p:sp>
        <p:nvSpPr>
          <p:cNvPr id="9" name="TextBox 8"/>
          <p:cNvSpPr txBox="1"/>
          <p:nvPr/>
        </p:nvSpPr>
        <p:spPr>
          <a:xfrm>
            <a:off x="1634420" y="5085184"/>
            <a:ext cx="462177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IMDI Browser  (delegated corpus browsing)</a:t>
            </a:r>
            <a:br>
              <a:rPr lang="en-GB" dirty="0" smtClean="0"/>
            </a:br>
            <a:r>
              <a:rPr lang="en-GB" sz="1400" i="1" dirty="0" smtClean="0"/>
              <a:t>graphic: </a:t>
            </a:r>
            <a:r>
              <a:rPr lang="en-GB" sz="1400" i="1" dirty="0" err="1" smtClean="0"/>
              <a:t>Mischa</a:t>
            </a:r>
            <a:r>
              <a:rPr lang="en-GB" sz="1400" i="1" dirty="0" smtClean="0"/>
              <a:t> Salle, Nikhef</a:t>
            </a:r>
            <a:endParaRPr lang="en-GB" dirty="0"/>
          </a:p>
        </p:txBody>
      </p:sp>
      <p:pic>
        <p:nvPicPr>
          <p:cNvPr id="1027" name="Picture 3" descr="H:\Home\davidg\BIG\Logo\Logo\BiGGrid-Logo.wm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63688" y="5589240"/>
            <a:ext cx="777128" cy="576064"/>
          </a:xfrm>
          <a:prstGeom prst="rect">
            <a:avLst/>
          </a:prstGeom>
          <a:noFill/>
        </p:spPr>
      </p:pic>
      <p:pic>
        <p:nvPicPr>
          <p:cNvPr id="1028" name="Picture 4" descr="H:\Home\davidg\Template\Logos\surfnet-transparent.gif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411760" y="5733256"/>
            <a:ext cx="698798" cy="333360"/>
          </a:xfrm>
          <a:prstGeom prst="rect">
            <a:avLst/>
          </a:prstGeom>
          <a:noFill/>
        </p:spPr>
      </p:pic>
      <p:pic>
        <p:nvPicPr>
          <p:cNvPr id="1029" name="Picture 5" descr="H:\Home\davidg\Template\Logos\switch.gif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412709" y="4005064"/>
            <a:ext cx="895595" cy="208409"/>
          </a:xfrm>
          <a:prstGeom prst="rect">
            <a:avLst/>
          </a:prstGeom>
          <a:noFill/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067945" y="1916832"/>
            <a:ext cx="1008112" cy="1880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TextBox 13"/>
          <p:cNvSpPr txBox="1"/>
          <p:nvPr/>
        </p:nvSpPr>
        <p:spPr>
          <a:xfrm>
            <a:off x="5796136" y="2060848"/>
            <a:ext cx="302433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i="1" dirty="0" smtClean="0">
                <a:solidFill>
                  <a:srgbClr val="800000"/>
                </a:solidFill>
              </a:rPr>
              <a:t>Delegation options</a:t>
            </a:r>
          </a:p>
          <a:p>
            <a:pPr>
              <a:buFont typeface="Arial" pitchFamily="34" charset="0"/>
              <a:buChar char="•"/>
            </a:pPr>
            <a:r>
              <a:rPr lang="en-GB" i="1" dirty="0" smtClean="0">
                <a:solidFill>
                  <a:srgbClr val="800000"/>
                </a:solidFill>
              </a:rPr>
              <a:t> ‘hidden’ federated CAs</a:t>
            </a:r>
          </a:p>
          <a:p>
            <a:pPr>
              <a:buFont typeface="Arial" pitchFamily="34" charset="0"/>
              <a:buChar char="•"/>
            </a:pPr>
            <a:r>
              <a:rPr lang="en-GB" i="1" dirty="0" smtClean="0">
                <a:solidFill>
                  <a:srgbClr val="800000"/>
                </a:solidFill>
              </a:rPr>
              <a:t> Security Token Service</a:t>
            </a:r>
          </a:p>
          <a:p>
            <a:pPr>
              <a:buFont typeface="Arial" pitchFamily="34" charset="0"/>
              <a:buChar char="•"/>
            </a:pPr>
            <a:r>
              <a:rPr lang="en-GB" i="1" dirty="0" smtClean="0">
                <a:solidFill>
                  <a:srgbClr val="800000"/>
                </a:solidFill>
              </a:rPr>
              <a:t> semi-explicit instant CA</a:t>
            </a:r>
            <a:endParaRPr lang="en-GB" i="1" dirty="0">
              <a:solidFill>
                <a:srgbClr val="800000"/>
              </a:solidFill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GB" sz="2400" dirty="0" smtClean="0"/>
              <a:t>Requirements (example from </a:t>
            </a:r>
            <a:r>
              <a:rPr lang="en-GB" sz="2400" dirty="0" err="1" smtClean="0"/>
              <a:t>SURFfederatie</a:t>
            </a:r>
            <a:r>
              <a:rPr lang="en-GB" sz="2400" dirty="0" smtClean="0"/>
              <a:t>)</a:t>
            </a:r>
          </a:p>
          <a:p>
            <a:r>
              <a:rPr lang="en-GB" sz="2400" dirty="0" smtClean="0"/>
              <a:t>Give accurate organisational contact details</a:t>
            </a:r>
          </a:p>
          <a:p>
            <a:r>
              <a:rPr lang="en-GB" sz="2400" dirty="0" smtClean="0"/>
              <a:t>End-user guidance document per organisation</a:t>
            </a:r>
          </a:p>
          <a:p>
            <a:pPr lvl="1"/>
            <a:r>
              <a:rPr lang="en-GB" sz="2000" dirty="0" smtClean="0"/>
              <a:t>netiquette, compliance with law, no damage to third parties</a:t>
            </a:r>
          </a:p>
          <a:p>
            <a:pPr lvl="1"/>
            <a:r>
              <a:rPr lang="en-GB" sz="2000" dirty="0" smtClean="0"/>
              <a:t>guidance should be ‘appropriately enforced’</a:t>
            </a:r>
          </a:p>
          <a:p>
            <a:r>
              <a:rPr lang="en-GB" sz="2400" dirty="0" smtClean="0"/>
              <a:t>federation systems appropriately secured</a:t>
            </a:r>
          </a:p>
          <a:p>
            <a:r>
              <a:rPr lang="en-GB" sz="2400" dirty="0" smtClean="0"/>
              <a:t>data complete and up to date, set of required attributes</a:t>
            </a:r>
          </a:p>
          <a:p>
            <a:r>
              <a:rPr lang="en-GB" sz="2400" dirty="0" smtClean="0"/>
              <a:t>disclose procedures and practices on request</a:t>
            </a:r>
          </a:p>
          <a:p>
            <a:pPr>
              <a:buNone/>
            </a:pPr>
            <a:r>
              <a:rPr lang="en-GB" sz="2400" dirty="0" smtClean="0"/>
              <a:t>Enforcement and sanctions</a:t>
            </a:r>
          </a:p>
          <a:p>
            <a:r>
              <a:rPr lang="en-GB" sz="2400" dirty="0" smtClean="0"/>
              <a:t>Suspension from the federation (nothing worse)</a:t>
            </a:r>
          </a:p>
          <a:p>
            <a:r>
              <a:rPr lang="en-GB" sz="2400" dirty="0" smtClean="0"/>
              <a:t>Indemnify other participants from damages</a:t>
            </a:r>
            <a:endParaRPr lang="en-GB" sz="24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Basic federation policies</a:t>
            </a:r>
            <a:endParaRPr lang="en-GB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Contract supported trust</a:t>
            </a:r>
            <a:endParaRPr lang="en-GB" dirty="0"/>
          </a:p>
        </p:txBody>
      </p:sp>
      <p:pic>
        <p:nvPicPr>
          <p:cNvPr id="4098" name="Picture 2" descr="H:\Home\davidg\Projects-misc\ISGC2009\TCS-contract-relations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5819" y="1412777"/>
            <a:ext cx="7279982" cy="4896544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4283968" y="1412776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r>
              <a:rPr lang="en-GB" i="1" dirty="0" smtClean="0">
                <a:solidFill>
                  <a:srgbClr val="800000"/>
                </a:solidFill>
              </a:rPr>
              <a:t>‘We the Grid’ should now trust what the </a:t>
            </a:r>
            <a:r>
              <a:rPr lang="en-GB" i="1" dirty="0" err="1" smtClean="0">
                <a:solidFill>
                  <a:srgbClr val="800000"/>
                </a:solidFill>
              </a:rPr>
              <a:t>IdP</a:t>
            </a:r>
            <a:r>
              <a:rPr lang="en-GB" i="1" dirty="0" smtClean="0">
                <a:solidFill>
                  <a:srgbClr val="800000"/>
                </a:solidFill>
              </a:rPr>
              <a:t> says, and rely on that trust without </a:t>
            </a:r>
            <a:br>
              <a:rPr lang="en-GB" i="1" dirty="0" smtClean="0">
                <a:solidFill>
                  <a:srgbClr val="800000"/>
                </a:solidFill>
              </a:rPr>
            </a:br>
            <a:r>
              <a:rPr lang="en-GB" i="1" dirty="0" smtClean="0">
                <a:solidFill>
                  <a:srgbClr val="800000"/>
                </a:solidFill>
              </a:rPr>
              <a:t>‘warm and fuzzy’ recourse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851920" y="6519446"/>
            <a:ext cx="529208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1600" dirty="0" smtClean="0">
                <a:solidFill>
                  <a:schemeClr val="bg1">
                    <a:lumMod val="65000"/>
                  </a:schemeClr>
                </a:solidFill>
              </a:rPr>
              <a:t>graphic: after Jan Meijer, UNINETT</a:t>
            </a:r>
            <a:endParaRPr lang="en-GB" sz="1600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IGTF global trust features are </a:t>
            </a:r>
            <a:r>
              <a:rPr lang="en-GB" dirty="0" smtClean="0"/>
              <a:t>not </a:t>
            </a:r>
            <a:r>
              <a:rPr lang="en-GB" dirty="0" smtClean="0"/>
              <a:t>‘default’ </a:t>
            </a:r>
            <a:r>
              <a:rPr lang="en-GB" dirty="0" smtClean="0"/>
              <a:t>in many federations</a:t>
            </a:r>
          </a:p>
          <a:p>
            <a:pPr lvl="1"/>
            <a:r>
              <a:rPr lang="en-GB" dirty="0" smtClean="0"/>
              <a:t>persistent unique naming</a:t>
            </a:r>
          </a:p>
          <a:p>
            <a:pPr lvl="1"/>
            <a:r>
              <a:rPr lang="en-GB" dirty="0" smtClean="0"/>
              <a:t>higher-assurance level identity vetting</a:t>
            </a:r>
          </a:p>
          <a:p>
            <a:endParaRPr lang="en-GB" dirty="0" smtClean="0"/>
          </a:p>
          <a:p>
            <a:r>
              <a:rPr lang="en-GB" dirty="0" smtClean="0"/>
              <a:t>Responsibilities have to be defined</a:t>
            </a:r>
          </a:p>
          <a:p>
            <a:pPr lvl="1"/>
            <a:r>
              <a:rPr lang="en-GB" dirty="0" smtClean="0"/>
              <a:t>these now rely on the </a:t>
            </a:r>
            <a:r>
              <a:rPr lang="en-GB" dirty="0" err="1" smtClean="0"/>
              <a:t>IdPs</a:t>
            </a:r>
            <a:r>
              <a:rPr lang="en-GB" dirty="0" smtClean="0"/>
              <a:t> – </a:t>
            </a:r>
            <a:br>
              <a:rPr lang="en-GB" dirty="0" smtClean="0"/>
            </a:br>
            <a:r>
              <a:rPr lang="en-GB" i="1" dirty="0" smtClean="0"/>
              <a:t>these are now ‘quality </a:t>
            </a:r>
            <a:r>
              <a:rPr lang="en-GB" i="1" dirty="0" err="1" smtClean="0"/>
              <a:t>IdPs</a:t>
            </a:r>
            <a:r>
              <a:rPr lang="en-GB" i="1" dirty="0" smtClean="0"/>
              <a:t>’ in well-recognised federations</a:t>
            </a:r>
          </a:p>
          <a:p>
            <a:pPr lvl="1"/>
            <a:r>
              <a:rPr lang="en-GB" dirty="0" smtClean="0"/>
              <a:t>contract mechanisms  tie down responsibility</a:t>
            </a:r>
          </a:p>
          <a:p>
            <a:pPr lvl="1"/>
            <a:r>
              <a:rPr lang="en-GB" dirty="0" smtClean="0"/>
              <a:t>how can an organisation set up a trusted </a:t>
            </a:r>
            <a:r>
              <a:rPr lang="en-GB" dirty="0" err="1" smtClean="0"/>
              <a:t>IdM</a:t>
            </a:r>
            <a:r>
              <a:rPr lang="en-GB" dirty="0" smtClean="0"/>
              <a:t> &amp; </a:t>
            </a:r>
            <a:r>
              <a:rPr lang="en-GB" dirty="0" err="1" smtClean="0"/>
              <a:t>IdP</a:t>
            </a:r>
            <a:r>
              <a:rPr lang="en-GB" dirty="0" smtClean="0"/>
              <a:t>?</a:t>
            </a:r>
          </a:p>
          <a:p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In Grid We Trust</a:t>
            </a:r>
            <a:endParaRPr lang="en-GB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1289669" y="1520800"/>
          <a:ext cx="7746827" cy="3708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36305"/>
                <a:gridCol w="1152128"/>
                <a:gridCol w="1224136"/>
                <a:gridCol w="1296144"/>
                <a:gridCol w="1338114"/>
              </a:tblGrid>
              <a:tr h="37084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Ad Hoc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Focused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Standard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Integrated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Single</a:t>
                      </a:r>
                      <a:r>
                        <a:rPr lang="en-GB" baseline="0" dirty="0" smtClean="0"/>
                        <a:t> log-on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solidFill>
                      <a:srgbClr val="92D05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Authorization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solidFill>
                      <a:srgbClr val="92D05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Source systems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solidFill>
                      <a:srgbClr val="92D05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Policies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solidFill>
                      <a:srgbClr val="92D05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Documented processes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solidFill>
                      <a:srgbClr val="92D05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err="1" smtClean="0"/>
                        <a:t>IdP</a:t>
                      </a:r>
                      <a:r>
                        <a:rPr lang="en-GB" baseline="0" dirty="0" smtClean="0"/>
                        <a:t> systems for federation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solidFill>
                      <a:srgbClr val="92D05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Quality</a:t>
                      </a:r>
                      <a:r>
                        <a:rPr lang="en-GB" baseline="0" dirty="0" smtClean="0"/>
                        <a:t> Assurance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solidFill>
                      <a:srgbClr val="92D05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Process implementation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solidFill>
                      <a:srgbClr val="92D05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Security / Auditing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</a:tr>
            </a:tbl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Elements of institutional </a:t>
            </a:r>
            <a:r>
              <a:rPr lang="en-GB" dirty="0" err="1" smtClean="0"/>
              <a:t>IdM</a:t>
            </a:r>
            <a:endParaRPr lang="en-GB" dirty="0"/>
          </a:p>
        </p:txBody>
      </p:sp>
      <p:pic>
        <p:nvPicPr>
          <p:cNvPr id="1027" name="Picture 3" descr="surfnet_log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996113" y="6309320"/>
            <a:ext cx="9683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1656184" y="5589240"/>
            <a:ext cx="74523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1400" dirty="0" smtClean="0">
                <a:solidFill>
                  <a:srgbClr val="C00000"/>
                </a:solidFill>
              </a:rPr>
              <a:t>Source: </a:t>
            </a:r>
            <a:r>
              <a:rPr lang="en-GB" sz="1400" dirty="0" err="1" smtClean="0">
                <a:solidFill>
                  <a:srgbClr val="C00000"/>
                </a:solidFill>
              </a:rPr>
              <a:t>SURFnet</a:t>
            </a:r>
            <a:r>
              <a:rPr lang="en-GB" sz="1400" dirty="0" smtClean="0">
                <a:solidFill>
                  <a:srgbClr val="C00000"/>
                </a:solidFill>
              </a:rPr>
              <a:t> Identity Management Maturity Scan http://www.surfnet.nl/</a:t>
            </a:r>
            <a:br>
              <a:rPr lang="en-GB" sz="1400" dirty="0" smtClean="0">
                <a:solidFill>
                  <a:srgbClr val="C00000"/>
                </a:solidFill>
              </a:rPr>
            </a:br>
            <a:r>
              <a:rPr lang="en-GB" sz="1400" dirty="0" smtClean="0">
                <a:solidFill>
                  <a:srgbClr val="C00000"/>
                </a:solidFill>
              </a:rPr>
              <a:t>IGI Group http://www.igi.nl/</a:t>
            </a:r>
            <a:endParaRPr lang="en-GB" sz="1400" dirty="0">
              <a:solidFill>
                <a:srgbClr val="C00000"/>
              </a:solidFill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1259632" y="2996952"/>
            <a:ext cx="7812360" cy="0"/>
          </a:xfrm>
          <a:prstGeom prst="line">
            <a:avLst/>
          </a:prstGeom>
          <a:ln w="508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To be trustworthy, each </a:t>
            </a:r>
            <a:r>
              <a:rPr lang="en-GB" dirty="0" err="1" smtClean="0"/>
              <a:t>IdP</a:t>
            </a:r>
            <a:r>
              <a:rPr lang="en-GB" dirty="0" smtClean="0"/>
              <a:t> in a federation should address the basic requirements for trusted identity and attributes</a:t>
            </a:r>
          </a:p>
          <a:p>
            <a:endParaRPr lang="en-GB" dirty="0" smtClean="0"/>
          </a:p>
          <a:p>
            <a:r>
              <a:rPr lang="en-GB" dirty="0" smtClean="0"/>
              <a:t>Basically, this is </a:t>
            </a:r>
          </a:p>
          <a:p>
            <a:pPr lvl="1"/>
            <a:r>
              <a:rPr lang="en-GB" dirty="0" smtClean="0"/>
              <a:t>addressing the topics listed </a:t>
            </a:r>
            <a:r>
              <a:rPr lang="en-GB" dirty="0" smtClean="0"/>
              <a:t>in the </a:t>
            </a:r>
            <a:r>
              <a:rPr lang="en-GB" dirty="0" smtClean="0"/>
              <a:t>AP by the IGTF</a:t>
            </a:r>
            <a:endParaRPr lang="en-GB" dirty="0" smtClean="0"/>
          </a:p>
          <a:p>
            <a:pPr lvl="1"/>
            <a:r>
              <a:rPr lang="en-GB" dirty="0" smtClean="0"/>
              <a:t>user education and validation</a:t>
            </a:r>
          </a:p>
          <a:p>
            <a:pPr lvl="1"/>
            <a:r>
              <a:rPr lang="en-GB" dirty="0" smtClean="0"/>
              <a:t>organisational ‘culture’</a:t>
            </a:r>
          </a:p>
          <a:p>
            <a:pPr lvl="1"/>
            <a:endParaRPr lang="en-GB" dirty="0" smtClean="0"/>
          </a:p>
          <a:p>
            <a:pPr>
              <a:buNone/>
            </a:pPr>
            <a:r>
              <a:rPr lang="en-GB" dirty="0" smtClean="0"/>
              <a:t>	</a:t>
            </a:r>
            <a:r>
              <a:rPr lang="en-GB" i="1" dirty="0" smtClean="0"/>
              <a:t>and a bit of policy and technical expertise ...</a:t>
            </a:r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At a random mid-size org ...</a:t>
            </a:r>
            <a:endParaRPr lang="en-GB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2400" dirty="0" smtClean="0"/>
              <a:t>ICT</a:t>
            </a:r>
          </a:p>
          <a:p>
            <a:pPr lvl="1"/>
            <a:r>
              <a:rPr lang="en-GB" sz="2000" dirty="0" smtClean="0"/>
              <a:t>trustworthy </a:t>
            </a:r>
            <a:r>
              <a:rPr lang="en-GB" sz="2000" dirty="0" err="1" smtClean="0"/>
              <a:t>IdP</a:t>
            </a:r>
            <a:r>
              <a:rPr lang="en-GB" sz="2000" dirty="0" smtClean="0"/>
              <a:t> implies that users are familiar with the </a:t>
            </a:r>
            <a:r>
              <a:rPr lang="en-GB" sz="2000" dirty="0" err="1" smtClean="0"/>
              <a:t>IdP</a:t>
            </a:r>
            <a:r>
              <a:rPr lang="en-GB" sz="2000" dirty="0" smtClean="0"/>
              <a:t>, and use it for everyday work (so no separate login or system)</a:t>
            </a:r>
          </a:p>
          <a:p>
            <a:pPr lvl="1"/>
            <a:r>
              <a:rPr lang="en-GB" sz="2000" dirty="0" smtClean="0"/>
              <a:t>when rolled out,  gives </a:t>
            </a:r>
            <a:r>
              <a:rPr lang="en-GB" sz="2000" dirty="0" smtClean="0"/>
              <a:t>usability </a:t>
            </a:r>
            <a:r>
              <a:rPr lang="en-GB" sz="2000" dirty="0" smtClean="0"/>
              <a:t>advantages (less helpdesk calls) and better security enforcement (single kill switch)</a:t>
            </a:r>
            <a:br>
              <a:rPr lang="en-GB" sz="2000" dirty="0" smtClean="0"/>
            </a:br>
            <a:r>
              <a:rPr lang="en-GB" sz="2000" dirty="0" smtClean="0"/>
              <a:t>many services can be linked to SSO services (usually via LDAP)</a:t>
            </a:r>
          </a:p>
          <a:p>
            <a:r>
              <a:rPr lang="en-GB" sz="2400" dirty="0" smtClean="0"/>
              <a:t>HR</a:t>
            </a:r>
          </a:p>
          <a:p>
            <a:pPr lvl="1"/>
            <a:r>
              <a:rPr lang="en-GB" sz="2000" dirty="0" smtClean="0"/>
              <a:t>source of ‘validated’ ID attributes (registry)</a:t>
            </a:r>
          </a:p>
          <a:p>
            <a:pPr lvl="1"/>
            <a:r>
              <a:rPr lang="en-GB" sz="2000" dirty="0" smtClean="0"/>
              <a:t>likely has existing practices to comply with privacy, data retention &amp; protection, and legal issues</a:t>
            </a:r>
          </a:p>
          <a:p>
            <a:r>
              <a:rPr lang="en-GB" sz="2400" dirty="0" smtClean="0"/>
              <a:t>Management</a:t>
            </a:r>
          </a:p>
          <a:p>
            <a:pPr lvl="1"/>
            <a:r>
              <a:rPr lang="en-GB" sz="2000" dirty="0" smtClean="0"/>
              <a:t>buy-in to endorse policy and guarantee continuity</a:t>
            </a:r>
          </a:p>
          <a:p>
            <a:pPr lvl="1"/>
            <a:endParaRPr lang="en-GB" sz="20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Organisational elements</a:t>
            </a:r>
            <a:endParaRPr lang="en-GB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n-GB" dirty="0" smtClean="0"/>
              <a:t>In Grid ...</a:t>
            </a:r>
            <a:br>
              <a:rPr lang="en-GB" dirty="0" smtClean="0"/>
            </a:br>
            <a:r>
              <a:rPr lang="en-GB" sz="3100" i="1" dirty="0" smtClean="0"/>
              <a:t>where many participants have no a-priori relationship</a:t>
            </a:r>
            <a:endParaRPr lang="en-GB" sz="3100" dirty="0"/>
          </a:p>
        </p:txBody>
      </p:sp>
      <p:pic>
        <p:nvPicPr>
          <p:cNvPr id="4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82170" y="1340768"/>
            <a:ext cx="7092280" cy="49732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For mid-size org needed effort not very high</a:t>
            </a:r>
          </a:p>
          <a:p>
            <a:pPr lvl="1"/>
            <a:r>
              <a:rPr lang="en-GB" i="1" dirty="0" smtClean="0"/>
              <a:t>once there is common intent and purpose </a:t>
            </a:r>
            <a:r>
              <a:rPr lang="en-GB" dirty="0" smtClean="0"/>
              <a:t>can be done within ~ 6 months (not full-time), using OSS tooling</a:t>
            </a:r>
          </a:p>
          <a:p>
            <a:r>
              <a:rPr lang="en-GB" dirty="0" smtClean="0"/>
              <a:t>Work items</a:t>
            </a:r>
          </a:p>
          <a:p>
            <a:pPr lvl="1"/>
            <a:r>
              <a:rPr lang="en-GB" dirty="0" smtClean="0"/>
              <a:t>ensure buy-in</a:t>
            </a:r>
          </a:p>
          <a:p>
            <a:pPr lvl="1"/>
            <a:r>
              <a:rPr lang="en-GB" dirty="0" smtClean="0"/>
              <a:t>write up a draft policy (using the AP template)</a:t>
            </a:r>
          </a:p>
          <a:p>
            <a:pPr lvl="1"/>
            <a:r>
              <a:rPr lang="en-GB" dirty="0" smtClean="0"/>
              <a:t>set up (</a:t>
            </a:r>
            <a:r>
              <a:rPr lang="en-GB" sz="2000" dirty="0" smtClean="0"/>
              <a:t>LDAP</a:t>
            </a:r>
            <a:r>
              <a:rPr lang="en-GB" dirty="0" smtClean="0"/>
              <a:t>-capable) directory service</a:t>
            </a:r>
          </a:p>
          <a:p>
            <a:pPr lvl="1"/>
            <a:r>
              <a:rPr lang="en-GB" dirty="0" smtClean="0"/>
              <a:t>demonstrate some quick goodies: desktop login, </a:t>
            </a:r>
            <a:br>
              <a:rPr lang="en-GB" dirty="0" smtClean="0"/>
            </a:br>
            <a:r>
              <a:rPr lang="en-GB" dirty="0" smtClean="0"/>
              <a:t>link to no-policy test federation using </a:t>
            </a:r>
            <a:r>
              <a:rPr lang="en-GB" dirty="0" err="1" smtClean="0"/>
              <a:t>simpleSAMLphp</a:t>
            </a:r>
            <a:endParaRPr lang="en-GB" dirty="0" smtClean="0"/>
          </a:p>
          <a:p>
            <a:pPr lvl="1"/>
            <a:r>
              <a:rPr lang="en-GB" dirty="0" smtClean="0"/>
              <a:t>review the policy </a:t>
            </a:r>
            <a:r>
              <a:rPr lang="en-GB" dirty="0" smtClean="0">
                <a:sym typeface="Wingdings" pitchFamily="2" charset="2"/>
              </a:rPr>
              <a:t></a:t>
            </a:r>
          </a:p>
          <a:p>
            <a:pPr lvl="1"/>
            <a:r>
              <a:rPr lang="en-GB" dirty="0" smtClean="0">
                <a:sym typeface="Wingdings" pitchFamily="2" charset="2"/>
              </a:rPr>
              <a:t>join the full federation and give goodies to users</a:t>
            </a:r>
            <a:endParaRPr lang="en-GB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800" dirty="0" smtClean="0"/>
              <a:t>Join a federation with integrated </a:t>
            </a:r>
            <a:r>
              <a:rPr lang="en-GB" sz="3800" dirty="0" err="1" smtClean="0"/>
              <a:t>IdM</a:t>
            </a:r>
            <a:r>
              <a:rPr lang="en-GB" sz="3800" dirty="0" smtClean="0"/>
              <a:t> </a:t>
            </a:r>
            <a:endParaRPr lang="en-GB" sz="3800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9" name="Picture 1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44208" y="3216796"/>
            <a:ext cx="1344149" cy="100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lang="en-GB" sz="3600" dirty="0" smtClean="0"/>
              <a:t>Federation services </a:t>
            </a:r>
            <a:br>
              <a:rPr lang="en-GB" sz="3600" dirty="0" smtClean="0"/>
            </a:br>
            <a:r>
              <a:rPr lang="en-GB" sz="3600" dirty="0" smtClean="0"/>
              <a:t>as incentive and driving force for users</a:t>
            </a:r>
            <a:endParaRPr lang="en-GB" sz="3600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79712" y="1628800"/>
            <a:ext cx="4389140" cy="316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0" name="Picture 2" descr="H:\Home\davidg\Template\Logos\NIKHEF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528" y="3212976"/>
            <a:ext cx="1632763" cy="720016"/>
          </a:xfrm>
          <a:prstGeom prst="rect">
            <a:avLst/>
          </a:prstGeom>
          <a:noFill/>
        </p:spPr>
      </p:pic>
      <p:pic>
        <p:nvPicPr>
          <p:cNvPr id="17413" name="Picture 5" descr="H:\Home\davidg\Template\Logos\surfnet-transparent.gi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546635" y="2420888"/>
            <a:ext cx="1207561" cy="576064"/>
          </a:xfrm>
          <a:prstGeom prst="rect">
            <a:avLst/>
          </a:prstGeom>
          <a:noFill/>
        </p:spPr>
      </p:pic>
      <p:pic>
        <p:nvPicPr>
          <p:cNvPr id="17414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300192" y="2568724"/>
            <a:ext cx="2218400" cy="648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5" name="Picture 7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300192" y="1848645"/>
            <a:ext cx="792088" cy="433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6" name="Picture 8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380312" y="1776636"/>
            <a:ext cx="1763688" cy="822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8" name="Picture 10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444208" y="4080892"/>
            <a:ext cx="2362200" cy="72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7" name="Picture 9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7956376" y="3072780"/>
            <a:ext cx="985838" cy="1162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1" name="Picture 3" descr="H:\Home\davidg\Template\Logos\SURFfederatie-110.gif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7781668" y="4581128"/>
            <a:ext cx="1038804" cy="576064"/>
          </a:xfrm>
          <a:prstGeom prst="rect">
            <a:avLst/>
          </a:prstGeom>
          <a:noFill/>
        </p:spPr>
      </p:pic>
      <p:sp>
        <p:nvSpPr>
          <p:cNvPr id="13" name="TextBox 12"/>
          <p:cNvSpPr txBox="1"/>
          <p:nvPr/>
        </p:nvSpPr>
        <p:spPr>
          <a:xfrm>
            <a:off x="1259632" y="5445224"/>
            <a:ext cx="72728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i="1" dirty="0" smtClean="0">
                <a:latin typeface="+mj-lt"/>
              </a:rPr>
              <a:t>and organisational systems such as email as incentive for both </a:t>
            </a:r>
            <a:br>
              <a:rPr lang="en-GB" sz="2000" i="1" dirty="0" smtClean="0">
                <a:latin typeface="+mj-lt"/>
              </a:rPr>
            </a:br>
            <a:r>
              <a:rPr lang="en-GB" sz="2000" i="1" dirty="0" smtClean="0">
                <a:latin typeface="+mj-lt"/>
              </a:rPr>
              <a:t>ICT (less support load, better controls) and users (single password)</a:t>
            </a:r>
            <a:endParaRPr lang="en-GB" sz="2000" i="1" dirty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331640" y="1447800"/>
            <a:ext cx="7708900" cy="4800600"/>
          </a:xfrm>
        </p:spPr>
        <p:txBody>
          <a:bodyPr/>
          <a:lstStyle/>
          <a:p>
            <a:r>
              <a:rPr lang="en-GB" dirty="0" smtClean="0"/>
              <a:t>Goodies </a:t>
            </a:r>
            <a:r>
              <a:rPr lang="en-GB" dirty="0" smtClean="0"/>
              <a:t>gain </a:t>
            </a:r>
            <a:r>
              <a:rPr lang="en-GB" dirty="0" smtClean="0"/>
              <a:t>momentum, then take the next step</a:t>
            </a:r>
          </a:p>
          <a:p>
            <a:pPr lvl="1"/>
            <a:r>
              <a:rPr lang="en-GB" dirty="0" smtClean="0"/>
              <a:t>convert ‘critical’ systems, such a email, self-services (travel request, </a:t>
            </a:r>
            <a:r>
              <a:rPr lang="en-GB" dirty="0" err="1" smtClean="0"/>
              <a:t>budgetting</a:t>
            </a:r>
            <a:r>
              <a:rPr lang="en-GB" dirty="0" smtClean="0"/>
              <a:t>, timesheets, ...)</a:t>
            </a:r>
          </a:p>
          <a:p>
            <a:pPr lvl="1"/>
            <a:r>
              <a:rPr lang="en-GB" dirty="0" smtClean="0"/>
              <a:t>implement </a:t>
            </a:r>
            <a:r>
              <a:rPr lang="en-GB" dirty="0" smtClean="0"/>
              <a:t>your account &amp; password expiration </a:t>
            </a:r>
            <a:br>
              <a:rPr lang="en-GB" dirty="0" smtClean="0"/>
            </a:br>
            <a:r>
              <a:rPr lang="en-GB" dirty="0" smtClean="0"/>
              <a:t>policy in automated processes</a:t>
            </a:r>
            <a:br>
              <a:rPr lang="en-GB" dirty="0" smtClean="0"/>
            </a:br>
            <a:r>
              <a:rPr lang="en-GB" dirty="0" smtClean="0"/>
              <a:t>if that was not yet standing procedure (test first!)</a:t>
            </a:r>
            <a:br>
              <a:rPr lang="en-GB" dirty="0" smtClean="0"/>
            </a:br>
            <a:r>
              <a:rPr lang="en-GB" i="1" dirty="0" smtClean="0"/>
              <a:t>give reasonable grace period, say, 13 months</a:t>
            </a:r>
            <a:endParaRPr lang="en-GB" dirty="0" smtClean="0"/>
          </a:p>
          <a:p>
            <a:pPr lvl="1"/>
            <a:r>
              <a:rPr lang="en-GB" dirty="0" smtClean="0"/>
              <a:t>start disabling services that are not SSO </a:t>
            </a:r>
            <a:r>
              <a:rPr lang="en-GB" dirty="0" smtClean="0"/>
              <a:t>enabled</a:t>
            </a:r>
            <a:endParaRPr lang="en-GB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The harder bits</a:t>
            </a:r>
            <a:endParaRPr lang="en-GB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435100" y="1340768"/>
            <a:ext cx="7499350" cy="4800600"/>
          </a:xfrm>
        </p:spPr>
        <p:txBody>
          <a:bodyPr/>
          <a:lstStyle/>
          <a:p>
            <a:r>
              <a:rPr lang="en-GB" sz="2400" dirty="0" smtClean="0"/>
              <a:t>Used IGTF Authentication Profile template </a:t>
            </a:r>
          </a:p>
          <a:p>
            <a:endParaRPr lang="en-GB" sz="2400" dirty="0" smtClean="0"/>
          </a:p>
          <a:p>
            <a:r>
              <a:rPr lang="en-GB" sz="2400" dirty="0" smtClean="0"/>
              <a:t>Missing elements related to user management</a:t>
            </a:r>
          </a:p>
          <a:p>
            <a:pPr lvl="1"/>
            <a:r>
              <a:rPr lang="en-GB" sz="2000" dirty="0" smtClean="0"/>
              <a:t>need for data protection and attribute release policies</a:t>
            </a:r>
          </a:p>
          <a:p>
            <a:pPr lvl="1"/>
            <a:r>
              <a:rPr lang="en-GB" sz="2000" dirty="0" smtClean="0"/>
              <a:t>additional user obligations (e.g. password changing)</a:t>
            </a:r>
          </a:p>
          <a:p>
            <a:pPr lvl="1"/>
            <a:r>
              <a:rPr lang="en-GB" sz="2000" dirty="0" smtClean="0"/>
              <a:t>expiration controls</a:t>
            </a:r>
          </a:p>
          <a:p>
            <a:pPr lvl="1"/>
            <a:r>
              <a:rPr lang="en-GB" sz="2000" dirty="0" smtClean="0"/>
              <a:t>differentiate between suspension and expiration</a:t>
            </a:r>
          </a:p>
          <a:p>
            <a:pPr lvl="1"/>
            <a:r>
              <a:rPr lang="en-GB" sz="2000" dirty="0" smtClean="0"/>
              <a:t>you cannot ‘delete’ users (must keep the key identifier)</a:t>
            </a:r>
            <a:endParaRPr lang="en-GB" sz="2400" dirty="0" smtClean="0"/>
          </a:p>
          <a:p>
            <a:r>
              <a:rPr lang="en-GB" sz="2400" dirty="0" smtClean="0"/>
              <a:t>In section 3 (identity vetting) added ‘hardship clause’ </a:t>
            </a:r>
            <a:br>
              <a:rPr lang="en-GB" sz="2400" dirty="0" smtClean="0"/>
            </a:br>
            <a:r>
              <a:rPr lang="en-GB" sz="2400" dirty="0" smtClean="0"/>
              <a:t>– helps ease pain of policy faults by limited override</a:t>
            </a:r>
          </a:p>
          <a:p>
            <a:r>
              <a:rPr lang="en-GB" sz="2400" dirty="0" smtClean="0"/>
              <a:t>Also Grid AUP and Site Ops Policy have useful elements</a:t>
            </a:r>
          </a:p>
          <a:p>
            <a:r>
              <a:rPr lang="en-GB" sz="2400" dirty="0" smtClean="0"/>
              <a:t>Be prepared to </a:t>
            </a:r>
            <a:r>
              <a:rPr lang="en-GB" sz="2400" i="1" dirty="0" smtClean="0"/>
              <a:t>disclose the policy – publicly, AFAIAC!</a:t>
            </a:r>
            <a:endParaRPr lang="en-GB" sz="2400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So: What </a:t>
            </a:r>
            <a:r>
              <a:rPr lang="en-GB" dirty="0" smtClean="0"/>
              <a:t>About the Policy?</a:t>
            </a:r>
            <a:endParaRPr lang="en-GB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2400" dirty="0" smtClean="0"/>
              <a:t>Organisational interest in proper registration as a side-effect of the </a:t>
            </a:r>
            <a:r>
              <a:rPr lang="en-GB" sz="2400" dirty="0" err="1" smtClean="0"/>
              <a:t>IdM</a:t>
            </a:r>
            <a:r>
              <a:rPr lang="en-GB" sz="2400" dirty="0" smtClean="0"/>
              <a:t> introduction</a:t>
            </a:r>
          </a:p>
          <a:p>
            <a:pPr lvl="1"/>
            <a:r>
              <a:rPr lang="en-GB" sz="2000" dirty="0" smtClean="0"/>
              <a:t>ICT services are typically the main thing people (grad students, guests, visiting researchers) need – so they want to have these and will go a long way to pester people. Alongside with a room key</a:t>
            </a:r>
          </a:p>
          <a:p>
            <a:pPr lvl="1"/>
            <a:r>
              <a:rPr lang="en-GB" sz="2000" dirty="0" smtClean="0"/>
              <a:t>Other services (registration in a phone directory, a web picture </a:t>
            </a:r>
            <a:r>
              <a:rPr lang="en-GB" sz="2000" dirty="0" err="1" smtClean="0"/>
              <a:t>galery</a:t>
            </a:r>
            <a:r>
              <a:rPr lang="en-GB" sz="2000" dirty="0" smtClean="0"/>
              <a:t>, room allocation system, insurance) for the applicant have lower priority</a:t>
            </a:r>
          </a:p>
          <a:p>
            <a:pPr lvl="1"/>
            <a:r>
              <a:rPr lang="en-GB" sz="2000" dirty="0" smtClean="0"/>
              <a:t>By linking  the systems, overall quality improved: </a:t>
            </a:r>
          </a:p>
          <a:p>
            <a:pPr lvl="2"/>
            <a:r>
              <a:rPr lang="en-GB" sz="1800" dirty="0" smtClean="0"/>
              <a:t>guests/students pester IT for an account, who redirects to HR. The applicant will keep on top of </a:t>
            </a:r>
            <a:r>
              <a:rPr lang="en-GB" sz="1800" dirty="0" smtClean="0"/>
              <a:t>it and helps ensure consistency</a:t>
            </a:r>
            <a:endParaRPr lang="en-GB" sz="1800" dirty="0" smtClean="0"/>
          </a:p>
          <a:p>
            <a:pPr lvl="2"/>
            <a:r>
              <a:rPr lang="en-GB" sz="1800" dirty="0" smtClean="0"/>
              <a:t>HR wants a complete </a:t>
            </a:r>
            <a:r>
              <a:rPr lang="en-GB" sz="1800" dirty="0" smtClean="0"/>
              <a:t>registration, e.g. for insurance purposes, </a:t>
            </a:r>
            <a:br>
              <a:rPr lang="en-GB" sz="1800" dirty="0" smtClean="0"/>
            </a:br>
            <a:r>
              <a:rPr lang="en-GB" sz="1800" dirty="0" smtClean="0"/>
              <a:t>and </a:t>
            </a:r>
            <a:r>
              <a:rPr lang="en-GB" sz="1800" dirty="0" smtClean="0"/>
              <a:t>has an interest in processing the application</a:t>
            </a:r>
            <a:endParaRPr lang="en-GB" sz="18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Side effects of linking the </a:t>
            </a:r>
            <a:r>
              <a:rPr lang="en-GB" dirty="0" err="1" smtClean="0"/>
              <a:t>IdM</a:t>
            </a:r>
            <a:endParaRPr lang="en-GB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Policy document – you </a:t>
            </a:r>
            <a:r>
              <a:rPr lang="en-GB" dirty="0" smtClean="0"/>
              <a:t>really must </a:t>
            </a:r>
            <a:r>
              <a:rPr lang="en-GB" dirty="0" smtClean="0"/>
              <a:t>have one</a:t>
            </a:r>
          </a:p>
          <a:p>
            <a:pPr lvl="1"/>
            <a:r>
              <a:rPr lang="en-GB" dirty="0" smtClean="0"/>
              <a:t>as high level as possible (no frequent change), but ...</a:t>
            </a:r>
          </a:p>
          <a:p>
            <a:pPr lvl="1"/>
            <a:r>
              <a:rPr lang="en-GB" dirty="0" smtClean="0"/>
              <a:t>enough to assess compliance with popular services</a:t>
            </a:r>
            <a:br>
              <a:rPr lang="en-GB" dirty="0" smtClean="0"/>
            </a:br>
            <a:r>
              <a:rPr lang="en-GB" dirty="0" smtClean="0"/>
              <a:t>(in federation and elsewhere)</a:t>
            </a:r>
          </a:p>
          <a:p>
            <a:r>
              <a:rPr lang="en-GB" dirty="0" smtClean="0"/>
              <a:t>Separate out your documents</a:t>
            </a:r>
          </a:p>
          <a:p>
            <a:pPr lvl="1"/>
            <a:r>
              <a:rPr lang="en-GB" dirty="0" smtClean="0"/>
              <a:t>practices and implementation from policy</a:t>
            </a:r>
          </a:p>
          <a:p>
            <a:pPr lvl="1"/>
            <a:r>
              <a:rPr lang="en-GB" dirty="0" smtClean="0"/>
              <a:t>attribute listing for data protection purposes in separate document – </a:t>
            </a:r>
            <a:r>
              <a:rPr lang="en-GB" i="1" dirty="0" smtClean="0"/>
              <a:t>however, will need re-approval</a:t>
            </a:r>
          </a:p>
          <a:p>
            <a:r>
              <a:rPr lang="en-GB" dirty="0" smtClean="0"/>
              <a:t>Explain intent, not only practices, to help desk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Some lessons </a:t>
            </a:r>
            <a:r>
              <a:rPr lang="en-GB" dirty="0" smtClean="0"/>
              <a:t>learnt</a:t>
            </a:r>
            <a:endParaRPr lang="en-GB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779912" y="1663824"/>
            <a:ext cx="5364088" cy="1333128"/>
          </a:xfrm>
        </p:spPr>
        <p:txBody>
          <a:bodyPr/>
          <a:lstStyle/>
          <a:p>
            <a:r>
              <a:rPr lang="en-GB" sz="2400" dirty="0" smtClean="0"/>
              <a:t>web-SSO federations have matured</a:t>
            </a:r>
          </a:p>
          <a:p>
            <a:r>
              <a:rPr lang="en-GB" sz="2400" dirty="0" smtClean="0"/>
              <a:t>integration of  ‘high-value grid’ &amp; </a:t>
            </a:r>
            <a:br>
              <a:rPr lang="en-GB" sz="2400" dirty="0" smtClean="0"/>
            </a:br>
            <a:r>
              <a:rPr lang="en-GB" sz="2400" dirty="0" smtClean="0"/>
              <a:t>web federation now becomes reality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... </a:t>
            </a:r>
            <a:r>
              <a:rPr lang="en-GB" dirty="0" smtClean="0"/>
              <a:t>so from </a:t>
            </a:r>
            <a:r>
              <a:rPr lang="en-GB" dirty="0" smtClean="0"/>
              <a:t>now on ...</a:t>
            </a:r>
            <a:endParaRPr lang="en-GB" dirty="0"/>
          </a:p>
        </p:txBody>
      </p:sp>
      <p:pic>
        <p:nvPicPr>
          <p:cNvPr id="22531" name="Picture 3" descr="H:\Home\davidg\Nikhef\Jaarvergadering2010\federation-TCS-CA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648" y="1556792"/>
            <a:ext cx="2376264" cy="1592411"/>
          </a:xfrm>
          <a:prstGeom prst="rect">
            <a:avLst/>
          </a:prstGeom>
          <a:noFill/>
        </p:spPr>
      </p:pic>
      <p:sp>
        <p:nvSpPr>
          <p:cNvPr id="8" name="Content Placeholder 1"/>
          <p:cNvSpPr txBox="1">
            <a:spLocks/>
          </p:cNvSpPr>
          <p:nvPr/>
        </p:nvSpPr>
        <p:spPr bwMode="auto">
          <a:xfrm>
            <a:off x="971600" y="4149080"/>
            <a:ext cx="5040560" cy="2088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65125" marR="0" lvl="0" indent="-282575" algn="l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FF0000"/>
              </a:buClr>
              <a:buSzPct val="80000"/>
              <a:buFont typeface="Wingdings 2" pitchFamily="18" charset="2"/>
              <a:buChar char=""/>
              <a:tabLst/>
              <a:defRPr/>
            </a:pPr>
            <a:r>
              <a:rPr lang="en-GB" sz="2400" dirty="0" smtClean="0">
                <a:latin typeface="+mn-lt"/>
                <a:cs typeface="+mn-cs"/>
              </a:rPr>
              <a:t>Significant benefits for </a:t>
            </a:r>
            <a:r>
              <a:rPr lang="en-GB" sz="2400" dirty="0" smtClean="0">
                <a:latin typeface="+mn-lt"/>
                <a:cs typeface="+mn-cs"/>
              </a:rPr>
              <a:t>grid </a:t>
            </a:r>
            <a:r>
              <a:rPr lang="en-GB" sz="2400" dirty="0" smtClean="0">
                <a:latin typeface="+mn-lt"/>
                <a:cs typeface="+mn-cs"/>
              </a:rPr>
              <a:t>&amp; more</a:t>
            </a:r>
          </a:p>
          <a:p>
            <a:pPr marL="365125" marR="0" lvl="0" indent="-282575" algn="l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FF0000"/>
              </a:buClr>
              <a:buSzPct val="80000"/>
              <a:buFont typeface="Wingdings 2" pitchFamily="18" charset="2"/>
              <a:buChar char=""/>
              <a:tabLst/>
              <a:defRPr/>
            </a:pPr>
            <a:r>
              <a:rPr lang="en-GB" sz="2400" dirty="0" smtClean="0">
                <a:latin typeface="+mn-lt"/>
                <a:cs typeface="+mn-cs"/>
              </a:rPr>
              <a:t>f</a:t>
            </a:r>
            <a:r>
              <a:rPr kumimoji="0" lang="en-GB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ederation</a:t>
            </a:r>
            <a:r>
              <a:rPr kumimoji="0" lang="en-GB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peers  and CAs rely on and trust home institutes</a:t>
            </a:r>
            <a:r>
              <a:rPr kumimoji="0" lang="en-GB" sz="2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to manage their </a:t>
            </a:r>
            <a:r>
              <a:rPr kumimoji="0" lang="en-GB" sz="2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users properly</a:t>
            </a:r>
            <a:endParaRPr kumimoji="0" lang="en-GB" sz="2400" b="0" i="0" u="none" strike="noStrike" kern="120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65125" marR="0" lvl="0" indent="-282575" algn="l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FF0000"/>
              </a:buClr>
              <a:buSzPct val="80000"/>
              <a:buFont typeface="Wingdings 2" pitchFamily="18" charset="2"/>
              <a:buChar char=""/>
              <a:tabLst/>
              <a:defRPr/>
            </a:pPr>
            <a:r>
              <a:rPr lang="en-GB" sz="2400" i="1" dirty="0" smtClean="0">
                <a:latin typeface="+mn-lt"/>
                <a:cs typeface="+mn-cs"/>
              </a:rPr>
              <a:t>so that in Grid we may trust</a:t>
            </a:r>
            <a:endParaRPr kumimoji="0" lang="en-GB" sz="2400" b="0" i="1" u="none" strike="noStrike" kern="120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Content Placeholder 1"/>
          <p:cNvSpPr txBox="1">
            <a:spLocks/>
          </p:cNvSpPr>
          <p:nvPr/>
        </p:nvSpPr>
        <p:spPr bwMode="auto">
          <a:xfrm>
            <a:off x="971600" y="3140968"/>
            <a:ext cx="8028384" cy="100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65125" marR="0" lvl="0" indent="-282575" algn="l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FF0000"/>
              </a:buClr>
              <a:buSzPct val="80000"/>
              <a:buFont typeface="Wingdings 2" pitchFamily="18" charset="2"/>
              <a:buChar char=""/>
              <a:tabLst/>
              <a:defRPr/>
            </a:pPr>
            <a:r>
              <a:rPr kumimoji="0" lang="en-GB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large, complex</a:t>
            </a:r>
            <a:r>
              <a:rPr kumimoji="0" lang="en-GB" sz="2400" b="0" i="0" u="none" strike="noStrike" kern="1200" cap="none" spc="0" normalizeH="0" noProof="0" dirty="0" smtClean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orgs: integration with existing ERP system</a:t>
            </a:r>
          </a:p>
          <a:p>
            <a:pPr marL="365125" marR="0" lvl="0" indent="-282575" algn="l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FF0000"/>
              </a:buClr>
              <a:buSzPct val="80000"/>
              <a:buFont typeface="Wingdings 2" pitchFamily="18" charset="2"/>
              <a:buChar char=""/>
              <a:tabLst/>
              <a:defRPr/>
            </a:pPr>
            <a:r>
              <a:rPr lang="en-GB" sz="2400" baseline="0" dirty="0" smtClean="0">
                <a:solidFill>
                  <a:schemeClr val="accent4">
                    <a:lumMod val="50000"/>
                  </a:schemeClr>
                </a:solidFill>
                <a:latin typeface="+mn-lt"/>
                <a:cs typeface="+mn-cs"/>
              </a:rPr>
              <a:t>mid-size</a:t>
            </a:r>
            <a:r>
              <a:rPr lang="en-GB" sz="2400" dirty="0" smtClean="0">
                <a:solidFill>
                  <a:schemeClr val="accent4">
                    <a:lumMod val="50000"/>
                  </a:schemeClr>
                </a:solidFill>
                <a:latin typeface="+mn-lt"/>
                <a:cs typeface="+mn-cs"/>
              </a:rPr>
              <a:t>: try it yourself, with policy templates and SSO tools </a:t>
            </a:r>
            <a:endParaRPr kumimoji="0" lang="en-GB" sz="2400" b="0" i="0" u="none" strike="noStrike" kern="1200" cap="none" spc="0" normalizeH="0" baseline="0" noProof="0" dirty="0" smtClean="0">
              <a:ln>
                <a:noFill/>
              </a:ln>
              <a:solidFill>
                <a:schemeClr val="accent4">
                  <a:lumMod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6012160" y="4437112"/>
            <a:ext cx="2664296" cy="1440160"/>
            <a:chOff x="1115616" y="1954062"/>
            <a:chExt cx="7812360" cy="3808716"/>
          </a:xfrm>
        </p:grpSpPr>
        <p:pic>
          <p:nvPicPr>
            <p:cNvPr id="10" name="Picture 9" descr="H:\Home\davidg\EGI\O-E-15-EUGridPMA\AuthNAuthZchain-20101112.gif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115616" y="1954062"/>
              <a:ext cx="7812360" cy="3707186"/>
            </a:xfrm>
            <a:prstGeom prst="rect">
              <a:avLst/>
            </a:prstGeom>
            <a:noFill/>
          </p:spPr>
        </p:pic>
        <p:pic>
          <p:nvPicPr>
            <p:cNvPr id="11" name="Picture 20" descr="IGTF-logo-large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115616" y="4797152"/>
              <a:ext cx="1080120" cy="499929"/>
            </a:xfrm>
            <a:prstGeom prst="rect">
              <a:avLst/>
            </a:prstGeom>
            <a:noFill/>
          </p:spPr>
        </p:pic>
        <p:pic>
          <p:nvPicPr>
            <p:cNvPr id="12" name="Picture 2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3923928" y="5373216"/>
              <a:ext cx="2088232" cy="3895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glow rad="101600">
                <a:srgbClr val="C00000">
                  <a:alpha val="60000"/>
                </a:srgbClr>
              </a:glow>
            </a:effectLst>
          </p:spPr>
        </p:pic>
        <p:pic>
          <p:nvPicPr>
            <p:cNvPr id="13" name="Picture 4" descr="vostructure-abstract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6516216" y="2636912"/>
              <a:ext cx="1506455" cy="7859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 descr="vostructure-abstrac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43808" y="2996952"/>
            <a:ext cx="5106855" cy="2664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n-GB" dirty="0" smtClean="0"/>
              <a:t>... we trust </a:t>
            </a:r>
            <a:br>
              <a:rPr lang="en-GB" dirty="0" smtClean="0"/>
            </a:br>
            <a:r>
              <a:rPr lang="en-GB" sz="3100" i="1" dirty="0" smtClean="0"/>
              <a:t>in identity and attributes delivered from many sources</a:t>
            </a:r>
            <a:endParaRPr lang="en-GB" dirty="0"/>
          </a:p>
        </p:txBody>
      </p:sp>
      <p:pic>
        <p:nvPicPr>
          <p:cNvPr id="1026" name="Picture 2" descr="H:\Home\davidg\EUGridPMA\Presentations\images\igtf-worldstatus-2011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33252" y="1772816"/>
            <a:ext cx="8010748" cy="4680520"/>
          </a:xfrm>
          <a:prstGeom prst="rect">
            <a:avLst/>
          </a:prstGeom>
          <a:noFill/>
        </p:spPr>
      </p:pic>
      <p:pic>
        <p:nvPicPr>
          <p:cNvPr id="5" name="Picture 20" descr="IGTF-logo-large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23728" y="2512041"/>
            <a:ext cx="1728192" cy="799887"/>
          </a:xfrm>
          <a:prstGeom prst="rect">
            <a:avLst/>
          </a:prstGeom>
          <a:noFill/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187624" y="4509120"/>
            <a:ext cx="2736304" cy="5104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101600">
              <a:srgbClr val="C00000">
                <a:alpha val="60000"/>
              </a:srgbClr>
            </a:glow>
          </a:effec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27584" y="2924944"/>
            <a:ext cx="936104" cy="13279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Trusting and trustable parties</a:t>
            </a:r>
            <a:endParaRPr lang="en-GB" dirty="0"/>
          </a:p>
        </p:txBody>
      </p:sp>
      <p:pic>
        <p:nvPicPr>
          <p:cNvPr id="4" name="Picture 3" descr="H:\Home\davidg\EGI\O-E-15-EUGridPMA\AuthNAuthZchain-20101112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1954062"/>
            <a:ext cx="7812360" cy="3707186"/>
          </a:xfrm>
          <a:prstGeom prst="rect">
            <a:avLst/>
          </a:prstGeom>
          <a:noFill/>
        </p:spPr>
      </p:pic>
      <p:pic>
        <p:nvPicPr>
          <p:cNvPr id="6" name="Picture 20" descr="IGTF-logo-larg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15616" y="4797152"/>
            <a:ext cx="1080120" cy="499929"/>
          </a:xfrm>
          <a:prstGeom prst="rect">
            <a:avLst/>
          </a:prstGeom>
          <a:noFill/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23928" y="5373216"/>
            <a:ext cx="2088232" cy="389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101600">
              <a:srgbClr val="C00000">
                <a:alpha val="60000"/>
              </a:srgbClr>
            </a:glow>
          </a:effectLst>
        </p:spPr>
      </p:pic>
      <p:pic>
        <p:nvPicPr>
          <p:cNvPr id="8" name="Picture 4" descr="vostructure-abstract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516216" y="2636912"/>
            <a:ext cx="1506455" cy="7859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0" name="Group 9"/>
          <p:cNvGrpSpPr/>
          <p:nvPr/>
        </p:nvGrpSpPr>
        <p:grpSpPr>
          <a:xfrm>
            <a:off x="1115616" y="1658296"/>
            <a:ext cx="7760384" cy="2994840"/>
            <a:chOff x="1115616" y="1658296"/>
            <a:chExt cx="7760384" cy="2994840"/>
          </a:xfrm>
        </p:grpSpPr>
        <p:sp>
          <p:nvSpPr>
            <p:cNvPr id="5" name="Snip and Round Single Corner Rectangle 4"/>
            <p:cNvSpPr/>
            <p:nvPr/>
          </p:nvSpPr>
          <p:spPr>
            <a:xfrm rot="10800000" flipH="1">
              <a:off x="1115616" y="1772816"/>
              <a:ext cx="4320480" cy="2880320"/>
            </a:xfrm>
            <a:prstGeom prst="snipRoundRect">
              <a:avLst>
                <a:gd name="adj1" fmla="val 0"/>
                <a:gd name="adj2" fmla="val 50000"/>
              </a:avLst>
            </a:prstGeom>
            <a:noFill/>
            <a:ln w="50800">
              <a:solidFill>
                <a:srgbClr val="8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baseline="-25000" dirty="0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5419616" y="1658296"/>
              <a:ext cx="345638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 smtClean="0">
                  <a:latin typeface="+mj-lt"/>
                </a:rPr>
                <a:t>focus:     -	persistent unique ID</a:t>
              </a:r>
              <a:br>
                <a:rPr lang="en-GB" dirty="0" smtClean="0">
                  <a:latin typeface="+mj-lt"/>
                </a:rPr>
              </a:br>
              <a:r>
                <a:rPr lang="en-GB" dirty="0" smtClean="0">
                  <a:latin typeface="+mj-lt"/>
                </a:rPr>
                <a:t> </a:t>
              </a:r>
              <a:r>
                <a:rPr lang="en-GB" dirty="0" smtClean="0">
                  <a:latin typeface="+mj-lt"/>
                </a:rPr>
                <a:t>            -	traceability assurance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2400" dirty="0" smtClean="0"/>
              <a:t>Identity Vetting (‘people ware’ </a:t>
            </a:r>
            <a:r>
              <a:rPr lang="en-GB" sz="2400" dirty="0" err="1" smtClean="0"/>
              <a:t>LoA</a:t>
            </a:r>
            <a:r>
              <a:rPr lang="en-GB" sz="2400" dirty="0" smtClean="0"/>
              <a:t>)</a:t>
            </a:r>
          </a:p>
          <a:p>
            <a:r>
              <a:rPr lang="en-GB" sz="2400" dirty="0" smtClean="0"/>
              <a:t>Operational Requirements (‘what and how </a:t>
            </a:r>
            <a:r>
              <a:rPr lang="en-GB" sz="2400" dirty="0" err="1" smtClean="0"/>
              <a:t>LoA</a:t>
            </a:r>
            <a:r>
              <a:rPr lang="en-GB" sz="2400" dirty="0" smtClean="0"/>
              <a:t>’)</a:t>
            </a:r>
          </a:p>
          <a:p>
            <a:r>
              <a:rPr lang="en-GB" sz="2400" dirty="0" smtClean="0"/>
              <a:t>Site security controls (‘implementation </a:t>
            </a:r>
            <a:r>
              <a:rPr lang="en-GB" sz="2400" dirty="0" err="1" smtClean="0"/>
              <a:t>LoA</a:t>
            </a:r>
            <a:r>
              <a:rPr lang="en-GB" sz="2400" dirty="0" smtClean="0"/>
              <a:t>’)</a:t>
            </a:r>
          </a:p>
          <a:p>
            <a:r>
              <a:rPr lang="en-GB" sz="2400" dirty="0" smtClean="0"/>
              <a:t>Publication and disclosure (‘gaining trust’)</a:t>
            </a:r>
          </a:p>
          <a:p>
            <a:r>
              <a:rPr lang="en-GB" sz="2400" dirty="0" smtClean="0"/>
              <a:t>Auditing (‘sustaining trust’)</a:t>
            </a:r>
          </a:p>
          <a:p>
            <a:r>
              <a:rPr lang="en-GB" sz="2400" dirty="0" smtClean="0"/>
              <a:t>Privacy and confidentiality (‘securing trust’)</a:t>
            </a:r>
          </a:p>
          <a:p>
            <a:r>
              <a:rPr lang="en-GB" sz="2400" dirty="0" smtClean="0"/>
              <a:t>Compromise and Disaster Recovery (‘recovering trust’)</a:t>
            </a:r>
          </a:p>
          <a:p>
            <a:endParaRPr lang="en-GB" sz="2400" dirty="0" smtClean="0"/>
          </a:p>
          <a:p>
            <a:r>
              <a:rPr lang="en-GB" sz="2400" i="1" dirty="0" smtClean="0"/>
              <a:t>User responsibilities</a:t>
            </a:r>
          </a:p>
          <a:p>
            <a:pPr lvl="1"/>
            <a:r>
              <a:rPr lang="en-GB" sz="2000" dirty="0" smtClean="0"/>
              <a:t>this one </a:t>
            </a:r>
            <a:r>
              <a:rPr lang="en-GB" sz="2000" dirty="0" smtClean="0"/>
              <a:t>deserves more </a:t>
            </a:r>
            <a:r>
              <a:rPr lang="en-GB" sz="2000" dirty="0" smtClean="0"/>
              <a:t>attention in </a:t>
            </a:r>
            <a:r>
              <a:rPr lang="en-GB" sz="2000" dirty="0" smtClean="0"/>
              <a:t>home organisation context</a:t>
            </a:r>
            <a:r>
              <a:rPr lang="en-GB" sz="2000" dirty="0" smtClean="0"/>
              <a:t>, </a:t>
            </a:r>
            <a:r>
              <a:rPr lang="en-GB" sz="2000" dirty="0" smtClean="0"/>
              <a:t>since </a:t>
            </a:r>
            <a:r>
              <a:rPr lang="en-GB" sz="2000" dirty="0" smtClean="0"/>
              <a:t>direct &amp; continuous </a:t>
            </a:r>
            <a:r>
              <a:rPr lang="en-GB" sz="2000" dirty="0" smtClean="0"/>
              <a:t>contact with </a:t>
            </a:r>
            <a:r>
              <a:rPr lang="en-GB" sz="2000" dirty="0" smtClean="0"/>
              <a:t>users can be maintained</a:t>
            </a:r>
            <a:endParaRPr lang="en-GB" sz="20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AP Structure and Elements of Trust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Trust Relations in Classic CAs</a:t>
            </a:r>
            <a:endParaRPr lang="en-GB" dirty="0"/>
          </a:p>
        </p:txBody>
      </p:sp>
      <p:pic>
        <p:nvPicPr>
          <p:cNvPr id="2050" name="Picture 2" descr="H:\Home\davidg\Projects-misc\ISGC2009\trust-relations-classic-CA-photoID-RP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5656" y="1628800"/>
            <a:ext cx="6768751" cy="4896544"/>
          </a:xfrm>
          <a:prstGeom prst="rect">
            <a:avLst/>
          </a:prstGeom>
          <a:noFill/>
        </p:spPr>
      </p:pic>
      <p:pic>
        <p:nvPicPr>
          <p:cNvPr id="3074" name="Picture 2" descr="H:\Home\davidg\Projects-misc\ISGC2009\CA-policy-doc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1340768"/>
            <a:ext cx="2448272" cy="89856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Classic Authentication Profile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75656" y="1484784"/>
            <a:ext cx="7488832" cy="4165923"/>
          </a:xfrm>
        </p:spPr>
        <p:txBody>
          <a:bodyPr/>
          <a:lstStyle/>
          <a:p>
            <a:pPr>
              <a:buNone/>
            </a:pPr>
            <a:r>
              <a:rPr lang="en-GB" sz="1800" b="1" dirty="0" smtClean="0">
                <a:solidFill>
                  <a:srgbClr val="C00000"/>
                </a:solidFill>
              </a:rPr>
              <a:t>Example:</a:t>
            </a:r>
            <a:r>
              <a:rPr lang="en-GB" sz="1800" b="1" dirty="0" smtClean="0">
                <a:solidFill>
                  <a:srgbClr val="0067B1"/>
                </a:solidFill>
              </a:rPr>
              <a:t> Classic Authority using Secured Infrastructure</a:t>
            </a:r>
          </a:p>
          <a:p>
            <a:r>
              <a:rPr lang="en-GB" sz="1800" dirty="0" smtClean="0"/>
              <a:t>Aimed at long-lived identity assertions</a:t>
            </a:r>
          </a:p>
          <a:p>
            <a:r>
              <a:rPr lang="en-GB" sz="1800" dirty="0" smtClean="0"/>
              <a:t>Identity vetting procedures</a:t>
            </a:r>
          </a:p>
          <a:p>
            <a:pPr lvl="1"/>
            <a:r>
              <a:rPr lang="en-GB" sz="1600" dirty="0" smtClean="0"/>
              <a:t>Based on (national) photo ID’s, face-to-face verification of applicants via distributed network of Registration Authorities or ‘Trusted’ Registrars</a:t>
            </a:r>
          </a:p>
          <a:p>
            <a:pPr lvl="1"/>
            <a:r>
              <a:rPr lang="en-GB" sz="1600" dirty="0" smtClean="0"/>
              <a:t>Periodic rekeying once every year, using fresh key material</a:t>
            </a:r>
          </a:p>
          <a:p>
            <a:pPr lvl="1"/>
            <a:r>
              <a:rPr lang="en-GB" sz="1600" dirty="0" smtClean="0"/>
              <a:t>Appropriate representation of the person’s real name in the credential</a:t>
            </a:r>
          </a:p>
          <a:p>
            <a:pPr lvl="1"/>
            <a:r>
              <a:rPr lang="en-GB" sz="1600" dirty="0" smtClean="0"/>
              <a:t>validate all rekeying against pre-existing credential identifiers</a:t>
            </a:r>
          </a:p>
          <a:p>
            <a:r>
              <a:rPr lang="en-GB" sz="1800" dirty="0" smtClean="0"/>
              <a:t>Secured operations</a:t>
            </a:r>
          </a:p>
          <a:p>
            <a:pPr lvl="1"/>
            <a:r>
              <a:rPr lang="en-GB" sz="1600" dirty="0" smtClean="0"/>
              <a:t>dedicated rooms with monitored access, vault, and audit trails</a:t>
            </a:r>
          </a:p>
          <a:p>
            <a:pPr lvl="1"/>
            <a:r>
              <a:rPr lang="en-GB" sz="1600" dirty="0" smtClean="0"/>
              <a:t>off-line signing key or HSM-backed on-line systems (FIPS 140.2 </a:t>
            </a:r>
            <a:r>
              <a:rPr lang="en-GB" sz="1600" dirty="0" err="1" smtClean="0"/>
              <a:t>lvl</a:t>
            </a:r>
            <a:r>
              <a:rPr lang="en-GB" sz="1600" dirty="0" smtClean="0"/>
              <a:t> 2)</a:t>
            </a:r>
          </a:p>
          <a:p>
            <a:r>
              <a:rPr lang="en-GB" sz="1800" dirty="0" smtClean="0"/>
              <a:t>Response to incidents</a:t>
            </a:r>
          </a:p>
          <a:p>
            <a:pPr lvl="1"/>
            <a:r>
              <a:rPr lang="en-GB" sz="1600" dirty="0" smtClean="0"/>
              <a:t>Timely (&lt;24hrs) revocation of compromised credentials</a:t>
            </a:r>
          </a:p>
          <a:p>
            <a:pPr lvl="1"/>
            <a:r>
              <a:rPr lang="en-GB" sz="1600" dirty="0" smtClean="0"/>
              <a:t>must issue an up-to-date list of revoked credentials</a:t>
            </a:r>
          </a:p>
          <a:p>
            <a:r>
              <a:rPr lang="en-GB" sz="2000" dirty="0" smtClean="0"/>
              <a:t>Audit log retention and periodic re-assessment</a:t>
            </a:r>
          </a:p>
          <a:p>
            <a:pPr lvl="1"/>
            <a:endParaRPr lang="en-GB" sz="1600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2010-11-25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Establishing identity in EGI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ACC367-A798-460D-BDE6-721C6452EC98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2411760" y="6562666"/>
            <a:ext cx="48398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https://www.eugridpma.org/guidelines/classic/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Classic AP’s ‘traditional ID vetting’</a:t>
            </a:r>
          </a:p>
          <a:p>
            <a:pPr lvl="1"/>
            <a:r>
              <a:rPr lang="en-GB" dirty="0" smtClean="0"/>
              <a:t>done by CA explicitly according to own practices</a:t>
            </a:r>
          </a:p>
          <a:p>
            <a:pPr lvl="1"/>
            <a:r>
              <a:rPr lang="en-GB" dirty="0" smtClean="0"/>
              <a:t>face-to-face after or at time of making request</a:t>
            </a:r>
          </a:p>
          <a:p>
            <a:endParaRPr lang="en-GB" dirty="0" smtClean="0"/>
          </a:p>
          <a:p>
            <a:r>
              <a:rPr lang="en-GB" dirty="0" smtClean="0"/>
              <a:t>What does that bring?</a:t>
            </a:r>
          </a:p>
          <a:p>
            <a:pPr lvl="1"/>
            <a:r>
              <a:rPr lang="en-GB" dirty="0" smtClean="0"/>
              <a:t>pro – easy to describe</a:t>
            </a:r>
          </a:p>
          <a:p>
            <a:pPr lvl="1"/>
            <a:r>
              <a:rPr lang="en-GB" dirty="0" smtClean="0"/>
              <a:t>con – complicated for user and </a:t>
            </a:r>
            <a:r>
              <a:rPr lang="en-GB" dirty="0" smtClean="0"/>
              <a:t>introduces </a:t>
            </a:r>
            <a:r>
              <a:rPr lang="en-GB" dirty="0" smtClean="0"/>
              <a:t>delay</a:t>
            </a:r>
          </a:p>
          <a:p>
            <a:pPr lvl="1"/>
            <a:r>
              <a:rPr lang="en-GB" i="1" dirty="0" smtClean="0"/>
              <a:t>but even then</a:t>
            </a:r>
            <a:br>
              <a:rPr lang="en-GB" i="1" dirty="0" smtClean="0"/>
            </a:br>
            <a:r>
              <a:rPr lang="en-GB" dirty="0" smtClean="0"/>
              <a:t>in </a:t>
            </a:r>
            <a:r>
              <a:rPr lang="en-GB" dirty="0" smtClean="0"/>
              <a:t>risk analysis for the end-to-end trust chain, ID is only a small element as verified in the ‘classic’ AP</a:t>
            </a:r>
            <a:r>
              <a:rPr lang="en-GB" dirty="0" smtClean="0"/>
              <a:t/>
            </a:r>
            <a:br>
              <a:rPr lang="en-GB" dirty="0" smtClean="0"/>
            </a:br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Policies supporting trust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2400" dirty="0" smtClean="0"/>
              <a:t>Vetting in classic CAs gives ‘warm and fuzzy feeling’</a:t>
            </a:r>
          </a:p>
          <a:p>
            <a:pPr lvl="1"/>
            <a:r>
              <a:rPr lang="en-GB" sz="2000" dirty="0" smtClean="0"/>
              <a:t>is easy to describe in a stand-alone document</a:t>
            </a:r>
          </a:p>
          <a:p>
            <a:pPr lvl="1"/>
            <a:r>
              <a:rPr lang="en-GB" sz="2000" dirty="0" smtClean="0"/>
              <a:t>which may be false</a:t>
            </a:r>
          </a:p>
          <a:p>
            <a:pPr lvl="1"/>
            <a:r>
              <a:rPr lang="en-GB" sz="2000" dirty="0" smtClean="0"/>
              <a:t>but is certainly fuzzy</a:t>
            </a:r>
          </a:p>
          <a:p>
            <a:endParaRPr lang="en-GB" sz="2400" dirty="0" smtClean="0"/>
          </a:p>
          <a:p>
            <a:r>
              <a:rPr lang="en-GB" sz="2400" dirty="0" smtClean="0"/>
              <a:t>But </a:t>
            </a:r>
            <a:r>
              <a:rPr lang="en-GB" sz="2400" dirty="0" smtClean="0"/>
              <a:t>grid is no longer alone: many others need trust</a:t>
            </a:r>
            <a:endParaRPr lang="en-GB" sz="2400" dirty="0" smtClean="0"/>
          </a:p>
          <a:p>
            <a:pPr lvl="1"/>
            <a:r>
              <a:rPr lang="en-GB" sz="2000" dirty="0" smtClean="0"/>
              <a:t>many other services inside and off-campus need ‘trusted identity’ in some way</a:t>
            </a:r>
          </a:p>
          <a:p>
            <a:pPr lvl="1"/>
            <a:r>
              <a:rPr lang="en-GB" sz="2000" dirty="0" smtClean="0"/>
              <a:t>relative lower value of many off-campus services previously </a:t>
            </a:r>
            <a:br>
              <a:rPr lang="en-GB" sz="2000" dirty="0" smtClean="0"/>
            </a:br>
            <a:r>
              <a:rPr lang="en-GB" sz="2000" dirty="0" smtClean="0"/>
              <a:t>did not require a lot of complexity in assurance level or trust</a:t>
            </a:r>
          </a:p>
          <a:p>
            <a:pPr lvl="1"/>
            <a:endParaRPr lang="en-GB" sz="2000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We, the Grid, trust</a:t>
            </a:r>
            <a:endParaRPr lang="en-GB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4924" y="404664"/>
            <a:ext cx="941977" cy="360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Nikhef-PDP-presentation-new">
  <a:themeElements>
    <a:clrScheme name="Solstice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Solstice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Solstice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tns:customPropertyEditors xmlns:tns="http://schemas.microsoft.com/office/2006/customDocumentInformationPanel">
  <tns:showOnOpen>false</tns:showOnOpen>
  <tns:defaultPropertyEditorNamespace>Standard properties</tns:defaultPropertyEditorNamespace>
</tns:customPropertyEditors>
</file>

<file path=customXml/itemProps1.xml><?xml version="1.0" encoding="utf-8"?>
<ds:datastoreItem xmlns:ds="http://schemas.openxmlformats.org/officeDocument/2006/customXml" ds:itemID="{03338BC8-BBF3-4152-8114-248CD4A24091}">
  <ds:schemaRefs>
    <ds:schemaRef ds:uri="http://schemas.microsoft.com/office/2006/customDocumentInformationPanel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Nikhef-PDP-presentation-new</Template>
  <TotalTime>30951</TotalTime>
  <Words>1174</Words>
  <Application>Microsoft Office PowerPoint</Application>
  <PresentationFormat>On-screen Show (4:3)</PresentationFormat>
  <Paragraphs>192</Paragraphs>
  <Slides>26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7" baseType="lpstr">
      <vt:lpstr>Nikhef-PDP-presentation-new</vt:lpstr>
      <vt:lpstr>In Grid We Trust</vt:lpstr>
      <vt:lpstr>In Grid ... where many participants have no a-priori relationship</vt:lpstr>
      <vt:lpstr>... we trust  in identity and attributes delivered from many sources</vt:lpstr>
      <vt:lpstr>Trusting and trustable parties</vt:lpstr>
      <vt:lpstr>AP Structure and Elements of Trust</vt:lpstr>
      <vt:lpstr>Trust Relations in Classic CAs</vt:lpstr>
      <vt:lpstr>Classic Authentication Profile</vt:lpstr>
      <vt:lpstr>Policies supporting trust</vt:lpstr>
      <vt:lpstr>We, the Grid, trust</vt:lpstr>
      <vt:lpstr>A new wave of federated CAs</vt:lpstr>
      <vt:lpstr>Trust Relations in a  Federated CA (MICS) model</vt:lpstr>
      <vt:lpstr>New CA models</vt:lpstr>
      <vt:lpstr>New e-Infrastructure scenarios</vt:lpstr>
      <vt:lpstr>Basic federation policies</vt:lpstr>
      <vt:lpstr>Contract supported trust</vt:lpstr>
      <vt:lpstr>In Grid We Trust</vt:lpstr>
      <vt:lpstr>Elements of institutional IdM</vt:lpstr>
      <vt:lpstr>At a random mid-size org ...</vt:lpstr>
      <vt:lpstr>Organisational elements</vt:lpstr>
      <vt:lpstr>Join a federation with integrated IdM </vt:lpstr>
      <vt:lpstr>Federation services  as incentive and driving force for users</vt:lpstr>
      <vt:lpstr>The harder bits</vt:lpstr>
      <vt:lpstr>So: What About the Policy?</vt:lpstr>
      <vt:lpstr>Side effects of linking the IdM</vt:lpstr>
      <vt:lpstr>Some lessons learnt</vt:lpstr>
      <vt:lpstr>... so from now on ...</vt:lpstr>
    </vt:vector>
  </TitlesOfParts>
  <Company>Nikhef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 Grid We Trust</dc:title>
  <dc:creator>davidg</dc:creator>
  <cp:lastModifiedBy>davidg</cp:lastModifiedBy>
  <cp:revision>596</cp:revision>
  <cp:lastPrinted>2011-03-17T15:45:54Z</cp:lastPrinted>
  <dcterms:created xsi:type="dcterms:W3CDTF">2011-02-11T11:06:43Z</dcterms:created>
  <dcterms:modified xsi:type="dcterms:W3CDTF">2011-03-24T02:50:16Z</dcterms:modified>
</cp:coreProperties>
</file>