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92" r:id="rId2"/>
    <p:sldMasterId id="2147483705" r:id="rId3"/>
  </p:sldMasterIdLst>
  <p:notesMasterIdLst>
    <p:notesMasterId r:id="rId54"/>
  </p:notesMasterIdLst>
  <p:sldIdLst>
    <p:sldId id="256" r:id="rId4"/>
    <p:sldId id="271" r:id="rId5"/>
    <p:sldId id="272" r:id="rId6"/>
    <p:sldId id="273" r:id="rId7"/>
    <p:sldId id="325" r:id="rId8"/>
    <p:sldId id="286" r:id="rId9"/>
    <p:sldId id="326" r:id="rId10"/>
    <p:sldId id="274" r:id="rId11"/>
    <p:sldId id="287" r:id="rId12"/>
    <p:sldId id="278" r:id="rId13"/>
    <p:sldId id="279" r:id="rId14"/>
    <p:sldId id="280" r:id="rId15"/>
    <p:sldId id="281" r:id="rId16"/>
    <p:sldId id="282" r:id="rId17"/>
    <p:sldId id="288" r:id="rId18"/>
    <p:sldId id="284" r:id="rId19"/>
    <p:sldId id="283" r:id="rId20"/>
    <p:sldId id="285" r:id="rId21"/>
    <p:sldId id="277" r:id="rId22"/>
    <p:sldId id="295" r:id="rId23"/>
    <p:sldId id="296" r:id="rId24"/>
    <p:sldId id="297" r:id="rId25"/>
    <p:sldId id="298" r:id="rId26"/>
    <p:sldId id="299" r:id="rId27"/>
    <p:sldId id="300" r:id="rId28"/>
    <p:sldId id="302" r:id="rId29"/>
    <p:sldId id="301" r:id="rId30"/>
    <p:sldId id="269" r:id="rId31"/>
    <p:sldId id="270" r:id="rId32"/>
    <p:sldId id="308" r:id="rId33"/>
    <p:sldId id="306" r:id="rId34"/>
    <p:sldId id="315" r:id="rId35"/>
    <p:sldId id="318" r:id="rId36"/>
    <p:sldId id="319" r:id="rId37"/>
    <p:sldId id="316" r:id="rId38"/>
    <p:sldId id="320" r:id="rId39"/>
    <p:sldId id="322" r:id="rId40"/>
    <p:sldId id="323" r:id="rId41"/>
    <p:sldId id="324" r:id="rId42"/>
    <p:sldId id="317" r:id="rId43"/>
    <p:sldId id="309" r:id="rId44"/>
    <p:sldId id="307" r:id="rId45"/>
    <p:sldId id="304" r:id="rId46"/>
    <p:sldId id="305" r:id="rId47"/>
    <p:sldId id="303" r:id="rId48"/>
    <p:sldId id="310" r:id="rId49"/>
    <p:sldId id="311" r:id="rId50"/>
    <p:sldId id="312" r:id="rId51"/>
    <p:sldId id="313" r:id="rId52"/>
    <p:sldId id="314"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9" autoAdjust="0"/>
    <p:restoredTop sz="94565" autoAdjust="0"/>
  </p:normalViewPr>
  <p:slideViewPr>
    <p:cSldViewPr>
      <p:cViewPr>
        <p:scale>
          <a:sx n="57" d="100"/>
          <a:sy n="57" d="100"/>
        </p:scale>
        <p:origin x="-582" y="-312"/>
      </p:cViewPr>
      <p:guideLst>
        <p:guide orient="horz" pos="2160"/>
        <p:guide pos="2880"/>
      </p:guideLst>
    </p:cSldViewPr>
  </p:slideViewPr>
  <p:outlineViewPr>
    <p:cViewPr>
      <p:scale>
        <a:sx n="33" d="100"/>
        <a:sy n="33" d="100"/>
      </p:scale>
      <p:origin x="0" y="1338"/>
    </p:cViewPr>
  </p:outlineViewPr>
  <p:notesTextViewPr>
    <p:cViewPr>
      <p:scale>
        <a:sx n="100" d="100"/>
        <a:sy n="100" d="100"/>
      </p:scale>
      <p:origin x="0" y="0"/>
    </p:cViewPr>
  </p:notesTextViewPr>
  <p:sorterViewPr>
    <p:cViewPr>
      <p:scale>
        <a:sx n="66" d="100"/>
        <a:sy n="66" d="100"/>
      </p:scale>
      <p:origin x="0" y="3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07F086-7B16-46B4-8BF8-0B439E2138AF}" type="datetimeFigureOut">
              <a:rPr lang="en-US"/>
              <a:pPr>
                <a:defRPr/>
              </a:pPr>
              <a:t>2013-12-01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B6D3D8-4177-4354-B50B-624CFB12A57B}" type="slidenum">
              <a:rPr lang="en-US"/>
              <a:pPr>
                <a:defRPr/>
              </a:pPr>
              <a:t>‹#›</a:t>
            </a:fld>
            <a:endParaRPr lang="en-US"/>
          </a:p>
        </p:txBody>
      </p:sp>
    </p:spTree>
    <p:extLst>
      <p:ext uri="{BB962C8B-B14F-4D97-AF65-F5344CB8AC3E}">
        <p14:creationId xmlns:p14="http://schemas.microsoft.com/office/powerpoint/2010/main" val="2209230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xfrm>
            <a:off x="1144588" y="685800"/>
            <a:ext cx="4560887" cy="3421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4" name="Espace réservé du numéro de diapositive 3"/>
          <p:cNvSpPr>
            <a:spLocks noGrp="1"/>
          </p:cNvSpPr>
          <p:nvPr>
            <p:ph type="sldNum" sz="quarter" idx="5"/>
          </p:nvPr>
        </p:nvSpPr>
        <p:spPr/>
        <p:txBody>
          <a:bodyPr/>
          <a:lstStyle/>
          <a:p>
            <a:pPr>
              <a:defRPr/>
            </a:pPr>
            <a:fld id="{85521931-9BDA-452C-9F16-AE1052657B4C}" type="slidenum">
              <a:rPr lang="fi-FI">
                <a:solidFill>
                  <a:prstClr val="white"/>
                </a:solidFill>
              </a:rPr>
              <a:pPr>
                <a:defRPr/>
              </a:pPr>
              <a:t>21</a:t>
            </a:fld>
            <a:endParaRPr lang="fi-FI">
              <a:solidFill>
                <a:prstClr val="whit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4588" y="685800"/>
            <a:ext cx="4560887" cy="3421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B46BE2C3-B558-46BE-BA1D-3AEF732DC569}" type="slidenum">
              <a:rPr lang="fi-FI">
                <a:solidFill>
                  <a:prstClr val="white"/>
                </a:solidFill>
              </a:rPr>
              <a:pPr>
                <a:defRPr/>
              </a:pPr>
              <a:t>23</a:t>
            </a:fld>
            <a:endParaRPr lang="fi-FI">
              <a:solidFill>
                <a:prstClr val="white"/>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smtClean="0">
              <a:latin typeface="Calibri" pitchFamily="34" charset="0"/>
            </a:endParaRPr>
          </a:p>
        </p:txBody>
      </p:sp>
      <p:grpSp>
        <p:nvGrpSpPr>
          <p:cNvPr id="6" name="Group 21"/>
          <p:cNvGrpSpPr>
            <a:grpSpLocks/>
          </p:cNvGrpSpPr>
          <p:nvPr userDrawn="1"/>
        </p:nvGrpSpPr>
        <p:grpSpPr bwMode="auto">
          <a:xfrm>
            <a:off x="0" y="0"/>
            <a:ext cx="9215438" cy="1081088"/>
            <a:chOff x="-1" y="0"/>
            <a:chExt cx="9215440" cy="1081088"/>
          </a:xfrm>
        </p:grpSpPr>
        <p:sp>
          <p:nvSpPr>
            <p:cNvPr id="7" name="Rectangle 4"/>
            <p:cNvSpPr>
              <a:spLocks noChangeArrowheads="1"/>
            </p:cNvSpPr>
            <p:nvPr/>
          </p:nvSpPr>
          <p:spPr bwMode="auto">
            <a:xfrm>
              <a:off x="-1" y="0"/>
              <a:ext cx="9144000" cy="1044575"/>
            </a:xfrm>
            <a:prstGeom prst="rect">
              <a:avLst/>
            </a:prstGeom>
            <a:solidFill>
              <a:srgbClr val="0067B1"/>
            </a:solidFill>
            <a:ln w="9360">
              <a:solidFill>
                <a:srgbClr val="0067B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Calibri" pitchFamily="34" charset="0"/>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Calibri" pitchFamily="34" charset="0"/>
              </a:endParaRPr>
            </a:p>
          </p:txBody>
        </p:sp>
        <p:sp>
          <p:nvSpPr>
            <p:cNvPr id="10" name="Freeform 7"/>
            <p:cNvSpPr>
              <a:spLocks noChangeArrowheads="1"/>
            </p:cNvSpPr>
            <p:nvPr/>
          </p:nvSpPr>
          <p:spPr bwMode="auto">
            <a:xfrm>
              <a:off x="1619249" y="0"/>
              <a:ext cx="1800225" cy="979488"/>
            </a:xfrm>
            <a:custGeom>
              <a:avLst/>
              <a:gdLst>
                <a:gd name="T0" fmla="*/ 2147483647 w 5001"/>
                <a:gd name="T1" fmla="*/ 0 h 2721"/>
                <a:gd name="T2" fmla="*/ 2147483647 w 5001"/>
                <a:gd name="T3" fmla="*/ 2147483647 h 2721"/>
                <a:gd name="T4" fmla="*/ 0 w 5001"/>
                <a:gd name="T5" fmla="*/ 2147483647 h 2721"/>
                <a:gd name="T6" fmla="*/ 2147483647 w 5001"/>
                <a:gd name="T7" fmla="*/ 0 h 2721"/>
                <a:gd name="T8" fmla="*/ 2147483647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p>
          </p:txBody>
        </p:sp>
        <p:sp>
          <p:nvSpPr>
            <p:cNvPr id="11" name="Text Box 12"/>
            <p:cNvSpPr txBox="1">
              <a:spLocks noChangeArrowheads="1"/>
            </p:cNvSpPr>
            <p:nvPr/>
          </p:nvSpPr>
          <p:spPr bwMode="auto">
            <a:xfrm>
              <a:off x="2051049" y="503238"/>
              <a:ext cx="716439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r" eaLnBrk="1" hangingPunct="1">
                <a:defRPr/>
              </a:pPr>
              <a:r>
                <a:rPr lang="en-GB" sz="3200" b="1" dirty="0" smtClean="0">
                  <a:solidFill>
                    <a:srgbClr val="FFFFFF"/>
                  </a:solidFill>
                  <a:ea typeface="SimSun" pitchFamily="2" charset="-122"/>
                </a:rPr>
                <a:t>EGI (IGTF Liaison Function)</a:t>
              </a: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algn="r" eaLnBrk="1" hangingPunct="1">
              <a:spcBef>
                <a:spcPts val="875"/>
              </a:spcBef>
            </a:pPr>
            <a:r>
              <a:rPr lang="en-GB" altLang="en-US" sz="1200">
                <a:solidFill>
                  <a:srgbClr val="FFFFFF"/>
                </a:solidFill>
                <a:ea typeface="SimSun" pitchFamily="2" charset="-122"/>
              </a:rPr>
              <a:t>www.egi.eu</a:t>
            </a:r>
          </a:p>
        </p:txBody>
      </p:sp>
      <p:sp>
        <p:nvSpPr>
          <p:cNvPr id="15" name="Rectangle 18"/>
          <p:cNvSpPr>
            <a:spLocks noChangeArrowheads="1"/>
          </p:cNvSpPr>
          <p:nvPr/>
        </p:nvSpPr>
        <p:spPr bwMode="auto">
          <a:xfrm>
            <a:off x="53975" y="6605588"/>
            <a:ext cx="228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spcBef>
                <a:spcPts val="875"/>
              </a:spcBef>
            </a:pPr>
            <a:r>
              <a:rPr lang="en-GB" altLang="en-US" sz="1200">
                <a:solidFill>
                  <a:srgbClr val="FFFFFF"/>
                </a:solidFill>
                <a:ea typeface="SimSun" pitchFamily="2" charset="-122"/>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GB" noProof="0" smtClean="0"/>
              <a:t>Click to edit Master title style</a:t>
            </a:r>
            <a:endParaRPr lang="en-GB" noProof="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a:p>
        </p:txBody>
      </p:sp>
      <p:sp>
        <p:nvSpPr>
          <p:cNvPr id="16" name="Date Placeholder 3"/>
          <p:cNvSpPr>
            <a:spLocks noGrp="1"/>
          </p:cNvSpPr>
          <p:nvPr>
            <p:ph type="dt" sz="half" idx="10"/>
          </p:nvPr>
        </p:nvSpPr>
        <p:spPr/>
        <p:txBody>
          <a:bodyPr/>
          <a:lstStyle>
            <a:lvl1pPr>
              <a:defRPr smtClean="0">
                <a:solidFill>
                  <a:schemeClr val="bg1"/>
                </a:solidFill>
                <a:latin typeface="Arial" pitchFamily="34" charset="0"/>
                <a:cs typeface="Arial" pitchFamily="34" charset="0"/>
              </a:defRPr>
            </a:lvl1pPr>
          </a:lstStyle>
          <a:p>
            <a:pPr>
              <a:defRPr/>
            </a:pPr>
            <a:r>
              <a:rPr lang="en-US"/>
              <a:t>2013-05-28</a:t>
            </a:r>
            <a:endParaRPr lang="en-GB"/>
          </a:p>
        </p:txBody>
      </p:sp>
      <p:sp>
        <p:nvSpPr>
          <p:cNvPr id="17" name="Footer Placeholder 4"/>
          <p:cNvSpPr>
            <a:spLocks noGrp="1"/>
          </p:cNvSpPr>
          <p:nvPr>
            <p:ph type="ftr" sz="quarter" idx="11"/>
          </p:nvPr>
        </p:nvSpPr>
        <p:spPr/>
        <p:txBody>
          <a:bodyPr/>
          <a:lstStyle>
            <a:lvl1pPr>
              <a:defRPr smtClean="0">
                <a:solidFill>
                  <a:schemeClr val="bg1"/>
                </a:solidFill>
                <a:latin typeface="Arial" pitchFamily="34" charset="0"/>
                <a:cs typeface="Arial" pitchFamily="34" charset="0"/>
              </a:defRPr>
            </a:lvl1pPr>
          </a:lstStyle>
          <a:p>
            <a:pPr>
              <a:defRPr/>
            </a:pPr>
            <a:r>
              <a:rPr lang="en-US"/>
              <a:t>EUGridPMA for EGI-TF13</a:t>
            </a:r>
            <a:endParaRPr lang="en-GB"/>
          </a:p>
        </p:txBody>
      </p:sp>
      <p:sp>
        <p:nvSpPr>
          <p:cNvPr id="18"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B01B48ED-98E3-40A5-9998-720269FC9DDB}" type="slidenum">
              <a:rPr lang="en-GB"/>
              <a:pPr>
                <a:defRPr/>
              </a:pPr>
              <a:t>‹#›</a:t>
            </a:fld>
            <a:endParaRPr lang="en-GB"/>
          </a:p>
        </p:txBody>
      </p:sp>
    </p:spTree>
    <p:extLst>
      <p:ext uri="{BB962C8B-B14F-4D97-AF65-F5344CB8AC3E}">
        <p14:creationId xmlns:p14="http://schemas.microsoft.com/office/powerpoint/2010/main" val="4470681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sldNum" idx="10"/>
          </p:nvPr>
        </p:nvSpPr>
        <p:spPr/>
        <p:txBody>
          <a:bodyPr/>
          <a:lstStyle>
            <a:lvl1pPr defTabSz="914400">
              <a:buSzTx/>
              <a:defRPr/>
            </a:lvl1pPr>
          </a:lstStyle>
          <a:p>
            <a:pPr>
              <a:defRPr/>
            </a:pPr>
            <a:fld id="{04250ACE-955D-4F32-B96C-D4A3C67F19C0}" type="slidenum">
              <a:rPr lang="it-CH"/>
              <a:pPr>
                <a:defRPr/>
              </a:pPr>
              <a:t>‹#›</a:t>
            </a:fld>
            <a:endParaRPr lang="it-CH"/>
          </a:p>
        </p:txBody>
      </p:sp>
    </p:spTree>
    <p:extLst>
      <p:ext uri="{BB962C8B-B14F-4D97-AF65-F5344CB8AC3E}">
        <p14:creationId xmlns:p14="http://schemas.microsoft.com/office/powerpoint/2010/main" val="273596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p:txBody>
          <a:bodyPr/>
          <a:lstStyle>
            <a:lvl1pPr defTabSz="914400">
              <a:buSzTx/>
              <a:defRPr/>
            </a:lvl1pPr>
          </a:lstStyle>
          <a:p>
            <a:pPr>
              <a:defRPr/>
            </a:pPr>
            <a:fld id="{52B384A6-65AE-49FD-870D-EB1115F90730}" type="slidenum">
              <a:rPr lang="it-CH"/>
              <a:pPr>
                <a:defRPr/>
              </a:pPr>
              <a:t>‹#›</a:t>
            </a:fld>
            <a:endParaRPr lang="it-CH"/>
          </a:p>
        </p:txBody>
      </p:sp>
    </p:spTree>
    <p:extLst>
      <p:ext uri="{BB962C8B-B14F-4D97-AF65-F5344CB8AC3E}">
        <p14:creationId xmlns:p14="http://schemas.microsoft.com/office/powerpoint/2010/main" val="165791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127" y="273050"/>
            <a:ext cx="300795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4965" y="273051"/>
            <a:ext cx="511190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127" y="1435101"/>
            <a:ext cx="30079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sldNum" idx="10"/>
          </p:nvPr>
        </p:nvSpPr>
        <p:spPr/>
        <p:txBody>
          <a:bodyPr/>
          <a:lstStyle>
            <a:lvl1pPr defTabSz="914400">
              <a:buSzTx/>
              <a:defRPr/>
            </a:lvl1pPr>
          </a:lstStyle>
          <a:p>
            <a:pPr>
              <a:defRPr/>
            </a:pPr>
            <a:fld id="{623243CB-2EAA-4073-8BB5-B0F61EF7FE47}" type="slidenum">
              <a:rPr lang="it-CH"/>
              <a:pPr>
                <a:defRPr/>
              </a:pPr>
              <a:t>‹#›</a:t>
            </a:fld>
            <a:endParaRPr lang="it-CH"/>
          </a:p>
        </p:txBody>
      </p:sp>
    </p:spTree>
    <p:extLst>
      <p:ext uri="{BB962C8B-B14F-4D97-AF65-F5344CB8AC3E}">
        <p14:creationId xmlns:p14="http://schemas.microsoft.com/office/powerpoint/2010/main" val="4919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79" y="4800600"/>
            <a:ext cx="5486985"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1879" y="612775"/>
            <a:ext cx="548698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1879" y="5367338"/>
            <a:ext cx="548698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sldNum" idx="10"/>
          </p:nvPr>
        </p:nvSpPr>
        <p:spPr/>
        <p:txBody>
          <a:bodyPr/>
          <a:lstStyle>
            <a:lvl1pPr defTabSz="914400">
              <a:buSzTx/>
              <a:defRPr/>
            </a:lvl1pPr>
          </a:lstStyle>
          <a:p>
            <a:pPr>
              <a:defRPr/>
            </a:pPr>
            <a:fld id="{F303DFE4-795D-42A4-A97E-CBC473BC3683}" type="slidenum">
              <a:rPr lang="it-CH"/>
              <a:pPr>
                <a:defRPr/>
              </a:pPr>
              <a:t>‹#›</a:t>
            </a:fld>
            <a:endParaRPr lang="it-CH"/>
          </a:p>
        </p:txBody>
      </p:sp>
    </p:spTree>
    <p:extLst>
      <p:ext uri="{BB962C8B-B14F-4D97-AF65-F5344CB8AC3E}">
        <p14:creationId xmlns:p14="http://schemas.microsoft.com/office/powerpoint/2010/main" val="276863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sldNum" idx="10"/>
          </p:nvPr>
        </p:nvSpPr>
        <p:spPr/>
        <p:txBody>
          <a:bodyPr/>
          <a:lstStyle>
            <a:lvl1pPr defTabSz="914400">
              <a:buSzTx/>
              <a:defRPr/>
            </a:lvl1pPr>
          </a:lstStyle>
          <a:p>
            <a:pPr>
              <a:defRPr/>
            </a:pPr>
            <a:fld id="{FC377784-1D7F-4B68-92AE-4C98FD905ED5}" type="slidenum">
              <a:rPr lang="it-CH"/>
              <a:pPr>
                <a:defRPr/>
              </a:pPr>
              <a:t>‹#›</a:t>
            </a:fld>
            <a:endParaRPr lang="it-CH"/>
          </a:p>
        </p:txBody>
      </p:sp>
    </p:spTree>
    <p:extLst>
      <p:ext uri="{BB962C8B-B14F-4D97-AF65-F5344CB8AC3E}">
        <p14:creationId xmlns:p14="http://schemas.microsoft.com/office/powerpoint/2010/main" val="401437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325052" y="1295400"/>
            <a:ext cx="1827041" cy="49339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43926" y="1295400"/>
            <a:ext cx="5340471" cy="49339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sldNum" idx="10"/>
          </p:nvPr>
        </p:nvSpPr>
        <p:spPr/>
        <p:txBody>
          <a:bodyPr/>
          <a:lstStyle>
            <a:lvl1pPr defTabSz="914400">
              <a:buSzTx/>
              <a:defRPr/>
            </a:lvl1pPr>
          </a:lstStyle>
          <a:p>
            <a:pPr>
              <a:defRPr/>
            </a:pPr>
            <a:fld id="{CBB854CA-4284-4ABC-A07A-59554F6EEB36}" type="slidenum">
              <a:rPr lang="it-CH"/>
              <a:pPr>
                <a:defRPr/>
              </a:pPr>
              <a:t>‹#›</a:t>
            </a:fld>
            <a:endParaRPr lang="it-CH"/>
          </a:p>
        </p:txBody>
      </p:sp>
    </p:spTree>
    <p:extLst>
      <p:ext uri="{BB962C8B-B14F-4D97-AF65-F5344CB8AC3E}">
        <p14:creationId xmlns:p14="http://schemas.microsoft.com/office/powerpoint/2010/main" val="2149416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65" y="2143117"/>
            <a:ext cx="7293515" cy="4098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idx="10"/>
          </p:nvPr>
        </p:nvSpPr>
        <p:spPr>
          <a:xfrm>
            <a:off x="812800" y="6362700"/>
            <a:ext cx="7808913" cy="495300"/>
          </a:xfrm>
        </p:spPr>
        <p:txBody>
          <a:bodyPr/>
          <a:lstStyle>
            <a:lvl1pPr defTabSz="914400">
              <a:buSzTx/>
              <a:defRPr/>
            </a:lvl1pPr>
          </a:lstStyle>
          <a:p>
            <a:pPr>
              <a:defRPr/>
            </a:pPr>
            <a:fld id="{0BB8332E-5A22-4EB0-9418-73C6833E38C0}" type="slidenum">
              <a:rPr lang="it-CH"/>
              <a:pPr>
                <a:defRPr/>
              </a:pPr>
              <a:t>‹#›</a:t>
            </a:fld>
            <a:endParaRPr lang="it-CH" dirty="0"/>
          </a:p>
        </p:txBody>
      </p:sp>
    </p:spTree>
    <p:extLst>
      <p:ext uri="{BB962C8B-B14F-4D97-AF65-F5344CB8AC3E}">
        <p14:creationId xmlns:p14="http://schemas.microsoft.com/office/powerpoint/2010/main" val="3113123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0"/>
            <a:ext cx="9144000" cy="685800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0000"/>
              </a:solidFill>
            </a:endParaRPr>
          </a:p>
        </p:txBody>
      </p:sp>
      <p:pic>
        <p:nvPicPr>
          <p:cNvPr id="4" name="Picture 18" descr="eugridpma-02v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550863"/>
            <a:ext cx="602456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17"/>
          <p:cNvSpPr>
            <a:spLocks noGrp="1" noChangeArrowheads="1"/>
          </p:cNvSpPr>
          <p:nvPr>
            <p:ph type="ctrTitle" sz="quarter"/>
          </p:nvPr>
        </p:nvSpPr>
        <p:spPr>
          <a:xfrm>
            <a:off x="685800" y="3810000"/>
            <a:ext cx="7772400" cy="2514600"/>
          </a:xfrm>
          <a:noFill/>
        </p:spPr>
        <p:txBody>
          <a:bodyPr lIns="91440" tIns="45720" rIns="91440" bIns="45720"/>
          <a:lstStyle>
            <a:lvl1pPr algn="ctr">
              <a:defRPr sz="4000"/>
            </a:lvl1pPr>
          </a:lstStyle>
          <a:p>
            <a:r>
              <a:rPr lang="en-US" smtClean="0"/>
              <a:t>Click to edit Master title style</a:t>
            </a:r>
            <a:endParaRPr lang="en-GB"/>
          </a:p>
        </p:txBody>
      </p:sp>
    </p:spTree>
    <p:extLst>
      <p:ext uri="{BB962C8B-B14F-4D97-AF65-F5344CB8AC3E}">
        <p14:creationId xmlns:p14="http://schemas.microsoft.com/office/powerpoint/2010/main" val="2072660794"/>
      </p:ext>
    </p:extLst>
  </p:cSld>
  <p:clrMapOvr>
    <a:masterClrMapping/>
  </p:clrMapOvr>
  <p:transition spd="med"/>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981100"/>
      </p:ext>
    </p:extLst>
  </p:cSld>
  <p:clrMapOvr>
    <a:masterClrMapping/>
  </p:clrMapOvr>
  <p:transition spd="med"/>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5341742"/>
      </p:ext>
    </p:extLst>
  </p:cSld>
  <p:clrMapOvr>
    <a:masterClrMapping/>
  </p:clrMapOvr>
  <p:transition spd="med"/>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GB" noProof="0" smtClean="0"/>
              <a:t>Click to edit Master title style</a:t>
            </a:r>
            <a:endParaRPr lang="en-GB" noProof="0"/>
          </a:p>
        </p:txBody>
      </p:sp>
      <p:sp>
        <p:nvSpPr>
          <p:cNvPr id="3" name="Content Placeholder 2"/>
          <p:cNvSpPr>
            <a:spLocks noGrp="1"/>
          </p:cNvSpPr>
          <p:nvPr>
            <p:ph idx="1"/>
          </p:nvPr>
        </p:nvSpPr>
        <p:spPr>
          <a:xfrm>
            <a:off x="611188" y="1412776"/>
            <a:ext cx="8075612"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lvl1pPr>
              <a:defRPr/>
            </a:lvl1pPr>
          </a:lstStyle>
          <a:p>
            <a:pPr>
              <a:defRPr/>
            </a:pPr>
            <a:r>
              <a:rPr lang="en-US"/>
              <a:t>2013-05-28</a:t>
            </a:r>
            <a:endParaRPr lang="en-GB"/>
          </a:p>
        </p:txBody>
      </p:sp>
      <p:sp>
        <p:nvSpPr>
          <p:cNvPr id="5" name="Footer Placeholder 4"/>
          <p:cNvSpPr>
            <a:spLocks noGrp="1"/>
          </p:cNvSpPr>
          <p:nvPr>
            <p:ph type="ftr" sz="quarter" idx="11"/>
          </p:nvPr>
        </p:nvSpPr>
        <p:spPr/>
        <p:txBody>
          <a:bodyPr/>
          <a:lstStyle>
            <a:lvl1pPr>
              <a:defRPr/>
            </a:lvl1pPr>
          </a:lstStyle>
          <a:p>
            <a:pPr>
              <a:defRPr/>
            </a:pPr>
            <a:r>
              <a:rPr lang="en-US"/>
              <a:t>EUGridPMA for EGI-TF13</a:t>
            </a:r>
            <a:endParaRPr lang="en-GB"/>
          </a:p>
        </p:txBody>
      </p:sp>
      <p:sp>
        <p:nvSpPr>
          <p:cNvPr id="6" name="Slide Number Placeholder 5"/>
          <p:cNvSpPr>
            <a:spLocks noGrp="1"/>
          </p:cNvSpPr>
          <p:nvPr>
            <p:ph type="sldNum" sz="quarter" idx="12"/>
          </p:nvPr>
        </p:nvSpPr>
        <p:spPr/>
        <p:txBody>
          <a:bodyPr/>
          <a:lstStyle>
            <a:lvl1pPr>
              <a:defRPr/>
            </a:lvl1pPr>
          </a:lstStyle>
          <a:p>
            <a:pPr>
              <a:defRPr/>
            </a:pPr>
            <a:fld id="{C7DAE742-9F40-4B8A-A5EA-CFC21CD00AF4}" type="slidenum">
              <a:rPr lang="en-GB"/>
              <a:pPr>
                <a:defRPr/>
              </a:pPr>
              <a:t>‹#›</a:t>
            </a:fld>
            <a:endParaRPr lang="en-GB"/>
          </a:p>
        </p:txBody>
      </p:sp>
    </p:spTree>
    <p:extLst>
      <p:ext uri="{BB962C8B-B14F-4D97-AF65-F5344CB8AC3E}">
        <p14:creationId xmlns:p14="http://schemas.microsoft.com/office/powerpoint/2010/main" val="33559414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95400"/>
            <a:ext cx="3943350"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3950" y="1295400"/>
            <a:ext cx="3944938"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940533"/>
      </p:ext>
    </p:extLst>
  </p:cSld>
  <p:clrMapOvr>
    <a:masterClrMapping/>
  </p:clrMapOvr>
  <p:transition spd="med"/>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8952630"/>
      </p:ext>
    </p:extLst>
  </p:cSld>
  <p:clrMapOvr>
    <a:masterClrMapping/>
  </p:clrMapOvr>
  <p:transition spd="med"/>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rot="5400000">
            <a:off x="-3178175"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369982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562289"/>
      </p:ext>
    </p:extLst>
  </p:cSld>
  <p:clrMapOvr>
    <a:masterClrMapping/>
  </p:clrMapOvr>
  <p:transition spd="med"/>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2343473"/>
      </p:ext>
    </p:extLst>
  </p:cSld>
  <p:clrMapOvr>
    <a:masterClrMapping/>
  </p:clrMapOvr>
  <p:transition spd="med"/>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3862737"/>
      </p:ext>
    </p:extLst>
  </p:cSld>
  <p:clrMapOvr>
    <a:masterClrMapping/>
  </p:clrMapOvr>
  <p:transition spd="med"/>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4476217"/>
      </p:ext>
    </p:extLst>
  </p:cSld>
  <p:clrMapOvr>
    <a:masterClrMapping/>
  </p:clrMapOvr>
  <p:transition spd="med"/>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52400"/>
            <a:ext cx="2011362"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881688"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6110148"/>
      </p:ext>
    </p:extLst>
  </p:cSld>
  <p:clrMapOvr>
    <a:masterClrMapping/>
  </p:clrMapOvr>
  <p:transition spd="med"/>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0" y="0"/>
            <a:ext cx="9215438" cy="1081088"/>
            <a:chOff x="-1" y="0"/>
            <a:chExt cx="9215440" cy="1081088"/>
          </a:xfrm>
        </p:grpSpPr>
        <p:sp>
          <p:nvSpPr>
            <p:cNvPr id="5" name="Rectangle 13"/>
            <p:cNvSpPr>
              <a:spLocks noChangeArrowheads="1"/>
            </p:cNvSpPr>
            <p:nvPr/>
          </p:nvSpPr>
          <p:spPr bwMode="auto">
            <a:xfrm>
              <a:off x="-1" y="0"/>
              <a:ext cx="9144000" cy="1044575"/>
            </a:xfrm>
            <a:prstGeom prst="rect">
              <a:avLst/>
            </a:prstGeom>
            <a:solidFill>
              <a:srgbClr val="0067B1"/>
            </a:solidFill>
            <a:ln w="9360">
              <a:solidFill>
                <a:srgbClr val="0067B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solidFill>
                  <a:srgbClr val="000000"/>
                </a:solidFill>
                <a:latin typeface="Calibri" pitchFamily="34" charset="0"/>
              </a:endParaRPr>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15"/>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solidFill>
                  <a:srgbClr val="000000"/>
                </a:solidFill>
                <a:latin typeface="Calibri" pitchFamily="34" charset="0"/>
              </a:endParaRPr>
            </a:p>
          </p:txBody>
        </p:sp>
        <p:sp>
          <p:nvSpPr>
            <p:cNvPr id="8" name="Freeform 16"/>
            <p:cNvSpPr>
              <a:spLocks noChangeArrowheads="1"/>
            </p:cNvSpPr>
            <p:nvPr/>
          </p:nvSpPr>
          <p:spPr bwMode="auto">
            <a:xfrm>
              <a:off x="1619249" y="0"/>
              <a:ext cx="1800225" cy="979488"/>
            </a:xfrm>
            <a:custGeom>
              <a:avLst/>
              <a:gdLst>
                <a:gd name="T0" fmla="*/ 2147483647 w 5001"/>
                <a:gd name="T1" fmla="*/ 0 h 2721"/>
                <a:gd name="T2" fmla="*/ 2147483647 w 5001"/>
                <a:gd name="T3" fmla="*/ 2147483647 h 2721"/>
                <a:gd name="T4" fmla="*/ 0 w 5001"/>
                <a:gd name="T5" fmla="*/ 2147483647 h 2721"/>
                <a:gd name="T6" fmla="*/ 2147483647 w 5001"/>
                <a:gd name="T7" fmla="*/ 0 h 2721"/>
                <a:gd name="T8" fmla="*/ 2147483647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solidFill>
                  <a:srgbClr val="000000"/>
                </a:solidFill>
              </a:endParaRPr>
            </a:p>
          </p:txBody>
        </p:sp>
        <p:sp>
          <p:nvSpPr>
            <p:cNvPr id="9" name="Text Box 12"/>
            <p:cNvSpPr txBox="1">
              <a:spLocks noChangeArrowheads="1"/>
            </p:cNvSpPr>
            <p:nvPr/>
          </p:nvSpPr>
          <p:spPr bwMode="auto">
            <a:xfrm>
              <a:off x="2051049" y="503238"/>
              <a:ext cx="716439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r" eaLnBrk="1" hangingPunct="1">
                <a:defRPr/>
              </a:pPr>
              <a:r>
                <a:rPr lang="en-GB" sz="3200" b="1" dirty="0" smtClean="0">
                  <a:solidFill>
                    <a:srgbClr val="FFFFFF"/>
                  </a:solidFill>
                  <a:ea typeface="SimSun" pitchFamily="2" charset="-122"/>
                </a:rPr>
                <a:t>EGI (IGTF Liaison Function)</a:t>
              </a:r>
            </a:p>
          </p:txBody>
        </p:sp>
      </p:gr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GB" noProof="0" smtClean="0"/>
              <a:t>Click to edit Master title style</a:t>
            </a:r>
            <a:endParaRPr lang="en-GB" noProof="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a:p>
        </p:txBody>
      </p:sp>
      <p:sp>
        <p:nvSpPr>
          <p:cNvPr id="10" name="Date Placeholder 3"/>
          <p:cNvSpPr>
            <a:spLocks noGrp="1"/>
          </p:cNvSpPr>
          <p:nvPr>
            <p:ph type="dt" sz="half" idx="10"/>
          </p:nvPr>
        </p:nvSpPr>
        <p:spPr>
          <a:xfrm>
            <a:off x="61913" y="6376988"/>
            <a:ext cx="2133600" cy="365125"/>
          </a:xfrm>
          <a:prstGeom prst="rect">
            <a:avLst/>
          </a:prstGeom>
        </p:spPr>
        <p:txBody>
          <a:bodyPr/>
          <a:lstStyle>
            <a:lvl1pPr>
              <a:defRPr>
                <a:solidFill>
                  <a:schemeClr val="bg1"/>
                </a:solidFill>
                <a:latin typeface="Arial" pitchFamily="34" charset="0"/>
                <a:cs typeface="Arial" pitchFamily="34" charset="0"/>
              </a:defRPr>
            </a:lvl1pPr>
          </a:lstStyle>
          <a:p>
            <a:pPr>
              <a:defRPr/>
            </a:pPr>
            <a:r>
              <a:rPr lang="en-US">
                <a:solidFill>
                  <a:srgbClr val="FFFFFF"/>
                </a:solidFill>
              </a:rPr>
              <a:t>2013-04-11</a:t>
            </a:r>
            <a:endParaRPr lang="en-GB">
              <a:solidFill>
                <a:srgbClr val="FFFFFF"/>
              </a:solidFill>
            </a:endParaRPr>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bg1"/>
                </a:solidFill>
                <a:latin typeface="Arial" pitchFamily="34" charset="0"/>
                <a:cs typeface="Arial" pitchFamily="34" charset="0"/>
              </a:defRPr>
            </a:lvl1pPr>
          </a:lstStyle>
          <a:p>
            <a:pPr>
              <a:defRPr/>
            </a:pPr>
            <a:r>
              <a:rPr lang="en-GB">
                <a:solidFill>
                  <a:srgbClr val="FFFFFF"/>
                </a:solidFill>
              </a:rPr>
              <a:t>Towards differentiated collaborative LoA </a:t>
            </a:r>
          </a:p>
        </p:txBody>
      </p:sp>
      <p:sp>
        <p:nvSpPr>
          <p:cNvPr id="12" name="Slide Number Placeholder 5"/>
          <p:cNvSpPr>
            <a:spLocks noGrp="1"/>
          </p:cNvSpPr>
          <p:nvPr>
            <p:ph type="sldNum" sz="quarter" idx="12"/>
          </p:nvPr>
        </p:nvSpPr>
        <p:spPr>
          <a:xfrm>
            <a:off x="6975475" y="6356350"/>
            <a:ext cx="2133600" cy="365125"/>
          </a:xfrm>
          <a:prstGeom prst="rect">
            <a:avLst/>
          </a:prstGeom>
        </p:spPr>
        <p:txBody>
          <a:bodyPr/>
          <a:lstStyle>
            <a:lvl1pPr>
              <a:defRPr>
                <a:solidFill>
                  <a:schemeClr val="bg1"/>
                </a:solidFill>
                <a:latin typeface="Arial" pitchFamily="34" charset="0"/>
                <a:cs typeface="Arial" pitchFamily="34" charset="0"/>
              </a:defRPr>
            </a:lvl1pPr>
          </a:lstStyle>
          <a:p>
            <a:pPr>
              <a:defRPr/>
            </a:pPr>
            <a:fld id="{0CFC24CF-E34A-436E-ACCF-ABD742B1BFC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2273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smtClean="0"/>
            </a:lvl1pPr>
          </a:lstStyle>
          <a:p>
            <a:pPr>
              <a:defRPr/>
            </a:pPr>
            <a:r>
              <a:rPr lang="en-US"/>
              <a:t>2013-05-28</a:t>
            </a:r>
            <a:endParaRPr lang="en-US" dirty="0"/>
          </a:p>
        </p:txBody>
      </p:sp>
      <p:sp>
        <p:nvSpPr>
          <p:cNvPr id="4" name="Footer Placeholder 4"/>
          <p:cNvSpPr>
            <a:spLocks noGrp="1"/>
          </p:cNvSpPr>
          <p:nvPr>
            <p:ph type="ftr" sz="quarter" idx="11"/>
          </p:nvPr>
        </p:nvSpPr>
        <p:spPr/>
        <p:txBody>
          <a:bodyPr/>
          <a:lstStyle>
            <a:lvl1pPr>
              <a:defRPr smtClean="0"/>
            </a:lvl1pPr>
          </a:lstStyle>
          <a:p>
            <a:pPr>
              <a:defRPr/>
            </a:pPr>
            <a:r>
              <a:rPr lang="en-US"/>
              <a:t>EUGridPMA for EGI-TF13</a:t>
            </a:r>
          </a:p>
        </p:txBody>
      </p:sp>
      <p:sp>
        <p:nvSpPr>
          <p:cNvPr id="5" name="Slide Number Placeholder 5"/>
          <p:cNvSpPr>
            <a:spLocks noGrp="1"/>
          </p:cNvSpPr>
          <p:nvPr>
            <p:ph type="sldNum" sz="quarter" idx="12"/>
          </p:nvPr>
        </p:nvSpPr>
        <p:spPr/>
        <p:txBody>
          <a:bodyPr/>
          <a:lstStyle>
            <a:lvl1pPr>
              <a:defRPr/>
            </a:lvl1pPr>
          </a:lstStyle>
          <a:p>
            <a:pPr>
              <a:defRPr/>
            </a:pPr>
            <a:fld id="{515C9169-88C0-41A4-A32B-525EF47DD9DC}" type="slidenum">
              <a:rPr lang="en-US"/>
              <a:pPr>
                <a:defRPr/>
              </a:pPr>
              <a:t>‹#›</a:t>
            </a:fld>
            <a:endParaRPr lang="en-US" dirty="0"/>
          </a:p>
        </p:txBody>
      </p:sp>
    </p:spTree>
    <p:extLst>
      <p:ext uri="{BB962C8B-B14F-4D97-AF65-F5344CB8AC3E}">
        <p14:creationId xmlns:p14="http://schemas.microsoft.com/office/powerpoint/2010/main" val="41850899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rot="5400000">
            <a:off x="-3178175"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smtClean="0"/>
            </a:lvl1pPr>
          </a:lstStyle>
          <a:p>
            <a:pPr>
              <a:defRPr/>
            </a:pPr>
            <a:r>
              <a:rPr lang="en-US"/>
              <a:t>2013-05-28</a:t>
            </a:r>
            <a:endParaRPr lang="en-GB"/>
          </a:p>
        </p:txBody>
      </p:sp>
      <p:sp>
        <p:nvSpPr>
          <p:cNvPr id="5" name="Footer Placeholder 3"/>
          <p:cNvSpPr>
            <a:spLocks noGrp="1"/>
          </p:cNvSpPr>
          <p:nvPr>
            <p:ph type="ftr" sz="quarter" idx="11"/>
          </p:nvPr>
        </p:nvSpPr>
        <p:spPr/>
        <p:txBody>
          <a:bodyPr/>
          <a:lstStyle>
            <a:lvl1pPr>
              <a:defRPr smtClean="0"/>
            </a:lvl1pPr>
          </a:lstStyle>
          <a:p>
            <a:pPr>
              <a:defRPr/>
            </a:pPr>
            <a:r>
              <a:rPr lang="en-US"/>
              <a:t>EUGridPMA for EGI-TF13</a:t>
            </a:r>
            <a:endParaRPr lang="en-GB"/>
          </a:p>
        </p:txBody>
      </p:sp>
      <p:sp>
        <p:nvSpPr>
          <p:cNvPr id="6" name="Slide Number Placeholder 4"/>
          <p:cNvSpPr>
            <a:spLocks noGrp="1"/>
          </p:cNvSpPr>
          <p:nvPr>
            <p:ph type="sldNum" sz="quarter" idx="12"/>
          </p:nvPr>
        </p:nvSpPr>
        <p:spPr/>
        <p:txBody>
          <a:bodyPr/>
          <a:lstStyle>
            <a:lvl1pPr>
              <a:defRPr/>
            </a:lvl1pPr>
          </a:lstStyle>
          <a:p>
            <a:pPr>
              <a:defRPr/>
            </a:pPr>
            <a:fld id="{7537C8FC-790E-4242-B820-2BD0D67DB60E}" type="slidenum">
              <a:rPr lang="en-GB"/>
              <a:pPr>
                <a:defRPr/>
              </a:pPr>
              <a:t>‹#›</a:t>
            </a:fld>
            <a:endParaRPr lang="en-GB"/>
          </a:p>
        </p:txBody>
      </p:sp>
    </p:spTree>
    <p:extLst>
      <p:ext uri="{BB962C8B-B14F-4D97-AF65-F5344CB8AC3E}">
        <p14:creationId xmlns:p14="http://schemas.microsoft.com/office/powerpoint/2010/main" val="3985021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690" y="2130426"/>
            <a:ext cx="777262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380" y="3886200"/>
            <a:ext cx="64012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sldNum" idx="10"/>
          </p:nvPr>
        </p:nvSpPr>
        <p:spPr/>
        <p:txBody>
          <a:bodyPr/>
          <a:lstStyle>
            <a:lvl1pPr defTabSz="914400">
              <a:buSzTx/>
              <a:defRPr/>
            </a:lvl1pPr>
          </a:lstStyle>
          <a:p>
            <a:pPr>
              <a:defRPr/>
            </a:pPr>
            <a:fld id="{4681693E-767C-4CDD-A6B8-3408258011B7}" type="slidenum">
              <a:rPr lang="it-CH"/>
              <a:pPr>
                <a:defRPr/>
              </a:pPr>
              <a:t>‹#›</a:t>
            </a:fld>
            <a:endParaRPr lang="it-CH"/>
          </a:p>
        </p:txBody>
      </p:sp>
    </p:spTree>
    <p:extLst>
      <p:ext uri="{BB962C8B-B14F-4D97-AF65-F5344CB8AC3E}">
        <p14:creationId xmlns:p14="http://schemas.microsoft.com/office/powerpoint/2010/main" val="58329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sldNum" idx="10"/>
          </p:nvPr>
        </p:nvSpPr>
        <p:spPr/>
        <p:txBody>
          <a:bodyPr/>
          <a:lstStyle>
            <a:lvl1pPr defTabSz="914400">
              <a:buSzTx/>
              <a:defRPr/>
            </a:lvl1pPr>
          </a:lstStyle>
          <a:p>
            <a:pPr>
              <a:defRPr/>
            </a:pPr>
            <a:fld id="{82F5FBE4-BFA7-470D-BAD4-7ABC94078FDE}" type="slidenum">
              <a:rPr lang="it-CH"/>
              <a:pPr>
                <a:defRPr/>
              </a:pPr>
              <a:t>‹#›</a:t>
            </a:fld>
            <a:endParaRPr lang="it-CH"/>
          </a:p>
        </p:txBody>
      </p:sp>
    </p:spTree>
    <p:extLst>
      <p:ext uri="{BB962C8B-B14F-4D97-AF65-F5344CB8AC3E}">
        <p14:creationId xmlns:p14="http://schemas.microsoft.com/office/powerpoint/2010/main" val="344841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20" y="4406901"/>
            <a:ext cx="7772619"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20" y="2906713"/>
            <a:ext cx="777261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sldNum" idx="10"/>
          </p:nvPr>
        </p:nvSpPr>
        <p:spPr/>
        <p:txBody>
          <a:bodyPr/>
          <a:lstStyle>
            <a:lvl1pPr defTabSz="914400">
              <a:buSzTx/>
              <a:defRPr/>
            </a:lvl1pPr>
          </a:lstStyle>
          <a:p>
            <a:pPr>
              <a:defRPr/>
            </a:pPr>
            <a:fld id="{32898E87-57AF-4978-8CDF-71495853DB54}" type="slidenum">
              <a:rPr lang="it-CH"/>
              <a:pPr>
                <a:defRPr/>
              </a:pPr>
              <a:t>‹#›</a:t>
            </a:fld>
            <a:endParaRPr lang="it-CH"/>
          </a:p>
        </p:txBody>
      </p:sp>
    </p:spTree>
    <p:extLst>
      <p:ext uri="{BB962C8B-B14F-4D97-AF65-F5344CB8AC3E}">
        <p14:creationId xmlns:p14="http://schemas.microsoft.com/office/powerpoint/2010/main" val="333091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61508" y="2133600"/>
            <a:ext cx="3574965"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7128" y="2133600"/>
            <a:ext cx="3574965"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sldNum" idx="10"/>
          </p:nvPr>
        </p:nvSpPr>
        <p:spPr/>
        <p:txBody>
          <a:bodyPr/>
          <a:lstStyle>
            <a:lvl1pPr defTabSz="914400">
              <a:buSzTx/>
              <a:defRPr/>
            </a:lvl1pPr>
          </a:lstStyle>
          <a:p>
            <a:pPr>
              <a:defRPr/>
            </a:pPr>
            <a:fld id="{F9BC3D18-3264-4DDF-B1DA-DA8966B28BFC}" type="slidenum">
              <a:rPr lang="it-CH"/>
              <a:pPr>
                <a:defRPr/>
              </a:pPr>
              <a:t>‹#›</a:t>
            </a:fld>
            <a:endParaRPr lang="it-CH"/>
          </a:p>
        </p:txBody>
      </p:sp>
    </p:spTree>
    <p:extLst>
      <p:ext uri="{BB962C8B-B14F-4D97-AF65-F5344CB8AC3E}">
        <p14:creationId xmlns:p14="http://schemas.microsoft.com/office/powerpoint/2010/main" val="697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127" y="274638"/>
            <a:ext cx="8229747"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127" y="1535113"/>
            <a:ext cx="40408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127" y="2174875"/>
            <a:ext cx="40408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4525" y="1535113"/>
            <a:ext cx="40423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4525" y="2174875"/>
            <a:ext cx="404234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sldNum" idx="10"/>
          </p:nvPr>
        </p:nvSpPr>
        <p:spPr/>
        <p:txBody>
          <a:bodyPr/>
          <a:lstStyle>
            <a:lvl1pPr defTabSz="914400">
              <a:buSzTx/>
              <a:defRPr/>
            </a:lvl1pPr>
          </a:lstStyle>
          <a:p>
            <a:pPr>
              <a:defRPr/>
            </a:pPr>
            <a:fld id="{7EB55947-5EF5-499E-86D0-1F7886D5A9F6}" type="slidenum">
              <a:rPr lang="it-CH"/>
              <a:pPr>
                <a:defRPr/>
              </a:pPr>
              <a:t>‹#›</a:t>
            </a:fld>
            <a:endParaRPr lang="it-CH"/>
          </a:p>
        </p:txBody>
      </p:sp>
    </p:spTree>
    <p:extLst>
      <p:ext uri="{BB962C8B-B14F-4D97-AF65-F5344CB8AC3E}">
        <p14:creationId xmlns:p14="http://schemas.microsoft.com/office/powerpoint/2010/main" val="1910495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hyperlink" Target="http://www.eugridpma.org/" TargetMode="Externa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smtClean="0">
              <a:latin typeface="Calibri" pitchFamily="34" charset="0"/>
            </a:endParaRPr>
          </a:p>
        </p:txBody>
      </p:sp>
      <p:grpSp>
        <p:nvGrpSpPr>
          <p:cNvPr id="1027" name="Group 12"/>
          <p:cNvGrpSpPr>
            <a:grpSpLocks/>
          </p:cNvGrpSpPr>
          <p:nvPr/>
        </p:nvGrpSpPr>
        <p:grpSpPr bwMode="auto">
          <a:xfrm>
            <a:off x="0" y="0"/>
            <a:ext cx="9144000" cy="1044575"/>
            <a:chOff x="-1" y="0"/>
            <a:chExt cx="9144001" cy="1044575"/>
          </a:xfrm>
        </p:grpSpPr>
        <p:sp>
          <p:nvSpPr>
            <p:cNvPr id="1035" name="Rectangle 4"/>
            <p:cNvSpPr>
              <a:spLocks noChangeArrowheads="1"/>
            </p:cNvSpPr>
            <p:nvPr/>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Calibri" pitchFamily="34" charset="0"/>
              </a:endParaRPr>
            </a:p>
          </p:txBody>
        </p:sp>
        <p:pic>
          <p:nvPicPr>
            <p:cNvPr id="103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7"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Calibri" pitchFamily="34" charset="0"/>
              </a:endParaRPr>
            </a:p>
          </p:txBody>
        </p:sp>
        <p:sp>
          <p:nvSpPr>
            <p:cNvPr id="1038" name="Freeform 7"/>
            <p:cNvSpPr>
              <a:spLocks noChangeArrowheads="1"/>
            </p:cNvSpPr>
            <p:nvPr/>
          </p:nvSpPr>
          <p:spPr bwMode="auto">
            <a:xfrm>
              <a:off x="1619249" y="0"/>
              <a:ext cx="1800225" cy="979488"/>
            </a:xfrm>
            <a:custGeom>
              <a:avLst/>
              <a:gdLst>
                <a:gd name="T0" fmla="*/ 2147483647 w 5001"/>
                <a:gd name="T1" fmla="*/ 0 h 2721"/>
                <a:gd name="T2" fmla="*/ 2147483647 w 5001"/>
                <a:gd name="T3" fmla="*/ 2147483647 h 2721"/>
                <a:gd name="T4" fmla="*/ 0 w 5001"/>
                <a:gd name="T5" fmla="*/ 2147483647 h 2721"/>
                <a:gd name="T6" fmla="*/ 2147483647 w 5001"/>
                <a:gd name="T7" fmla="*/ 0 h 2721"/>
                <a:gd name="T8" fmla="*/ 2147483647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t>2013-05-28</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dirty="0"/>
              <a:t>EUGridPMA for EGI-TF13</a:t>
            </a:r>
            <a:endParaRPr lang="en-GB" dirty="0"/>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Arial" pitchFamily="34" charset="0"/>
                <a:cs typeface="Arial" pitchFamily="34" charset="0"/>
              </a:defRPr>
            </a:lvl1pPr>
          </a:lstStyle>
          <a:p>
            <a:pPr>
              <a:defRPr/>
            </a:pPr>
            <a:fld id="{1B0E0F9E-4DB9-4C6F-818D-4F616A334E6B}" type="slidenum">
              <a:rPr lang="en-GB"/>
              <a:pPr>
                <a:defRPr/>
              </a:pPr>
              <a:t>‹#›</a:t>
            </a:fld>
            <a:endParaRPr lang="en-GB"/>
          </a:p>
        </p:txBody>
      </p:sp>
      <p:sp>
        <p:nvSpPr>
          <p:cNvPr id="1033" name="Rectangle 17"/>
          <p:cNvSpPr>
            <a:spLocks noChangeArrowheads="1"/>
          </p:cNvSpPr>
          <p:nvPr/>
        </p:nvSpPr>
        <p:spPr bwMode="auto">
          <a:xfrm>
            <a:off x="7667625" y="6586538"/>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algn="r" eaLnBrk="1" hangingPunct="1">
              <a:spcBef>
                <a:spcPts val="875"/>
              </a:spcBef>
            </a:pPr>
            <a:r>
              <a:rPr lang="en-GB" altLang="en-US" sz="1200">
                <a:solidFill>
                  <a:srgbClr val="FFFFFF"/>
                </a:solidFill>
                <a:ea typeface="SimSun" pitchFamily="2" charset="-122"/>
              </a:rPr>
              <a:t>www.egi.eu</a:t>
            </a:r>
          </a:p>
        </p:txBody>
      </p:sp>
      <p:sp>
        <p:nvSpPr>
          <p:cNvPr id="1034" name="Rectangle 18"/>
          <p:cNvSpPr>
            <a:spLocks noChangeArrowheads="1"/>
          </p:cNvSpPr>
          <p:nvPr/>
        </p:nvSpPr>
        <p:spPr bwMode="auto">
          <a:xfrm>
            <a:off x="53975" y="6605588"/>
            <a:ext cx="228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spcBef>
                <a:spcPts val="875"/>
              </a:spcBef>
            </a:pPr>
            <a:r>
              <a:rPr lang="en-GB" altLang="en-US" sz="1200">
                <a:solidFill>
                  <a:srgbClr val="FFFFFF"/>
                </a:solidFill>
                <a:ea typeface="SimSun" pitchFamily="2" charset="-122"/>
              </a:rPr>
              <a:t>EGI-InSPIRE RI-261323</a:t>
            </a:r>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90" r:id="rId3"/>
    <p:sldLayoutId id="2147483691" r:id="rId4"/>
  </p:sldLayoutIdLst>
  <p:timing>
    <p:tnLst>
      <p:par>
        <p:cTn id="1" dur="indefinite" restart="never" nodeType="tmRoot"/>
      </p:par>
    </p:tnLst>
  </p:timing>
  <p:hf sldNum="0" hdr="0" dt="0"/>
  <p:txStyles>
    <p:titleStyle>
      <a:lvl1pPr algn="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844550" y="1295400"/>
            <a:ext cx="7305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862013" y="2133600"/>
            <a:ext cx="7289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sldNum"/>
          </p:nvPr>
        </p:nvSpPr>
        <p:spPr bwMode="auto">
          <a:xfrm>
            <a:off x="6891338" y="6524625"/>
            <a:ext cx="2125662" cy="4683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defTabSz="449263">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fld id="{26CA57ED-A602-4639-A09E-187DBC70538D}" type="slidenum">
              <a:rPr lang="it-CH"/>
              <a:pPr>
                <a:defRPr/>
              </a:pPr>
              <a:t>‹#›</a:t>
            </a:fld>
            <a:endParaRPr lang="it-CH"/>
          </a:p>
        </p:txBody>
      </p:sp>
      <p:pic>
        <p:nvPicPr>
          <p:cNvPr id="307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24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5826118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367CB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367CBB"/>
          </a:solidFill>
          <a:latin typeface="Arial" charset="0"/>
          <a:cs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367CBB"/>
          </a:solidFill>
          <a:latin typeface="Arial" charset="0"/>
          <a:cs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367CBB"/>
          </a:solidFill>
          <a:latin typeface="Arial" charset="0"/>
          <a:cs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367CBB"/>
          </a:solidFill>
          <a:latin typeface="Arial" charset="0"/>
          <a:cs typeface="Arial"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367CBB"/>
          </a:solidFill>
          <a:latin typeface="Arial" charset="0"/>
          <a:cs typeface="Arial"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367CBB"/>
          </a:solidFill>
          <a:latin typeface="Arial" charset="0"/>
          <a:cs typeface="Arial"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367CBB"/>
          </a:solidFill>
          <a:latin typeface="Arial" charset="0"/>
          <a:cs typeface="Arial"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367CBB"/>
          </a:solidFill>
          <a:latin typeface="Arial" charset="0"/>
          <a:cs typeface="Arial"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475"/>
        </a:spcBef>
        <a:spcAft>
          <a:spcPct val="0"/>
        </a:spcAft>
        <a:buClr>
          <a:srgbClr val="000000"/>
        </a:buClr>
        <a:buSzPct val="100000"/>
        <a:buFont typeface="Times New Roman" pitchFamily="18" charset="0"/>
        <a:defRPr sz="1900">
          <a:solidFill>
            <a:srgbClr val="000000"/>
          </a:solidFill>
          <a:latin typeface="+mn-lt"/>
          <a:cs typeface="+mn-cs"/>
        </a:defRPr>
      </a:lvl2pPr>
      <a:lvl3pPr marL="1143000" indent="-228600" algn="l" defTabSz="449263" rtl="0" eaLnBrk="0" fontAlgn="base" hangingPunct="0">
        <a:spcBef>
          <a:spcPts val="425"/>
        </a:spcBef>
        <a:spcAft>
          <a:spcPct val="0"/>
        </a:spcAft>
        <a:buClr>
          <a:srgbClr val="000000"/>
        </a:buClr>
        <a:buSzPct val="100000"/>
        <a:buFont typeface="Times New Roman" pitchFamily="18" charset="0"/>
        <a:defRPr sz="17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205740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0000"/>
              </a:solidFill>
            </a:endParaRPr>
          </a:p>
        </p:txBody>
      </p:sp>
      <p:pic>
        <p:nvPicPr>
          <p:cNvPr id="1027" name="Picture 20" descr="eugridpma-02v03trozo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67575" y="1905000"/>
            <a:ext cx="18764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9"/>
          <p:cNvGrpSpPr>
            <a:grpSpLocks/>
          </p:cNvGrpSpPr>
          <p:nvPr/>
        </p:nvGrpSpPr>
        <p:grpSpPr bwMode="auto">
          <a:xfrm>
            <a:off x="5259388" y="6597650"/>
            <a:ext cx="3629025" cy="260350"/>
            <a:chOff x="3648" y="4156"/>
            <a:chExt cx="1951" cy="164"/>
          </a:xfrm>
        </p:grpSpPr>
        <p:sp>
          <p:nvSpPr>
            <p:cNvPr id="1035" name="AutoShape 10"/>
            <p:cNvSpPr>
              <a:spLocks noChangeArrowheads="1"/>
            </p:cNvSpPr>
            <p:nvPr/>
          </p:nvSpPr>
          <p:spPr bwMode="auto">
            <a:xfrm>
              <a:off x="3648" y="4156"/>
              <a:ext cx="1951" cy="164"/>
            </a:xfrm>
            <a:prstGeom prst="roundRect">
              <a:avLst>
                <a:gd name="adj" fmla="val 6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0000"/>
                </a:solidFill>
              </a:endParaRPr>
            </a:p>
          </p:txBody>
        </p:sp>
        <p:sp>
          <p:nvSpPr>
            <p:cNvPr id="1036" name="Text Box 11"/>
            <p:cNvSpPr txBox="1">
              <a:spLocks noChangeArrowheads="1"/>
            </p:cNvSpPr>
            <p:nvPr/>
          </p:nvSpPr>
          <p:spPr bwMode="auto">
            <a:xfrm>
              <a:off x="3648" y="4156"/>
              <a:ext cx="19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9pPr>
            </a:lstStyle>
            <a:p>
              <a:pPr algn="r">
                <a:lnSpc>
                  <a:spcPct val="91000"/>
                </a:lnSpc>
                <a:buClr>
                  <a:srgbClr val="000000"/>
                </a:buClr>
                <a:buSzPct val="100000"/>
                <a:buFont typeface="Times New Roman" pitchFamily="18" charset="0"/>
                <a:buNone/>
                <a:defRPr/>
              </a:pPr>
              <a:r>
                <a:rPr lang="en-GB" sz="1200" dirty="0" smtClean="0">
                  <a:solidFill>
                    <a:srgbClr val="8C8274"/>
                  </a:solidFill>
                  <a:latin typeface="Lucida Sans" pitchFamily="34" charset="0"/>
                </a:rPr>
                <a:t>EUGridPMA  Kyiv 2013 meeting –  </a:t>
              </a:r>
              <a:fld id="{7216ED15-A895-47CC-ADBF-B794745641C6}" type="slidenum">
                <a:rPr lang="en-GB" sz="1200" smtClean="0">
                  <a:solidFill>
                    <a:srgbClr val="8C8274"/>
                  </a:solidFill>
                  <a:latin typeface="Lucida Sans" pitchFamily="34" charset="0"/>
                </a:rPr>
                <a:pPr algn="r">
                  <a:lnSpc>
                    <a:spcPct val="91000"/>
                  </a:lnSpc>
                  <a:buClr>
                    <a:srgbClr val="000000"/>
                  </a:buClr>
                  <a:buSzPct val="100000"/>
                  <a:buFont typeface="Times New Roman" pitchFamily="18" charset="0"/>
                  <a:buNone/>
                  <a:defRPr/>
                </a:pPr>
                <a:t>‹#›</a:t>
              </a:fld>
              <a:endParaRPr lang="en-GB" sz="1200" dirty="0" smtClean="0">
                <a:solidFill>
                  <a:srgbClr val="8C8274"/>
                </a:solidFill>
                <a:latin typeface="Lucida Sans" pitchFamily="34" charset="0"/>
              </a:endParaRPr>
            </a:p>
          </p:txBody>
        </p:sp>
      </p:grpSp>
      <p:grpSp>
        <p:nvGrpSpPr>
          <p:cNvPr id="1029" name="Group 12"/>
          <p:cNvGrpSpPr>
            <a:grpSpLocks/>
          </p:cNvGrpSpPr>
          <p:nvPr/>
        </p:nvGrpSpPr>
        <p:grpSpPr bwMode="auto">
          <a:xfrm>
            <a:off x="1219200" y="6596063"/>
            <a:ext cx="3886200" cy="261937"/>
            <a:chOff x="834" y="4155"/>
            <a:chExt cx="2766" cy="165"/>
          </a:xfrm>
        </p:grpSpPr>
        <p:sp>
          <p:nvSpPr>
            <p:cNvPr id="1033" name="AutoShape 13"/>
            <p:cNvSpPr>
              <a:spLocks noChangeArrowheads="1"/>
            </p:cNvSpPr>
            <p:nvPr/>
          </p:nvSpPr>
          <p:spPr bwMode="auto">
            <a:xfrm>
              <a:off x="834" y="4155"/>
              <a:ext cx="2766" cy="165"/>
            </a:xfrm>
            <a:prstGeom prst="roundRect">
              <a:avLst>
                <a:gd name="adj" fmla="val 6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0000"/>
                </a:solidFill>
              </a:endParaRPr>
            </a:p>
          </p:txBody>
        </p:sp>
        <p:sp>
          <p:nvSpPr>
            <p:cNvPr id="1034" name="Text Box 14"/>
            <p:cNvSpPr txBox="1">
              <a:spLocks noChangeArrowheads="1"/>
            </p:cNvSpPr>
            <p:nvPr/>
          </p:nvSpPr>
          <p:spPr bwMode="auto">
            <a:xfrm>
              <a:off x="834" y="4155"/>
              <a:ext cx="276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9pPr>
            </a:lstStyle>
            <a:p>
              <a:pPr>
                <a:lnSpc>
                  <a:spcPct val="91000"/>
                </a:lnSpc>
                <a:buClr>
                  <a:srgbClr val="000000"/>
                </a:buClr>
                <a:buSzPct val="100000"/>
                <a:buFont typeface="Times New Roman" pitchFamily="18" charset="0"/>
                <a:buNone/>
                <a:defRPr/>
              </a:pPr>
              <a:r>
                <a:rPr lang="en-GB" sz="1200" smtClean="0">
                  <a:solidFill>
                    <a:srgbClr val="8C8274"/>
                  </a:solidFill>
                  <a:latin typeface="Lucida Sans" pitchFamily="34" charset="0"/>
                </a:rPr>
                <a:t>David Groep – davidg@eugridpma.org</a:t>
              </a:r>
              <a:endParaRPr lang="en-GB" sz="1200" smtClean="0">
                <a:solidFill>
                  <a:srgbClr val="048284"/>
                </a:solidFill>
                <a:latin typeface="Lucida Sans" pitchFamily="34" charset="0"/>
                <a:hlinkClick r:id="rId15"/>
              </a:endParaRPr>
            </a:p>
          </p:txBody>
        </p:sp>
      </p:grpSp>
      <p:sp>
        <p:nvSpPr>
          <p:cNvPr id="1030" name="Rectangle 15"/>
          <p:cNvSpPr>
            <a:spLocks noGrp="1" noChangeArrowheads="1"/>
          </p:cNvSpPr>
          <p:nvPr>
            <p:ph type="title"/>
          </p:nvPr>
        </p:nvSpPr>
        <p:spPr bwMode="auto">
          <a:xfrm>
            <a:off x="838200" y="152400"/>
            <a:ext cx="8045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31" name="Rectangle 16"/>
          <p:cNvSpPr>
            <a:spLocks noGrp="1" noChangeArrowheads="1"/>
          </p:cNvSpPr>
          <p:nvPr>
            <p:ph type="body" idx="1"/>
          </p:nvPr>
        </p:nvSpPr>
        <p:spPr bwMode="auto">
          <a:xfrm>
            <a:off x="838200" y="1295400"/>
            <a:ext cx="8040688"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pic>
        <p:nvPicPr>
          <p:cNvPr id="1032" name="Picture 21" descr="eugridpma-02v0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200" y="6356350"/>
            <a:ext cx="99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2655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spd="med"/>
  <p:timing>
    <p:tnLst>
      <p:par>
        <p:cTn id="1" dur="indefinite" restart="never" nodeType="tmRoot"/>
      </p:par>
    </p:tnLst>
  </p:timing>
  <p:hf sldNum="0" hdr="0"/>
  <p:txStyles>
    <p:titleStyle>
      <a:lvl1pPr algn="l" rtl="0" eaLnBrk="0" fontAlgn="base" hangingPunct="0">
        <a:spcBef>
          <a:spcPct val="0"/>
        </a:spcBef>
        <a:spcAft>
          <a:spcPct val="0"/>
        </a:spcAft>
        <a:defRPr sz="3000" b="1">
          <a:solidFill>
            <a:srgbClr val="000066"/>
          </a:solidFill>
          <a:latin typeface="+mj-lt"/>
          <a:ea typeface="+mj-ea"/>
          <a:cs typeface="+mj-cs"/>
        </a:defRPr>
      </a:lvl1pPr>
      <a:lvl2pPr algn="l" rtl="0" eaLnBrk="0" fontAlgn="base" hangingPunct="0">
        <a:spcBef>
          <a:spcPct val="0"/>
        </a:spcBef>
        <a:spcAft>
          <a:spcPct val="0"/>
        </a:spcAft>
        <a:defRPr sz="3000" b="1">
          <a:solidFill>
            <a:srgbClr val="000066"/>
          </a:solidFill>
          <a:latin typeface="Lucida Sans" pitchFamily="34" charset="0"/>
        </a:defRPr>
      </a:lvl2pPr>
      <a:lvl3pPr algn="l" rtl="0" eaLnBrk="0" fontAlgn="base" hangingPunct="0">
        <a:spcBef>
          <a:spcPct val="0"/>
        </a:spcBef>
        <a:spcAft>
          <a:spcPct val="0"/>
        </a:spcAft>
        <a:defRPr sz="3000" b="1">
          <a:solidFill>
            <a:srgbClr val="000066"/>
          </a:solidFill>
          <a:latin typeface="Lucida Sans" pitchFamily="34" charset="0"/>
        </a:defRPr>
      </a:lvl3pPr>
      <a:lvl4pPr algn="l" rtl="0" eaLnBrk="0" fontAlgn="base" hangingPunct="0">
        <a:spcBef>
          <a:spcPct val="0"/>
        </a:spcBef>
        <a:spcAft>
          <a:spcPct val="0"/>
        </a:spcAft>
        <a:defRPr sz="3000" b="1">
          <a:solidFill>
            <a:srgbClr val="000066"/>
          </a:solidFill>
          <a:latin typeface="Lucida Sans" pitchFamily="34" charset="0"/>
        </a:defRPr>
      </a:lvl4pPr>
      <a:lvl5pPr algn="l" rtl="0" eaLnBrk="0" fontAlgn="base" hangingPunct="0">
        <a:spcBef>
          <a:spcPct val="0"/>
        </a:spcBef>
        <a:spcAft>
          <a:spcPct val="0"/>
        </a:spcAft>
        <a:defRPr sz="3000" b="1">
          <a:solidFill>
            <a:srgbClr val="000066"/>
          </a:solidFill>
          <a:latin typeface="Lucida Sans" pitchFamily="34" charset="0"/>
        </a:defRPr>
      </a:lvl5pPr>
      <a:lvl6pPr marL="457200" algn="l" rtl="0" eaLnBrk="1" fontAlgn="base" hangingPunct="1">
        <a:spcBef>
          <a:spcPct val="0"/>
        </a:spcBef>
        <a:spcAft>
          <a:spcPct val="0"/>
        </a:spcAft>
        <a:defRPr sz="3000" b="1">
          <a:solidFill>
            <a:srgbClr val="000066"/>
          </a:solidFill>
          <a:latin typeface="Lucida Sans" pitchFamily="34" charset="0"/>
        </a:defRPr>
      </a:lvl6pPr>
      <a:lvl7pPr marL="914400" algn="l" rtl="0" eaLnBrk="1" fontAlgn="base" hangingPunct="1">
        <a:spcBef>
          <a:spcPct val="0"/>
        </a:spcBef>
        <a:spcAft>
          <a:spcPct val="0"/>
        </a:spcAft>
        <a:defRPr sz="3000" b="1">
          <a:solidFill>
            <a:srgbClr val="000066"/>
          </a:solidFill>
          <a:latin typeface="Lucida Sans" pitchFamily="34" charset="0"/>
        </a:defRPr>
      </a:lvl7pPr>
      <a:lvl8pPr marL="1371600" algn="l" rtl="0" eaLnBrk="1" fontAlgn="base" hangingPunct="1">
        <a:spcBef>
          <a:spcPct val="0"/>
        </a:spcBef>
        <a:spcAft>
          <a:spcPct val="0"/>
        </a:spcAft>
        <a:defRPr sz="3000" b="1">
          <a:solidFill>
            <a:srgbClr val="000066"/>
          </a:solidFill>
          <a:latin typeface="Lucida Sans" pitchFamily="34" charset="0"/>
        </a:defRPr>
      </a:lvl8pPr>
      <a:lvl9pPr marL="1828800" algn="l" rtl="0" eaLnBrk="1" fontAlgn="base" hangingPunct="1">
        <a:spcBef>
          <a:spcPct val="0"/>
        </a:spcBef>
        <a:spcAft>
          <a:spcPct val="0"/>
        </a:spcAft>
        <a:defRPr sz="3000" b="1">
          <a:solidFill>
            <a:srgbClr val="000066"/>
          </a:solidFill>
          <a:latin typeface="Lucida Sans" pitchFamily="34" charset="0"/>
        </a:defRPr>
      </a:lvl9pPr>
    </p:titleStyle>
    <p:bodyStyle>
      <a:lvl1pPr marL="342900" indent="-342900" algn="l" rtl="0" eaLnBrk="0" fontAlgn="base" hangingPunct="0">
        <a:spcBef>
          <a:spcPct val="20000"/>
        </a:spcBef>
        <a:spcAft>
          <a:spcPct val="0"/>
        </a:spcAft>
        <a:buFont typeface="Symbol" pitchFamily="18" charset="2"/>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itchFamily="18" charset="2"/>
        <a:buChar char="·"/>
        <a:defRPr sz="2000">
          <a:solidFill>
            <a:srgbClr val="000066"/>
          </a:solidFill>
          <a:latin typeface="+mn-lt"/>
        </a:defRPr>
      </a:lvl2pPr>
      <a:lvl3pPr marL="1143000" indent="-228600" algn="l" rtl="0" eaLnBrk="0" fontAlgn="base" hangingPunct="0">
        <a:spcBef>
          <a:spcPct val="20000"/>
        </a:spcBef>
        <a:spcAft>
          <a:spcPct val="0"/>
        </a:spcAft>
        <a:buFont typeface="Symbol" pitchFamily="18" charset="2"/>
        <a:buChar char="·"/>
        <a:defRPr sz="2400">
          <a:solidFill>
            <a:srgbClr val="000066"/>
          </a:solidFill>
          <a:latin typeface="+mn-lt"/>
        </a:defRPr>
      </a:lvl3pPr>
      <a:lvl4pPr marL="1600200" indent="-228600" algn="l" rtl="0" eaLnBrk="0" fontAlgn="base" hangingPunct="0">
        <a:spcBef>
          <a:spcPct val="20000"/>
        </a:spcBef>
        <a:spcAft>
          <a:spcPct val="0"/>
        </a:spcAft>
        <a:buClr>
          <a:schemeClr val="bg2"/>
        </a:buClr>
        <a:buFont typeface="Symbol" pitchFamily="18" charset="2"/>
        <a:buChar char="·"/>
        <a:defRPr sz="1600">
          <a:solidFill>
            <a:srgbClr val="000066"/>
          </a:solidFill>
          <a:latin typeface="+mn-lt"/>
        </a:defRPr>
      </a:lvl4pPr>
      <a:lvl5pPr marL="2057400" indent="-228600" algn="l" rtl="0" eaLnBrk="0" fontAlgn="base" hangingPunct="0">
        <a:spcBef>
          <a:spcPct val="20000"/>
        </a:spcBef>
        <a:spcAft>
          <a:spcPct val="0"/>
        </a:spcAft>
        <a:buFont typeface="Symbol" pitchFamily="18" charset="2"/>
        <a:buChar char="·"/>
        <a:defRPr sz="1600">
          <a:solidFill>
            <a:srgbClr val="000066"/>
          </a:solidFill>
          <a:latin typeface="+mn-lt"/>
        </a:defRPr>
      </a:lvl5pPr>
      <a:lvl6pPr marL="2514600" indent="-228600" algn="l" rtl="0" eaLnBrk="1" fontAlgn="base" hangingPunct="1">
        <a:spcBef>
          <a:spcPct val="20000"/>
        </a:spcBef>
        <a:spcAft>
          <a:spcPct val="0"/>
        </a:spcAft>
        <a:buFont typeface="Symbol" pitchFamily="18" charset="2"/>
        <a:buChar char="·"/>
        <a:defRPr sz="1600">
          <a:solidFill>
            <a:srgbClr val="000066"/>
          </a:solidFill>
          <a:latin typeface="+mn-lt"/>
        </a:defRPr>
      </a:lvl6pPr>
      <a:lvl7pPr marL="2971800" indent="-228600" algn="l" rtl="0" eaLnBrk="1" fontAlgn="base" hangingPunct="1">
        <a:spcBef>
          <a:spcPct val="20000"/>
        </a:spcBef>
        <a:spcAft>
          <a:spcPct val="0"/>
        </a:spcAft>
        <a:buFont typeface="Symbol" pitchFamily="18" charset="2"/>
        <a:buChar char="·"/>
        <a:defRPr sz="1600">
          <a:solidFill>
            <a:srgbClr val="000066"/>
          </a:solidFill>
          <a:latin typeface="+mn-lt"/>
        </a:defRPr>
      </a:lvl7pPr>
      <a:lvl8pPr marL="3429000" indent="-228600" algn="l" rtl="0" eaLnBrk="1" fontAlgn="base" hangingPunct="1">
        <a:spcBef>
          <a:spcPct val="20000"/>
        </a:spcBef>
        <a:spcAft>
          <a:spcPct val="0"/>
        </a:spcAft>
        <a:buFont typeface="Symbol" pitchFamily="18" charset="2"/>
        <a:buChar char="·"/>
        <a:defRPr sz="1600">
          <a:solidFill>
            <a:srgbClr val="000066"/>
          </a:solidFill>
          <a:latin typeface="+mn-lt"/>
        </a:defRPr>
      </a:lvl8pPr>
      <a:lvl9pPr marL="3886200" indent="-228600" algn="l" rtl="0" eaLnBrk="1" fontAlgn="base" hangingPunct="1">
        <a:spcBef>
          <a:spcPct val="20000"/>
        </a:spcBef>
        <a:spcAft>
          <a:spcPct val="0"/>
        </a:spcAft>
        <a:buFont typeface="Symbol" pitchFamily="18" charset="2"/>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15.gif"/><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2.bin"/><Relationship Id="rId3" Type="http://schemas.openxmlformats.org/officeDocument/2006/relationships/image" Target="../media/image18.wmf"/><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6.xml"/><Relationship Id="rId16" Type="http://schemas.openxmlformats.org/officeDocument/2006/relationships/image" Target="../media/image27.jpeg"/><Relationship Id="rId1" Type="http://schemas.openxmlformats.org/officeDocument/2006/relationships/vmlDrawing" Target="../drawings/vmlDrawing1.v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7.wmf"/><Relationship Id="rId15" Type="http://schemas.openxmlformats.org/officeDocument/2006/relationships/image" Target="../media/image26.png"/><Relationship Id="rId10" Type="http://schemas.openxmlformats.org/officeDocument/2006/relationships/image" Target="../media/image23.jpeg"/><Relationship Id="rId4" Type="http://schemas.openxmlformats.org/officeDocument/2006/relationships/oleObject" Target="../embeddings/oleObject1.bin"/><Relationship Id="rId9" Type="http://schemas.openxmlformats.org/officeDocument/2006/relationships/image" Target="../media/image22.png"/><Relationship Id="rId1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iki.eugridpma.org/Main/IOTASecuredInfraAP#FootNote1note" TargetMode="External"/><Relationship Id="rId2" Type="http://schemas.openxmlformats.org/officeDocument/2006/relationships/hyperlink" Target="https://wiki.eugridpma.org/twiki/edit/Main/IdP?topicparent=Main.IOTASecuredInfraAP;nowysiwyg=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uments.egi.eu/document/8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1619250" y="2130425"/>
            <a:ext cx="7200900" cy="1470025"/>
          </a:xfrm>
        </p:spPr>
        <p:txBody>
          <a:bodyPr/>
          <a:lstStyle/>
          <a:p>
            <a:pPr eaLnBrk="1" hangingPunct="1"/>
            <a:r>
              <a:rPr lang="en-GB" altLang="en-US" dirty="0" smtClean="0">
                <a:latin typeface="Arial" charset="0"/>
                <a:cs typeface="Arial" charset="0"/>
              </a:rPr>
              <a:t>The IGTF IOTA Profile</a:t>
            </a:r>
          </a:p>
        </p:txBody>
      </p:sp>
      <p:sp>
        <p:nvSpPr>
          <p:cNvPr id="5123" name="Subtitle 4"/>
          <p:cNvSpPr>
            <a:spLocks noGrp="1"/>
          </p:cNvSpPr>
          <p:nvPr>
            <p:ph type="subTitle" idx="1"/>
          </p:nvPr>
        </p:nvSpPr>
        <p:spPr>
          <a:xfrm>
            <a:off x="1907704" y="3645024"/>
            <a:ext cx="6768752" cy="1343025"/>
          </a:xfrm>
        </p:spPr>
        <p:txBody>
          <a:bodyPr/>
          <a:lstStyle/>
          <a:p>
            <a:pPr eaLnBrk="1" hangingPunct="1"/>
            <a:r>
              <a:rPr lang="en-GB" altLang="en-US" dirty="0" smtClean="0">
                <a:latin typeface="Arial" charset="0"/>
                <a:cs typeface="Arial" charset="0"/>
              </a:rPr>
              <a:t>towards differentiated assurance levels – but for whom?</a:t>
            </a:r>
          </a:p>
        </p:txBody>
      </p:sp>
      <p:sp>
        <p:nvSpPr>
          <p:cNvPr id="5124" name="TextBox 3"/>
          <p:cNvSpPr txBox="1">
            <a:spLocks noChangeArrowheads="1"/>
          </p:cNvSpPr>
          <p:nvPr/>
        </p:nvSpPr>
        <p:spPr bwMode="auto">
          <a:xfrm>
            <a:off x="1476375" y="5848350"/>
            <a:ext cx="4411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i="1"/>
              <a:t>David Groep,  Nikhef and NL-NGI for EGI  global task O-E-15</a:t>
            </a:r>
          </a:p>
          <a:p>
            <a:pPr eaLnBrk="1" hangingPunct="1"/>
            <a:r>
              <a:rPr lang="en-GB" altLang="en-US" sz="1200" i="1"/>
              <a:t>This work is supported by EGI-InSPIRE under NA2 and SA1.2</a:t>
            </a:r>
          </a:p>
        </p:txBody>
      </p:sp>
      <p:pic>
        <p:nvPicPr>
          <p:cNvPr id="5125" name="Picture 2" descr="H:\Home\davidg\EUGridPMA\IGTF\IGTF-logos\IGTF-logo-full.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725" y="5286375"/>
            <a:ext cx="904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Home\davidg\EUGridPMA\eugridpma-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5253038"/>
            <a:ext cx="10556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
          <p:cNvSpPr txBox="1">
            <a:spLocks noChangeArrowheads="1"/>
          </p:cNvSpPr>
          <p:nvPr/>
        </p:nvSpPr>
        <p:spPr bwMode="auto">
          <a:xfrm>
            <a:off x="53975" y="6316663"/>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a:solidFill>
                  <a:schemeClr val="bg1"/>
                </a:solidFill>
              </a:rPr>
              <a:t>davidg@nikhef.nl, orcid.org/0000-0003-1026-6606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smtClean="0"/>
              <a:t>Global Trust</a:t>
            </a:r>
            <a:br>
              <a:rPr lang="en-GB" dirty="0" smtClean="0"/>
            </a:br>
            <a:endParaRPr lang="en-GB" dirty="0"/>
          </a:p>
        </p:txBody>
      </p:sp>
      <p:pic>
        <p:nvPicPr>
          <p:cNvPr id="20482" name="Picture 2" descr="H:\Home\davidg\EUGridPMA\Presentations\images\igtf-worldstatus-2011.gif"/>
          <p:cNvPicPr>
            <a:picLocks noChangeAspect="1" noChangeArrowheads="1"/>
          </p:cNvPicPr>
          <p:nvPr/>
        </p:nvPicPr>
        <p:blipFill>
          <a:blip r:embed="rId2" cstate="print"/>
          <a:srcRect/>
          <a:stretch>
            <a:fillRect/>
          </a:stretch>
        </p:blipFill>
        <p:spPr bwMode="auto">
          <a:xfrm>
            <a:off x="267286" y="764704"/>
            <a:ext cx="8876714" cy="5371127"/>
          </a:xfrm>
          <a:prstGeom prst="rect">
            <a:avLst/>
          </a:prstGeom>
          <a:noFill/>
          <a:effectLst>
            <a:glow rad="63500">
              <a:schemeClr val="bg1">
                <a:lumMod val="65000"/>
                <a:alpha val="40000"/>
              </a:schemeClr>
            </a:glow>
          </a:effectLst>
        </p:spPr>
      </p:pic>
      <p:sp>
        <p:nvSpPr>
          <p:cNvPr id="7" name="TextBox 6"/>
          <p:cNvSpPr txBox="1"/>
          <p:nvPr/>
        </p:nvSpPr>
        <p:spPr>
          <a:xfrm>
            <a:off x="539552" y="6381328"/>
            <a:ext cx="8424936" cy="369332"/>
          </a:xfrm>
          <a:prstGeom prst="rect">
            <a:avLst/>
          </a:prstGeom>
          <a:noFill/>
        </p:spPr>
        <p:txBody>
          <a:bodyPr wrap="square" rtlCol="0">
            <a:spAutoFit/>
          </a:bodyPr>
          <a:lstStyle/>
          <a:p>
            <a:pPr algn="ctr"/>
            <a:r>
              <a:rPr lang="en-GB" b="1" dirty="0" smtClean="0"/>
              <a:t>86 accredited authorities from 53 countries and economic regions</a:t>
            </a:r>
          </a:p>
        </p:txBody>
      </p:sp>
      <p:pic>
        <p:nvPicPr>
          <p:cNvPr id="5122" name="Picture 2" descr="H:\Home\davidg\EUGridPMA\ic-100x43.png"/>
          <p:cNvPicPr>
            <a:picLocks noChangeAspect="1" noChangeArrowheads="1"/>
          </p:cNvPicPr>
          <p:nvPr/>
        </p:nvPicPr>
        <p:blipFill>
          <a:blip r:embed="rId3" cstate="print"/>
          <a:srcRect/>
          <a:stretch>
            <a:fillRect/>
          </a:stretch>
        </p:blipFill>
        <p:spPr bwMode="auto">
          <a:xfrm>
            <a:off x="4283968" y="4509120"/>
            <a:ext cx="1270000" cy="546100"/>
          </a:xfrm>
          <a:prstGeom prst="rect">
            <a:avLst/>
          </a:prstGeom>
          <a:noFill/>
        </p:spPr>
      </p:pic>
      <p:pic>
        <p:nvPicPr>
          <p:cNvPr id="5123" name="Picture 3" descr="H:\Home\davidg\EUGridPMA\IGTF\IGTF-logos\APGridPMA-large-transparent.gif"/>
          <p:cNvPicPr>
            <a:picLocks noChangeAspect="1" noChangeArrowheads="1"/>
          </p:cNvPicPr>
          <p:nvPr/>
        </p:nvPicPr>
        <p:blipFill>
          <a:blip r:embed="rId4" cstate="print"/>
          <a:srcRect/>
          <a:stretch>
            <a:fillRect/>
          </a:stretch>
        </p:blipFill>
        <p:spPr bwMode="auto">
          <a:xfrm>
            <a:off x="7236296" y="4869160"/>
            <a:ext cx="1339765" cy="338014"/>
          </a:xfrm>
          <a:prstGeom prst="rect">
            <a:avLst/>
          </a:prstGeom>
          <a:noFill/>
        </p:spPr>
      </p:pic>
      <p:pic>
        <p:nvPicPr>
          <p:cNvPr id="5124" name="Picture 4" descr="H:\Home\davidg\EUGridPMA\IGTF\IGTF-logos\TAGPMA-transparent.GIF"/>
          <p:cNvPicPr>
            <a:picLocks noChangeAspect="1" noChangeArrowheads="1"/>
          </p:cNvPicPr>
          <p:nvPr/>
        </p:nvPicPr>
        <p:blipFill>
          <a:blip r:embed="rId5" cstate="print"/>
          <a:srcRect/>
          <a:stretch>
            <a:fillRect/>
          </a:stretch>
        </p:blipFill>
        <p:spPr bwMode="auto">
          <a:xfrm>
            <a:off x="1115616" y="4581128"/>
            <a:ext cx="896865" cy="738188"/>
          </a:xfrm>
          <a:prstGeom prst="rect">
            <a:avLst/>
          </a:prstGeom>
          <a:noFill/>
        </p:spPr>
      </p:pic>
      <p:pic>
        <p:nvPicPr>
          <p:cNvPr id="5125" name="Picture 5" descr="H:\Home\davidg\EUGridPMA\IGTF\IGTF-logos\IGTF-logo-full.wmf"/>
          <p:cNvPicPr>
            <a:picLocks noChangeAspect="1" noChangeArrowheads="1"/>
          </p:cNvPicPr>
          <p:nvPr/>
        </p:nvPicPr>
        <p:blipFill>
          <a:blip r:embed="rId6" cstate="print"/>
          <a:srcRect/>
          <a:stretch>
            <a:fillRect/>
          </a:stretch>
        </p:blipFill>
        <p:spPr bwMode="auto">
          <a:xfrm>
            <a:off x="3976283" y="5661248"/>
            <a:ext cx="1531821" cy="709092"/>
          </a:xfrm>
          <a:prstGeom prst="rect">
            <a:avLst/>
          </a:prstGeom>
          <a:noFill/>
        </p:spPr>
      </p:pic>
      <p:cxnSp>
        <p:nvCxnSpPr>
          <p:cNvPr id="12" name="Straight Arrow Connector 11"/>
          <p:cNvCxnSpPr/>
          <p:nvPr/>
        </p:nvCxnSpPr>
        <p:spPr>
          <a:xfrm>
            <a:off x="1907704" y="5229200"/>
            <a:ext cx="158417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607210" y="5408426"/>
            <a:ext cx="360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796136" y="5301208"/>
            <a:ext cx="18722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147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IGTF Structure of Trust</a:t>
            </a:r>
            <a:endParaRPr lang="en-GB" dirty="0"/>
          </a:p>
        </p:txBody>
      </p:sp>
      <p:sp>
        <p:nvSpPr>
          <p:cNvPr id="3" name="Content Placeholder 2"/>
          <p:cNvSpPr>
            <a:spLocks noGrp="1"/>
          </p:cNvSpPr>
          <p:nvPr>
            <p:ph idx="1"/>
          </p:nvPr>
        </p:nvSpPr>
        <p:spPr>
          <a:xfrm>
            <a:off x="457200" y="1600200"/>
            <a:ext cx="8229600" cy="4709120"/>
          </a:xfrm>
        </p:spPr>
        <p:txBody>
          <a:bodyPr>
            <a:normAutofit fontScale="92500"/>
          </a:bodyPr>
          <a:lstStyle/>
          <a:p>
            <a:r>
              <a:rPr lang="en-GB" dirty="0" smtClean="0">
                <a:solidFill>
                  <a:srgbClr val="002060"/>
                </a:solidFill>
              </a:rPr>
              <a:t>Common criteria and model</a:t>
            </a:r>
          </a:p>
          <a:p>
            <a:pPr lvl="1"/>
            <a:r>
              <a:rPr lang="en-GB" dirty="0" smtClean="0"/>
              <a:t>globally unique and persistent identifier provisioning</a:t>
            </a:r>
          </a:p>
          <a:p>
            <a:pPr lvl="1"/>
            <a:r>
              <a:rPr lang="en-GB" dirty="0" smtClean="0"/>
              <a:t>not fully normative, but based on </a:t>
            </a:r>
            <a:r>
              <a:rPr lang="en-GB" b="1" dirty="0" smtClean="0"/>
              <a:t>minimum requirements</a:t>
            </a:r>
          </a:p>
          <a:p>
            <a:pPr lvl="1"/>
            <a:endParaRPr lang="en-GB" dirty="0" smtClean="0"/>
          </a:p>
          <a:p>
            <a:r>
              <a:rPr lang="en-GB" dirty="0" smtClean="0">
                <a:solidFill>
                  <a:srgbClr val="002060"/>
                </a:solidFill>
              </a:rPr>
              <a:t>Trust is technology agnostic</a:t>
            </a:r>
          </a:p>
          <a:p>
            <a:pPr lvl="1"/>
            <a:r>
              <a:rPr lang="en-GB" dirty="0" smtClean="0"/>
              <a:t>technology and assurance ‘profiles’ in the same trust fabric</a:t>
            </a:r>
          </a:p>
          <a:p>
            <a:pPr lvl="1"/>
            <a:r>
              <a:rPr lang="en-GB" dirty="0" smtClean="0"/>
              <a:t>‘classic’	traditional public key infrastructure</a:t>
            </a:r>
          </a:p>
          <a:p>
            <a:pPr lvl="1"/>
            <a:r>
              <a:rPr lang="en-GB" dirty="0" smtClean="0"/>
              <a:t>‘MICS’	dynamic ID provisioning leveraging federations</a:t>
            </a:r>
          </a:p>
          <a:p>
            <a:pPr lvl="1"/>
            <a:r>
              <a:rPr lang="en-GB" dirty="0" smtClean="0"/>
              <a:t>‘SLCS’	on-demand short-lived token generation</a:t>
            </a:r>
            <a:br>
              <a:rPr lang="en-GB" dirty="0" smtClean="0"/>
            </a:br>
            <a:r>
              <a:rPr lang="en-GB" dirty="0" smtClean="0"/>
              <a:t>		</a:t>
            </a:r>
            <a:r>
              <a:rPr lang="en-GB" i="1" dirty="0" smtClean="0"/>
              <a:t>a basis for ‘arbitrary token’ services</a:t>
            </a:r>
          </a:p>
          <a:p>
            <a:pPr lvl="1"/>
            <a:r>
              <a:rPr lang="en-GB" i="1" dirty="0" smtClean="0">
                <a:solidFill>
                  <a:srgbClr val="002060"/>
                </a:solidFill>
              </a:rPr>
              <a:t>new profiles</a:t>
            </a:r>
          </a:p>
        </p:txBody>
      </p:sp>
      <p:sp>
        <p:nvSpPr>
          <p:cNvPr id="4" name="Date Placeholder 3"/>
          <p:cNvSpPr>
            <a:spLocks noGrp="1"/>
          </p:cNvSpPr>
          <p:nvPr>
            <p:ph type="dt" sz="half" idx="10"/>
          </p:nvPr>
        </p:nvSpPr>
        <p:spPr/>
        <p:txBody>
          <a:bodyPr/>
          <a:lstStyle/>
          <a:p>
            <a:r>
              <a:rPr lang="en-GB" smtClean="0"/>
              <a:t>2011-06-10</a:t>
            </a:r>
            <a:endParaRPr lang="en-GB" dirty="0"/>
          </a:p>
        </p:txBody>
      </p:sp>
      <p:sp>
        <p:nvSpPr>
          <p:cNvPr id="5" name="Footer Placeholder 4"/>
          <p:cNvSpPr>
            <a:spLocks noGrp="1"/>
          </p:cNvSpPr>
          <p:nvPr>
            <p:ph type="ftr" sz="quarter" idx="11"/>
          </p:nvPr>
        </p:nvSpPr>
        <p:spPr/>
        <p:txBody>
          <a:bodyPr/>
          <a:lstStyle/>
          <a:p>
            <a:r>
              <a:rPr lang="en-US" smtClean="0"/>
              <a:t>International Grid Trust Federation 2005 - 2011</a:t>
            </a:r>
            <a:endParaRPr lang="en-GB"/>
          </a:p>
        </p:txBody>
      </p:sp>
    </p:spTree>
    <p:extLst>
      <p:ext uri="{BB962C8B-B14F-4D97-AF65-F5344CB8AC3E}">
        <p14:creationId xmlns:p14="http://schemas.microsoft.com/office/powerpoint/2010/main" val="3517876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IGTF Common Criteria</a:t>
            </a:r>
            <a:endParaRPr lang="en-GB" dirty="0"/>
          </a:p>
        </p:txBody>
      </p:sp>
      <p:sp>
        <p:nvSpPr>
          <p:cNvPr id="4" name="Date Placeholder 3"/>
          <p:cNvSpPr>
            <a:spLocks noGrp="1"/>
          </p:cNvSpPr>
          <p:nvPr>
            <p:ph type="dt" sz="half" idx="10"/>
          </p:nvPr>
        </p:nvSpPr>
        <p:spPr/>
        <p:txBody>
          <a:bodyPr/>
          <a:lstStyle/>
          <a:p>
            <a:r>
              <a:rPr lang="en-GB" smtClean="0"/>
              <a:t>2011-06-10</a:t>
            </a:r>
            <a:endParaRPr lang="en-GB" dirty="0"/>
          </a:p>
        </p:txBody>
      </p:sp>
      <p:sp>
        <p:nvSpPr>
          <p:cNvPr id="5" name="Footer Placeholder 4"/>
          <p:cNvSpPr>
            <a:spLocks noGrp="1"/>
          </p:cNvSpPr>
          <p:nvPr>
            <p:ph type="ftr" sz="quarter" idx="11"/>
          </p:nvPr>
        </p:nvSpPr>
        <p:spPr/>
        <p:txBody>
          <a:bodyPr/>
          <a:lstStyle/>
          <a:p>
            <a:r>
              <a:rPr lang="en-US" smtClean="0"/>
              <a:t>International Grid Trust Federation 2005 - 2011</a:t>
            </a:r>
            <a:endParaRPr lang="en-GB"/>
          </a:p>
        </p:txBody>
      </p:sp>
      <p:pic>
        <p:nvPicPr>
          <p:cNvPr id="18436" name="Picture 4" descr="H:\Home\davidg\EUGridPMA\Presentations\IGTF-document-structure-2011.gif"/>
          <p:cNvPicPr>
            <a:picLocks noChangeAspect="1" noChangeArrowheads="1"/>
          </p:cNvPicPr>
          <p:nvPr/>
        </p:nvPicPr>
        <p:blipFill>
          <a:blip r:embed="rId2" cstate="print"/>
          <a:srcRect/>
          <a:stretch>
            <a:fillRect/>
          </a:stretch>
        </p:blipFill>
        <p:spPr bwMode="auto">
          <a:xfrm>
            <a:off x="611560" y="1306890"/>
            <a:ext cx="6624736" cy="5015132"/>
          </a:xfrm>
          <a:prstGeom prst="rect">
            <a:avLst/>
          </a:prstGeom>
          <a:noFill/>
        </p:spPr>
      </p:pic>
      <p:pic>
        <p:nvPicPr>
          <p:cNvPr id="18437" name="Picture 5" descr="H:\Home\davidg\EUGridPMA\IGTF\IGTF-logos\IGTF-logo-full.wmf"/>
          <p:cNvPicPr>
            <a:picLocks noChangeAspect="1" noChangeArrowheads="1"/>
          </p:cNvPicPr>
          <p:nvPr/>
        </p:nvPicPr>
        <p:blipFill>
          <a:blip r:embed="rId3" cstate="print"/>
          <a:srcRect/>
          <a:stretch>
            <a:fillRect/>
          </a:stretch>
        </p:blipFill>
        <p:spPr bwMode="auto">
          <a:xfrm>
            <a:off x="7380312" y="5524054"/>
            <a:ext cx="1607256" cy="744011"/>
          </a:xfrm>
          <a:prstGeom prst="rect">
            <a:avLst/>
          </a:prstGeom>
          <a:noFill/>
        </p:spPr>
      </p:pic>
    </p:spTree>
    <p:extLst>
      <p:ext uri="{BB962C8B-B14F-4D97-AF65-F5344CB8AC3E}">
        <p14:creationId xmlns:p14="http://schemas.microsoft.com/office/powerpoint/2010/main" val="996453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Assurance levels in the IGTF</a:t>
            </a:r>
            <a:endParaRPr lang="en-GB" dirty="0"/>
          </a:p>
        </p:txBody>
      </p:sp>
      <p:sp>
        <p:nvSpPr>
          <p:cNvPr id="3" name="Content Placeholder 2"/>
          <p:cNvSpPr>
            <a:spLocks noGrp="1"/>
          </p:cNvSpPr>
          <p:nvPr>
            <p:ph idx="1"/>
          </p:nvPr>
        </p:nvSpPr>
        <p:spPr>
          <a:xfrm>
            <a:off x="457200" y="1600200"/>
            <a:ext cx="8229600" cy="4925144"/>
          </a:xfrm>
        </p:spPr>
        <p:txBody>
          <a:bodyPr>
            <a:normAutofit fontScale="92500"/>
          </a:bodyPr>
          <a:lstStyle/>
          <a:p>
            <a:pPr>
              <a:buNone/>
            </a:pPr>
            <a:r>
              <a:rPr lang="en-GB" dirty="0" smtClean="0">
                <a:solidFill>
                  <a:srgbClr val="C00000"/>
                </a:solidFill>
              </a:rPr>
              <a:t>Technical and operational controls</a:t>
            </a:r>
          </a:p>
          <a:p>
            <a:r>
              <a:rPr lang="en-GB" dirty="0" smtClean="0"/>
              <a:t>Authorities come in two basic flavours</a:t>
            </a:r>
          </a:p>
          <a:p>
            <a:pPr lvl="1"/>
            <a:r>
              <a:rPr lang="en-GB" b="1" dirty="0" smtClean="0">
                <a:solidFill>
                  <a:srgbClr val="002060"/>
                </a:solidFill>
              </a:rPr>
              <a:t>off-line</a:t>
            </a:r>
            <a:r>
              <a:rPr lang="en-GB" dirty="0" smtClean="0"/>
              <a:t> (only used in ‘traditional’ PKI): human controls and air-gap security provide protection against attacks</a:t>
            </a:r>
          </a:p>
          <a:p>
            <a:pPr lvl="1"/>
            <a:r>
              <a:rPr lang="en-GB" b="1" dirty="0" smtClean="0">
                <a:solidFill>
                  <a:srgbClr val="002060"/>
                </a:solidFill>
              </a:rPr>
              <a:t>on-line infrastructure </a:t>
            </a:r>
            <a:r>
              <a:rPr lang="en-GB" dirty="0" smtClean="0"/>
              <a:t>(federation-backed, SLCS and classic): valuable security material is network connected need compensatory controls:</a:t>
            </a:r>
          </a:p>
          <a:p>
            <a:pPr lvl="2"/>
            <a:r>
              <a:rPr lang="en-GB" dirty="0" smtClean="0"/>
              <a:t>secure hardware, compliant to FIPS 140-2 level 3 </a:t>
            </a:r>
          </a:p>
          <a:p>
            <a:pPr lvl="2"/>
            <a:r>
              <a:rPr lang="en-GB" dirty="0" smtClean="0"/>
              <a:t>additional layered network security</a:t>
            </a:r>
          </a:p>
          <a:p>
            <a:r>
              <a:rPr lang="en-GB" i="1" dirty="0" smtClean="0"/>
              <a:t>Technical</a:t>
            </a:r>
            <a:r>
              <a:rPr lang="en-GB" dirty="0" smtClean="0"/>
              <a:t> requirements apply to any attribute source</a:t>
            </a:r>
          </a:p>
          <a:p>
            <a:pPr lvl="1"/>
            <a:r>
              <a:rPr lang="en-GB" dirty="0" smtClean="0"/>
              <a:t>such as community registries like ‘VOMS’</a:t>
            </a:r>
          </a:p>
        </p:txBody>
      </p:sp>
      <p:sp>
        <p:nvSpPr>
          <p:cNvPr id="4" name="Date Placeholder 3"/>
          <p:cNvSpPr>
            <a:spLocks noGrp="1"/>
          </p:cNvSpPr>
          <p:nvPr>
            <p:ph type="dt" sz="half" idx="10"/>
          </p:nvPr>
        </p:nvSpPr>
        <p:spPr/>
        <p:txBody>
          <a:bodyPr/>
          <a:lstStyle/>
          <a:p>
            <a:r>
              <a:rPr lang="en-GB" smtClean="0"/>
              <a:t>2011-06-10</a:t>
            </a:r>
            <a:endParaRPr lang="en-GB" dirty="0"/>
          </a:p>
        </p:txBody>
      </p:sp>
      <p:sp>
        <p:nvSpPr>
          <p:cNvPr id="5" name="Footer Placeholder 4"/>
          <p:cNvSpPr>
            <a:spLocks noGrp="1"/>
          </p:cNvSpPr>
          <p:nvPr>
            <p:ph type="ftr" sz="quarter" idx="11"/>
          </p:nvPr>
        </p:nvSpPr>
        <p:spPr/>
        <p:txBody>
          <a:bodyPr/>
          <a:lstStyle/>
          <a:p>
            <a:r>
              <a:rPr lang="en-US" smtClean="0"/>
              <a:t>International Grid Trust Federation 2005 - 2011</a:t>
            </a:r>
            <a:endParaRPr lang="en-GB"/>
          </a:p>
        </p:txBody>
      </p:sp>
    </p:spTree>
    <p:extLst>
      <p:ext uri="{BB962C8B-B14F-4D97-AF65-F5344CB8AC3E}">
        <p14:creationId xmlns:p14="http://schemas.microsoft.com/office/powerpoint/2010/main" val="217917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Vetting Assurance Levels</a:t>
            </a:r>
            <a:endParaRPr lang="en-GB" dirty="0"/>
          </a:p>
        </p:txBody>
      </p:sp>
      <p:sp>
        <p:nvSpPr>
          <p:cNvPr id="3" name="Content Placeholder 2"/>
          <p:cNvSpPr>
            <a:spLocks noGrp="1"/>
          </p:cNvSpPr>
          <p:nvPr>
            <p:ph idx="1"/>
          </p:nvPr>
        </p:nvSpPr>
        <p:spPr/>
        <p:txBody>
          <a:bodyPr>
            <a:normAutofit fontScale="85000" lnSpcReduction="10000"/>
          </a:bodyPr>
          <a:lstStyle/>
          <a:p>
            <a:pPr>
              <a:buNone/>
            </a:pPr>
            <a:r>
              <a:rPr lang="en-GB" dirty="0" smtClean="0">
                <a:solidFill>
                  <a:srgbClr val="C00000"/>
                </a:solidFill>
              </a:rPr>
              <a:t>Identity controls and vetting</a:t>
            </a:r>
          </a:p>
          <a:p>
            <a:r>
              <a:rPr lang="en-GB" dirty="0" smtClean="0">
                <a:solidFill>
                  <a:srgbClr val="002060"/>
                </a:solidFill>
              </a:rPr>
              <a:t>long-term traceable assurance  (classic, MICS)</a:t>
            </a:r>
          </a:p>
          <a:p>
            <a:pPr lvl="1"/>
            <a:r>
              <a:rPr lang="en-GB" dirty="0" smtClean="0"/>
              <a:t>based on in-person checking of (nationally defined) official identity documents</a:t>
            </a:r>
          </a:p>
          <a:p>
            <a:pPr lvl="1"/>
            <a:r>
              <a:rPr lang="en-GB" dirty="0" smtClean="0"/>
              <a:t>recorded identity persists beyond the moment of issuance</a:t>
            </a:r>
          </a:p>
          <a:p>
            <a:pPr lvl="1"/>
            <a:r>
              <a:rPr lang="en-GB" dirty="0" smtClean="0"/>
              <a:t>assertions can live for a long time (over a year) to facilitate long-term use</a:t>
            </a:r>
          </a:p>
          <a:p>
            <a:pPr lvl="1"/>
            <a:r>
              <a:rPr lang="en-GB" dirty="0" smtClean="0"/>
              <a:t>but compromise may happen, so is revocable</a:t>
            </a:r>
          </a:p>
          <a:p>
            <a:r>
              <a:rPr lang="en-GB" dirty="0" smtClean="0">
                <a:solidFill>
                  <a:srgbClr val="002060"/>
                </a:solidFill>
              </a:rPr>
              <a:t>momentary assurance (SLCS)</a:t>
            </a:r>
          </a:p>
          <a:p>
            <a:pPr lvl="1"/>
            <a:r>
              <a:rPr lang="en-GB" dirty="0" smtClean="0"/>
              <a:t>traceability to a physical person for at least one year</a:t>
            </a:r>
          </a:p>
          <a:p>
            <a:pPr lvl="1"/>
            <a:r>
              <a:rPr lang="en-GB" dirty="0" smtClean="0"/>
              <a:t>may use any vetting mechanism that assures that traceability</a:t>
            </a:r>
          </a:p>
          <a:p>
            <a:pPr lvl="1"/>
            <a:r>
              <a:rPr lang="en-GB" dirty="0" smtClean="0"/>
              <a:t>but assertions are limited in time to 24 hours (unless revocable, in which case: 11 days)</a:t>
            </a:r>
            <a:endParaRPr lang="en-GB" dirty="0"/>
          </a:p>
        </p:txBody>
      </p:sp>
      <p:sp>
        <p:nvSpPr>
          <p:cNvPr id="4" name="Date Placeholder 3"/>
          <p:cNvSpPr>
            <a:spLocks noGrp="1"/>
          </p:cNvSpPr>
          <p:nvPr>
            <p:ph type="dt" sz="half" idx="10"/>
          </p:nvPr>
        </p:nvSpPr>
        <p:spPr/>
        <p:txBody>
          <a:bodyPr/>
          <a:lstStyle/>
          <a:p>
            <a:r>
              <a:rPr lang="en-GB" smtClean="0"/>
              <a:t>2011-06-10</a:t>
            </a:r>
            <a:endParaRPr lang="en-GB" dirty="0"/>
          </a:p>
        </p:txBody>
      </p:sp>
      <p:sp>
        <p:nvSpPr>
          <p:cNvPr id="5" name="Footer Placeholder 4"/>
          <p:cNvSpPr>
            <a:spLocks noGrp="1"/>
          </p:cNvSpPr>
          <p:nvPr>
            <p:ph type="ftr" sz="quarter" idx="11"/>
          </p:nvPr>
        </p:nvSpPr>
        <p:spPr/>
        <p:txBody>
          <a:bodyPr/>
          <a:lstStyle/>
          <a:p>
            <a:r>
              <a:rPr lang="en-US" smtClean="0"/>
              <a:t>International Grid Trust Federation 2005 - 2011</a:t>
            </a:r>
            <a:endParaRPr lang="en-GB"/>
          </a:p>
        </p:txBody>
      </p:sp>
      <p:sp>
        <p:nvSpPr>
          <p:cNvPr id="6" name="Rectangle 5"/>
          <p:cNvSpPr/>
          <p:nvPr/>
        </p:nvSpPr>
        <p:spPr>
          <a:xfrm>
            <a:off x="251520" y="6093297"/>
            <a:ext cx="8892480" cy="307777"/>
          </a:xfrm>
          <a:prstGeom prst="rect">
            <a:avLst/>
          </a:prstGeom>
        </p:spPr>
        <p:txBody>
          <a:bodyPr wrap="square">
            <a:spAutoFit/>
          </a:bodyPr>
          <a:lstStyle/>
          <a:p>
            <a:pPr algn="r"/>
            <a:r>
              <a:rPr lang="en-GB" sz="1400" dirty="0" smtClean="0">
                <a:solidFill>
                  <a:srgbClr val="C00000"/>
                </a:solidFill>
              </a:rPr>
              <a:t>https://www.eugridpma.org/guidelines/{classic,mics,slcs}</a:t>
            </a:r>
            <a:endParaRPr lang="en-GB" sz="1400" dirty="0">
              <a:solidFill>
                <a:srgbClr val="C00000"/>
              </a:solidFill>
            </a:endParaRPr>
          </a:p>
        </p:txBody>
      </p:sp>
    </p:spTree>
    <p:extLst>
      <p:ext uri="{BB962C8B-B14F-4D97-AF65-F5344CB8AC3E}">
        <p14:creationId xmlns:p14="http://schemas.microsoft.com/office/powerpoint/2010/main" val="1003588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Collaborative assurance</a:t>
            </a:r>
            <a:endParaRPr lang="en-GB" dirty="0"/>
          </a:p>
        </p:txBody>
      </p:sp>
      <p:sp>
        <p:nvSpPr>
          <p:cNvPr id="6" name="Subtitle 5"/>
          <p:cNvSpPr>
            <a:spLocks noGrp="1"/>
          </p:cNvSpPr>
          <p:nvPr>
            <p:ph type="subTitle" idx="1"/>
          </p:nvPr>
        </p:nvSpPr>
        <p:spPr>
          <a:xfrm>
            <a:off x="2915816" y="3886200"/>
            <a:ext cx="5832648" cy="1343000"/>
          </a:xfrm>
        </p:spPr>
        <p:txBody>
          <a:bodyPr/>
          <a:lstStyle/>
          <a:p>
            <a:pPr algn="r"/>
            <a:r>
              <a:rPr lang="en-GB" i="1" dirty="0" smtClean="0"/>
              <a:t>… back on track</a:t>
            </a:r>
            <a:endParaRPr lang="en-GB" i="1"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2324679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Assurance levels</a:t>
            </a:r>
            <a:endParaRPr lang="en-GB" dirty="0"/>
          </a:p>
        </p:txBody>
      </p:sp>
      <p:sp>
        <p:nvSpPr>
          <p:cNvPr id="3" name="Content Placeholder 2"/>
          <p:cNvSpPr>
            <a:spLocks noGrp="1"/>
          </p:cNvSpPr>
          <p:nvPr>
            <p:ph idx="1"/>
          </p:nvPr>
        </p:nvSpPr>
        <p:spPr>
          <a:xfrm>
            <a:off x="457200" y="1600200"/>
            <a:ext cx="8686800" cy="4637112"/>
          </a:xfrm>
        </p:spPr>
        <p:txBody>
          <a:bodyPr>
            <a:noAutofit/>
          </a:bodyPr>
          <a:lstStyle/>
          <a:p>
            <a:pPr algn="ctr">
              <a:buNone/>
            </a:pPr>
            <a:r>
              <a:rPr lang="en-GB" sz="3200" dirty="0" smtClean="0">
                <a:solidFill>
                  <a:srgbClr val="002060"/>
                </a:solidFill>
              </a:rPr>
              <a:t>Trust in the </a:t>
            </a:r>
            <a:r>
              <a:rPr lang="en-GB" sz="3200" dirty="0" smtClean="0">
                <a:solidFill>
                  <a:srgbClr val="002060"/>
                </a:solidFill>
              </a:rPr>
              <a:t>identity assertions </a:t>
            </a:r>
            <a:r>
              <a:rPr lang="en-GB" sz="3200" dirty="0" smtClean="0">
                <a:solidFill>
                  <a:srgbClr val="002060"/>
                </a:solidFill>
              </a:rPr>
              <a:t/>
            </a:r>
            <a:br>
              <a:rPr lang="en-GB" sz="3200" dirty="0" smtClean="0">
                <a:solidFill>
                  <a:srgbClr val="002060"/>
                </a:solidFill>
              </a:rPr>
            </a:br>
            <a:r>
              <a:rPr lang="en-GB" sz="3200" dirty="0" smtClean="0">
                <a:solidFill>
                  <a:srgbClr val="002060"/>
                </a:solidFill>
              </a:rPr>
              <a:t>by resource and service providers is key</a:t>
            </a:r>
          </a:p>
          <a:p>
            <a:endParaRPr lang="en-GB" sz="2400" dirty="0" smtClean="0"/>
          </a:p>
          <a:p>
            <a:r>
              <a:rPr lang="en-GB" sz="2400" dirty="0" smtClean="0"/>
              <a:t>Until now, our e-Infrastructure used a single ‘level’</a:t>
            </a:r>
          </a:p>
          <a:p>
            <a:pPr lvl="1"/>
            <a:r>
              <a:rPr lang="en-GB" sz="2000" dirty="0" smtClean="0"/>
              <a:t>there are well-known ‘government’ standards for </a:t>
            </a:r>
            <a:r>
              <a:rPr lang="en-GB" sz="2000" dirty="0" err="1" smtClean="0"/>
              <a:t>LoA</a:t>
            </a:r>
            <a:r>
              <a:rPr lang="en-GB" sz="2000" dirty="0" smtClean="0"/>
              <a:t> </a:t>
            </a:r>
            <a:br>
              <a:rPr lang="en-GB" sz="2000" dirty="0" smtClean="0"/>
            </a:br>
            <a:r>
              <a:rPr lang="en-GB" sz="2000" dirty="0" smtClean="0"/>
              <a:t>(US: OMB M-04-04 &amp; NIST SP800-63)</a:t>
            </a:r>
          </a:p>
          <a:p>
            <a:pPr lvl="1"/>
            <a:r>
              <a:rPr lang="en-US" sz="2000" dirty="0" smtClean="0"/>
              <a:t>but 95/46/EC and 1999/93/EC are not of much use to us </a:t>
            </a:r>
            <a:br>
              <a:rPr lang="en-US" sz="2000" dirty="0" smtClean="0"/>
            </a:br>
            <a:r>
              <a:rPr lang="en-US" sz="2000" dirty="0" smtClean="0"/>
              <a:t>and the Nice treaty states that identity is a national matter …</a:t>
            </a:r>
          </a:p>
          <a:p>
            <a:pPr lvl="1"/>
            <a:r>
              <a:rPr lang="en-GB" sz="2000" dirty="0" smtClean="0"/>
              <a:t>there is rough </a:t>
            </a:r>
            <a:r>
              <a:rPr lang="en-GB" sz="2000" i="1" dirty="0" smtClean="0">
                <a:solidFill>
                  <a:srgbClr val="002060"/>
                </a:solidFill>
              </a:rPr>
              <a:t>but not 1:1 </a:t>
            </a:r>
            <a:r>
              <a:rPr lang="en-GB" sz="2000" dirty="0" smtClean="0"/>
              <a:t>correspondence between balanced needs of the providers and users and the NIST </a:t>
            </a:r>
            <a:r>
              <a:rPr lang="en-GB" sz="2000" dirty="0" err="1" smtClean="0"/>
              <a:t>LoA</a:t>
            </a:r>
            <a:r>
              <a:rPr lang="en-GB" sz="2000" dirty="0" smtClean="0"/>
              <a:t> levels</a:t>
            </a:r>
          </a:p>
        </p:txBody>
      </p:sp>
      <p:sp>
        <p:nvSpPr>
          <p:cNvPr id="4" name="Date Placeholder 3"/>
          <p:cNvSpPr>
            <a:spLocks noGrp="1"/>
          </p:cNvSpPr>
          <p:nvPr>
            <p:ph type="dt" sz="half" idx="10"/>
          </p:nvPr>
        </p:nvSpPr>
        <p:spPr/>
        <p:txBody>
          <a:bodyPr/>
          <a:lstStyle/>
          <a:p>
            <a:r>
              <a:rPr lang="en-GB" smtClean="0"/>
              <a:t>2011-06-10</a:t>
            </a:r>
            <a:endParaRPr lang="en-GB" dirty="0"/>
          </a:p>
        </p:txBody>
      </p:sp>
      <p:sp>
        <p:nvSpPr>
          <p:cNvPr id="5" name="Footer Placeholder 4"/>
          <p:cNvSpPr>
            <a:spLocks noGrp="1"/>
          </p:cNvSpPr>
          <p:nvPr>
            <p:ph type="ftr" sz="quarter" idx="11"/>
          </p:nvPr>
        </p:nvSpPr>
        <p:spPr/>
        <p:txBody>
          <a:bodyPr/>
          <a:lstStyle/>
          <a:p>
            <a:r>
              <a:rPr lang="en-US" smtClean="0"/>
              <a:t>International Grid Trust Federation 2005 - 2011</a:t>
            </a:r>
            <a:endParaRPr lang="en-GB"/>
          </a:p>
        </p:txBody>
      </p:sp>
    </p:spTree>
    <p:extLst>
      <p:ext uri="{BB962C8B-B14F-4D97-AF65-F5344CB8AC3E}">
        <p14:creationId xmlns:p14="http://schemas.microsoft.com/office/powerpoint/2010/main" val="1354093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IGTF Assurance Levels</a:t>
            </a:r>
            <a:endParaRPr lang="en-GB" dirty="0"/>
          </a:p>
        </p:txBody>
      </p:sp>
      <p:sp>
        <p:nvSpPr>
          <p:cNvPr id="3" name="Content Placeholder 2"/>
          <p:cNvSpPr>
            <a:spLocks noGrp="1"/>
          </p:cNvSpPr>
          <p:nvPr>
            <p:ph idx="1"/>
          </p:nvPr>
        </p:nvSpPr>
        <p:spPr>
          <a:xfrm>
            <a:off x="457200" y="1600200"/>
            <a:ext cx="8686800" cy="4781128"/>
          </a:xfrm>
        </p:spPr>
        <p:txBody>
          <a:bodyPr>
            <a:normAutofit fontScale="92500"/>
          </a:bodyPr>
          <a:lstStyle/>
          <a:p>
            <a:pPr marL="0" indent="0" algn="ctr">
              <a:buNone/>
            </a:pPr>
            <a:r>
              <a:rPr lang="en-GB" b="1" dirty="0" smtClean="0">
                <a:solidFill>
                  <a:srgbClr val="002060"/>
                </a:solidFill>
              </a:rPr>
              <a:t>Type and classification of e-Infrastructure services</a:t>
            </a:r>
            <a:br>
              <a:rPr lang="en-GB" b="1" dirty="0" smtClean="0">
                <a:solidFill>
                  <a:srgbClr val="002060"/>
                </a:solidFill>
              </a:rPr>
            </a:br>
            <a:r>
              <a:rPr lang="en-GB" dirty="0" smtClean="0"/>
              <a:t>drives the level of assurance required</a:t>
            </a:r>
          </a:p>
          <a:p>
            <a:endParaRPr lang="en-GB" dirty="0" smtClean="0"/>
          </a:p>
          <a:p>
            <a:r>
              <a:rPr lang="en-GB" dirty="0" smtClean="0"/>
              <a:t>Security and assurance level set to be commensurate</a:t>
            </a:r>
          </a:p>
          <a:p>
            <a:pPr lvl="1"/>
            <a:r>
              <a:rPr lang="en-GB" dirty="0" smtClean="0"/>
              <a:t>not overly high for ‘commodity’ resources</a:t>
            </a:r>
          </a:p>
          <a:p>
            <a:pPr lvl="1"/>
            <a:r>
              <a:rPr lang="en-GB" dirty="0" smtClean="0"/>
              <a:t>not too low, as providers otherwise start implementing additional controls on top of and over the common criteria</a:t>
            </a:r>
          </a:p>
          <a:p>
            <a:pPr lvl="1"/>
            <a:r>
              <a:rPr lang="en-GB" dirty="0" smtClean="0"/>
              <a:t>defined </a:t>
            </a:r>
            <a:r>
              <a:rPr lang="en-GB" i="1" dirty="0" smtClean="0"/>
              <a:t>in collaboration with</a:t>
            </a:r>
            <a:r>
              <a:rPr lang="en-GB" dirty="0" smtClean="0"/>
              <a:t> resource providers</a:t>
            </a:r>
          </a:p>
          <a:p>
            <a:pPr lvl="1"/>
            <a:r>
              <a:rPr lang="en-GB" dirty="0" smtClean="0"/>
              <a:t>using transparency and a peer review processes</a:t>
            </a:r>
          </a:p>
          <a:p>
            <a:pPr lvl="1"/>
            <a:r>
              <a:rPr lang="en-GB" dirty="0" smtClean="0"/>
              <a:t>leveraging our own community organisation mechanisms</a:t>
            </a:r>
            <a:endParaRPr lang="en-GB" dirty="0"/>
          </a:p>
        </p:txBody>
      </p:sp>
      <p:sp>
        <p:nvSpPr>
          <p:cNvPr id="4" name="Date Placeholder 3"/>
          <p:cNvSpPr>
            <a:spLocks noGrp="1"/>
          </p:cNvSpPr>
          <p:nvPr>
            <p:ph type="dt" sz="half" idx="10"/>
          </p:nvPr>
        </p:nvSpPr>
        <p:spPr/>
        <p:txBody>
          <a:bodyPr/>
          <a:lstStyle/>
          <a:p>
            <a:r>
              <a:rPr lang="en-GB" smtClean="0"/>
              <a:t>2011-06-10</a:t>
            </a:r>
            <a:endParaRPr lang="en-GB" dirty="0"/>
          </a:p>
        </p:txBody>
      </p:sp>
      <p:sp>
        <p:nvSpPr>
          <p:cNvPr id="5" name="Footer Placeholder 4"/>
          <p:cNvSpPr>
            <a:spLocks noGrp="1"/>
          </p:cNvSpPr>
          <p:nvPr>
            <p:ph type="ftr" sz="quarter" idx="11"/>
          </p:nvPr>
        </p:nvSpPr>
        <p:spPr/>
        <p:txBody>
          <a:bodyPr/>
          <a:lstStyle/>
          <a:p>
            <a:r>
              <a:rPr lang="en-US" smtClean="0"/>
              <a:t>International Grid Trust Federation 2005 - 2011</a:t>
            </a:r>
            <a:endParaRPr lang="en-GB"/>
          </a:p>
        </p:txBody>
      </p:sp>
    </p:spTree>
    <p:extLst>
      <p:ext uri="{BB962C8B-B14F-4D97-AF65-F5344CB8AC3E}">
        <p14:creationId xmlns:p14="http://schemas.microsoft.com/office/powerpoint/2010/main" val="1652710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dirty="0" smtClean="0">
                <a:latin typeface="Arial" charset="0"/>
                <a:cs typeface="Arial" charset="0"/>
              </a:rPr>
              <a:t>Redistributing responsibilities</a:t>
            </a:r>
          </a:p>
        </p:txBody>
      </p:sp>
      <p:sp>
        <p:nvSpPr>
          <p:cNvPr id="1024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chemeClr val="bg1"/>
                </a:solidFill>
              </a:rPr>
              <a:t>2013-04-11</a:t>
            </a:r>
            <a:endParaRPr lang="en-GB" altLang="en-US">
              <a:solidFill>
                <a:schemeClr val="bg1"/>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altLang="en-US">
                <a:solidFill>
                  <a:schemeClr val="bg1"/>
                </a:solidFill>
              </a:rPr>
              <a:t>Towards differentiated collaborative LoA </a:t>
            </a:r>
          </a:p>
        </p:txBody>
      </p:sp>
      <p:sp>
        <p:nvSpPr>
          <p:cNvPr id="7" name="TextBox 6"/>
          <p:cNvSpPr txBox="1"/>
          <p:nvPr/>
        </p:nvSpPr>
        <p:spPr>
          <a:xfrm>
            <a:off x="107950" y="1093788"/>
            <a:ext cx="4679950" cy="2432050"/>
          </a:xfrm>
          <a:prstGeom prst="rect">
            <a:avLst/>
          </a:prstGeom>
          <a:solidFill>
            <a:schemeClr val="accent3">
              <a:lumMod val="40000"/>
              <a:lumOff val="60000"/>
            </a:schemeClr>
          </a:solidFill>
          <a:ln>
            <a:solidFill>
              <a:schemeClr val="tx1"/>
            </a:solidFill>
          </a:ln>
        </p:spPr>
        <p:txBody>
          <a:bodyPr>
            <a:spAutoFit/>
          </a:bodyPr>
          <a:lstStyle/>
          <a:p>
            <a:pPr>
              <a:defRPr/>
            </a:pPr>
            <a:r>
              <a:rPr lang="en-GB" sz="2800" b="1" dirty="0">
                <a:solidFill>
                  <a:srgbClr val="002060"/>
                </a:solidFill>
                <a:cs typeface="+mn-cs"/>
              </a:rPr>
              <a:t>Subject (ID) based</a:t>
            </a:r>
          </a:p>
          <a:p>
            <a:pPr>
              <a:defRPr/>
            </a:pPr>
            <a:endParaRPr lang="en-GB" sz="2400" dirty="0">
              <a:cs typeface="+mn-cs"/>
            </a:endParaRPr>
          </a:p>
          <a:p>
            <a:pPr marL="176213" indent="-176213">
              <a:buFont typeface="Arial" pitchFamily="34" charset="0"/>
              <a:buChar char="•"/>
              <a:defRPr/>
            </a:pPr>
            <a:r>
              <a:rPr lang="en-GB" sz="2000" i="1" dirty="0"/>
              <a:t>Effective</a:t>
            </a:r>
            <a:r>
              <a:rPr lang="en-GB" sz="2000" dirty="0"/>
              <a:t> </a:t>
            </a:r>
            <a:r>
              <a:rPr lang="en-GB" sz="2000" dirty="0" err="1"/>
              <a:t>LoA</a:t>
            </a:r>
            <a:r>
              <a:rPr lang="en-GB" sz="2000" dirty="0"/>
              <a:t> is retained</a:t>
            </a:r>
            <a:endParaRPr lang="en-GB" sz="2000" i="1" dirty="0"/>
          </a:p>
          <a:p>
            <a:pPr marL="176213" indent="-176213">
              <a:buFont typeface="Arial" pitchFamily="34" charset="0"/>
              <a:buChar char="•"/>
              <a:defRPr/>
            </a:pPr>
            <a:r>
              <a:rPr lang="en-GB" sz="2000" dirty="0">
                <a:cs typeface="+mn-cs"/>
              </a:rPr>
              <a:t>For given actions, resources, and acceptable residual risk, </a:t>
            </a:r>
            <a:br>
              <a:rPr lang="en-GB" sz="2000" dirty="0">
                <a:cs typeface="+mn-cs"/>
              </a:rPr>
            </a:br>
            <a:r>
              <a:rPr lang="en-GB" sz="2000" dirty="0">
                <a:cs typeface="+mn-cs"/>
              </a:rPr>
              <a:t>required ID assurance is a given</a:t>
            </a:r>
          </a:p>
          <a:p>
            <a:pPr marL="176213" indent="-176213">
              <a:buFont typeface="Arial" pitchFamily="34" charset="0"/>
              <a:buChar char="•"/>
              <a:defRPr/>
            </a:pPr>
            <a:r>
              <a:rPr lang="en-GB" sz="2000" b="1" dirty="0">
                <a:cs typeface="+mn-cs"/>
              </a:rPr>
              <a:t>can shift ‘line’ in identity trust level</a:t>
            </a:r>
          </a:p>
        </p:txBody>
      </p:sp>
      <p:sp>
        <p:nvSpPr>
          <p:cNvPr id="8" name="TextBox 7"/>
          <p:cNvSpPr txBox="1"/>
          <p:nvPr/>
        </p:nvSpPr>
        <p:spPr>
          <a:xfrm>
            <a:off x="4932363" y="2312988"/>
            <a:ext cx="3959225" cy="2124075"/>
          </a:xfrm>
          <a:prstGeom prst="rect">
            <a:avLst/>
          </a:prstGeom>
          <a:solidFill>
            <a:schemeClr val="accent2">
              <a:lumMod val="20000"/>
              <a:lumOff val="80000"/>
            </a:schemeClr>
          </a:solidFill>
          <a:ln>
            <a:solidFill>
              <a:schemeClr val="tx1"/>
            </a:solidFill>
          </a:ln>
        </p:spPr>
        <p:txBody>
          <a:bodyPr>
            <a:spAutoFit/>
          </a:bodyPr>
          <a:lstStyle/>
          <a:p>
            <a:pPr>
              <a:defRPr/>
            </a:pPr>
            <a:r>
              <a:rPr lang="en-GB" sz="2800" b="1" dirty="0">
                <a:solidFill>
                  <a:srgbClr val="002060"/>
                </a:solidFill>
                <a:cs typeface="+mn-cs"/>
              </a:rPr>
              <a:t>Action (app) based</a:t>
            </a:r>
          </a:p>
          <a:p>
            <a:pPr>
              <a:defRPr/>
            </a:pPr>
            <a:endParaRPr lang="en-GB" sz="2400" dirty="0">
              <a:cs typeface="+mn-cs"/>
            </a:endParaRPr>
          </a:p>
          <a:p>
            <a:pPr marL="176213" indent="-176213">
              <a:buFont typeface="Arial" pitchFamily="34" charset="0"/>
              <a:buChar char="•"/>
              <a:defRPr/>
            </a:pPr>
            <a:r>
              <a:rPr lang="en-GB" sz="2000" dirty="0">
                <a:cs typeface="+mn-cs"/>
              </a:rPr>
              <a:t>More constraint actions can </a:t>
            </a:r>
            <a:br>
              <a:rPr lang="en-GB" sz="2000" dirty="0">
                <a:cs typeface="+mn-cs"/>
              </a:rPr>
            </a:br>
            <a:r>
              <a:rPr lang="en-GB" sz="2000" dirty="0">
                <a:cs typeface="+mn-cs"/>
              </a:rPr>
              <a:t>lower need for identity </a:t>
            </a:r>
            <a:r>
              <a:rPr lang="en-GB" sz="2000" dirty="0" err="1">
                <a:cs typeface="+mn-cs"/>
              </a:rPr>
              <a:t>LoA</a:t>
            </a:r>
            <a:endParaRPr lang="en-GB" sz="2000" dirty="0">
              <a:cs typeface="+mn-cs"/>
            </a:endParaRPr>
          </a:p>
          <a:p>
            <a:pPr marL="176213" indent="-176213">
              <a:buFont typeface="Arial" pitchFamily="34" charset="0"/>
              <a:buChar char="•"/>
              <a:defRPr/>
            </a:pPr>
            <a:r>
              <a:rPr lang="en-GB" sz="2000" b="1" dirty="0">
                <a:cs typeface="+mn-cs"/>
              </a:rPr>
              <a:t>(J)SPG </a:t>
            </a:r>
            <a:r>
              <a:rPr lang="en-GB" sz="2000" b="1" dirty="0">
                <a:solidFill>
                  <a:srgbClr val="002060"/>
                </a:solidFill>
                <a:cs typeface="+mn-cs"/>
              </a:rPr>
              <a:t>VO Portal policy </a:t>
            </a:r>
            <a:r>
              <a:rPr lang="en-GB" sz="2000" dirty="0">
                <a:solidFill>
                  <a:srgbClr val="002060"/>
                </a:solidFill>
                <a:cs typeface="+mn-cs"/>
              </a:rPr>
              <a:t/>
            </a:r>
            <a:br>
              <a:rPr lang="en-GB" sz="2000" dirty="0">
                <a:solidFill>
                  <a:srgbClr val="002060"/>
                </a:solidFill>
                <a:cs typeface="+mn-cs"/>
              </a:rPr>
            </a:br>
            <a:r>
              <a:rPr lang="en-GB" sz="2000" dirty="0">
                <a:cs typeface="+mn-cs"/>
              </a:rPr>
              <a:t>did just that: 4 levels of actions</a:t>
            </a:r>
          </a:p>
        </p:txBody>
      </p:sp>
      <p:sp>
        <p:nvSpPr>
          <p:cNvPr id="9" name="TextBox 8"/>
          <p:cNvSpPr txBox="1"/>
          <p:nvPr/>
        </p:nvSpPr>
        <p:spPr>
          <a:xfrm>
            <a:off x="684213" y="4581525"/>
            <a:ext cx="8207375" cy="1508125"/>
          </a:xfrm>
          <a:prstGeom prst="rect">
            <a:avLst/>
          </a:prstGeom>
          <a:solidFill>
            <a:schemeClr val="accent1">
              <a:lumMod val="20000"/>
              <a:lumOff val="80000"/>
            </a:schemeClr>
          </a:solidFill>
          <a:ln>
            <a:solidFill>
              <a:schemeClr val="tx1"/>
            </a:solidFill>
          </a:ln>
        </p:spPr>
        <p:txBody>
          <a:bodyPr>
            <a:spAutoFit/>
          </a:bodyPr>
          <a:lstStyle/>
          <a:p>
            <a:pPr>
              <a:defRPr/>
            </a:pPr>
            <a:r>
              <a:rPr lang="en-GB" sz="2800" b="1" dirty="0">
                <a:solidFill>
                  <a:srgbClr val="002060"/>
                </a:solidFill>
                <a:cs typeface="+mn-cs"/>
              </a:rPr>
              <a:t>Resource (value) based</a:t>
            </a:r>
          </a:p>
          <a:p>
            <a:pPr>
              <a:defRPr/>
            </a:pPr>
            <a:endParaRPr lang="en-GB" sz="2400" dirty="0">
              <a:cs typeface="+mn-cs"/>
            </a:endParaRPr>
          </a:p>
          <a:p>
            <a:pPr marL="176213" indent="-176213">
              <a:buFont typeface="Arial" pitchFamily="34" charset="0"/>
              <a:buChar char="•"/>
              <a:defRPr/>
            </a:pPr>
            <a:r>
              <a:rPr lang="en-GB" sz="2000" dirty="0">
                <a:cs typeface="+mn-cs"/>
              </a:rPr>
              <a:t>e.g. access to wireless network does not pose huge risks, </a:t>
            </a:r>
            <a:br>
              <a:rPr lang="en-GB" sz="2000" dirty="0">
                <a:cs typeface="+mn-cs"/>
              </a:rPr>
            </a:br>
            <a:r>
              <a:rPr lang="en-GB" sz="2000" dirty="0">
                <a:cs typeface="+mn-cs"/>
              </a:rPr>
              <a:t>so can live with a lower identity </a:t>
            </a:r>
            <a:r>
              <a:rPr lang="en-GB" sz="2000" dirty="0" err="1">
                <a:cs typeface="+mn-cs"/>
              </a:rPr>
              <a:t>LoA</a:t>
            </a:r>
            <a:r>
              <a:rPr lang="en-GB" sz="2000" dirty="0">
                <a:cs typeface="+mn-cs"/>
              </a:rPr>
              <a:t> (</a:t>
            </a:r>
            <a:r>
              <a:rPr lang="en-GB" sz="2000" dirty="0" err="1">
                <a:cs typeface="+mn-cs"/>
              </a:rPr>
              <a:t>eduroam</a:t>
            </a:r>
            <a:r>
              <a:rPr lang="en-GB" sz="2000" dirty="0">
                <a:cs typeface="+mn-cs"/>
              </a:rPr>
              <a:t>)</a:t>
            </a:r>
          </a:p>
        </p:txBody>
      </p:sp>
      <p:pic>
        <p:nvPicPr>
          <p:cNvPr id="10248" name="Picture 2" descr="H:\Home\davidg\EUGridPMA\IGTF\IGTF-logos\IGTF-logo-mini.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2225" y="1190625"/>
            <a:ext cx="593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661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does What?</a:t>
            </a:r>
            <a:endParaRPr lang="en-GB" dirty="0"/>
          </a:p>
        </p:txBody>
      </p:sp>
      <p:sp>
        <p:nvSpPr>
          <p:cNvPr id="3" name="Content Placeholder 2"/>
          <p:cNvSpPr>
            <a:spLocks noGrp="1"/>
          </p:cNvSpPr>
          <p:nvPr>
            <p:ph idx="1"/>
          </p:nvPr>
        </p:nvSpPr>
        <p:spPr/>
        <p:txBody>
          <a:bodyPr/>
          <a:lstStyle/>
          <a:p>
            <a:r>
              <a:rPr lang="en-GB" dirty="0" smtClean="0"/>
              <a:t>EGI: very heterogeneous (many VO communities, many providers, limited control)</a:t>
            </a:r>
          </a:p>
          <a:p>
            <a:pPr lvl="1"/>
            <a:r>
              <a:rPr lang="en-GB" dirty="0" smtClean="0"/>
              <a:t>VOs and sites to answer you with “who did what when where” can take ages or will not work</a:t>
            </a:r>
          </a:p>
          <a:p>
            <a:pPr lvl="1"/>
            <a:r>
              <a:rPr lang="en-GB" dirty="0" smtClean="0"/>
              <a:t>User-</a:t>
            </a:r>
            <a:r>
              <a:rPr lang="en-GB" dirty="0" err="1" smtClean="0"/>
              <a:t>orig</a:t>
            </a:r>
            <a:r>
              <a:rPr lang="en-GB" dirty="0" smtClean="0"/>
              <a:t> delegation &amp; classic ID vetting (IGTF Classic, MICS, SLCS) give you </a:t>
            </a:r>
            <a:r>
              <a:rPr lang="en-GB" dirty="0" err="1" smtClean="0"/>
              <a:t>tracability</a:t>
            </a:r>
            <a:r>
              <a:rPr lang="en-GB" dirty="0" smtClean="0"/>
              <a:t> and ID</a:t>
            </a:r>
          </a:p>
          <a:p>
            <a:r>
              <a:rPr lang="en-GB" dirty="0" smtClean="0"/>
              <a:t>PRACE T1s: </a:t>
            </a:r>
          </a:p>
          <a:p>
            <a:pPr lvl="1"/>
            <a:r>
              <a:rPr lang="en-GB" dirty="0" smtClean="0"/>
              <a:t>all data is (“should be”) in central LDAP, ought to have no need for using IGTF ID for finding user</a:t>
            </a:r>
          </a:p>
          <a:p>
            <a:r>
              <a:rPr lang="en-GB" dirty="0" smtClean="0"/>
              <a:t>CERN HR (</a:t>
            </a:r>
            <a:r>
              <a:rPr lang="en-GB" dirty="0" err="1" smtClean="0"/>
              <a:t>wLCG</a:t>
            </a:r>
            <a:r>
              <a:rPr lang="en-GB" dirty="0" smtClean="0"/>
              <a:t>): </a:t>
            </a:r>
          </a:p>
          <a:p>
            <a:pPr lvl="1"/>
            <a:r>
              <a:rPr lang="en-GB" dirty="0" smtClean="0"/>
              <a:t>association to existing ID, existing User has all data</a:t>
            </a:r>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1557730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Broad outline</a:t>
            </a:r>
            <a:endParaRPr lang="en-GB" dirty="0"/>
          </a:p>
        </p:txBody>
      </p:sp>
      <p:sp>
        <p:nvSpPr>
          <p:cNvPr id="6" name="Content Placeholder 5"/>
          <p:cNvSpPr>
            <a:spLocks noGrp="1"/>
          </p:cNvSpPr>
          <p:nvPr>
            <p:ph idx="1"/>
          </p:nvPr>
        </p:nvSpPr>
        <p:spPr>
          <a:xfrm>
            <a:off x="611188" y="1412776"/>
            <a:ext cx="8353300" cy="4525963"/>
          </a:xfrm>
        </p:spPr>
        <p:txBody>
          <a:bodyPr/>
          <a:lstStyle/>
          <a:p>
            <a:r>
              <a:rPr lang="en-GB" dirty="0" smtClean="0"/>
              <a:t>diverse </a:t>
            </a:r>
            <a:r>
              <a:rPr lang="en-GB" dirty="0"/>
              <a:t>i</a:t>
            </a:r>
            <a:r>
              <a:rPr lang="en-GB" dirty="0" smtClean="0"/>
              <a:t>nfrastructures</a:t>
            </a:r>
            <a:r>
              <a:rPr lang="en-GB" dirty="0" smtClean="0"/>
              <a:t>: the use cases for </a:t>
            </a:r>
            <a:r>
              <a:rPr lang="en-GB" dirty="0" smtClean="0"/>
              <a:t>IOTA</a:t>
            </a:r>
          </a:p>
          <a:p>
            <a:pPr lvl="1"/>
            <a:r>
              <a:rPr lang="en-GB" dirty="0" smtClean="0"/>
              <a:t>Differentiated and Collaborative Assurance Risk Profile</a:t>
            </a:r>
            <a:endParaRPr lang="en-GB" dirty="0" smtClean="0"/>
          </a:p>
          <a:p>
            <a:r>
              <a:rPr lang="en-GB" i="1" dirty="0" smtClean="0"/>
              <a:t>IGTF Federation Charter and structure</a:t>
            </a:r>
          </a:p>
          <a:p>
            <a:r>
              <a:rPr lang="en-GB" dirty="0"/>
              <a:t>a</a:t>
            </a:r>
            <a:r>
              <a:rPr lang="en-GB" dirty="0" smtClean="0"/>
              <a:t>ssurance </a:t>
            </a:r>
            <a:r>
              <a:rPr lang="en-GB" dirty="0" smtClean="0"/>
              <a:t>levels</a:t>
            </a:r>
          </a:p>
          <a:p>
            <a:pPr lvl="1"/>
            <a:r>
              <a:rPr lang="en-GB" dirty="0" smtClean="0"/>
              <a:t>NIST/</a:t>
            </a:r>
            <a:r>
              <a:rPr lang="en-GB" dirty="0" err="1" smtClean="0"/>
              <a:t>Kantara</a:t>
            </a:r>
            <a:r>
              <a:rPr lang="en-GB" dirty="0" smtClean="0"/>
              <a:t> vs. Classic</a:t>
            </a:r>
            <a:r>
              <a:rPr lang="en-GB" dirty="0" smtClean="0"/>
              <a:t>, </a:t>
            </a:r>
            <a:r>
              <a:rPr lang="en-GB" dirty="0" smtClean="0"/>
              <a:t>MICS, SLCS .. and IOTA</a:t>
            </a:r>
            <a:endParaRPr lang="en-GB" dirty="0" smtClean="0"/>
          </a:p>
          <a:p>
            <a:r>
              <a:rPr lang="en-GB" dirty="0"/>
              <a:t>d</a:t>
            </a:r>
            <a:r>
              <a:rPr lang="en-GB" dirty="0" smtClean="0"/>
              <a:t>ifferentiated </a:t>
            </a:r>
            <a:r>
              <a:rPr lang="en-GB" dirty="0" smtClean="0"/>
              <a:t>collaborative assurance</a:t>
            </a:r>
          </a:p>
          <a:p>
            <a:r>
              <a:rPr lang="en-GB" dirty="0" smtClean="0"/>
              <a:t>IOTA Profile: a really different level!</a:t>
            </a:r>
          </a:p>
          <a:p>
            <a:pPr lvl="1"/>
            <a:r>
              <a:rPr lang="en-GB" dirty="0" smtClean="0"/>
              <a:t>What You See Is What You Get (and no more)</a:t>
            </a:r>
          </a:p>
          <a:p>
            <a:r>
              <a:rPr lang="en-GB" dirty="0" smtClean="0"/>
              <a:t>caveats </a:t>
            </a:r>
            <a:r>
              <a:rPr lang="en-GB" dirty="0" smtClean="0"/>
              <a:t>for IOTA</a:t>
            </a:r>
          </a:p>
          <a:p>
            <a:r>
              <a:rPr lang="en-GB" dirty="0" smtClean="0"/>
              <a:t>questions RPs should be asking themselves</a:t>
            </a:r>
            <a:endParaRPr lang="en-GB"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1962318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PRACE vetting</a:t>
            </a:r>
            <a:br>
              <a:rPr lang="en-GB" dirty="0" smtClean="0"/>
            </a:br>
            <a:r>
              <a:rPr lang="en-GB" sz="3600" i="1" dirty="0" smtClean="0"/>
              <a:t>based on slides from Vincent</a:t>
            </a:r>
            <a:endParaRPr lang="en-GB" dirty="0"/>
          </a:p>
        </p:txBody>
      </p:sp>
      <p:sp>
        <p:nvSpPr>
          <p:cNvPr id="6" name="Subtitle 5"/>
          <p:cNvSpPr>
            <a:spLocks noGrp="1"/>
          </p:cNvSpPr>
          <p:nvPr>
            <p:ph type="subTitle" idx="1"/>
          </p:nvPr>
        </p:nvSpPr>
        <p:spPr>
          <a:xfrm>
            <a:off x="2915816" y="3886200"/>
            <a:ext cx="5832648" cy="1343000"/>
          </a:xfrm>
        </p:spPr>
        <p:txBody>
          <a:bodyPr/>
          <a:lstStyle/>
          <a:p>
            <a:pPr algn="r"/>
            <a:r>
              <a:rPr lang="en-GB" i="1" dirty="0" smtClean="0"/>
              <a:t>… back on track</a:t>
            </a:r>
            <a:endParaRPr lang="en-GB" i="1"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3837484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en-US" altLang="en-US" smtClean="0"/>
              <a:t>The PRACE security model</a:t>
            </a:r>
          </a:p>
        </p:txBody>
      </p:sp>
      <p:sp>
        <p:nvSpPr>
          <p:cNvPr id="38915" name="Espace réservé du contenu 2"/>
          <p:cNvSpPr>
            <a:spLocks noGrp="1"/>
          </p:cNvSpPr>
          <p:nvPr>
            <p:ph idx="1"/>
          </p:nvPr>
        </p:nvSpPr>
        <p:spPr>
          <a:xfrm>
            <a:off x="862013" y="2133600"/>
            <a:ext cx="7289800" cy="4391025"/>
          </a:xfrm>
        </p:spPr>
        <p:txBody>
          <a:bodyPr/>
          <a:lstStyle/>
          <a:p>
            <a:pPr>
              <a:buFont typeface="Arial" charset="0"/>
              <a:buChar char="•"/>
            </a:pPr>
            <a:r>
              <a:rPr lang="en-US" altLang="en-US" sz="2000" smtClean="0"/>
              <a:t>Authentication </a:t>
            </a:r>
          </a:p>
          <a:p>
            <a:pPr lvl="1">
              <a:buFont typeface="Arial" charset="0"/>
              <a:buChar char="•"/>
            </a:pPr>
            <a:r>
              <a:rPr lang="en-US" altLang="en-US" sz="1800" smtClean="0"/>
              <a:t>X.509 certificates (EUGridPMA, IGTF)</a:t>
            </a:r>
          </a:p>
          <a:p>
            <a:pPr lvl="2">
              <a:buFont typeface="Arial" charset="0"/>
              <a:buChar char="•"/>
            </a:pPr>
            <a:r>
              <a:rPr lang="en-US" altLang="en-US" sz="1600" smtClean="0"/>
              <a:t>Services using X.509 authentication : GSI-SSH, UNICORE, GridFTP, GRAM, web services</a:t>
            </a:r>
          </a:p>
          <a:p>
            <a:pPr lvl="1">
              <a:buFont typeface="Arial" charset="0"/>
              <a:buChar char="•"/>
            </a:pPr>
            <a:r>
              <a:rPr lang="en-US" altLang="en-US" sz="1800" smtClean="0"/>
              <a:t>SSO (MyProxy server)</a:t>
            </a:r>
          </a:p>
          <a:p>
            <a:pPr>
              <a:buFont typeface="Arial" charset="0"/>
              <a:buChar char="•"/>
            </a:pPr>
            <a:r>
              <a:rPr lang="en-US" altLang="en-US" sz="2000" smtClean="0"/>
              <a:t>Authorization</a:t>
            </a:r>
          </a:p>
          <a:p>
            <a:pPr lvl="1">
              <a:buFont typeface="Arial" charset="0"/>
              <a:buChar char="•"/>
            </a:pPr>
            <a:r>
              <a:rPr lang="en-US" altLang="en-US" sz="1800" smtClean="0"/>
              <a:t>LDAP used as an authorization database</a:t>
            </a:r>
          </a:p>
          <a:p>
            <a:pPr lvl="1">
              <a:buFont typeface="Arial" charset="0"/>
              <a:buChar char="•"/>
            </a:pPr>
            <a:r>
              <a:rPr lang="en-US" altLang="en-US" sz="1800" smtClean="0"/>
              <a:t>Fine grained management</a:t>
            </a:r>
          </a:p>
          <a:p>
            <a:pPr lvl="2">
              <a:buFont typeface="Arial" charset="0"/>
              <a:buChar char="•"/>
            </a:pPr>
            <a:r>
              <a:rPr lang="en-US" altLang="en-US" sz="1600" smtClean="0"/>
              <a:t>Attributes associated to projects (groups of persons)</a:t>
            </a:r>
          </a:p>
          <a:p>
            <a:pPr lvl="2">
              <a:buFont typeface="Arial" charset="0"/>
              <a:buChar char="•"/>
            </a:pPr>
            <a:r>
              <a:rPr lang="en-US" altLang="en-US" sz="1600" smtClean="0"/>
              <a:t>Attributes associated to accounts</a:t>
            </a:r>
          </a:p>
          <a:p>
            <a:pPr>
              <a:buFont typeface="Arial" charset="0"/>
              <a:buChar char="•"/>
            </a:pPr>
            <a:r>
              <a:rPr lang="en-US" altLang="en-US" sz="2000" smtClean="0"/>
              <a:t>Accounting</a:t>
            </a:r>
          </a:p>
          <a:p>
            <a:pPr lvl="1">
              <a:buFont typeface="Arial" charset="0"/>
              <a:buChar char="•"/>
            </a:pPr>
            <a:r>
              <a:rPr lang="en-US" altLang="en-US" sz="1800" smtClean="0"/>
              <a:t>Distributed database (DART for access)</a:t>
            </a:r>
          </a:p>
          <a:p>
            <a:pPr lvl="1">
              <a:buFont typeface="Arial" charset="0"/>
              <a:buChar char="•"/>
            </a:pPr>
            <a:r>
              <a:rPr lang="en-US" altLang="en-US" sz="1800" smtClean="0"/>
              <a:t>Accounting records compliant to OGF Usage Record format</a:t>
            </a:r>
          </a:p>
          <a:p>
            <a:endParaRPr lang="en-US" altLang="en-US" smtClean="0"/>
          </a:p>
        </p:txBody>
      </p:sp>
    </p:spTree>
    <p:extLst>
      <p:ext uri="{BB962C8B-B14F-4D97-AF65-F5344CB8AC3E}">
        <p14:creationId xmlns:p14="http://schemas.microsoft.com/office/powerpoint/2010/main" val="1803070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73"/>
          <p:cNvSpPr>
            <a:spLocks noChangeArrowheads="1"/>
          </p:cNvSpPr>
          <p:nvPr/>
        </p:nvSpPr>
        <p:spPr bwMode="auto">
          <a:xfrm>
            <a:off x="2179638" y="4005263"/>
            <a:ext cx="731837" cy="223837"/>
          </a:xfrm>
          <a:prstGeom prst="rightArrow">
            <a:avLst>
              <a:gd name="adj1" fmla="val 50000"/>
              <a:gd name="adj2" fmla="val 56021"/>
            </a:avLst>
          </a:prstGeom>
          <a:solidFill>
            <a:srgbClr val="0000FF"/>
          </a:solidFill>
          <a:ln w="9525">
            <a:solidFill>
              <a:schemeClr val="tx1"/>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pPr>
            <a:endParaRPr lang="en-US" altLang="en-US">
              <a:solidFill>
                <a:srgbClr val="FFFFFF"/>
              </a:solidFill>
            </a:endParaRPr>
          </a:p>
        </p:txBody>
      </p:sp>
      <p:sp>
        <p:nvSpPr>
          <p:cNvPr id="39939" name="AutoShape 74"/>
          <p:cNvSpPr>
            <a:spLocks noChangeArrowheads="1"/>
          </p:cNvSpPr>
          <p:nvPr/>
        </p:nvSpPr>
        <p:spPr bwMode="auto">
          <a:xfrm>
            <a:off x="4770438" y="4005263"/>
            <a:ext cx="930275" cy="215900"/>
          </a:xfrm>
          <a:prstGeom prst="rightArrow">
            <a:avLst>
              <a:gd name="adj1" fmla="val 50000"/>
              <a:gd name="adj2" fmla="val 58927"/>
            </a:avLst>
          </a:prstGeom>
          <a:solidFill>
            <a:srgbClr val="0000FF"/>
          </a:solidFill>
          <a:ln w="9525">
            <a:solidFill>
              <a:schemeClr val="tx1"/>
            </a:solidFill>
            <a:miter lim="800000"/>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pPr>
            <a:endParaRPr lang="en-US" altLang="en-US">
              <a:solidFill>
                <a:srgbClr val="FFFFFF"/>
              </a:solidFill>
            </a:endParaRPr>
          </a:p>
        </p:txBody>
      </p:sp>
      <p:sp>
        <p:nvSpPr>
          <p:cNvPr id="39940" name="Rectangle 92"/>
          <p:cNvSpPr>
            <a:spLocks noChangeArrowheads="1"/>
          </p:cNvSpPr>
          <p:nvPr/>
        </p:nvSpPr>
        <p:spPr bwMode="auto">
          <a:xfrm>
            <a:off x="2843213" y="5854700"/>
            <a:ext cx="26638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a:buClr>
                <a:srgbClr val="000000"/>
              </a:buClr>
              <a:buSzPct val="100000"/>
              <a:buFont typeface="Times New Roman" pitchFamily="18" charset="0"/>
              <a:buNone/>
            </a:pPr>
            <a:r>
              <a:rPr lang="de-DE" altLang="en-US" sz="1400">
                <a:solidFill>
                  <a:srgbClr val="000000"/>
                </a:solidFill>
                <a:latin typeface="Helvetica" pitchFamily="34" charset="0"/>
                <a:ea typeface="SimSun" pitchFamily="2" charset="-122"/>
              </a:rPr>
              <a:t>b) </a:t>
            </a:r>
            <a:r>
              <a:rPr lang="en-GB" altLang="en-US" sz="1400">
                <a:solidFill>
                  <a:srgbClr val="000000"/>
                </a:solidFill>
                <a:latin typeface="Helvetica" pitchFamily="34" charset="0"/>
                <a:ea typeface="SimSun" pitchFamily="2" charset="-122"/>
              </a:rPr>
              <a:t>Federated User Administration</a:t>
            </a:r>
          </a:p>
        </p:txBody>
      </p:sp>
      <p:sp>
        <p:nvSpPr>
          <p:cNvPr id="39941" name="Rectangle 112"/>
          <p:cNvSpPr>
            <a:spLocks noChangeArrowheads="1"/>
          </p:cNvSpPr>
          <p:nvPr/>
        </p:nvSpPr>
        <p:spPr bwMode="auto">
          <a:xfrm>
            <a:off x="5794375" y="5854700"/>
            <a:ext cx="33131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a:buClr>
                <a:srgbClr val="000000"/>
              </a:buClr>
              <a:buSzPct val="100000"/>
              <a:buFont typeface="Times New Roman" pitchFamily="18" charset="0"/>
              <a:buNone/>
            </a:pPr>
            <a:r>
              <a:rPr lang="de-DE" altLang="en-US" sz="1400">
                <a:solidFill>
                  <a:srgbClr val="000000"/>
                </a:solidFill>
                <a:latin typeface="Helvetica" pitchFamily="34" charset="0"/>
                <a:ea typeface="SimSun" pitchFamily="2" charset="-122"/>
              </a:rPr>
              <a:t>c) </a:t>
            </a:r>
            <a:r>
              <a:rPr lang="en-GB" altLang="en-US" sz="1400">
                <a:solidFill>
                  <a:srgbClr val="000000"/>
                </a:solidFill>
                <a:latin typeface="Helvetica" pitchFamily="34" charset="0"/>
                <a:ea typeface="SimSun" pitchFamily="2" charset="-122"/>
              </a:rPr>
              <a:t>Authorized Access to Resources</a:t>
            </a:r>
          </a:p>
        </p:txBody>
      </p:sp>
      <p:sp>
        <p:nvSpPr>
          <p:cNvPr id="39942" name="Rectangle 119"/>
          <p:cNvSpPr>
            <a:spLocks noChangeArrowheads="1"/>
          </p:cNvSpPr>
          <p:nvPr/>
        </p:nvSpPr>
        <p:spPr bwMode="auto">
          <a:xfrm>
            <a:off x="107950" y="5854700"/>
            <a:ext cx="25923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a:buClr>
                <a:srgbClr val="000000"/>
              </a:buClr>
              <a:buSzPct val="100000"/>
              <a:buFont typeface="Times New Roman" pitchFamily="18" charset="0"/>
              <a:buNone/>
            </a:pPr>
            <a:r>
              <a:rPr lang="de-DE" altLang="en-US" sz="1400">
                <a:solidFill>
                  <a:srgbClr val="000000"/>
                </a:solidFill>
                <a:latin typeface="Helvetica" pitchFamily="34" charset="0"/>
                <a:ea typeface="SimSun" pitchFamily="2" charset="-122"/>
              </a:rPr>
              <a:t>a) </a:t>
            </a:r>
            <a:r>
              <a:rPr lang="en-GB" altLang="en-US" sz="1400">
                <a:solidFill>
                  <a:srgbClr val="000000"/>
                </a:solidFill>
                <a:latin typeface="Helvetica" pitchFamily="34" charset="0"/>
                <a:ea typeface="SimSun" pitchFamily="2" charset="-122"/>
              </a:rPr>
              <a:t>PRACE Project Administration</a:t>
            </a:r>
          </a:p>
        </p:txBody>
      </p:sp>
      <p:sp>
        <p:nvSpPr>
          <p:cNvPr id="39943" name="Rectangle 6"/>
          <p:cNvSpPr>
            <a:spLocks noChangeAspect="1" noChangeArrowheads="1"/>
          </p:cNvSpPr>
          <p:nvPr/>
        </p:nvSpPr>
        <p:spPr bwMode="auto">
          <a:xfrm>
            <a:off x="2414588" y="2425700"/>
            <a:ext cx="996950" cy="928688"/>
          </a:xfrm>
          <a:prstGeom prst="rect">
            <a:avLst/>
          </a:prstGeom>
          <a:noFill/>
          <a:ln w="12700">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pPr>
            <a:endParaRPr lang="en-US" altLang="en-US">
              <a:solidFill>
                <a:srgbClr val="FFFFFF"/>
              </a:solidFill>
            </a:endParaRPr>
          </a:p>
        </p:txBody>
      </p:sp>
      <p:sp>
        <p:nvSpPr>
          <p:cNvPr id="39944" name="Rectangle 7"/>
          <p:cNvSpPr>
            <a:spLocks noChangeAspect="1" noChangeArrowheads="1"/>
          </p:cNvSpPr>
          <p:nvPr/>
        </p:nvSpPr>
        <p:spPr bwMode="auto">
          <a:xfrm>
            <a:off x="4187825" y="2371725"/>
            <a:ext cx="1030288" cy="968375"/>
          </a:xfrm>
          <a:prstGeom prst="rect">
            <a:avLst/>
          </a:prstGeom>
          <a:noFill/>
          <a:ln w="12700">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pPr>
            <a:endParaRPr lang="en-US" altLang="en-US">
              <a:solidFill>
                <a:srgbClr val="FFFFFF"/>
              </a:solidFill>
            </a:endParaRPr>
          </a:p>
        </p:txBody>
      </p:sp>
      <p:sp>
        <p:nvSpPr>
          <p:cNvPr id="39945" name="Rectangle 8"/>
          <p:cNvSpPr>
            <a:spLocks noChangeAspect="1" noChangeArrowheads="1"/>
          </p:cNvSpPr>
          <p:nvPr/>
        </p:nvSpPr>
        <p:spPr bwMode="auto">
          <a:xfrm>
            <a:off x="3243263" y="4581525"/>
            <a:ext cx="949325" cy="1001713"/>
          </a:xfrm>
          <a:prstGeom prst="rect">
            <a:avLst/>
          </a:prstGeom>
          <a:noFill/>
          <a:ln w="12700">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pPr>
            <a:endParaRPr lang="en-US" altLang="en-US">
              <a:solidFill>
                <a:srgbClr val="FFFFFF"/>
              </a:solidFill>
            </a:endParaRPr>
          </a:p>
        </p:txBody>
      </p:sp>
      <p:sp>
        <p:nvSpPr>
          <p:cNvPr id="39946" name="Text Box 16"/>
          <p:cNvSpPr txBox="1">
            <a:spLocks noChangeAspect="1" noChangeArrowheads="1"/>
          </p:cNvSpPr>
          <p:nvPr/>
        </p:nvSpPr>
        <p:spPr bwMode="auto">
          <a:xfrm>
            <a:off x="4625975" y="3200400"/>
            <a:ext cx="477838" cy="319088"/>
          </a:xfrm>
          <a:prstGeom prst="rect">
            <a:avLst/>
          </a:prstGeom>
          <a:gradFill rotWithShape="1">
            <a:gsLst>
              <a:gs pos="0">
                <a:srgbClr val="FFFFFF"/>
              </a:gs>
              <a:gs pos="100000">
                <a:srgbClr val="C1DFF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6466" tIns="3650" rIns="16466" bIns="3650"/>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Times New Roman" pitchFamily="18" charset="0"/>
              <a:buNone/>
            </a:pPr>
            <a:r>
              <a:rPr lang="de-DE" altLang="en-US" sz="1200" b="1">
                <a:solidFill>
                  <a:srgbClr val="000000"/>
                </a:solidFill>
              </a:rPr>
              <a:t> </a:t>
            </a:r>
            <a:r>
              <a:rPr lang="de-DE" altLang="en-US" sz="1000" b="1">
                <a:solidFill>
                  <a:srgbClr val="000000"/>
                </a:solidFill>
              </a:rPr>
              <a:t>site B </a:t>
            </a:r>
          </a:p>
        </p:txBody>
      </p:sp>
      <p:sp>
        <p:nvSpPr>
          <p:cNvPr id="39947" name="Text Box 22"/>
          <p:cNvSpPr txBox="1">
            <a:spLocks noChangeAspect="1" noChangeArrowheads="1"/>
          </p:cNvSpPr>
          <p:nvPr/>
        </p:nvSpPr>
        <p:spPr bwMode="auto">
          <a:xfrm>
            <a:off x="3663950" y="5476875"/>
            <a:ext cx="476250" cy="222250"/>
          </a:xfrm>
          <a:prstGeom prst="rect">
            <a:avLst/>
          </a:prstGeom>
          <a:gradFill rotWithShape="1">
            <a:gsLst>
              <a:gs pos="0">
                <a:srgbClr val="FFFFFF"/>
              </a:gs>
              <a:gs pos="100000">
                <a:srgbClr val="C1DFF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6466" tIns="3650" rIns="16466" bIns="3650"/>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Times New Roman" pitchFamily="18" charset="0"/>
              <a:buNone/>
            </a:pPr>
            <a:r>
              <a:rPr lang="de-DE" altLang="en-US" sz="1000" b="1">
                <a:solidFill>
                  <a:srgbClr val="000000"/>
                </a:solidFill>
              </a:rPr>
              <a:t>site C</a:t>
            </a:r>
          </a:p>
        </p:txBody>
      </p:sp>
      <p:pic>
        <p:nvPicPr>
          <p:cNvPr id="39948" name="Picture 26"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44750" y="2060575"/>
            <a:ext cx="4175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27"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05138" y="5183188"/>
            <a:ext cx="377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8"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825" y="1989138"/>
            <a:ext cx="365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 Box 43"/>
          <p:cNvSpPr txBox="1">
            <a:spLocks noChangeAspect="1" noChangeArrowheads="1"/>
          </p:cNvSpPr>
          <p:nvPr/>
        </p:nvSpPr>
        <p:spPr bwMode="auto">
          <a:xfrm>
            <a:off x="2446338" y="3240088"/>
            <a:ext cx="401637" cy="230187"/>
          </a:xfrm>
          <a:prstGeom prst="rect">
            <a:avLst/>
          </a:prstGeom>
          <a:gradFill rotWithShape="1">
            <a:gsLst>
              <a:gs pos="0">
                <a:srgbClr val="FFFFFF"/>
              </a:gs>
              <a:gs pos="100000">
                <a:srgbClr val="C1DFF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Times New Roman" pitchFamily="18" charset="0"/>
              <a:buNone/>
            </a:pPr>
            <a:r>
              <a:rPr lang="de-DE" altLang="en-US" sz="1000" b="1">
                <a:solidFill>
                  <a:srgbClr val="000000"/>
                </a:solidFill>
              </a:rPr>
              <a:t>site A</a:t>
            </a:r>
            <a:endParaRPr lang="de-DE" altLang="en-US" sz="1000">
              <a:solidFill>
                <a:srgbClr val="000000"/>
              </a:solidFill>
            </a:endParaRPr>
          </a:p>
        </p:txBody>
      </p:sp>
      <p:grpSp>
        <p:nvGrpSpPr>
          <p:cNvPr id="39952" name="Group 109"/>
          <p:cNvGrpSpPr>
            <a:grpSpLocks/>
          </p:cNvGrpSpPr>
          <p:nvPr/>
        </p:nvGrpSpPr>
        <p:grpSpPr bwMode="auto">
          <a:xfrm>
            <a:off x="3441700" y="3644900"/>
            <a:ext cx="731838" cy="719138"/>
            <a:chOff x="1821" y="1247"/>
            <a:chExt cx="461" cy="346"/>
          </a:xfrm>
        </p:grpSpPr>
        <p:sp>
          <p:nvSpPr>
            <p:cNvPr id="73" name="AutoShape 110"/>
            <p:cNvSpPr>
              <a:spLocks noChangeArrowheads="1"/>
            </p:cNvSpPr>
            <p:nvPr/>
          </p:nvSpPr>
          <p:spPr bwMode="auto">
            <a:xfrm>
              <a:off x="1821" y="1247"/>
              <a:ext cx="460" cy="346"/>
            </a:xfrm>
            <a:prstGeom prst="can">
              <a:avLst>
                <a:gd name="adj" fmla="val 50000"/>
              </a:avLst>
            </a:prstGeom>
            <a:gradFill rotWithShape="1">
              <a:gsLst>
                <a:gs pos="0">
                  <a:schemeClr val="bg1"/>
                </a:gs>
                <a:gs pos="50000">
                  <a:srgbClr val="FC845E"/>
                </a:gs>
                <a:gs pos="100000">
                  <a:schemeClr val="bg1"/>
                </a:gs>
              </a:gsLst>
              <a:lin ang="0" scaled="1"/>
            </a:gradFill>
            <a:ln w="9525">
              <a:solidFill>
                <a:schemeClr val="tx1"/>
              </a:solidFill>
              <a:round/>
              <a:headEnd/>
              <a:tailEnd/>
            </a:ln>
            <a:effectLst/>
          </p:spPr>
          <p:txBody>
            <a:bodyPr wrap="none" anchor="ctr"/>
            <a:lstStyle/>
            <a:p>
              <a:pPr defTabSz="449263">
                <a:buClr>
                  <a:srgbClr val="000000"/>
                </a:buClr>
                <a:buSzPct val="100000"/>
                <a:buFont typeface="Times New Roman" pitchFamily="18" charset="0"/>
                <a:buNone/>
                <a:defRPr/>
              </a:pPr>
              <a:endParaRPr lang="en-US">
                <a:solidFill>
                  <a:srgbClr val="FFFFFF"/>
                </a:solidFill>
              </a:endParaRPr>
            </a:p>
          </p:txBody>
        </p:sp>
        <p:sp>
          <p:nvSpPr>
            <p:cNvPr id="39992" name="Text Box 111"/>
            <p:cNvSpPr txBox="1">
              <a:spLocks noChangeAspect="1" noChangeArrowheads="1"/>
            </p:cNvSpPr>
            <p:nvPr/>
          </p:nvSpPr>
          <p:spPr bwMode="auto">
            <a:xfrm>
              <a:off x="1863" y="1281"/>
              <a:ext cx="41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696" tIns="26347" rIns="52696" bIns="26347"/>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Times New Roman" pitchFamily="18" charset="0"/>
                <a:buNone/>
              </a:pPr>
              <a:r>
                <a:rPr lang="de-DE" altLang="en-US" sz="1400" b="1">
                  <a:solidFill>
                    <a:srgbClr val="000000"/>
                  </a:solidFill>
                </a:rPr>
                <a:t>LDAP</a:t>
              </a:r>
              <a:endParaRPr lang="de-DE" altLang="en-US" sz="1400" b="1">
                <a:solidFill>
                  <a:srgbClr val="FFFFFF"/>
                </a:solidFill>
              </a:endParaRPr>
            </a:p>
          </p:txBody>
        </p:sp>
      </p:grpSp>
      <p:grpSp>
        <p:nvGrpSpPr>
          <p:cNvPr id="39953" name="Group 120"/>
          <p:cNvGrpSpPr>
            <a:grpSpLocks/>
          </p:cNvGrpSpPr>
          <p:nvPr/>
        </p:nvGrpSpPr>
        <p:grpSpPr bwMode="auto">
          <a:xfrm>
            <a:off x="2511425" y="2619375"/>
            <a:ext cx="473075" cy="376238"/>
            <a:chOff x="2721546" y="2618941"/>
            <a:chExt cx="512580" cy="376184"/>
          </a:xfrm>
        </p:grpSpPr>
        <p:graphicFrame>
          <p:nvGraphicFramePr>
            <p:cNvPr id="39989" name="Object 17"/>
            <p:cNvGraphicFramePr>
              <a:graphicFrameLocks noChangeAspect="1"/>
            </p:cNvGraphicFramePr>
            <p:nvPr/>
          </p:nvGraphicFramePr>
          <p:xfrm>
            <a:off x="2721546" y="2618941"/>
            <a:ext cx="512580" cy="376184"/>
          </p:xfrm>
          <a:graphic>
            <a:graphicData uri="http://schemas.openxmlformats.org/presentationml/2006/ole">
              <mc:AlternateContent xmlns:mc="http://schemas.openxmlformats.org/markup-compatibility/2006">
                <mc:Choice xmlns:v="urn:schemas-microsoft-com:vml" Requires="v">
                  <p:oleObj spid="_x0000_s21536" r:id="rId4" imgW="818277" imgH="818277" progId="">
                    <p:embed/>
                  </p:oleObj>
                </mc:Choice>
                <mc:Fallback>
                  <p:oleObj r:id="rId4" imgW="818277" imgH="81827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546" y="2618941"/>
                          <a:ext cx="512580" cy="37618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90" name="Text Box 18"/>
            <p:cNvSpPr txBox="1">
              <a:spLocks noChangeAspect="1" noChangeArrowheads="1"/>
            </p:cNvSpPr>
            <p:nvPr/>
          </p:nvSpPr>
          <p:spPr bwMode="auto">
            <a:xfrm>
              <a:off x="2721546" y="2636912"/>
              <a:ext cx="483339" cy="32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696" tIns="26347" rIns="52696" bIns="26347"/>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Times New Roman" pitchFamily="18" charset="0"/>
                <a:buNone/>
              </a:pPr>
              <a:r>
                <a:rPr lang="de-DE" altLang="en-US" sz="1000" b="1">
                  <a:solidFill>
                    <a:srgbClr val="000000"/>
                  </a:solidFill>
                </a:rPr>
                <a:t>user</a:t>
              </a:r>
            </a:p>
            <a:p>
              <a:pPr algn="ctr" eaLnBrk="1" hangingPunct="1">
                <a:buClr>
                  <a:srgbClr val="000000"/>
                </a:buClr>
                <a:buSzPct val="100000"/>
                <a:buFont typeface="Times New Roman" pitchFamily="18" charset="0"/>
                <a:buNone/>
              </a:pPr>
              <a:r>
                <a:rPr lang="de-DE" altLang="en-US" sz="1000" b="1">
                  <a:solidFill>
                    <a:srgbClr val="000000"/>
                  </a:solidFill>
                </a:rPr>
                <a:t>DB</a:t>
              </a:r>
              <a:endParaRPr lang="de-DE" altLang="en-US" sz="1000" b="1">
                <a:solidFill>
                  <a:srgbClr val="FFFFFF"/>
                </a:solidFill>
              </a:endParaRPr>
            </a:p>
          </p:txBody>
        </p:sp>
      </p:grpSp>
      <p:sp>
        <p:nvSpPr>
          <p:cNvPr id="39954" name="AutoShape 144"/>
          <p:cNvSpPr>
            <a:spLocks noChangeArrowheads="1"/>
          </p:cNvSpPr>
          <p:nvPr/>
        </p:nvSpPr>
        <p:spPr bwMode="auto">
          <a:xfrm rot="-8204142">
            <a:off x="3067050" y="3257550"/>
            <a:ext cx="682625" cy="158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37 w 21600"/>
              <a:gd name="T13" fmla="*/ 5459 h 21600"/>
              <a:gd name="T14" fmla="*/ 18878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w="9525">
            <a:solidFill>
              <a:schemeClr val="tx1"/>
            </a:solidFill>
            <a:miter lim="800000"/>
            <a:headEnd/>
            <a:tailEnd/>
          </a:ln>
        </p:spPr>
        <p:txBody>
          <a:bodyPr wrap="none" anchor="ctr"/>
          <a:lstStyle/>
          <a:p>
            <a:endParaRPr lang="en-GB">
              <a:solidFill>
                <a:srgbClr val="000000"/>
              </a:solidFill>
            </a:endParaRPr>
          </a:p>
        </p:txBody>
      </p:sp>
      <p:pic>
        <p:nvPicPr>
          <p:cNvPr id="39955" name="Picture 50" descr="logo_juelich_4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8" y="2060575"/>
            <a:ext cx="7223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Picture 54" descr="cineca"/>
          <p:cNvPicPr>
            <a:picLocks noChangeAspect="1" noChangeArrowheads="1"/>
          </p:cNvPicPr>
          <p:nvPr/>
        </p:nvPicPr>
        <p:blipFill>
          <a:blip r:embed="rId7">
            <a:lum bright="64000" contrast="-70000"/>
            <a:grayscl/>
            <a:extLst>
              <a:ext uri="{28A0092B-C50C-407E-A947-70E740481C1C}">
                <a14:useLocalDpi xmlns:a14="http://schemas.microsoft.com/office/drawing/2010/main" val="0"/>
              </a:ext>
            </a:extLst>
          </a:blip>
          <a:srcRect/>
          <a:stretch>
            <a:fillRect/>
          </a:stretch>
        </p:blipFill>
        <p:spPr bwMode="auto">
          <a:xfrm>
            <a:off x="5592763" y="4595813"/>
            <a:ext cx="53498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Picture 60" descr="hlrs_big"/>
          <p:cNvPicPr preferRelativeResize="0">
            <a:picLocks noChangeAspect="1" noChangeArrowheads="1"/>
          </p:cNvPicPr>
          <p:nvPr/>
        </p:nvPicPr>
        <p:blipFill>
          <a:blip r:embed="rId8">
            <a:lum bright="64000" contrast="-70000"/>
            <a:grayscl/>
            <a:extLst>
              <a:ext uri="{28A0092B-C50C-407E-A947-70E740481C1C}">
                <a14:useLocalDpi xmlns:a14="http://schemas.microsoft.com/office/drawing/2010/main" val="0"/>
              </a:ext>
            </a:extLst>
          </a:blip>
          <a:srcRect/>
          <a:stretch>
            <a:fillRect/>
          </a:stretch>
        </p:blipFill>
        <p:spPr bwMode="auto">
          <a:xfrm>
            <a:off x="7796213" y="2289175"/>
            <a:ext cx="460375" cy="266700"/>
          </a:xfrm>
          <a:prstGeom prst="rect">
            <a:avLst/>
          </a:prstGeom>
          <a:solidFill>
            <a:schemeClr val="bg1"/>
          </a:solidFill>
          <a:ln w="9525" cap="rnd">
            <a:solidFill>
              <a:srgbClr val="CC0000"/>
            </a:solidFill>
            <a:prstDash val="sysDot"/>
            <a:miter lim="800000"/>
            <a:headEnd/>
            <a:tailEnd/>
          </a:ln>
        </p:spPr>
      </p:pic>
      <p:pic>
        <p:nvPicPr>
          <p:cNvPr id="39958" name="Picture 63" descr="logo_bsc_short"/>
          <p:cNvPicPr preferRelativeResize="0">
            <a:picLocks noChangeAspect="1" noChangeArrowheads="1"/>
          </p:cNvPicPr>
          <p:nvPr/>
        </p:nvPicPr>
        <p:blipFill>
          <a:blip r:embed="rId9">
            <a:lum bright="64000" contrast="-70000"/>
            <a:grayscl/>
            <a:extLst>
              <a:ext uri="{28A0092B-C50C-407E-A947-70E740481C1C}">
                <a14:useLocalDpi xmlns:a14="http://schemas.microsoft.com/office/drawing/2010/main" val="0"/>
              </a:ext>
            </a:extLst>
          </a:blip>
          <a:srcRect/>
          <a:stretch>
            <a:fillRect/>
          </a:stretch>
        </p:blipFill>
        <p:spPr bwMode="auto">
          <a:xfrm>
            <a:off x="6764338" y="4941888"/>
            <a:ext cx="300037" cy="396875"/>
          </a:xfrm>
          <a:prstGeom prst="rect">
            <a:avLst/>
          </a:prstGeom>
          <a:solidFill>
            <a:schemeClr val="bg1"/>
          </a:solidFill>
          <a:ln w="9525" cap="rnd">
            <a:solidFill>
              <a:srgbClr val="000000"/>
            </a:solidFill>
            <a:prstDash val="sysDot"/>
            <a:miter lim="800000"/>
            <a:headEnd/>
            <a:tailEnd/>
          </a:ln>
        </p:spPr>
      </p:pic>
      <p:pic>
        <p:nvPicPr>
          <p:cNvPr id="39959" name="Picture 64" descr="jugene_72rack_0805"/>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t="16475"/>
          <a:stretch>
            <a:fillRect/>
          </a:stretch>
        </p:blipFill>
        <p:spPr bwMode="auto">
          <a:xfrm>
            <a:off x="6167438" y="2420938"/>
            <a:ext cx="762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0" name="Picture 71" descr="logo-lrz-kl"/>
          <p:cNvPicPr preferRelativeResize="0">
            <a:picLocks noChangeAspect="1" noChangeArrowheads="1"/>
          </p:cNvPicPr>
          <p:nvPr/>
        </p:nvPicPr>
        <p:blipFill>
          <a:blip r:embed="rId11">
            <a:lum bright="64000" contrast="-70000"/>
            <a:grayscl/>
            <a:extLst>
              <a:ext uri="{28A0092B-C50C-407E-A947-70E740481C1C}">
                <a14:useLocalDpi xmlns:a14="http://schemas.microsoft.com/office/drawing/2010/main" val="0"/>
              </a:ext>
            </a:extLst>
          </a:blip>
          <a:srcRect/>
          <a:stretch>
            <a:fillRect/>
          </a:stretch>
        </p:blipFill>
        <p:spPr bwMode="auto">
          <a:xfrm>
            <a:off x="8691563" y="3716338"/>
            <a:ext cx="300037" cy="465137"/>
          </a:xfrm>
          <a:prstGeom prst="rect">
            <a:avLst/>
          </a:prstGeom>
          <a:solidFill>
            <a:schemeClr val="bg1"/>
          </a:solidFill>
          <a:ln w="9525" cap="rnd">
            <a:solidFill>
              <a:srgbClr val="CC0000"/>
            </a:solidFill>
            <a:prstDash val="sysDot"/>
            <a:miter lim="800000"/>
            <a:headEnd/>
            <a:tailEnd/>
          </a:ln>
        </p:spPr>
      </p:pic>
      <p:sp>
        <p:nvSpPr>
          <p:cNvPr id="39961" name="Line 78"/>
          <p:cNvSpPr>
            <a:spLocks noChangeShapeType="1"/>
          </p:cNvSpPr>
          <p:nvPr/>
        </p:nvSpPr>
        <p:spPr bwMode="auto">
          <a:xfrm flipH="1" flipV="1">
            <a:off x="6497638" y="2852738"/>
            <a:ext cx="466725" cy="86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57607" tIns="28804" rIns="57607" bIns="28804" anchor="ctr"/>
          <a:lstStyle/>
          <a:p>
            <a:endParaRPr lang="en-GB">
              <a:solidFill>
                <a:srgbClr val="000000"/>
              </a:solidFill>
            </a:endParaRPr>
          </a:p>
        </p:txBody>
      </p:sp>
      <p:sp>
        <p:nvSpPr>
          <p:cNvPr id="39962" name="Line 79"/>
          <p:cNvSpPr>
            <a:spLocks noChangeShapeType="1"/>
          </p:cNvSpPr>
          <p:nvPr/>
        </p:nvSpPr>
        <p:spPr bwMode="auto">
          <a:xfrm flipH="1" flipV="1">
            <a:off x="6099175" y="3357563"/>
            <a:ext cx="995363" cy="53816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lIns="57607" tIns="28804" rIns="57607" bIns="28804" anchor="ctr"/>
          <a:lstStyle/>
          <a:p>
            <a:endParaRPr lang="en-GB">
              <a:solidFill>
                <a:srgbClr val="000000"/>
              </a:solidFill>
            </a:endParaRPr>
          </a:p>
        </p:txBody>
      </p:sp>
      <p:sp>
        <p:nvSpPr>
          <p:cNvPr id="39963" name="Line 81"/>
          <p:cNvSpPr>
            <a:spLocks noChangeShapeType="1"/>
          </p:cNvSpPr>
          <p:nvPr/>
        </p:nvSpPr>
        <p:spPr bwMode="auto">
          <a:xfrm flipH="1">
            <a:off x="6399213" y="3829050"/>
            <a:ext cx="695325" cy="581025"/>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lIns="57607" tIns="28804" rIns="57607" bIns="28804" anchor="ctr"/>
          <a:lstStyle/>
          <a:p>
            <a:endParaRPr lang="en-GB">
              <a:solidFill>
                <a:srgbClr val="000000"/>
              </a:solidFill>
            </a:endParaRPr>
          </a:p>
        </p:txBody>
      </p:sp>
      <p:sp>
        <p:nvSpPr>
          <p:cNvPr id="39964" name="Line 82"/>
          <p:cNvSpPr>
            <a:spLocks noChangeShapeType="1"/>
          </p:cNvSpPr>
          <p:nvPr/>
        </p:nvSpPr>
        <p:spPr bwMode="auto">
          <a:xfrm flipH="1">
            <a:off x="6891338" y="3829050"/>
            <a:ext cx="247650" cy="90805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lIns="57607" tIns="28804" rIns="57607" bIns="28804" anchor="ctr"/>
          <a:lstStyle/>
          <a:p>
            <a:endParaRPr lang="en-GB">
              <a:solidFill>
                <a:srgbClr val="000000"/>
              </a:solidFill>
            </a:endParaRPr>
          </a:p>
        </p:txBody>
      </p:sp>
      <p:sp>
        <p:nvSpPr>
          <p:cNvPr id="39965" name="Line 86"/>
          <p:cNvSpPr>
            <a:spLocks noChangeShapeType="1"/>
          </p:cNvSpPr>
          <p:nvPr/>
        </p:nvSpPr>
        <p:spPr bwMode="auto">
          <a:xfrm>
            <a:off x="7218363" y="3829050"/>
            <a:ext cx="1025525"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57607" tIns="28804" rIns="57607" bIns="28804" anchor="ctr"/>
          <a:lstStyle/>
          <a:p>
            <a:endParaRPr lang="en-GB">
              <a:solidFill>
                <a:srgbClr val="000000"/>
              </a:solidFill>
            </a:endParaRPr>
          </a:p>
        </p:txBody>
      </p:sp>
      <p:sp>
        <p:nvSpPr>
          <p:cNvPr id="39966" name="Line 89"/>
          <p:cNvSpPr>
            <a:spLocks noChangeShapeType="1"/>
          </p:cNvSpPr>
          <p:nvPr/>
        </p:nvSpPr>
        <p:spPr bwMode="auto">
          <a:xfrm flipV="1">
            <a:off x="7300913" y="2924175"/>
            <a:ext cx="574675" cy="83820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lIns="57607" tIns="28804" rIns="57607" bIns="28804" anchor="ctr"/>
          <a:lstStyle/>
          <a:p>
            <a:endParaRPr lang="en-GB">
              <a:solidFill>
                <a:srgbClr val="000000"/>
              </a:solidFill>
            </a:endParaRPr>
          </a:p>
        </p:txBody>
      </p:sp>
      <p:sp>
        <p:nvSpPr>
          <p:cNvPr id="39967" name="Text Box 172"/>
          <p:cNvSpPr txBox="1">
            <a:spLocks noChangeArrowheads="1"/>
          </p:cNvSpPr>
          <p:nvPr/>
        </p:nvSpPr>
        <p:spPr bwMode="auto">
          <a:xfrm rot="2572734">
            <a:off x="6478588" y="3214688"/>
            <a:ext cx="406400" cy="15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00" tIns="0" rIns="10800" bIns="0">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000000"/>
              </a:buClr>
              <a:buSzPct val="100000"/>
              <a:buFont typeface="Times New Roman" pitchFamily="18" charset="0"/>
              <a:buNone/>
            </a:pPr>
            <a:r>
              <a:rPr lang="de-DE" altLang="en-US" sz="1000" b="1">
                <a:solidFill>
                  <a:srgbClr val="FFFFFF"/>
                </a:solidFill>
                <a:latin typeface="Arial Narrow" pitchFamily="34" charset="0"/>
              </a:rPr>
              <a:t>allowed</a:t>
            </a:r>
          </a:p>
        </p:txBody>
      </p:sp>
      <p:grpSp>
        <p:nvGrpSpPr>
          <p:cNvPr id="39968" name="Group 176"/>
          <p:cNvGrpSpPr>
            <a:grpSpLocks/>
          </p:cNvGrpSpPr>
          <p:nvPr/>
        </p:nvGrpSpPr>
        <p:grpSpPr bwMode="auto">
          <a:xfrm>
            <a:off x="6897688" y="3306763"/>
            <a:ext cx="614362" cy="860425"/>
            <a:chOff x="4458" y="2284"/>
            <a:chExt cx="340" cy="302"/>
          </a:xfrm>
        </p:grpSpPr>
        <p:pic>
          <p:nvPicPr>
            <p:cNvPr id="39987" name="Picture 90" descr="notebook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8" y="2302"/>
              <a:ext cx="34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8" name="Rectangle 91"/>
            <p:cNvSpPr>
              <a:spLocks noChangeArrowheads="1"/>
            </p:cNvSpPr>
            <p:nvPr/>
          </p:nvSpPr>
          <p:spPr bwMode="auto">
            <a:xfrm>
              <a:off x="4477" y="2284"/>
              <a:ext cx="194" cy="91"/>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a:buClr>
                  <a:srgbClr val="000000"/>
                </a:buClr>
                <a:buSzPct val="100000"/>
                <a:buFont typeface="Times New Roman" pitchFamily="18" charset="0"/>
                <a:buNone/>
              </a:pPr>
              <a:r>
                <a:rPr lang="de-DE" altLang="en-US" sz="1200" b="1">
                  <a:solidFill>
                    <a:srgbClr val="000000"/>
                  </a:solidFill>
                  <a:latin typeface="Arial Narrow" pitchFamily="34" charset="0"/>
                  <a:ea typeface="SimSun" pitchFamily="2" charset="-122"/>
                </a:rPr>
                <a:t>User</a:t>
              </a:r>
            </a:p>
          </p:txBody>
        </p:sp>
      </p:grpSp>
      <p:sp>
        <p:nvSpPr>
          <p:cNvPr id="39969" name="Text Box 190"/>
          <p:cNvSpPr txBox="1">
            <a:spLocks noChangeArrowheads="1"/>
          </p:cNvSpPr>
          <p:nvPr/>
        </p:nvSpPr>
        <p:spPr bwMode="auto">
          <a:xfrm>
            <a:off x="4705350" y="3716338"/>
            <a:ext cx="644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000000"/>
              </a:buClr>
              <a:buSzPct val="100000"/>
              <a:buFont typeface="Times New Roman" pitchFamily="18" charset="0"/>
              <a:buNone/>
            </a:pPr>
            <a:r>
              <a:rPr lang="de-DE" altLang="en-US" sz="1200">
                <a:solidFill>
                  <a:srgbClr val="FFFFFF"/>
                </a:solidFill>
              </a:rPr>
              <a:t>authz</a:t>
            </a:r>
          </a:p>
        </p:txBody>
      </p:sp>
      <p:sp>
        <p:nvSpPr>
          <p:cNvPr id="39970" name="AutoShape 144"/>
          <p:cNvSpPr>
            <a:spLocks noChangeArrowheads="1"/>
          </p:cNvSpPr>
          <p:nvPr/>
        </p:nvSpPr>
        <p:spPr bwMode="auto">
          <a:xfrm rot="-3000000">
            <a:off x="3946525" y="3259138"/>
            <a:ext cx="739775" cy="1460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37 w 21600"/>
              <a:gd name="T13" fmla="*/ 5459 h 21600"/>
              <a:gd name="T14" fmla="*/ 18878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w="9525">
            <a:solidFill>
              <a:schemeClr val="tx1"/>
            </a:solidFill>
            <a:miter lim="800000"/>
            <a:headEnd/>
            <a:tailEnd/>
          </a:ln>
        </p:spPr>
        <p:txBody>
          <a:bodyPr wrap="none" anchor="ctr"/>
          <a:lstStyle/>
          <a:p>
            <a:endParaRPr lang="en-GB">
              <a:solidFill>
                <a:srgbClr val="000000"/>
              </a:solidFill>
            </a:endParaRPr>
          </a:p>
        </p:txBody>
      </p:sp>
      <p:pic>
        <p:nvPicPr>
          <p:cNvPr id="39971" name="Picture 4"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9088" y="3700463"/>
            <a:ext cx="739775"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2" name="AutoShape 3"/>
          <p:cNvSpPr>
            <a:spLocks noChangeArrowheads="1"/>
          </p:cNvSpPr>
          <p:nvPr/>
        </p:nvSpPr>
        <p:spPr bwMode="auto">
          <a:xfrm>
            <a:off x="1128713" y="3743325"/>
            <a:ext cx="719137" cy="752475"/>
          </a:xfrm>
          <a:prstGeom prst="can">
            <a:avLst>
              <a:gd name="adj" fmla="val 49973"/>
            </a:avLst>
          </a:prstGeom>
          <a:solidFill>
            <a:schemeClr val="bg1"/>
          </a:solidFill>
          <a:ln w="9525">
            <a:solidFill>
              <a:schemeClr val="tx1"/>
            </a:solidFill>
            <a:round/>
            <a:headEnd/>
            <a:tailEnd/>
          </a:ln>
        </p:spPr>
        <p:txBody>
          <a:bodyPr wrap="none" anchor="ct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Times New Roman" pitchFamily="18" charset="0"/>
              <a:buNone/>
            </a:pPr>
            <a:r>
              <a:rPr lang="de-DE" altLang="en-US" sz="800" b="1">
                <a:solidFill>
                  <a:srgbClr val="000000"/>
                </a:solidFill>
              </a:rPr>
              <a:t/>
            </a:r>
            <a:br>
              <a:rPr lang="de-DE" altLang="en-US" sz="800" b="1">
                <a:solidFill>
                  <a:srgbClr val="000000"/>
                </a:solidFill>
              </a:rPr>
            </a:br>
            <a:r>
              <a:rPr lang="de-DE" altLang="en-US" sz="1200" b="1">
                <a:solidFill>
                  <a:srgbClr val="000000"/>
                </a:solidFill>
              </a:rPr>
              <a:t>Review DB</a:t>
            </a:r>
          </a:p>
        </p:txBody>
      </p:sp>
      <p:sp>
        <p:nvSpPr>
          <p:cNvPr id="39973" name="Text Box 149"/>
          <p:cNvSpPr txBox="1">
            <a:spLocks noChangeArrowheads="1"/>
          </p:cNvSpPr>
          <p:nvPr/>
        </p:nvSpPr>
        <p:spPr bwMode="auto">
          <a:xfrm>
            <a:off x="1979613" y="3716338"/>
            <a:ext cx="1308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000000"/>
              </a:buClr>
              <a:buSzPct val="100000"/>
              <a:buFont typeface="Times New Roman" pitchFamily="18" charset="0"/>
              <a:buNone/>
            </a:pPr>
            <a:r>
              <a:rPr lang="de-DE" altLang="en-US" sz="1200" b="1">
                <a:solidFill>
                  <a:srgbClr val="000000"/>
                </a:solidFill>
                <a:latin typeface="Helvetica" pitchFamily="34" charset="0"/>
              </a:rPr>
              <a:t>Project  attributes</a:t>
            </a:r>
          </a:p>
        </p:txBody>
      </p:sp>
      <p:grpSp>
        <p:nvGrpSpPr>
          <p:cNvPr id="39974" name="Group 124"/>
          <p:cNvGrpSpPr>
            <a:grpSpLocks/>
          </p:cNvGrpSpPr>
          <p:nvPr/>
        </p:nvGrpSpPr>
        <p:grpSpPr bwMode="auto">
          <a:xfrm>
            <a:off x="3441700" y="5013325"/>
            <a:ext cx="473075" cy="376238"/>
            <a:chOff x="2721546" y="2618941"/>
            <a:chExt cx="512580" cy="376184"/>
          </a:xfrm>
        </p:grpSpPr>
        <p:graphicFrame>
          <p:nvGraphicFramePr>
            <p:cNvPr id="39985" name="Object 17"/>
            <p:cNvGraphicFramePr>
              <a:graphicFrameLocks noChangeAspect="1"/>
            </p:cNvGraphicFramePr>
            <p:nvPr/>
          </p:nvGraphicFramePr>
          <p:xfrm>
            <a:off x="2721546" y="2618941"/>
            <a:ext cx="512580" cy="376184"/>
          </p:xfrm>
          <a:graphic>
            <a:graphicData uri="http://schemas.openxmlformats.org/presentationml/2006/ole">
              <mc:AlternateContent xmlns:mc="http://schemas.openxmlformats.org/markup-compatibility/2006">
                <mc:Choice xmlns:v="urn:schemas-microsoft-com:vml" Requires="v">
                  <p:oleObj spid="_x0000_s21537" r:id="rId13" imgW="818277" imgH="818277" progId="">
                    <p:embed/>
                  </p:oleObj>
                </mc:Choice>
                <mc:Fallback>
                  <p:oleObj r:id="rId13" imgW="818277" imgH="81827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546" y="2618941"/>
                          <a:ext cx="512580" cy="37618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86" name="Text Box 18"/>
            <p:cNvSpPr txBox="1">
              <a:spLocks noChangeAspect="1" noChangeArrowheads="1"/>
            </p:cNvSpPr>
            <p:nvPr/>
          </p:nvSpPr>
          <p:spPr bwMode="auto">
            <a:xfrm>
              <a:off x="2721546" y="2636912"/>
              <a:ext cx="483339" cy="32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696" tIns="26347" rIns="52696" bIns="26347"/>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Times New Roman" pitchFamily="18" charset="0"/>
                <a:buNone/>
              </a:pPr>
              <a:r>
                <a:rPr lang="de-DE" altLang="en-US" sz="1000" b="1">
                  <a:solidFill>
                    <a:srgbClr val="000000"/>
                  </a:solidFill>
                </a:rPr>
                <a:t>user</a:t>
              </a:r>
            </a:p>
            <a:p>
              <a:pPr algn="ctr" eaLnBrk="1" hangingPunct="1">
                <a:buClr>
                  <a:srgbClr val="000000"/>
                </a:buClr>
                <a:buSzPct val="100000"/>
                <a:buFont typeface="Times New Roman" pitchFamily="18" charset="0"/>
                <a:buNone/>
              </a:pPr>
              <a:r>
                <a:rPr lang="de-DE" altLang="en-US" sz="1000" b="1">
                  <a:solidFill>
                    <a:srgbClr val="000000"/>
                  </a:solidFill>
                </a:rPr>
                <a:t>DB</a:t>
              </a:r>
              <a:endParaRPr lang="de-DE" altLang="en-US" sz="1000" b="1">
                <a:solidFill>
                  <a:srgbClr val="FFFFFF"/>
                </a:solidFill>
              </a:endParaRPr>
            </a:p>
          </p:txBody>
        </p:sp>
      </p:grpSp>
      <p:grpSp>
        <p:nvGrpSpPr>
          <p:cNvPr id="39975" name="Group 130"/>
          <p:cNvGrpSpPr>
            <a:grpSpLocks/>
          </p:cNvGrpSpPr>
          <p:nvPr/>
        </p:nvGrpSpPr>
        <p:grpSpPr bwMode="auto">
          <a:xfrm>
            <a:off x="4637088" y="2565400"/>
            <a:ext cx="473075" cy="376238"/>
            <a:chOff x="2721546" y="2618941"/>
            <a:chExt cx="512580" cy="376184"/>
          </a:xfrm>
        </p:grpSpPr>
        <p:graphicFrame>
          <p:nvGraphicFramePr>
            <p:cNvPr id="39983" name="Object 17"/>
            <p:cNvGraphicFramePr>
              <a:graphicFrameLocks noChangeAspect="1"/>
            </p:cNvGraphicFramePr>
            <p:nvPr/>
          </p:nvGraphicFramePr>
          <p:xfrm>
            <a:off x="2721546" y="2618941"/>
            <a:ext cx="512580" cy="376184"/>
          </p:xfrm>
          <a:graphic>
            <a:graphicData uri="http://schemas.openxmlformats.org/presentationml/2006/ole">
              <mc:AlternateContent xmlns:mc="http://schemas.openxmlformats.org/markup-compatibility/2006">
                <mc:Choice xmlns:v="urn:schemas-microsoft-com:vml" Requires="v">
                  <p:oleObj spid="_x0000_s21538" r:id="rId14" imgW="818277" imgH="818277" progId="">
                    <p:embed/>
                  </p:oleObj>
                </mc:Choice>
                <mc:Fallback>
                  <p:oleObj r:id="rId14" imgW="818277" imgH="81827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546" y="2618941"/>
                          <a:ext cx="512580" cy="37618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84" name="Text Box 18"/>
            <p:cNvSpPr txBox="1">
              <a:spLocks noChangeAspect="1" noChangeArrowheads="1"/>
            </p:cNvSpPr>
            <p:nvPr/>
          </p:nvSpPr>
          <p:spPr bwMode="auto">
            <a:xfrm>
              <a:off x="2721546" y="2636912"/>
              <a:ext cx="483339" cy="32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696" tIns="26347" rIns="52696" bIns="26347"/>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Times New Roman" pitchFamily="18" charset="0"/>
                <a:buNone/>
              </a:pPr>
              <a:r>
                <a:rPr lang="de-DE" altLang="en-US" sz="1000" b="1">
                  <a:solidFill>
                    <a:srgbClr val="000000"/>
                  </a:solidFill>
                </a:rPr>
                <a:t>user</a:t>
              </a:r>
            </a:p>
            <a:p>
              <a:pPr algn="ctr" eaLnBrk="1" hangingPunct="1">
                <a:buClr>
                  <a:srgbClr val="000000"/>
                </a:buClr>
                <a:buSzPct val="100000"/>
                <a:buFont typeface="Times New Roman" pitchFamily="18" charset="0"/>
                <a:buNone/>
              </a:pPr>
              <a:r>
                <a:rPr lang="de-DE" altLang="en-US" sz="1000" b="1">
                  <a:solidFill>
                    <a:srgbClr val="000000"/>
                  </a:solidFill>
                </a:rPr>
                <a:t>DB</a:t>
              </a:r>
              <a:endParaRPr lang="de-DE" altLang="en-US" sz="1000" b="1">
                <a:solidFill>
                  <a:srgbClr val="FFFFFF"/>
                </a:solidFill>
              </a:endParaRPr>
            </a:p>
          </p:txBody>
        </p:sp>
      </p:grpSp>
      <p:sp>
        <p:nvSpPr>
          <p:cNvPr id="39976" name="AutoShape 144"/>
          <p:cNvSpPr>
            <a:spLocks noChangeArrowheads="1"/>
          </p:cNvSpPr>
          <p:nvPr/>
        </p:nvSpPr>
        <p:spPr bwMode="auto">
          <a:xfrm rot="6000000">
            <a:off x="3403600" y="4524375"/>
            <a:ext cx="739775" cy="1492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37 w 21600"/>
              <a:gd name="T13" fmla="*/ 5459 h 21600"/>
              <a:gd name="T14" fmla="*/ 18878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w="9525">
            <a:solidFill>
              <a:schemeClr val="tx1"/>
            </a:solidFill>
            <a:miter lim="800000"/>
            <a:headEnd/>
            <a:tailEnd/>
          </a:ln>
        </p:spPr>
        <p:txBody>
          <a:bodyPr wrap="none" anchor="ctr"/>
          <a:lstStyle/>
          <a:p>
            <a:endParaRPr lang="en-GB">
              <a:solidFill>
                <a:srgbClr val="000000"/>
              </a:solidFill>
            </a:endParaRPr>
          </a:p>
        </p:txBody>
      </p:sp>
      <p:cxnSp>
        <p:nvCxnSpPr>
          <p:cNvPr id="108" name="Straight Arrow Connector 135"/>
          <p:cNvCxnSpPr/>
          <p:nvPr/>
        </p:nvCxnSpPr>
        <p:spPr bwMode="auto">
          <a:xfrm rot="16200000" flipH="1">
            <a:off x="2889250" y="3163888"/>
            <a:ext cx="574675" cy="530225"/>
          </a:xfrm>
          <a:prstGeom prst="straightConnector1">
            <a:avLst/>
          </a:prstGeom>
          <a:solidFill>
            <a:srgbClr val="00B8FF"/>
          </a:solidFill>
          <a:ln w="31750" cap="flat" cmpd="sng" algn="ctr">
            <a:solidFill>
              <a:schemeClr val="accent1">
                <a:lumMod val="50000"/>
              </a:schemeClr>
            </a:solidFill>
            <a:prstDash val="solid"/>
            <a:round/>
            <a:headEnd type="none" w="med" len="med"/>
            <a:tailEnd type="arrow"/>
          </a:ln>
          <a:effectLst/>
        </p:spPr>
      </p:cxnSp>
      <p:cxnSp>
        <p:nvCxnSpPr>
          <p:cNvPr id="109" name="Straight Arrow Connector 136"/>
          <p:cNvCxnSpPr/>
          <p:nvPr/>
        </p:nvCxnSpPr>
        <p:spPr bwMode="auto">
          <a:xfrm rot="5400000" flipH="1" flipV="1">
            <a:off x="3648869" y="4550569"/>
            <a:ext cx="649288" cy="133350"/>
          </a:xfrm>
          <a:prstGeom prst="straightConnector1">
            <a:avLst/>
          </a:prstGeom>
          <a:solidFill>
            <a:srgbClr val="00B8FF"/>
          </a:solidFill>
          <a:ln w="31750" cap="flat" cmpd="sng" algn="ctr">
            <a:solidFill>
              <a:schemeClr val="accent1">
                <a:lumMod val="50000"/>
              </a:schemeClr>
            </a:solidFill>
            <a:prstDash val="solid"/>
            <a:round/>
            <a:headEnd type="none" w="med" len="med"/>
            <a:tailEnd type="arrow"/>
          </a:ln>
          <a:effectLst/>
        </p:spPr>
      </p:cxnSp>
      <p:cxnSp>
        <p:nvCxnSpPr>
          <p:cNvPr id="110" name="Straight Arrow Connector 139"/>
          <p:cNvCxnSpPr/>
          <p:nvPr/>
        </p:nvCxnSpPr>
        <p:spPr bwMode="auto">
          <a:xfrm rot="5400000">
            <a:off x="3813175" y="2874963"/>
            <a:ext cx="719138" cy="531812"/>
          </a:xfrm>
          <a:prstGeom prst="straightConnector1">
            <a:avLst/>
          </a:prstGeom>
          <a:solidFill>
            <a:srgbClr val="00B8FF"/>
          </a:solidFill>
          <a:ln w="31750" cap="flat" cmpd="sng" algn="ctr">
            <a:solidFill>
              <a:schemeClr val="accent1">
                <a:lumMod val="50000"/>
              </a:schemeClr>
            </a:solidFill>
            <a:prstDash val="solid"/>
            <a:round/>
            <a:headEnd type="none" w="med" len="med"/>
            <a:tailEnd type="arrow"/>
          </a:ln>
          <a:effectLst/>
        </p:spPr>
      </p:cxnSp>
      <p:pic>
        <p:nvPicPr>
          <p:cNvPr id="39980" name="Picture 94" descr="logo-tgcc.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35600" y="2852738"/>
            <a:ext cx="7969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1" name="Picture 95" descr="CurieFat-small.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02275" y="3213100"/>
            <a:ext cx="7191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2" name="Titre 1"/>
          <p:cNvSpPr>
            <a:spLocks noGrp="1"/>
          </p:cNvSpPr>
          <p:nvPr>
            <p:ph type="title"/>
          </p:nvPr>
        </p:nvSpPr>
        <p:spPr/>
        <p:txBody>
          <a:bodyPr/>
          <a:lstStyle/>
          <a:p>
            <a:r>
              <a:rPr lang="en-US" altLang="en-US" smtClean="0"/>
              <a:t>User registration in PRACE (1/2)</a:t>
            </a:r>
          </a:p>
        </p:txBody>
      </p:sp>
    </p:spTree>
    <p:extLst>
      <p:ext uri="{BB962C8B-B14F-4D97-AF65-F5344CB8AC3E}">
        <p14:creationId xmlns:p14="http://schemas.microsoft.com/office/powerpoint/2010/main" val="3257472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p:cNvSpPr>
            <a:spLocks noGrp="1"/>
          </p:cNvSpPr>
          <p:nvPr>
            <p:ph idx="1"/>
          </p:nvPr>
        </p:nvSpPr>
        <p:spPr/>
        <p:txBody>
          <a:bodyPr/>
          <a:lstStyle/>
          <a:p>
            <a:pPr algn="just">
              <a:buFont typeface="Arial" charset="0"/>
              <a:buChar char="•"/>
            </a:pPr>
            <a:r>
              <a:rPr lang="en-US" altLang="en-US" smtClean="0"/>
              <a:t>User registration is done by each partner for users from their country or by assignment. User is only registered once for all sites.</a:t>
            </a:r>
          </a:p>
          <a:p>
            <a:pPr algn="just">
              <a:buFont typeface="Arial" charset="0"/>
              <a:buChar char="•"/>
            </a:pPr>
            <a:r>
              <a:rPr lang="en-US" altLang="en-US" smtClean="0"/>
              <a:t>Rules are not very explicit for Tier-1 sites. It is assumed that sites have a contract with the user that they register and that they have a clear evidence on how to trace the user.</a:t>
            </a:r>
          </a:p>
          <a:p>
            <a:pPr>
              <a:buFont typeface="Arial" charset="0"/>
              <a:buChar char="•"/>
            </a:pPr>
            <a:endParaRPr lang="fr-FR" altLang="en-US" smtClean="0"/>
          </a:p>
        </p:txBody>
      </p:sp>
      <p:sp>
        <p:nvSpPr>
          <p:cNvPr id="40963" name="Titre 1"/>
          <p:cNvSpPr>
            <a:spLocks noGrp="1"/>
          </p:cNvSpPr>
          <p:nvPr>
            <p:ph type="title"/>
          </p:nvPr>
        </p:nvSpPr>
        <p:spPr/>
        <p:txBody>
          <a:bodyPr/>
          <a:lstStyle/>
          <a:p>
            <a:r>
              <a:rPr lang="en-US" altLang="en-US" smtClean="0"/>
              <a:t>User registration in PRACE (2/2)</a:t>
            </a:r>
          </a:p>
        </p:txBody>
      </p:sp>
    </p:spTree>
    <p:extLst>
      <p:ext uri="{BB962C8B-B14F-4D97-AF65-F5344CB8AC3E}">
        <p14:creationId xmlns:p14="http://schemas.microsoft.com/office/powerpoint/2010/main" val="2061910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844550" y="1295400"/>
            <a:ext cx="8047038" cy="769938"/>
          </a:xfrm>
        </p:spPr>
        <p:txBody>
          <a:bodyPr/>
          <a:lstStyle/>
          <a:p>
            <a:r>
              <a:rPr lang="en-US" altLang="en-US" smtClean="0"/>
              <a:t>Information collected by sites and published in LDAP</a:t>
            </a:r>
          </a:p>
        </p:txBody>
      </p:sp>
      <p:sp>
        <p:nvSpPr>
          <p:cNvPr id="41987" name="Espace réservé du contenu 2"/>
          <p:cNvSpPr>
            <a:spLocks noGrp="1"/>
          </p:cNvSpPr>
          <p:nvPr>
            <p:ph idx="1"/>
          </p:nvPr>
        </p:nvSpPr>
        <p:spPr/>
        <p:txBody>
          <a:bodyPr/>
          <a:lstStyle/>
          <a:p>
            <a:pPr>
              <a:buFontTx/>
              <a:buChar char="-"/>
            </a:pPr>
            <a:r>
              <a:rPr lang="en-US" altLang="en-US" smtClean="0"/>
              <a:t>First name, last name</a:t>
            </a:r>
          </a:p>
          <a:p>
            <a:pPr>
              <a:buFontTx/>
              <a:buChar char="-"/>
            </a:pPr>
            <a:r>
              <a:rPr lang="en-US" altLang="en-US" smtClean="0"/>
              <a:t>Email</a:t>
            </a:r>
          </a:p>
          <a:p>
            <a:pPr>
              <a:buFontTx/>
              <a:buChar char="-"/>
            </a:pPr>
            <a:r>
              <a:rPr lang="en-US" altLang="en-US" smtClean="0"/>
              <a:t>Telephone number</a:t>
            </a:r>
          </a:p>
          <a:p>
            <a:pPr>
              <a:buFontTx/>
              <a:buChar char="-"/>
            </a:pPr>
            <a:r>
              <a:rPr lang="en-US" altLang="en-US" smtClean="0"/>
              <a:t>Certificate subject DN</a:t>
            </a:r>
          </a:p>
          <a:p>
            <a:pPr>
              <a:buFontTx/>
              <a:buChar char="-"/>
            </a:pPr>
            <a:r>
              <a:rPr lang="en-US" altLang="en-US" smtClean="0"/>
              <a:t>Nationality</a:t>
            </a:r>
          </a:p>
          <a:p>
            <a:pPr>
              <a:buFontTx/>
              <a:buChar char="-"/>
            </a:pPr>
            <a:r>
              <a:rPr lang="en-US" altLang="en-US" smtClean="0"/>
              <a:t>Login details, group memberships, organization (« Home site ») …</a:t>
            </a:r>
          </a:p>
        </p:txBody>
      </p:sp>
    </p:spTree>
    <p:extLst>
      <p:ext uri="{BB962C8B-B14F-4D97-AF65-F5344CB8AC3E}">
        <p14:creationId xmlns:p14="http://schemas.microsoft.com/office/powerpoint/2010/main" val="2807500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r>
              <a:rPr lang="en-US" altLang="en-US" smtClean="0"/>
              <a:t>Why do we need this information ?</a:t>
            </a:r>
          </a:p>
        </p:txBody>
      </p:sp>
      <p:sp>
        <p:nvSpPr>
          <p:cNvPr id="43011" name="Espace réservé du contenu 2"/>
          <p:cNvSpPr>
            <a:spLocks noGrp="1"/>
          </p:cNvSpPr>
          <p:nvPr>
            <p:ph idx="1"/>
          </p:nvPr>
        </p:nvSpPr>
        <p:spPr/>
        <p:txBody>
          <a:bodyPr/>
          <a:lstStyle/>
          <a:p>
            <a:pPr algn="just">
              <a:buFontTx/>
              <a:buChar char="-"/>
            </a:pPr>
            <a:r>
              <a:rPr lang="en-US" altLang="en-US" smtClean="0"/>
              <a:t>Site local policies require a clear traceability (no anonymous access on the execution sites).</a:t>
            </a:r>
          </a:p>
          <a:p>
            <a:pPr algn="just">
              <a:buFontTx/>
              <a:buChar char="-"/>
            </a:pPr>
            <a:r>
              <a:rPr lang="en-US" altLang="en-US" smtClean="0"/>
              <a:t>Some sites need this information to initiate a local authorization procedure which can lead in the worse cases to access refusal.</a:t>
            </a:r>
          </a:p>
          <a:p>
            <a:endParaRPr lang="en-US" altLang="en-US" smtClean="0"/>
          </a:p>
        </p:txBody>
      </p:sp>
    </p:spTree>
    <p:extLst>
      <p:ext uri="{BB962C8B-B14F-4D97-AF65-F5344CB8AC3E}">
        <p14:creationId xmlns:p14="http://schemas.microsoft.com/office/powerpoint/2010/main" val="3033501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850900" y="2060575"/>
            <a:ext cx="7289800" cy="4095750"/>
          </a:xfrm>
        </p:spPr>
        <p:txBody>
          <a:bodyPr/>
          <a:lstStyle/>
          <a:p>
            <a:r>
              <a:rPr lang="en-US" altLang="en-US" i="1" smtClean="0">
                <a:solidFill>
                  <a:srgbClr val="0000FF"/>
                </a:solidFill>
              </a:rPr>
              <a:t>	This profile may be accepted by PRACE if we are convinced that for every internal registered user we have enough information to trace that user.</a:t>
            </a:r>
          </a:p>
          <a:p>
            <a:r>
              <a:rPr lang="en-US" altLang="en-US" i="1" smtClean="0">
                <a:solidFill>
                  <a:srgbClr val="0000FF"/>
                </a:solidFill>
              </a:rPr>
              <a:t>	</a:t>
            </a:r>
            <a:r>
              <a:rPr lang="en-US" altLang="en-US" sz="1800" i="1" smtClean="0">
                <a:solidFill>
                  <a:schemeClr val="tx1"/>
                </a:solidFill>
              </a:rPr>
              <a:t>(the next two slides quote parts form the profile which make clear why we need the above requirement)</a:t>
            </a:r>
          </a:p>
          <a:p>
            <a:r>
              <a:rPr lang="en-US" altLang="en-US" i="1" smtClean="0">
                <a:solidFill>
                  <a:srgbClr val="0000FF"/>
                </a:solidFill>
              </a:rPr>
              <a:t>	</a:t>
            </a:r>
          </a:p>
          <a:p>
            <a:r>
              <a:rPr lang="en-US" altLang="en-US" i="1" smtClean="0">
                <a:solidFill>
                  <a:srgbClr val="0000FF"/>
                </a:solidFill>
              </a:rPr>
              <a:t>	Users from other infrastructures can only be accepted if that infrastructure has the same requirement for traceability of the user and can provide us with this information if asked for (in agreed situations).</a:t>
            </a:r>
            <a:endParaRPr lang="en-GB" altLang="en-US" i="1" smtClean="0">
              <a:solidFill>
                <a:srgbClr val="0000FF"/>
              </a:solidFill>
            </a:endParaRPr>
          </a:p>
          <a:p>
            <a:endParaRPr lang="en-GB" altLang="en-US" smtClean="0"/>
          </a:p>
        </p:txBody>
      </p:sp>
    </p:spTree>
    <p:extLst>
      <p:ext uri="{BB962C8B-B14F-4D97-AF65-F5344CB8AC3E}">
        <p14:creationId xmlns:p14="http://schemas.microsoft.com/office/powerpoint/2010/main" val="2317034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IOTA Profile</a:t>
            </a:r>
            <a:endParaRPr lang="en-GB" dirty="0"/>
          </a:p>
        </p:txBody>
      </p:sp>
      <p:sp>
        <p:nvSpPr>
          <p:cNvPr id="6" name="Subtitle 5"/>
          <p:cNvSpPr>
            <a:spLocks noGrp="1"/>
          </p:cNvSpPr>
          <p:nvPr>
            <p:ph type="subTitle" idx="1"/>
          </p:nvPr>
        </p:nvSpPr>
        <p:spPr>
          <a:xfrm>
            <a:off x="2987824" y="3886200"/>
            <a:ext cx="5832648" cy="1343000"/>
          </a:xfrm>
        </p:spPr>
        <p:txBody>
          <a:bodyPr/>
          <a:lstStyle/>
          <a:p>
            <a:pPr algn="r"/>
            <a:r>
              <a:rPr lang="en-GB" i="1" dirty="0" smtClean="0"/>
              <a:t>… back on </a:t>
            </a:r>
            <a:r>
              <a:rPr lang="en-GB" i="1" dirty="0" smtClean="0"/>
              <a:t>track</a:t>
            </a:r>
          </a:p>
          <a:p>
            <a:pPr algn="r"/>
            <a:r>
              <a:rPr lang="en-GB" i="1" dirty="0" smtClean="0"/>
              <a:t>Linking a generic ID </a:t>
            </a:r>
            <a:br>
              <a:rPr lang="en-GB" i="1" dirty="0" smtClean="0"/>
            </a:br>
            <a:r>
              <a:rPr lang="en-GB" i="1" dirty="0" smtClean="0"/>
              <a:t>to </a:t>
            </a:r>
            <a:r>
              <a:rPr lang="en-GB" b="1" i="1" dirty="0" smtClean="0"/>
              <a:t>pre-existing user data</a:t>
            </a:r>
            <a:endParaRPr lang="en-GB" b="1" i="1" dirty="0"/>
          </a:p>
        </p:txBody>
      </p:sp>
      <p:sp>
        <p:nvSpPr>
          <p:cNvPr id="4" name="Footer Placeholder 3"/>
          <p:cNvSpPr>
            <a:spLocks noGrp="1"/>
          </p:cNvSpPr>
          <p:nvPr>
            <p:ph type="ftr" sz="quarter" idx="11"/>
          </p:nvPr>
        </p:nvSpPr>
        <p:spPr>
          <a:prstGeom prst="rect">
            <a:avLst/>
          </a:prstGeom>
        </p:spPr>
        <p:txBody>
          <a:bodyPr/>
          <a:lstStyle/>
          <a:p>
            <a:pPr>
              <a:defRPr/>
            </a:pPr>
            <a:r>
              <a:rPr lang="en-US" smtClean="0"/>
              <a:t>EUGridPMA for EGI-TF13</a:t>
            </a:r>
            <a:endParaRPr lang="en-GB"/>
          </a:p>
        </p:txBody>
      </p:sp>
    </p:spTree>
    <p:extLst>
      <p:ext uri="{BB962C8B-B14F-4D97-AF65-F5344CB8AC3E}">
        <p14:creationId xmlns:p14="http://schemas.microsoft.com/office/powerpoint/2010/main" val="550457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25600" y="4154488"/>
            <a:ext cx="1146175" cy="642937"/>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p>
        </p:txBody>
      </p:sp>
      <p:sp>
        <p:nvSpPr>
          <p:cNvPr id="11267" name="Title 1"/>
          <p:cNvSpPr>
            <a:spLocks noGrp="1"/>
          </p:cNvSpPr>
          <p:nvPr>
            <p:ph type="title"/>
          </p:nvPr>
        </p:nvSpPr>
        <p:spPr/>
        <p:txBody>
          <a:bodyPr/>
          <a:lstStyle/>
          <a:p>
            <a:r>
              <a:rPr lang="en-GB" altLang="en-US" smtClean="0">
                <a:latin typeface="Arial" charset="0"/>
                <a:cs typeface="Arial" charset="0"/>
              </a:rPr>
              <a:t>IOTA  AP Trust difference</a:t>
            </a:r>
          </a:p>
        </p:txBody>
      </p:sp>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chemeClr val="bg1"/>
                </a:solidFill>
              </a:rPr>
              <a:t>EUGridPMA for EGI-TF13</a:t>
            </a:r>
            <a:endParaRPr lang="en-GB" altLang="en-US">
              <a:solidFill>
                <a:schemeClr val="bg1"/>
              </a:solidFill>
            </a:endParaRPr>
          </a:p>
        </p:txBody>
      </p:sp>
      <p:sp>
        <p:nvSpPr>
          <p:cNvPr id="5" name="Content Placeholder 2"/>
          <p:cNvSpPr>
            <a:spLocks noGrp="1"/>
          </p:cNvSpPr>
          <p:nvPr>
            <p:ph idx="1"/>
          </p:nvPr>
        </p:nvSpPr>
        <p:spPr>
          <a:xfrm>
            <a:off x="323850" y="836712"/>
            <a:ext cx="8424863" cy="2087563"/>
          </a:xfrm>
        </p:spPr>
        <p:txBody>
          <a:bodyPr/>
          <a:lstStyle/>
          <a:p>
            <a:pPr eaLnBrk="1" hangingPunct="1">
              <a:defRPr/>
            </a:pPr>
            <a:endParaRPr lang="en-GB" sz="1050" dirty="0" smtClean="0"/>
          </a:p>
          <a:p>
            <a:pPr eaLnBrk="1" hangingPunct="1">
              <a:defRPr/>
            </a:pPr>
            <a:r>
              <a:rPr lang="en-GB" dirty="0" smtClean="0"/>
              <a:t>Provide only (opaque) identifiers, nothing more</a:t>
            </a:r>
          </a:p>
          <a:p>
            <a:pPr eaLnBrk="1" hangingPunct="1">
              <a:defRPr/>
            </a:pPr>
            <a:r>
              <a:rPr lang="en-GB" dirty="0" smtClean="0"/>
              <a:t>Easier to obtain for users, but </a:t>
            </a:r>
            <a:r>
              <a:rPr lang="en-GB" b="1" dirty="0" smtClean="0"/>
              <a:t>must</a:t>
            </a:r>
            <a:r>
              <a:rPr lang="en-GB" dirty="0" smtClean="0"/>
              <a:t> be complemented </a:t>
            </a:r>
            <a:r>
              <a:rPr lang="en-GB" b="1" dirty="0" smtClean="0"/>
              <a:t>by RP </a:t>
            </a:r>
            <a:r>
              <a:rPr lang="en-GB" dirty="0" smtClean="0"/>
              <a:t>for traceability and </a:t>
            </a:r>
            <a:r>
              <a:rPr lang="en-GB" dirty="0" smtClean="0"/>
              <a:t>integrity</a:t>
            </a:r>
          </a:p>
          <a:p>
            <a:pPr eaLnBrk="1" hangingPunct="1">
              <a:defRPr/>
            </a:pPr>
            <a:r>
              <a:rPr lang="en-GB" b="1" dirty="0" smtClean="0"/>
              <a:t>who should have that data already</a:t>
            </a:r>
            <a:endParaRPr lang="en-GB" b="1" dirty="0"/>
          </a:p>
        </p:txBody>
      </p:sp>
      <p:cxnSp>
        <p:nvCxnSpPr>
          <p:cNvPr id="6" name="Straight Arrow Connector 5"/>
          <p:cNvCxnSpPr/>
          <p:nvPr/>
        </p:nvCxnSpPr>
        <p:spPr>
          <a:xfrm>
            <a:off x="1414463" y="3349625"/>
            <a:ext cx="0" cy="2663825"/>
          </a:xfrm>
          <a:prstGeom prst="straightConnector1">
            <a:avLst/>
          </a:prstGeom>
          <a:ln w="57150">
            <a:solidFill>
              <a:srgbClr val="C00000"/>
            </a:solidFill>
            <a:headEnd type="stealth" w="lg" len="med"/>
            <a:tailEnd type="oval" w="med" len="med"/>
          </a:ln>
        </p:spPr>
        <p:style>
          <a:lnRef idx="1">
            <a:schemeClr val="accent1"/>
          </a:lnRef>
          <a:fillRef idx="0">
            <a:schemeClr val="accent1"/>
          </a:fillRef>
          <a:effectRef idx="0">
            <a:schemeClr val="accent1"/>
          </a:effectRef>
          <a:fontRef idx="minor">
            <a:schemeClr val="tx1"/>
          </a:fontRef>
        </p:style>
      </p:cxnSp>
      <p:sp>
        <p:nvSpPr>
          <p:cNvPr id="11271" name="TextBox 7"/>
          <p:cNvSpPr txBox="1">
            <a:spLocks noChangeArrowheads="1"/>
          </p:cNvSpPr>
          <p:nvPr/>
        </p:nvSpPr>
        <p:spPr bwMode="auto">
          <a:xfrm>
            <a:off x="539750" y="4089400"/>
            <a:ext cx="890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a:t>Vetting</a:t>
            </a:r>
            <a:br>
              <a:rPr lang="en-GB" altLang="en-US"/>
            </a:br>
            <a:r>
              <a:rPr lang="en-GB" altLang="en-US"/>
              <a:t>LoA</a:t>
            </a:r>
            <a:br>
              <a:rPr lang="en-GB" altLang="en-US"/>
            </a:br>
            <a:r>
              <a:rPr lang="en-GB" altLang="en-US"/>
              <a:t>scale</a:t>
            </a:r>
          </a:p>
        </p:txBody>
      </p:sp>
      <p:sp>
        <p:nvSpPr>
          <p:cNvPr id="8" name="Line Callout 1 (Accent Bar) 7"/>
          <p:cNvSpPr/>
          <p:nvPr/>
        </p:nvSpPr>
        <p:spPr>
          <a:xfrm>
            <a:off x="3143250" y="5713413"/>
            <a:ext cx="5100638" cy="452437"/>
          </a:xfrm>
          <a:prstGeom prst="accentCallout1">
            <a:avLst>
              <a:gd name="adj1" fmla="val 18750"/>
              <a:gd name="adj2" fmla="val -8333"/>
              <a:gd name="adj3" fmla="val 381311"/>
              <a:gd name="adj4" fmla="val -453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err="1">
                <a:solidFill>
                  <a:schemeClr val="tx1"/>
                </a:solidFill>
              </a:rPr>
              <a:t>LoA</a:t>
            </a:r>
            <a:r>
              <a:rPr lang="en-GB" sz="1400" dirty="0">
                <a:solidFill>
                  <a:schemeClr val="tx1"/>
                </a:solidFill>
              </a:rPr>
              <a:t> 0: ‘like conventional unsigned email’</a:t>
            </a:r>
          </a:p>
        </p:txBody>
      </p:sp>
      <p:sp>
        <p:nvSpPr>
          <p:cNvPr id="9" name="Line Callout 1 (Accent Bar) 8"/>
          <p:cNvSpPr/>
          <p:nvPr/>
        </p:nvSpPr>
        <p:spPr>
          <a:xfrm>
            <a:off x="3143144" y="5208253"/>
            <a:ext cx="5101189" cy="452772"/>
          </a:xfrm>
          <a:prstGeom prst="accentCallout1">
            <a:avLst>
              <a:gd name="adj1" fmla="val 18750"/>
              <a:gd name="adj2" fmla="val -8333"/>
              <a:gd name="adj3" fmla="val 43016"/>
              <a:gd name="adj4" fmla="val -27939"/>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err="1">
                <a:ln>
                  <a:solidFill>
                    <a:schemeClr val="accent3">
                      <a:lumMod val="50000"/>
                    </a:schemeClr>
                  </a:solidFill>
                </a:ln>
                <a:solidFill>
                  <a:schemeClr val="tx1"/>
                </a:solidFill>
              </a:rPr>
              <a:t>LoA</a:t>
            </a:r>
            <a:r>
              <a:rPr lang="en-GB" sz="1400" dirty="0">
                <a:ln>
                  <a:solidFill>
                    <a:schemeClr val="accent3">
                      <a:lumMod val="50000"/>
                    </a:schemeClr>
                  </a:solidFill>
                </a:ln>
                <a:solidFill>
                  <a:schemeClr val="tx1"/>
                </a:solidFill>
              </a:rPr>
              <a:t> 1: verified email address with mail-back</a:t>
            </a:r>
          </a:p>
        </p:txBody>
      </p:sp>
      <p:sp>
        <p:nvSpPr>
          <p:cNvPr id="10" name="Line Callout 1 (Accent Bar) 9"/>
          <p:cNvSpPr/>
          <p:nvPr/>
        </p:nvSpPr>
        <p:spPr>
          <a:xfrm>
            <a:off x="3575193" y="4724921"/>
            <a:ext cx="5328592" cy="452772"/>
          </a:xfrm>
          <a:prstGeom prst="accentCallout1">
            <a:avLst>
              <a:gd name="adj1" fmla="val 18750"/>
              <a:gd name="adj2" fmla="val -8333"/>
              <a:gd name="adj3" fmla="val 23173"/>
              <a:gd name="adj4" fmla="val -35933"/>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smtClean="0">
                <a:ln>
                  <a:solidFill>
                    <a:srgbClr val="002060"/>
                  </a:solidFill>
                </a:ln>
                <a:solidFill>
                  <a:schemeClr val="tx1"/>
                </a:solidFill>
              </a:rPr>
              <a:t>IOTA AP</a:t>
            </a:r>
            <a:r>
              <a:rPr lang="en-GB" sz="1400" dirty="0">
                <a:ln>
                  <a:solidFill>
                    <a:srgbClr val="002060"/>
                  </a:solidFill>
                </a:ln>
                <a:solidFill>
                  <a:schemeClr val="tx1"/>
                </a:solidFill>
              </a:rPr>
              <a:t>: unique identification, no identity , limited traceability</a:t>
            </a:r>
          </a:p>
        </p:txBody>
      </p:sp>
      <p:sp>
        <p:nvSpPr>
          <p:cNvPr id="11" name="Line Callout 1 (Accent Bar) 10"/>
          <p:cNvSpPr/>
          <p:nvPr/>
        </p:nvSpPr>
        <p:spPr>
          <a:xfrm>
            <a:off x="3603297" y="4180378"/>
            <a:ext cx="5621043" cy="452772"/>
          </a:xfrm>
          <a:prstGeom prst="accentCallout1">
            <a:avLst>
              <a:gd name="adj1" fmla="val 18750"/>
              <a:gd name="adj2" fmla="val -8333"/>
              <a:gd name="adj3" fmla="val -7897"/>
              <a:gd name="adj4" fmla="val -34390"/>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ln>
                  <a:solidFill>
                    <a:srgbClr val="002060"/>
                  </a:solidFill>
                </a:ln>
                <a:solidFill>
                  <a:schemeClr val="tx1"/>
                </a:solidFill>
              </a:rPr>
              <a:t>SLCS: identified naming, point-in-time traceability, time-limited</a:t>
            </a:r>
          </a:p>
        </p:txBody>
      </p:sp>
      <p:sp>
        <p:nvSpPr>
          <p:cNvPr id="12" name="Line Callout 1 (Accent Bar) 11"/>
          <p:cNvSpPr/>
          <p:nvPr/>
        </p:nvSpPr>
        <p:spPr>
          <a:xfrm>
            <a:off x="3608442" y="3768093"/>
            <a:ext cx="5649147" cy="452772"/>
          </a:xfrm>
          <a:prstGeom prst="accentCallout1">
            <a:avLst>
              <a:gd name="adj1" fmla="val 18750"/>
              <a:gd name="adj2" fmla="val -8333"/>
              <a:gd name="adj3" fmla="val 58127"/>
              <a:gd name="adj4" fmla="val -34497"/>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ln>
                  <a:solidFill>
                    <a:srgbClr val="002060"/>
                  </a:solidFill>
                </a:ln>
                <a:solidFill>
                  <a:schemeClr val="tx1"/>
                </a:solidFill>
              </a:rPr>
              <a:t>MICS, Classic:  identified naming, traceability, longer-term, </a:t>
            </a:r>
            <a:br>
              <a:rPr lang="en-GB" sz="1400" dirty="0">
                <a:ln>
                  <a:solidFill>
                    <a:srgbClr val="002060"/>
                  </a:solidFill>
                </a:ln>
                <a:solidFill>
                  <a:schemeClr val="tx1"/>
                </a:solidFill>
              </a:rPr>
            </a:br>
            <a:r>
              <a:rPr lang="en-GB" sz="1400" dirty="0">
                <a:ln>
                  <a:solidFill>
                    <a:srgbClr val="002060"/>
                  </a:solidFill>
                </a:ln>
                <a:solidFill>
                  <a:schemeClr val="tx1"/>
                </a:solidFill>
              </a:rPr>
              <a:t>limited auditing</a:t>
            </a:r>
          </a:p>
        </p:txBody>
      </p:sp>
      <p:sp>
        <p:nvSpPr>
          <p:cNvPr id="13" name="Line Callout 1 (Accent Bar) 12"/>
          <p:cNvSpPr/>
          <p:nvPr/>
        </p:nvSpPr>
        <p:spPr>
          <a:xfrm>
            <a:off x="3132028" y="3212753"/>
            <a:ext cx="5029180" cy="452772"/>
          </a:xfrm>
          <a:prstGeom prst="accentCallout1">
            <a:avLst>
              <a:gd name="adj1" fmla="val 18750"/>
              <a:gd name="adj2" fmla="val -8333"/>
              <a:gd name="adj3" fmla="val 116384"/>
              <a:gd name="adj4" fmla="val -28366"/>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err="1">
                <a:ln>
                  <a:solidFill>
                    <a:schemeClr val="accent3">
                      <a:lumMod val="50000"/>
                    </a:schemeClr>
                  </a:solidFill>
                </a:ln>
                <a:solidFill>
                  <a:schemeClr val="tx1"/>
                </a:solidFill>
              </a:rPr>
              <a:t>LoA</a:t>
            </a:r>
            <a:r>
              <a:rPr lang="en-GB" sz="1400" dirty="0">
                <a:ln>
                  <a:solidFill>
                    <a:schemeClr val="accent3">
                      <a:lumMod val="50000"/>
                    </a:schemeClr>
                  </a:solidFill>
                </a:ln>
                <a:solidFill>
                  <a:schemeClr val="tx1"/>
                </a:solidFill>
              </a:rPr>
              <a:t> 2: 1, 2-factor vetting, verified traceability, externally audited as matter of course</a:t>
            </a:r>
          </a:p>
        </p:txBody>
      </p:sp>
      <p:sp>
        <p:nvSpPr>
          <p:cNvPr id="11278" name="TextBox 8"/>
          <p:cNvSpPr txBox="1">
            <a:spLocks noChangeArrowheads="1"/>
          </p:cNvSpPr>
          <p:nvPr/>
        </p:nvSpPr>
        <p:spPr bwMode="auto">
          <a:xfrm>
            <a:off x="0" y="5262563"/>
            <a:ext cx="1073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t>* somewhat </a:t>
            </a:r>
            <a:br>
              <a:rPr lang="en-GB" altLang="en-US" sz="1200"/>
            </a:br>
            <a:r>
              <a:rPr lang="en-GB" altLang="en-US" sz="1200"/>
              <a:t>my personal </a:t>
            </a:r>
            <a:br>
              <a:rPr lang="en-GB" altLang="en-US" sz="1200"/>
            </a:br>
            <a:r>
              <a:rPr lang="en-GB" altLang="en-US" sz="1200"/>
              <a:t>view … </a:t>
            </a:r>
            <a:br>
              <a:rPr lang="en-GB" altLang="en-US" sz="1200"/>
            </a:br>
            <a:r>
              <a:rPr lang="en-GB" altLang="en-US" sz="1200"/>
              <a:t>sorry for bias</a:t>
            </a:r>
          </a:p>
        </p:txBody>
      </p:sp>
      <p:sp>
        <p:nvSpPr>
          <p:cNvPr id="11279" name="TextBox 16"/>
          <p:cNvSpPr txBox="1">
            <a:spLocks noChangeArrowheads="1"/>
          </p:cNvSpPr>
          <p:nvPr/>
        </p:nvSpPr>
        <p:spPr bwMode="auto">
          <a:xfrm>
            <a:off x="1101725" y="52498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1</a:t>
            </a:r>
          </a:p>
        </p:txBody>
      </p:sp>
      <p:sp>
        <p:nvSpPr>
          <p:cNvPr id="11280" name="TextBox 17"/>
          <p:cNvSpPr txBox="1">
            <a:spLocks noChangeArrowheads="1"/>
          </p:cNvSpPr>
          <p:nvPr/>
        </p:nvSpPr>
        <p:spPr bwMode="auto">
          <a:xfrm>
            <a:off x="1090613" y="35829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2</a:t>
            </a:r>
          </a:p>
        </p:txBody>
      </p:sp>
      <p:sp>
        <p:nvSpPr>
          <p:cNvPr id="11281" name="TextBox 18"/>
          <p:cNvSpPr txBox="1">
            <a:spLocks noChangeArrowheads="1"/>
          </p:cNvSpPr>
          <p:nvPr/>
        </p:nvSpPr>
        <p:spPr bwMode="auto">
          <a:xfrm>
            <a:off x="635000" y="2979738"/>
            <a:ext cx="735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…3,4</a:t>
            </a:r>
          </a:p>
        </p:txBody>
      </p:sp>
      <p:cxnSp>
        <p:nvCxnSpPr>
          <p:cNvPr id="11282" name="Straight Arrow Connector 3"/>
          <p:cNvCxnSpPr>
            <a:cxnSpLocks noChangeShapeType="1"/>
          </p:cNvCxnSpPr>
          <p:nvPr/>
        </p:nvCxnSpPr>
        <p:spPr bwMode="auto">
          <a:xfrm>
            <a:off x="1692275" y="4181475"/>
            <a:ext cx="0" cy="544513"/>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1283" name="TextBox 4"/>
          <p:cNvSpPr txBox="1">
            <a:spLocks noChangeArrowheads="1"/>
          </p:cNvSpPr>
          <p:nvPr/>
        </p:nvSpPr>
        <p:spPr bwMode="auto">
          <a:xfrm>
            <a:off x="1687513" y="4276725"/>
            <a:ext cx="1027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a:t>RP task</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z="3600" dirty="0" smtClean="0">
                <a:latin typeface="Arial" charset="0"/>
                <a:cs typeface="Arial" charset="0"/>
              </a:rPr>
              <a:t>Moving the bar towards differentiated assurance</a:t>
            </a:r>
          </a:p>
        </p:txBody>
      </p:sp>
      <p:sp>
        <p:nvSpPr>
          <p:cNvPr id="18435" name="Content Placeholder 2"/>
          <p:cNvSpPr>
            <a:spLocks noGrp="1"/>
          </p:cNvSpPr>
          <p:nvPr>
            <p:ph idx="1"/>
          </p:nvPr>
        </p:nvSpPr>
        <p:spPr>
          <a:xfrm>
            <a:off x="250825" y="1196975"/>
            <a:ext cx="8599488" cy="4525963"/>
          </a:xfrm>
        </p:spPr>
        <p:txBody>
          <a:bodyPr/>
          <a:lstStyle/>
          <a:p>
            <a:pPr marL="0" indent="0" eaLnBrk="1" hangingPunct="1">
              <a:buFont typeface="Arial" charset="0"/>
              <a:buNone/>
              <a:defRPr/>
            </a:pPr>
            <a:r>
              <a:rPr lang="en-GB" dirty="0">
                <a:solidFill>
                  <a:srgbClr val="C00000"/>
                </a:solidFill>
                <a:latin typeface="Arial" charset="0"/>
                <a:cs typeface="Arial" charset="0"/>
              </a:rPr>
              <a:t>http://wiki.eugridpma.org/Main/IOTASecuredInfraAP</a:t>
            </a:r>
          </a:p>
          <a:p>
            <a:pPr eaLnBrk="1" hangingPunct="1">
              <a:defRPr/>
            </a:pPr>
            <a:r>
              <a:rPr lang="en-GB" dirty="0" smtClean="0">
                <a:solidFill>
                  <a:srgbClr val="002060"/>
                </a:solidFill>
                <a:latin typeface="Arial" charset="0"/>
                <a:cs typeface="Arial" charset="0"/>
              </a:rPr>
              <a:t>IOTA AP assurance level </a:t>
            </a:r>
            <a:r>
              <a:rPr lang="en-GB" i="1" dirty="0" smtClean="0">
                <a:solidFill>
                  <a:srgbClr val="002060"/>
                </a:solidFill>
                <a:latin typeface="Arial" charset="0"/>
                <a:cs typeface="Arial" charset="0"/>
              </a:rPr>
              <a:t>is</a:t>
            </a:r>
            <a:r>
              <a:rPr lang="en-GB" dirty="0" smtClean="0">
                <a:solidFill>
                  <a:srgbClr val="002060"/>
                </a:solidFill>
                <a:latin typeface="Arial" charset="0"/>
                <a:cs typeface="Arial" charset="0"/>
              </a:rPr>
              <a:t> different, and rest </a:t>
            </a:r>
            <a:br>
              <a:rPr lang="en-GB" dirty="0" smtClean="0">
                <a:solidFill>
                  <a:srgbClr val="002060"/>
                </a:solidFill>
                <a:latin typeface="Arial" charset="0"/>
                <a:cs typeface="Arial" charset="0"/>
              </a:rPr>
            </a:br>
            <a:r>
              <a:rPr lang="en-GB" i="1" dirty="0" smtClean="0">
                <a:solidFill>
                  <a:srgbClr val="002060"/>
                </a:solidFill>
                <a:latin typeface="Arial" charset="0"/>
                <a:cs typeface="Arial" charset="0"/>
              </a:rPr>
              <a:t>must</a:t>
            </a:r>
            <a:r>
              <a:rPr lang="en-GB" dirty="0" smtClean="0">
                <a:solidFill>
                  <a:srgbClr val="002060"/>
                </a:solidFill>
                <a:latin typeface="Arial" charset="0"/>
                <a:cs typeface="Arial" charset="0"/>
              </a:rPr>
              <a:t> be taken up by somebody else </a:t>
            </a:r>
          </a:p>
          <a:p>
            <a:pPr eaLnBrk="1" hangingPunct="1">
              <a:defRPr/>
            </a:pPr>
            <a:r>
              <a:rPr lang="en-GB" dirty="0" smtClean="0">
                <a:solidFill>
                  <a:srgbClr val="C00000"/>
                </a:solidFill>
                <a:latin typeface="Arial" charset="0"/>
                <a:cs typeface="Arial" charset="0"/>
              </a:rPr>
              <a:t>Consider questions about</a:t>
            </a:r>
          </a:p>
          <a:p>
            <a:pPr lvl="1" eaLnBrk="1" hangingPunct="1">
              <a:defRPr/>
            </a:pPr>
            <a:r>
              <a:rPr lang="en-GB" dirty="0" smtClean="0">
                <a:latin typeface="Arial" charset="0"/>
                <a:cs typeface="Arial" charset="0"/>
              </a:rPr>
              <a:t>Real names and pseudonyms</a:t>
            </a:r>
          </a:p>
          <a:p>
            <a:pPr lvl="1" eaLnBrk="1" hangingPunct="1">
              <a:defRPr/>
            </a:pPr>
            <a:r>
              <a:rPr lang="en-GB" dirty="0" smtClean="0">
                <a:latin typeface="Arial" charset="0"/>
                <a:cs typeface="Arial" charset="0"/>
              </a:rPr>
              <a:t>Enrolling users in a community</a:t>
            </a:r>
          </a:p>
          <a:p>
            <a:pPr lvl="1" eaLnBrk="1" hangingPunct="1">
              <a:defRPr/>
            </a:pPr>
            <a:r>
              <a:rPr lang="en-GB" dirty="0" smtClean="0">
                <a:latin typeface="Arial" charset="0"/>
                <a:cs typeface="Arial" charset="0"/>
              </a:rPr>
              <a:t>Keeping audit records in the VO</a:t>
            </a:r>
          </a:p>
          <a:p>
            <a:pPr lvl="1" eaLnBrk="1" hangingPunct="1">
              <a:defRPr/>
            </a:pPr>
            <a:r>
              <a:rPr lang="en-GB" dirty="0" smtClean="0">
                <a:latin typeface="Arial" charset="0"/>
                <a:cs typeface="Arial" charset="0"/>
              </a:rPr>
              <a:t>Auditability and tracing</a:t>
            </a:r>
          </a:p>
          <a:p>
            <a:pPr lvl="1" eaLnBrk="1" hangingPunct="1">
              <a:defRPr/>
            </a:pPr>
            <a:r>
              <a:rPr lang="en-GB" dirty="0" smtClean="0">
                <a:latin typeface="Arial" charset="0"/>
                <a:cs typeface="Arial" charset="0"/>
              </a:rPr>
              <a:t>Incident response</a:t>
            </a:r>
          </a:p>
          <a:p>
            <a:pPr lvl="1" eaLnBrk="1" hangingPunct="1">
              <a:defRPr/>
            </a:pPr>
            <a:endParaRPr lang="en-GB" dirty="0" smtClean="0">
              <a:latin typeface="Arial" charset="0"/>
              <a:cs typeface="Arial" charset="0"/>
            </a:endParaRPr>
          </a:p>
          <a:p>
            <a:pPr eaLnBrk="1" hangingPunct="1">
              <a:defRPr/>
            </a:pPr>
            <a:r>
              <a:rPr lang="en-GB" b="1" dirty="0" smtClean="0">
                <a:latin typeface="Arial" charset="0"/>
                <a:cs typeface="Arial" charset="0"/>
              </a:rPr>
              <a:t>As a new profile next to classic, MICS, SLCS</a:t>
            </a:r>
          </a:p>
        </p:txBody>
      </p:sp>
      <p:sp>
        <p:nvSpPr>
          <p:cNvPr id="122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chemeClr val="bg1"/>
                </a:solidFill>
              </a:rPr>
              <a:t>2013-04-11</a:t>
            </a:r>
            <a:endParaRPr lang="en-GB" altLang="en-US">
              <a:solidFill>
                <a:schemeClr val="bg1"/>
              </a:solidFill>
            </a:endParaRPr>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altLang="en-US">
                <a:solidFill>
                  <a:schemeClr val="bg1"/>
                </a:solidFill>
              </a:rPr>
              <a:t>Towards differentiated collaborative LoA </a:t>
            </a:r>
          </a:p>
        </p:txBody>
      </p:sp>
      <p:sp>
        <p:nvSpPr>
          <p:cNvPr id="6" name="TextBox 5"/>
          <p:cNvSpPr txBox="1"/>
          <p:nvPr/>
        </p:nvSpPr>
        <p:spPr>
          <a:xfrm>
            <a:off x="5651500" y="2173288"/>
            <a:ext cx="3313113" cy="3446462"/>
          </a:xfrm>
          <a:prstGeom prst="rect">
            <a:avLst/>
          </a:prstGeom>
          <a:solidFill>
            <a:schemeClr val="bg1">
              <a:lumMod val="95000"/>
            </a:schemeClr>
          </a:solidFill>
          <a:ln>
            <a:solidFill>
              <a:schemeClr val="tx1"/>
            </a:solidFill>
          </a:ln>
        </p:spPr>
        <p:txBody>
          <a:bodyPr>
            <a:spAutoFit/>
          </a:bodyPr>
          <a:lstStyle/>
          <a:p>
            <a:pPr>
              <a:defRPr/>
            </a:pPr>
            <a:r>
              <a:rPr lang="en-GB" sz="2000" b="1" dirty="0">
                <a:solidFill>
                  <a:srgbClr val="002060"/>
                </a:solidFill>
                <a:cs typeface="+mn-cs"/>
              </a:rPr>
              <a:t>Identity elements</a:t>
            </a:r>
          </a:p>
          <a:p>
            <a:pPr>
              <a:defRPr/>
            </a:pPr>
            <a:endParaRPr lang="en-GB" dirty="0">
              <a:cs typeface="+mn-cs"/>
            </a:endParaRPr>
          </a:p>
          <a:p>
            <a:pPr marL="176213" indent="-176213">
              <a:buFont typeface="Arial" pitchFamily="34" charset="0"/>
              <a:buChar char="•"/>
              <a:defRPr/>
            </a:pPr>
            <a:r>
              <a:rPr lang="en-GB" dirty="0">
                <a:cs typeface="+mn-cs"/>
              </a:rPr>
              <a:t>identifier management</a:t>
            </a:r>
          </a:p>
          <a:p>
            <a:pPr marL="176213" indent="-176213">
              <a:buFont typeface="Arial" pitchFamily="34" charset="0"/>
              <a:buChar char="•"/>
              <a:defRPr/>
            </a:pPr>
            <a:r>
              <a:rPr lang="en-GB" dirty="0">
                <a:cs typeface="+mn-cs"/>
              </a:rPr>
              <a:t>re-binding and revocation</a:t>
            </a:r>
          </a:p>
          <a:p>
            <a:pPr marL="176213" indent="-176213">
              <a:buFont typeface="Arial" pitchFamily="34" charset="0"/>
              <a:buChar char="•"/>
              <a:defRPr/>
            </a:pPr>
            <a:r>
              <a:rPr lang="en-GB" dirty="0">
                <a:cs typeface="+mn-cs"/>
              </a:rPr>
              <a:t>binding to entities</a:t>
            </a:r>
          </a:p>
          <a:p>
            <a:pPr marL="176213" indent="-176213">
              <a:buFont typeface="Arial" pitchFamily="34" charset="0"/>
              <a:buChar char="•"/>
              <a:defRPr/>
            </a:pPr>
            <a:r>
              <a:rPr lang="en-GB" dirty="0">
                <a:cs typeface="+mn-cs"/>
              </a:rPr>
              <a:t>traceability of entities</a:t>
            </a:r>
          </a:p>
          <a:p>
            <a:pPr marL="176213" indent="-176213">
              <a:buFont typeface="Arial" pitchFamily="34" charset="0"/>
              <a:buChar char="•"/>
              <a:defRPr/>
            </a:pPr>
            <a:r>
              <a:rPr lang="en-GB" dirty="0">
                <a:cs typeface="+mn-cs"/>
              </a:rPr>
              <a:t>emergency communications</a:t>
            </a:r>
          </a:p>
          <a:p>
            <a:pPr marL="176213" indent="-176213">
              <a:buFont typeface="Arial" pitchFamily="34" charset="0"/>
              <a:buChar char="•"/>
              <a:defRPr/>
            </a:pPr>
            <a:endParaRPr lang="en-GB" dirty="0">
              <a:cs typeface="+mn-cs"/>
            </a:endParaRPr>
          </a:p>
          <a:p>
            <a:pPr marL="176213" indent="-176213">
              <a:buFont typeface="Arial" pitchFamily="34" charset="0"/>
              <a:buChar char="•"/>
              <a:defRPr/>
            </a:pPr>
            <a:r>
              <a:rPr lang="en-GB" dirty="0">
                <a:cs typeface="+mn-cs"/>
              </a:rPr>
              <a:t>regular communications</a:t>
            </a:r>
          </a:p>
          <a:p>
            <a:pPr marL="176213" indent="-176213">
              <a:buFont typeface="Arial" pitchFamily="34" charset="0"/>
              <a:buChar char="•"/>
              <a:defRPr/>
            </a:pPr>
            <a:r>
              <a:rPr lang="en-GB" dirty="0">
                <a:cs typeface="+mn-cs"/>
              </a:rPr>
              <a:t>‘rich’ attribute assertions</a:t>
            </a:r>
          </a:p>
          <a:p>
            <a:pPr marL="176213" indent="-176213">
              <a:buFont typeface="Arial" pitchFamily="34" charset="0"/>
              <a:buChar char="•"/>
              <a:defRPr/>
            </a:pPr>
            <a:r>
              <a:rPr lang="en-GB" dirty="0">
                <a:cs typeface="+mn-cs"/>
              </a:rPr>
              <a:t>correlating identifiers</a:t>
            </a:r>
          </a:p>
          <a:p>
            <a:pPr marL="176213" indent="-176213">
              <a:buFont typeface="Arial" pitchFamily="34" charset="0"/>
              <a:buChar char="•"/>
              <a:defRPr/>
            </a:pPr>
            <a:r>
              <a:rPr lang="en-GB" dirty="0">
                <a:cs typeface="+mn-cs"/>
              </a:rPr>
              <a:t>access control</a:t>
            </a:r>
          </a:p>
        </p:txBody>
      </p:sp>
      <p:cxnSp>
        <p:nvCxnSpPr>
          <p:cNvPr id="7" name="Straight Connector 6"/>
          <p:cNvCxnSpPr/>
          <p:nvPr/>
        </p:nvCxnSpPr>
        <p:spPr>
          <a:xfrm>
            <a:off x="5930900" y="3355975"/>
            <a:ext cx="2919413"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Curved Right Arrow 3"/>
          <p:cNvSpPr/>
          <p:nvPr/>
        </p:nvSpPr>
        <p:spPr>
          <a:xfrm flipH="1" flipV="1">
            <a:off x="8850313" y="3289300"/>
            <a:ext cx="215900" cy="11541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 are </a:t>
            </a:r>
            <a:r>
              <a:rPr lang="en-GB" dirty="0" err="1" smtClean="0"/>
              <a:t>a’changeging</a:t>
            </a:r>
            <a:endParaRPr lang="en-GB" dirty="0"/>
          </a:p>
        </p:txBody>
      </p:sp>
      <p:sp>
        <p:nvSpPr>
          <p:cNvPr id="3" name="Content Placeholder 2"/>
          <p:cNvSpPr>
            <a:spLocks noGrp="1"/>
          </p:cNvSpPr>
          <p:nvPr>
            <p:ph idx="1"/>
          </p:nvPr>
        </p:nvSpPr>
        <p:spPr/>
        <p:txBody>
          <a:bodyPr/>
          <a:lstStyle/>
          <a:p>
            <a:r>
              <a:rPr lang="en-GB" sz="2400" dirty="0" smtClean="0"/>
              <a:t>More diverse services</a:t>
            </a:r>
          </a:p>
          <a:p>
            <a:pPr lvl="1"/>
            <a:r>
              <a:rPr lang="en-GB" sz="2000" dirty="0" smtClean="0"/>
              <a:t>portal </a:t>
            </a:r>
            <a:r>
              <a:rPr lang="en-GB" sz="2000" dirty="0" smtClean="0"/>
              <a:t>services, data-only, </a:t>
            </a:r>
            <a:r>
              <a:rPr lang="en-GB" sz="2000" dirty="0" err="1" smtClean="0"/>
              <a:t>IaaS</a:t>
            </a:r>
            <a:r>
              <a:rPr lang="en-GB" sz="2000" dirty="0" smtClean="0"/>
              <a:t> </a:t>
            </a:r>
            <a:r>
              <a:rPr lang="en-GB" sz="2000" dirty="0" smtClean="0"/>
              <a:t>clouds</a:t>
            </a:r>
          </a:p>
          <a:p>
            <a:pPr lvl="1"/>
            <a:r>
              <a:rPr lang="en-GB" sz="2000" dirty="0" smtClean="0"/>
              <a:t>more </a:t>
            </a:r>
            <a:r>
              <a:rPr lang="en-GB" sz="2000" dirty="0" smtClean="0"/>
              <a:t>closely </a:t>
            </a:r>
            <a:r>
              <a:rPr lang="en-GB" sz="2000" dirty="0" smtClean="0"/>
              <a:t>integrated: directly exposed to users</a:t>
            </a:r>
            <a:endParaRPr lang="en-GB" sz="2000" dirty="0" smtClean="0"/>
          </a:p>
          <a:p>
            <a:r>
              <a:rPr lang="en-GB" sz="2400" dirty="0" smtClean="0"/>
              <a:t>Can we simplify the user experience </a:t>
            </a:r>
            <a:r>
              <a:rPr lang="en-GB" sz="2400" dirty="0" smtClean="0"/>
              <a:t/>
            </a:r>
            <a:br>
              <a:rPr lang="en-GB" sz="2400" dirty="0" smtClean="0"/>
            </a:br>
            <a:r>
              <a:rPr lang="en-GB" sz="2400" dirty="0" smtClean="0"/>
              <a:t>and </a:t>
            </a:r>
            <a:r>
              <a:rPr lang="en-GB" sz="2400" dirty="0" smtClean="0"/>
              <a:t>reduce duplicate efforts</a:t>
            </a:r>
            <a:br>
              <a:rPr lang="en-GB" sz="2400" dirty="0" smtClean="0"/>
            </a:br>
            <a:r>
              <a:rPr lang="en-GB" sz="2400" dirty="0" smtClean="0"/>
              <a:t>… and still stay reasonably secure</a:t>
            </a:r>
            <a:r>
              <a:rPr lang="en-GB" sz="2400" dirty="0" smtClean="0"/>
              <a:t>?</a:t>
            </a:r>
          </a:p>
          <a:p>
            <a:pPr marL="0" indent="0">
              <a:buNone/>
            </a:pPr>
            <a:r>
              <a:rPr lang="en-GB" sz="2400" dirty="0" smtClean="0"/>
              <a:t>We have</a:t>
            </a:r>
          </a:p>
          <a:p>
            <a:r>
              <a:rPr lang="en-GB" sz="2400" dirty="0" smtClean="0"/>
              <a:t>(</a:t>
            </a:r>
            <a:r>
              <a:rPr lang="en-GB" sz="2400" dirty="0"/>
              <a:t>well-)managed AAI federations in many countries are now well </a:t>
            </a:r>
            <a:r>
              <a:rPr lang="en-GB" sz="2400" dirty="0" smtClean="0"/>
              <a:t>established</a:t>
            </a:r>
          </a:p>
          <a:p>
            <a:r>
              <a:rPr lang="en-GB" sz="2400" dirty="0"/>
              <a:t>i</a:t>
            </a:r>
            <a:r>
              <a:rPr lang="en-GB" sz="2400" dirty="0" smtClean="0"/>
              <a:t>nfrastructures with defined (and at times adhered-to) procedures</a:t>
            </a:r>
          </a:p>
          <a:p>
            <a:r>
              <a:rPr lang="en-GB" sz="2400" dirty="0" smtClean="0"/>
              <a:t>but that are quite differently structured</a:t>
            </a:r>
            <a:endParaRPr lang="en-GB" sz="2400" dirty="0"/>
          </a:p>
          <a:p>
            <a:endParaRPr lang="en-GB" sz="2400"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3097979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IOTA Profile</a:t>
            </a:r>
            <a:endParaRPr lang="en-GB" dirty="0"/>
          </a:p>
        </p:txBody>
      </p:sp>
      <p:sp>
        <p:nvSpPr>
          <p:cNvPr id="6" name="Subtitle 5"/>
          <p:cNvSpPr>
            <a:spLocks noGrp="1"/>
          </p:cNvSpPr>
          <p:nvPr>
            <p:ph type="subTitle" idx="1"/>
          </p:nvPr>
        </p:nvSpPr>
        <p:spPr>
          <a:xfrm>
            <a:off x="1475656" y="3886200"/>
            <a:ext cx="7344816" cy="1343000"/>
          </a:xfrm>
        </p:spPr>
        <p:txBody>
          <a:bodyPr/>
          <a:lstStyle/>
          <a:p>
            <a:pPr algn="r"/>
            <a:r>
              <a:rPr lang="en-GB" sz="2400" i="1" dirty="0" smtClean="0">
                <a:solidFill>
                  <a:srgbClr val="C00000"/>
                </a:solidFill>
              </a:rPr>
              <a:t>http://</a:t>
            </a:r>
            <a:r>
              <a:rPr lang="en-GB" sz="2400" i="1" dirty="0">
                <a:solidFill>
                  <a:srgbClr val="C00000"/>
                </a:solidFill>
              </a:rPr>
              <a:t>wiki.eugridpma.org/Main/IOTASecuredInfraAP</a:t>
            </a:r>
          </a:p>
        </p:txBody>
      </p:sp>
      <p:sp>
        <p:nvSpPr>
          <p:cNvPr id="4" name="Footer Placeholder 3"/>
          <p:cNvSpPr>
            <a:spLocks noGrp="1"/>
          </p:cNvSpPr>
          <p:nvPr>
            <p:ph type="ftr" sz="quarter" idx="11"/>
          </p:nvPr>
        </p:nvSpPr>
        <p:spPr>
          <a:prstGeom prst="rect">
            <a:avLst/>
          </a:prstGeom>
        </p:spPr>
        <p:txBody>
          <a:bodyPr/>
          <a:lstStyle/>
          <a:p>
            <a:pPr>
              <a:defRPr/>
            </a:pPr>
            <a:r>
              <a:rPr lang="en-US" smtClean="0"/>
              <a:t>EUGridPMA for EGI-TF13</a:t>
            </a:r>
            <a:endParaRPr lang="en-GB"/>
          </a:p>
        </p:txBody>
      </p:sp>
    </p:spTree>
    <p:extLst>
      <p:ext uri="{BB962C8B-B14F-4D97-AF65-F5344CB8AC3E}">
        <p14:creationId xmlns:p14="http://schemas.microsoft.com/office/powerpoint/2010/main" val="594258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Profile Structure</a:t>
            </a:r>
            <a:endParaRPr lang="en-GB" dirty="0"/>
          </a:p>
        </p:txBody>
      </p:sp>
      <p:sp>
        <p:nvSpPr>
          <p:cNvPr id="3" name="Content Placeholder 2"/>
          <p:cNvSpPr>
            <a:spLocks noGrp="1"/>
          </p:cNvSpPr>
          <p:nvPr>
            <p:ph idx="1"/>
          </p:nvPr>
        </p:nvSpPr>
        <p:spPr/>
        <p:txBody>
          <a:bodyPr/>
          <a:lstStyle/>
          <a:p>
            <a:pPr marL="0" indent="0">
              <a:buNone/>
            </a:pPr>
            <a:r>
              <a:rPr lang="en-GB" altLang="en-US" sz="2400" b="1" dirty="0" smtClean="0">
                <a:solidFill>
                  <a:srgbClr val="C00000"/>
                </a:solidFill>
              </a:rPr>
              <a:t>General items (from the federation level)</a:t>
            </a:r>
          </a:p>
          <a:p>
            <a:r>
              <a:rPr lang="en-GB" altLang="en-US" sz="2400" dirty="0" smtClean="0"/>
              <a:t>subject </a:t>
            </a:r>
            <a:r>
              <a:rPr lang="en-GB" altLang="en-US" sz="2400" dirty="0"/>
              <a:t>names must be globally unique</a:t>
            </a:r>
          </a:p>
          <a:p>
            <a:r>
              <a:rPr lang="en-GB" altLang="en-US" sz="2400" dirty="0" smtClean="0"/>
              <a:t>persistent for </a:t>
            </a:r>
            <a:r>
              <a:rPr lang="en-GB" altLang="en-US" sz="2400" dirty="0"/>
              <a:t>the life time of the </a:t>
            </a:r>
            <a:r>
              <a:rPr lang="en-GB" altLang="en-US" sz="2400" dirty="0" smtClean="0"/>
              <a:t>authority</a:t>
            </a:r>
            <a:br>
              <a:rPr lang="en-GB" altLang="en-US" sz="2400" dirty="0" smtClean="0"/>
            </a:br>
            <a:endParaRPr lang="en-GB" altLang="en-US" sz="2400" dirty="0" smtClean="0"/>
          </a:p>
          <a:p>
            <a:pPr marL="0" indent="0">
              <a:buNone/>
            </a:pPr>
            <a:r>
              <a:rPr lang="en-GB" altLang="en-US" sz="2400" b="1" dirty="0" smtClean="0">
                <a:solidFill>
                  <a:srgbClr val="C00000"/>
                </a:solidFill>
              </a:rPr>
              <a:t>Architectural model</a:t>
            </a:r>
            <a:endParaRPr lang="en-GB" altLang="en-US" sz="2400" b="1" dirty="0">
              <a:solidFill>
                <a:srgbClr val="C00000"/>
              </a:solidFill>
            </a:endParaRPr>
          </a:p>
          <a:p>
            <a:r>
              <a:rPr lang="en-GB" altLang="en-US" sz="2400" dirty="0"/>
              <a:t>It’s about people and </a:t>
            </a:r>
            <a:r>
              <a:rPr lang="en-GB" altLang="en-US" sz="2400" dirty="0" smtClean="0"/>
              <a:t>robots, not servers or services</a:t>
            </a:r>
            <a:endParaRPr lang="en-GB" altLang="en-US" sz="2400" dirty="0"/>
          </a:p>
          <a:p>
            <a:r>
              <a:rPr lang="en-GB" altLang="en-US" sz="2400" dirty="0"/>
              <a:t>Naming of IOTA subjects must be </a:t>
            </a:r>
            <a:r>
              <a:rPr lang="en-GB" altLang="en-US" sz="2400" dirty="0" smtClean="0"/>
              <a:t>distinct</a:t>
            </a:r>
          </a:p>
          <a:p>
            <a:pPr lvl="1"/>
            <a:r>
              <a:rPr lang="en-GB" altLang="en-US" sz="2000" dirty="0" smtClean="0"/>
              <a:t>‘migration’ of named does not work since it itself was not vetted</a:t>
            </a:r>
          </a:p>
          <a:p>
            <a:pPr lvl="1"/>
            <a:r>
              <a:rPr lang="en-GB" altLang="en-US" sz="2000" dirty="0" smtClean="0"/>
              <a:t>If every eligible entity name was any vetted, then it can be done</a:t>
            </a:r>
          </a:p>
          <a:p>
            <a:r>
              <a:rPr lang="en-GB" altLang="en-US" sz="2400" dirty="0" smtClean="0"/>
              <a:t>Supposedly backed by federation (InCommon, UKAMF, or maybe even all of </a:t>
            </a:r>
            <a:r>
              <a:rPr lang="en-GB" altLang="en-US" sz="2400" dirty="0" err="1" smtClean="0"/>
              <a:t>eduGAIN</a:t>
            </a:r>
            <a:r>
              <a:rPr lang="en-GB" altLang="en-US" sz="2400" dirty="0" smtClean="0"/>
              <a:t>?)</a:t>
            </a:r>
            <a:endParaRPr lang="en-GB" altLang="en-US" sz="2400" dirty="0"/>
          </a:p>
          <a:p>
            <a:endParaRPr lang="en-GB" sz="2400"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286307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IdM</a:t>
            </a:r>
            <a:r>
              <a:rPr lang="en-GB" dirty="0" smtClean="0"/>
              <a:t> Relationships</a:t>
            </a:r>
            <a:endParaRPr lang="en-GB" dirty="0"/>
          </a:p>
        </p:txBody>
      </p:sp>
      <p:sp>
        <p:nvSpPr>
          <p:cNvPr id="3" name="Content Placeholder 2"/>
          <p:cNvSpPr>
            <a:spLocks noGrp="1"/>
          </p:cNvSpPr>
          <p:nvPr>
            <p:ph idx="1"/>
          </p:nvPr>
        </p:nvSpPr>
        <p:spPr>
          <a:xfrm>
            <a:off x="611188" y="1412776"/>
            <a:ext cx="8353300" cy="4525963"/>
          </a:xfrm>
        </p:spPr>
        <p:txBody>
          <a:bodyPr/>
          <a:lstStyle/>
          <a:p>
            <a:pPr marL="0" indent="0">
              <a:buNone/>
            </a:pPr>
            <a:r>
              <a:rPr lang="en-US" dirty="0"/>
              <a:t>subscriber identity is </a:t>
            </a:r>
            <a:r>
              <a:rPr lang="en-US" dirty="0">
                <a:solidFill>
                  <a:srgbClr val="C00000"/>
                </a:solidFill>
              </a:rPr>
              <a:t>maintained</a:t>
            </a:r>
            <a:r>
              <a:rPr lang="en-US" dirty="0"/>
              <a:t> by the credential issuing authority or by </a:t>
            </a:r>
            <a:r>
              <a:rPr lang="en-US" dirty="0">
                <a:solidFill>
                  <a:srgbClr val="C00000"/>
                </a:solidFill>
              </a:rPr>
              <a:t>third parties </a:t>
            </a:r>
            <a:r>
              <a:rPr lang="en-US" dirty="0" smtClean="0">
                <a:solidFill>
                  <a:srgbClr val="C00000"/>
                </a:solidFill>
              </a:rPr>
              <a:t>[read: federation] </a:t>
            </a:r>
            <a:r>
              <a:rPr lang="en-US" dirty="0" smtClean="0"/>
              <a:t>trusted </a:t>
            </a:r>
            <a:r>
              <a:rPr lang="en-US" dirty="0"/>
              <a:t>by the authority for the purposes of identifier assignment. </a:t>
            </a:r>
            <a:endParaRPr lang="en-US" dirty="0" smtClean="0"/>
          </a:p>
          <a:p>
            <a:pPr marL="0" indent="0">
              <a:buNone/>
            </a:pPr>
            <a:r>
              <a:rPr lang="en-US" dirty="0" smtClean="0"/>
              <a:t>Any </a:t>
            </a:r>
            <a:r>
              <a:rPr lang="en-US" dirty="0"/>
              <a:t>such third parties must have a documented and </a:t>
            </a:r>
            <a:r>
              <a:rPr lang="en-US" dirty="0">
                <a:solidFill>
                  <a:srgbClr val="C00000"/>
                </a:solidFill>
              </a:rPr>
              <a:t>verifiable relationship </a:t>
            </a:r>
            <a:r>
              <a:rPr lang="en-US" dirty="0"/>
              <a:t>with the issuing authority, and through this relationship the issuing authority must have documented, verifiable and </a:t>
            </a:r>
            <a:r>
              <a:rPr lang="en-US" dirty="0">
                <a:solidFill>
                  <a:srgbClr val="C00000"/>
                </a:solidFill>
              </a:rPr>
              <a:t>auditable means to ensure the requirements of this authentication profile </a:t>
            </a:r>
            <a:r>
              <a:rPr lang="en-US" dirty="0"/>
              <a:t>are </a:t>
            </a:r>
            <a:r>
              <a:rPr lang="en-US" dirty="0" smtClean="0"/>
              <a:t>met </a:t>
            </a:r>
            <a:r>
              <a:rPr lang="en-US" dirty="0" smtClean="0">
                <a:solidFill>
                  <a:srgbClr val="C00000"/>
                </a:solidFill>
              </a:rPr>
              <a:t>[this auditing does not implicitly extend to actual IDs, see later]</a:t>
            </a:r>
            <a:endParaRPr lang="en-GB" dirty="0">
              <a:solidFill>
                <a:srgbClr val="C00000"/>
              </a:solidFill>
            </a:endParaRPr>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2896920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Explicit caveat!</a:t>
            </a:r>
            <a:endParaRPr lang="en-GB" dirty="0"/>
          </a:p>
        </p:txBody>
      </p:sp>
      <p:sp>
        <p:nvSpPr>
          <p:cNvPr id="3" name="Content Placeholder 2"/>
          <p:cNvSpPr>
            <a:spLocks noGrp="1"/>
          </p:cNvSpPr>
          <p:nvPr>
            <p:ph idx="1"/>
          </p:nvPr>
        </p:nvSpPr>
        <p:spPr/>
        <p:txBody>
          <a:bodyPr/>
          <a:lstStyle/>
          <a:p>
            <a:pPr marL="0" indent="0">
              <a:buNone/>
            </a:pPr>
            <a:r>
              <a:rPr lang="en-US" sz="2400" dirty="0" smtClean="0"/>
              <a:t>Credentials </a:t>
            </a:r>
            <a:r>
              <a:rPr lang="en-US" sz="2400" dirty="0"/>
              <a:t>issued by authorities operating under this Authentication Profile should be used primarily </a:t>
            </a:r>
            <a:r>
              <a:rPr lang="en-US" sz="2400" dirty="0">
                <a:solidFill>
                  <a:srgbClr val="C00000"/>
                </a:solidFill>
              </a:rPr>
              <a:t>in conjunction with vetting and authentication data collected by the relying parties</a:t>
            </a:r>
            <a:r>
              <a:rPr lang="en-US" sz="2400" dirty="0"/>
              <a:t>, such that there is less need for collecting data that would otherwise duplicate efforts already performed by such relying parties. </a:t>
            </a:r>
            <a:endParaRPr lang="en-US" sz="2400" dirty="0" smtClean="0"/>
          </a:p>
          <a:p>
            <a:pPr marL="0" indent="0">
              <a:buNone/>
            </a:pPr>
            <a:r>
              <a:rPr lang="en-US" sz="2400" dirty="0"/>
              <a:t>Authorities are </a:t>
            </a:r>
            <a:r>
              <a:rPr lang="en-US" sz="2400" dirty="0">
                <a:solidFill>
                  <a:srgbClr val="C00000"/>
                </a:solidFill>
              </a:rPr>
              <a:t>not required to collect more data than are necessary for fulfilling the uniqueness requirements</a:t>
            </a:r>
            <a:r>
              <a:rPr lang="en-US" sz="2400" dirty="0"/>
              <a:t>. Credentials issued by authorities under this profile may not provide sufficient information to independently trace individual subscribers, and should be used in conjunction with complementary identification and vetting processes. </a:t>
            </a:r>
            <a:endParaRPr lang="en-GB" sz="2400"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723184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Naming</a:t>
            </a:r>
            <a:endParaRPr lang="en-GB" dirty="0"/>
          </a:p>
        </p:txBody>
      </p:sp>
      <p:sp>
        <p:nvSpPr>
          <p:cNvPr id="3" name="Content Placeholder 2"/>
          <p:cNvSpPr>
            <a:spLocks noGrp="1"/>
          </p:cNvSpPr>
          <p:nvPr>
            <p:ph idx="1"/>
          </p:nvPr>
        </p:nvSpPr>
        <p:spPr/>
        <p:txBody>
          <a:bodyPr/>
          <a:lstStyle/>
          <a:p>
            <a:pPr marL="0" indent="0">
              <a:buNone/>
            </a:pPr>
            <a:r>
              <a:rPr lang="en-US" sz="2400" dirty="0" smtClean="0"/>
              <a:t>opaque </a:t>
            </a:r>
            <a:r>
              <a:rPr lang="en-US" sz="2400" dirty="0"/>
              <a:t>unique identifier </a:t>
            </a:r>
            <a:r>
              <a:rPr lang="en-US" sz="2400" b="1" dirty="0" smtClean="0">
                <a:solidFill>
                  <a:srgbClr val="C00000"/>
                </a:solidFill>
              </a:rPr>
              <a:t>OR</a:t>
            </a:r>
            <a:r>
              <a:rPr lang="en-US" sz="2400" dirty="0" smtClean="0">
                <a:solidFill>
                  <a:srgbClr val="C00000"/>
                </a:solidFill>
              </a:rPr>
              <a:t> </a:t>
            </a:r>
            <a:r>
              <a:rPr lang="en-US" sz="2400" dirty="0" smtClean="0"/>
              <a:t>name </a:t>
            </a:r>
            <a:r>
              <a:rPr lang="en-US" sz="2400" dirty="0">
                <a:solidFill>
                  <a:srgbClr val="C00000"/>
                </a:solidFill>
              </a:rPr>
              <a:t>chosen by the requestor</a:t>
            </a:r>
            <a:r>
              <a:rPr lang="en-US" sz="2400" dirty="0"/>
              <a:t> and obtained from (a list proposed by) the </a:t>
            </a:r>
            <a:r>
              <a:rPr lang="en-US" sz="2400" dirty="0" err="1">
                <a:hlinkClick r:id="rId2" tooltip="IdP (this topic does not yet exist; you can create it)"/>
              </a:rPr>
              <a:t>IdP</a:t>
            </a:r>
            <a:r>
              <a:rPr lang="en-US" sz="2400" dirty="0"/>
              <a:t> on which the issuer will enforce uniqueness. </a:t>
            </a:r>
          </a:p>
          <a:p>
            <a:pPr marL="0" indent="0">
              <a:buNone/>
            </a:pPr>
            <a:r>
              <a:rPr lang="en-US" sz="2400" dirty="0"/>
              <a:t>The set of subject name elements included must: </a:t>
            </a:r>
          </a:p>
          <a:p>
            <a:r>
              <a:rPr lang="en-US" sz="2400" dirty="0"/>
              <a:t>identify the identity </a:t>
            </a:r>
            <a:r>
              <a:rPr lang="en-US" sz="2400" dirty="0" smtClean="0"/>
              <a:t>management system </a:t>
            </a:r>
          </a:p>
          <a:p>
            <a:r>
              <a:rPr lang="en-US" sz="2400" dirty="0" smtClean="0"/>
              <a:t>contain sufficient information […] allows unique identification of the vetted entity in this identity management system; </a:t>
            </a:r>
          </a:p>
          <a:p>
            <a:r>
              <a:rPr lang="en-US" sz="2400" dirty="0" smtClean="0"/>
              <a:t>with </a:t>
            </a:r>
            <a:r>
              <a:rPr lang="en-US" sz="2400" dirty="0"/>
              <a:t>a verified element in the credential </a:t>
            </a:r>
            <a:r>
              <a:rPr lang="en-US" sz="2400" dirty="0" smtClean="0">
                <a:solidFill>
                  <a:srgbClr val="C00000"/>
                </a:solidFill>
              </a:rPr>
              <a:t>[not: subject] </a:t>
            </a:r>
            <a:r>
              <a:rPr lang="en-US" sz="2400" dirty="0" smtClean="0"/>
              <a:t>that </a:t>
            </a:r>
            <a:r>
              <a:rPr lang="en-US" sz="2400" dirty="0"/>
              <a:t>allows direct contact to the subject (e.g. an email address</a:t>
            </a:r>
            <a:r>
              <a:rPr lang="en-US" sz="2400" dirty="0">
                <a:hlinkClick r:id="rId3"/>
              </a:rPr>
              <a:t>(1)</a:t>
            </a:r>
            <a:r>
              <a:rPr lang="en-US" sz="2400" dirty="0"/>
              <a:t>), </a:t>
            </a:r>
            <a:r>
              <a:rPr lang="en-US" sz="2400" dirty="0" smtClean="0"/>
              <a:t>correct </a:t>
            </a:r>
            <a:r>
              <a:rPr lang="en-US" sz="2400" dirty="0"/>
              <a:t>at time of issuance; </a:t>
            </a:r>
          </a:p>
          <a:p>
            <a:r>
              <a:rPr lang="en-US" sz="2400" dirty="0" err="1" smtClean="0"/>
              <a:t>subjectAlternativeName</a:t>
            </a:r>
            <a:r>
              <a:rPr lang="en-US" sz="2400" dirty="0" smtClean="0"/>
              <a:t> contains </a:t>
            </a:r>
            <a:r>
              <a:rPr lang="en-US" sz="2400" dirty="0" err="1" smtClean="0"/>
              <a:t>emailAddress</a:t>
            </a:r>
            <a:endParaRPr lang="en-US" sz="2400" dirty="0"/>
          </a:p>
          <a:p>
            <a:pPr marL="0" indent="0">
              <a:buNone/>
            </a:pPr>
            <a:endParaRPr lang="en-GB" sz="2400"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3097595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Records and </a:t>
            </a:r>
            <a:r>
              <a:rPr lang="en-GB" dirty="0" err="1" smtClean="0"/>
              <a:t>tracability</a:t>
            </a:r>
            <a:endParaRPr lang="en-GB" dirty="0"/>
          </a:p>
        </p:txBody>
      </p:sp>
      <p:sp>
        <p:nvSpPr>
          <p:cNvPr id="3" name="Content Placeholder 2"/>
          <p:cNvSpPr>
            <a:spLocks noGrp="1"/>
          </p:cNvSpPr>
          <p:nvPr>
            <p:ph idx="1"/>
          </p:nvPr>
        </p:nvSpPr>
        <p:spPr/>
        <p:txBody>
          <a:bodyPr/>
          <a:lstStyle/>
          <a:p>
            <a:r>
              <a:rPr lang="en-US" dirty="0" smtClean="0"/>
              <a:t>the </a:t>
            </a:r>
            <a:r>
              <a:rPr lang="en-US" dirty="0"/>
              <a:t>authority must retain sufficient information, or have sufficient information </a:t>
            </a:r>
            <a:r>
              <a:rPr lang="en-US" dirty="0">
                <a:solidFill>
                  <a:srgbClr val="C00000"/>
                </a:solidFill>
              </a:rPr>
              <a:t>retained on its behalf</a:t>
            </a:r>
            <a:r>
              <a:rPr lang="en-US" dirty="0"/>
              <a:t>, such that the persistency of name binding can be guaranteed. </a:t>
            </a:r>
            <a:endParaRPr lang="en-US" dirty="0" smtClean="0"/>
          </a:p>
          <a:p>
            <a:r>
              <a:rPr lang="en-US" dirty="0" smtClean="0"/>
              <a:t>The </a:t>
            </a:r>
            <a:r>
              <a:rPr lang="en-US" dirty="0"/>
              <a:t>authority may rely in good faith </a:t>
            </a:r>
            <a:r>
              <a:rPr lang="en-US" dirty="0" smtClean="0">
                <a:solidFill>
                  <a:srgbClr val="C00000"/>
                </a:solidFill>
              </a:rPr>
              <a:t>[not: audited and verified]</a:t>
            </a:r>
            <a:r>
              <a:rPr lang="en-US" dirty="0" smtClean="0"/>
              <a:t> on </a:t>
            </a:r>
            <a:r>
              <a:rPr lang="en-US" dirty="0"/>
              <a:t>identity management systems by third parties, provided such third parties retain the necessary records. </a:t>
            </a:r>
            <a:endParaRPr lang="en-GB"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486867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Traceability</a:t>
            </a:r>
            <a:endParaRPr lang="en-GB" dirty="0"/>
          </a:p>
        </p:txBody>
      </p:sp>
      <p:sp>
        <p:nvSpPr>
          <p:cNvPr id="3" name="Content Placeholder 2"/>
          <p:cNvSpPr>
            <a:spLocks noGrp="1"/>
          </p:cNvSpPr>
          <p:nvPr>
            <p:ph idx="1"/>
          </p:nvPr>
        </p:nvSpPr>
        <p:spPr/>
        <p:txBody>
          <a:bodyPr/>
          <a:lstStyle/>
          <a:p>
            <a:pPr marL="0" indent="0">
              <a:buNone/>
            </a:pPr>
            <a:r>
              <a:rPr lang="en-US" dirty="0">
                <a:solidFill>
                  <a:srgbClr val="C00000"/>
                </a:solidFill>
              </a:rPr>
              <a:t>At credential issuing </a:t>
            </a:r>
            <a:r>
              <a:rPr lang="en-US" dirty="0" smtClean="0">
                <a:solidFill>
                  <a:srgbClr val="C00000"/>
                </a:solidFill>
              </a:rPr>
              <a:t>time [not: for the validity of the credential]</a:t>
            </a:r>
            <a:r>
              <a:rPr lang="en-US" dirty="0" smtClean="0"/>
              <a:t>, </a:t>
            </a:r>
            <a:r>
              <a:rPr lang="en-US" dirty="0"/>
              <a:t>the authority must reasonably demonstrate how it can verify identity information and trace this information back to a physical person (or for non-human credentials to a named group). </a:t>
            </a:r>
            <a:endParaRPr lang="en-US" dirty="0" smtClean="0"/>
          </a:p>
          <a:p>
            <a:pPr marL="0" indent="0">
              <a:buNone/>
            </a:pPr>
            <a:r>
              <a:rPr lang="en-US" dirty="0" smtClean="0"/>
              <a:t>At </a:t>
            </a:r>
            <a:r>
              <a:rPr lang="en-US" dirty="0"/>
              <a:t>the time of issuance, the authority </a:t>
            </a:r>
            <a:r>
              <a:rPr lang="en-US" dirty="0">
                <a:solidFill>
                  <a:srgbClr val="C00000"/>
                </a:solidFill>
              </a:rPr>
              <a:t>may rely </a:t>
            </a:r>
            <a:r>
              <a:rPr lang="en-US" b="1" dirty="0">
                <a:solidFill>
                  <a:srgbClr val="C00000"/>
                </a:solidFill>
              </a:rPr>
              <a:t>in good faith </a:t>
            </a:r>
            <a:r>
              <a:rPr lang="en-US" dirty="0">
                <a:solidFill>
                  <a:srgbClr val="C00000"/>
                </a:solidFill>
              </a:rPr>
              <a:t>on any identity management system by a third party</a:t>
            </a:r>
            <a:r>
              <a:rPr lang="en-US" dirty="0"/>
              <a:t> with which it has entered into an agreement </a:t>
            </a:r>
            <a:r>
              <a:rPr lang="en-US" dirty="0" smtClean="0"/>
              <a:t>[…] </a:t>
            </a:r>
            <a:endParaRPr lang="en-GB"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3550283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Revocation</a:t>
            </a:r>
            <a:endParaRPr lang="en-GB" dirty="0"/>
          </a:p>
        </p:txBody>
      </p:sp>
      <p:sp>
        <p:nvSpPr>
          <p:cNvPr id="3" name="Content Placeholder 2"/>
          <p:cNvSpPr>
            <a:spLocks noGrp="1"/>
          </p:cNvSpPr>
          <p:nvPr>
            <p:ph idx="1"/>
          </p:nvPr>
        </p:nvSpPr>
        <p:spPr/>
        <p:txBody>
          <a:bodyPr/>
          <a:lstStyle/>
          <a:p>
            <a:pPr marL="0" indent="0">
              <a:buNone/>
            </a:pPr>
            <a:r>
              <a:rPr lang="en-US" sz="2400" dirty="0" smtClean="0"/>
              <a:t>… Any entity </a:t>
            </a:r>
            <a:r>
              <a:rPr lang="en-US" sz="2400" dirty="0"/>
              <a:t>can request revocation if they can sufficiently demonstrate compromise or exposure </a:t>
            </a:r>
            <a:r>
              <a:rPr lang="en-US" sz="2400" dirty="0">
                <a:solidFill>
                  <a:srgbClr val="C00000"/>
                </a:solidFill>
              </a:rPr>
              <a:t>of the associated private key material</a:t>
            </a:r>
            <a:r>
              <a:rPr lang="en-US" sz="2400" dirty="0"/>
              <a:t>, or if they can demonstrate that any </a:t>
            </a:r>
            <a:r>
              <a:rPr lang="en-US" sz="2400" dirty="0">
                <a:solidFill>
                  <a:srgbClr val="C00000"/>
                </a:solidFill>
              </a:rPr>
              <a:t>data contained in the credential is incorrect</a:t>
            </a:r>
            <a:r>
              <a:rPr lang="en-US" sz="2400" dirty="0"/>
              <a:t>. </a:t>
            </a:r>
            <a:endParaRPr lang="en-US" sz="2400" dirty="0" smtClean="0"/>
          </a:p>
          <a:p>
            <a:pPr marL="0" indent="0">
              <a:buNone/>
            </a:pPr>
            <a:r>
              <a:rPr lang="en-US" sz="2400" dirty="0" smtClean="0"/>
              <a:t>Managers </a:t>
            </a:r>
            <a:r>
              <a:rPr lang="en-US" sz="2400" dirty="0"/>
              <a:t>of identity management systems involved in issuing credentials </a:t>
            </a:r>
            <a:r>
              <a:rPr lang="en-US" sz="2400" b="1" dirty="0">
                <a:solidFill>
                  <a:srgbClr val="C00000"/>
                </a:solidFill>
              </a:rPr>
              <a:t>may</a:t>
            </a:r>
            <a:r>
              <a:rPr lang="en-US" sz="2400" dirty="0">
                <a:solidFill>
                  <a:srgbClr val="C00000"/>
                </a:solidFill>
              </a:rPr>
              <a:t> </a:t>
            </a:r>
            <a:r>
              <a:rPr lang="en-US" sz="2400" dirty="0" smtClean="0">
                <a:solidFill>
                  <a:srgbClr val="C00000"/>
                </a:solidFill>
              </a:rPr>
              <a:t>[not: should or must] </a:t>
            </a:r>
            <a:r>
              <a:rPr lang="en-US" sz="2400" dirty="0" smtClean="0"/>
              <a:t>request </a:t>
            </a:r>
            <a:r>
              <a:rPr lang="en-US" sz="2400" dirty="0"/>
              <a:t>revocation of credentials if their stored identity data changes or when traceability to the person is lost. </a:t>
            </a:r>
            <a:endParaRPr lang="en-US" sz="2400" dirty="0" smtClean="0"/>
          </a:p>
          <a:p>
            <a:pPr marL="0" indent="0">
              <a:buNone/>
            </a:pPr>
            <a:r>
              <a:rPr lang="en-US" sz="2400" dirty="0" smtClean="0">
                <a:solidFill>
                  <a:srgbClr val="C00000"/>
                </a:solidFill>
              </a:rPr>
              <a:t>Individual </a:t>
            </a:r>
            <a:r>
              <a:rPr lang="en-US" sz="2400" dirty="0">
                <a:solidFill>
                  <a:srgbClr val="C00000"/>
                </a:solidFill>
              </a:rPr>
              <a:t>holders </a:t>
            </a:r>
            <a:r>
              <a:rPr lang="en-US" sz="2400" dirty="0"/>
              <a:t>of a credential </a:t>
            </a:r>
            <a:r>
              <a:rPr lang="en-US" sz="2400" dirty="0">
                <a:solidFill>
                  <a:srgbClr val="C00000"/>
                </a:solidFill>
              </a:rPr>
              <a:t>must request revocation </a:t>
            </a:r>
            <a:r>
              <a:rPr lang="en-US" sz="2400" dirty="0"/>
              <a:t>if the private key pertaining to the credential is lost or has been compromised, or if the data in the credential are no longer valid. </a:t>
            </a:r>
            <a:endParaRPr lang="en-GB" sz="2400"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2425147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 and Incident Response</a:t>
            </a:r>
            <a:endParaRPr lang="en-GB" dirty="0"/>
          </a:p>
        </p:txBody>
      </p:sp>
      <p:sp>
        <p:nvSpPr>
          <p:cNvPr id="3" name="Content Placeholder 2"/>
          <p:cNvSpPr>
            <a:spLocks noGrp="1"/>
          </p:cNvSpPr>
          <p:nvPr>
            <p:ph idx="1"/>
          </p:nvPr>
        </p:nvSpPr>
        <p:spPr/>
        <p:txBody>
          <a:bodyPr/>
          <a:lstStyle/>
          <a:p>
            <a:pPr marL="0" indent="0">
              <a:buNone/>
            </a:pPr>
            <a:r>
              <a:rPr lang="en-US" sz="2400" dirty="0" smtClean="0"/>
              <a:t>systems of </a:t>
            </a:r>
            <a:r>
              <a:rPr lang="en-US" sz="2400" dirty="0"/>
              <a:t>the authority or </a:t>
            </a:r>
            <a:r>
              <a:rPr lang="en-US" sz="2400" dirty="0">
                <a:solidFill>
                  <a:srgbClr val="C00000"/>
                </a:solidFill>
              </a:rPr>
              <a:t>at third parties </a:t>
            </a:r>
            <a:r>
              <a:rPr lang="en-US" sz="2400" dirty="0"/>
              <a:t>with which the authority has entered into an agreement for identity management </a:t>
            </a:r>
            <a:r>
              <a:rPr lang="en-US" sz="2400" dirty="0">
                <a:solidFill>
                  <a:srgbClr val="C00000"/>
                </a:solidFill>
              </a:rPr>
              <a:t>should</a:t>
            </a:r>
            <a:r>
              <a:rPr lang="en-US" sz="2400" dirty="0"/>
              <a:t> </a:t>
            </a:r>
            <a:r>
              <a:rPr lang="en-US" sz="2400" dirty="0" smtClean="0"/>
              <a:t>[not: must] be </a:t>
            </a:r>
            <a:r>
              <a:rPr lang="en-US" sz="2400" dirty="0"/>
              <a:t>highly secure and trustworthy systems, </a:t>
            </a:r>
            <a:r>
              <a:rPr lang="en-US" sz="2400" dirty="0" smtClean="0"/>
              <a:t>[...]</a:t>
            </a:r>
          </a:p>
          <a:p>
            <a:pPr marL="0" indent="0">
              <a:buNone/>
            </a:pPr>
            <a:r>
              <a:rPr lang="en-US" sz="2400" dirty="0"/>
              <a:t>The authority must </a:t>
            </a:r>
            <a:r>
              <a:rPr lang="en-US" sz="2400" dirty="0" smtClean="0">
                <a:solidFill>
                  <a:srgbClr val="C00000"/>
                </a:solidFill>
              </a:rPr>
              <a:t>not </a:t>
            </a:r>
            <a:r>
              <a:rPr lang="en-US" sz="2400" dirty="0">
                <a:solidFill>
                  <a:srgbClr val="C00000"/>
                </a:solidFill>
              </a:rPr>
              <a:t>knowingly continue</a:t>
            </a:r>
            <a:r>
              <a:rPr lang="en-US" sz="2400" dirty="0"/>
              <a:t> to rely on data from </a:t>
            </a:r>
            <a:r>
              <a:rPr lang="en-US" sz="2400" dirty="0">
                <a:solidFill>
                  <a:srgbClr val="C00000"/>
                </a:solidFill>
              </a:rPr>
              <a:t>third parties that provide inaccurate or fraudulent information</a:t>
            </a:r>
            <a:r>
              <a:rPr lang="en-US" sz="2400" dirty="0"/>
              <a:t>. </a:t>
            </a:r>
            <a:endParaRPr lang="en-US" sz="2400" dirty="0" smtClean="0"/>
          </a:p>
          <a:p>
            <a:pPr marL="0" indent="0">
              <a:buNone/>
            </a:pPr>
            <a:r>
              <a:rPr lang="en-US" sz="2400" dirty="0" smtClean="0"/>
              <a:t>It </a:t>
            </a:r>
            <a:r>
              <a:rPr lang="en-US" sz="2400" dirty="0"/>
              <a:t>is </a:t>
            </a:r>
            <a:r>
              <a:rPr lang="en-US" sz="2400" dirty="0">
                <a:solidFill>
                  <a:srgbClr val="C00000"/>
                </a:solidFill>
              </a:rPr>
              <a:t>strongly recommended that any third party </a:t>
            </a:r>
            <a:r>
              <a:rPr lang="en-US" sz="2400" dirty="0"/>
              <a:t>on which the issuing </a:t>
            </a:r>
            <a:r>
              <a:rPr lang="en-US" sz="2400" dirty="0" smtClean="0"/>
              <a:t>authority </a:t>
            </a:r>
            <a:r>
              <a:rPr lang="en-US" sz="2400" dirty="0"/>
              <a:t>relies </a:t>
            </a:r>
            <a:r>
              <a:rPr lang="en-US" sz="2400" dirty="0">
                <a:solidFill>
                  <a:srgbClr val="C00000"/>
                </a:solidFill>
              </a:rPr>
              <a:t>has an incident response capability</a:t>
            </a:r>
            <a:r>
              <a:rPr lang="en-US" sz="2400" dirty="0"/>
              <a:t> and is willing to participate in resolving such incidents. </a:t>
            </a:r>
            <a:r>
              <a:rPr lang="en-US" sz="2400" dirty="0" smtClean="0">
                <a:solidFill>
                  <a:srgbClr val="C00000"/>
                </a:solidFill>
              </a:rPr>
              <a:t>[but notably in InCommon this is not part of the agreement – and some org intentionally don’t want to]</a:t>
            </a:r>
            <a:endParaRPr lang="en-GB" sz="2400" dirty="0">
              <a:solidFill>
                <a:srgbClr val="C00000"/>
              </a:solidFill>
            </a:endParaRPr>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713118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Auditing</a:t>
            </a:r>
            <a:endParaRPr lang="en-GB" dirty="0"/>
          </a:p>
        </p:txBody>
      </p:sp>
      <p:sp>
        <p:nvSpPr>
          <p:cNvPr id="3" name="Content Placeholder 2"/>
          <p:cNvSpPr>
            <a:spLocks noGrp="1"/>
          </p:cNvSpPr>
          <p:nvPr>
            <p:ph idx="1"/>
          </p:nvPr>
        </p:nvSpPr>
        <p:spPr/>
        <p:txBody>
          <a:bodyPr/>
          <a:lstStyle/>
          <a:p>
            <a:pPr marL="0" indent="0">
              <a:buNone/>
            </a:pPr>
            <a:r>
              <a:rPr lang="en-US" sz="1600" dirty="0"/>
              <a:t>Each authority must accept being audited by another accredited authority to verify its compliance with the rules and procedures specified in its CP/CPS document. </a:t>
            </a:r>
          </a:p>
          <a:p>
            <a:pPr marL="0" indent="0">
              <a:buNone/>
            </a:pPr>
            <a:r>
              <a:rPr lang="en-US" sz="1600" dirty="0"/>
              <a:t>The authority should perform internal operational audits of its staff and of interfaces between components and systems. These audits should be </a:t>
            </a:r>
            <a:r>
              <a:rPr lang="en-US" sz="1600" dirty="0" err="1"/>
              <a:t>performanced</a:t>
            </a:r>
            <a:r>
              <a:rPr lang="en-US" sz="1600" dirty="0"/>
              <a:t> at least once per year to verify its compliance with the rules and procedures specified in its CP/CPS document. Audit results shall be made available to the accrediting body upon request. A list of authority and site identity management personnel should be maintained and verified at least once per year. </a:t>
            </a:r>
          </a:p>
          <a:p>
            <a:pPr marL="0" indent="0">
              <a:buNone/>
            </a:pPr>
            <a:endParaRPr lang="en-US" dirty="0" smtClean="0"/>
          </a:p>
          <a:p>
            <a:pPr marL="0" indent="0">
              <a:buNone/>
            </a:pPr>
            <a:r>
              <a:rPr lang="en-US" dirty="0" smtClean="0">
                <a:solidFill>
                  <a:srgbClr val="C00000"/>
                </a:solidFill>
              </a:rPr>
              <a:t>The </a:t>
            </a:r>
            <a:r>
              <a:rPr lang="en-US" dirty="0">
                <a:solidFill>
                  <a:srgbClr val="C00000"/>
                </a:solidFill>
              </a:rPr>
              <a:t>auditing does not necessarily extend to identity vetting systems operated by third parties and used for credential issuance. </a:t>
            </a:r>
            <a:endParaRPr lang="en-GB" dirty="0">
              <a:solidFill>
                <a:srgbClr val="C00000"/>
              </a:solidFill>
            </a:endParaRPr>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4235887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Differentiated </a:t>
            </a:r>
            <a:r>
              <a:rPr lang="en-GB" dirty="0" smtClean="0"/>
              <a:t>assurance</a:t>
            </a:r>
            <a:endParaRPr lang="en-GB" dirty="0"/>
          </a:p>
        </p:txBody>
      </p:sp>
      <p:sp>
        <p:nvSpPr>
          <p:cNvPr id="3" name="Content Placeholder 2"/>
          <p:cNvSpPr>
            <a:spLocks noGrp="1"/>
          </p:cNvSpPr>
          <p:nvPr>
            <p:ph idx="1"/>
          </p:nvPr>
        </p:nvSpPr>
        <p:spPr>
          <a:xfrm>
            <a:off x="611188" y="1412776"/>
            <a:ext cx="8353300" cy="4525963"/>
          </a:xfrm>
        </p:spPr>
        <p:txBody>
          <a:bodyPr/>
          <a:lstStyle/>
          <a:p>
            <a:r>
              <a:rPr lang="en-GB" dirty="0" smtClean="0">
                <a:solidFill>
                  <a:srgbClr val="C00000"/>
                </a:solidFill>
              </a:rPr>
              <a:t>EGI: VO Portal Policy</a:t>
            </a:r>
          </a:p>
          <a:p>
            <a:pPr lvl="1"/>
            <a:r>
              <a:rPr lang="en-GB" dirty="0" smtClean="0"/>
              <a:t>4 levels of ‘impact’ -&gt; 4 levels of identity assurance</a:t>
            </a:r>
          </a:p>
          <a:p>
            <a:pPr lvl="1"/>
            <a:r>
              <a:rPr lang="en-GB" dirty="0" smtClean="0"/>
              <a:t>Inspired by portals (science gateways), but not limited thereto</a:t>
            </a:r>
          </a:p>
          <a:p>
            <a:pPr lvl="1"/>
            <a:r>
              <a:rPr lang="en-GB" dirty="0" smtClean="0"/>
              <a:t>EGI SPG: </a:t>
            </a:r>
            <a:r>
              <a:rPr lang="en-US" i="1" dirty="0">
                <a:hlinkClick r:id="rId2"/>
              </a:rPr>
              <a:t>https://</a:t>
            </a:r>
            <a:r>
              <a:rPr lang="en-US" i="1" dirty="0" smtClean="0">
                <a:hlinkClick r:id="rId2"/>
              </a:rPr>
              <a:t>documents.</a:t>
            </a:r>
            <a:r>
              <a:rPr lang="en-US" b="1" i="1" dirty="0" smtClean="0">
                <a:hlinkClick r:id="rId2"/>
              </a:rPr>
              <a:t>egi</a:t>
            </a:r>
            <a:r>
              <a:rPr lang="en-US" i="1" dirty="0" smtClean="0">
                <a:hlinkClick r:id="rId2"/>
              </a:rPr>
              <a:t>.eu/document/80</a:t>
            </a:r>
            <a:endParaRPr lang="en-US" i="1" dirty="0" smtClean="0"/>
          </a:p>
          <a:p>
            <a:r>
              <a:rPr lang="en-US" dirty="0" smtClean="0">
                <a:solidFill>
                  <a:srgbClr val="C00000"/>
                </a:solidFill>
              </a:rPr>
              <a:t>Actions </a:t>
            </a:r>
            <a:r>
              <a:rPr lang="en-US" dirty="0" err="1" smtClean="0">
                <a:solidFill>
                  <a:srgbClr val="C00000"/>
                </a:solidFill>
              </a:rPr>
              <a:t>vs</a:t>
            </a:r>
            <a:r>
              <a:rPr lang="en-US" dirty="0" smtClean="0">
                <a:solidFill>
                  <a:srgbClr val="C00000"/>
                </a:solidFill>
              </a:rPr>
              <a:t> assurance level</a:t>
            </a:r>
          </a:p>
          <a:p>
            <a:pPr lvl="1"/>
            <a:r>
              <a:rPr lang="en-US" i="1" dirty="0" smtClean="0"/>
              <a:t>Click-only portals	– anonymous, but rate limited</a:t>
            </a:r>
          </a:p>
          <a:p>
            <a:pPr lvl="1"/>
            <a:r>
              <a:rPr lang="en-US" i="1" dirty="0" smtClean="0"/>
              <a:t>Parameter portals 	– email </a:t>
            </a:r>
            <a:r>
              <a:rPr lang="en-US" i="1" dirty="0" err="1" smtClean="0"/>
              <a:t>reg</a:t>
            </a:r>
            <a:r>
              <a:rPr lang="en-US" i="1" dirty="0" smtClean="0"/>
              <a:t>, rate limited</a:t>
            </a:r>
          </a:p>
          <a:p>
            <a:pPr lvl="1"/>
            <a:r>
              <a:rPr lang="en-US" i="1" dirty="0" smtClean="0"/>
              <a:t>Data storage 		– ‘LoA</a:t>
            </a:r>
            <a:r>
              <a:rPr lang="en-US" i="1" dirty="0"/>
              <a:t>-</a:t>
            </a:r>
            <a:r>
              <a:rPr lang="en-US" i="1" dirty="0" smtClean="0"/>
              <a:t>1’, unqualified </a:t>
            </a:r>
            <a:br>
              <a:rPr lang="en-US" i="1" dirty="0" smtClean="0"/>
            </a:br>
            <a:r>
              <a:rPr lang="en-US" i="1" dirty="0" smtClean="0"/>
              <a:t>   federated, site-specific agreements for write access</a:t>
            </a:r>
          </a:p>
          <a:p>
            <a:pPr lvl="1"/>
            <a:r>
              <a:rPr lang="en-US" i="1" dirty="0" smtClean="0"/>
              <a:t>Arbitrary executables	– traceable and persistent ID</a:t>
            </a:r>
            <a:endParaRPr lang="en-US" i="1"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2779228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Accreditation process</a:t>
            </a:r>
            <a:endParaRPr lang="en-GB" dirty="0"/>
          </a:p>
        </p:txBody>
      </p:sp>
      <p:sp>
        <p:nvSpPr>
          <p:cNvPr id="3" name="Content Placeholder 2"/>
          <p:cNvSpPr>
            <a:spLocks noGrp="1"/>
          </p:cNvSpPr>
          <p:nvPr>
            <p:ph idx="1"/>
          </p:nvPr>
        </p:nvSpPr>
        <p:spPr/>
        <p:txBody>
          <a:bodyPr/>
          <a:lstStyle/>
          <a:p>
            <a:r>
              <a:rPr lang="en-GB" dirty="0" smtClean="0"/>
              <a:t>There are lots of ‘</a:t>
            </a:r>
            <a:r>
              <a:rPr lang="en-GB" dirty="0" err="1" smtClean="0"/>
              <a:t>should’s</a:t>
            </a:r>
            <a:r>
              <a:rPr lang="en-GB" dirty="0" smtClean="0"/>
              <a:t> and recommendation in the list – these get evaluated by the accrediting PMA</a:t>
            </a:r>
          </a:p>
          <a:p>
            <a:r>
              <a:rPr lang="en-GB" dirty="0" smtClean="0"/>
              <a:t>We expect ‘managed’ federations to be used: national NREN-run federations like those in </a:t>
            </a:r>
            <a:r>
              <a:rPr lang="en-GB" dirty="0" err="1" smtClean="0"/>
              <a:t>eduGAIN</a:t>
            </a:r>
            <a:r>
              <a:rPr lang="en-GB" dirty="0" smtClean="0"/>
              <a:t>. Then you effectively get a lot more!</a:t>
            </a:r>
          </a:p>
          <a:p>
            <a:r>
              <a:rPr lang="en-GB" dirty="0" smtClean="0"/>
              <a:t>InCommon is also managed, but their basic membership level suffers from the ‘don’t-ask-any-questions’ encourage programme </a:t>
            </a:r>
            <a:br>
              <a:rPr lang="en-GB" dirty="0" smtClean="0"/>
            </a:br>
            <a:r>
              <a:rPr lang="en-GB" dirty="0" smtClean="0"/>
              <a:t>– there are hardly any requirements in there </a:t>
            </a:r>
            <a:r>
              <a:rPr lang="en-GB" dirty="0" smtClean="0">
                <a:sym typeface="Wingdings" panose="05000000000000000000" pitchFamily="2" charset="2"/>
              </a:rPr>
              <a:t>, lots of orgs don’t bother to (tell they) do it right</a:t>
            </a:r>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1116891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IOTA Identity Providers</a:t>
            </a:r>
            <a:endParaRPr lang="en-GB" dirty="0"/>
          </a:p>
        </p:txBody>
      </p:sp>
      <p:sp>
        <p:nvSpPr>
          <p:cNvPr id="3" name="Content Placeholder 2"/>
          <p:cNvSpPr>
            <a:spLocks noGrp="1"/>
          </p:cNvSpPr>
          <p:nvPr>
            <p:ph idx="1"/>
          </p:nvPr>
        </p:nvSpPr>
        <p:spPr>
          <a:xfrm>
            <a:off x="611188" y="1412776"/>
            <a:ext cx="8281292" cy="4525963"/>
          </a:xfrm>
        </p:spPr>
        <p:txBody>
          <a:bodyPr/>
          <a:lstStyle/>
          <a:p>
            <a:r>
              <a:rPr lang="en-GB" dirty="0" smtClean="0"/>
              <a:t>Who can provide IOTA?</a:t>
            </a:r>
          </a:p>
          <a:p>
            <a:pPr lvl="1"/>
            <a:r>
              <a:rPr lang="en-GB" dirty="0" smtClean="0"/>
              <a:t>CILogon InCommon Basic (</a:t>
            </a:r>
            <a:r>
              <a:rPr lang="en-GB" i="1" dirty="0" smtClean="0"/>
              <a:t>not </a:t>
            </a:r>
            <a:r>
              <a:rPr lang="en-GB" i="1" dirty="0" err="1" smtClean="0"/>
              <a:t>OpenID</a:t>
            </a:r>
            <a:r>
              <a:rPr lang="en-GB" i="1" dirty="0" smtClean="0"/>
              <a:t>)</a:t>
            </a:r>
            <a:endParaRPr lang="en-GB" dirty="0" smtClean="0"/>
          </a:p>
          <a:p>
            <a:pPr lvl="1"/>
            <a:r>
              <a:rPr lang="en-GB" dirty="0" smtClean="0"/>
              <a:t>UK NES </a:t>
            </a:r>
            <a:r>
              <a:rPr lang="en-GB" dirty="0" err="1" smtClean="0"/>
              <a:t>SARoNGS</a:t>
            </a:r>
            <a:endParaRPr lang="en-GB" dirty="0" smtClean="0"/>
          </a:p>
          <a:p>
            <a:pPr lvl="1"/>
            <a:r>
              <a:rPr lang="en-GB" i="1" dirty="0" smtClean="0"/>
              <a:t>In future maybe a new SP serving </a:t>
            </a:r>
            <a:r>
              <a:rPr lang="en-GB" i="1" dirty="0" err="1" smtClean="0"/>
              <a:t>eduGAIN</a:t>
            </a:r>
            <a:r>
              <a:rPr lang="en-GB" i="1" dirty="0" smtClean="0"/>
              <a:t> </a:t>
            </a:r>
            <a:r>
              <a:rPr lang="en-GB" i="1" dirty="0" err="1" smtClean="0"/>
              <a:t>IdPs</a:t>
            </a:r>
            <a:r>
              <a:rPr lang="en-GB" i="1" dirty="0" smtClean="0"/>
              <a:t/>
            </a:r>
            <a:br>
              <a:rPr lang="en-GB" i="1" dirty="0" smtClean="0"/>
            </a:br>
            <a:r>
              <a:rPr lang="en-GB" i="1" dirty="0" smtClean="0"/>
              <a:t>the </a:t>
            </a:r>
            <a:r>
              <a:rPr lang="en-GB" i="1" dirty="0" err="1" smtClean="0"/>
              <a:t>eduGAIN</a:t>
            </a:r>
            <a:r>
              <a:rPr lang="en-GB" i="1" dirty="0" smtClean="0"/>
              <a:t> federation template looks strong enough</a:t>
            </a:r>
            <a:br>
              <a:rPr lang="en-GB" i="1" dirty="0" smtClean="0"/>
            </a:br>
            <a:r>
              <a:rPr lang="en-GB" i="1" dirty="0" smtClean="0"/>
              <a:t>and better than InCommon w.r.t incident response</a:t>
            </a:r>
            <a:endParaRPr lang="en-GB" i="1" dirty="0"/>
          </a:p>
          <a:p>
            <a:endParaRPr lang="en-GB" dirty="0" smtClean="0"/>
          </a:p>
          <a:p>
            <a:r>
              <a:rPr lang="en-GB" dirty="0" smtClean="0"/>
              <a:t>Who can actually use it?</a:t>
            </a:r>
          </a:p>
          <a:p>
            <a:pPr lvl="1"/>
            <a:r>
              <a:rPr lang="en-GB" dirty="0" smtClean="0"/>
              <a:t>XSEDE is willing to accept at least InCommon Basic</a:t>
            </a:r>
          </a:p>
          <a:p>
            <a:pPr lvl="1"/>
            <a:r>
              <a:rPr lang="en-GB" dirty="0" smtClean="0"/>
              <a:t>UK NGS might accept </a:t>
            </a:r>
            <a:r>
              <a:rPr lang="en-GB" dirty="0" err="1" smtClean="0"/>
              <a:t>SARoNGS</a:t>
            </a:r>
            <a:endParaRPr lang="en-GB" dirty="0" smtClean="0"/>
          </a:p>
          <a:p>
            <a:pPr lvl="1"/>
            <a:r>
              <a:rPr lang="en-GB" dirty="0" smtClean="0"/>
              <a:t>… </a:t>
            </a:r>
            <a:r>
              <a:rPr lang="en-GB" i="1" dirty="0" smtClean="0"/>
              <a:t>you get the idea ;-) but this ought to start changing</a:t>
            </a:r>
            <a:endParaRPr lang="en-GB"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864285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IOTA Technical Deployment</a:t>
            </a:r>
            <a:endParaRPr lang="en-GB" dirty="0"/>
          </a:p>
        </p:txBody>
      </p:sp>
      <p:sp>
        <p:nvSpPr>
          <p:cNvPr id="6" name="Subtitle 5"/>
          <p:cNvSpPr>
            <a:spLocks noGrp="1"/>
          </p:cNvSpPr>
          <p:nvPr>
            <p:ph type="subTitle" idx="1"/>
          </p:nvPr>
        </p:nvSpPr>
        <p:spPr>
          <a:xfrm>
            <a:off x="2987824" y="3886200"/>
            <a:ext cx="5832648" cy="1343000"/>
          </a:xfrm>
        </p:spPr>
        <p:txBody>
          <a:bodyPr/>
          <a:lstStyle/>
          <a:p>
            <a:pPr algn="r"/>
            <a:r>
              <a:rPr lang="en-GB" i="1" dirty="0" smtClean="0"/>
              <a:t>Distribution and use considerations</a:t>
            </a:r>
            <a:endParaRPr lang="en-GB" i="1" dirty="0"/>
          </a:p>
        </p:txBody>
      </p:sp>
      <p:sp>
        <p:nvSpPr>
          <p:cNvPr id="4" name="Footer Placeholder 3"/>
          <p:cNvSpPr>
            <a:spLocks noGrp="1"/>
          </p:cNvSpPr>
          <p:nvPr>
            <p:ph type="ftr" sz="quarter" idx="11"/>
          </p:nvPr>
        </p:nvSpPr>
        <p:spPr>
          <a:prstGeom prst="rect">
            <a:avLst/>
          </a:prstGeom>
        </p:spPr>
        <p:txBody>
          <a:bodyPr/>
          <a:lstStyle/>
          <a:p>
            <a:pPr>
              <a:defRPr/>
            </a:pPr>
            <a:r>
              <a:rPr lang="en-US" smtClean="0"/>
              <a:t>EUGridPMA for EGI-TF13</a:t>
            </a:r>
            <a:endParaRPr lang="en-GB"/>
          </a:p>
        </p:txBody>
      </p:sp>
    </p:spTree>
    <p:extLst>
      <p:ext uri="{BB962C8B-B14F-4D97-AF65-F5344CB8AC3E}">
        <p14:creationId xmlns:p14="http://schemas.microsoft.com/office/powerpoint/2010/main" val="2298002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mtClean="0">
                <a:latin typeface="Arial" charset="0"/>
                <a:cs typeface="Arial" charset="0"/>
              </a:rPr>
              <a:t>Technical trust remains</a:t>
            </a:r>
          </a:p>
        </p:txBody>
      </p:sp>
      <p:sp>
        <p:nvSpPr>
          <p:cNvPr id="19459" name="Content Placeholder 2"/>
          <p:cNvSpPr>
            <a:spLocks noGrp="1"/>
          </p:cNvSpPr>
          <p:nvPr>
            <p:ph idx="1"/>
          </p:nvPr>
        </p:nvSpPr>
        <p:spPr>
          <a:xfrm>
            <a:off x="611188" y="1412875"/>
            <a:ext cx="8353425" cy="4525963"/>
          </a:xfrm>
        </p:spPr>
        <p:txBody>
          <a:bodyPr/>
          <a:lstStyle/>
          <a:p>
            <a:pPr eaLnBrk="1" hangingPunct="1">
              <a:defRPr/>
            </a:pPr>
            <a:r>
              <a:rPr lang="en-GB" sz="2800" dirty="0">
                <a:latin typeface="Arial" charset="0"/>
                <a:cs typeface="Arial" charset="0"/>
              </a:rPr>
              <a:t>l</a:t>
            </a:r>
            <a:r>
              <a:rPr lang="en-GB" sz="2800" dirty="0" smtClean="0">
                <a:latin typeface="Arial" charset="0"/>
                <a:cs typeface="Arial" charset="0"/>
              </a:rPr>
              <a:t>oosing technical trust would make </a:t>
            </a:r>
            <a:br>
              <a:rPr lang="en-GB" sz="2800" dirty="0" smtClean="0">
                <a:latin typeface="Arial" charset="0"/>
                <a:cs typeface="Arial" charset="0"/>
              </a:rPr>
            </a:br>
            <a:r>
              <a:rPr lang="en-GB" sz="2800" dirty="0" smtClean="0">
                <a:latin typeface="Arial" charset="0"/>
                <a:cs typeface="Arial" charset="0"/>
              </a:rPr>
              <a:t>any authentication infrastructure useless</a:t>
            </a:r>
          </a:p>
          <a:p>
            <a:pPr eaLnBrk="1" hangingPunct="1">
              <a:defRPr/>
            </a:pPr>
            <a:r>
              <a:rPr lang="en-GB" sz="2800" dirty="0">
                <a:latin typeface="Arial" charset="0"/>
                <a:cs typeface="Arial" charset="0"/>
              </a:rPr>
              <a:t>s</a:t>
            </a:r>
            <a:r>
              <a:rPr lang="en-GB" sz="2800" dirty="0" smtClean="0">
                <a:latin typeface="Arial" charset="0"/>
                <a:cs typeface="Arial" charset="0"/>
              </a:rPr>
              <a:t>o integrity of the </a:t>
            </a:r>
            <a:r>
              <a:rPr lang="en-GB" sz="2800" i="1" dirty="0" smtClean="0">
                <a:latin typeface="Arial" charset="0"/>
                <a:cs typeface="Arial" charset="0"/>
              </a:rPr>
              <a:t>issuer</a:t>
            </a:r>
            <a:r>
              <a:rPr lang="en-GB" sz="2800" dirty="0" smtClean="0">
                <a:latin typeface="Arial" charset="0"/>
                <a:cs typeface="Arial" charset="0"/>
              </a:rPr>
              <a:t> has to be retained</a:t>
            </a:r>
          </a:p>
          <a:p>
            <a:pPr lvl="1" eaLnBrk="1" hangingPunct="1">
              <a:defRPr/>
            </a:pPr>
            <a:r>
              <a:rPr lang="en-GB" sz="2400" dirty="0" smtClean="0">
                <a:latin typeface="Arial" charset="0"/>
                <a:cs typeface="Arial" charset="0"/>
              </a:rPr>
              <a:t>just like for the AA Operations Guidelines</a:t>
            </a:r>
          </a:p>
          <a:p>
            <a:pPr lvl="1" eaLnBrk="1" hangingPunct="1">
              <a:defRPr/>
            </a:pPr>
            <a:r>
              <a:rPr lang="en-GB" sz="2400" dirty="0" smtClean="0">
                <a:latin typeface="Arial" charset="0"/>
                <a:cs typeface="Arial" charset="0"/>
              </a:rPr>
              <a:t>similar to the classic, </a:t>
            </a:r>
            <a:r>
              <a:rPr lang="en-GB" sz="2400" dirty="0" err="1" smtClean="0">
                <a:latin typeface="Arial" charset="0"/>
                <a:cs typeface="Arial" charset="0"/>
              </a:rPr>
              <a:t>mics</a:t>
            </a:r>
            <a:r>
              <a:rPr lang="en-GB" sz="2400" dirty="0" smtClean="0">
                <a:latin typeface="Arial" charset="0"/>
                <a:cs typeface="Arial" charset="0"/>
              </a:rPr>
              <a:t> and </a:t>
            </a:r>
            <a:r>
              <a:rPr lang="en-GB" sz="2400" dirty="0" err="1" smtClean="0">
                <a:latin typeface="Arial" charset="0"/>
                <a:cs typeface="Arial" charset="0"/>
              </a:rPr>
              <a:t>slcs</a:t>
            </a:r>
            <a:r>
              <a:rPr lang="en-GB" sz="2400" dirty="0" smtClean="0">
                <a:latin typeface="Arial" charset="0"/>
                <a:cs typeface="Arial" charset="0"/>
              </a:rPr>
              <a:t> profiles</a:t>
            </a:r>
          </a:p>
          <a:p>
            <a:pPr lvl="1" eaLnBrk="1" hangingPunct="1">
              <a:defRPr/>
            </a:pPr>
            <a:r>
              <a:rPr lang="en-GB" sz="2400" dirty="0" smtClean="0">
                <a:latin typeface="Arial" charset="0"/>
                <a:cs typeface="Arial" charset="0"/>
              </a:rPr>
              <a:t>both issuing system and ID management secure</a:t>
            </a:r>
          </a:p>
          <a:p>
            <a:pPr lvl="1" eaLnBrk="1" hangingPunct="1">
              <a:defRPr/>
            </a:pPr>
            <a:r>
              <a:rPr lang="en-GB" sz="2400" dirty="0" smtClean="0">
                <a:latin typeface="Arial" charset="0"/>
                <a:cs typeface="Arial" charset="0"/>
              </a:rPr>
              <a:t>retention of records for incident response</a:t>
            </a:r>
          </a:p>
          <a:p>
            <a:pPr lvl="1" eaLnBrk="1" hangingPunct="1">
              <a:defRPr/>
            </a:pPr>
            <a:endParaRPr lang="en-GB" sz="2400" dirty="0" smtClean="0">
              <a:latin typeface="Arial" charset="0"/>
              <a:cs typeface="Arial" charset="0"/>
            </a:endParaRPr>
          </a:p>
          <a:p>
            <a:pPr marL="0" indent="0" eaLnBrk="1" hangingPunct="1">
              <a:buFont typeface="Arial" charset="0"/>
              <a:buNone/>
              <a:defRPr/>
            </a:pPr>
            <a:r>
              <a:rPr lang="en-GB" sz="2800" dirty="0" smtClean="0">
                <a:solidFill>
                  <a:srgbClr val="002060"/>
                </a:solidFill>
                <a:latin typeface="Arial" charset="0"/>
                <a:cs typeface="Arial" charset="0"/>
              </a:rPr>
              <a:t>When contracting back-end (university) </a:t>
            </a:r>
            <a:r>
              <a:rPr lang="en-GB" sz="2800" dirty="0" err="1" smtClean="0">
                <a:solidFill>
                  <a:srgbClr val="002060"/>
                </a:solidFill>
                <a:latin typeface="Arial" charset="0"/>
                <a:cs typeface="Arial" charset="0"/>
              </a:rPr>
              <a:t>IdPs</a:t>
            </a:r>
            <a:r>
              <a:rPr lang="en-GB" sz="2800" dirty="0" smtClean="0">
                <a:solidFill>
                  <a:srgbClr val="002060"/>
                </a:solidFill>
                <a:latin typeface="Arial" charset="0"/>
                <a:cs typeface="Arial" charset="0"/>
              </a:rPr>
              <a:t/>
            </a:r>
            <a:br>
              <a:rPr lang="en-GB" sz="2800" dirty="0" smtClean="0">
                <a:solidFill>
                  <a:srgbClr val="002060"/>
                </a:solidFill>
                <a:latin typeface="Arial" charset="0"/>
                <a:cs typeface="Arial" charset="0"/>
              </a:rPr>
            </a:br>
            <a:r>
              <a:rPr lang="en-GB" sz="2800" dirty="0" smtClean="0">
                <a:solidFill>
                  <a:srgbClr val="002060"/>
                </a:solidFill>
                <a:latin typeface="Arial" charset="0"/>
                <a:cs typeface="Arial" charset="0"/>
              </a:rPr>
              <a:t>the requirements must apply to them as well</a:t>
            </a:r>
          </a:p>
          <a:p>
            <a:pPr lvl="1" eaLnBrk="1" hangingPunct="1">
              <a:defRPr/>
            </a:pPr>
            <a:endParaRPr lang="en-GB" sz="2400" dirty="0">
              <a:latin typeface="Arial" charset="0"/>
              <a:cs typeface="Arial" charset="0"/>
            </a:endParaRPr>
          </a:p>
        </p:txBody>
      </p:sp>
    </p:spTree>
    <p:extLst>
      <p:ext uri="{BB962C8B-B14F-4D97-AF65-F5344CB8AC3E}">
        <p14:creationId xmlns:p14="http://schemas.microsoft.com/office/powerpoint/2010/main" val="694114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tLang="en-US" smtClean="0">
                <a:latin typeface="Arial" charset="0"/>
                <a:cs typeface="Arial" charset="0"/>
              </a:rPr>
              <a:t>From IGTF to RP</a:t>
            </a:r>
          </a:p>
        </p:txBody>
      </p:sp>
      <p:sp>
        <p:nvSpPr>
          <p:cNvPr id="3" name="Content Placeholder 2"/>
          <p:cNvSpPr>
            <a:spLocks noGrp="1"/>
          </p:cNvSpPr>
          <p:nvPr>
            <p:ph idx="1"/>
          </p:nvPr>
        </p:nvSpPr>
        <p:spPr/>
        <p:txBody>
          <a:bodyPr/>
          <a:lstStyle/>
          <a:p>
            <a:pPr eaLnBrk="1" hangingPunct="1">
              <a:defRPr/>
            </a:pPr>
            <a:r>
              <a:rPr lang="en-GB" sz="2800" dirty="0" smtClean="0"/>
              <a:t>IGTF Distribution is </a:t>
            </a:r>
            <a:r>
              <a:rPr lang="en-GB" sz="2800" i="1" dirty="0" smtClean="0"/>
              <a:t>not monolithic</a:t>
            </a:r>
            <a:endParaRPr lang="en-GB" sz="2800" dirty="0" smtClean="0"/>
          </a:p>
          <a:p>
            <a:pPr lvl="1" eaLnBrk="1" hangingPunct="1">
              <a:defRPr/>
            </a:pPr>
            <a:r>
              <a:rPr lang="en-GB" sz="2400" dirty="0" smtClean="0"/>
              <a:t>Authorities comes in ‘bundles’ for each profile</a:t>
            </a:r>
          </a:p>
          <a:p>
            <a:pPr lvl="1" eaLnBrk="1" hangingPunct="1">
              <a:defRPr/>
            </a:pPr>
            <a:r>
              <a:rPr lang="en-GB" sz="2400" dirty="0" smtClean="0"/>
              <a:t>RPs select one or more ‘profiles’ as sufficient</a:t>
            </a:r>
            <a:br>
              <a:rPr lang="en-GB" sz="2400" dirty="0" smtClean="0"/>
            </a:br>
            <a:r>
              <a:rPr lang="en-GB" sz="2400" dirty="0" smtClean="0"/>
              <a:t>and may add their own authorities as well</a:t>
            </a:r>
          </a:p>
          <a:p>
            <a:pPr lvl="1" eaLnBrk="1" hangingPunct="1">
              <a:defRPr/>
            </a:pPr>
            <a:r>
              <a:rPr lang="en-GB" sz="2400" dirty="0" err="1" smtClean="0"/>
              <a:t>e.g</a:t>
            </a:r>
            <a:r>
              <a:rPr lang="en-GB" sz="2400" dirty="0" smtClean="0"/>
              <a:t>: “EGI policy on trusted authorities” accepts Classic, MICS and  SLCS</a:t>
            </a:r>
          </a:p>
          <a:p>
            <a:pPr marL="457200" lvl="1" indent="0" eaLnBrk="1" hangingPunct="1">
              <a:buFont typeface="Arial" charset="0"/>
              <a:buNone/>
              <a:defRPr/>
            </a:pPr>
            <a:r>
              <a:rPr lang="en-GB" sz="2400" i="1" dirty="0" smtClean="0"/>
              <a:t>And there is no ‘IGTF all’ distribution – </a:t>
            </a:r>
            <a:r>
              <a:rPr lang="en-GB" sz="2400" i="1" dirty="0" smtClean="0">
                <a:solidFill>
                  <a:srgbClr val="C00000"/>
                </a:solidFill>
              </a:rPr>
              <a:t>on purpose</a:t>
            </a:r>
            <a:r>
              <a:rPr lang="en-GB" sz="2400" i="1" dirty="0" smtClean="0"/>
              <a:t>!</a:t>
            </a:r>
          </a:p>
          <a:p>
            <a:pPr marL="457200" lvl="1" indent="0" eaLnBrk="1" hangingPunct="1">
              <a:buFont typeface="Arial" charset="0"/>
              <a:buNone/>
              <a:defRPr/>
            </a:pPr>
            <a:endParaRPr lang="en-GB" sz="2400" i="1" dirty="0" smtClean="0"/>
          </a:p>
          <a:p>
            <a:pPr eaLnBrk="1" hangingPunct="1">
              <a:defRPr/>
            </a:pPr>
            <a:r>
              <a:rPr lang="en-GB" sz="2800" dirty="0" smtClean="0"/>
              <a:t>With more diverse profiles (and </a:t>
            </a:r>
            <a:r>
              <a:rPr lang="en-GB" sz="2800" dirty="0" err="1" smtClean="0"/>
              <a:t>LoAs</a:t>
            </a:r>
            <a:r>
              <a:rPr lang="en-GB" sz="2800" dirty="0" smtClean="0"/>
              <a:t>) </a:t>
            </a:r>
            <a:br>
              <a:rPr lang="en-GB" sz="2800" dirty="0" smtClean="0"/>
            </a:br>
            <a:r>
              <a:rPr lang="en-GB" sz="2800" dirty="0" smtClean="0"/>
              <a:t>RPs will make </a:t>
            </a:r>
            <a:r>
              <a:rPr lang="en-GB" sz="2800" dirty="0" smtClean="0">
                <a:solidFill>
                  <a:srgbClr val="C00000"/>
                </a:solidFill>
              </a:rPr>
              <a:t>more diverse choices</a:t>
            </a:r>
          </a:p>
        </p:txBody>
      </p:sp>
      <p:sp>
        <p:nvSpPr>
          <p:cNvPr id="50180" name="TextBox 5"/>
          <p:cNvSpPr txBox="1">
            <a:spLocks noChangeArrowheads="1"/>
          </p:cNvSpPr>
          <p:nvPr/>
        </p:nvSpPr>
        <p:spPr bwMode="auto">
          <a:xfrm>
            <a:off x="0" y="6070600"/>
            <a:ext cx="7785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solidFill>
                  <a:srgbClr val="C00000"/>
                </a:solidFill>
              </a:rPr>
              <a:t>For your interest: EGI SPG policy on Approval of Certification Authorities, https://documents.egi.eu/document/83</a:t>
            </a:r>
          </a:p>
        </p:txBody>
      </p:sp>
    </p:spTree>
    <p:extLst>
      <p:ext uri="{BB962C8B-B14F-4D97-AF65-F5344CB8AC3E}">
        <p14:creationId xmlns:p14="http://schemas.microsoft.com/office/powerpoint/2010/main" val="2144058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the site: </a:t>
            </a:r>
            <a:br>
              <a:rPr lang="en-GB" dirty="0" smtClean="0"/>
            </a:br>
            <a:r>
              <a:rPr lang="en-GB" dirty="0" smtClean="0"/>
              <a:t>do </a:t>
            </a:r>
            <a:r>
              <a:rPr lang="en-GB" b="1" dirty="0" smtClean="0">
                <a:solidFill>
                  <a:srgbClr val="C00000"/>
                </a:solidFill>
              </a:rPr>
              <a:t>not</a:t>
            </a:r>
            <a:r>
              <a:rPr lang="en-GB" dirty="0" smtClean="0"/>
              <a:t> mix assurance levels</a:t>
            </a:r>
            <a:endParaRPr lang="en-GB" dirty="0"/>
          </a:p>
        </p:txBody>
      </p:sp>
      <p:sp>
        <p:nvSpPr>
          <p:cNvPr id="3" name="Content Placeholder 2"/>
          <p:cNvSpPr>
            <a:spLocks noGrp="1"/>
          </p:cNvSpPr>
          <p:nvPr>
            <p:ph idx="1"/>
          </p:nvPr>
        </p:nvSpPr>
        <p:spPr/>
        <p:txBody>
          <a:bodyPr/>
          <a:lstStyle/>
          <a:p>
            <a:pPr marL="0" lvl="1" indent="0">
              <a:buClrTx/>
              <a:buFont typeface="Symbol" pitchFamily="18" charset="2"/>
              <a:buNone/>
              <a:defRPr/>
            </a:pPr>
            <a:r>
              <a:rPr lang="en-GB" dirty="0" smtClean="0"/>
              <a:t>In software, it is unclear </a:t>
            </a:r>
            <a:r>
              <a:rPr lang="en-GB" dirty="0"/>
              <a:t>how to distinguish users on resources that are part of two RP infrastructures (one with and one without IOTA</a:t>
            </a:r>
            <a:r>
              <a:rPr lang="en-GB" dirty="0" smtClean="0"/>
              <a:t>)</a:t>
            </a:r>
          </a:p>
          <a:p>
            <a:pPr marL="0" lvl="1" indent="0">
              <a:buClrTx/>
              <a:buFont typeface="Symbol" pitchFamily="18" charset="2"/>
              <a:buNone/>
              <a:defRPr/>
            </a:pPr>
            <a:r>
              <a:rPr lang="en-GB" dirty="0" smtClean="0"/>
              <a:t>You CANNOT distinguish by VO, for example!</a:t>
            </a:r>
            <a:endParaRPr lang="en-GB" dirty="0"/>
          </a:p>
          <a:p>
            <a:pPr>
              <a:defRPr/>
            </a:pPr>
            <a:r>
              <a:rPr lang="en-GB" sz="2000" dirty="0" smtClean="0"/>
              <a:t>Remember the PRACE warning …</a:t>
            </a:r>
          </a:p>
          <a:p>
            <a:pPr>
              <a:defRPr/>
            </a:pPr>
            <a:r>
              <a:rPr lang="en-GB" sz="2000" dirty="0" smtClean="0"/>
              <a:t>This specifically affects </a:t>
            </a:r>
            <a:r>
              <a:rPr lang="en-GB" sz="2000" dirty="0" err="1" smtClean="0"/>
              <a:t>wLCG</a:t>
            </a:r>
            <a:r>
              <a:rPr lang="en-GB" sz="2000" dirty="0" smtClean="0"/>
              <a:t> – EGI/OSG/</a:t>
            </a:r>
            <a:r>
              <a:rPr lang="en-GB" sz="2000" dirty="0" err="1" smtClean="0"/>
              <a:t>NorduGrid</a:t>
            </a:r>
            <a:endParaRPr lang="en-GB" sz="2000" dirty="0" smtClean="0"/>
          </a:p>
          <a:p>
            <a:pPr>
              <a:defRPr/>
            </a:pPr>
            <a:r>
              <a:rPr lang="en-GB" sz="2000" dirty="0" smtClean="0"/>
              <a:t>For </a:t>
            </a:r>
            <a:r>
              <a:rPr lang="en-GB" sz="2000" dirty="0"/>
              <a:t>a Resource Provider that participates in multiple infrastructures, the minimum acceptable </a:t>
            </a:r>
            <a:r>
              <a:rPr lang="en-GB" sz="2000" dirty="0" err="1"/>
              <a:t>LoA</a:t>
            </a:r>
            <a:r>
              <a:rPr lang="en-GB" sz="2000" dirty="0"/>
              <a:t> should be the lowest one that the resource provider is willing to accept for </a:t>
            </a:r>
            <a:r>
              <a:rPr lang="en-GB" sz="2000" i="1" dirty="0"/>
              <a:t>all</a:t>
            </a:r>
            <a:r>
              <a:rPr lang="en-GB" sz="2000" dirty="0"/>
              <a:t> its users and infrastructures”</a:t>
            </a:r>
          </a:p>
          <a:p>
            <a:pPr>
              <a:defRPr/>
            </a:pPr>
            <a:r>
              <a:rPr lang="en-GB" sz="2000" dirty="0"/>
              <a:t>So if you participate in a controlled infra with managed user database, and one which has more ‘open’ </a:t>
            </a:r>
            <a:r>
              <a:rPr lang="en-GB" sz="2000" dirty="0" err="1"/>
              <a:t>reg</a:t>
            </a:r>
            <a:r>
              <a:rPr lang="en-GB" sz="2000" dirty="0"/>
              <a:t> procedures, </a:t>
            </a:r>
            <a:r>
              <a:rPr lang="en-GB" sz="2000" dirty="0" smtClean="0"/>
              <a:t/>
            </a:r>
            <a:br>
              <a:rPr lang="en-GB" sz="2000" dirty="0" smtClean="0"/>
            </a:br>
            <a:r>
              <a:rPr lang="en-GB" sz="2000" b="1" dirty="0" smtClean="0"/>
              <a:t>you </a:t>
            </a:r>
            <a:r>
              <a:rPr lang="en-GB" sz="2000" b="1" dirty="0"/>
              <a:t>should stay at </a:t>
            </a:r>
            <a:r>
              <a:rPr lang="en-GB" sz="2000" b="1" dirty="0" smtClean="0"/>
              <a:t>classic &amp; </a:t>
            </a:r>
            <a:r>
              <a:rPr lang="en-GB" sz="2000" b="1" dirty="0" err="1" smtClean="0"/>
              <a:t>mics</a:t>
            </a:r>
            <a:r>
              <a:rPr lang="en-GB" sz="2000" b="1" dirty="0"/>
              <a:t> </a:t>
            </a:r>
            <a:r>
              <a:rPr lang="en-GB" sz="2000" b="1" dirty="0" smtClean="0"/>
              <a:t>(&amp; </a:t>
            </a:r>
            <a:r>
              <a:rPr lang="en-GB" sz="2000" b="1" dirty="0" err="1" smtClean="0"/>
              <a:t>slcs</a:t>
            </a:r>
            <a:r>
              <a:rPr lang="en-GB" sz="2000" b="1" dirty="0" smtClean="0"/>
              <a:t> if you’re happy) …</a:t>
            </a:r>
            <a:endParaRPr lang="en-GB" sz="2000" b="1" dirty="0"/>
          </a:p>
          <a:p>
            <a:endParaRPr lang="en-GB"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616940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RP considerations</a:t>
            </a:r>
            <a:endParaRPr lang="en-GB" dirty="0"/>
          </a:p>
        </p:txBody>
      </p:sp>
      <p:sp>
        <p:nvSpPr>
          <p:cNvPr id="6" name="Subtitle 5"/>
          <p:cNvSpPr>
            <a:spLocks noGrp="1"/>
          </p:cNvSpPr>
          <p:nvPr>
            <p:ph type="subTitle" idx="1"/>
          </p:nvPr>
        </p:nvSpPr>
        <p:spPr>
          <a:xfrm>
            <a:off x="2987824" y="3886200"/>
            <a:ext cx="5832648" cy="1343000"/>
          </a:xfrm>
        </p:spPr>
        <p:txBody>
          <a:bodyPr/>
          <a:lstStyle/>
          <a:p>
            <a:pPr algn="r"/>
            <a:r>
              <a:rPr lang="en-GB" i="1" dirty="0" smtClean="0"/>
              <a:t>… still in the form of a Questionnaire, sorry</a:t>
            </a:r>
            <a:endParaRPr lang="en-GB" i="1" dirty="0"/>
          </a:p>
        </p:txBody>
      </p:sp>
      <p:sp>
        <p:nvSpPr>
          <p:cNvPr id="4" name="Footer Placeholder 3"/>
          <p:cNvSpPr>
            <a:spLocks noGrp="1"/>
          </p:cNvSpPr>
          <p:nvPr>
            <p:ph type="ftr" sz="quarter" idx="11"/>
          </p:nvPr>
        </p:nvSpPr>
        <p:spPr>
          <a:prstGeom prst="rect">
            <a:avLst/>
          </a:prstGeom>
        </p:spPr>
        <p:txBody>
          <a:bodyPr/>
          <a:lstStyle/>
          <a:p>
            <a:pPr>
              <a:defRPr/>
            </a:pPr>
            <a:r>
              <a:rPr lang="en-US" smtClean="0"/>
              <a:t>EUGridPMA for EGI-TF13</a:t>
            </a:r>
            <a:endParaRPr lang="en-GB"/>
          </a:p>
        </p:txBody>
      </p:sp>
    </p:spTree>
    <p:extLst>
      <p:ext uri="{BB962C8B-B14F-4D97-AF65-F5344CB8AC3E}">
        <p14:creationId xmlns:p14="http://schemas.microsoft.com/office/powerpoint/2010/main" val="56007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mtClean="0"/>
              <a:t>IOTA Questions for RPs</a:t>
            </a:r>
          </a:p>
        </p:txBody>
      </p:sp>
      <p:sp>
        <p:nvSpPr>
          <p:cNvPr id="55299" name="Content Placeholder 2"/>
          <p:cNvSpPr>
            <a:spLocks noGrp="1"/>
          </p:cNvSpPr>
          <p:nvPr>
            <p:ph idx="1"/>
          </p:nvPr>
        </p:nvSpPr>
        <p:spPr>
          <a:xfrm>
            <a:off x="838200" y="1295400"/>
            <a:ext cx="8305800" cy="5168900"/>
          </a:xfrm>
        </p:spPr>
        <p:txBody>
          <a:bodyPr/>
          <a:lstStyle/>
          <a:p>
            <a:r>
              <a:rPr lang="en-GB" altLang="en-US" sz="2000" smtClean="0"/>
              <a:t>FIRST: do a risk assessment!</a:t>
            </a:r>
          </a:p>
          <a:p>
            <a:r>
              <a:rPr lang="en-GB" altLang="en-US" sz="2000" smtClean="0"/>
              <a:t>Do the RPs/RCs need the ‘real name’ of the person the certificate subject?</a:t>
            </a:r>
          </a:p>
          <a:p>
            <a:pPr lvl="1"/>
            <a:r>
              <a:rPr lang="en-GB" altLang="en-US" sz="1800" smtClean="0"/>
              <a:t>Is it enough to be able to ask another entity to give you the name (e.g. the VO, community, other site or central LDAP)?</a:t>
            </a:r>
            <a:br>
              <a:rPr lang="en-GB" altLang="en-US" sz="1800" smtClean="0"/>
            </a:br>
            <a:r>
              <a:rPr lang="en-GB" altLang="en-US" sz="1800" smtClean="0"/>
              <a:t>What assurance level do you expect from this 3</a:t>
            </a:r>
            <a:r>
              <a:rPr lang="en-GB" altLang="en-US" sz="1800" baseline="30000" smtClean="0"/>
              <a:t>rd</a:t>
            </a:r>
            <a:r>
              <a:rPr lang="en-GB" altLang="en-US" sz="1800" smtClean="0"/>
              <a:t> party?</a:t>
            </a:r>
          </a:p>
          <a:p>
            <a:pPr lvl="1"/>
            <a:r>
              <a:rPr lang="en-GB" altLang="en-US" sz="1800" smtClean="0"/>
              <a:t>Do you need this information up-front (before or at use time)?</a:t>
            </a:r>
          </a:p>
          <a:p>
            <a:pPr lvl="1"/>
            <a:r>
              <a:rPr lang="en-GB" altLang="en-US" sz="1800" smtClean="0"/>
              <a:t>Do you need this information at end (e.g. for accounting)?</a:t>
            </a:r>
          </a:p>
          <a:p>
            <a:pPr lvl="1"/>
            <a:r>
              <a:rPr lang="en-GB" altLang="en-US" sz="1800" smtClean="0"/>
              <a:t>or It is sufficient to be able to ask an entity to contact the user on your behalf (like a privacy service)?</a:t>
            </a:r>
          </a:p>
          <a:p>
            <a:pPr lvl="1"/>
            <a:r>
              <a:rPr lang="en-GB" altLang="en-US" sz="1800" smtClean="0"/>
              <a:t>Should pseudonyms be clearly identifiable (e.g. if they look like a name they should be the real name)?</a:t>
            </a:r>
          </a:p>
          <a:p>
            <a:pPr lvl="1"/>
            <a:r>
              <a:rPr lang="en-GB" altLang="en-US" sz="1800" i="1" smtClean="0"/>
              <a:t>The email use case will not work: since emailAddress must be embedded in the SAN, but the mail will be pseudonymous as well</a:t>
            </a:r>
            <a:endParaRPr lang="en-GB" altLang="en-US" sz="1800" smtClean="0"/>
          </a:p>
          <a:p>
            <a:pPr lvl="1"/>
            <a:endParaRPr lang="en-GB" altLang="en-US" sz="1800" i="1" smtClean="0"/>
          </a:p>
        </p:txBody>
      </p:sp>
    </p:spTree>
    <p:extLst>
      <p:ext uri="{BB962C8B-B14F-4D97-AF65-F5344CB8AC3E}">
        <p14:creationId xmlns:p14="http://schemas.microsoft.com/office/powerpoint/2010/main" val="1005053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smtClean="0"/>
              <a:t>IOTA AP</a:t>
            </a:r>
          </a:p>
        </p:txBody>
      </p:sp>
      <p:sp>
        <p:nvSpPr>
          <p:cNvPr id="56323" name="Content Placeholder 2"/>
          <p:cNvSpPr>
            <a:spLocks noGrp="1"/>
          </p:cNvSpPr>
          <p:nvPr>
            <p:ph idx="1"/>
          </p:nvPr>
        </p:nvSpPr>
        <p:spPr>
          <a:xfrm>
            <a:off x="611188" y="1124744"/>
            <a:ext cx="8075612" cy="4525963"/>
          </a:xfrm>
        </p:spPr>
        <p:txBody>
          <a:bodyPr/>
          <a:lstStyle/>
          <a:p>
            <a:pPr>
              <a:defRPr/>
            </a:pPr>
            <a:r>
              <a:rPr lang="en-GB" sz="2400" dirty="0" smtClean="0"/>
              <a:t>Vetting assurance level and responsibility</a:t>
            </a:r>
          </a:p>
          <a:p>
            <a:pPr lvl="1">
              <a:defRPr/>
            </a:pPr>
            <a:r>
              <a:rPr lang="en-GB" sz="2000" dirty="0" smtClean="0"/>
              <a:t>If you require identification of real users, and given that the name may be a pseudonym and is weakly verified, do you (RP, community) have the mechanisms in place to strongly identify the real user?</a:t>
            </a:r>
          </a:p>
          <a:p>
            <a:pPr lvl="1">
              <a:defRPr/>
            </a:pPr>
            <a:r>
              <a:rPr lang="en-GB" sz="2000" dirty="0" smtClean="0">
                <a:solidFill>
                  <a:schemeClr val="bg1">
                    <a:lumMod val="85000"/>
                  </a:schemeClr>
                </a:solidFill>
              </a:rPr>
              <a:t>Should we enforce obfuscated naming for all subjects?</a:t>
            </a:r>
          </a:p>
          <a:p>
            <a:pPr lvl="1">
              <a:defRPr/>
            </a:pPr>
            <a:r>
              <a:rPr lang="en-GB" sz="2000" dirty="0" smtClean="0"/>
              <a:t>How will you (RP, VO) deal with ‘identity spoofing’?</a:t>
            </a:r>
          </a:p>
          <a:p>
            <a:pPr lvl="1">
              <a:defRPr/>
            </a:pPr>
            <a:r>
              <a:rPr lang="en-GB" sz="2000" dirty="0" smtClean="0"/>
              <a:t>How do you currently enrol users in the community? Do you use or rely on the </a:t>
            </a:r>
            <a:r>
              <a:rPr lang="en-GB" sz="2000" dirty="0" err="1" smtClean="0"/>
              <a:t>commonName</a:t>
            </a:r>
            <a:r>
              <a:rPr lang="en-GB" sz="2000" dirty="0" smtClean="0"/>
              <a:t> of the subject for adding people to your databases (or get a ‘warm fuzzy’ feeling in association with e.g. unsigned email)?</a:t>
            </a:r>
          </a:p>
          <a:p>
            <a:pPr>
              <a:defRPr/>
            </a:pPr>
            <a:r>
              <a:rPr lang="en-GB" sz="2400" dirty="0" err="1" smtClean="0"/>
              <a:t>Tracability</a:t>
            </a:r>
            <a:r>
              <a:rPr lang="en-GB" sz="2400" dirty="0" smtClean="0"/>
              <a:t> by the VO</a:t>
            </a:r>
          </a:p>
          <a:p>
            <a:pPr lvl="1">
              <a:defRPr/>
            </a:pPr>
            <a:r>
              <a:rPr lang="en-GB" sz="2000" dirty="0" smtClean="0"/>
              <a:t>Are you set up to provide traceability for your users?</a:t>
            </a:r>
          </a:p>
          <a:p>
            <a:pPr lvl="1">
              <a:defRPr/>
            </a:pPr>
            <a:r>
              <a:rPr lang="en-GB" sz="2000" dirty="0" smtClean="0"/>
              <a:t>Do you have means and procedures for incident response and mitigation?</a:t>
            </a:r>
          </a:p>
          <a:p>
            <a:pPr lvl="1">
              <a:defRPr/>
            </a:pPr>
            <a:endParaRPr lang="en-GB" sz="2000" dirty="0" smtClean="0"/>
          </a:p>
        </p:txBody>
      </p:sp>
    </p:spTree>
    <p:extLst>
      <p:ext uri="{BB962C8B-B14F-4D97-AF65-F5344CB8AC3E}">
        <p14:creationId xmlns:p14="http://schemas.microsoft.com/office/powerpoint/2010/main" val="601913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ltLang="en-US" smtClean="0"/>
              <a:t>Auditability, traceability</a:t>
            </a:r>
          </a:p>
        </p:txBody>
      </p:sp>
      <p:sp>
        <p:nvSpPr>
          <p:cNvPr id="57347" name="Content Placeholder 2"/>
          <p:cNvSpPr>
            <a:spLocks noGrp="1"/>
          </p:cNvSpPr>
          <p:nvPr>
            <p:ph idx="1"/>
          </p:nvPr>
        </p:nvSpPr>
        <p:spPr>
          <a:xfrm>
            <a:off x="611188" y="1124744"/>
            <a:ext cx="8075612" cy="4525963"/>
          </a:xfrm>
        </p:spPr>
        <p:txBody>
          <a:bodyPr/>
          <a:lstStyle/>
          <a:p>
            <a:r>
              <a:rPr lang="en-GB" altLang="en-US" sz="2000" dirty="0" smtClean="0"/>
              <a:t>Access to the user information by RPs</a:t>
            </a:r>
          </a:p>
          <a:p>
            <a:pPr lvl="1"/>
            <a:r>
              <a:rPr lang="en-GB" altLang="en-US" sz="1600" dirty="0" smtClean="0"/>
              <a:t>Do you insist that the collection of this data is verifiable?</a:t>
            </a:r>
          </a:p>
          <a:p>
            <a:pPr lvl="1"/>
            <a:r>
              <a:rPr lang="en-GB" altLang="en-US" sz="1600" dirty="0" smtClean="0"/>
              <a:t>Should the chain of processes be documented?</a:t>
            </a:r>
          </a:p>
          <a:p>
            <a:pPr lvl="1"/>
            <a:r>
              <a:rPr lang="en-GB" altLang="en-US" sz="1600" dirty="0" smtClean="0"/>
              <a:t>Should the chain of processes be audited periodically (expensive!)?</a:t>
            </a:r>
          </a:p>
          <a:p>
            <a:pPr lvl="1"/>
            <a:r>
              <a:rPr lang="en-GB" altLang="en-US" sz="1600" dirty="0" smtClean="0"/>
              <a:t>Should the chain be auditable? Or contract/sanction-based?</a:t>
            </a:r>
          </a:p>
          <a:p>
            <a:pPr lvl="1"/>
            <a:r>
              <a:rPr lang="en-GB" altLang="en-US" sz="1600" dirty="0" smtClean="0"/>
              <a:t>A user may and will have many credentials and changing names: does this pose issues?</a:t>
            </a:r>
          </a:p>
          <a:p>
            <a:pPr lvl="1"/>
            <a:r>
              <a:rPr lang="en-GB" altLang="en-US" sz="1600" dirty="0" smtClean="0"/>
              <a:t>Do you expect e.g. the community to provide a real name up-front with every access request (e.g. in a VOMS generic attribute)?</a:t>
            </a:r>
          </a:p>
          <a:p>
            <a:r>
              <a:rPr lang="en-GB" altLang="en-US" sz="2000" dirty="0" smtClean="0"/>
              <a:t>Do the RPs (RCs) need to be able to independently trace the user without involving the user community?</a:t>
            </a:r>
          </a:p>
          <a:p>
            <a:pPr lvl="1"/>
            <a:r>
              <a:rPr lang="en-GB" altLang="en-US" sz="1800" dirty="0" smtClean="0"/>
              <a:t>Can a registration mechanism, retrievable or callable by the RP, satisfy this requirement (e.g. like the EGEE CIC portal having an ability to send email to the owner of a DN)</a:t>
            </a:r>
          </a:p>
          <a:p>
            <a:r>
              <a:rPr lang="en-GB" altLang="en-US" sz="2000" dirty="0" smtClean="0"/>
              <a:t>Do the RPs need to be able to trace without involving the CA?</a:t>
            </a:r>
          </a:p>
          <a:p>
            <a:pPr lvl="1"/>
            <a:r>
              <a:rPr lang="en-GB" altLang="en-US" sz="1600" dirty="0" smtClean="0"/>
              <a:t>Which are the ‘emergency cases’ where they expect CA involvement in tracing or contacting subscribers?</a:t>
            </a:r>
          </a:p>
          <a:p>
            <a:endParaRPr lang="en-GB" altLang="en-US" sz="2200" dirty="0" smtClean="0"/>
          </a:p>
          <a:p>
            <a:endParaRPr lang="en-GB" altLang="en-US" dirty="0" smtClean="0"/>
          </a:p>
        </p:txBody>
      </p:sp>
    </p:spTree>
    <p:extLst>
      <p:ext uri="{BB962C8B-B14F-4D97-AF65-F5344CB8AC3E}">
        <p14:creationId xmlns:p14="http://schemas.microsoft.com/office/powerpoint/2010/main" val="882961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4016" y="1196752"/>
            <a:ext cx="8748464" cy="5112568"/>
          </a:xfrm>
          <a:prstGeom prst="ellipse">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42" name="Title 1"/>
          <p:cNvSpPr>
            <a:spLocks noGrp="1"/>
          </p:cNvSpPr>
          <p:nvPr>
            <p:ph type="title"/>
          </p:nvPr>
        </p:nvSpPr>
        <p:spPr/>
        <p:txBody>
          <a:bodyPr/>
          <a:lstStyle/>
          <a:p>
            <a:pPr eaLnBrk="1" hangingPunct="1"/>
            <a:r>
              <a:rPr lang="en-GB" altLang="en-US" dirty="0" smtClean="0">
                <a:latin typeface="Arial" charset="0"/>
                <a:cs typeface="Arial" charset="0"/>
              </a:rPr>
              <a:t>Redistributing risk</a:t>
            </a:r>
            <a:endParaRPr lang="en-GB" altLang="en-US" dirty="0" smtClean="0">
              <a:latin typeface="Arial" charset="0"/>
              <a:cs typeface="Arial" charset="0"/>
            </a:endParaRPr>
          </a:p>
        </p:txBody>
      </p:sp>
      <p:sp>
        <p:nvSpPr>
          <p:cNvPr id="1024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chemeClr val="bg1"/>
                </a:solidFill>
              </a:rPr>
              <a:t>2013-04-11</a:t>
            </a:r>
            <a:endParaRPr lang="en-GB" altLang="en-US">
              <a:solidFill>
                <a:schemeClr val="bg1"/>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altLang="en-US">
                <a:solidFill>
                  <a:schemeClr val="bg1"/>
                </a:solidFill>
              </a:rPr>
              <a:t>Towards differentiated collaborative LoA </a:t>
            </a:r>
          </a:p>
        </p:txBody>
      </p:sp>
      <p:sp>
        <p:nvSpPr>
          <p:cNvPr id="8" name="TextBox 7"/>
          <p:cNvSpPr txBox="1"/>
          <p:nvPr/>
        </p:nvSpPr>
        <p:spPr>
          <a:xfrm>
            <a:off x="4814591" y="2618178"/>
            <a:ext cx="3212901" cy="1661993"/>
          </a:xfrm>
          <a:prstGeom prst="rect">
            <a:avLst/>
          </a:prstGeom>
          <a:solidFill>
            <a:schemeClr val="accent2">
              <a:lumMod val="20000"/>
              <a:lumOff val="80000"/>
            </a:schemeClr>
          </a:solidFill>
          <a:ln>
            <a:solidFill>
              <a:schemeClr val="tx1"/>
            </a:solidFill>
          </a:ln>
        </p:spPr>
        <p:txBody>
          <a:bodyPr>
            <a:spAutoFit/>
          </a:bodyPr>
          <a:lstStyle/>
          <a:p>
            <a:pPr>
              <a:defRPr/>
            </a:pPr>
            <a:r>
              <a:rPr lang="en-GB" sz="2000" b="1" dirty="0">
                <a:solidFill>
                  <a:srgbClr val="002060"/>
                </a:solidFill>
                <a:cs typeface="+mn-cs"/>
              </a:rPr>
              <a:t>Action (app) based</a:t>
            </a:r>
          </a:p>
          <a:p>
            <a:pPr>
              <a:defRPr/>
            </a:pPr>
            <a:endParaRPr lang="en-GB" dirty="0">
              <a:cs typeface="+mn-cs"/>
            </a:endParaRPr>
          </a:p>
          <a:p>
            <a:pPr marL="176213" indent="-176213">
              <a:buFont typeface="Arial" pitchFamily="34" charset="0"/>
              <a:buChar char="•"/>
              <a:defRPr/>
            </a:pPr>
            <a:r>
              <a:rPr lang="en-GB" sz="1600" dirty="0">
                <a:cs typeface="+mn-cs"/>
              </a:rPr>
              <a:t>More constraint actions can </a:t>
            </a:r>
            <a:br>
              <a:rPr lang="en-GB" sz="1600" dirty="0">
                <a:cs typeface="+mn-cs"/>
              </a:rPr>
            </a:br>
            <a:r>
              <a:rPr lang="en-GB" sz="1600" dirty="0">
                <a:cs typeface="+mn-cs"/>
              </a:rPr>
              <a:t>lower need for identity </a:t>
            </a:r>
            <a:r>
              <a:rPr lang="en-GB" sz="1600" dirty="0" err="1">
                <a:cs typeface="+mn-cs"/>
              </a:rPr>
              <a:t>LoA</a:t>
            </a:r>
            <a:endParaRPr lang="en-GB" sz="1600" dirty="0">
              <a:cs typeface="+mn-cs"/>
            </a:endParaRPr>
          </a:p>
          <a:p>
            <a:pPr marL="176213" indent="-176213">
              <a:buFont typeface="Arial" pitchFamily="34" charset="0"/>
              <a:buChar char="•"/>
              <a:defRPr/>
            </a:pPr>
            <a:r>
              <a:rPr lang="en-GB" sz="1600" b="1" dirty="0">
                <a:cs typeface="+mn-cs"/>
              </a:rPr>
              <a:t>(J)SPG </a:t>
            </a:r>
            <a:r>
              <a:rPr lang="en-GB" sz="1600" b="1" dirty="0">
                <a:solidFill>
                  <a:srgbClr val="002060"/>
                </a:solidFill>
                <a:cs typeface="+mn-cs"/>
              </a:rPr>
              <a:t>VO Portal policy </a:t>
            </a:r>
            <a:r>
              <a:rPr lang="en-GB" sz="1600" dirty="0">
                <a:solidFill>
                  <a:srgbClr val="002060"/>
                </a:solidFill>
                <a:cs typeface="+mn-cs"/>
              </a:rPr>
              <a:t/>
            </a:r>
            <a:br>
              <a:rPr lang="en-GB" sz="1600" dirty="0">
                <a:solidFill>
                  <a:srgbClr val="002060"/>
                </a:solidFill>
                <a:cs typeface="+mn-cs"/>
              </a:rPr>
            </a:br>
            <a:r>
              <a:rPr lang="en-GB" sz="1600" dirty="0">
                <a:cs typeface="+mn-cs"/>
              </a:rPr>
              <a:t>did just that: 4 levels of actions</a:t>
            </a:r>
          </a:p>
        </p:txBody>
      </p:sp>
      <p:sp>
        <p:nvSpPr>
          <p:cNvPr id="9" name="TextBox 8"/>
          <p:cNvSpPr txBox="1"/>
          <p:nvPr/>
        </p:nvSpPr>
        <p:spPr>
          <a:xfrm>
            <a:off x="1367228" y="4459089"/>
            <a:ext cx="6660264" cy="1169551"/>
          </a:xfrm>
          <a:prstGeom prst="rect">
            <a:avLst/>
          </a:prstGeom>
          <a:solidFill>
            <a:schemeClr val="accent1">
              <a:lumMod val="20000"/>
              <a:lumOff val="80000"/>
            </a:schemeClr>
          </a:solidFill>
          <a:ln>
            <a:solidFill>
              <a:schemeClr val="tx1"/>
            </a:solidFill>
          </a:ln>
        </p:spPr>
        <p:txBody>
          <a:bodyPr>
            <a:spAutoFit/>
          </a:bodyPr>
          <a:lstStyle/>
          <a:p>
            <a:pPr>
              <a:defRPr/>
            </a:pPr>
            <a:r>
              <a:rPr lang="en-GB" sz="2000" b="1" dirty="0">
                <a:solidFill>
                  <a:srgbClr val="002060"/>
                </a:solidFill>
                <a:cs typeface="+mn-cs"/>
              </a:rPr>
              <a:t>Resource (value) based</a:t>
            </a:r>
          </a:p>
          <a:p>
            <a:pPr>
              <a:defRPr/>
            </a:pPr>
            <a:endParaRPr lang="en-GB" dirty="0">
              <a:cs typeface="+mn-cs"/>
            </a:endParaRPr>
          </a:p>
          <a:p>
            <a:pPr marL="176213" indent="-176213">
              <a:buFont typeface="Arial" pitchFamily="34" charset="0"/>
              <a:buChar char="•"/>
              <a:defRPr/>
            </a:pPr>
            <a:r>
              <a:rPr lang="en-GB" sz="1600" dirty="0">
                <a:cs typeface="+mn-cs"/>
              </a:rPr>
              <a:t>e.g. access to wireless network does not pose huge risks, </a:t>
            </a:r>
            <a:br>
              <a:rPr lang="en-GB" sz="1600" dirty="0">
                <a:cs typeface="+mn-cs"/>
              </a:rPr>
            </a:br>
            <a:r>
              <a:rPr lang="en-GB" sz="1600" dirty="0">
                <a:cs typeface="+mn-cs"/>
              </a:rPr>
              <a:t>so can live with a lower identity </a:t>
            </a:r>
            <a:r>
              <a:rPr lang="en-GB" sz="1600" dirty="0" err="1">
                <a:cs typeface="+mn-cs"/>
              </a:rPr>
              <a:t>LoA</a:t>
            </a:r>
            <a:r>
              <a:rPr lang="en-GB" sz="1600" dirty="0">
                <a:cs typeface="+mn-cs"/>
              </a:rPr>
              <a:t> (</a:t>
            </a:r>
            <a:r>
              <a:rPr lang="en-GB" sz="1600" dirty="0" err="1">
                <a:cs typeface="+mn-cs"/>
              </a:rPr>
              <a:t>eduroam</a:t>
            </a:r>
            <a:r>
              <a:rPr lang="en-GB" sz="1600" dirty="0">
                <a:cs typeface="+mn-cs"/>
              </a:rPr>
              <a:t>)</a:t>
            </a:r>
          </a:p>
        </p:txBody>
      </p:sp>
      <p:grpSp>
        <p:nvGrpSpPr>
          <p:cNvPr id="5" name="Group 4"/>
          <p:cNvGrpSpPr/>
          <p:nvPr/>
        </p:nvGrpSpPr>
        <p:grpSpPr>
          <a:xfrm>
            <a:off x="899592" y="2024841"/>
            <a:ext cx="3797768" cy="1908215"/>
            <a:chOff x="899592" y="1628800"/>
            <a:chExt cx="3797768" cy="1908215"/>
          </a:xfrm>
        </p:grpSpPr>
        <p:sp>
          <p:nvSpPr>
            <p:cNvPr id="7" name="TextBox 6"/>
            <p:cNvSpPr txBox="1"/>
            <p:nvPr/>
          </p:nvSpPr>
          <p:spPr>
            <a:xfrm>
              <a:off x="899592" y="1628800"/>
              <a:ext cx="3797768" cy="1908215"/>
            </a:xfrm>
            <a:prstGeom prst="rect">
              <a:avLst/>
            </a:prstGeom>
            <a:solidFill>
              <a:schemeClr val="accent3">
                <a:lumMod val="40000"/>
                <a:lumOff val="60000"/>
              </a:schemeClr>
            </a:solidFill>
            <a:ln>
              <a:solidFill>
                <a:schemeClr val="tx1"/>
              </a:solidFill>
            </a:ln>
          </p:spPr>
          <p:txBody>
            <a:bodyPr>
              <a:spAutoFit/>
            </a:bodyPr>
            <a:lstStyle/>
            <a:p>
              <a:pPr>
                <a:defRPr/>
              </a:pPr>
              <a:r>
                <a:rPr lang="en-GB" sz="2000" b="1" dirty="0">
                  <a:solidFill>
                    <a:srgbClr val="002060"/>
                  </a:solidFill>
                  <a:cs typeface="+mn-cs"/>
                </a:rPr>
                <a:t>Subject </a:t>
              </a:r>
              <a:r>
                <a:rPr lang="en-GB" sz="2000" b="1" dirty="0" smtClean="0">
                  <a:solidFill>
                    <a:srgbClr val="002060"/>
                  </a:solidFill>
                  <a:cs typeface="+mn-cs"/>
                </a:rPr>
                <a:t>(</a:t>
              </a:r>
              <a:r>
                <a:rPr lang="en-GB" sz="2000" b="1" dirty="0" smtClean="0">
                  <a:solidFill>
                    <a:srgbClr val="002060"/>
                  </a:solidFill>
                  <a:cs typeface="+mn-cs"/>
                </a:rPr>
                <a:t>ID/</a:t>
              </a:r>
              <a:r>
                <a:rPr lang="en-GB" sz="2000" b="1" dirty="0" err="1" smtClean="0">
                  <a:solidFill>
                    <a:srgbClr val="002060"/>
                  </a:solidFill>
                  <a:cs typeface="+mn-cs"/>
                </a:rPr>
                <a:t>LoA</a:t>
              </a:r>
              <a:r>
                <a:rPr lang="en-GB" sz="2000" b="1" dirty="0" smtClean="0">
                  <a:solidFill>
                    <a:srgbClr val="002060"/>
                  </a:solidFill>
                  <a:cs typeface="+mn-cs"/>
                </a:rPr>
                <a:t>) </a:t>
              </a:r>
              <a:r>
                <a:rPr lang="en-GB" sz="2000" b="1" dirty="0">
                  <a:solidFill>
                    <a:srgbClr val="002060"/>
                  </a:solidFill>
                  <a:cs typeface="+mn-cs"/>
                </a:rPr>
                <a:t>based</a:t>
              </a:r>
            </a:p>
            <a:p>
              <a:pPr>
                <a:defRPr/>
              </a:pPr>
              <a:endParaRPr lang="en-GB" dirty="0">
                <a:cs typeface="+mn-cs"/>
              </a:endParaRPr>
            </a:p>
            <a:p>
              <a:pPr marL="176213" indent="-176213">
                <a:buFont typeface="Arial" pitchFamily="34" charset="0"/>
                <a:buChar char="•"/>
                <a:defRPr/>
              </a:pPr>
              <a:r>
                <a:rPr lang="en-GB" sz="1600" dirty="0" smtClean="0"/>
                <a:t>Defined </a:t>
              </a:r>
              <a:r>
                <a:rPr lang="en-GB" sz="1600" b="1" dirty="0" smtClean="0"/>
                <a:t>identity assurance level</a:t>
              </a:r>
              <a:endParaRPr lang="en-GB" sz="1600" b="1" i="1" dirty="0"/>
            </a:p>
            <a:p>
              <a:pPr marL="176213" indent="-176213">
                <a:buFont typeface="Arial" pitchFamily="34" charset="0"/>
                <a:buChar char="•"/>
                <a:defRPr/>
              </a:pPr>
              <a:r>
                <a:rPr lang="en-GB" sz="1600" b="1" dirty="0" smtClean="0">
                  <a:cs typeface="+mn-cs"/>
                </a:rPr>
                <a:t>Includes Community-given </a:t>
              </a:r>
              <a:r>
                <a:rPr lang="en-GB" sz="1600" b="1" dirty="0" err="1" smtClean="0">
                  <a:cs typeface="+mn-cs"/>
                </a:rPr>
                <a:t>LoA</a:t>
              </a:r>
              <a:endParaRPr lang="en-GB" sz="1600" b="1" dirty="0" smtClean="0">
                <a:cs typeface="+mn-cs"/>
              </a:endParaRPr>
            </a:p>
            <a:p>
              <a:pPr marL="176213" indent="-176213">
                <a:buFont typeface="Arial" pitchFamily="34" charset="0"/>
                <a:buChar char="•"/>
                <a:defRPr/>
              </a:pPr>
              <a:r>
                <a:rPr lang="en-GB" sz="1600" dirty="0"/>
                <a:t>For given actions, resources, and acceptable residual risk, </a:t>
              </a:r>
              <a:br>
                <a:rPr lang="en-GB" sz="1600" dirty="0"/>
              </a:br>
              <a:r>
                <a:rPr lang="en-GB" sz="1600" dirty="0"/>
                <a:t>required ID assurance is a </a:t>
              </a:r>
              <a:r>
                <a:rPr lang="en-GB" sz="1600" dirty="0" smtClean="0"/>
                <a:t>given</a:t>
              </a:r>
              <a:endParaRPr lang="en-GB" sz="1600" dirty="0"/>
            </a:p>
          </p:txBody>
        </p:sp>
        <p:pic>
          <p:nvPicPr>
            <p:cNvPr id="10248" name="Picture 2" descr="H:\Home\davidg\EUGridPMA\IGTF\IGTF-logos\IGTF-logo-mini.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832" y="1707383"/>
              <a:ext cx="481806" cy="25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6421041" y="1507328"/>
            <a:ext cx="1963999" cy="400110"/>
          </a:xfrm>
          <a:prstGeom prst="rect">
            <a:avLst/>
          </a:prstGeom>
          <a:noFill/>
        </p:spPr>
        <p:txBody>
          <a:bodyPr wrap="none" rtlCol="0">
            <a:spAutoFit/>
          </a:bodyPr>
          <a:lstStyle/>
          <a:p>
            <a:r>
              <a:rPr lang="en-GB" sz="2000" b="1" dirty="0" smtClean="0"/>
              <a:t>‘risk envelope’</a:t>
            </a:r>
            <a:endParaRPr lang="en-GB" sz="2000" b="1" dirty="0"/>
          </a:p>
        </p:txBody>
      </p:sp>
    </p:spTree>
    <p:extLst>
      <p:ext uri="{BB962C8B-B14F-4D97-AF65-F5344CB8AC3E}">
        <p14:creationId xmlns:p14="http://schemas.microsoft.com/office/powerpoint/2010/main" val="3708041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GB" altLang="en-US" smtClean="0"/>
              <a:t>Incident response</a:t>
            </a:r>
          </a:p>
        </p:txBody>
      </p:sp>
      <p:sp>
        <p:nvSpPr>
          <p:cNvPr id="58371" name="Content Placeholder 2"/>
          <p:cNvSpPr>
            <a:spLocks noGrp="1"/>
          </p:cNvSpPr>
          <p:nvPr>
            <p:ph idx="1"/>
          </p:nvPr>
        </p:nvSpPr>
        <p:spPr/>
        <p:txBody>
          <a:bodyPr/>
          <a:lstStyle/>
          <a:p>
            <a:r>
              <a:rPr lang="en-GB" altLang="en-US" sz="2000" smtClean="0"/>
              <a:t>Do RPs/RCs expect the CA to be involved in incident response?</a:t>
            </a:r>
          </a:p>
          <a:p>
            <a:pPr lvl="1"/>
            <a:r>
              <a:rPr lang="en-GB" altLang="en-US" sz="1800" smtClean="0"/>
              <a:t>What is an incident where you expect CA involvement?</a:t>
            </a:r>
          </a:p>
          <a:p>
            <a:pPr lvl="1"/>
            <a:r>
              <a:rPr lang="en-GB" altLang="en-US" sz="1800" smtClean="0"/>
              <a:t>What is the level of involvement?</a:t>
            </a:r>
          </a:p>
          <a:p>
            <a:pPr lvl="1"/>
            <a:r>
              <a:rPr lang="en-GB" altLang="en-US" sz="1800" smtClean="0"/>
              <a:t>Do you see a classification of incidents?</a:t>
            </a:r>
          </a:p>
          <a:p>
            <a:pPr lvl="1"/>
            <a:r>
              <a:rPr lang="en-GB" altLang="en-US" sz="1800" smtClean="0"/>
              <a:t>If there are up-stream IdPs, are you ‘happy’ with just the CA response even if upstream does not participate?</a:t>
            </a:r>
          </a:p>
          <a:p>
            <a:pPr lvl="1"/>
            <a:r>
              <a:rPr lang="en-GB" altLang="en-US" sz="1800" smtClean="0"/>
              <a:t>Do you expect more than pure credential revocation in case of demonstrable credential compromise?</a:t>
            </a:r>
          </a:p>
          <a:p>
            <a:pPr lvl="1"/>
            <a:r>
              <a:rPr lang="en-GB" altLang="en-US" sz="1800" smtClean="0"/>
              <a:t>Do you see the CA more than a fall back to point to in case LEA comes after you?</a:t>
            </a:r>
          </a:p>
          <a:p>
            <a:pPr lvl="1"/>
            <a:r>
              <a:rPr lang="en-GB" altLang="en-US" sz="1800" smtClean="0"/>
              <a:t>Do you expect/prefer suspension possibilities? Do you have this capability at the RP level (through authorization)?</a:t>
            </a:r>
          </a:p>
          <a:p>
            <a:r>
              <a:rPr lang="en-GB" altLang="en-US" sz="2000" smtClean="0"/>
              <a:t>Can you get by with just your own response capability?</a:t>
            </a:r>
          </a:p>
        </p:txBody>
      </p:sp>
    </p:spTree>
    <p:extLst>
      <p:ext uri="{BB962C8B-B14F-4D97-AF65-F5344CB8AC3E}">
        <p14:creationId xmlns:p14="http://schemas.microsoft.com/office/powerpoint/2010/main" val="3443818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dirty="0" smtClean="0">
                <a:latin typeface="Arial" charset="0"/>
                <a:cs typeface="Arial" charset="0"/>
              </a:rPr>
              <a:t>Trust Element </a:t>
            </a:r>
            <a:r>
              <a:rPr lang="en-GB" altLang="en-US" dirty="0" smtClean="0">
                <a:latin typeface="Arial" charset="0"/>
                <a:cs typeface="Arial" charset="0"/>
              </a:rPr>
              <a:t>Distribution </a:t>
            </a:r>
            <a:r>
              <a:rPr lang="en-GB" altLang="en-US" sz="3600" dirty="0" smtClean="0">
                <a:latin typeface="Arial" charset="0"/>
                <a:cs typeface="Arial" charset="0"/>
              </a:rPr>
              <a:t>(Classic, MICS, SLCS)</a:t>
            </a:r>
            <a:endParaRPr lang="en-GB" altLang="en-US" sz="3600" dirty="0" smtClean="0">
              <a:latin typeface="Arial" charset="0"/>
              <a:cs typeface="Arial" charset="0"/>
            </a:endParaRPr>
          </a:p>
        </p:txBody>
      </p:sp>
      <p:sp>
        <p:nvSpPr>
          <p:cNvPr id="20483" name="Date Placeholder 3"/>
          <p:cNvSpPr>
            <a:spLocks noGrp="1"/>
          </p:cNvSpPr>
          <p:nvPr>
            <p:ph type="dt" sz="quarter" idx="4294967295"/>
          </p:nvPr>
        </p:nvSpPr>
        <p:spPr bwMode="auto">
          <a:xfrm>
            <a:off x="0" y="637698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bg1"/>
                </a:solidFill>
              </a:rPr>
              <a:t>2013-04-11</a:t>
            </a:r>
            <a:endParaRPr lang="en-GB" altLang="en-US">
              <a:solidFill>
                <a:schemeClr val="bg1"/>
              </a:solidFill>
            </a:endParaRPr>
          </a:p>
        </p:txBody>
      </p:sp>
      <p:sp>
        <p:nvSpPr>
          <p:cNvPr id="20484" name="Footer Placeholder 4"/>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olidFill>
                  <a:schemeClr val="bg1"/>
                </a:solidFill>
              </a:rPr>
              <a:t>Towards differentiated collaborative LoA </a:t>
            </a:r>
          </a:p>
        </p:txBody>
      </p:sp>
      <p:sp>
        <p:nvSpPr>
          <p:cNvPr id="8" name="TextBox 7"/>
          <p:cNvSpPr txBox="1"/>
          <p:nvPr/>
        </p:nvSpPr>
        <p:spPr>
          <a:xfrm>
            <a:off x="250825" y="1093788"/>
            <a:ext cx="4249738" cy="4216400"/>
          </a:xfrm>
          <a:prstGeom prst="rect">
            <a:avLst/>
          </a:prstGeom>
          <a:noFill/>
          <a:ln>
            <a:solidFill>
              <a:schemeClr val="tx1"/>
            </a:solidFill>
          </a:ln>
        </p:spPr>
        <p:txBody>
          <a:bodyPr>
            <a:spAutoFit/>
          </a:bodyPr>
          <a:lstStyle/>
          <a:p>
            <a:pPr>
              <a:defRPr/>
            </a:pPr>
            <a:r>
              <a:rPr lang="en-GB" sz="2800" b="1" dirty="0">
                <a:solidFill>
                  <a:srgbClr val="002060"/>
                </a:solidFill>
                <a:cs typeface="+mn-cs"/>
              </a:rPr>
              <a:t>Technical elements</a:t>
            </a:r>
          </a:p>
          <a:p>
            <a:pPr>
              <a:defRPr/>
            </a:pPr>
            <a:endParaRPr lang="en-GB" sz="2400" dirty="0">
              <a:cs typeface="+mn-cs"/>
            </a:endParaRPr>
          </a:p>
          <a:p>
            <a:pPr marL="176213" indent="-176213">
              <a:buFont typeface="Arial" pitchFamily="34" charset="0"/>
              <a:buChar char="•"/>
              <a:defRPr/>
            </a:pPr>
            <a:r>
              <a:rPr lang="en-GB" sz="2400" dirty="0">
                <a:cs typeface="+mn-cs"/>
              </a:rPr>
              <a:t>integrity of the roots of trust</a:t>
            </a:r>
          </a:p>
          <a:p>
            <a:pPr marL="176213" indent="-176213">
              <a:buFont typeface="Arial" pitchFamily="34" charset="0"/>
              <a:buChar char="•"/>
              <a:defRPr/>
            </a:pPr>
            <a:r>
              <a:rPr lang="en-GB" sz="2400" dirty="0">
                <a:cs typeface="+mn-cs"/>
              </a:rPr>
              <a:t>integrity of issuance process</a:t>
            </a:r>
          </a:p>
          <a:p>
            <a:pPr marL="176213" indent="-176213">
              <a:buFont typeface="Arial" pitchFamily="34" charset="0"/>
              <a:buChar char="•"/>
              <a:defRPr/>
            </a:pPr>
            <a:r>
              <a:rPr lang="en-GB" sz="2400" dirty="0">
                <a:cs typeface="+mn-cs"/>
              </a:rPr>
              <a:t>process incident response</a:t>
            </a:r>
          </a:p>
          <a:p>
            <a:pPr marL="176213" indent="-176213">
              <a:buFont typeface="Arial" pitchFamily="34" charset="0"/>
              <a:buChar char="•"/>
              <a:defRPr/>
            </a:pPr>
            <a:r>
              <a:rPr lang="en-GB" sz="2400" dirty="0">
                <a:cs typeface="+mn-cs"/>
              </a:rPr>
              <a:t>revocation capabilities</a:t>
            </a:r>
          </a:p>
          <a:p>
            <a:pPr marL="176213" indent="-176213">
              <a:buFont typeface="Arial" pitchFamily="34" charset="0"/>
              <a:buChar char="•"/>
              <a:defRPr/>
            </a:pPr>
            <a:endParaRPr lang="en-GB" sz="2400" dirty="0">
              <a:cs typeface="+mn-cs"/>
            </a:endParaRPr>
          </a:p>
          <a:p>
            <a:pPr marL="176213" indent="-176213">
              <a:buFont typeface="Arial" pitchFamily="34" charset="0"/>
              <a:buChar char="•"/>
              <a:defRPr/>
            </a:pPr>
            <a:r>
              <a:rPr lang="en-GB" sz="2400" dirty="0">
                <a:cs typeface="+mn-cs"/>
              </a:rPr>
              <a:t>key management</a:t>
            </a:r>
          </a:p>
          <a:p>
            <a:pPr marL="176213" indent="-176213">
              <a:buFont typeface="Arial" pitchFamily="34" charset="0"/>
              <a:buChar char="•"/>
              <a:defRPr/>
            </a:pPr>
            <a:r>
              <a:rPr lang="en-GB" sz="2400" dirty="0">
                <a:cs typeface="+mn-cs"/>
              </a:rPr>
              <a:t>credential management</a:t>
            </a:r>
          </a:p>
          <a:p>
            <a:pPr marL="176213" indent="-176213">
              <a:buFont typeface="Arial" pitchFamily="34" charset="0"/>
              <a:buChar char="•"/>
              <a:defRPr/>
            </a:pPr>
            <a:r>
              <a:rPr lang="en-GB" sz="2400" dirty="0">
                <a:cs typeface="+mn-cs"/>
              </a:rPr>
              <a:t>incident response</a:t>
            </a:r>
          </a:p>
          <a:p>
            <a:pPr marL="176213" indent="-176213">
              <a:buFont typeface="Arial" pitchFamily="34" charset="0"/>
              <a:buChar char="•"/>
              <a:defRPr/>
            </a:pPr>
            <a:endParaRPr lang="en-GB" sz="2400" dirty="0">
              <a:cs typeface="+mn-cs"/>
            </a:endParaRPr>
          </a:p>
        </p:txBody>
      </p:sp>
      <p:sp>
        <p:nvSpPr>
          <p:cNvPr id="10" name="TextBox 9"/>
          <p:cNvSpPr txBox="1"/>
          <p:nvPr/>
        </p:nvSpPr>
        <p:spPr>
          <a:xfrm>
            <a:off x="4652963" y="1093788"/>
            <a:ext cx="4248150" cy="4678362"/>
          </a:xfrm>
          <a:prstGeom prst="rect">
            <a:avLst/>
          </a:prstGeom>
          <a:noFill/>
          <a:ln>
            <a:solidFill>
              <a:schemeClr val="tx1"/>
            </a:solidFill>
          </a:ln>
        </p:spPr>
        <p:txBody>
          <a:bodyPr>
            <a:spAutoFit/>
          </a:bodyPr>
          <a:lstStyle/>
          <a:p>
            <a:pPr>
              <a:defRPr/>
            </a:pPr>
            <a:r>
              <a:rPr lang="en-GB" sz="2800" b="1" dirty="0">
                <a:solidFill>
                  <a:srgbClr val="002060"/>
                </a:solidFill>
                <a:cs typeface="+mn-cs"/>
              </a:rPr>
              <a:t>Identity elements</a:t>
            </a:r>
          </a:p>
          <a:p>
            <a:pPr>
              <a:defRPr/>
            </a:pPr>
            <a:endParaRPr lang="en-GB" sz="2400" dirty="0">
              <a:cs typeface="+mn-cs"/>
            </a:endParaRPr>
          </a:p>
          <a:p>
            <a:pPr marL="176213" indent="-176213">
              <a:buFont typeface="Arial" pitchFamily="34" charset="0"/>
              <a:buChar char="•"/>
              <a:defRPr/>
            </a:pPr>
            <a:r>
              <a:rPr lang="en-GB" sz="2400" dirty="0">
                <a:cs typeface="+mn-cs"/>
              </a:rPr>
              <a:t>identifier management</a:t>
            </a:r>
          </a:p>
          <a:p>
            <a:pPr marL="176213" indent="-176213">
              <a:buFont typeface="Arial" pitchFamily="34" charset="0"/>
              <a:buChar char="•"/>
              <a:defRPr/>
            </a:pPr>
            <a:r>
              <a:rPr lang="en-GB" sz="2400" dirty="0">
                <a:cs typeface="+mn-cs"/>
              </a:rPr>
              <a:t>re-binding and revocation</a:t>
            </a:r>
          </a:p>
          <a:p>
            <a:pPr marL="176213" indent="-176213">
              <a:buFont typeface="Arial" pitchFamily="34" charset="0"/>
              <a:buChar char="•"/>
              <a:defRPr/>
            </a:pPr>
            <a:r>
              <a:rPr lang="en-GB" sz="2400" dirty="0">
                <a:cs typeface="+mn-cs"/>
              </a:rPr>
              <a:t>binding to entities</a:t>
            </a:r>
          </a:p>
          <a:p>
            <a:pPr marL="176213" indent="-176213">
              <a:buFont typeface="Arial" pitchFamily="34" charset="0"/>
              <a:buChar char="•"/>
              <a:defRPr/>
            </a:pPr>
            <a:r>
              <a:rPr lang="en-GB" sz="2400" dirty="0">
                <a:cs typeface="+mn-cs"/>
              </a:rPr>
              <a:t>traceability of entities</a:t>
            </a:r>
          </a:p>
          <a:p>
            <a:pPr marL="176213" indent="-176213">
              <a:buFont typeface="Arial" pitchFamily="34" charset="0"/>
              <a:buChar char="•"/>
              <a:defRPr/>
            </a:pPr>
            <a:r>
              <a:rPr lang="en-GB" sz="2400" dirty="0">
                <a:cs typeface="+mn-cs"/>
              </a:rPr>
              <a:t>emergency communications</a:t>
            </a:r>
          </a:p>
          <a:p>
            <a:pPr marL="176213" indent="-176213">
              <a:buFont typeface="Arial" pitchFamily="34" charset="0"/>
              <a:buChar char="•"/>
              <a:defRPr/>
            </a:pPr>
            <a:endParaRPr lang="en-GB" sz="1000" dirty="0">
              <a:cs typeface="+mn-cs"/>
            </a:endParaRPr>
          </a:p>
          <a:p>
            <a:pPr marL="176213" indent="-176213">
              <a:buFont typeface="Arial" pitchFamily="34" charset="0"/>
              <a:buChar char="•"/>
              <a:defRPr/>
            </a:pPr>
            <a:endParaRPr lang="en-GB" sz="1000" dirty="0">
              <a:cs typeface="+mn-cs"/>
            </a:endParaRPr>
          </a:p>
          <a:p>
            <a:pPr marL="176213" indent="-176213">
              <a:buFont typeface="Arial" pitchFamily="34" charset="0"/>
              <a:buChar char="•"/>
              <a:defRPr/>
            </a:pPr>
            <a:endParaRPr lang="en-GB" sz="1000" dirty="0">
              <a:cs typeface="+mn-cs"/>
            </a:endParaRPr>
          </a:p>
          <a:p>
            <a:pPr marL="176213" indent="-176213">
              <a:buFont typeface="Arial" pitchFamily="34" charset="0"/>
              <a:buChar char="•"/>
              <a:defRPr/>
            </a:pPr>
            <a:r>
              <a:rPr lang="en-GB" sz="2400" dirty="0">
                <a:cs typeface="+mn-cs"/>
              </a:rPr>
              <a:t>regular communications</a:t>
            </a:r>
          </a:p>
          <a:p>
            <a:pPr marL="176213" indent="-176213">
              <a:buFont typeface="Arial" pitchFamily="34" charset="0"/>
              <a:buChar char="•"/>
              <a:defRPr/>
            </a:pPr>
            <a:r>
              <a:rPr lang="en-GB" sz="2400" dirty="0">
                <a:cs typeface="+mn-cs"/>
              </a:rPr>
              <a:t>‘rich’ attribute assertions</a:t>
            </a:r>
          </a:p>
          <a:p>
            <a:pPr marL="176213" indent="-176213">
              <a:buFont typeface="Arial" pitchFamily="34" charset="0"/>
              <a:buChar char="•"/>
              <a:defRPr/>
            </a:pPr>
            <a:r>
              <a:rPr lang="en-GB" sz="2400" dirty="0">
                <a:cs typeface="+mn-cs"/>
              </a:rPr>
              <a:t>correlating identifiers</a:t>
            </a:r>
          </a:p>
          <a:p>
            <a:pPr marL="176213" indent="-176213">
              <a:buFont typeface="Arial" pitchFamily="34" charset="0"/>
              <a:buChar char="•"/>
              <a:defRPr/>
            </a:pPr>
            <a:r>
              <a:rPr lang="en-GB" sz="2400" dirty="0">
                <a:cs typeface="+mn-cs"/>
              </a:rPr>
              <a:t>access control</a:t>
            </a:r>
          </a:p>
        </p:txBody>
      </p:sp>
      <p:sp>
        <p:nvSpPr>
          <p:cNvPr id="20487" name="TextBox 10"/>
          <p:cNvSpPr txBox="1">
            <a:spLocks noChangeArrowheads="1"/>
          </p:cNvSpPr>
          <p:nvPr/>
        </p:nvSpPr>
        <p:spPr bwMode="auto">
          <a:xfrm>
            <a:off x="250825" y="5876925"/>
            <a:ext cx="865028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b="1">
                <a:solidFill>
                  <a:srgbClr val="002060"/>
                </a:solidFill>
              </a:rPr>
              <a:t>Verifiability &amp; Response, mitigation, recovery</a:t>
            </a:r>
          </a:p>
        </p:txBody>
      </p:sp>
      <p:cxnSp>
        <p:nvCxnSpPr>
          <p:cNvPr id="13" name="Straight Connector 12"/>
          <p:cNvCxnSpPr/>
          <p:nvPr/>
        </p:nvCxnSpPr>
        <p:spPr>
          <a:xfrm>
            <a:off x="4932363" y="4076700"/>
            <a:ext cx="3743325"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3238" y="3644900"/>
            <a:ext cx="374491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0490" name="TextBox 1"/>
          <p:cNvSpPr txBox="1">
            <a:spLocks noChangeArrowheads="1"/>
          </p:cNvSpPr>
          <p:nvPr/>
        </p:nvSpPr>
        <p:spPr bwMode="auto">
          <a:xfrm rot="-5400000">
            <a:off x="3684587" y="2686051"/>
            <a:ext cx="178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solidFill>
                  <a:srgbClr val="C00000"/>
                </a:solidFill>
              </a:rPr>
              <a:t>IGTF Classic  elements</a:t>
            </a:r>
          </a:p>
        </p:txBody>
      </p:sp>
      <p:sp>
        <p:nvSpPr>
          <p:cNvPr id="20491" name="TextBox 10"/>
          <p:cNvSpPr txBox="1">
            <a:spLocks noChangeArrowheads="1"/>
          </p:cNvSpPr>
          <p:nvPr/>
        </p:nvSpPr>
        <p:spPr bwMode="auto">
          <a:xfrm rot="-5400000">
            <a:off x="3621088" y="481965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solidFill>
                  <a:srgbClr val="002060"/>
                </a:solidFill>
              </a:rPr>
              <a:t>RP, Community elements</a:t>
            </a:r>
          </a:p>
        </p:txBody>
      </p:sp>
    </p:spTree>
    <p:extLst>
      <p:ext uri="{BB962C8B-B14F-4D97-AF65-F5344CB8AC3E}">
        <p14:creationId xmlns:p14="http://schemas.microsoft.com/office/powerpoint/2010/main" val="2604423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Parties to assurance level</a:t>
            </a:r>
            <a:endParaRPr lang="en-GB" dirty="0"/>
          </a:p>
        </p:txBody>
      </p:sp>
      <p:sp>
        <p:nvSpPr>
          <p:cNvPr id="3" name="Content Placeholder 2"/>
          <p:cNvSpPr>
            <a:spLocks noGrp="1"/>
          </p:cNvSpPr>
          <p:nvPr>
            <p:ph idx="1"/>
          </p:nvPr>
        </p:nvSpPr>
        <p:spPr/>
        <p:txBody>
          <a:bodyPr/>
          <a:lstStyle/>
          <a:p>
            <a:r>
              <a:rPr lang="en-US" dirty="0"/>
              <a:t>Identity assertions</a:t>
            </a:r>
          </a:p>
          <a:p>
            <a:pPr lvl="1"/>
            <a:r>
              <a:rPr lang="en-US" dirty="0" smtClean="0"/>
              <a:t>IGTF: </a:t>
            </a:r>
            <a:r>
              <a:rPr lang="en-US" dirty="0"/>
              <a:t>Classic, MICS – SLCS – experimental</a:t>
            </a:r>
          </a:p>
          <a:p>
            <a:r>
              <a:rPr lang="en-US" dirty="0" smtClean="0"/>
              <a:t>Community (attribute) assertions</a:t>
            </a:r>
            <a:endParaRPr lang="en-US" dirty="0"/>
          </a:p>
          <a:p>
            <a:pPr lvl="1"/>
            <a:r>
              <a:rPr lang="en-US" dirty="0"/>
              <a:t>Largely unexplored, </a:t>
            </a:r>
            <a:r>
              <a:rPr lang="en-US" dirty="0" err="1"/>
              <a:t>AAOps</a:t>
            </a:r>
            <a:r>
              <a:rPr lang="en-US" dirty="0"/>
              <a:t> Guidelines take a </a:t>
            </a:r>
            <a:r>
              <a:rPr lang="en-US" dirty="0" smtClean="0"/>
              <a:t>step</a:t>
            </a:r>
          </a:p>
          <a:p>
            <a:pPr lvl="1"/>
            <a:r>
              <a:rPr lang="en-US" dirty="0" smtClean="0"/>
              <a:t>EGI VO registration policy (relatively weak)</a:t>
            </a:r>
          </a:p>
          <a:p>
            <a:pPr lvl="1"/>
            <a:r>
              <a:rPr lang="en-US" dirty="0" smtClean="0"/>
              <a:t>PRACE site registration procedures (status is mixed)</a:t>
            </a:r>
            <a:endParaRPr lang="en-GB" dirty="0"/>
          </a:p>
          <a:p>
            <a:r>
              <a:rPr lang="en-GB" dirty="0" smtClean="0"/>
              <a:t>Resource providers</a:t>
            </a:r>
          </a:p>
          <a:p>
            <a:pPr lvl="1"/>
            <a:r>
              <a:rPr lang="en-GB" dirty="0" smtClean="0"/>
              <a:t>In EGI usually don’t vet the user</a:t>
            </a:r>
          </a:p>
          <a:p>
            <a:pPr lvl="1"/>
            <a:r>
              <a:rPr lang="en-GB" dirty="0" smtClean="0"/>
              <a:t>This </a:t>
            </a:r>
            <a:r>
              <a:rPr lang="en-GB" i="1" dirty="0" smtClean="0"/>
              <a:t>is more </a:t>
            </a:r>
            <a:r>
              <a:rPr lang="en-GB" dirty="0" smtClean="0"/>
              <a:t>common in other </a:t>
            </a:r>
            <a:r>
              <a:rPr lang="en-GB" dirty="0" err="1" smtClean="0"/>
              <a:t>infra’s</a:t>
            </a:r>
            <a:r>
              <a:rPr lang="en-GB" dirty="0" smtClean="0"/>
              <a:t> </a:t>
            </a:r>
          </a:p>
          <a:p>
            <a:pPr lvl="2"/>
            <a:r>
              <a:rPr lang="en-GB" dirty="0" smtClean="0"/>
              <a:t>PRACE: per-site additional vetting possible</a:t>
            </a:r>
          </a:p>
          <a:p>
            <a:pPr lvl="2"/>
            <a:r>
              <a:rPr lang="en-GB" dirty="0" smtClean="0"/>
              <a:t>XSEDE: centrally vetted</a:t>
            </a:r>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3059519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Collaborative </a:t>
            </a:r>
            <a:r>
              <a:rPr lang="en-GB" dirty="0" smtClean="0"/>
              <a:t>assurance</a:t>
            </a:r>
            <a:endParaRPr lang="en-GB" dirty="0"/>
          </a:p>
        </p:txBody>
      </p:sp>
      <p:sp>
        <p:nvSpPr>
          <p:cNvPr id="3" name="Content Placeholder 2"/>
          <p:cNvSpPr>
            <a:spLocks noGrp="1"/>
          </p:cNvSpPr>
          <p:nvPr>
            <p:ph idx="1"/>
          </p:nvPr>
        </p:nvSpPr>
        <p:spPr/>
        <p:txBody>
          <a:bodyPr/>
          <a:lstStyle/>
          <a:p>
            <a:pPr eaLnBrk="1" hangingPunct="1"/>
            <a:r>
              <a:rPr lang="en-GB" altLang="en-US" sz="2400" dirty="0"/>
              <a:t>Cater for those use cases where </a:t>
            </a:r>
          </a:p>
          <a:p>
            <a:pPr lvl="1" eaLnBrk="1" hangingPunct="1"/>
            <a:r>
              <a:rPr lang="en-GB" altLang="en-US" sz="2000" dirty="0"/>
              <a:t>the RPs (VOs) already collect identity data</a:t>
            </a:r>
          </a:p>
          <a:p>
            <a:pPr lvl="1" eaLnBrk="1" hangingPunct="1"/>
            <a:r>
              <a:rPr lang="en-GB" altLang="en-US" sz="2000" dirty="0"/>
              <a:t>this RP (VO) data is authoritative and provides traceability</a:t>
            </a:r>
          </a:p>
          <a:p>
            <a:pPr lvl="1" eaLnBrk="1" hangingPunct="1"/>
            <a:r>
              <a:rPr lang="en-GB" altLang="en-US" sz="2000" dirty="0"/>
              <a:t>the ‘identity’ component of the credential is not used</a:t>
            </a:r>
          </a:p>
          <a:p>
            <a:pPr eaLnBrk="1" hangingPunct="1"/>
            <a:r>
              <a:rPr lang="en-GB" altLang="en-US" sz="2400" dirty="0"/>
              <a:t>through an AP where the authority provides only</a:t>
            </a:r>
          </a:p>
          <a:p>
            <a:pPr lvl="1" eaLnBrk="1" hangingPunct="1"/>
            <a:r>
              <a:rPr lang="en-GB" altLang="en-US" sz="2000" dirty="0"/>
              <a:t>persistent, non-reused identifiers</a:t>
            </a:r>
          </a:p>
          <a:p>
            <a:pPr lvl="1" eaLnBrk="1" hangingPunct="1"/>
            <a:r>
              <a:rPr lang="en-GB" altLang="en-US" sz="2000" dirty="0"/>
              <a:t>traceability </a:t>
            </a:r>
            <a:r>
              <a:rPr lang="en-GB" altLang="en-US" sz="2000" i="1" dirty="0"/>
              <a:t>only</a:t>
            </a:r>
            <a:r>
              <a:rPr lang="en-GB" altLang="en-US" sz="2000" dirty="0"/>
              <a:t> at time of issuance</a:t>
            </a:r>
          </a:p>
          <a:p>
            <a:pPr lvl="1" eaLnBrk="1" hangingPunct="1"/>
            <a:r>
              <a:rPr lang="en-GB" altLang="en-US" sz="2000" dirty="0"/>
              <a:t>naming be real or pseudonymous (discussion on going!)</a:t>
            </a:r>
          </a:p>
          <a:p>
            <a:pPr lvl="1" eaLnBrk="1" hangingPunct="1"/>
            <a:r>
              <a:rPr lang="en-GB" altLang="en-US" sz="2000" dirty="0"/>
              <a:t>good security for issuance processes and systems</a:t>
            </a:r>
          </a:p>
          <a:p>
            <a:pPr eaLnBrk="1" hangingPunct="1"/>
            <a:r>
              <a:rPr lang="en-GB" altLang="en-US" sz="2400" dirty="0"/>
              <a:t>and where the RP will have to take care of</a:t>
            </a:r>
          </a:p>
          <a:p>
            <a:pPr lvl="1" eaLnBrk="1" hangingPunct="1"/>
            <a:r>
              <a:rPr lang="en-GB" altLang="en-US" sz="2000" dirty="0"/>
              <a:t>subscribers changing name often (in case traceability at issuing authority is lost)</a:t>
            </a:r>
          </a:p>
          <a:p>
            <a:pPr lvl="1" eaLnBrk="1" hangingPunct="1"/>
            <a:r>
              <a:rPr lang="en-GB" altLang="en-US" sz="2000" dirty="0"/>
              <a:t>all ‘named’ identity vetting, naming and contact details</a:t>
            </a:r>
          </a:p>
          <a:p>
            <a:endParaRPr lang="en-GB" sz="2400"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1695459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The IGTF</a:t>
            </a:r>
            <a:endParaRPr lang="en-GB" dirty="0"/>
          </a:p>
        </p:txBody>
      </p:sp>
      <p:sp>
        <p:nvSpPr>
          <p:cNvPr id="6" name="Subtitle 5"/>
          <p:cNvSpPr>
            <a:spLocks noGrp="1"/>
          </p:cNvSpPr>
          <p:nvPr>
            <p:ph type="subTitle" idx="1"/>
          </p:nvPr>
        </p:nvSpPr>
        <p:spPr>
          <a:xfrm>
            <a:off x="2915816" y="3886200"/>
            <a:ext cx="5832648" cy="1343000"/>
          </a:xfrm>
        </p:spPr>
        <p:txBody>
          <a:bodyPr/>
          <a:lstStyle/>
          <a:p>
            <a:pPr algn="r"/>
            <a:r>
              <a:rPr lang="en-GB" i="1" dirty="0" smtClean="0"/>
              <a:t>a small diversion if needed</a:t>
            </a:r>
            <a:endParaRPr lang="en-GB" i="1" dirty="0"/>
          </a:p>
        </p:txBody>
      </p:sp>
      <p:sp>
        <p:nvSpPr>
          <p:cNvPr id="4" name="Footer Placeholder 3"/>
          <p:cNvSpPr>
            <a:spLocks noGrp="1"/>
          </p:cNvSpPr>
          <p:nvPr>
            <p:ph type="ftr" sz="quarter" idx="11"/>
          </p:nvPr>
        </p:nvSpPr>
        <p:spPr/>
        <p:txBody>
          <a:bodyPr/>
          <a:lstStyle/>
          <a:p>
            <a:pPr>
              <a:defRPr/>
            </a:pPr>
            <a:r>
              <a:rPr lang="en-US" smtClean="0"/>
              <a:t>EUGridPMA for EGI-TF13</a:t>
            </a:r>
            <a:endParaRPr lang="en-GB"/>
          </a:p>
        </p:txBody>
      </p:sp>
    </p:spTree>
    <p:extLst>
      <p:ext uri="{BB962C8B-B14F-4D97-AF65-F5344CB8AC3E}">
        <p14:creationId xmlns:p14="http://schemas.microsoft.com/office/powerpoint/2010/main" val="92478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GI-InSPIRE-Slide-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ugridpma">
  <a:themeElements>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gridpm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ugridp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ugridp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ugridp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ugridp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ugridp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ugridp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EGI-InSPIRE-Slide-Template_v4</Template>
  <TotalTime>11143</TotalTime>
  <Words>3036</Words>
  <Application>Microsoft Office PowerPoint</Application>
  <PresentationFormat>On-screen Show (4:3)</PresentationFormat>
  <Paragraphs>447</Paragraphs>
  <Slides>50</Slides>
  <Notes>2</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50</vt:i4>
      </vt:variant>
    </vt:vector>
  </HeadingPairs>
  <TitlesOfParts>
    <vt:vector size="53" baseType="lpstr">
      <vt:lpstr>EGI-InSPIRE-Slide-Template_v4</vt:lpstr>
      <vt:lpstr>Thème Office</vt:lpstr>
      <vt:lpstr>eugridpma</vt:lpstr>
      <vt:lpstr>The IGTF IOTA Profile</vt:lpstr>
      <vt:lpstr>Broad outline</vt:lpstr>
      <vt:lpstr>Times are a’changeging</vt:lpstr>
      <vt:lpstr>Differentiated assurance</vt:lpstr>
      <vt:lpstr>Redistributing risk</vt:lpstr>
      <vt:lpstr>Trust Element Distribution (Classic, MICS, SLCS)</vt:lpstr>
      <vt:lpstr>Parties to assurance level</vt:lpstr>
      <vt:lpstr>Collaborative assurance</vt:lpstr>
      <vt:lpstr>The IGTF</vt:lpstr>
      <vt:lpstr>Global Trust </vt:lpstr>
      <vt:lpstr>IGTF Structure of Trust</vt:lpstr>
      <vt:lpstr>IGTF Common Criteria</vt:lpstr>
      <vt:lpstr>Assurance levels in the IGTF</vt:lpstr>
      <vt:lpstr>Vetting Assurance Levels</vt:lpstr>
      <vt:lpstr>Collaborative assurance</vt:lpstr>
      <vt:lpstr>Assurance levels</vt:lpstr>
      <vt:lpstr>IGTF Assurance Levels</vt:lpstr>
      <vt:lpstr>Redistributing responsibilities</vt:lpstr>
      <vt:lpstr>Who does What?</vt:lpstr>
      <vt:lpstr>PRACE vetting based on slides from Vincent</vt:lpstr>
      <vt:lpstr>The PRACE security model</vt:lpstr>
      <vt:lpstr>User registration in PRACE (1/2)</vt:lpstr>
      <vt:lpstr>User registration in PRACE (2/2)</vt:lpstr>
      <vt:lpstr>Information collected by sites and published in LDAP</vt:lpstr>
      <vt:lpstr>Why do we need this information ?</vt:lpstr>
      <vt:lpstr>PowerPoint Presentation</vt:lpstr>
      <vt:lpstr>IOTA Profile</vt:lpstr>
      <vt:lpstr>IOTA  AP Trust difference</vt:lpstr>
      <vt:lpstr>Moving the bar towards differentiated assurance</vt:lpstr>
      <vt:lpstr>IOTA Profile</vt:lpstr>
      <vt:lpstr>Profile Structure</vt:lpstr>
      <vt:lpstr>IdM Relationships</vt:lpstr>
      <vt:lpstr>Explicit caveat!</vt:lpstr>
      <vt:lpstr>Naming</vt:lpstr>
      <vt:lpstr>Records and tracability</vt:lpstr>
      <vt:lpstr>Traceability</vt:lpstr>
      <vt:lpstr>Revocation</vt:lpstr>
      <vt:lpstr>Security and Incident Response</vt:lpstr>
      <vt:lpstr>Auditing</vt:lpstr>
      <vt:lpstr>Accreditation process</vt:lpstr>
      <vt:lpstr>IOTA Identity Providers</vt:lpstr>
      <vt:lpstr>IOTA Technical Deployment</vt:lpstr>
      <vt:lpstr>Technical trust remains</vt:lpstr>
      <vt:lpstr>From IGTF to RP</vt:lpstr>
      <vt:lpstr>At the site:  do not mix assurance levels</vt:lpstr>
      <vt:lpstr>RP considerations</vt:lpstr>
      <vt:lpstr>IOTA Questions for RPs</vt:lpstr>
      <vt:lpstr>IOTA AP</vt:lpstr>
      <vt:lpstr>Auditability, traceability</vt:lpstr>
      <vt:lpstr>Incident response</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davidg</dc:creator>
  <cp:lastModifiedBy>davidg</cp:lastModifiedBy>
  <cp:revision>262</cp:revision>
  <dcterms:created xsi:type="dcterms:W3CDTF">2010-11-05T09:14:57Z</dcterms:created>
  <dcterms:modified xsi:type="dcterms:W3CDTF">2013-12-01T10:43:14Z</dcterms:modified>
</cp:coreProperties>
</file>