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7" r:id="rId3"/>
    <p:sldId id="268" r:id="rId4"/>
    <p:sldId id="269" r:id="rId5"/>
    <p:sldId id="271" r:id="rId6"/>
    <p:sldId id="272" r:id="rId7"/>
    <p:sldId id="273" r:id="rId8"/>
    <p:sldId id="274" r:id="rId9"/>
    <p:sldId id="270" r:id="rId10"/>
    <p:sldId id="275" r:id="rId11"/>
    <p:sldId id="276" r:id="rId12"/>
    <p:sldId id="277" r:id="rId13"/>
    <p:sldId id="279" r:id="rId14"/>
    <p:sldId id="281" r:id="rId15"/>
    <p:sldId id="266" r:id="rId16"/>
    <p:sldId id="280" r:id="rId17"/>
    <p:sldId id="284" r:id="rId18"/>
    <p:sldId id="282" r:id="rId19"/>
    <p:sldId id="264" r:id="rId20"/>
    <p:sldId id="260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5AA7"/>
    <a:srgbClr val="016EBB"/>
    <a:srgbClr val="016DBA"/>
    <a:srgbClr val="016CB9"/>
    <a:srgbClr val="016CB8"/>
    <a:srgbClr val="6DA3D2"/>
    <a:srgbClr val="003B6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-6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03B7FD-3B61-4F14-99BD-9E2A78746A89}" type="datetime1">
              <a:rPr lang="de-DE"/>
              <a:pPr/>
              <a:t>21.10.2011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6861FA-EB89-43CE-B1BA-DC02601056C5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1097BE-4001-4FAA-A391-CA18AEC34D63}" type="datetime1">
              <a:rPr lang="de-DE"/>
              <a:pPr/>
              <a:t>21.10.2011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1970E1-062F-4194-A16B-C1DAE39174F0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1229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F12864-DCC0-4CA2-A3D5-07E579F9E752}" type="slidenum">
              <a:rPr lang="de-DE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(mit Bi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0"/>
          <p:cNvSpPr txBox="1">
            <a:spLocks noChangeArrowheads="1"/>
          </p:cNvSpPr>
          <p:nvPr userDrawn="1"/>
        </p:nvSpPr>
        <p:spPr bwMode="auto">
          <a:xfrm>
            <a:off x="5011738" y="627063"/>
            <a:ext cx="354171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1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NITIATIVE FOR</a:t>
            </a:r>
            <a:r>
              <a:rPr lang="de-DE" sz="14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21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G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LOBUS</a:t>
            </a:r>
            <a:r>
              <a:rPr lang="de-DE" sz="14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IN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21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E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UROPE</a:t>
            </a:r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2768600" y="5511800"/>
            <a:ext cx="5803900" cy="673100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2768600" y="1193800"/>
            <a:ext cx="5803900" cy="3136900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de-DE" noProof="0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2768600" y="4419600"/>
            <a:ext cx="5803900" cy="1003300"/>
          </a:xfrm>
          <a:prstGeom prst="rect">
            <a:avLst/>
          </a:prstGeom>
        </p:spPr>
        <p:txBody>
          <a:bodyPr vert="horz"/>
          <a:lstStyle>
            <a:lvl1pPr>
              <a:defRPr sz="3200" cap="small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6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2DB02710-A66D-4E00-B12F-33CA8C7AC867}" type="datetime1">
              <a:rPr lang="de-DE"/>
              <a:pPr/>
              <a:t>21.10.2011</a:t>
            </a:fld>
            <a:endParaRPr lang="de-DE"/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3F74C2E1-EEE7-42EB-9C83-9CC9BAF4AF3F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dirty="0">
                <a:latin typeface="Arial"/>
                <a:cs typeface="Arial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el (nur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"/>
          <p:cNvSpPr txBox="1">
            <a:spLocks noChangeArrowheads="1"/>
          </p:cNvSpPr>
          <p:nvPr userDrawn="1"/>
        </p:nvSpPr>
        <p:spPr bwMode="auto">
          <a:xfrm>
            <a:off x="5011738" y="627063"/>
            <a:ext cx="354171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1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NITIATIVE FOR</a:t>
            </a:r>
            <a:r>
              <a:rPr lang="de-DE" sz="14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21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G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LOBUS</a:t>
            </a:r>
            <a:r>
              <a:rPr lang="de-DE" sz="14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IN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21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E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UROPE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4200" y="4165600"/>
            <a:ext cx="79883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small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84200" y="3429000"/>
            <a:ext cx="7988299" cy="72390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6257E-7CC7-419E-A92D-9ACA71C5C443}" type="datetime1">
              <a:rPr lang="de-DE"/>
              <a:pPr/>
              <a:t>21.10.2011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latin typeface="Arial"/>
                <a:cs typeface="Arial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D28A7-711E-46E9-B54E-176DD742BE36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"/>
          <p:cNvSpPr txBox="1">
            <a:spLocks noChangeArrowheads="1"/>
          </p:cNvSpPr>
          <p:nvPr userDrawn="1"/>
        </p:nvSpPr>
        <p:spPr bwMode="auto">
          <a:xfrm>
            <a:off x="1341438" y="233363"/>
            <a:ext cx="2395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NITIATIVE FOR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G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LOBUS</a:t>
            </a:r>
            <a:r>
              <a:rPr lang="de-DE" sz="9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IN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E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UROPE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0500" y="608544"/>
            <a:ext cx="7112000" cy="4286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5F9E99-583A-4115-89BC-3C65249D5FBA}" type="datetime1">
              <a:rPr lang="de-DE"/>
              <a:pPr/>
              <a:t>21.10.2011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latin typeface="Arial"/>
                <a:cs typeface="Arial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C6AF5-225A-4627-BCAB-866A555C1173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0"/>
          <p:cNvSpPr txBox="1">
            <a:spLocks noChangeArrowheads="1"/>
          </p:cNvSpPr>
          <p:nvPr userDrawn="1"/>
        </p:nvSpPr>
        <p:spPr bwMode="auto">
          <a:xfrm>
            <a:off x="1341438" y="233363"/>
            <a:ext cx="2395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NITIATIVE FOR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G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LOBUS</a:t>
            </a:r>
            <a:r>
              <a:rPr lang="de-DE" sz="9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IN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E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UROPE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0500" y="608544"/>
            <a:ext cx="7112000" cy="4286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84200" y="1193800"/>
            <a:ext cx="3937000" cy="4991100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2800" y="1193800"/>
            <a:ext cx="3949700" cy="4991100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FCC1FD-FFB4-4208-956A-A39210F57C6A}" type="datetime1">
              <a:rPr lang="de-DE"/>
              <a:pPr/>
              <a:t>21.10.2011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latin typeface="Arial"/>
                <a:cs typeface="Arial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FBBAB-92DB-430F-B691-FA9F7D6D2A29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0"/>
          <p:cNvSpPr txBox="1">
            <a:spLocks noChangeArrowheads="1"/>
          </p:cNvSpPr>
          <p:nvPr userDrawn="1"/>
        </p:nvSpPr>
        <p:spPr bwMode="auto">
          <a:xfrm>
            <a:off x="1341438" y="233363"/>
            <a:ext cx="2395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NITIATIVE FOR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G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LOBUS</a:t>
            </a:r>
            <a:r>
              <a:rPr lang="de-DE" sz="9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IN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E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UROPE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0500" y="608544"/>
            <a:ext cx="7112000" cy="428625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84200" y="1193800"/>
            <a:ext cx="3937000" cy="752475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84200" y="2032000"/>
            <a:ext cx="3937000" cy="4152900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12" name="Inhaltsplatzhalter 3"/>
          <p:cNvSpPr>
            <a:spLocks noGrp="1"/>
          </p:cNvSpPr>
          <p:nvPr>
            <p:ph sz="half" idx="2"/>
          </p:nvPr>
        </p:nvSpPr>
        <p:spPr>
          <a:xfrm>
            <a:off x="4622800" y="2032000"/>
            <a:ext cx="3949700" cy="4152900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idx="14"/>
          </p:nvPr>
        </p:nvSpPr>
        <p:spPr>
          <a:xfrm>
            <a:off x="4622800" y="1193800"/>
            <a:ext cx="3949700" cy="752475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6AD580A6-5343-48CB-9225-ECAF2B1B6CB0}" type="datetime1">
              <a:rPr lang="de-DE"/>
              <a:pPr/>
              <a:t>21.10.2011</a:t>
            </a:fld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dirty="0">
                <a:latin typeface="Arial"/>
                <a:cs typeface="Arial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F6919CCC-B554-4652-B224-BB3374F81F49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0"/>
          <p:cNvSpPr txBox="1">
            <a:spLocks noChangeArrowheads="1"/>
          </p:cNvSpPr>
          <p:nvPr userDrawn="1"/>
        </p:nvSpPr>
        <p:spPr bwMode="auto">
          <a:xfrm>
            <a:off x="1341438" y="233363"/>
            <a:ext cx="2395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NITIATIVE FOR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G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LOBUS</a:t>
            </a:r>
            <a:r>
              <a:rPr lang="de-DE" sz="9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IN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E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  <a:cs typeface="Arial"/>
              </a:rPr>
              <a:t>UROPE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0500" y="608544"/>
            <a:ext cx="7112000" cy="4286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119411-4AA0-4D17-93F7-EE2D80147AA9}" type="datetime1">
              <a:rPr lang="de-DE"/>
              <a:pPr/>
              <a:t>21.10.2011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latin typeface="Arial"/>
                <a:cs typeface="Arial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6B851-E3B3-441B-8166-582A6B01E2D0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0"/>
          <p:cNvSpPr txBox="1">
            <a:spLocks noChangeArrowheads="1"/>
          </p:cNvSpPr>
          <p:nvPr userDrawn="1"/>
        </p:nvSpPr>
        <p:spPr bwMode="auto">
          <a:xfrm>
            <a:off x="1341438" y="233363"/>
            <a:ext cx="2395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</a:rPr>
              <a:t>I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</a:rPr>
              <a:t>NITIATIVE FOR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</a:rPr>
              <a:t>G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</a:rPr>
              <a:t>LOBUS</a:t>
            </a:r>
            <a:r>
              <a:rPr lang="de-DE" sz="900" dirty="0">
                <a:solidFill>
                  <a:schemeClr val="bg2"/>
                </a:solidFill>
                <a:latin typeface="Arial"/>
                <a:ea typeface="+mn-ea"/>
              </a:rPr>
              <a:t> 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</a:rPr>
              <a:t>IN</a:t>
            </a:r>
            <a:r>
              <a:rPr lang="de-DE" sz="1800" dirty="0">
                <a:solidFill>
                  <a:schemeClr val="bg2"/>
                </a:solidFill>
                <a:latin typeface="Arial"/>
                <a:ea typeface="+mn-ea"/>
              </a:rPr>
              <a:t> </a:t>
            </a:r>
            <a:r>
              <a:rPr lang="de-DE" sz="1400" b="1" dirty="0">
                <a:solidFill>
                  <a:schemeClr val="bg2"/>
                </a:solidFill>
                <a:latin typeface="Arial"/>
                <a:ea typeface="+mn-ea"/>
              </a:rPr>
              <a:t>E</a:t>
            </a:r>
            <a:r>
              <a:rPr lang="de-DE" sz="900" b="1" dirty="0">
                <a:solidFill>
                  <a:schemeClr val="bg2"/>
                </a:solidFill>
                <a:latin typeface="Arial"/>
                <a:ea typeface="+mn-ea"/>
              </a:rPr>
              <a:t>UROPE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B7D912-20B2-40E8-A992-DF8D3EA042B2}" type="datetime1">
              <a:rPr lang="de-DE"/>
              <a:pPr/>
              <a:t>21.10.2011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latin typeface="Arial"/>
                <a:cs typeface="Arial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3C23F-CCD9-4019-A273-F359AA74CB08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3B67"/>
            </a:gs>
            <a:gs pos="50000">
              <a:srgbClr val="6DA3D2"/>
            </a:gs>
            <a:gs pos="100000">
              <a:srgbClr val="6DA3D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1428750" y="528638"/>
            <a:ext cx="7219950" cy="587375"/>
          </a:xfrm>
          <a:prstGeom prst="rect">
            <a:avLst/>
          </a:prstGeom>
          <a:solidFill>
            <a:srgbClr val="1D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dirty="0">
              <a:cs typeface="Arial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95300" y="1117600"/>
            <a:ext cx="81534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cap="rnd" cmpd="sng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dirty="0">
              <a:cs typeface="Arial"/>
            </a:endParaRPr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84200" y="1193800"/>
            <a:ext cx="79883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4" name="Rechteck 13"/>
          <p:cNvSpPr/>
          <p:nvPr/>
        </p:nvSpPr>
        <p:spPr>
          <a:xfrm>
            <a:off x="495300" y="6262688"/>
            <a:ext cx="8153400" cy="444500"/>
          </a:xfrm>
          <a:prstGeom prst="rect">
            <a:avLst/>
          </a:prstGeom>
          <a:solidFill>
            <a:srgbClr val="016E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dirty="0">
              <a:cs typeface="Arial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84200" y="6305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2F2F2"/>
                </a:solidFill>
                <a:cs typeface="Arial" charset="0"/>
              </a:defRPr>
            </a:lvl1pPr>
          </a:lstStyle>
          <a:p>
            <a:fld id="{337D4204-8AE3-438D-85D9-7FD6A0F04675}" type="datetime1">
              <a:rPr lang="de-DE"/>
              <a:pPr/>
              <a:t>21.10.2011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38900" y="6305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2F2F2"/>
                </a:solidFill>
                <a:cs typeface="Arial" charset="0"/>
              </a:defRPr>
            </a:lvl1pPr>
          </a:lstStyle>
          <a:p>
            <a:fld id="{CD27D8E2-9E66-4510-9E2D-322D7A494DB4}" type="slidenum">
              <a:rPr lang="de-DE"/>
              <a:pPr/>
              <a:t>‹#›</a:t>
            </a:fld>
            <a:endParaRPr lang="de-DE"/>
          </a:p>
        </p:txBody>
      </p:sp>
      <p:pic>
        <p:nvPicPr>
          <p:cNvPr id="1032" name="Picture 3" descr="C:\Dokumente und Einstellungen\lajos\Desktop\IGE PowerPoint\header_globus_01png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7188" y="285750"/>
            <a:ext cx="1111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071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>
                    <a:lumMod val="9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2000" kern="1200">
          <a:solidFill>
            <a:srgbClr val="F2F2F2"/>
          </a:solidFill>
          <a:latin typeface="+mj-lt"/>
          <a:ea typeface="ＭＳ Ｐゴシック" charset="-128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F2F2F2"/>
          </a:solidFill>
          <a:latin typeface="Arial" charset="0"/>
          <a:ea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F2F2F2"/>
          </a:solidFill>
          <a:latin typeface="Arial" charset="0"/>
          <a:ea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F2F2F2"/>
          </a:solidFill>
          <a:latin typeface="Arial" charset="0"/>
          <a:ea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F2F2F2"/>
          </a:solidFill>
          <a:latin typeface="Arial" charset="0"/>
          <a:ea typeface="ＭＳ Ｐゴシック" charset="-128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F2F2F2"/>
          </a:solidFill>
          <a:latin typeface="Calibri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F2F2F2"/>
          </a:solidFill>
          <a:latin typeface="Calibri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F2F2F2"/>
          </a:solidFill>
          <a:latin typeface="Calibri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000">
          <a:solidFill>
            <a:srgbClr val="F2F2F2"/>
          </a:solidFill>
          <a:latin typeface="Calibri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SVG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>
                <a:ea typeface="+mj-ea"/>
              </a:rPr>
              <a:t>Securi</a:t>
            </a:r>
            <a:r>
              <a:rPr lang="de-DE" dirty="0" smtClean="0">
                <a:ea typeface="+mj-ea"/>
              </a:rPr>
              <a:t>ty </a:t>
            </a:r>
            <a:r>
              <a:rPr lang="de-DE" dirty="0" err="1" smtClean="0">
                <a:ea typeface="+mj-ea"/>
              </a:rPr>
              <a:t>Activities</a:t>
            </a:r>
            <a:r>
              <a:rPr lang="de-DE" dirty="0" smtClean="0">
                <a:ea typeface="+mj-ea"/>
              </a:rPr>
              <a:t> </a:t>
            </a:r>
            <a:r>
              <a:rPr lang="de-DE" dirty="0" err="1" smtClean="0">
                <a:ea typeface="+mj-ea"/>
              </a:rPr>
              <a:t>and</a:t>
            </a:r>
            <a:r>
              <a:rPr lang="de-DE" dirty="0" smtClean="0">
                <a:ea typeface="+mj-ea"/>
              </a:rPr>
              <a:t> Plans</a:t>
            </a:r>
            <a:endParaRPr lang="de-DE" dirty="0">
              <a:ea typeface="+mj-ea"/>
            </a:endParaRPr>
          </a:p>
        </p:txBody>
      </p:sp>
      <p:sp>
        <p:nvSpPr>
          <p:cNvPr id="20" name="Textplatzhalter 19"/>
          <p:cNvSpPr>
            <a:spLocks noGrp="1"/>
          </p:cNvSpPr>
          <p:nvPr>
            <p:ph type="body" idx="1"/>
          </p:nvPr>
        </p:nvSpPr>
        <p:spPr>
          <a:xfrm>
            <a:off x="584200" y="3429000"/>
            <a:ext cx="7988300" cy="723900"/>
          </a:xfrm>
        </p:spPr>
        <p:txBody>
          <a:bodyPr/>
          <a:lstStyle/>
          <a:p>
            <a:pPr eaLnBrk="1" hangingPunct="1">
              <a:defRPr/>
            </a:pPr>
            <a:endParaRPr lang="de-DE" dirty="0"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Upcoming issues and plans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Requests and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O</a:t>
            </a:r>
            <a:r>
              <a:rPr lang="en-GB" dirty="0" smtClean="0">
                <a:solidFill>
                  <a:srgbClr val="C00000"/>
                </a:solidFill>
              </a:rPr>
              <a:t>ld-style proxy support (RT#96)</a:t>
            </a:r>
          </a:p>
          <a:p>
            <a:pPr lvl="1"/>
            <a:r>
              <a:rPr lang="en-GB" dirty="0" smtClean="0"/>
              <a:t>fails in 5.0.{</a:t>
            </a:r>
            <a:r>
              <a:rPr lang="en-GB" dirty="0" err="1" smtClean="0"/>
              <a:t>x,y</a:t>
            </a:r>
            <a:r>
              <a:rPr lang="en-GB" dirty="0" smtClean="0"/>
              <a:t>} for some x and y: pushing upstream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Correlation of grid(VOMS) identity and subsequent non-grid job accounting (RT#162)</a:t>
            </a:r>
          </a:p>
          <a:p>
            <a:pPr lvl="1"/>
            <a:r>
              <a:rPr lang="en-GB" dirty="0" smtClean="0"/>
              <a:t>assigned to </a:t>
            </a:r>
            <a:r>
              <a:rPr lang="en-GB" dirty="0" err="1" smtClean="0"/>
              <a:t>GridSAFE</a:t>
            </a:r>
            <a:r>
              <a:rPr lang="en-GB" dirty="0" smtClean="0"/>
              <a:t> for now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Accounting derived from LCMAPS logs (#159)</a:t>
            </a:r>
          </a:p>
          <a:p>
            <a:pPr lvl="1"/>
            <a:r>
              <a:rPr lang="en-GB" dirty="0" smtClean="0"/>
              <a:t>the NGS did some local specific </a:t>
            </a:r>
            <a:r>
              <a:rPr lang="en-GB" dirty="0" err="1" smtClean="0"/>
              <a:t>config</a:t>
            </a:r>
            <a:endParaRPr lang="en-GB" dirty="0" smtClean="0"/>
          </a:p>
          <a:p>
            <a:pPr lvl="1"/>
            <a:r>
              <a:rPr lang="en-GB" dirty="0" smtClean="0"/>
              <a:t>use case described already part of default setup,</a:t>
            </a:r>
            <a:br>
              <a:rPr lang="en-GB" dirty="0" smtClean="0"/>
            </a:br>
            <a:r>
              <a:rPr lang="en-GB" dirty="0" smtClean="0"/>
              <a:t>and will get there for </a:t>
            </a:r>
            <a:r>
              <a:rPr lang="en-GB" dirty="0" err="1" smtClean="0"/>
              <a:t>gsissh</a:t>
            </a:r>
            <a:r>
              <a:rPr lang="en-GB" dirty="0" smtClean="0"/>
              <a:t> with code already there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Requests and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Log level modifications (EGI RT#1983)</a:t>
            </a:r>
          </a:p>
          <a:p>
            <a:pPr lvl="1"/>
            <a:r>
              <a:rPr lang="en-GB" dirty="0" smtClean="0"/>
              <a:t>logs are used for accounting by many projects</a:t>
            </a:r>
          </a:p>
          <a:p>
            <a:pPr lvl="1"/>
            <a:r>
              <a:rPr lang="en-GB" dirty="0" smtClean="0"/>
              <a:t>Honouring single change requests is dangerous –</a:t>
            </a:r>
            <a:br>
              <a:rPr lang="en-GB" dirty="0" smtClean="0"/>
            </a:br>
            <a:r>
              <a:rPr lang="en-GB" dirty="0" smtClean="0"/>
              <a:t>it may break parsers in different accounting systems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Accounting support from VOMS (by DW/NGS)</a:t>
            </a:r>
          </a:p>
          <a:p>
            <a:pPr lvl="1"/>
            <a:r>
              <a:rPr lang="en-GB" dirty="0" smtClean="0"/>
              <a:t>instead of writing out log files, we have a module (and some supporting tools) for directly pushing job credential information into a database: </a:t>
            </a:r>
            <a:br>
              <a:rPr lang="en-GB" dirty="0" smtClean="0"/>
            </a:br>
            <a:r>
              <a:rPr lang="en-GB" dirty="0" smtClean="0"/>
              <a:t>the </a:t>
            </a:r>
            <a:r>
              <a:rPr lang="en-GB" dirty="0" err="1" smtClean="0"/>
              <a:t>lcmaps</a:t>
            </a:r>
            <a:r>
              <a:rPr lang="en-GB" dirty="0" smtClean="0"/>
              <a:t>-job-repository </a:t>
            </a:r>
            <a:r>
              <a:rPr lang="en-GB" dirty="0" err="1" smtClean="0"/>
              <a:t>plugin</a:t>
            </a:r>
            <a:endParaRPr lang="en-GB" dirty="0" smtClean="0"/>
          </a:p>
          <a:p>
            <a:pPr lvl="1"/>
            <a:r>
              <a:rPr lang="en-GB" dirty="0" smtClean="0"/>
              <a:t>Not currently in use, needs integration in rest of IGE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open issues we may have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Is </a:t>
            </a:r>
            <a:r>
              <a:rPr lang="en-GB" dirty="0" err="1" smtClean="0">
                <a:solidFill>
                  <a:srgbClr val="C00000"/>
                </a:solidFill>
              </a:rPr>
              <a:t>GridWay</a:t>
            </a:r>
            <a:r>
              <a:rPr lang="en-GB" dirty="0" smtClean="0">
                <a:solidFill>
                  <a:srgbClr val="C00000"/>
                </a:solidFill>
              </a:rPr>
              <a:t> fully VOMS-aware yet ...</a:t>
            </a:r>
          </a:p>
          <a:p>
            <a:pPr lvl="1"/>
            <a:r>
              <a:rPr lang="en-GB" dirty="0" smtClean="0"/>
              <a:t>use of VOMS attributes in matching to </a:t>
            </a:r>
            <a:r>
              <a:rPr lang="en-GB" dirty="0" err="1" smtClean="0"/>
              <a:t>infosys</a:t>
            </a:r>
            <a:endParaRPr lang="en-GB" dirty="0" smtClean="0"/>
          </a:p>
          <a:p>
            <a:pPr lvl="1"/>
            <a:r>
              <a:rPr lang="en-GB" dirty="0" err="1" smtClean="0"/>
              <a:t>vomsified</a:t>
            </a:r>
            <a:r>
              <a:rPr lang="en-GB" dirty="0" smtClean="0"/>
              <a:t> renewal for long running jobs (e.g. by interfacing to </a:t>
            </a:r>
            <a:r>
              <a:rPr lang="en-GB" dirty="0" err="1" smtClean="0"/>
              <a:t>MyProxy</a:t>
            </a:r>
            <a:r>
              <a:rPr lang="en-GB" dirty="0" smtClean="0"/>
              <a:t>, and there’s a renewal-daemon already in the UMD)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APEL accounting interface for EGI</a:t>
            </a:r>
          </a:p>
          <a:p>
            <a:pPr lvl="1"/>
            <a:r>
              <a:rPr lang="en-GB" dirty="0" smtClean="0"/>
              <a:t>encryption of quasi-UR records (but NOT UR-WG!)</a:t>
            </a:r>
          </a:p>
          <a:p>
            <a:pPr lvl="1"/>
            <a:r>
              <a:rPr lang="en-GB" dirty="0" smtClean="0"/>
              <a:t>either use file-system based messaging system by APEL folks, or talk directly to APEL SSM broker</a:t>
            </a:r>
          </a:p>
          <a:p>
            <a:pPr lvl="1"/>
            <a:r>
              <a:rPr lang="en-GB" dirty="0" smtClean="0"/>
              <a:t>former case: write compliant UR lists</a:t>
            </a:r>
            <a:br>
              <a:rPr lang="en-GB" dirty="0" smtClean="0"/>
            </a:br>
            <a:r>
              <a:rPr lang="en-GB" dirty="0" smtClean="0"/>
              <a:t>latter case: send compliant encrypted messages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open issues we may have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gsissh</a:t>
            </a:r>
            <a:r>
              <a:rPr lang="en-GB" dirty="0" smtClean="0">
                <a:solidFill>
                  <a:srgbClr val="C00000"/>
                </a:solidFill>
              </a:rPr>
              <a:t> support in next release</a:t>
            </a:r>
          </a:p>
          <a:p>
            <a:pPr lvl="1"/>
            <a:r>
              <a:rPr lang="en-GB" dirty="0" smtClean="0"/>
              <a:t>besides </a:t>
            </a:r>
            <a:r>
              <a:rPr lang="en-GB" dirty="0" smtClean="0"/>
              <a:t>NGS use also in LCG VOBOX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delegation-less </a:t>
            </a:r>
            <a:r>
              <a:rPr lang="en-GB" dirty="0" smtClean="0">
                <a:solidFill>
                  <a:srgbClr val="C00000"/>
                </a:solidFill>
              </a:rPr>
              <a:t>3</a:t>
            </a:r>
            <a:r>
              <a:rPr lang="en-GB" baseline="30000" dirty="0" smtClean="0">
                <a:solidFill>
                  <a:srgbClr val="C00000"/>
                </a:solidFill>
              </a:rPr>
              <a:t>rd</a:t>
            </a:r>
            <a:r>
              <a:rPr lang="en-GB" dirty="0" smtClean="0">
                <a:solidFill>
                  <a:srgbClr val="C00000"/>
                </a:solidFill>
              </a:rPr>
              <a:t> party </a:t>
            </a:r>
            <a:r>
              <a:rPr lang="en-GB" dirty="0" err="1" smtClean="0">
                <a:solidFill>
                  <a:srgbClr val="C00000"/>
                </a:solidFill>
              </a:rPr>
              <a:t>GridFTP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>
                <a:solidFill>
                  <a:srgbClr val="C00000"/>
                </a:solidFill>
              </a:rPr>
              <a:t>transfers?</a:t>
            </a:r>
            <a:endParaRPr lang="en-GB" dirty="0" smtClean="0">
              <a:solidFill>
                <a:srgbClr val="C00000"/>
              </a:solidFill>
            </a:endParaRPr>
          </a:p>
          <a:p>
            <a:pPr lvl="1"/>
            <a:r>
              <a:rPr lang="en-GB" dirty="0" smtClean="0"/>
              <a:t>EGI wants to rely on plain SSL instead of ‘</a:t>
            </a:r>
            <a:r>
              <a:rPr lang="en-GB" dirty="0" err="1" smtClean="0"/>
              <a:t>httpg</a:t>
            </a:r>
            <a:r>
              <a:rPr lang="en-GB" dirty="0" smtClean="0"/>
              <a:t>’</a:t>
            </a:r>
          </a:p>
          <a:p>
            <a:pPr lvl="1"/>
            <a:r>
              <a:rPr lang="en-GB" dirty="0" smtClean="0"/>
              <a:t>remove delegation where not needed</a:t>
            </a:r>
          </a:p>
          <a:p>
            <a:pPr lvl="1"/>
            <a:r>
              <a:rPr lang="en-GB" dirty="0" smtClean="0"/>
              <a:t>data management taking lead – </a:t>
            </a:r>
            <a:br>
              <a:rPr lang="en-GB" dirty="0" smtClean="0"/>
            </a:br>
            <a:r>
              <a:rPr lang="en-GB" dirty="0" smtClean="0"/>
              <a:t>		the GSM WG has this on their agenda</a:t>
            </a:r>
          </a:p>
          <a:p>
            <a:pPr lvl="1"/>
            <a:r>
              <a:rPr lang="en-GB" dirty="0" smtClean="0"/>
              <a:t>track </a:t>
            </a:r>
            <a:r>
              <a:rPr lang="en-GB" dirty="0" smtClean="0"/>
              <a:t>developments ongoing in </a:t>
            </a:r>
            <a:r>
              <a:rPr lang="en-GB" dirty="0" err="1" smtClean="0"/>
              <a:t>dCache</a:t>
            </a:r>
            <a:r>
              <a:rPr lang="en-GB" dirty="0" smtClean="0"/>
              <a:t> who appear interested in evolving the protocol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limits for proxy life time (through SCG/TCB)</a:t>
            </a:r>
          </a:p>
          <a:p>
            <a:pPr lvl="1"/>
            <a:r>
              <a:rPr lang="en-GB" dirty="0" smtClean="0"/>
              <a:t>for initial long-term </a:t>
            </a:r>
            <a:r>
              <a:rPr lang="en-GB" dirty="0" err="1" smtClean="0"/>
              <a:t>MyProxy</a:t>
            </a:r>
            <a:r>
              <a:rPr lang="en-GB" dirty="0" smtClean="0"/>
              <a:t> proxy and for leaves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open issues we may have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1193800"/>
            <a:ext cx="8064500" cy="4991100"/>
          </a:xfrm>
        </p:spPr>
        <p:txBody>
          <a:bodyPr/>
          <a:lstStyle/>
          <a:p>
            <a:r>
              <a:rPr lang="en-GB" dirty="0" smtClean="0"/>
              <a:t>Semi-automatic </a:t>
            </a:r>
            <a:r>
              <a:rPr lang="en-GB" dirty="0" smtClean="0"/>
              <a:t>configuration </a:t>
            </a:r>
            <a:br>
              <a:rPr lang="en-GB" dirty="0" smtClean="0"/>
            </a:br>
            <a:r>
              <a:rPr lang="en-GB" dirty="0" smtClean="0"/>
              <a:t>of security components</a:t>
            </a:r>
            <a:endParaRPr lang="en-GB" dirty="0" smtClean="0"/>
          </a:p>
          <a:p>
            <a:pPr lvl="1"/>
            <a:r>
              <a:rPr lang="en-GB" dirty="0" smtClean="0"/>
              <a:t>no </a:t>
            </a:r>
            <a:r>
              <a:rPr lang="en-GB" dirty="0" smtClean="0"/>
              <a:t>intent to </a:t>
            </a:r>
            <a:r>
              <a:rPr lang="en-GB" dirty="0" smtClean="0"/>
              <a:t>duplicate ‘</a:t>
            </a:r>
            <a:r>
              <a:rPr lang="en-GB" dirty="0" err="1" smtClean="0"/>
              <a:t>yaim</a:t>
            </a:r>
            <a:r>
              <a:rPr lang="en-GB" dirty="0" smtClean="0"/>
              <a:t>’, </a:t>
            </a:r>
            <a:r>
              <a:rPr lang="en-GB" dirty="0" smtClean="0"/>
              <a:t>but now it’s too complex</a:t>
            </a:r>
            <a:endParaRPr lang="en-GB" dirty="0" smtClean="0"/>
          </a:p>
          <a:p>
            <a:pPr lvl="1"/>
            <a:r>
              <a:rPr lang="en-GB" dirty="0" err="1" smtClean="0"/>
              <a:t>debconf</a:t>
            </a:r>
            <a:r>
              <a:rPr lang="en-GB" dirty="0" smtClean="0"/>
              <a:t> is a nice </a:t>
            </a:r>
            <a:r>
              <a:rPr lang="en-GB" dirty="0" smtClean="0"/>
              <a:t>example</a:t>
            </a:r>
            <a:r>
              <a:rPr lang="en-GB" dirty="0" smtClean="0"/>
              <a:t> </a:t>
            </a:r>
            <a:r>
              <a:rPr lang="en-GB" dirty="0" smtClean="0"/>
              <a:t>of what might be</a:t>
            </a:r>
            <a:endParaRPr lang="en-GB" dirty="0" smtClean="0"/>
          </a:p>
          <a:p>
            <a:pPr lvl="1"/>
            <a:r>
              <a:rPr lang="en-GB" dirty="0" smtClean="0"/>
              <a:t>slightly </a:t>
            </a:r>
            <a:r>
              <a:rPr lang="en-GB" dirty="0" smtClean="0"/>
              <a:t>better than </a:t>
            </a:r>
            <a:r>
              <a:rPr lang="en-GB" dirty="0" smtClean="0"/>
              <a:t>RH </a:t>
            </a:r>
            <a:r>
              <a:rPr lang="en-GB" dirty="0" smtClean="0"/>
              <a:t>system-</a:t>
            </a:r>
            <a:r>
              <a:rPr lang="en-GB" dirty="0" err="1" smtClean="0"/>
              <a:t>config</a:t>
            </a:r>
            <a:r>
              <a:rPr lang="en-GB" dirty="0" smtClean="0"/>
              <a:t>-* or </a:t>
            </a:r>
            <a:r>
              <a:rPr lang="en-GB" dirty="0" smtClean="0"/>
              <a:t>*-</a:t>
            </a:r>
            <a:r>
              <a:rPr lang="en-GB" dirty="0" err="1" smtClean="0"/>
              <a:t>tui</a:t>
            </a:r>
            <a:r>
              <a:rPr lang="en-GB" dirty="0" smtClean="0"/>
              <a:t> model</a:t>
            </a:r>
          </a:p>
          <a:p>
            <a:pPr lvl="1"/>
            <a:r>
              <a:rPr lang="en-GB" dirty="0" smtClean="0"/>
              <a:t>how do other components solve this?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Upcoming formal requests for functionality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Coming soon in the EGI TCB near you:</a:t>
            </a:r>
            <a:br>
              <a:rPr lang="en-GB" dirty="0" smtClean="0"/>
            </a:br>
            <a:r>
              <a:rPr lang="en-GB" dirty="0" smtClean="0">
                <a:solidFill>
                  <a:srgbClr val="C00000"/>
                </a:solidFill>
              </a:rPr>
              <a:t>functional authentication requirements</a:t>
            </a:r>
          </a:p>
          <a:p>
            <a:pPr lvl="1"/>
            <a:r>
              <a:rPr lang="en-GB" dirty="0" smtClean="0"/>
              <a:t>IGTF ‘Wish List’</a:t>
            </a:r>
          </a:p>
          <a:p>
            <a:pPr lvl="1"/>
            <a:r>
              <a:rPr lang="en-GB" dirty="0" smtClean="0"/>
              <a:t>IGE Globus complies with most of them already</a:t>
            </a:r>
            <a:br>
              <a:rPr lang="en-GB" dirty="0" smtClean="0"/>
            </a:br>
            <a:r>
              <a:rPr lang="en-GB" dirty="0" smtClean="0"/>
              <a:t>and has at least no plans to break things</a:t>
            </a:r>
          </a:p>
          <a:p>
            <a:pPr lvl="1"/>
            <a:r>
              <a:rPr lang="en-GB" dirty="0" smtClean="0"/>
              <a:t>and for other elements, external patches to Globus are already available but just need integration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List will come through TCB</a:t>
            </a:r>
          </a:p>
          <a:p>
            <a:pPr lvl="1"/>
            <a:r>
              <a:rPr lang="en-GB" i="1" dirty="0" smtClean="0"/>
              <a:t>or I can tell you all details now if you want ...</a:t>
            </a:r>
            <a:endParaRPr lang="en-GB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IGTF Wish List things for Globus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1155700"/>
            <a:ext cx="7988300" cy="49911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</a:t>
            </a:r>
            <a:r>
              <a:rPr lang="en-GB" dirty="0" smtClean="0">
                <a:solidFill>
                  <a:srgbClr val="C00000"/>
                </a:solidFill>
              </a:rPr>
              <a:t>roxy cert length to 1024 by default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does everything work with SHA-2 family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RPDNC Namespaces  support (or evolution)</a:t>
            </a:r>
          </a:p>
          <a:p>
            <a:r>
              <a:rPr lang="en-GB" dirty="0" err="1" smtClean="0">
                <a:solidFill>
                  <a:srgbClr val="C00000"/>
                </a:solidFill>
              </a:rPr>
              <a:t>certificatePolicies</a:t>
            </a:r>
            <a:r>
              <a:rPr lang="en-GB" dirty="0" smtClean="0">
                <a:solidFill>
                  <a:srgbClr val="C00000"/>
                </a:solidFill>
              </a:rPr>
              <a:t> OID checks &amp; decisions</a:t>
            </a:r>
          </a:p>
          <a:p>
            <a:pPr lvl="1"/>
            <a:r>
              <a:rPr lang="en-GB" dirty="0" smtClean="0"/>
              <a:t>this will enable multi-</a:t>
            </a:r>
            <a:r>
              <a:rPr lang="en-GB" dirty="0" err="1" smtClean="0"/>
              <a:t>LoA</a:t>
            </a:r>
            <a:r>
              <a:rPr lang="en-GB" dirty="0" smtClean="0"/>
              <a:t> support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beware of NSS – and avoid it where you can</a:t>
            </a:r>
          </a:p>
          <a:p>
            <a:pPr lvl="1"/>
            <a:r>
              <a:rPr lang="en-GB" dirty="0" smtClean="0"/>
              <a:t>EL6 is moving there, and it breaks the drop-in trust anchor store model and RFC3820 proxy support</a:t>
            </a:r>
          </a:p>
          <a:p>
            <a:pPr lvl="1"/>
            <a:r>
              <a:rPr lang="en-GB" dirty="0" smtClean="0"/>
              <a:t>system libraries (like CURL) are suddenly useless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support OCSP (AIA and Trusted Responders)</a:t>
            </a:r>
          </a:p>
          <a:p>
            <a:pPr lvl="1"/>
            <a:r>
              <a:rPr lang="en-GB" dirty="0" smtClean="0"/>
              <a:t>Jim </a:t>
            </a:r>
            <a:r>
              <a:rPr lang="en-GB" dirty="0" err="1" smtClean="0"/>
              <a:t>Basney</a:t>
            </a:r>
            <a:r>
              <a:rPr lang="en-GB" dirty="0" smtClean="0"/>
              <a:t> already has a patch for this!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now for </a:t>
            </a:r>
            <a:br>
              <a:rPr lang="en-GB" dirty="0" smtClean="0"/>
            </a:br>
            <a:r>
              <a:rPr lang="en-GB" dirty="0" smtClean="0"/>
              <a:t>some of ‘our’ questions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Questions!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are </a:t>
            </a:r>
            <a:r>
              <a:rPr lang="en-GB" dirty="0" smtClean="0">
                <a:solidFill>
                  <a:srgbClr val="C00000"/>
                </a:solidFill>
              </a:rPr>
              <a:t>there components that want to integrate with native SAML (or </a:t>
            </a:r>
            <a:r>
              <a:rPr lang="en-GB" dirty="0" err="1" smtClean="0">
                <a:solidFill>
                  <a:srgbClr val="C00000"/>
                </a:solidFill>
              </a:rPr>
              <a:t>OAuth</a:t>
            </a:r>
            <a:r>
              <a:rPr lang="en-GB" dirty="0" smtClean="0">
                <a:solidFill>
                  <a:srgbClr val="C00000"/>
                </a:solidFill>
              </a:rPr>
              <a:t>) </a:t>
            </a:r>
            <a:r>
              <a:rPr lang="en-GB" dirty="0" smtClean="0">
                <a:solidFill>
                  <a:srgbClr val="C00000"/>
                </a:solidFill>
              </a:rPr>
              <a:t>federations</a:t>
            </a:r>
            <a:r>
              <a:rPr lang="en-GB" dirty="0" smtClean="0">
                <a:solidFill>
                  <a:srgbClr val="C00000"/>
                </a:solidFill>
              </a:rPr>
              <a:t>?</a:t>
            </a:r>
          </a:p>
          <a:p>
            <a:pPr lvl="1"/>
            <a:r>
              <a:rPr lang="en-GB" dirty="0" err="1" smtClean="0"/>
              <a:t>eduGAIN</a:t>
            </a:r>
            <a:r>
              <a:rPr lang="en-GB" dirty="0" smtClean="0"/>
              <a:t>, national federations, </a:t>
            </a:r>
            <a:r>
              <a:rPr lang="en-GB" dirty="0" smtClean="0"/>
              <a:t>...</a:t>
            </a:r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triage </a:t>
            </a:r>
            <a:r>
              <a:rPr lang="en-GB" dirty="0" smtClean="0">
                <a:solidFill>
                  <a:srgbClr val="C00000"/>
                </a:solidFill>
              </a:rPr>
              <a:t>of requirements and requests?</a:t>
            </a:r>
          </a:p>
          <a:p>
            <a:pPr lvl="1"/>
            <a:r>
              <a:rPr lang="en-GB" dirty="0" smtClean="0"/>
              <a:t>how do we do this project-wide?</a:t>
            </a:r>
          </a:p>
          <a:p>
            <a:pPr lvl="1"/>
            <a:r>
              <a:rPr lang="en-GB" dirty="0" smtClean="0"/>
              <a:t>this should best not be left to the individual development teams ...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platforms needing release of packaged form?</a:t>
            </a:r>
            <a:endParaRPr lang="en-GB" dirty="0" smtClean="0">
              <a:solidFill>
                <a:srgbClr val="C00000"/>
              </a:solidFill>
            </a:endParaRPr>
          </a:p>
          <a:p>
            <a:pPr lvl="1"/>
            <a:r>
              <a:rPr lang="en-GB" dirty="0" smtClean="0"/>
              <a:t>Add </a:t>
            </a:r>
            <a:r>
              <a:rPr lang="en-GB" dirty="0" err="1" smtClean="0"/>
              <a:t>Debian</a:t>
            </a:r>
            <a:r>
              <a:rPr lang="en-GB" dirty="0" smtClean="0"/>
              <a:t> 6, or also 5 &amp; </a:t>
            </a:r>
            <a:r>
              <a:rPr lang="en-GB" dirty="0" err="1" smtClean="0"/>
              <a:t>Ubuntu</a:t>
            </a:r>
            <a:r>
              <a:rPr lang="en-GB" dirty="0" smtClean="0"/>
              <a:t> LTS </a:t>
            </a:r>
            <a:r>
              <a:rPr lang="en-GB" dirty="0" smtClean="0"/>
              <a:t>releases?</a:t>
            </a:r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what’s </a:t>
            </a:r>
            <a:r>
              <a:rPr lang="en-GB" dirty="0" smtClean="0">
                <a:solidFill>
                  <a:srgbClr val="C00000"/>
                </a:solidFill>
              </a:rPr>
              <a:t>the life cycle for released software?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 of the Security Activities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4200" y="2095500"/>
            <a:ext cx="7988300" cy="4089400"/>
          </a:xfrm>
        </p:spPr>
        <p:txBody>
          <a:bodyPr/>
          <a:lstStyle/>
          <a:p>
            <a:r>
              <a:rPr lang="en-GB" dirty="0" smtClean="0"/>
              <a:t>Security software and services</a:t>
            </a:r>
            <a:br>
              <a:rPr lang="en-GB" dirty="0" smtClean="0"/>
            </a:br>
            <a:r>
              <a:rPr lang="en-GB" i="1" dirty="0" smtClean="0"/>
              <a:t>development,  maintenance and support</a:t>
            </a:r>
            <a:br>
              <a:rPr lang="en-GB" i="1" dirty="0" smtClean="0"/>
            </a:br>
            <a:endParaRPr lang="en-GB" i="1" dirty="0" smtClean="0"/>
          </a:p>
          <a:p>
            <a:r>
              <a:rPr lang="en-GB" dirty="0" smtClean="0"/>
              <a:t>Vulnerability and Risk Assessment (“RAT”)</a:t>
            </a:r>
          </a:p>
          <a:p>
            <a:endParaRPr lang="en-GB" dirty="0" smtClean="0"/>
          </a:p>
          <a:p>
            <a:r>
              <a:rPr lang="en-GB" dirty="0" smtClean="0"/>
              <a:t>Incident handling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now your questions!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Security Software Components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Access control to services</a:t>
            </a:r>
          </a:p>
          <a:p>
            <a:pPr lvl="1"/>
            <a:r>
              <a:rPr lang="en-GB" dirty="0" smtClean="0"/>
              <a:t>‘</a:t>
            </a:r>
            <a:r>
              <a:rPr lang="en-GB" dirty="0" err="1" smtClean="0"/>
              <a:t>AuthZ</a:t>
            </a:r>
            <a:r>
              <a:rPr lang="en-GB" dirty="0" smtClean="0"/>
              <a:t> callout’ to attribute-based (‘VOMS’) access</a:t>
            </a:r>
          </a:p>
          <a:p>
            <a:pPr lvl="1"/>
            <a:r>
              <a:rPr lang="en-GB" dirty="0" smtClean="0"/>
              <a:t>extend coverage to all Globus services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Configuration of security services</a:t>
            </a:r>
            <a:endParaRPr lang="en-GB" dirty="0" smtClean="0">
              <a:solidFill>
                <a:srgbClr val="C00000"/>
              </a:solidFill>
            </a:endParaRPr>
          </a:p>
          <a:p>
            <a:pPr lvl="1"/>
            <a:r>
              <a:rPr lang="en-GB" dirty="0" err="1" smtClean="0"/>
              <a:t>AdHoc</a:t>
            </a:r>
            <a:r>
              <a:rPr lang="en-GB" dirty="0" smtClean="0"/>
              <a:t> </a:t>
            </a:r>
            <a:r>
              <a:rPr lang="en-GB" dirty="0" smtClean="0"/>
              <a:t>VOMS Management integration</a:t>
            </a:r>
          </a:p>
          <a:p>
            <a:pPr lvl="1"/>
            <a:r>
              <a:rPr lang="en-GB" dirty="0" smtClean="0"/>
              <a:t>system configuration 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I</a:t>
            </a:r>
            <a:r>
              <a:rPr lang="en-GB" dirty="0" smtClean="0">
                <a:solidFill>
                  <a:srgbClr val="C00000"/>
                </a:solidFill>
              </a:rPr>
              <a:t>nteroperability</a:t>
            </a:r>
          </a:p>
          <a:p>
            <a:pPr lvl="1"/>
            <a:r>
              <a:rPr lang="en-GB" dirty="0" smtClean="0"/>
              <a:t>authz-interop.org XACML profile</a:t>
            </a:r>
          </a:p>
          <a:p>
            <a:pPr lvl="1"/>
            <a:r>
              <a:rPr lang="en-GB" dirty="0" smtClean="0"/>
              <a:t>SAML2XACML2 to site-central services </a:t>
            </a:r>
            <a:br>
              <a:rPr lang="en-GB" dirty="0" smtClean="0"/>
            </a:br>
            <a:r>
              <a:rPr lang="en-GB" dirty="0" smtClean="0"/>
              <a:t>(in EGI: largely Argus, elsewhere: GUMS/SAZ)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did already happen up to 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Extension of VOMS-awareness 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>beyond the Gatekeeper (#95, #151,#152)</a:t>
            </a:r>
          </a:p>
          <a:p>
            <a:pPr lvl="1"/>
            <a:r>
              <a:rPr lang="en-GB" dirty="0" err="1" smtClean="0"/>
              <a:t>gsissh</a:t>
            </a:r>
            <a:r>
              <a:rPr lang="en-GB" dirty="0" smtClean="0"/>
              <a:t> needed patching – patch (with Brian </a:t>
            </a:r>
            <a:r>
              <a:rPr lang="en-GB" dirty="0" err="1" smtClean="0"/>
              <a:t>Bockelmann</a:t>
            </a:r>
            <a:r>
              <a:rPr lang="en-GB" dirty="0" smtClean="0"/>
              <a:t>, Nebraska) now going into mainstream</a:t>
            </a:r>
            <a:br>
              <a:rPr lang="en-GB" dirty="0" smtClean="0"/>
            </a:br>
            <a:r>
              <a:rPr lang="en-GB" i="1" dirty="0" smtClean="0"/>
              <a:t>allows </a:t>
            </a:r>
            <a:r>
              <a:rPr lang="en-GB" i="1" dirty="0" err="1" smtClean="0"/>
              <a:t>gsissh</a:t>
            </a:r>
            <a:r>
              <a:rPr lang="en-GB" i="1" dirty="0" smtClean="0"/>
              <a:t> and other to use one-off </a:t>
            </a:r>
            <a:r>
              <a:rPr lang="en-GB" i="1" dirty="0" err="1" smtClean="0"/>
              <a:t>authZ</a:t>
            </a:r>
            <a:r>
              <a:rPr lang="en-GB" i="1" dirty="0" smtClean="0"/>
              <a:t> via the call-out mechanism to LCMAPS</a:t>
            </a:r>
          </a:p>
          <a:p>
            <a:pPr lvl="1"/>
            <a:r>
              <a:rPr lang="en-GB" dirty="0" smtClean="0"/>
              <a:t>extension of interfaces for GK &amp; </a:t>
            </a:r>
            <a:r>
              <a:rPr lang="en-GB" dirty="0" err="1" smtClean="0"/>
              <a:t>gsissh</a:t>
            </a:r>
            <a:r>
              <a:rPr lang="en-GB" dirty="0" smtClean="0"/>
              <a:t> in LCMAPS</a:t>
            </a:r>
            <a:br>
              <a:rPr lang="en-GB" dirty="0" smtClean="0"/>
            </a:br>
            <a:r>
              <a:rPr lang="en-GB" i="1" dirty="0" smtClean="0"/>
              <a:t>allows passing of cert chain to Argus (EMI) for EGI whilst preserving access to other callouts+</a:t>
            </a:r>
          </a:p>
          <a:p>
            <a:pPr lvl="1"/>
            <a:r>
              <a:rPr lang="en-GB" dirty="0" smtClean="0"/>
              <a:t>some of these patches were quite low-level, so had to be ‘internally contributed’ to LCMAPS as-is</a:t>
            </a:r>
            <a:br>
              <a:rPr lang="en-GB" dirty="0" smtClean="0"/>
            </a:br>
            <a:r>
              <a:rPr lang="en-GB" dirty="0" smtClean="0"/>
              <a:t>so not explicit in IGE or UMD release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26745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/>
              <a:t>+ such as tracking GIDs, the </a:t>
            </a:r>
            <a:r>
              <a:rPr lang="en-GB" sz="1400" i="1" dirty="0" err="1" smtClean="0"/>
              <a:t>JobRepository</a:t>
            </a:r>
            <a:r>
              <a:rPr lang="en-GB" sz="1400" i="1" dirty="0" smtClean="0"/>
              <a:t>, local account maps, process tree isolation; which the Argus-only GT call-out cannot do</a:t>
            </a:r>
            <a:endParaRPr lang="en-GB" sz="1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did already happen up to 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Packaging and distribution compliance</a:t>
            </a:r>
          </a:p>
          <a:p>
            <a:pPr lvl="1"/>
            <a:r>
              <a:rPr lang="en-GB" dirty="0" smtClean="0"/>
              <a:t>re-factoring of much of the site-access-control code to make it build-compliant with EPEL &amp;c</a:t>
            </a:r>
          </a:p>
          <a:p>
            <a:pPr lvl="1"/>
            <a:r>
              <a:rPr lang="en-GB" dirty="0" smtClean="0"/>
              <a:t>in the IGE updates/ repo</a:t>
            </a:r>
          </a:p>
          <a:p>
            <a:pPr lvl="1"/>
            <a:r>
              <a:rPr lang="en-GB" dirty="0" smtClean="0"/>
              <a:t>p</a:t>
            </a:r>
            <a:r>
              <a:rPr lang="en-GB" dirty="0" smtClean="0"/>
              <a:t>ackages previews at software.nikhef.nl </a:t>
            </a:r>
          </a:p>
          <a:p>
            <a:pPr lvl="1"/>
            <a:r>
              <a:rPr lang="en-GB" i="1" dirty="0" smtClean="0"/>
              <a:t>IGE actually the only project </a:t>
            </a:r>
            <a:r>
              <a:rPr lang="en-GB" dirty="0" smtClean="0"/>
              <a:t>doing</a:t>
            </a:r>
            <a:r>
              <a:rPr lang="en-GB" i="1" dirty="0" smtClean="0"/>
              <a:t> the packaging compliance as promised ...</a:t>
            </a:r>
            <a:endParaRPr lang="en-GB" dirty="0" smtClean="0"/>
          </a:p>
          <a:p>
            <a:pPr lvl="1"/>
            <a:endParaRPr lang="en-GB" i="1" dirty="0" smtClean="0"/>
          </a:p>
          <a:p>
            <a:pPr lvl="1"/>
            <a:r>
              <a:rPr lang="en-GB" dirty="0" smtClean="0"/>
              <a:t>few odd bits left that violate fedora guidelines: </a:t>
            </a:r>
            <a:br>
              <a:rPr lang="en-GB" dirty="0" smtClean="0"/>
            </a:br>
            <a:r>
              <a:rPr lang="en-GB" dirty="0" smtClean="0"/>
              <a:t>Argus PEP-C client (java/maven issue), </a:t>
            </a:r>
            <a:br>
              <a:rPr lang="en-GB" dirty="0" smtClean="0"/>
            </a:br>
            <a:r>
              <a:rPr lang="en-GB" dirty="0" err="1" smtClean="0"/>
              <a:t>gSOAP</a:t>
            </a:r>
            <a:r>
              <a:rPr lang="en-GB" dirty="0" smtClean="0"/>
              <a:t> dependence in SAML2XACML2 (work with Joe Bester to solve this one)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did already happen up to 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SAML2XAML2 </a:t>
            </a:r>
            <a:r>
              <a:rPr lang="en-GB" dirty="0" err="1" smtClean="0">
                <a:solidFill>
                  <a:srgbClr val="C00000"/>
                </a:solidFill>
              </a:rPr>
              <a:t>interop</a:t>
            </a:r>
            <a:endParaRPr lang="en-GB" dirty="0" smtClean="0">
              <a:solidFill>
                <a:srgbClr val="C00000"/>
              </a:solidFill>
            </a:endParaRPr>
          </a:p>
          <a:p>
            <a:pPr lvl="1"/>
            <a:r>
              <a:rPr lang="en-GB" dirty="0" smtClean="0"/>
              <a:t>our joint effort (OSG/</a:t>
            </a:r>
            <a:r>
              <a:rPr lang="en-GB" dirty="0" err="1" smtClean="0"/>
              <a:t>Provilege</a:t>
            </a:r>
            <a:r>
              <a:rPr lang="en-GB" dirty="0" smtClean="0"/>
              <a:t>, Globus, EGEE) on authz-interop.org profile going forward to OGF</a:t>
            </a:r>
          </a:p>
          <a:p>
            <a:pPr lvl="1"/>
            <a:r>
              <a:rPr lang="en-GB" dirty="0" smtClean="0"/>
              <a:t>needs evolution to make it accepted global standard</a:t>
            </a:r>
          </a:p>
          <a:p>
            <a:pPr lvl="1"/>
            <a:endParaRPr lang="en-GB" dirty="0" smtClean="0"/>
          </a:p>
          <a:p>
            <a:r>
              <a:rPr lang="en-GB" dirty="0" err="1" smtClean="0">
                <a:solidFill>
                  <a:srgbClr val="C00000"/>
                </a:solidFill>
              </a:rPr>
              <a:t>AdHoc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>
                <a:solidFill>
                  <a:srgbClr val="C00000"/>
                </a:solidFill>
              </a:rPr>
              <a:t>VOMS agent </a:t>
            </a:r>
          </a:p>
          <a:p>
            <a:pPr lvl="1"/>
            <a:r>
              <a:rPr lang="en-GB" dirty="0" smtClean="0"/>
              <a:t>available now in testing/ repo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 Software Vulnerability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C00000"/>
                </a:solidFill>
              </a:rPr>
              <a:t>Software Vulnerability Group (SVG)</a:t>
            </a: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 smtClean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wiki.egi.eu/wiki/SVG</a:t>
            </a:r>
            <a:endParaRPr lang="en-GB" dirty="0" smtClean="0"/>
          </a:p>
          <a:p>
            <a:r>
              <a:rPr lang="en-GB" dirty="0" smtClean="0"/>
              <a:t>assess vulnerabilities in </a:t>
            </a:r>
            <a:r>
              <a:rPr lang="en-GB" i="1" dirty="0" smtClean="0"/>
              <a:t>deployed</a:t>
            </a:r>
            <a:r>
              <a:rPr lang="en-GB" dirty="0" smtClean="0"/>
              <a:t> software</a:t>
            </a:r>
          </a:p>
          <a:p>
            <a:r>
              <a:rPr lang="en-GB" dirty="0" smtClean="0"/>
              <a:t>taking into account </a:t>
            </a:r>
            <a:r>
              <a:rPr lang="en-GB" i="1" dirty="0" smtClean="0"/>
              <a:t>operational environment</a:t>
            </a:r>
            <a:endParaRPr lang="en-GB" dirty="0" smtClean="0"/>
          </a:p>
          <a:p>
            <a:r>
              <a:rPr lang="en-GB" dirty="0" smtClean="0"/>
              <a:t>for all of the UMD and related software</a:t>
            </a:r>
          </a:p>
          <a:p>
            <a:endParaRPr lang="en-GB" dirty="0" smtClean="0"/>
          </a:p>
          <a:p>
            <a:pPr>
              <a:buNone/>
            </a:pPr>
            <a:r>
              <a:rPr lang="en-GB" b="1" dirty="0" smtClean="0">
                <a:solidFill>
                  <a:srgbClr val="C00000"/>
                </a:solidFill>
              </a:rPr>
              <a:t>Risk Assessment Team (RAT)</a:t>
            </a:r>
          </a:p>
          <a:p>
            <a:r>
              <a:rPr lang="en-GB" dirty="0" smtClean="0"/>
              <a:t>experts from operations and multiple M/Ws</a:t>
            </a:r>
          </a:p>
          <a:p>
            <a:r>
              <a:rPr lang="en-GB" dirty="0" smtClean="0"/>
              <a:t>defined assessment and disclosure process</a:t>
            </a:r>
          </a:p>
          <a:p>
            <a:r>
              <a:rPr lang="en-GB" dirty="0" smtClean="0"/>
              <a:t>very few Globus vulnerabilities as of yet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Certification and operational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Validation of security components</a:t>
            </a:r>
          </a:p>
          <a:p>
            <a:pPr lvl="1"/>
            <a:r>
              <a:rPr lang="en-GB" dirty="0" smtClean="0"/>
              <a:t>aim is to </a:t>
            </a:r>
            <a:r>
              <a:rPr lang="en-GB" i="1" dirty="0" smtClean="0"/>
              <a:t>validate in real-life ‘EGI’ </a:t>
            </a:r>
            <a:r>
              <a:rPr lang="en-GB" dirty="0" smtClean="0"/>
              <a:t>environment</a:t>
            </a:r>
          </a:p>
          <a:p>
            <a:pPr lvl="1"/>
            <a:r>
              <a:rPr lang="en-GB" dirty="0" smtClean="0"/>
              <a:t>so nothing on the Nikhef test bed (ve.nikhef.nl) is </a:t>
            </a:r>
            <a:br>
              <a:rPr lang="en-GB" dirty="0" smtClean="0"/>
            </a:br>
            <a:r>
              <a:rPr lang="en-GB" dirty="0" smtClean="0"/>
              <a:t>re-compiled from source, only packages are used</a:t>
            </a:r>
            <a:br>
              <a:rPr lang="en-GB" dirty="0" smtClean="0"/>
            </a:br>
            <a:r>
              <a:rPr lang="en-GB" i="1" dirty="0" smtClean="0"/>
              <a:t>building </a:t>
            </a:r>
            <a:r>
              <a:rPr lang="en-GB" i="1" dirty="0" smtClean="0"/>
              <a:t>from source should not be our aim, </a:t>
            </a:r>
            <a:r>
              <a:rPr lang="en-GB" i="1" dirty="0" smtClean="0"/>
              <a:t>since that does not demonstrate usability for operations</a:t>
            </a:r>
            <a:endParaRPr lang="en-GB" i="1" dirty="0" smtClean="0"/>
          </a:p>
          <a:p>
            <a:pPr lvl="1"/>
            <a:r>
              <a:rPr lang="en-GB" dirty="0" smtClean="0"/>
              <a:t>packages work for </a:t>
            </a:r>
            <a:r>
              <a:rPr lang="en-GB" dirty="0" err="1" smtClean="0"/>
              <a:t>GridFTP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dirty="0" smtClean="0"/>
              <a:t>gatekeeper: thread mixing problem, </a:t>
            </a:r>
            <a:r>
              <a:rPr lang="en-GB" sz="2000" dirty="0" err="1" smtClean="0"/>
              <a:t>gsiSSH</a:t>
            </a:r>
            <a:r>
              <a:rPr lang="en-GB" sz="2000" dirty="0" smtClean="0"/>
              <a:t>: needs BB’s patch</a:t>
            </a:r>
          </a:p>
          <a:p>
            <a:pPr lvl="1"/>
            <a:r>
              <a:rPr lang="en-GB" dirty="0" smtClean="0"/>
              <a:t>GT5.2 </a:t>
            </a:r>
            <a:r>
              <a:rPr lang="en-GB" dirty="0" smtClean="0"/>
              <a:t>however is </a:t>
            </a:r>
            <a:r>
              <a:rPr lang="en-GB" dirty="0" smtClean="0"/>
              <a:t>completely new game, </a:t>
            </a:r>
            <a:br>
              <a:rPr lang="en-GB" dirty="0" smtClean="0"/>
            </a:br>
            <a:r>
              <a:rPr lang="en-GB" dirty="0" smtClean="0"/>
              <a:t>and needs everything re-tested ...</a:t>
            </a:r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Items related Globus Online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C00000"/>
                </a:solidFill>
              </a:rPr>
              <a:t>dCache</a:t>
            </a:r>
            <a:r>
              <a:rPr lang="en-GB" dirty="0" smtClean="0">
                <a:solidFill>
                  <a:srgbClr val="C00000"/>
                </a:solidFill>
              </a:rPr>
              <a:t> endpoint SARA (EGI/PRACE) added</a:t>
            </a:r>
          </a:p>
          <a:p>
            <a:pPr lvl="1"/>
            <a:r>
              <a:rPr lang="en-GB" dirty="0" err="1" smtClean="0"/>
              <a:t>interop</a:t>
            </a:r>
            <a:r>
              <a:rPr lang="en-GB" dirty="0" smtClean="0"/>
              <a:t> testing for </a:t>
            </a:r>
            <a:r>
              <a:rPr lang="en-GB" dirty="0" err="1" smtClean="0"/>
              <a:t>GridFTP</a:t>
            </a:r>
            <a:r>
              <a:rPr lang="en-GB" dirty="0" smtClean="0"/>
              <a:t> with VOMS</a:t>
            </a:r>
          </a:p>
          <a:p>
            <a:pPr lvl="1"/>
            <a:r>
              <a:rPr lang="en-GB" dirty="0" smtClean="0"/>
              <a:t>useful as </a:t>
            </a:r>
            <a:r>
              <a:rPr lang="en-GB" dirty="0" err="1" smtClean="0"/>
              <a:t>dCache</a:t>
            </a:r>
            <a:r>
              <a:rPr lang="en-GB" dirty="0" smtClean="0"/>
              <a:t> now attempts </a:t>
            </a:r>
            <a:br>
              <a:rPr lang="en-GB" dirty="0" smtClean="0"/>
            </a:br>
            <a:r>
              <a:rPr lang="en-GB" dirty="0" smtClean="0"/>
              <a:t>to evolve the </a:t>
            </a:r>
            <a:r>
              <a:rPr lang="en-GB" dirty="0" err="1" smtClean="0"/>
              <a:t>GridFTP</a:t>
            </a:r>
            <a:r>
              <a:rPr lang="en-GB" dirty="0" smtClean="0"/>
              <a:t> protocol (delegation-less)</a:t>
            </a:r>
          </a:p>
          <a:p>
            <a:pPr lvl="1"/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>As IGE GO instance becomes more production</a:t>
            </a:r>
          </a:p>
          <a:p>
            <a:pPr lvl="1"/>
            <a:r>
              <a:rPr lang="en-GB" dirty="0" smtClean="0"/>
              <a:t>beware of operational trust issues – and be wary of user-provided CAs in the trust fabric ...</a:t>
            </a:r>
          </a:p>
          <a:p>
            <a:pPr lvl="1"/>
            <a:r>
              <a:rPr lang="en-GB" dirty="0" smtClean="0"/>
              <a:t>consider also PRACE/EGI security policies??</a:t>
            </a:r>
          </a:p>
          <a:p>
            <a:pPr lvl="1"/>
            <a:endParaRPr lang="en-GB" dirty="0" smtClean="0"/>
          </a:p>
          <a:p>
            <a:r>
              <a:rPr lang="en-GB" i="1" dirty="0" smtClean="0">
                <a:solidFill>
                  <a:srgbClr val="C00000"/>
                </a:solidFill>
              </a:rPr>
              <a:t>SCG: not too middleware-oriented for 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IGE</Template>
  <TotalTime>281</TotalTime>
  <Words>722</Words>
  <Application>Microsoft Office PowerPoint</Application>
  <PresentationFormat>On-screen Show (4:3)</PresentationFormat>
  <Paragraphs>139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IGE</vt:lpstr>
      <vt:lpstr>Security Activities and Plans</vt:lpstr>
      <vt:lpstr>Scope of the Security Activities</vt:lpstr>
      <vt:lpstr>Security Software Components</vt:lpstr>
      <vt:lpstr>What did already happen up to now?</vt:lpstr>
      <vt:lpstr>What did already happen up to now?</vt:lpstr>
      <vt:lpstr>What did already happen up to now?</vt:lpstr>
      <vt:lpstr>EGI Software Vulnerability Group</vt:lpstr>
      <vt:lpstr>Certification and operational issues</vt:lpstr>
      <vt:lpstr>Items related Globus Online</vt:lpstr>
      <vt:lpstr>Upcoming issues and plans</vt:lpstr>
      <vt:lpstr>Requests and Issues</vt:lpstr>
      <vt:lpstr>Requests and Issues</vt:lpstr>
      <vt:lpstr>Other open issues we may have to consider</vt:lpstr>
      <vt:lpstr>Other open issues we may have to consider</vt:lpstr>
      <vt:lpstr>Other open issues we may have to consider</vt:lpstr>
      <vt:lpstr>Upcoming formal requests for functionality</vt:lpstr>
      <vt:lpstr>IGTF Wish List things for Globus</vt:lpstr>
      <vt:lpstr>And now for  some of ‘our’ questions</vt:lpstr>
      <vt:lpstr>Our Questions!</vt:lpstr>
      <vt:lpstr>And now your questions!</vt:lpstr>
    </vt:vector>
  </TitlesOfParts>
  <Manager>Alexander Papaspyrou</Manager>
  <Company>Nikhef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davidg</dc:creator>
  <cp:keywords>IGE, Initiative, Globus Europe</cp:keywords>
  <cp:lastModifiedBy>davidg</cp:lastModifiedBy>
  <cp:revision>6</cp:revision>
  <dcterms:created xsi:type="dcterms:W3CDTF">2011-10-20T12:50:18Z</dcterms:created>
  <dcterms:modified xsi:type="dcterms:W3CDTF">2011-10-21T10:07:10Z</dcterms:modified>
  <cp:category>Projects, EU, FP7, ICT</cp:category>
</cp:coreProperties>
</file>