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9" r:id="rId1"/>
    <p:sldMasterId id="2147483674" r:id="rId2"/>
  </p:sldMasterIdLst>
  <p:notesMasterIdLst>
    <p:notesMasterId r:id="rId48"/>
  </p:notesMasterIdLst>
  <p:sldIdLst>
    <p:sldId id="256" r:id="rId3"/>
    <p:sldId id="287" r:id="rId4"/>
    <p:sldId id="264" r:id="rId5"/>
    <p:sldId id="283" r:id="rId6"/>
    <p:sldId id="274" r:id="rId7"/>
    <p:sldId id="293" r:id="rId8"/>
    <p:sldId id="326" r:id="rId9"/>
    <p:sldId id="300" r:id="rId10"/>
    <p:sldId id="276" r:id="rId11"/>
    <p:sldId id="275" r:id="rId12"/>
    <p:sldId id="289" r:id="rId13"/>
    <p:sldId id="267" r:id="rId14"/>
    <p:sldId id="269" r:id="rId15"/>
    <p:sldId id="291" r:id="rId16"/>
    <p:sldId id="317" r:id="rId17"/>
    <p:sldId id="318" r:id="rId18"/>
    <p:sldId id="319" r:id="rId19"/>
    <p:sldId id="309" r:id="rId20"/>
    <p:sldId id="320" r:id="rId21"/>
    <p:sldId id="333" r:id="rId22"/>
    <p:sldId id="280" r:id="rId23"/>
    <p:sldId id="288" r:id="rId24"/>
    <p:sldId id="310" r:id="rId25"/>
    <p:sldId id="325" r:id="rId26"/>
    <p:sldId id="314" r:id="rId27"/>
    <p:sldId id="315" r:id="rId28"/>
    <p:sldId id="321" r:id="rId29"/>
    <p:sldId id="316" r:id="rId30"/>
    <p:sldId id="328" r:id="rId31"/>
    <p:sldId id="327" r:id="rId32"/>
    <p:sldId id="329" r:id="rId33"/>
    <p:sldId id="330" r:id="rId34"/>
    <p:sldId id="331" r:id="rId35"/>
    <p:sldId id="332" r:id="rId36"/>
    <p:sldId id="312" r:id="rId37"/>
    <p:sldId id="296" r:id="rId38"/>
    <p:sldId id="322" r:id="rId39"/>
    <p:sldId id="305" r:id="rId40"/>
    <p:sldId id="304" r:id="rId41"/>
    <p:sldId id="259" r:id="rId42"/>
    <p:sldId id="307" r:id="rId43"/>
    <p:sldId id="308" r:id="rId44"/>
    <p:sldId id="323" r:id="rId45"/>
    <p:sldId id="324" r:id="rId46"/>
    <p:sldId id="311" r:id="rId47"/>
  </p:sldIdLst>
  <p:sldSz cx="24384000" cy="13716000"/>
  <p:notesSz cx="6858000" cy="9144000"/>
  <p:defaultTextStyle>
    <a:defPPr marL="0" marR="0" indent="0" algn="l" defTabSz="914377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18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1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594" algn="l" defTabSz="45718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1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189" algn="l" defTabSz="45718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1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783" algn="l" defTabSz="45718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1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377" algn="l" defTabSz="45718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1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2971" algn="l" defTabSz="45718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1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566" algn="l" defTabSz="45718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1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160" algn="l" defTabSz="45718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1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754" algn="l" defTabSz="45718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1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76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2575"/>
    <a:srgbClr val="E4D889"/>
    <a:srgbClr val="F8F8F8"/>
    <a:srgbClr val="FFFFFF"/>
    <a:srgbClr val="E3D88A"/>
    <a:srgbClr val="06B2C4"/>
    <a:srgbClr val="E634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8F44A2F1-9E1F-4B54-A3A2-5F16C0AD49E2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D51ADE6A-740E-44AE-83CC-AE7238B6C88D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4A9BC294-FFE2-49D5-8D69-9E1BD2C41BD5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1EAF4"/>
          </a:solidFill>
        </a:fill>
      </a:tcStyle>
    </a:wholeTbl>
    <a:band2H>
      <a:tcTxStyle/>
      <a:tcStyle>
        <a:tcBdr/>
        <a:fill>
          <a:solidFill>
            <a:srgbClr val="F1F5FA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381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6095C9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6095C9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6095C9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74" autoAdjust="0"/>
    <p:restoredTop sz="95451" autoAdjust="0"/>
  </p:normalViewPr>
  <p:slideViewPr>
    <p:cSldViewPr snapToGrid="0" snapToObjects="1">
      <p:cViewPr varScale="1">
        <p:scale>
          <a:sx n="43" d="100"/>
          <a:sy n="43" d="100"/>
        </p:scale>
        <p:origin x="1112" y="64"/>
      </p:cViewPr>
      <p:guideLst>
        <p:guide orient="horz" pos="4320"/>
        <p:guide pos="76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33" d="100"/>
        <a:sy n="33" d="100"/>
      </p:scale>
      <p:origin x="0" y="-10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6823285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584185" latinLnBrk="0">
      <a:defRPr sz="4200">
        <a:latin typeface="Lucida Grande"/>
        <a:ea typeface="Lucida Grande"/>
        <a:cs typeface="Lucida Grande"/>
        <a:sym typeface="Lucida Grande"/>
      </a:defRPr>
    </a:lvl1pPr>
    <a:lvl2pPr indent="228594" defTabSz="584185" latinLnBrk="0">
      <a:defRPr sz="4200">
        <a:latin typeface="Lucida Grande"/>
        <a:ea typeface="Lucida Grande"/>
        <a:cs typeface="Lucida Grande"/>
        <a:sym typeface="Lucida Grande"/>
      </a:defRPr>
    </a:lvl2pPr>
    <a:lvl3pPr indent="457189" defTabSz="584185" latinLnBrk="0">
      <a:defRPr sz="4200">
        <a:latin typeface="Lucida Grande"/>
        <a:ea typeface="Lucida Grande"/>
        <a:cs typeface="Lucida Grande"/>
        <a:sym typeface="Lucida Grande"/>
      </a:defRPr>
    </a:lvl3pPr>
    <a:lvl4pPr indent="685783" defTabSz="584185" latinLnBrk="0">
      <a:defRPr sz="4200">
        <a:latin typeface="Lucida Grande"/>
        <a:ea typeface="Lucida Grande"/>
        <a:cs typeface="Lucida Grande"/>
        <a:sym typeface="Lucida Grande"/>
      </a:defRPr>
    </a:lvl4pPr>
    <a:lvl5pPr indent="914377" defTabSz="584185" latinLnBrk="0">
      <a:defRPr sz="4200">
        <a:latin typeface="Lucida Grande"/>
        <a:ea typeface="Lucida Grande"/>
        <a:cs typeface="Lucida Grande"/>
        <a:sym typeface="Lucida Grande"/>
      </a:defRPr>
    </a:lvl5pPr>
    <a:lvl6pPr indent="1142971" defTabSz="584185" latinLnBrk="0">
      <a:defRPr sz="4200">
        <a:latin typeface="Lucida Grande"/>
        <a:ea typeface="Lucida Grande"/>
        <a:cs typeface="Lucida Grande"/>
        <a:sym typeface="Lucida Grande"/>
      </a:defRPr>
    </a:lvl6pPr>
    <a:lvl7pPr indent="1371566" defTabSz="584185" latinLnBrk="0">
      <a:defRPr sz="4200">
        <a:latin typeface="Lucida Grande"/>
        <a:ea typeface="Lucida Grande"/>
        <a:cs typeface="Lucida Grande"/>
        <a:sym typeface="Lucida Grande"/>
      </a:defRPr>
    </a:lvl7pPr>
    <a:lvl8pPr indent="1600160" defTabSz="584185" latinLnBrk="0">
      <a:defRPr sz="4200">
        <a:latin typeface="Lucida Grande"/>
        <a:ea typeface="Lucida Grande"/>
        <a:cs typeface="Lucida Grande"/>
        <a:sym typeface="Lucida Grande"/>
      </a:defRPr>
    </a:lvl8pPr>
    <a:lvl9pPr indent="1828754" defTabSz="584185" latinLnBrk="0">
      <a:defRPr sz="4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8663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2B2B5-DEB0-B047-98DB-310A4991C9F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80141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57700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85788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EF073-022D-409C-AFA9-686D3096EA04}" type="slidenum">
              <a:rPr lang="en-GB" smtClean="0"/>
              <a:pPr>
                <a:defRPr/>
              </a:pPr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6628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w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wm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08" y="2323228"/>
            <a:ext cx="16449517" cy="1108177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Driehoek"/>
          <p:cNvSpPr/>
          <p:nvPr userDrawn="1"/>
        </p:nvSpPr>
        <p:spPr>
          <a:xfrm rot="10800000" flipH="1">
            <a:off x="-7911" y="1700766"/>
            <a:ext cx="24399821" cy="80521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101600" tIns="101600" rIns="101600" bIns="101600" anchor="ctr"/>
          <a:lstStyle/>
          <a:p>
            <a:pPr marL="40641" marR="40641" defTabSz="914411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3200"/>
          </a:p>
        </p:txBody>
      </p:sp>
      <p:sp>
        <p:nvSpPr>
          <p:cNvPr id="7" name="Rechthoek"/>
          <p:cNvSpPr/>
          <p:nvPr userDrawn="1"/>
        </p:nvSpPr>
        <p:spPr>
          <a:xfrm>
            <a:off x="-74192" y="-43059"/>
            <a:ext cx="24458192" cy="1757989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101600" tIns="101600" rIns="101600" bIns="101600" anchor="ctr"/>
          <a:lstStyle/>
          <a:p>
            <a:pPr marL="40641" marR="40641" defTabSz="914411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3200"/>
          </a:p>
        </p:txBody>
      </p:sp>
      <p:sp>
        <p:nvSpPr>
          <p:cNvPr id="8" name="Dianummer"/>
          <p:cNvSpPr txBox="1">
            <a:spLocks/>
          </p:cNvSpPr>
          <p:nvPr userDrawn="1"/>
        </p:nvSpPr>
        <p:spPr>
          <a:xfrm>
            <a:off x="23473191" y="13102037"/>
            <a:ext cx="676466" cy="6059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+mn-ea"/>
                <a:cs typeface="+mn-cs"/>
                <a:sym typeface="Candara"/>
              </a:defRPr>
            </a:lvl1pPr>
            <a:lvl2pPr marL="0" marR="0" indent="228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86CB4B4D-7CA3-9044-876B-883B54F8677D}" type="slidenum">
              <a:rPr lang="en-GB" sz="3000" smtClean="0"/>
              <a:pPr/>
              <a:t>‹#›</a:t>
            </a:fld>
            <a:endParaRPr lang="en-GB" sz="3000"/>
          </a:p>
        </p:txBody>
      </p:sp>
      <p:sp>
        <p:nvSpPr>
          <p:cNvPr id="9" name="Physics Data Processing…"/>
          <p:cNvSpPr txBox="1">
            <a:spLocks noGrp="1"/>
          </p:cNvSpPr>
          <p:nvPr>
            <p:ph type="title" hasCustomPrompt="1"/>
          </p:nvPr>
        </p:nvSpPr>
        <p:spPr>
          <a:xfrm>
            <a:off x="-2134" y="238890"/>
            <a:ext cx="24388267" cy="3725341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  <a:lvl2pPr algn="ctr">
              <a:defRPr sz="7200">
                <a:latin typeface="Akkurat Std"/>
                <a:ea typeface="Akkurat Std"/>
                <a:cs typeface="Akkurat Std"/>
                <a:sym typeface="Akkurat Std"/>
              </a:defRPr>
            </a:lvl2pPr>
          </a:lstStyle>
          <a:p>
            <a:r>
              <a:rPr lang="en-US" dirty="0" smtClean="0">
                <a:solidFill>
                  <a:schemeClr val="bg1"/>
                </a:solidFill>
              </a:rPr>
              <a:t>Main Title</a:t>
            </a:r>
            <a:endParaRPr dirty="0" smtClean="0">
              <a:solidFill>
                <a:schemeClr val="bg1"/>
              </a:solidFill>
            </a:endParaRPr>
          </a:p>
          <a:p>
            <a:pPr lvl="1"/>
            <a:r>
              <a:rPr lang="en-US" dirty="0" smtClean="0"/>
              <a:t>Subtitle text</a:t>
            </a:r>
            <a:endParaRPr dirty="0"/>
          </a:p>
        </p:txBody>
      </p:sp>
      <p:sp>
        <p:nvSpPr>
          <p:cNvPr id="11" name="Driehoek"/>
          <p:cNvSpPr/>
          <p:nvPr userDrawn="1"/>
        </p:nvSpPr>
        <p:spPr>
          <a:xfrm rot="5400000">
            <a:off x="828271" y="799989"/>
            <a:ext cx="3675352" cy="53266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101600" tIns="101600" rIns="101600" bIns="101600" anchor="ctr"/>
          <a:lstStyle/>
          <a:p>
            <a:pPr marL="40641" marR="40641" defTabSz="914411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3200"/>
          </a:p>
        </p:txBody>
      </p:sp>
      <p:sp>
        <p:nvSpPr>
          <p:cNvPr id="12" name="Driehoek"/>
          <p:cNvSpPr/>
          <p:nvPr userDrawn="1"/>
        </p:nvSpPr>
        <p:spPr>
          <a:xfrm>
            <a:off x="-7911" y="4414350"/>
            <a:ext cx="24399821" cy="80521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101600" tIns="101600" rIns="101600" bIns="101600" anchor="ctr"/>
          <a:lstStyle/>
          <a:p>
            <a:pPr marL="40641" marR="40641" defTabSz="914411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320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13805941" y="8751652"/>
            <a:ext cx="9822864" cy="2463192"/>
          </a:xfrm>
          <a:prstGeom prst="rect">
            <a:avLst/>
          </a:prstGeom>
        </p:spPr>
        <p:txBody>
          <a:bodyPr/>
          <a:lstStyle>
            <a:lvl1pPr marL="40641" indent="0" algn="r">
              <a:buNone/>
              <a:defRPr sz="4400">
                <a:solidFill>
                  <a:schemeClr val="bg1"/>
                </a:solidFill>
                <a:latin typeface="Akkurat Std" panose="02000503000000000000" pitchFamily="2" charset="0"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Rechthoek"/>
          <p:cNvSpPr/>
          <p:nvPr userDrawn="1"/>
        </p:nvSpPr>
        <p:spPr>
          <a:xfrm>
            <a:off x="-2197" y="12466653"/>
            <a:ext cx="24386197" cy="127000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101600" tIns="101600" rIns="101600" bIns="101600" anchor="ctr"/>
          <a:lstStyle/>
          <a:p>
            <a:pPr marL="40641" marR="40641" defTabSz="914411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3200"/>
          </a:p>
        </p:txBody>
      </p:sp>
      <p:sp>
        <p:nvSpPr>
          <p:cNvPr id="17" name="2011-2016…"/>
          <p:cNvSpPr txBox="1"/>
          <p:nvPr userDrawn="1"/>
        </p:nvSpPr>
        <p:spPr>
          <a:xfrm>
            <a:off x="19700200" y="12065802"/>
            <a:ext cx="3930563" cy="14978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01600" tIns="101600" rIns="101600" bIns="101600" anchor="ctr">
            <a:spAutoFit/>
          </a:bodyPr>
          <a:lstStyle/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4800" dirty="0" smtClean="0">
                <a:solidFill>
                  <a:srgbClr val="E3D88A"/>
                </a:solidFill>
              </a:rPr>
              <a:t>David </a:t>
            </a:r>
            <a:r>
              <a:rPr lang="en-US" sz="4800" dirty="0" err="1" smtClean="0">
                <a:solidFill>
                  <a:srgbClr val="E3D88A"/>
                </a:solidFill>
              </a:rPr>
              <a:t>Groep</a:t>
            </a:r>
            <a:endParaRPr lang="en-US" sz="4800" dirty="0" smtClean="0">
              <a:solidFill>
                <a:srgbClr val="E3D88A"/>
              </a:solidFill>
            </a:endParaRPr>
          </a:p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3600" dirty="0" smtClean="0">
                <a:solidFill>
                  <a:srgbClr val="6F2575"/>
                </a:solidFill>
              </a:rPr>
              <a:t>davidg@nikhef.nl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195" y="10203083"/>
            <a:ext cx="4383765" cy="1701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03894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19200" y="548640"/>
            <a:ext cx="19921728" cy="2286000"/>
          </a:xfrm>
        </p:spPr>
        <p:txBody>
          <a:bodyPr anchor="ctr"/>
          <a:lstStyle>
            <a:lvl1pPr algn="l">
              <a:defRPr sz="12267"/>
            </a:lvl1pPr>
          </a:lstStyle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2"/>
          </p:nvPr>
        </p:nvSpPr>
        <p:spPr>
          <a:xfrm>
            <a:off x="7918227" y="12724757"/>
            <a:ext cx="5689600" cy="730251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8 October 2016</a:t>
            </a:r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3820683" y="12712704"/>
            <a:ext cx="7721600" cy="730251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Ian Bird</a:t>
            </a:r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2553759" y="12847005"/>
            <a:ext cx="611045" cy="46165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45199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ffice-the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anchor="ctr" anchorCtr="0"/>
          <a:lstStyle/>
          <a:p>
            <a:r>
              <a:rPr dirty="0"/>
              <a:t>Title Text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2018-Standard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83171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927101" y="2552699"/>
            <a:ext cx="22545675" cy="10548939"/>
          </a:xfrm>
          <a:prstGeom prst="rect">
            <a:avLst/>
          </a:prstGeom>
        </p:spPr>
        <p:txBody>
          <a:bodyPr/>
          <a:lstStyle>
            <a:lvl1pPr>
              <a:defRPr sz="6000">
                <a:solidFill>
                  <a:schemeClr val="tx1"/>
                </a:solidFill>
                <a:latin typeface="Akkurat Std" panose="02000503000000000000" pitchFamily="2" charset="0"/>
              </a:defRPr>
            </a:lvl1pPr>
            <a:lvl2pPr>
              <a:defRPr sz="6000">
                <a:solidFill>
                  <a:schemeClr val="tx1"/>
                </a:solidFill>
                <a:latin typeface="Akkurat Std" panose="02000503000000000000" pitchFamily="2" charset="0"/>
              </a:defRPr>
            </a:lvl2pPr>
            <a:lvl3pPr>
              <a:defRPr sz="6000">
                <a:solidFill>
                  <a:schemeClr val="tx1"/>
                </a:solidFill>
                <a:latin typeface="Akkurat Std" panose="02000503000000000000" pitchFamily="2" charset="0"/>
              </a:defRPr>
            </a:lvl3pPr>
            <a:lvl4pPr>
              <a:defRPr sz="6000">
                <a:solidFill>
                  <a:schemeClr val="tx1"/>
                </a:solidFill>
                <a:latin typeface="Akkurat Std" panose="02000503000000000000" pitchFamily="2" charset="0"/>
              </a:defRPr>
            </a:lvl4pPr>
            <a:lvl5pPr>
              <a:defRPr sz="6000">
                <a:solidFill>
                  <a:schemeClr val="tx1"/>
                </a:solidFill>
                <a:latin typeface="Akkurat Std" panose="02000503000000000000" pitchFamily="2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187644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2018-Final-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19" y="1338300"/>
            <a:ext cx="16375115" cy="1220031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Driehoek"/>
          <p:cNvSpPr/>
          <p:nvPr userDrawn="1"/>
        </p:nvSpPr>
        <p:spPr>
          <a:xfrm rot="10800000" flipH="1">
            <a:off x="-7911" y="1700766"/>
            <a:ext cx="24399821" cy="80521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101600" tIns="101600" rIns="101600" bIns="101600" anchor="ctr"/>
          <a:lstStyle/>
          <a:p>
            <a:pPr marL="40641" marR="40641" defTabSz="914411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3200"/>
          </a:p>
        </p:txBody>
      </p:sp>
      <p:sp>
        <p:nvSpPr>
          <p:cNvPr id="6" name="Rechthoek"/>
          <p:cNvSpPr/>
          <p:nvPr userDrawn="1"/>
        </p:nvSpPr>
        <p:spPr>
          <a:xfrm>
            <a:off x="0" y="-37622"/>
            <a:ext cx="24391909" cy="1752555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101600" tIns="101600" rIns="101600" bIns="101600" anchor="ctr"/>
          <a:lstStyle/>
          <a:p>
            <a:pPr marL="40641" marR="40641" defTabSz="914411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3200"/>
          </a:p>
        </p:txBody>
      </p:sp>
      <p:sp>
        <p:nvSpPr>
          <p:cNvPr id="8" name="Rechthoek"/>
          <p:cNvSpPr/>
          <p:nvPr userDrawn="1"/>
        </p:nvSpPr>
        <p:spPr>
          <a:xfrm>
            <a:off x="-10108" y="12466653"/>
            <a:ext cx="24394109" cy="127000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101600" tIns="101600" rIns="101600" bIns="101600" anchor="ctr"/>
          <a:lstStyle/>
          <a:p>
            <a:pPr marL="40641" marR="40641" defTabSz="914411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3200"/>
          </a:p>
        </p:txBody>
      </p:sp>
      <p:sp>
        <p:nvSpPr>
          <p:cNvPr id="9" name="Driehoek"/>
          <p:cNvSpPr/>
          <p:nvPr userDrawn="1"/>
        </p:nvSpPr>
        <p:spPr>
          <a:xfrm rot="5400000">
            <a:off x="828271" y="799989"/>
            <a:ext cx="3675352" cy="53266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101600" tIns="101600" rIns="101600" bIns="101600" anchor="ctr"/>
          <a:lstStyle/>
          <a:p>
            <a:pPr marL="40641" marR="40641" defTabSz="914411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3200"/>
          </a:p>
        </p:txBody>
      </p:sp>
      <p:sp>
        <p:nvSpPr>
          <p:cNvPr id="10" name="Driehoek"/>
          <p:cNvSpPr/>
          <p:nvPr userDrawn="1"/>
        </p:nvSpPr>
        <p:spPr>
          <a:xfrm>
            <a:off x="-7911" y="4414350"/>
            <a:ext cx="24399821" cy="80521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101600" tIns="101600" rIns="101600" bIns="101600" anchor="ctr"/>
          <a:lstStyle/>
          <a:p>
            <a:pPr marL="40641" marR="40641" defTabSz="914411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320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13818067" y="10112866"/>
            <a:ext cx="10172657" cy="2605842"/>
            <a:chOff x="13583285" y="10112865"/>
            <a:chExt cx="10172657" cy="2605842"/>
          </a:xfrm>
        </p:grpSpPr>
        <p:sp>
          <p:nvSpPr>
            <p:cNvPr id="12" name="2011-2016…"/>
            <p:cNvSpPr txBox="1"/>
            <p:nvPr/>
          </p:nvSpPr>
          <p:spPr>
            <a:xfrm>
              <a:off x="13583285" y="10112865"/>
              <a:ext cx="10172657" cy="26058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101600" tIns="101600" rIns="101600" bIns="101600" anchor="ctr">
              <a:spAutoFit/>
            </a:bodyPr>
            <a:lstStyle/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4800" dirty="0" smtClean="0">
                  <a:solidFill>
                    <a:schemeClr val="bg1"/>
                  </a:solidFill>
                </a:rPr>
                <a:t>David </a:t>
              </a:r>
              <a:r>
                <a:rPr lang="en-US" sz="4800" dirty="0" err="1" smtClean="0">
                  <a:solidFill>
                    <a:schemeClr val="bg1"/>
                  </a:solidFill>
                </a:rPr>
                <a:t>Groep</a:t>
              </a:r>
              <a:endParaRPr lang="en-US" sz="4800" dirty="0" smtClean="0">
                <a:solidFill>
                  <a:schemeClr val="bg1"/>
                </a:solidFill>
              </a:endParaRP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3600" dirty="0" smtClean="0">
                  <a:solidFill>
                    <a:srgbClr val="6F2575"/>
                  </a:solidFill>
                </a:rPr>
                <a:t>davidg@nikhef.nl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GB" sz="3600" dirty="0">
                  <a:solidFill>
                    <a:srgbClr val="6F2575"/>
                  </a:solidFill>
                </a:rPr>
                <a:t>https://www.nikhef.nl/~davidg/presentations</a:t>
              </a:r>
              <a:r>
                <a:rPr lang="en-GB" sz="3600" dirty="0" smtClean="0">
                  <a:solidFill>
                    <a:srgbClr val="6F2575"/>
                  </a:solidFill>
                </a:rPr>
                <a:t>/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3600" dirty="0">
                  <a:solidFill>
                    <a:srgbClr val="6F2575"/>
                  </a:solidFill>
                </a:rPr>
                <a:t>https://orcid.org/0000-0003-1026-6606</a:t>
              </a:r>
              <a:endParaRPr sz="3600" dirty="0">
                <a:solidFill>
                  <a:srgbClr val="6F2575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59739" y="12085358"/>
              <a:ext cx="529431" cy="529431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949" y="10572950"/>
            <a:ext cx="4891792" cy="19173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43985" y="1538651"/>
            <a:ext cx="19091272" cy="1552917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161473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ik2018-Final-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017" y="2137290"/>
            <a:ext cx="18249901" cy="1047750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Driehoek"/>
          <p:cNvSpPr/>
          <p:nvPr userDrawn="1"/>
        </p:nvSpPr>
        <p:spPr>
          <a:xfrm rot="10800000" flipH="1">
            <a:off x="-7911" y="1700766"/>
            <a:ext cx="24399821" cy="80521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101600" tIns="101600" rIns="101600" bIns="101600" anchor="ctr"/>
          <a:lstStyle/>
          <a:p>
            <a:pPr marL="40641" marR="40641" defTabSz="914411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3200"/>
          </a:p>
        </p:txBody>
      </p:sp>
      <p:sp>
        <p:nvSpPr>
          <p:cNvPr id="6" name="Rechthoek"/>
          <p:cNvSpPr/>
          <p:nvPr userDrawn="1"/>
        </p:nvSpPr>
        <p:spPr>
          <a:xfrm>
            <a:off x="0" y="-37622"/>
            <a:ext cx="24391909" cy="1752555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101600" tIns="101600" rIns="101600" bIns="101600" anchor="ctr"/>
          <a:lstStyle/>
          <a:p>
            <a:pPr marL="40641" marR="40641" defTabSz="914411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3200"/>
          </a:p>
        </p:txBody>
      </p:sp>
      <p:sp>
        <p:nvSpPr>
          <p:cNvPr id="8" name="Rechthoek"/>
          <p:cNvSpPr/>
          <p:nvPr userDrawn="1"/>
        </p:nvSpPr>
        <p:spPr>
          <a:xfrm>
            <a:off x="-10108" y="12466653"/>
            <a:ext cx="24394109" cy="127000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101600" tIns="101600" rIns="101600" bIns="101600" anchor="ctr"/>
          <a:lstStyle/>
          <a:p>
            <a:pPr marL="40641" marR="40641" defTabSz="914411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3200"/>
          </a:p>
        </p:txBody>
      </p:sp>
      <p:sp>
        <p:nvSpPr>
          <p:cNvPr id="9" name="Driehoek"/>
          <p:cNvSpPr/>
          <p:nvPr userDrawn="1"/>
        </p:nvSpPr>
        <p:spPr>
          <a:xfrm rot="5400000">
            <a:off x="828271" y="799989"/>
            <a:ext cx="3675352" cy="53266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101600" tIns="101600" rIns="101600" bIns="101600" anchor="ctr"/>
          <a:lstStyle/>
          <a:p>
            <a:pPr marL="40641" marR="40641" defTabSz="914411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3200"/>
          </a:p>
        </p:txBody>
      </p:sp>
      <p:sp>
        <p:nvSpPr>
          <p:cNvPr id="10" name="Driehoek"/>
          <p:cNvSpPr/>
          <p:nvPr userDrawn="1"/>
        </p:nvSpPr>
        <p:spPr>
          <a:xfrm>
            <a:off x="-7911" y="4414350"/>
            <a:ext cx="24399821" cy="80521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101600" tIns="101600" rIns="101600" bIns="101600" anchor="ctr"/>
          <a:lstStyle/>
          <a:p>
            <a:pPr marL="40641" marR="40641" defTabSz="914411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320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13818067" y="10112866"/>
            <a:ext cx="10172657" cy="2605842"/>
            <a:chOff x="13583285" y="10112865"/>
            <a:chExt cx="10172657" cy="2605842"/>
          </a:xfrm>
        </p:grpSpPr>
        <p:sp>
          <p:nvSpPr>
            <p:cNvPr id="12" name="2011-2016…"/>
            <p:cNvSpPr txBox="1"/>
            <p:nvPr/>
          </p:nvSpPr>
          <p:spPr>
            <a:xfrm>
              <a:off x="13583285" y="10112865"/>
              <a:ext cx="10172657" cy="26058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101600" tIns="101600" rIns="101600" bIns="101600" anchor="ctr">
              <a:spAutoFit/>
            </a:bodyPr>
            <a:lstStyle/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4800" dirty="0" smtClean="0">
                  <a:solidFill>
                    <a:schemeClr val="bg1"/>
                  </a:solidFill>
                </a:rPr>
                <a:t>David </a:t>
              </a:r>
              <a:r>
                <a:rPr lang="en-US" sz="4800" dirty="0" err="1" smtClean="0">
                  <a:solidFill>
                    <a:schemeClr val="bg1"/>
                  </a:solidFill>
                </a:rPr>
                <a:t>Groep</a:t>
              </a:r>
              <a:endParaRPr lang="en-US" sz="4800" dirty="0" smtClean="0">
                <a:solidFill>
                  <a:schemeClr val="bg1"/>
                </a:solidFill>
              </a:endParaRP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3600" dirty="0" smtClean="0">
                  <a:solidFill>
                    <a:srgbClr val="6F2575"/>
                  </a:solidFill>
                </a:rPr>
                <a:t>davidg@nikhef.nl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GB" sz="3600" dirty="0">
                  <a:solidFill>
                    <a:srgbClr val="6F2575"/>
                  </a:solidFill>
                </a:rPr>
                <a:t>https://www.nikhef.nl/~davidg/presentations</a:t>
              </a:r>
              <a:r>
                <a:rPr lang="en-GB" sz="3600" dirty="0" smtClean="0">
                  <a:solidFill>
                    <a:srgbClr val="6F2575"/>
                  </a:solidFill>
                </a:rPr>
                <a:t>/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3600" dirty="0">
                  <a:solidFill>
                    <a:srgbClr val="6F2575"/>
                  </a:solidFill>
                </a:rPr>
                <a:t>https://orcid.org/0000-0003-1026-6606</a:t>
              </a:r>
              <a:endParaRPr sz="3600" dirty="0">
                <a:solidFill>
                  <a:srgbClr val="6F2575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59739" y="12085358"/>
              <a:ext cx="529431" cy="529431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949" y="10572950"/>
            <a:ext cx="4891792" cy="19173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43985" y="1538651"/>
            <a:ext cx="19091272" cy="1552917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148752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8966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2955" y="2895600"/>
            <a:ext cx="21042245" cy="960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78699" y="549277"/>
            <a:ext cx="23346501" cy="2286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0BFB4F-7E25-40E5-B228-3E5349D0EE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51B09F-A211-451C-8226-57839C1CAF76}" type="datetime3">
              <a:rPr lang="en-US"/>
              <a:pPr>
                <a:defRPr/>
              </a:pPr>
              <a:t>24 November 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8415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9594852"/>
            <a:ext cx="24384000" cy="412114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56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2955" y="2895600"/>
            <a:ext cx="21042245" cy="960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78699" y="549277"/>
            <a:ext cx="23346501" cy="2286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AA0871-428D-4BDA-8F55-50A363D5F3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BF8FF3-9350-4D70-892D-859122A1F348}" type="datetimeFigureOut">
              <a:rPr lang="en-US"/>
              <a:pPr>
                <a:defRPr/>
              </a:pPr>
              <a:t>2018-11-24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389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757422"/>
            <a:ext cx="24384000" cy="11958578"/>
          </a:xfrm>
          <a:prstGeom prst="rect">
            <a:avLst/>
          </a:prstGeom>
          <a:solidFill>
            <a:srgbClr val="E4D889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Isosceles Triangle 14"/>
          <p:cNvSpPr/>
          <p:nvPr userDrawn="1"/>
        </p:nvSpPr>
        <p:spPr>
          <a:xfrm rot="10800000">
            <a:off x="20088222" y="8430858"/>
            <a:ext cx="2628900" cy="3178473"/>
          </a:xfrm>
          <a:prstGeom prst="triangle">
            <a:avLst>
              <a:gd name="adj" fmla="val 48024"/>
            </a:avLst>
          </a:prstGeom>
          <a:solidFill>
            <a:srgbClr val="6F2575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41" marR="40641" indent="0" algn="l" defTabSz="91441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0" y="8430859"/>
            <a:ext cx="21459825" cy="3184879"/>
          </a:xfrm>
          <a:prstGeom prst="rect">
            <a:avLst/>
          </a:prstGeom>
          <a:solidFill>
            <a:srgbClr val="6F2575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41" marR="40641" indent="0" algn="l" defTabSz="91441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3359019" y="8730208"/>
            <a:ext cx="17843632" cy="1565920"/>
          </a:xfrm>
        </p:spPr>
        <p:txBody>
          <a:bodyPr/>
          <a:lstStyle>
            <a:lvl1pPr algn="l">
              <a:defRPr sz="9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59019" y="7115177"/>
            <a:ext cx="17068800" cy="1322088"/>
          </a:xfrm>
        </p:spPr>
        <p:txBody>
          <a:bodyPr anchor="b"/>
          <a:lstStyle>
            <a:lvl1pPr marL="48769" indent="0">
              <a:lnSpc>
                <a:spcPts val="6133"/>
              </a:lnSpc>
              <a:spcBef>
                <a:spcPts val="0"/>
              </a:spcBef>
              <a:buNone/>
              <a:defRPr sz="5333">
                <a:solidFill>
                  <a:schemeClr val="tx2">
                    <a:shade val="30000"/>
                    <a:satMod val="150000"/>
                  </a:schemeClr>
                </a:solidFill>
                <a:latin typeface="Akkurat Std Bold" panose="02000803000000000000" pitchFamily="2" charset="0"/>
              </a:defRPr>
            </a:lvl1pPr>
            <a:lvl2pPr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4267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3733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3733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07092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w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"/>
          <p:cNvSpPr/>
          <p:nvPr/>
        </p:nvSpPr>
        <p:spPr>
          <a:xfrm>
            <a:off x="0" y="-17507"/>
            <a:ext cx="24405659" cy="1878965"/>
          </a:xfrm>
          <a:prstGeom prst="rect">
            <a:avLst/>
          </a:prstGeom>
          <a:solidFill>
            <a:srgbClr val="6F2575"/>
          </a:solidFill>
          <a:ln w="12700">
            <a:miter lim="400000"/>
          </a:ln>
        </p:spPr>
        <p:txBody>
          <a:bodyPr lIns="101600" tIns="101600" rIns="101600" bIns="101600" anchor="ctr"/>
          <a:lstStyle/>
          <a:p>
            <a:pPr marL="40641" marR="40641" defTabSz="914411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3200"/>
          </a:p>
        </p:txBody>
      </p:sp>
      <p:sp>
        <p:nvSpPr>
          <p:cNvPr id="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3473191" y="13102037"/>
            <a:ext cx="676466" cy="605934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 algn="ctr" defTabSz="825512">
              <a:defRPr sz="3000" b="0" i="0"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+mn-ea"/>
                <a:cs typeface="+mn-cs"/>
                <a:sym typeface="Candara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itle Text"/>
          <p:cNvSpPr txBox="1">
            <a:spLocks noGrp="1"/>
          </p:cNvSpPr>
          <p:nvPr>
            <p:ph type="title"/>
          </p:nvPr>
        </p:nvSpPr>
        <p:spPr>
          <a:xfrm>
            <a:off x="5058385" y="145515"/>
            <a:ext cx="19091272" cy="15529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 anchorCtr="0"/>
          <a:lstStyle/>
          <a:p>
            <a:r>
              <a:rPr dirty="0"/>
              <a:t>Title Text</a:t>
            </a:r>
          </a:p>
        </p:txBody>
      </p:sp>
      <p:sp>
        <p:nvSpPr>
          <p:cNvPr id="14" name="Tekstvak 13"/>
          <p:cNvSpPr txBox="1"/>
          <p:nvPr userDrawn="1"/>
        </p:nvSpPr>
        <p:spPr>
          <a:xfrm>
            <a:off x="428059" y="12903364"/>
            <a:ext cx="7789333" cy="6331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0" marR="0" indent="0" algn="l" defTabSz="45720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781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kkurat Std" charset="0"/>
                <a:ea typeface="Helvetica Neue"/>
                <a:cs typeface="Helvetica Neue"/>
                <a:sym typeface="Helvetica Neue"/>
              </a:rPr>
              <a:t>Event</a:t>
            </a:r>
            <a:endParaRPr kumimoji="0" lang="nl-NL" sz="2781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kkurat Std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Freeform 6"/>
          <p:cNvSpPr/>
          <p:nvPr userDrawn="1"/>
        </p:nvSpPr>
        <p:spPr>
          <a:xfrm>
            <a:off x="-10583" y="-19696"/>
            <a:ext cx="4393848" cy="1883269"/>
          </a:xfrm>
          <a:custGeom>
            <a:avLst/>
            <a:gdLst>
              <a:gd name="connsiteX0" fmla="*/ 4143983 w 4202349"/>
              <a:gd name="connsiteY0" fmla="*/ 0 h 1926077"/>
              <a:gd name="connsiteX1" fmla="*/ 3171217 w 4202349"/>
              <a:gd name="connsiteY1" fmla="*/ 1926077 h 1926077"/>
              <a:gd name="connsiteX2" fmla="*/ 0 w 4202349"/>
              <a:gd name="connsiteY2" fmla="*/ 1926077 h 1926077"/>
              <a:gd name="connsiteX3" fmla="*/ 0 w 4202349"/>
              <a:gd name="connsiteY3" fmla="*/ 19456 h 1926077"/>
              <a:gd name="connsiteX4" fmla="*/ 4202349 w 4202349"/>
              <a:gd name="connsiteY4" fmla="*/ 19456 h 1926077"/>
              <a:gd name="connsiteX5" fmla="*/ 4202349 w 4202349"/>
              <a:gd name="connsiteY5" fmla="*/ 58366 h 1926077"/>
              <a:gd name="connsiteX0" fmla="*/ 4143983 w 4202349"/>
              <a:gd name="connsiteY0" fmla="*/ 0 h 1926077"/>
              <a:gd name="connsiteX1" fmla="*/ 3171217 w 4202349"/>
              <a:gd name="connsiteY1" fmla="*/ 1926077 h 1926077"/>
              <a:gd name="connsiteX2" fmla="*/ 0 w 4202349"/>
              <a:gd name="connsiteY2" fmla="*/ 1926077 h 1926077"/>
              <a:gd name="connsiteX3" fmla="*/ 0 w 4202349"/>
              <a:gd name="connsiteY3" fmla="*/ 19456 h 1926077"/>
              <a:gd name="connsiteX4" fmla="*/ 4202349 w 4202349"/>
              <a:gd name="connsiteY4" fmla="*/ 19456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0 w 4143983"/>
              <a:gd name="connsiteY3" fmla="*/ 19456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14408 w 4143983"/>
              <a:gd name="connsiteY3" fmla="*/ 40285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489874 w 4143983"/>
              <a:gd name="connsiteY3" fmla="*/ 534986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0 w 4143983"/>
              <a:gd name="connsiteY3" fmla="*/ 19456 h 1926077"/>
              <a:gd name="connsiteX0" fmla="*/ 4147985 w 4147985"/>
              <a:gd name="connsiteY0" fmla="*/ 2242 h 1928319"/>
              <a:gd name="connsiteX1" fmla="*/ 3175219 w 4147985"/>
              <a:gd name="connsiteY1" fmla="*/ 1928319 h 1928319"/>
              <a:gd name="connsiteX2" fmla="*/ 4002 w 4147985"/>
              <a:gd name="connsiteY2" fmla="*/ 1928319 h 1928319"/>
              <a:gd name="connsiteX3" fmla="*/ 0 w 4147985"/>
              <a:gd name="connsiteY3" fmla="*/ 0 h 1928319"/>
              <a:gd name="connsiteX0" fmla="*/ 4153988 w 4153988"/>
              <a:gd name="connsiteY0" fmla="*/ 2242 h 1930489"/>
              <a:gd name="connsiteX1" fmla="*/ 3181222 w 4153988"/>
              <a:gd name="connsiteY1" fmla="*/ 1928319 h 1930489"/>
              <a:gd name="connsiteX2" fmla="*/ 0 w 4153988"/>
              <a:gd name="connsiteY2" fmla="*/ 1930489 h 1930489"/>
              <a:gd name="connsiteX3" fmla="*/ 6003 w 4153988"/>
              <a:gd name="connsiteY3" fmla="*/ 0 h 1930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53988" h="1930489">
                <a:moveTo>
                  <a:pt x="4153988" y="2242"/>
                </a:moveTo>
                <a:lnTo>
                  <a:pt x="3181222" y="1928319"/>
                </a:lnTo>
                <a:lnTo>
                  <a:pt x="0" y="1930489"/>
                </a:lnTo>
                <a:lnTo>
                  <a:pt x="6003" y="0"/>
                </a:lnTo>
              </a:path>
            </a:pathLst>
          </a:custGeom>
          <a:solidFill>
            <a:srgbClr val="E3D88A"/>
          </a:solidFill>
          <a:ln>
            <a:noFill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91440" tIns="45720" rIns="91440" bIns="45720" numCol="1" spcCol="38100" rtlCol="0" anchor="t">
            <a:noAutofit/>
          </a:bodyPr>
          <a:lstStyle/>
          <a:p>
            <a:pPr marL="0" marR="0" indent="0" algn="l" defTabSz="914411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60" y="323315"/>
            <a:ext cx="3027357" cy="117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161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4" r:id="rId2"/>
    <p:sldLayoutId id="2147483682" r:id="rId3"/>
    <p:sldLayoutId id="2147483686" r:id="rId4"/>
    <p:sldLayoutId id="2147483691" r:id="rId5"/>
    <p:sldLayoutId id="2147483683" r:id="rId6"/>
    <p:sldLayoutId id="2147483687" r:id="rId7"/>
    <p:sldLayoutId id="2147483688" r:id="rId8"/>
    <p:sldLayoutId id="2147483689" r:id="rId9"/>
    <p:sldLayoutId id="2147483690" r:id="rId10"/>
  </p:sldLayoutIdLst>
  <p:transition spd="med"/>
  <p:timing>
    <p:tnLst>
      <p:par>
        <p:cTn id="1" dur="indefinite" restart="never" nodeType="tmRoot"/>
      </p:par>
    </p:tnLst>
  </p:timing>
  <p:hf hdr="0" dt="0"/>
  <p:txStyles>
    <p:titleStyle>
      <a:lvl1pPr marL="57801" marR="57801" indent="0" algn="l" defTabSz="1295416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1" b="0" i="0" u="none" strike="noStrike" cap="none" spc="0" baseline="0">
          <a:ln>
            <a:noFill/>
          </a:ln>
          <a:solidFill>
            <a:schemeClr val="bg1"/>
          </a:solidFill>
          <a:uFill>
            <a:solidFill>
              <a:srgbClr val="000000"/>
            </a:solidFill>
          </a:uFill>
          <a:latin typeface="Akkurat Std" panose="02000503000000000000" pitchFamily="2" charset="0"/>
          <a:ea typeface="Akkurat Std" panose="02000503000000000000" pitchFamily="2" charset="0"/>
          <a:cs typeface="Akkurat Std" panose="02000503000000000000" pitchFamily="2" charset="0"/>
          <a:sym typeface="Akkurat Std Mono"/>
        </a:defRPr>
      </a:lvl1pPr>
      <a:lvl2pPr marL="57801" marR="57801" indent="228603" algn="l" defTabSz="1295416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1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2pPr>
      <a:lvl3pPr marL="57801" marR="57801" indent="457206" algn="l" defTabSz="1295416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1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3pPr>
      <a:lvl4pPr marL="57801" marR="57801" indent="685809" algn="l" defTabSz="1295416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1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4pPr>
      <a:lvl5pPr marL="57801" marR="57801" indent="914411" algn="l" defTabSz="1295416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1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5pPr>
      <a:lvl6pPr marL="57801" marR="57801" indent="1143014" algn="l" defTabSz="1295416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1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6pPr>
      <a:lvl7pPr marL="57801" marR="57801" indent="1371617" algn="l" defTabSz="1295416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1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7pPr>
      <a:lvl8pPr marL="57801" marR="57801" indent="1600220" algn="l" defTabSz="1295416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1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8pPr>
      <a:lvl9pPr marL="57801" marR="57801" indent="1828823" algn="l" defTabSz="1295416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1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9pPr>
    </p:titleStyle>
    <p:bodyStyle>
      <a:lvl1pPr marL="627187" marR="57801" indent="-586546" algn="l" defTabSz="1295416" eaLnBrk="1" latinLnBrk="0" hangingPunct="1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1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1pPr>
      <a:lvl2pPr marL="1044138" marR="57801" indent="-546292" algn="l" defTabSz="1295416" eaLnBrk="1" latinLnBrk="0" hangingPunct="1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1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2pPr>
      <a:lvl3pPr marL="1485736" marR="57801" indent="-530684" algn="l" defTabSz="1295416" eaLnBrk="1" latinLnBrk="0" hangingPunct="1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1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3pPr>
      <a:lvl4pPr marL="2031391" marR="57801" indent="-619133" algn="l" defTabSz="1295416" eaLnBrk="1" latinLnBrk="0" hangingPunct="1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1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4pPr>
      <a:lvl5pPr marL="2488596" marR="57801" indent="-619133" algn="l" defTabSz="1295416" eaLnBrk="1" latinLnBrk="0" hangingPunct="1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1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5pPr>
      <a:lvl6pPr marL="2488596" marR="57801" indent="-619133" algn="l" defTabSz="1295416" eaLnBrk="1" latinLnBrk="0" hangingPunct="1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1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6pPr>
      <a:lvl7pPr marL="2488596" marR="57801" indent="-619133" algn="l" defTabSz="1295416" eaLnBrk="1" latinLnBrk="0" hangingPunct="1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1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7pPr>
      <a:lvl8pPr marL="2488596" marR="57801" indent="-619133" algn="l" defTabSz="1295416" eaLnBrk="1" latinLnBrk="0" hangingPunct="1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1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8pPr>
      <a:lvl9pPr marL="2488596" marR="57801" indent="-619133" algn="l" defTabSz="1295416" eaLnBrk="1" latinLnBrk="0" hangingPunct="1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1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9pPr>
    </p:bodyStyle>
    <p:otherStyle>
      <a:lvl1pPr marL="0" marR="0" indent="0" algn="ctr" defTabSz="825512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1pPr>
      <a:lvl2pPr marL="0" marR="0" indent="228603" algn="ctr" defTabSz="825512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2pPr>
      <a:lvl3pPr marL="0" marR="0" indent="457206" algn="ctr" defTabSz="825512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3pPr>
      <a:lvl4pPr marL="0" marR="0" indent="685809" algn="ctr" defTabSz="825512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4pPr>
      <a:lvl5pPr marL="0" marR="0" indent="914411" algn="ctr" defTabSz="825512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5pPr>
      <a:lvl6pPr marL="0" marR="0" indent="1143014" algn="ctr" defTabSz="825512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6pPr>
      <a:lvl7pPr marL="0" marR="0" indent="1371617" algn="ctr" defTabSz="825512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7pPr>
      <a:lvl8pPr marL="0" marR="0" indent="1600220" algn="ctr" defTabSz="825512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8pPr>
      <a:lvl9pPr marL="0" marR="0" indent="1828823" algn="ctr" defTabSz="825512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CDE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"/>
          <p:cNvSpPr/>
          <p:nvPr/>
        </p:nvSpPr>
        <p:spPr>
          <a:xfrm>
            <a:off x="0" y="-17507"/>
            <a:ext cx="24405659" cy="1878965"/>
          </a:xfrm>
          <a:prstGeom prst="rect">
            <a:avLst/>
          </a:prstGeom>
          <a:solidFill>
            <a:srgbClr val="6F2575"/>
          </a:solidFill>
          <a:ln w="12700">
            <a:miter lim="400000"/>
          </a:ln>
        </p:spPr>
        <p:txBody>
          <a:bodyPr lIns="101600" tIns="101600" rIns="101600" bIns="101600" anchor="ctr"/>
          <a:lstStyle/>
          <a:p>
            <a:pPr marL="40641" marR="40641" defTabSz="914411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3200"/>
          </a:p>
        </p:txBody>
      </p:sp>
      <p:sp>
        <p:nvSpPr>
          <p:cNvPr id="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3546128" y="13102037"/>
            <a:ext cx="530593" cy="605934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 algn="ctr" defTabSz="825512">
              <a:defRPr sz="3000" b="0" i="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Candar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" name="Title Text"/>
          <p:cNvSpPr txBox="1">
            <a:spLocks noGrp="1"/>
          </p:cNvSpPr>
          <p:nvPr>
            <p:ph type="title"/>
          </p:nvPr>
        </p:nvSpPr>
        <p:spPr>
          <a:xfrm>
            <a:off x="428059" y="145515"/>
            <a:ext cx="24384000" cy="15529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 anchorCtr="0"/>
          <a:lstStyle/>
          <a:p>
            <a:r>
              <a:rPr dirty="0"/>
              <a:t>Title Text</a:t>
            </a:r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2736287"/>
            <a:ext cx="24384000" cy="1009976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H="1" flipV="1">
            <a:off x="18512859" y="15150"/>
            <a:ext cx="5892800" cy="3695701"/>
          </a:xfrm>
          <a:prstGeom prst="rect">
            <a:avLst/>
          </a:prstGeom>
        </p:spPr>
      </p:pic>
      <p:sp>
        <p:nvSpPr>
          <p:cNvPr id="14" name="Tekstvak 13"/>
          <p:cNvSpPr txBox="1"/>
          <p:nvPr userDrawn="1"/>
        </p:nvSpPr>
        <p:spPr>
          <a:xfrm>
            <a:off x="428059" y="12903364"/>
            <a:ext cx="7789333" cy="6331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0" marR="0" indent="0" algn="l" defTabSz="45720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781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kkurat Std" charset="0"/>
                <a:ea typeface="Helvetica Neue"/>
                <a:cs typeface="Helvetica Neue"/>
                <a:sym typeface="Helvetica Neue"/>
              </a:rPr>
              <a:t>Event</a:t>
            </a:r>
            <a:endParaRPr kumimoji="0" lang="nl-NL" sz="2781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kkurat Std" charset="0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660697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ransition spd="med"/>
  <p:timing>
    <p:tnLst>
      <p:par>
        <p:cTn id="1" dur="indefinite" restart="never" nodeType="tmRoot"/>
      </p:par>
    </p:tnLst>
  </p:timing>
  <p:hf hdr="0" dt="0"/>
  <p:txStyles>
    <p:titleStyle>
      <a:lvl1pPr marL="57801" marR="57801" indent="0" algn="l" defTabSz="129541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1" b="0" i="0" u="none" strike="noStrike" cap="none" spc="0" baseline="0">
          <a:ln>
            <a:noFill/>
          </a:ln>
          <a:solidFill>
            <a:schemeClr val="bg1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1pPr>
      <a:lvl2pPr marL="57801" marR="57801" indent="228603" algn="l" defTabSz="129541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1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2pPr>
      <a:lvl3pPr marL="57801" marR="57801" indent="457206" algn="l" defTabSz="129541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1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3pPr>
      <a:lvl4pPr marL="57801" marR="57801" indent="685809" algn="l" defTabSz="129541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1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4pPr>
      <a:lvl5pPr marL="57801" marR="57801" indent="914411" algn="l" defTabSz="129541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1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5pPr>
      <a:lvl6pPr marL="57801" marR="57801" indent="1143014" algn="l" defTabSz="129541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1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6pPr>
      <a:lvl7pPr marL="57801" marR="57801" indent="1371617" algn="l" defTabSz="129541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1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7pPr>
      <a:lvl8pPr marL="57801" marR="57801" indent="1600220" algn="l" defTabSz="129541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1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8pPr>
      <a:lvl9pPr marL="57801" marR="57801" indent="1828823" algn="l" defTabSz="129541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1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9pPr>
    </p:titleStyle>
    <p:bodyStyle>
      <a:lvl1pPr marL="627187" marR="57801" indent="-586546" algn="l" defTabSz="1295416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1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1pPr>
      <a:lvl2pPr marL="1044138" marR="57801" indent="-546292" algn="l" defTabSz="1295416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1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2pPr>
      <a:lvl3pPr marL="1485736" marR="57801" indent="-530684" algn="l" defTabSz="1295416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1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3pPr>
      <a:lvl4pPr marL="2031391" marR="57801" indent="-619133" algn="l" defTabSz="1295416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1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4pPr>
      <a:lvl5pPr marL="2488596" marR="57801" indent="-619133" algn="l" defTabSz="1295416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1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5pPr>
      <a:lvl6pPr marL="2488596" marR="57801" indent="-619133" algn="l" defTabSz="1295416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1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6pPr>
      <a:lvl7pPr marL="2488596" marR="57801" indent="-619133" algn="l" defTabSz="1295416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1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7pPr>
      <a:lvl8pPr marL="2488596" marR="57801" indent="-619133" algn="l" defTabSz="1295416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1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8pPr>
      <a:lvl9pPr marL="2488596" marR="57801" indent="-619133" algn="l" defTabSz="1295416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1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9pPr>
    </p:bodyStyle>
    <p:otherStyle>
      <a:lvl1pPr marL="0" marR="0" indent="0" algn="ctr" defTabSz="82551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1pPr>
      <a:lvl2pPr marL="0" marR="0" indent="228603" algn="ctr" defTabSz="82551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2pPr>
      <a:lvl3pPr marL="0" marR="0" indent="457206" algn="ctr" defTabSz="82551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3pPr>
      <a:lvl4pPr marL="0" marR="0" indent="685809" algn="ctr" defTabSz="82551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4pPr>
      <a:lvl5pPr marL="0" marR="0" indent="914411" algn="ctr" defTabSz="82551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5pPr>
      <a:lvl6pPr marL="0" marR="0" indent="1143014" algn="ctr" defTabSz="82551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6pPr>
      <a:lvl7pPr marL="0" marR="0" indent="1371617" algn="ctr" defTabSz="82551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7pPr>
      <a:lvl8pPr marL="0" marR="0" indent="1600220" algn="ctr" defTabSz="82551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8pPr>
      <a:lvl9pPr marL="0" marR="0" indent="1828823" algn="ctr" defTabSz="82551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7" Type="http://schemas.openxmlformats.org/officeDocument/2006/relationships/image" Target="../media/image1.w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gif"/><Relationship Id="rId5" Type="http://schemas.openxmlformats.org/officeDocument/2006/relationships/image" Target="../media/image37.wmf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w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wmf"/><Relationship Id="rId5" Type="http://schemas.openxmlformats.org/officeDocument/2006/relationships/image" Target="../media/image46.jpg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hyperlink" Target="http://www.dslreports.com/forum/r31868626-Speed-Experiencing-site-slowdowns-Comcast-and-Cogent-are-at-it-again" TargetMode="External"/><Relationship Id="rId7" Type="http://schemas.openxmlformats.org/officeDocument/2006/relationships/image" Target="../media/image6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hyperlink" Target="https://qz.com/256586/the-inside-story-of-how-netflix-came-to-pay-comcast-for-internet-traffic/" TargetMode="External"/><Relationship Id="rId9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labs.ripe.net/Members/gih/ntp-for-evil" TargetMode="Externa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6.png"/><Relationship Id="rId4" Type="http://schemas.openxmlformats.org/officeDocument/2006/relationships/hyperlink" Target="https://www.nlnetlabs.nl/downloads/publications/report-rrl-dekoning-rozekrans.pdf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gif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wmf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97.png"/><Relationship Id="rId18" Type="http://schemas.openxmlformats.org/officeDocument/2006/relationships/image" Target="../media/image20.png"/><Relationship Id="rId3" Type="http://schemas.openxmlformats.org/officeDocument/2006/relationships/notesSlide" Target="../notesSlides/notesSlide3.xml"/><Relationship Id="rId21" Type="http://schemas.openxmlformats.org/officeDocument/2006/relationships/image" Target="../media/image103.png"/><Relationship Id="rId7" Type="http://schemas.openxmlformats.org/officeDocument/2006/relationships/image" Target="../media/image93.png"/><Relationship Id="rId12" Type="http://schemas.openxmlformats.org/officeDocument/2006/relationships/image" Target="../media/image96.png"/><Relationship Id="rId17" Type="http://schemas.openxmlformats.org/officeDocument/2006/relationships/image" Target="../media/image101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00.png"/><Relationship Id="rId20" Type="http://schemas.openxmlformats.org/officeDocument/2006/relationships/image" Target="../media/image102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92.png"/><Relationship Id="rId11" Type="http://schemas.openxmlformats.org/officeDocument/2006/relationships/image" Target="../media/image95.png"/><Relationship Id="rId5" Type="http://schemas.openxmlformats.org/officeDocument/2006/relationships/image" Target="../media/image91.png"/><Relationship Id="rId15" Type="http://schemas.openxmlformats.org/officeDocument/2006/relationships/image" Target="../media/image99.png"/><Relationship Id="rId10" Type="http://schemas.openxmlformats.org/officeDocument/2006/relationships/image" Target="../media/image89.wmf"/><Relationship Id="rId19" Type="http://schemas.openxmlformats.org/officeDocument/2006/relationships/image" Target="../media/image21.png"/><Relationship Id="rId4" Type="http://schemas.openxmlformats.org/officeDocument/2006/relationships/image" Target="../media/image90.png"/><Relationship Id="rId9" Type="http://schemas.openxmlformats.org/officeDocument/2006/relationships/oleObject" Target="../embeddings/oleObject1.bin"/><Relationship Id="rId14" Type="http://schemas.openxmlformats.org/officeDocument/2006/relationships/image" Target="../media/image9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wmf"/><Relationship Id="rId4" Type="http://schemas.openxmlformats.org/officeDocument/2006/relationships/image" Target="../media/image14.wm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monit-grafana.cern.ch/d/000000420/fts-transfers-30-day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personalpages.manchester.ac.uk/staff/m.dodge/cybergeography/atlas/historical.html" TargetMode="External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7974" y="238890"/>
            <a:ext cx="21298159" cy="3725341"/>
          </a:xfrm>
        </p:spPr>
        <p:txBody>
          <a:bodyPr/>
          <a:lstStyle/>
          <a:p>
            <a:r>
              <a:rPr lang="nl-NL" dirty="0" err="1" smtClean="0">
                <a:latin typeface="Akkurat Std Italic" panose="02000503000000000000" pitchFamily="2" charset="0"/>
              </a:rPr>
              <a:t>InterNetworking</a:t>
            </a:r>
            <a:r>
              <a:rPr lang="nl-NL" dirty="0" smtClean="0">
                <a:latin typeface="Akkurat Std Italic" panose="02000503000000000000" pitchFamily="2" charset="0"/>
              </a:rPr>
              <a:t> – made </a:t>
            </a:r>
            <a:r>
              <a:rPr lang="nl-NL" dirty="0" err="1" smtClean="0">
                <a:latin typeface="Akkurat Std Italic" panose="02000503000000000000" pitchFamily="2" charset="0"/>
              </a:rPr>
              <a:t>physical</a:t>
            </a:r>
            <a:endParaRPr lang="en-GB" dirty="0">
              <a:latin typeface="Akkurat Std Italic" panose="02000503000000000000" pitchFamily="2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err="1" smtClean="0"/>
              <a:t>ICTRecht</a:t>
            </a:r>
            <a:r>
              <a:rPr lang="en-US" dirty="0" smtClean="0"/>
              <a:t> </a:t>
            </a:r>
            <a:r>
              <a:rPr lang="en-US" dirty="0" smtClean="0"/>
              <a:t>visit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2018-11-30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5178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BGP, and Policy Based Routing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8727" y="2066216"/>
            <a:ext cx="15357139" cy="114375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45686" y="12934955"/>
            <a:ext cx="3928961" cy="82073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r>
              <a:rPr lang="en-US" sz="2000" b="0" i="0" dirty="0">
                <a:solidFill>
                  <a:schemeClr val="bg1">
                    <a:lumMod val="50000"/>
                  </a:schemeClr>
                </a:solidFill>
                <a:latin typeface="Akkurat Std Light" panose="02000303000000000000" pitchFamily="2" charset="0"/>
              </a:rPr>
              <a:t>“segment routing”</a:t>
            </a:r>
            <a:r>
              <a:rPr lang="en-US" sz="2000" b="0" i="0" dirty="0">
                <a:solidFill>
                  <a:schemeClr val="bg1">
                    <a:lumMod val="50000"/>
                  </a:schemeClr>
                </a:solidFill>
                <a:latin typeface="Akkurat Std Light" panose="02000303000000000000" pitchFamily="2" charset="0"/>
              </a:rPr>
              <a:t/>
            </a:r>
            <a:br>
              <a:rPr lang="en-US" sz="2000" b="0" i="0" dirty="0">
                <a:solidFill>
                  <a:schemeClr val="bg1">
                    <a:lumMod val="50000"/>
                  </a:schemeClr>
                </a:solidFill>
                <a:latin typeface="Akkurat Std Light" panose="02000303000000000000" pitchFamily="2" charset="0"/>
              </a:rPr>
            </a:br>
            <a:r>
              <a:rPr lang="en-US" sz="2000" b="0" i="0" dirty="0">
                <a:solidFill>
                  <a:schemeClr val="bg1">
                    <a:lumMod val="50000"/>
                  </a:schemeClr>
                </a:solidFill>
                <a:latin typeface="Akkurat Std Light" panose="02000303000000000000" pitchFamily="2" charset="0"/>
              </a:rPr>
              <a:t>image by David </a:t>
            </a:r>
            <a:r>
              <a:rPr lang="en-US" sz="2000" b="0" i="0" dirty="0" err="1">
                <a:solidFill>
                  <a:schemeClr val="bg1">
                    <a:lumMod val="50000"/>
                  </a:schemeClr>
                </a:solidFill>
                <a:latin typeface="Akkurat Std Light" panose="02000303000000000000" pitchFamily="2" charset="0"/>
              </a:rPr>
              <a:t>Penaloza</a:t>
            </a:r>
            <a:r>
              <a:rPr lang="en-US" sz="2000" b="0" i="0" dirty="0">
                <a:solidFill>
                  <a:schemeClr val="bg1">
                    <a:lumMod val="50000"/>
                  </a:schemeClr>
                </a:solidFill>
                <a:latin typeface="Akkurat Std Light" panose="02000303000000000000" pitchFamily="2" charset="0"/>
              </a:rPr>
              <a:t>, CISCO</a:t>
            </a:r>
            <a:endParaRPr lang="en-GB" sz="2000" b="0" i="0" dirty="0">
              <a:solidFill>
                <a:schemeClr val="bg1">
                  <a:lumMod val="50000"/>
                </a:schemeClr>
              </a:solidFill>
              <a:latin typeface="Akkurat Std Light" panose="02000303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22240" y="10893924"/>
            <a:ext cx="6461760" cy="1313180"/>
          </a:xfrm>
          <a:prstGeom prst="rect">
            <a:avLst/>
          </a:prstGeom>
          <a:solidFill>
            <a:srgbClr val="E3D88A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r>
              <a:rPr lang="en-US" sz="3600" b="0" i="0" dirty="0" err="1">
                <a:solidFill>
                  <a:srgbClr val="6F2575"/>
                </a:solidFill>
                <a:latin typeface="Akkurat Std Bold" panose="02000803000000000000" pitchFamily="2" charset="0"/>
              </a:rPr>
              <a:t>Ik</a:t>
            </a:r>
            <a:r>
              <a:rPr lang="en-US" sz="3600" b="0" i="0" dirty="0">
                <a:solidFill>
                  <a:srgbClr val="6F2575"/>
                </a:solidFill>
                <a:latin typeface="Akkurat Std Bold" panose="02000803000000000000" pitchFamily="2" charset="0"/>
              </a:rPr>
              <a:t> ben Nikhef, AS1104</a:t>
            </a:r>
            <a:br>
              <a:rPr lang="en-US" sz="3600" b="0" i="0" dirty="0">
                <a:solidFill>
                  <a:srgbClr val="6F2575"/>
                </a:solidFill>
                <a:latin typeface="Akkurat Std Bold" panose="02000803000000000000" pitchFamily="2" charset="0"/>
              </a:rPr>
            </a:br>
            <a:r>
              <a:rPr lang="en-US" sz="3600" i="0" dirty="0" err="1">
                <a:solidFill>
                  <a:srgbClr val="6F2575"/>
                </a:solidFill>
                <a:latin typeface="+mn-lt"/>
              </a:rPr>
              <a:t>en</a:t>
            </a:r>
            <a:r>
              <a:rPr lang="en-US" sz="3600" i="0" dirty="0">
                <a:solidFill>
                  <a:srgbClr val="6F2575"/>
                </a:solidFill>
                <a:latin typeface="+mn-lt"/>
              </a:rPr>
              <a:t> </a:t>
            </a:r>
            <a:r>
              <a:rPr lang="en-US" sz="3600" i="0" dirty="0" err="1">
                <a:solidFill>
                  <a:srgbClr val="6F2575"/>
                </a:solidFill>
                <a:latin typeface="+mn-lt"/>
              </a:rPr>
              <a:t>ik</a:t>
            </a:r>
            <a:r>
              <a:rPr lang="en-US" sz="3600" i="0" dirty="0">
                <a:solidFill>
                  <a:srgbClr val="6F2575"/>
                </a:solidFill>
                <a:latin typeface="+mn-lt"/>
              </a:rPr>
              <a:t> </a:t>
            </a:r>
            <a:r>
              <a:rPr lang="en-US" sz="3600" i="0" dirty="0" err="1">
                <a:solidFill>
                  <a:srgbClr val="6F2575"/>
                </a:solidFill>
                <a:latin typeface="+mn-lt"/>
              </a:rPr>
              <a:t>heb</a:t>
            </a:r>
            <a:r>
              <a:rPr lang="en-US" sz="3600" i="0" dirty="0">
                <a:solidFill>
                  <a:srgbClr val="6F2575"/>
                </a:solidFill>
                <a:latin typeface="+mn-lt"/>
              </a:rPr>
              <a:t> </a:t>
            </a:r>
            <a:r>
              <a:rPr lang="en-US" sz="3600" i="0" dirty="0" err="1">
                <a:solidFill>
                  <a:srgbClr val="6F2575"/>
                </a:solidFill>
                <a:latin typeface="+mn-lt"/>
              </a:rPr>
              <a:t>schijfruimte</a:t>
            </a:r>
            <a:r>
              <a:rPr lang="en-US" sz="3600" i="0" dirty="0">
                <a:solidFill>
                  <a:srgbClr val="6F2575"/>
                </a:solidFill>
                <a:latin typeface="+mn-lt"/>
              </a:rPr>
              <a:t> </a:t>
            </a:r>
            <a:r>
              <a:rPr lang="en-US" sz="3600" i="0" dirty="0" err="1">
                <a:solidFill>
                  <a:srgbClr val="6F2575"/>
                </a:solidFill>
                <a:latin typeface="+mn-lt"/>
              </a:rPr>
              <a:t>voor</a:t>
            </a:r>
            <a:r>
              <a:rPr lang="en-US" sz="3600" i="0" dirty="0">
                <a:solidFill>
                  <a:srgbClr val="6F2575"/>
                </a:solidFill>
                <a:latin typeface="+mn-lt"/>
              </a:rPr>
              <a:t> je</a:t>
            </a:r>
            <a:endParaRPr lang="en-GB" sz="3600" i="0" dirty="0">
              <a:solidFill>
                <a:srgbClr val="6F2575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840200" y="8719069"/>
            <a:ext cx="6761466" cy="1313180"/>
          </a:xfrm>
          <a:prstGeom prst="rect">
            <a:avLst/>
          </a:prstGeom>
          <a:solidFill>
            <a:srgbClr val="E3D88A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r>
              <a:rPr lang="en-US" sz="3600" b="0" i="0" dirty="0" err="1">
                <a:solidFill>
                  <a:srgbClr val="6F2575"/>
                </a:solidFill>
                <a:latin typeface="Akkurat Std Italic" panose="02000503000000000000" pitchFamily="2" charset="0"/>
              </a:rPr>
              <a:t>Ik</a:t>
            </a:r>
            <a:r>
              <a:rPr lang="en-US" sz="3600" b="0" i="0" dirty="0">
                <a:solidFill>
                  <a:srgbClr val="6F2575"/>
                </a:solidFill>
                <a:latin typeface="Akkurat Std Italic" panose="02000503000000000000" pitchFamily="2" charset="0"/>
              </a:rPr>
              <a:t> ben </a:t>
            </a:r>
            <a:r>
              <a:rPr lang="en-US" sz="3600" b="0" i="0" dirty="0" err="1">
                <a:solidFill>
                  <a:srgbClr val="6F2575"/>
                </a:solidFill>
                <a:latin typeface="Akkurat Std Italic" panose="02000503000000000000" pitchFamily="2" charset="0"/>
              </a:rPr>
              <a:t>SURFsara</a:t>
            </a:r>
            <a:r>
              <a:rPr lang="en-US" sz="3600" b="0" i="0" dirty="0">
                <a:solidFill>
                  <a:srgbClr val="6F2575"/>
                </a:solidFill>
                <a:latin typeface="Akkurat Std Italic" panose="02000503000000000000" pitchFamily="2" charset="0"/>
              </a:rPr>
              <a:t>, AS1162,</a:t>
            </a:r>
            <a:br>
              <a:rPr lang="en-US" sz="3600" b="0" i="0" dirty="0">
                <a:solidFill>
                  <a:srgbClr val="6F2575"/>
                </a:solidFill>
                <a:latin typeface="Akkurat Std Italic" panose="02000503000000000000" pitchFamily="2" charset="0"/>
              </a:rPr>
            </a:br>
            <a:r>
              <a:rPr lang="en-US" sz="3600" b="0" i="0" dirty="0" err="1">
                <a:solidFill>
                  <a:srgbClr val="6F2575"/>
                </a:solidFill>
                <a:latin typeface="Akkurat Std Italic" panose="02000503000000000000" pitchFamily="2" charset="0"/>
              </a:rPr>
              <a:t>en</a:t>
            </a:r>
            <a:r>
              <a:rPr lang="en-US" sz="3600" b="0" i="0" dirty="0">
                <a:solidFill>
                  <a:srgbClr val="6F2575"/>
                </a:solidFill>
                <a:latin typeface="Akkurat Std Italic" panose="02000503000000000000" pitchFamily="2" charset="0"/>
              </a:rPr>
              <a:t> </a:t>
            </a:r>
            <a:r>
              <a:rPr lang="en-US" sz="3600" b="0" i="0" dirty="0" err="1">
                <a:solidFill>
                  <a:srgbClr val="6F2575"/>
                </a:solidFill>
                <a:latin typeface="Akkurat Std Italic" panose="02000503000000000000" pitchFamily="2" charset="0"/>
              </a:rPr>
              <a:t>breng</a:t>
            </a:r>
            <a:r>
              <a:rPr lang="en-US" sz="3600" b="0" i="0" dirty="0">
                <a:solidFill>
                  <a:srgbClr val="6F2575"/>
                </a:solidFill>
                <a:latin typeface="Akkurat Std Italic" panose="02000503000000000000" pitchFamily="2" charset="0"/>
              </a:rPr>
              <a:t> je direct </a:t>
            </a:r>
            <a:r>
              <a:rPr lang="en-US" sz="3600" b="0" i="0" dirty="0" err="1">
                <a:solidFill>
                  <a:srgbClr val="6F2575"/>
                </a:solidFill>
                <a:latin typeface="Akkurat Std Italic" panose="02000503000000000000" pitchFamily="2" charset="0"/>
              </a:rPr>
              <a:t>naa</a:t>
            </a:r>
            <a:r>
              <a:rPr lang="en-US" sz="3600" b="0" i="0" dirty="0" err="1">
                <a:solidFill>
                  <a:srgbClr val="6F2575"/>
                </a:solidFill>
                <a:latin typeface="Akkurat Std Italic" panose="02000503000000000000" pitchFamily="2" charset="0"/>
              </a:rPr>
              <a:t>r</a:t>
            </a:r>
            <a:r>
              <a:rPr lang="en-US" sz="3600" b="0" i="0" dirty="0">
                <a:solidFill>
                  <a:srgbClr val="6F2575"/>
                </a:solidFill>
                <a:latin typeface="Akkurat Std Italic" panose="02000503000000000000" pitchFamily="2" charset="0"/>
              </a:rPr>
              <a:t> AS1104!</a:t>
            </a:r>
            <a:endParaRPr lang="en-GB" sz="3600" b="0" i="0" dirty="0">
              <a:solidFill>
                <a:srgbClr val="6F2575"/>
              </a:solidFill>
              <a:latin typeface="Akkurat Std Italic" panose="02000503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835640" y="12190629"/>
            <a:ext cx="5424562" cy="1313180"/>
          </a:xfrm>
          <a:prstGeom prst="rect">
            <a:avLst/>
          </a:prstGeom>
          <a:solidFill>
            <a:srgbClr val="E3D88A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r>
              <a:rPr lang="en-US" sz="3600" b="0" i="0" dirty="0" err="1">
                <a:solidFill>
                  <a:srgbClr val="6F2575"/>
                </a:solidFill>
                <a:latin typeface="Akkurat Std Italic" panose="02000503000000000000" pitchFamily="2" charset="0"/>
              </a:rPr>
              <a:t>Ik</a:t>
            </a:r>
            <a:r>
              <a:rPr lang="en-US" sz="3600" b="0" i="0" dirty="0">
                <a:solidFill>
                  <a:srgbClr val="6F2575"/>
                </a:solidFill>
                <a:latin typeface="Akkurat Std Italic" panose="02000503000000000000" pitchFamily="2" charset="0"/>
              </a:rPr>
              <a:t> ben </a:t>
            </a:r>
            <a:r>
              <a:rPr lang="en-US" sz="3600" b="0" i="0" dirty="0" err="1">
                <a:solidFill>
                  <a:srgbClr val="6F2575"/>
                </a:solidFill>
                <a:latin typeface="Akkurat Std Italic" panose="02000503000000000000" pitchFamily="2" charset="0"/>
              </a:rPr>
              <a:t>SURFnet</a:t>
            </a:r>
            <a:r>
              <a:rPr lang="en-US" sz="3600" b="0" i="0" dirty="0">
                <a:solidFill>
                  <a:srgbClr val="6F2575"/>
                </a:solidFill>
                <a:latin typeface="Akkurat Std Italic" panose="02000503000000000000" pitchFamily="2" charset="0"/>
              </a:rPr>
              <a:t>, AS1103,</a:t>
            </a:r>
            <a:br>
              <a:rPr lang="en-US" sz="3600" b="0" i="0" dirty="0">
                <a:solidFill>
                  <a:srgbClr val="6F2575"/>
                </a:solidFill>
                <a:latin typeface="Akkurat Std Italic" panose="02000503000000000000" pitchFamily="2" charset="0"/>
              </a:rPr>
            </a:br>
            <a:r>
              <a:rPr lang="en-US" sz="3600" b="0" i="0" dirty="0" err="1">
                <a:solidFill>
                  <a:srgbClr val="6F2575"/>
                </a:solidFill>
                <a:latin typeface="Akkurat Std Italic" panose="02000503000000000000" pitchFamily="2" charset="0"/>
              </a:rPr>
              <a:t>en</a:t>
            </a:r>
            <a:r>
              <a:rPr lang="en-US" sz="3600" b="0" i="0" dirty="0">
                <a:solidFill>
                  <a:srgbClr val="6F2575"/>
                </a:solidFill>
                <a:latin typeface="Akkurat Std Italic" panose="02000503000000000000" pitchFamily="2" charset="0"/>
              </a:rPr>
              <a:t> </a:t>
            </a:r>
            <a:r>
              <a:rPr lang="en-US" sz="3600" b="0" i="0" dirty="0" err="1">
                <a:solidFill>
                  <a:srgbClr val="6F2575"/>
                </a:solidFill>
                <a:latin typeface="Akkurat Std Italic" panose="02000503000000000000" pitchFamily="2" charset="0"/>
              </a:rPr>
              <a:t>breng</a:t>
            </a:r>
            <a:r>
              <a:rPr lang="en-US" sz="3600" b="0" i="0" dirty="0">
                <a:solidFill>
                  <a:srgbClr val="6F2575"/>
                </a:solidFill>
                <a:latin typeface="Akkurat Std Italic" panose="02000503000000000000" pitchFamily="2" charset="0"/>
              </a:rPr>
              <a:t> je </a:t>
            </a:r>
            <a:r>
              <a:rPr lang="en-US" sz="3600" b="0" i="0" dirty="0" err="1">
                <a:solidFill>
                  <a:srgbClr val="6F2575"/>
                </a:solidFill>
                <a:latin typeface="Akkurat Std Italic" panose="02000503000000000000" pitchFamily="2" charset="0"/>
              </a:rPr>
              <a:t>naar</a:t>
            </a:r>
            <a:r>
              <a:rPr lang="en-US" sz="3600" b="0" i="0" dirty="0">
                <a:solidFill>
                  <a:srgbClr val="6F2575"/>
                </a:solidFill>
                <a:latin typeface="Akkurat Std Italic" panose="02000503000000000000" pitchFamily="2" charset="0"/>
              </a:rPr>
              <a:t> AS1104</a:t>
            </a:r>
            <a:endParaRPr lang="en-GB" sz="3600" b="0" i="0" dirty="0">
              <a:solidFill>
                <a:srgbClr val="6F2575"/>
              </a:solidFill>
              <a:latin typeface="Akkurat Std Italic" panose="02000503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8847" y="4257479"/>
            <a:ext cx="5943935" cy="1313180"/>
          </a:xfrm>
          <a:prstGeom prst="rect">
            <a:avLst/>
          </a:prstGeom>
          <a:solidFill>
            <a:srgbClr val="E3D88A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r>
              <a:rPr lang="en-US" sz="3600" b="0" i="0" dirty="0" err="1">
                <a:solidFill>
                  <a:srgbClr val="6F2575"/>
                </a:solidFill>
                <a:latin typeface="Akkurat Std Bold" panose="02000803000000000000" pitchFamily="2" charset="0"/>
              </a:rPr>
              <a:t>Ik</a:t>
            </a:r>
            <a:r>
              <a:rPr lang="en-US" sz="3600" b="0" i="0" dirty="0">
                <a:solidFill>
                  <a:srgbClr val="6F2575"/>
                </a:solidFill>
                <a:latin typeface="Akkurat Std Bold" panose="02000803000000000000" pitchFamily="2" charset="0"/>
              </a:rPr>
              <a:t> ben CERN, AS513, </a:t>
            </a:r>
            <a:r>
              <a:rPr lang="en-US" sz="3600" b="0" i="0" dirty="0" err="1">
                <a:solidFill>
                  <a:srgbClr val="6F2575"/>
                </a:solidFill>
                <a:latin typeface="Akkurat Std Bold" panose="02000803000000000000" pitchFamily="2" charset="0"/>
              </a:rPr>
              <a:t>en</a:t>
            </a:r>
            <a:r>
              <a:rPr lang="en-US" sz="3600" b="0" i="0" dirty="0">
                <a:solidFill>
                  <a:srgbClr val="6F2575"/>
                </a:solidFill>
                <a:latin typeface="Akkurat Std Bold" panose="02000803000000000000" pitchFamily="2" charset="0"/>
              </a:rPr>
              <a:t> …</a:t>
            </a:r>
            <a:br>
              <a:rPr lang="en-US" sz="3600" b="0" i="0" dirty="0">
                <a:solidFill>
                  <a:srgbClr val="6F2575"/>
                </a:solidFill>
                <a:latin typeface="Akkurat Std Bold" panose="02000803000000000000" pitchFamily="2" charset="0"/>
              </a:rPr>
            </a:br>
            <a:r>
              <a:rPr lang="en-US" sz="3600" b="0" i="0" dirty="0" err="1">
                <a:solidFill>
                  <a:srgbClr val="6F2575"/>
                </a:solidFill>
                <a:latin typeface="Akkurat Std Bold" panose="02000803000000000000" pitchFamily="2" charset="0"/>
              </a:rPr>
              <a:t>ik</a:t>
            </a:r>
            <a:r>
              <a:rPr lang="en-US" sz="3600" b="0" i="0" dirty="0">
                <a:solidFill>
                  <a:srgbClr val="6F2575"/>
                </a:solidFill>
                <a:latin typeface="Akkurat Std Bold" panose="02000803000000000000" pitchFamily="2" charset="0"/>
              </a:rPr>
              <a:t> </a:t>
            </a:r>
            <a:r>
              <a:rPr lang="en-US" sz="3600" b="0" i="0" dirty="0" err="1">
                <a:solidFill>
                  <a:srgbClr val="6F2575"/>
                </a:solidFill>
                <a:latin typeface="Akkurat Std Bold" panose="02000803000000000000" pitchFamily="2" charset="0"/>
              </a:rPr>
              <a:t>wil</a:t>
            </a:r>
            <a:r>
              <a:rPr lang="en-US" sz="3600" b="0" i="0" dirty="0">
                <a:solidFill>
                  <a:srgbClr val="6F2575"/>
                </a:solidFill>
                <a:latin typeface="Akkurat Std Bold" panose="02000803000000000000" pitchFamily="2" charset="0"/>
              </a:rPr>
              <a:t> </a:t>
            </a:r>
            <a:r>
              <a:rPr lang="en-US" sz="3600" b="0" i="0" dirty="0" err="1">
                <a:solidFill>
                  <a:srgbClr val="6F2575"/>
                </a:solidFill>
                <a:latin typeface="Akkurat Std Bold" panose="02000803000000000000" pitchFamily="2" charset="0"/>
              </a:rPr>
              <a:t>m’n</a:t>
            </a:r>
            <a:r>
              <a:rPr lang="en-US" sz="3600" b="0" i="0" dirty="0">
                <a:solidFill>
                  <a:srgbClr val="6F2575"/>
                </a:solidFill>
                <a:latin typeface="Akkurat Std Bold" panose="02000803000000000000" pitchFamily="2" charset="0"/>
              </a:rPr>
              <a:t> </a:t>
            </a:r>
            <a:r>
              <a:rPr lang="en-US" sz="3600" b="0" i="0" dirty="0" err="1">
                <a:solidFill>
                  <a:srgbClr val="6F2575"/>
                </a:solidFill>
                <a:latin typeface="Akkurat Std Bold" panose="02000803000000000000" pitchFamily="2" charset="0"/>
              </a:rPr>
              <a:t>pakketje</a:t>
            </a:r>
            <a:r>
              <a:rPr lang="en-US" sz="3600" b="0" i="0" dirty="0">
                <a:solidFill>
                  <a:srgbClr val="6F2575"/>
                </a:solidFill>
                <a:latin typeface="Akkurat Std Bold" panose="02000803000000000000" pitchFamily="2" charset="0"/>
              </a:rPr>
              <a:t> </a:t>
            </a:r>
            <a:r>
              <a:rPr lang="en-US" sz="3600" b="0" i="0" dirty="0" err="1">
                <a:solidFill>
                  <a:srgbClr val="6F2575"/>
                </a:solidFill>
                <a:latin typeface="Akkurat Std Bold" panose="02000803000000000000" pitchFamily="2" charset="0"/>
              </a:rPr>
              <a:t>kwijt</a:t>
            </a:r>
            <a:r>
              <a:rPr lang="en-US" sz="3600" b="0" i="0" dirty="0">
                <a:solidFill>
                  <a:srgbClr val="6F2575"/>
                </a:solidFill>
                <a:latin typeface="Akkurat Std Bold" panose="02000803000000000000" pitchFamily="2" charset="0"/>
              </a:rPr>
              <a:t> </a:t>
            </a:r>
            <a:r>
              <a:rPr lang="en-US" sz="3600" b="0" i="0" dirty="0">
                <a:solidFill>
                  <a:srgbClr val="6F2575"/>
                </a:solidFill>
                <a:latin typeface="Akkurat Std Bold" panose="02000803000000000000" pitchFamily="2" charset="0"/>
              </a:rPr>
              <a:t>…</a:t>
            </a:r>
            <a:endParaRPr lang="en-GB" sz="3600" b="0" i="0" dirty="0">
              <a:solidFill>
                <a:srgbClr val="6F2575"/>
              </a:solidFill>
              <a:latin typeface="Akkurat Std Bold" panose="02000803000000000000" pitchFamily="2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8063" y="7580388"/>
            <a:ext cx="2557683" cy="954787"/>
          </a:xfrm>
          <a:prstGeom prst="rect">
            <a:avLst/>
          </a:prstGeom>
        </p:spPr>
      </p:pic>
      <p:sp>
        <p:nvSpPr>
          <p:cNvPr id="16" name="Freeform 15"/>
          <p:cNvSpPr/>
          <p:nvPr/>
        </p:nvSpPr>
        <p:spPr>
          <a:xfrm>
            <a:off x="6232781" y="2208519"/>
            <a:ext cx="11673840" cy="6355800"/>
          </a:xfrm>
          <a:custGeom>
            <a:avLst/>
            <a:gdLst>
              <a:gd name="connsiteX0" fmla="*/ 0 w 11323320"/>
              <a:gd name="connsiteY0" fmla="*/ 2904090 h 6180690"/>
              <a:gd name="connsiteX1" fmla="*/ 1417320 w 11323320"/>
              <a:gd name="connsiteY1" fmla="*/ 1273410 h 6180690"/>
              <a:gd name="connsiteX2" fmla="*/ 1493520 w 11323320"/>
              <a:gd name="connsiteY2" fmla="*/ 1273410 h 6180690"/>
              <a:gd name="connsiteX3" fmla="*/ 4053840 w 11323320"/>
              <a:gd name="connsiteY3" fmla="*/ 176130 h 6180690"/>
              <a:gd name="connsiteX4" fmla="*/ 6720840 w 11323320"/>
              <a:gd name="connsiteY4" fmla="*/ 23730 h 6180690"/>
              <a:gd name="connsiteX5" fmla="*/ 8686800 w 11323320"/>
              <a:gd name="connsiteY5" fmla="*/ 404730 h 6180690"/>
              <a:gd name="connsiteX6" fmla="*/ 10378440 w 11323320"/>
              <a:gd name="connsiteY6" fmla="*/ 1776330 h 6180690"/>
              <a:gd name="connsiteX7" fmla="*/ 11140440 w 11323320"/>
              <a:gd name="connsiteY7" fmla="*/ 3940410 h 6180690"/>
              <a:gd name="connsiteX8" fmla="*/ 11323320 w 11323320"/>
              <a:gd name="connsiteY8" fmla="*/ 6180690 h 6180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23320" h="6180690">
                <a:moveTo>
                  <a:pt x="0" y="2904090"/>
                </a:moveTo>
                <a:cubicBezTo>
                  <a:pt x="584200" y="2224640"/>
                  <a:pt x="1168400" y="1545190"/>
                  <a:pt x="1417320" y="1273410"/>
                </a:cubicBezTo>
                <a:cubicBezTo>
                  <a:pt x="1666240" y="1001630"/>
                  <a:pt x="1054100" y="1456290"/>
                  <a:pt x="1493520" y="1273410"/>
                </a:cubicBezTo>
                <a:cubicBezTo>
                  <a:pt x="1932940" y="1090530"/>
                  <a:pt x="3182620" y="384410"/>
                  <a:pt x="4053840" y="176130"/>
                </a:cubicBezTo>
                <a:cubicBezTo>
                  <a:pt x="4925060" y="-32150"/>
                  <a:pt x="5948680" y="-14370"/>
                  <a:pt x="6720840" y="23730"/>
                </a:cubicBezTo>
                <a:cubicBezTo>
                  <a:pt x="7493000" y="61830"/>
                  <a:pt x="8077200" y="112630"/>
                  <a:pt x="8686800" y="404730"/>
                </a:cubicBezTo>
                <a:cubicBezTo>
                  <a:pt x="9296400" y="696830"/>
                  <a:pt x="9969500" y="1187050"/>
                  <a:pt x="10378440" y="1776330"/>
                </a:cubicBezTo>
                <a:cubicBezTo>
                  <a:pt x="10787380" y="2365610"/>
                  <a:pt x="10982960" y="3206350"/>
                  <a:pt x="11140440" y="3940410"/>
                </a:cubicBezTo>
                <a:cubicBezTo>
                  <a:pt x="11297920" y="4674470"/>
                  <a:pt x="11310620" y="5427580"/>
                  <a:pt x="11323320" y="6180690"/>
                </a:cubicBezTo>
              </a:path>
            </a:pathLst>
          </a:custGeom>
          <a:noFill/>
          <a:ln w="152400" cap="flat">
            <a:solidFill>
              <a:srgbClr val="6F2575"/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40" tIns="45720" rIns="91440" bIns="45720" numCol="1" spcCol="38100" rtlCol="0" anchor="t">
            <a:noAutofit/>
          </a:bodyPr>
          <a:lstStyle/>
          <a:p>
            <a:pPr defTabSz="914411" latinLnBrk="1"/>
            <a:endParaRPr lang="en-GB" sz="1800" b="0" i="0"/>
          </a:p>
        </p:txBody>
      </p:sp>
      <p:sp>
        <p:nvSpPr>
          <p:cNvPr id="17" name="Freeform 16"/>
          <p:cNvSpPr/>
          <p:nvPr/>
        </p:nvSpPr>
        <p:spPr>
          <a:xfrm>
            <a:off x="6223380" y="6373506"/>
            <a:ext cx="11095629" cy="5431021"/>
          </a:xfrm>
          <a:custGeom>
            <a:avLst/>
            <a:gdLst>
              <a:gd name="connsiteX0" fmla="*/ 0 w 11095630"/>
              <a:gd name="connsiteY0" fmla="*/ 0 h 5431021"/>
              <a:gd name="connsiteX1" fmla="*/ 586854 w 11095630"/>
              <a:gd name="connsiteY1" fmla="*/ 2279177 h 5431021"/>
              <a:gd name="connsiteX2" fmla="*/ 3084394 w 11095630"/>
              <a:gd name="connsiteY2" fmla="*/ 2838735 h 5431021"/>
              <a:gd name="connsiteX3" fmla="*/ 4162567 w 11095630"/>
              <a:gd name="connsiteY3" fmla="*/ 5199797 h 5431021"/>
              <a:gd name="connsiteX4" fmla="*/ 7629099 w 11095630"/>
              <a:gd name="connsiteY4" fmla="*/ 5349923 h 5431021"/>
              <a:gd name="connsiteX5" fmla="*/ 11095630 w 11095630"/>
              <a:gd name="connsiteY5" fmla="*/ 5268036 h 5431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95630" h="5431021">
                <a:moveTo>
                  <a:pt x="0" y="0"/>
                </a:moveTo>
                <a:cubicBezTo>
                  <a:pt x="36394" y="903027"/>
                  <a:pt x="72788" y="1806055"/>
                  <a:pt x="586854" y="2279177"/>
                </a:cubicBezTo>
                <a:cubicBezTo>
                  <a:pt x="1100920" y="2752299"/>
                  <a:pt x="2488442" y="2351965"/>
                  <a:pt x="3084394" y="2838735"/>
                </a:cubicBezTo>
                <a:cubicBezTo>
                  <a:pt x="3680346" y="3325505"/>
                  <a:pt x="3405116" y="4781266"/>
                  <a:pt x="4162567" y="5199797"/>
                </a:cubicBezTo>
                <a:cubicBezTo>
                  <a:pt x="4920018" y="5618328"/>
                  <a:pt x="6473589" y="5338550"/>
                  <a:pt x="7629099" y="5349923"/>
                </a:cubicBezTo>
                <a:cubicBezTo>
                  <a:pt x="8784610" y="5361296"/>
                  <a:pt x="9940120" y="5314666"/>
                  <a:pt x="11095630" y="5268036"/>
                </a:cubicBezTo>
              </a:path>
            </a:pathLst>
          </a:custGeom>
          <a:noFill/>
          <a:ln w="152400" cap="flat">
            <a:solidFill>
              <a:srgbClr val="06B2C4"/>
            </a:solidFill>
            <a:prstDash val="solid"/>
            <a:round/>
            <a:tailEnd type="stealth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40" tIns="45720" rIns="91440" bIns="45720" numCol="1" spcCol="38100" rtlCol="0" anchor="t">
            <a:noAutofit/>
          </a:bodyPr>
          <a:lstStyle/>
          <a:p>
            <a:pPr defTabSz="914411" latinLnBrk="1"/>
            <a:endParaRPr lang="en-GB" sz="1800" b="0" i="0"/>
          </a:p>
        </p:txBody>
      </p:sp>
      <p:sp>
        <p:nvSpPr>
          <p:cNvPr id="11" name="TextBox 10"/>
          <p:cNvSpPr txBox="1"/>
          <p:nvPr/>
        </p:nvSpPr>
        <p:spPr>
          <a:xfrm>
            <a:off x="5836920" y="10018173"/>
            <a:ext cx="7019550" cy="1313180"/>
          </a:xfrm>
          <a:prstGeom prst="rect">
            <a:avLst/>
          </a:prstGeom>
          <a:solidFill>
            <a:srgbClr val="E3D88A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r>
              <a:rPr lang="en-US" sz="3600" b="0" i="0" dirty="0" err="1">
                <a:solidFill>
                  <a:srgbClr val="6F2575"/>
                </a:solidFill>
                <a:latin typeface="Akkurat Std Italic" panose="02000503000000000000" pitchFamily="2" charset="0"/>
              </a:rPr>
              <a:t>Ik</a:t>
            </a:r>
            <a:r>
              <a:rPr lang="en-US" sz="3600" b="0" i="0" dirty="0">
                <a:solidFill>
                  <a:srgbClr val="6F2575"/>
                </a:solidFill>
                <a:latin typeface="Akkurat Std Italic" panose="02000503000000000000" pitchFamily="2" charset="0"/>
              </a:rPr>
              <a:t> ben GEANT,</a:t>
            </a:r>
            <a:r>
              <a:rPr lang="en-US" sz="3600" b="0" i="0" dirty="0">
                <a:solidFill>
                  <a:srgbClr val="6F2575"/>
                </a:solidFill>
                <a:latin typeface="Akkurat Std Italic" panose="02000503000000000000" pitchFamily="2" charset="0"/>
              </a:rPr>
              <a:t> </a:t>
            </a:r>
            <a:r>
              <a:rPr lang="en-US" sz="3600" b="0" i="0" dirty="0">
                <a:solidFill>
                  <a:srgbClr val="6F2575"/>
                </a:solidFill>
                <a:latin typeface="Akkurat Std Italic" panose="02000503000000000000" pitchFamily="2" charset="0"/>
              </a:rPr>
              <a:t>AS21320,</a:t>
            </a:r>
            <a:br>
              <a:rPr lang="en-US" sz="3600" b="0" i="0" dirty="0">
                <a:solidFill>
                  <a:srgbClr val="6F2575"/>
                </a:solidFill>
                <a:latin typeface="Akkurat Std Italic" panose="02000503000000000000" pitchFamily="2" charset="0"/>
              </a:rPr>
            </a:br>
            <a:r>
              <a:rPr lang="en-US" sz="3600" b="0" i="0" dirty="0" err="1">
                <a:solidFill>
                  <a:srgbClr val="6F2575"/>
                </a:solidFill>
                <a:latin typeface="Akkurat Std Italic" panose="02000503000000000000" pitchFamily="2" charset="0"/>
              </a:rPr>
              <a:t>en</a:t>
            </a:r>
            <a:r>
              <a:rPr lang="en-US" sz="3600" b="0" i="0" dirty="0">
                <a:solidFill>
                  <a:srgbClr val="6F2575"/>
                </a:solidFill>
                <a:latin typeface="Akkurat Std Italic" panose="02000503000000000000" pitchFamily="2" charset="0"/>
              </a:rPr>
              <a:t> </a:t>
            </a:r>
            <a:r>
              <a:rPr lang="en-US" sz="3600" b="0" i="0" dirty="0" err="1">
                <a:solidFill>
                  <a:srgbClr val="6F2575"/>
                </a:solidFill>
                <a:latin typeface="Akkurat Std Italic" panose="02000503000000000000" pitchFamily="2" charset="0"/>
              </a:rPr>
              <a:t>breng</a:t>
            </a:r>
            <a:r>
              <a:rPr lang="en-US" sz="3600" b="0" i="0" dirty="0">
                <a:solidFill>
                  <a:srgbClr val="6F2575"/>
                </a:solidFill>
                <a:latin typeface="Akkurat Std Italic" panose="02000503000000000000" pitchFamily="2" charset="0"/>
              </a:rPr>
              <a:t> je </a:t>
            </a:r>
            <a:r>
              <a:rPr lang="en-US" sz="3600" b="0" i="0" dirty="0" err="1">
                <a:solidFill>
                  <a:srgbClr val="6F2575"/>
                </a:solidFill>
                <a:latin typeface="Akkurat Std Italic" panose="02000503000000000000" pitchFamily="2" charset="0"/>
              </a:rPr>
              <a:t>naar</a:t>
            </a:r>
            <a:r>
              <a:rPr lang="en-US" sz="3600" b="0" i="0" dirty="0">
                <a:solidFill>
                  <a:srgbClr val="6F2575"/>
                </a:solidFill>
                <a:latin typeface="Akkurat Std Italic" panose="02000503000000000000" pitchFamily="2" charset="0"/>
              </a:rPr>
              <a:t> AS1103 </a:t>
            </a:r>
            <a:r>
              <a:rPr lang="en-US" sz="3600" b="0" i="0" dirty="0" err="1">
                <a:solidFill>
                  <a:srgbClr val="6F2575"/>
                </a:solidFill>
                <a:latin typeface="Akkurat Std Italic" panose="02000503000000000000" pitchFamily="2" charset="0"/>
              </a:rPr>
              <a:t>en</a:t>
            </a:r>
            <a:r>
              <a:rPr lang="en-US" sz="3600" b="0" i="0" dirty="0">
                <a:solidFill>
                  <a:srgbClr val="6F2575"/>
                </a:solidFill>
                <a:latin typeface="Akkurat Std Italic" panose="02000503000000000000" pitchFamily="2" charset="0"/>
              </a:rPr>
              <a:t> 1104</a:t>
            </a:r>
            <a:endParaRPr lang="en-GB" sz="3600" b="0" i="0" dirty="0">
              <a:solidFill>
                <a:srgbClr val="6F2575"/>
              </a:solidFill>
              <a:latin typeface="Akkurat Std Italic" panose="02000503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56941" y="8224053"/>
            <a:ext cx="7019550" cy="1313180"/>
          </a:xfrm>
          <a:prstGeom prst="rect">
            <a:avLst/>
          </a:prstGeom>
          <a:solidFill>
            <a:srgbClr val="E3D88A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r>
              <a:rPr lang="en-US" sz="3600" b="0" i="0" dirty="0" err="1">
                <a:solidFill>
                  <a:srgbClr val="6F2575"/>
                </a:solidFill>
                <a:latin typeface="Akkurat Std Italic" panose="02000503000000000000" pitchFamily="2" charset="0"/>
              </a:rPr>
              <a:t>Ik</a:t>
            </a:r>
            <a:r>
              <a:rPr lang="en-US" sz="3600" b="0" i="0" dirty="0">
                <a:solidFill>
                  <a:srgbClr val="6F2575"/>
                </a:solidFill>
                <a:latin typeface="Akkurat Std Italic" panose="02000503000000000000" pitchFamily="2" charset="0"/>
              </a:rPr>
              <a:t> ben </a:t>
            </a:r>
            <a:r>
              <a:rPr lang="en-US" sz="3600" b="0" i="0" dirty="0" err="1">
                <a:solidFill>
                  <a:srgbClr val="6F2575"/>
                </a:solidFill>
                <a:latin typeface="Akkurat Std Italic" panose="02000503000000000000" pitchFamily="2" charset="0"/>
              </a:rPr>
              <a:t>ook</a:t>
            </a:r>
            <a:r>
              <a:rPr lang="en-US" sz="3600" b="0" i="0" dirty="0">
                <a:solidFill>
                  <a:srgbClr val="6F2575"/>
                </a:solidFill>
                <a:latin typeface="Akkurat Std Italic" panose="02000503000000000000" pitchFamily="2" charset="0"/>
              </a:rPr>
              <a:t> GEANT,</a:t>
            </a:r>
            <a:r>
              <a:rPr lang="en-US" sz="3600" b="0" i="0" dirty="0">
                <a:solidFill>
                  <a:srgbClr val="6F2575"/>
                </a:solidFill>
                <a:latin typeface="Akkurat Std Italic" panose="02000503000000000000" pitchFamily="2" charset="0"/>
              </a:rPr>
              <a:t> </a:t>
            </a:r>
            <a:r>
              <a:rPr lang="en-US" sz="3600" b="0" i="0" dirty="0">
                <a:solidFill>
                  <a:srgbClr val="6F2575"/>
                </a:solidFill>
                <a:latin typeface="Akkurat Std Italic" panose="02000503000000000000" pitchFamily="2" charset="0"/>
              </a:rPr>
              <a:t>AS20965, </a:t>
            </a:r>
            <a:br>
              <a:rPr lang="en-US" sz="3600" b="0" i="0" dirty="0">
                <a:solidFill>
                  <a:srgbClr val="6F2575"/>
                </a:solidFill>
                <a:latin typeface="Akkurat Std Italic" panose="02000503000000000000" pitchFamily="2" charset="0"/>
              </a:rPr>
            </a:br>
            <a:r>
              <a:rPr lang="en-US" sz="3600" b="0" i="0" dirty="0" err="1">
                <a:solidFill>
                  <a:srgbClr val="6F2575"/>
                </a:solidFill>
                <a:latin typeface="Akkurat Std Italic" panose="02000503000000000000" pitchFamily="2" charset="0"/>
              </a:rPr>
              <a:t>en</a:t>
            </a:r>
            <a:r>
              <a:rPr lang="en-US" sz="3600" b="0" i="0" dirty="0">
                <a:solidFill>
                  <a:srgbClr val="6F2575"/>
                </a:solidFill>
                <a:latin typeface="Akkurat Std Italic" panose="02000503000000000000" pitchFamily="2" charset="0"/>
              </a:rPr>
              <a:t> </a:t>
            </a:r>
            <a:r>
              <a:rPr lang="en-US" sz="3600" b="0" i="0" dirty="0" err="1">
                <a:solidFill>
                  <a:srgbClr val="6F2575"/>
                </a:solidFill>
                <a:latin typeface="Akkurat Std Italic" panose="02000503000000000000" pitchFamily="2" charset="0"/>
              </a:rPr>
              <a:t>breng</a:t>
            </a:r>
            <a:r>
              <a:rPr lang="en-US" sz="3600" b="0" i="0" dirty="0">
                <a:solidFill>
                  <a:srgbClr val="6F2575"/>
                </a:solidFill>
                <a:latin typeface="Akkurat Std Italic" panose="02000503000000000000" pitchFamily="2" charset="0"/>
              </a:rPr>
              <a:t> je </a:t>
            </a:r>
            <a:r>
              <a:rPr lang="en-US" sz="3600" b="0" i="0" dirty="0" err="1">
                <a:solidFill>
                  <a:srgbClr val="6F2575"/>
                </a:solidFill>
                <a:latin typeface="Akkurat Std Italic" panose="02000503000000000000" pitchFamily="2" charset="0"/>
              </a:rPr>
              <a:t>naar</a:t>
            </a:r>
            <a:r>
              <a:rPr lang="en-US" sz="3600" b="0" i="0" dirty="0">
                <a:solidFill>
                  <a:srgbClr val="6F2575"/>
                </a:solidFill>
                <a:latin typeface="Akkurat Std Italic" panose="02000503000000000000" pitchFamily="2" charset="0"/>
              </a:rPr>
              <a:t> AS1103 </a:t>
            </a:r>
            <a:r>
              <a:rPr lang="en-US" sz="3600" b="0" i="0" dirty="0" err="1">
                <a:solidFill>
                  <a:srgbClr val="6F2575"/>
                </a:solidFill>
                <a:latin typeface="Akkurat Std Italic" panose="02000503000000000000" pitchFamily="2" charset="0"/>
              </a:rPr>
              <a:t>en</a:t>
            </a:r>
            <a:r>
              <a:rPr lang="en-US" sz="3600" b="0" i="0" dirty="0">
                <a:solidFill>
                  <a:srgbClr val="6F2575"/>
                </a:solidFill>
                <a:latin typeface="Akkurat Std Italic" panose="02000503000000000000" pitchFamily="2" charset="0"/>
              </a:rPr>
              <a:t> </a:t>
            </a:r>
            <a:r>
              <a:rPr lang="en-US" sz="3600" b="0" i="0" dirty="0">
                <a:solidFill>
                  <a:srgbClr val="6F2575"/>
                </a:solidFill>
                <a:latin typeface="Akkurat Std Italic" panose="02000503000000000000" pitchFamily="2" charset="0"/>
              </a:rPr>
              <a:t>1104</a:t>
            </a:r>
            <a:endParaRPr lang="en-GB" sz="3600" b="0" i="0" dirty="0">
              <a:solidFill>
                <a:srgbClr val="6F2575"/>
              </a:solidFill>
              <a:latin typeface="Akkurat Std Italic" panose="02000503000000000000" pitchFamily="2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4465" y="12729307"/>
            <a:ext cx="1781176" cy="73342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040" y="9811791"/>
            <a:ext cx="2946651" cy="128473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31" y="2365453"/>
            <a:ext cx="1777621" cy="172071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9548" y="12390996"/>
            <a:ext cx="2458205" cy="954328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698495" y="7428756"/>
            <a:ext cx="4058803" cy="943848"/>
          </a:xfrm>
          <a:prstGeom prst="rect">
            <a:avLst/>
          </a:prstGeom>
          <a:solidFill>
            <a:srgbClr val="E3D88A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r>
              <a:rPr lang="en-US" sz="2400" b="0" i="0" dirty="0" err="1">
                <a:solidFill>
                  <a:srgbClr val="6F2575"/>
                </a:solidFill>
                <a:latin typeface="Akkurat Std Italic" panose="02000503000000000000" pitchFamily="2" charset="0"/>
              </a:rPr>
              <a:t>Ik</a:t>
            </a:r>
            <a:r>
              <a:rPr lang="en-US" sz="2400" b="0" i="0" dirty="0">
                <a:solidFill>
                  <a:srgbClr val="6F2575"/>
                </a:solidFill>
                <a:latin typeface="Akkurat Std Italic" panose="02000503000000000000" pitchFamily="2" charset="0"/>
              </a:rPr>
              <a:t> ben Sunrise CH, AS6730, </a:t>
            </a:r>
            <a:br>
              <a:rPr lang="en-US" sz="2400" b="0" i="0" dirty="0">
                <a:solidFill>
                  <a:srgbClr val="6F2575"/>
                </a:solidFill>
                <a:latin typeface="Akkurat Std Italic" panose="02000503000000000000" pitchFamily="2" charset="0"/>
              </a:rPr>
            </a:br>
            <a:r>
              <a:rPr lang="en-US" sz="2400" b="0" i="0" dirty="0" err="1">
                <a:solidFill>
                  <a:srgbClr val="6F2575"/>
                </a:solidFill>
                <a:latin typeface="Akkurat Std Italic" panose="02000503000000000000" pitchFamily="2" charset="0"/>
              </a:rPr>
              <a:t>en</a:t>
            </a:r>
            <a:r>
              <a:rPr lang="en-US" sz="2400" b="0" i="0" dirty="0">
                <a:solidFill>
                  <a:srgbClr val="6F2575"/>
                </a:solidFill>
                <a:latin typeface="Akkurat Std Italic" panose="02000503000000000000" pitchFamily="2" charset="0"/>
              </a:rPr>
              <a:t> </a:t>
            </a:r>
            <a:r>
              <a:rPr lang="en-US" sz="2400" b="0" i="0" dirty="0" err="1">
                <a:solidFill>
                  <a:srgbClr val="6F2575"/>
                </a:solidFill>
                <a:latin typeface="Akkurat Std Italic" panose="02000503000000000000" pitchFamily="2" charset="0"/>
              </a:rPr>
              <a:t>breng</a:t>
            </a:r>
            <a:r>
              <a:rPr lang="en-US" sz="2400" b="0" i="0" dirty="0">
                <a:solidFill>
                  <a:srgbClr val="6F2575"/>
                </a:solidFill>
                <a:latin typeface="Akkurat Std Italic" panose="02000503000000000000" pitchFamily="2" charset="0"/>
              </a:rPr>
              <a:t> je </a:t>
            </a:r>
            <a:r>
              <a:rPr lang="en-US" sz="2400" b="0" i="0" dirty="0" err="1">
                <a:solidFill>
                  <a:srgbClr val="6F2575"/>
                </a:solidFill>
                <a:latin typeface="Akkurat Std Italic" panose="02000503000000000000" pitchFamily="2" charset="0"/>
              </a:rPr>
              <a:t>wel</a:t>
            </a:r>
            <a:r>
              <a:rPr lang="en-US" sz="2400" b="0" i="0" dirty="0">
                <a:solidFill>
                  <a:srgbClr val="6F2575"/>
                </a:solidFill>
                <a:latin typeface="Akkurat Std Italic" panose="02000503000000000000" pitchFamily="2" charset="0"/>
              </a:rPr>
              <a:t> </a:t>
            </a:r>
            <a:r>
              <a:rPr lang="en-US" sz="2400" b="0" i="0" dirty="0" err="1">
                <a:solidFill>
                  <a:srgbClr val="6F2575"/>
                </a:solidFill>
                <a:latin typeface="Akkurat Std Italic" panose="02000503000000000000" pitchFamily="2" charset="0"/>
              </a:rPr>
              <a:t>ergens</a:t>
            </a:r>
            <a:r>
              <a:rPr lang="en-US" sz="2400" b="0" i="0" dirty="0">
                <a:solidFill>
                  <a:srgbClr val="6F2575"/>
                </a:solidFill>
                <a:latin typeface="Akkurat Std Italic" panose="02000503000000000000" pitchFamily="2" charset="0"/>
              </a:rPr>
              <a:t> </a:t>
            </a:r>
            <a:r>
              <a:rPr lang="en-US" sz="2400" b="0" i="0" dirty="0" err="1">
                <a:solidFill>
                  <a:srgbClr val="6F2575"/>
                </a:solidFill>
                <a:latin typeface="Akkurat Std Italic" panose="02000503000000000000" pitchFamily="2" charset="0"/>
              </a:rPr>
              <a:t>heen</a:t>
            </a:r>
            <a:endParaRPr lang="en-GB" sz="2400" b="0" i="0" dirty="0">
              <a:solidFill>
                <a:srgbClr val="6F2575"/>
              </a:solidFill>
              <a:latin typeface="Akkurat Std Italic" panose="02000503000000000000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672774" y="5550593"/>
            <a:ext cx="4389022" cy="943848"/>
          </a:xfrm>
          <a:prstGeom prst="rect">
            <a:avLst/>
          </a:prstGeom>
          <a:solidFill>
            <a:srgbClr val="E3D88A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r>
              <a:rPr lang="en-US" sz="2400" b="0" i="0" dirty="0" err="1">
                <a:solidFill>
                  <a:srgbClr val="6F2575"/>
                </a:solidFill>
                <a:latin typeface="Akkurat Std Italic" panose="02000503000000000000" pitchFamily="2" charset="0"/>
              </a:rPr>
              <a:t>Ik</a:t>
            </a:r>
            <a:r>
              <a:rPr lang="en-US" sz="2400" b="0" i="0" dirty="0">
                <a:solidFill>
                  <a:srgbClr val="6F2575"/>
                </a:solidFill>
                <a:latin typeface="Akkurat Std Italic" panose="02000503000000000000" pitchFamily="2" charset="0"/>
              </a:rPr>
              <a:t> ben </a:t>
            </a:r>
            <a:r>
              <a:rPr lang="en-US" sz="2400" b="0" i="0" dirty="0" err="1">
                <a:solidFill>
                  <a:srgbClr val="6F2575"/>
                </a:solidFill>
                <a:latin typeface="Akkurat Std Italic" panose="02000503000000000000" pitchFamily="2" charset="0"/>
              </a:rPr>
              <a:t>LibertyGlobal</a:t>
            </a:r>
            <a:r>
              <a:rPr lang="en-US" sz="2400" b="0" i="0" dirty="0">
                <a:solidFill>
                  <a:srgbClr val="6F2575"/>
                </a:solidFill>
                <a:latin typeface="Akkurat Std Italic" panose="02000503000000000000" pitchFamily="2" charset="0"/>
              </a:rPr>
              <a:t>, AS9141, </a:t>
            </a:r>
            <a:br>
              <a:rPr lang="en-US" sz="2400" b="0" i="0" dirty="0">
                <a:solidFill>
                  <a:srgbClr val="6F2575"/>
                </a:solidFill>
                <a:latin typeface="Akkurat Std Italic" panose="02000503000000000000" pitchFamily="2" charset="0"/>
              </a:rPr>
            </a:br>
            <a:r>
              <a:rPr lang="en-US" sz="2400" b="0" i="0" dirty="0" err="1">
                <a:solidFill>
                  <a:srgbClr val="6F2575"/>
                </a:solidFill>
                <a:latin typeface="Akkurat Std Italic" panose="02000503000000000000" pitchFamily="2" charset="0"/>
              </a:rPr>
              <a:t>en</a:t>
            </a:r>
            <a:r>
              <a:rPr lang="en-US" sz="2400" b="0" i="0" dirty="0">
                <a:solidFill>
                  <a:srgbClr val="6F2575"/>
                </a:solidFill>
                <a:latin typeface="Akkurat Std Italic" panose="02000503000000000000" pitchFamily="2" charset="0"/>
              </a:rPr>
              <a:t> </a:t>
            </a:r>
            <a:r>
              <a:rPr lang="en-US" sz="2400" b="0" i="0" dirty="0" err="1">
                <a:solidFill>
                  <a:srgbClr val="6F2575"/>
                </a:solidFill>
                <a:latin typeface="Akkurat Std Italic" panose="02000503000000000000" pitchFamily="2" charset="0"/>
              </a:rPr>
              <a:t>breng</a:t>
            </a:r>
            <a:r>
              <a:rPr lang="en-US" sz="2400" b="0" i="0" dirty="0">
                <a:solidFill>
                  <a:srgbClr val="6F2575"/>
                </a:solidFill>
                <a:latin typeface="Akkurat Std Italic" panose="02000503000000000000" pitchFamily="2" charset="0"/>
              </a:rPr>
              <a:t> je </a:t>
            </a:r>
            <a:r>
              <a:rPr lang="en-US" sz="2400" b="0" i="0" dirty="0" err="1">
                <a:solidFill>
                  <a:srgbClr val="6F2575"/>
                </a:solidFill>
                <a:latin typeface="Akkurat Std Italic" panose="02000503000000000000" pitchFamily="2" charset="0"/>
              </a:rPr>
              <a:t>wel</a:t>
            </a:r>
            <a:r>
              <a:rPr lang="en-US" sz="2400" b="0" i="0" dirty="0">
                <a:solidFill>
                  <a:srgbClr val="6F2575"/>
                </a:solidFill>
                <a:latin typeface="Akkurat Std Italic" panose="02000503000000000000" pitchFamily="2" charset="0"/>
              </a:rPr>
              <a:t> </a:t>
            </a:r>
            <a:r>
              <a:rPr lang="en-US" sz="2400" b="0" i="0" dirty="0" err="1">
                <a:solidFill>
                  <a:srgbClr val="6F2575"/>
                </a:solidFill>
                <a:latin typeface="Akkurat Std Italic" panose="02000503000000000000" pitchFamily="2" charset="0"/>
              </a:rPr>
              <a:t>ergens</a:t>
            </a:r>
            <a:r>
              <a:rPr lang="en-US" sz="2400" b="0" i="0" dirty="0">
                <a:solidFill>
                  <a:srgbClr val="6F2575"/>
                </a:solidFill>
                <a:latin typeface="Akkurat Std Italic" panose="02000503000000000000" pitchFamily="2" charset="0"/>
              </a:rPr>
              <a:t> </a:t>
            </a:r>
            <a:r>
              <a:rPr lang="en-US" sz="2400" b="0" i="0" dirty="0" err="1">
                <a:solidFill>
                  <a:srgbClr val="6F2575"/>
                </a:solidFill>
                <a:latin typeface="Akkurat Std Italic" panose="02000503000000000000" pitchFamily="2" charset="0"/>
              </a:rPr>
              <a:t>heen</a:t>
            </a:r>
            <a:endParaRPr lang="en-GB" sz="2400" b="0" i="0" dirty="0">
              <a:solidFill>
                <a:srgbClr val="6F2575"/>
              </a:solidFill>
              <a:latin typeface="Akkurat Std Italic" panose="02000503000000000000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5192010" y="7019785"/>
            <a:ext cx="4058803" cy="943848"/>
          </a:xfrm>
          <a:prstGeom prst="rect">
            <a:avLst/>
          </a:prstGeom>
          <a:solidFill>
            <a:srgbClr val="E3D88A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r>
              <a:rPr lang="en-US" sz="2400" b="0" i="0" dirty="0" err="1">
                <a:solidFill>
                  <a:srgbClr val="6F2575"/>
                </a:solidFill>
                <a:latin typeface="Akkurat Std Italic" panose="02000503000000000000" pitchFamily="2" charset="0"/>
              </a:rPr>
              <a:t>Ik</a:t>
            </a:r>
            <a:r>
              <a:rPr lang="en-US" sz="2400" b="0" i="0" dirty="0">
                <a:solidFill>
                  <a:srgbClr val="6F2575"/>
                </a:solidFill>
                <a:latin typeface="Akkurat Std Italic" panose="02000503000000000000" pitchFamily="2" charset="0"/>
              </a:rPr>
              <a:t> ben KPN, AS286, </a:t>
            </a:r>
            <a:br>
              <a:rPr lang="en-US" sz="2400" b="0" i="0" dirty="0">
                <a:solidFill>
                  <a:srgbClr val="6F2575"/>
                </a:solidFill>
                <a:latin typeface="Akkurat Std Italic" panose="02000503000000000000" pitchFamily="2" charset="0"/>
              </a:rPr>
            </a:br>
            <a:r>
              <a:rPr lang="en-US" sz="2400" b="0" i="0" dirty="0" err="1">
                <a:solidFill>
                  <a:srgbClr val="6F2575"/>
                </a:solidFill>
                <a:latin typeface="Akkurat Std Italic" panose="02000503000000000000" pitchFamily="2" charset="0"/>
              </a:rPr>
              <a:t>en</a:t>
            </a:r>
            <a:r>
              <a:rPr lang="en-US" sz="2400" b="0" i="0" dirty="0">
                <a:solidFill>
                  <a:srgbClr val="6F2575"/>
                </a:solidFill>
                <a:latin typeface="Akkurat Std Italic" panose="02000503000000000000" pitchFamily="2" charset="0"/>
              </a:rPr>
              <a:t> </a:t>
            </a:r>
            <a:r>
              <a:rPr lang="en-US" sz="2400" b="0" i="0" dirty="0" err="1">
                <a:solidFill>
                  <a:srgbClr val="6F2575"/>
                </a:solidFill>
                <a:latin typeface="Akkurat Std Italic" panose="02000503000000000000" pitchFamily="2" charset="0"/>
              </a:rPr>
              <a:t>breng</a:t>
            </a:r>
            <a:r>
              <a:rPr lang="en-US" sz="2400" b="0" i="0" dirty="0">
                <a:solidFill>
                  <a:srgbClr val="6F2575"/>
                </a:solidFill>
                <a:latin typeface="Akkurat Std Italic" panose="02000503000000000000" pitchFamily="2" charset="0"/>
              </a:rPr>
              <a:t> je </a:t>
            </a:r>
            <a:r>
              <a:rPr lang="en-US" sz="2400" b="0" i="0" dirty="0" err="1">
                <a:solidFill>
                  <a:srgbClr val="6F2575"/>
                </a:solidFill>
                <a:latin typeface="Akkurat Std Italic" panose="02000503000000000000" pitchFamily="2" charset="0"/>
              </a:rPr>
              <a:t>wel</a:t>
            </a:r>
            <a:r>
              <a:rPr lang="en-US" sz="2400" b="0" i="0" dirty="0">
                <a:solidFill>
                  <a:srgbClr val="6F2575"/>
                </a:solidFill>
                <a:latin typeface="Akkurat Std Italic" panose="02000503000000000000" pitchFamily="2" charset="0"/>
              </a:rPr>
              <a:t> </a:t>
            </a:r>
            <a:r>
              <a:rPr lang="en-US" sz="2400" b="0" i="0" dirty="0" err="1">
                <a:solidFill>
                  <a:srgbClr val="6F2575"/>
                </a:solidFill>
                <a:latin typeface="Akkurat Std Italic" panose="02000503000000000000" pitchFamily="2" charset="0"/>
              </a:rPr>
              <a:t>ergens</a:t>
            </a:r>
            <a:r>
              <a:rPr lang="en-US" sz="2400" b="0" i="0" dirty="0">
                <a:solidFill>
                  <a:srgbClr val="6F2575"/>
                </a:solidFill>
                <a:latin typeface="Akkurat Std Italic" panose="02000503000000000000" pitchFamily="2" charset="0"/>
              </a:rPr>
              <a:t> </a:t>
            </a:r>
            <a:r>
              <a:rPr lang="en-US" sz="2400" b="0" i="0" dirty="0" err="1">
                <a:solidFill>
                  <a:srgbClr val="6F2575"/>
                </a:solidFill>
                <a:latin typeface="Akkurat Std Italic" panose="02000503000000000000" pitchFamily="2" charset="0"/>
              </a:rPr>
              <a:t>heen</a:t>
            </a:r>
            <a:endParaRPr lang="en-GB" sz="2400" b="0" i="0" dirty="0">
              <a:solidFill>
                <a:srgbClr val="6F2575"/>
              </a:solidFill>
              <a:latin typeface="Akkurat Std Italic" panose="02000503000000000000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512638" y="3577017"/>
            <a:ext cx="4954883" cy="943848"/>
          </a:xfrm>
          <a:prstGeom prst="rect">
            <a:avLst/>
          </a:prstGeom>
          <a:solidFill>
            <a:srgbClr val="E3D88A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r>
              <a:rPr lang="nl-NL" sz="2400" b="0" i="0" dirty="0">
                <a:solidFill>
                  <a:srgbClr val="6F2575"/>
                </a:solidFill>
                <a:latin typeface="Akkurat Std Italic" panose="02000503000000000000" pitchFamily="2" charset="0"/>
              </a:rPr>
              <a:t>Ik ben </a:t>
            </a:r>
            <a:r>
              <a:rPr lang="nl-NL" sz="2400" b="0" i="0" dirty="0" err="1">
                <a:solidFill>
                  <a:srgbClr val="6F2575"/>
                </a:solidFill>
                <a:latin typeface="Akkurat Std Italic" panose="02000503000000000000" pitchFamily="2" charset="0"/>
              </a:rPr>
              <a:t>AortaNet</a:t>
            </a:r>
            <a:r>
              <a:rPr lang="nl-NL" sz="2400" b="0" i="0" dirty="0">
                <a:solidFill>
                  <a:srgbClr val="6F2575"/>
                </a:solidFill>
                <a:latin typeface="Akkurat Std Italic" panose="02000503000000000000" pitchFamily="2" charset="0"/>
              </a:rPr>
              <a:t>, AS6830, </a:t>
            </a:r>
            <a:br>
              <a:rPr lang="nl-NL" sz="2400" b="0" i="0" dirty="0">
                <a:solidFill>
                  <a:srgbClr val="6F2575"/>
                </a:solidFill>
                <a:latin typeface="Akkurat Std Italic" panose="02000503000000000000" pitchFamily="2" charset="0"/>
              </a:rPr>
            </a:br>
            <a:r>
              <a:rPr lang="nl-NL" sz="2400" b="0" i="0" dirty="0">
                <a:solidFill>
                  <a:srgbClr val="6F2575"/>
                </a:solidFill>
                <a:latin typeface="Akkurat Std Italic" panose="02000503000000000000" pitchFamily="2" charset="0"/>
              </a:rPr>
              <a:t>(maar stiekem toch </a:t>
            </a:r>
            <a:r>
              <a:rPr lang="nl-NL" sz="2400" b="0" i="0" dirty="0" err="1">
                <a:solidFill>
                  <a:srgbClr val="6F2575"/>
                </a:solidFill>
                <a:latin typeface="Akkurat Std Italic" panose="02000503000000000000" pitchFamily="2" charset="0"/>
              </a:rPr>
              <a:t>LibertyGlobal</a:t>
            </a:r>
            <a:r>
              <a:rPr lang="nl-NL" sz="2400" b="0" i="0" dirty="0">
                <a:solidFill>
                  <a:srgbClr val="6F2575"/>
                </a:solidFill>
                <a:latin typeface="Akkurat Std Italic" panose="02000503000000000000" pitchFamily="2" charset="0"/>
              </a:rPr>
              <a:t>)</a:t>
            </a:r>
            <a:endParaRPr lang="nl-NL" sz="2400" b="0" i="0" dirty="0">
              <a:solidFill>
                <a:srgbClr val="6F2575"/>
              </a:solidFill>
              <a:latin typeface="Akkurat Std Italic" panose="02000503000000000000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6412603" y="9583949"/>
            <a:ext cx="5424562" cy="1313180"/>
          </a:xfrm>
          <a:prstGeom prst="rect">
            <a:avLst/>
          </a:prstGeom>
          <a:solidFill>
            <a:srgbClr val="E3D88A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r>
              <a:rPr lang="en-US" sz="3600" b="0" i="0" dirty="0" err="1">
                <a:solidFill>
                  <a:srgbClr val="6F2575"/>
                </a:solidFill>
                <a:latin typeface="Akkurat Std Italic" panose="02000503000000000000" pitchFamily="2" charset="0"/>
              </a:rPr>
              <a:t>Ik</a:t>
            </a:r>
            <a:r>
              <a:rPr lang="en-US" sz="3600" b="0" i="0" dirty="0">
                <a:solidFill>
                  <a:srgbClr val="6F2575"/>
                </a:solidFill>
                <a:latin typeface="Akkurat Std Italic" panose="02000503000000000000" pitchFamily="2" charset="0"/>
              </a:rPr>
              <a:t> ben </a:t>
            </a:r>
            <a:r>
              <a:rPr lang="en-US" sz="3600" b="0" i="0" dirty="0" err="1">
                <a:solidFill>
                  <a:srgbClr val="6F2575"/>
                </a:solidFill>
                <a:latin typeface="Akkurat Std Italic" panose="02000503000000000000" pitchFamily="2" charset="0"/>
              </a:rPr>
              <a:t>SURFnet</a:t>
            </a:r>
            <a:r>
              <a:rPr lang="en-US" sz="3600" b="0" i="0" dirty="0">
                <a:solidFill>
                  <a:srgbClr val="6F2575"/>
                </a:solidFill>
                <a:latin typeface="Akkurat Std Italic" panose="02000503000000000000" pitchFamily="2" charset="0"/>
              </a:rPr>
              <a:t>, AS1103,</a:t>
            </a:r>
            <a:br>
              <a:rPr lang="en-US" sz="3600" b="0" i="0" dirty="0">
                <a:solidFill>
                  <a:srgbClr val="6F2575"/>
                </a:solidFill>
                <a:latin typeface="Akkurat Std Italic" panose="02000503000000000000" pitchFamily="2" charset="0"/>
              </a:rPr>
            </a:br>
            <a:r>
              <a:rPr lang="en-US" sz="3600" b="0" i="0" dirty="0" err="1">
                <a:solidFill>
                  <a:srgbClr val="6F2575"/>
                </a:solidFill>
                <a:latin typeface="Akkurat Std Italic" panose="02000503000000000000" pitchFamily="2" charset="0"/>
              </a:rPr>
              <a:t>en</a:t>
            </a:r>
            <a:r>
              <a:rPr lang="en-US" sz="3600" b="0" i="0" dirty="0">
                <a:solidFill>
                  <a:srgbClr val="6F2575"/>
                </a:solidFill>
                <a:latin typeface="Akkurat Std Italic" panose="02000503000000000000" pitchFamily="2" charset="0"/>
              </a:rPr>
              <a:t> </a:t>
            </a:r>
            <a:r>
              <a:rPr lang="en-US" sz="3600" b="0" i="0" dirty="0" err="1">
                <a:solidFill>
                  <a:srgbClr val="6F2575"/>
                </a:solidFill>
                <a:latin typeface="Akkurat Std Italic" panose="02000503000000000000" pitchFamily="2" charset="0"/>
              </a:rPr>
              <a:t>breng</a:t>
            </a:r>
            <a:r>
              <a:rPr lang="en-US" sz="3600" b="0" i="0" dirty="0">
                <a:solidFill>
                  <a:srgbClr val="6F2575"/>
                </a:solidFill>
                <a:latin typeface="Akkurat Std Italic" panose="02000503000000000000" pitchFamily="2" charset="0"/>
              </a:rPr>
              <a:t> je </a:t>
            </a:r>
            <a:r>
              <a:rPr lang="en-US" sz="3600" b="0" i="0" dirty="0" err="1">
                <a:solidFill>
                  <a:srgbClr val="6F2575"/>
                </a:solidFill>
                <a:latin typeface="Akkurat Std Italic" panose="02000503000000000000" pitchFamily="2" charset="0"/>
              </a:rPr>
              <a:t>naar</a:t>
            </a:r>
            <a:r>
              <a:rPr lang="en-US" sz="3600" b="0" i="0" dirty="0">
                <a:solidFill>
                  <a:srgbClr val="6F2575"/>
                </a:solidFill>
                <a:latin typeface="Akkurat Std Italic" panose="02000503000000000000" pitchFamily="2" charset="0"/>
              </a:rPr>
              <a:t> AS1104</a:t>
            </a:r>
            <a:endParaRPr lang="en-GB" sz="3600" b="0" i="0" dirty="0">
              <a:solidFill>
                <a:srgbClr val="6F2575"/>
              </a:solidFill>
              <a:latin typeface="Akkurat Std Italic" panose="02000503000000000000" pitchFamily="2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1428" y="10122627"/>
            <a:ext cx="1781176" cy="73342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3280" y="5741965"/>
            <a:ext cx="1184940" cy="2540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51" b="0" i="0" dirty="0">
                <a:latin typeface="Akkurat Std Mono" panose="02000503000000000000" pitchFamily="2" charset="0"/>
              </a:rPr>
              <a:t>188.184.38.9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8503423" y="12190624"/>
            <a:ext cx="1601721" cy="2540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51" b="0" i="0" dirty="0">
                <a:latin typeface="Akkurat Std Mono" panose="02000503000000000000" pitchFamily="2" charset="0"/>
              </a:rPr>
              <a:t>194.171.96.128/25</a:t>
            </a:r>
            <a:endParaRPr lang="en-GB" sz="1051" b="0" i="0" dirty="0">
              <a:latin typeface="Akkurat Std Mono" panose="020005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799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6" grpId="0" animBg="1"/>
      <p:bldP spid="17" grpId="0" animBg="1"/>
      <p:bldP spid="11" grpId="0" animBg="1"/>
      <p:bldP spid="12" grpId="0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2530697" y="3453571"/>
            <a:ext cx="4617720" cy="697627"/>
          </a:xfrm>
          <a:prstGeom prst="rect">
            <a:avLst/>
          </a:prstGeom>
          <a:solidFill>
            <a:srgbClr val="E3D88A"/>
          </a:solidFill>
          <a:ln w="12700" cap="flat">
            <a:solidFill>
              <a:srgbClr val="000000"/>
            </a:solidFill>
            <a:prstDash val="solid"/>
            <a:round/>
          </a:ln>
          <a:effectLst>
            <a:glow rad="406400">
              <a:srgbClr val="E3D88A"/>
            </a:glow>
            <a:softEdge rad="317500"/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41" marR="40641" defTabSz="914411"/>
            <a:endParaRPr lang="en-GB" sz="3200" b="0" i="0"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LHC </a:t>
            </a:r>
            <a:r>
              <a:rPr lang="en-US" dirty="0" smtClean="0"/>
              <a:t>‘Optical </a:t>
            </a:r>
            <a:r>
              <a:rPr lang="en-US" smtClean="0"/>
              <a:t>Private Network’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874384"/>
            <a:ext cx="12462749" cy="118416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6139" y="3006378"/>
            <a:ext cx="12815664" cy="961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577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‘LHC Open Network Environment’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5951"/>
            <a:ext cx="24384000" cy="1183005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954499" y="2432491"/>
            <a:ext cx="1409701" cy="697627"/>
          </a:xfrm>
          <a:prstGeom prst="rect">
            <a:avLst/>
          </a:prstGeom>
          <a:noFill/>
          <a:ln w="152400" cap="flat">
            <a:solidFill>
              <a:srgbClr val="6F2575"/>
            </a:solidFill>
            <a:prstDash val="sysDot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41" marR="40641" defTabSz="914411"/>
            <a:endParaRPr lang="en-GB" sz="3200" b="0" i="0"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3761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 peering infra for ‘big </a:t>
            </a:r>
            <a:r>
              <a:rPr lang="en-US" dirty="0" smtClean="0"/>
              <a:t>data’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344" y="2076452"/>
            <a:ext cx="17887659" cy="115252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6432" y="7839075"/>
            <a:ext cx="1059440" cy="102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968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100 </a:t>
            </a:r>
            <a:r>
              <a:rPr lang="en-US" dirty="0" err="1" smtClean="0"/>
              <a:t>Gbps</a:t>
            </a:r>
            <a:r>
              <a:rPr lang="en-US" dirty="0" smtClean="0"/>
              <a:t> upwards …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858575"/>
            <a:ext cx="14316891" cy="118574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9003" y="10760151"/>
            <a:ext cx="4883088" cy="2687336"/>
          </a:xfrm>
          <a:prstGeom prst="rect">
            <a:avLst/>
          </a:prstGeom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9003" y="6389340"/>
            <a:ext cx="4883088" cy="32684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9003" y="2219880"/>
            <a:ext cx="4883088" cy="36480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175980" y="2035225"/>
            <a:ext cx="3813544" cy="186717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algn="r"/>
            <a:r>
              <a:rPr lang="en-US" sz="3600" b="0" i="0" dirty="0" err="1">
                <a:latin typeface="+mn-lt"/>
              </a:rPr>
              <a:t>Thuis</a:t>
            </a:r>
            <a:r>
              <a:rPr lang="en-US" sz="3600" b="0" i="0" dirty="0">
                <a:latin typeface="+mn-lt"/>
              </a:rPr>
              <a:t> ‘</a:t>
            </a:r>
            <a:r>
              <a:rPr lang="en-US" sz="3600" b="0" i="0" dirty="0" err="1">
                <a:latin typeface="+mn-lt"/>
              </a:rPr>
              <a:t>FttH</a:t>
            </a:r>
            <a:r>
              <a:rPr lang="en-US" sz="3600" b="0" i="0" dirty="0">
                <a:latin typeface="+mn-lt"/>
              </a:rPr>
              <a:t>’</a:t>
            </a:r>
          </a:p>
          <a:p>
            <a:pPr algn="r"/>
            <a:r>
              <a:rPr lang="en-US" sz="3600" b="0" i="0" dirty="0">
                <a:latin typeface="+mn-lt"/>
              </a:rPr>
              <a:t>~1Gbps BX</a:t>
            </a:r>
          </a:p>
          <a:p>
            <a:pPr algn="r"/>
            <a:r>
              <a:rPr lang="en-US" sz="3600" b="0" i="0" dirty="0">
                <a:latin typeface="+mn-lt"/>
              </a:rPr>
              <a:t>single strand, SC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581541" y="7879620"/>
            <a:ext cx="3407984" cy="186717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algn="r"/>
            <a:r>
              <a:rPr lang="en-US" sz="3600" b="0" i="0" dirty="0" err="1">
                <a:latin typeface="+mn-lt"/>
              </a:rPr>
              <a:t>een</a:t>
            </a:r>
            <a:r>
              <a:rPr lang="en-US" sz="3600" b="0" i="0" dirty="0">
                <a:latin typeface="+mn-lt"/>
              </a:rPr>
              <a:t> KPN </a:t>
            </a:r>
            <a:r>
              <a:rPr lang="en-US" sz="3600" b="0" i="0" dirty="0" err="1">
                <a:latin typeface="+mn-lt"/>
              </a:rPr>
              <a:t>FttH</a:t>
            </a:r>
            <a:r>
              <a:rPr lang="en-US" sz="3600" b="0" i="0" dirty="0">
                <a:latin typeface="+mn-lt"/>
              </a:rPr>
              <a:t/>
            </a:r>
            <a:br>
              <a:rPr lang="en-US" sz="3600" b="0" i="0" dirty="0">
                <a:latin typeface="+mn-lt"/>
              </a:rPr>
            </a:br>
            <a:r>
              <a:rPr lang="en-US" sz="3600" b="0" i="0" dirty="0" err="1">
                <a:latin typeface="+mn-lt"/>
              </a:rPr>
              <a:t>PoP</a:t>
            </a:r>
            <a:r>
              <a:rPr lang="en-US" sz="3600" b="0" i="0" dirty="0">
                <a:latin typeface="+mn-lt"/>
              </a:rPr>
              <a:t> in de </a:t>
            </a:r>
            <a:r>
              <a:rPr lang="en-US" sz="3600" b="0" i="0" dirty="0" err="1" smtClean="0">
                <a:latin typeface="+mn-lt"/>
              </a:rPr>
              <a:t>wijk</a:t>
            </a:r>
            <a:endParaRPr lang="en-US" sz="3600" b="0" i="0" dirty="0" smtClean="0">
              <a:latin typeface="+mn-lt"/>
            </a:endParaRPr>
          </a:p>
          <a:p>
            <a:pPr algn="r"/>
            <a:r>
              <a:rPr lang="en-US" sz="3600" b="0" i="0" dirty="0" smtClean="0">
                <a:latin typeface="+mn-lt"/>
              </a:rPr>
              <a:t>100-1000Mbps</a:t>
            </a:r>
            <a:endParaRPr lang="en-US" sz="3600" b="0" i="0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614929" y="10606263"/>
            <a:ext cx="4374596" cy="29751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algn="r"/>
            <a:r>
              <a:rPr lang="en-US" sz="3600" b="0" i="0" dirty="0" err="1">
                <a:latin typeface="+mn-lt"/>
              </a:rPr>
              <a:t>vergelijk</a:t>
            </a:r>
            <a:r>
              <a:rPr lang="en-US" sz="3600" b="0" i="0" dirty="0">
                <a:latin typeface="+mn-lt"/>
              </a:rPr>
              <a:t>:</a:t>
            </a:r>
            <a:br>
              <a:rPr lang="en-US" sz="3600" b="0" i="0" dirty="0">
                <a:latin typeface="+mn-lt"/>
              </a:rPr>
            </a:br>
            <a:r>
              <a:rPr lang="en-US" sz="3600" b="0" i="0" dirty="0">
                <a:latin typeface="+mn-lt"/>
              </a:rPr>
              <a:t>VDSL </a:t>
            </a:r>
            <a:r>
              <a:rPr lang="en-US" sz="3600" b="0" i="0" dirty="0">
                <a:latin typeface="+mn-lt"/>
              </a:rPr>
              <a:t>BR </a:t>
            </a:r>
            <a:r>
              <a:rPr lang="en-US" sz="3600" b="0" i="0" dirty="0" err="1">
                <a:latin typeface="+mn-lt"/>
              </a:rPr>
              <a:t>straatkast</a:t>
            </a:r>
            <a:endParaRPr lang="en-US" sz="3600" b="0" i="0" dirty="0">
              <a:latin typeface="+mn-lt"/>
            </a:endParaRPr>
          </a:p>
          <a:p>
            <a:pPr algn="r"/>
            <a:r>
              <a:rPr lang="en-US" sz="3600" b="0" i="0" dirty="0" err="1">
                <a:latin typeface="+mn-lt"/>
              </a:rPr>
              <a:t>voor</a:t>
            </a:r>
            <a:r>
              <a:rPr lang="en-US" sz="3600" b="0" i="0" dirty="0">
                <a:latin typeface="+mn-lt"/>
              </a:rPr>
              <a:t> </a:t>
            </a:r>
            <a:r>
              <a:rPr lang="en-US" sz="3600" b="0" i="0" dirty="0" err="1">
                <a:latin typeface="+mn-lt"/>
              </a:rPr>
              <a:t>als</a:t>
            </a:r>
            <a:r>
              <a:rPr lang="en-US" sz="3600" b="0" i="0" dirty="0">
                <a:latin typeface="+mn-lt"/>
              </a:rPr>
              <a:t> je nog </a:t>
            </a:r>
            <a:br>
              <a:rPr lang="en-US" sz="3600" b="0" i="0" dirty="0">
                <a:latin typeface="+mn-lt"/>
              </a:rPr>
            </a:br>
            <a:r>
              <a:rPr lang="en-US" sz="3600" b="0" i="0" dirty="0">
                <a:latin typeface="+mn-lt"/>
              </a:rPr>
              <a:t>op </a:t>
            </a:r>
            <a:r>
              <a:rPr lang="en-US" sz="3600" b="0" i="0" dirty="0" err="1">
                <a:latin typeface="+mn-lt"/>
              </a:rPr>
              <a:t>xDSL</a:t>
            </a:r>
            <a:r>
              <a:rPr lang="en-US" sz="3600" b="0" i="0" dirty="0">
                <a:latin typeface="+mn-lt"/>
              </a:rPr>
              <a:t> </a:t>
            </a:r>
            <a:r>
              <a:rPr lang="en-US" sz="3600" b="0" i="0" dirty="0" err="1">
                <a:latin typeface="+mn-lt"/>
              </a:rPr>
              <a:t>koper</a:t>
            </a:r>
            <a:r>
              <a:rPr lang="en-US" sz="3600" b="0" i="0" dirty="0">
                <a:latin typeface="+mn-lt"/>
              </a:rPr>
              <a:t> </a:t>
            </a:r>
            <a:r>
              <a:rPr lang="en-US" sz="3600" b="0" i="0" dirty="0" smtClean="0">
                <a:latin typeface="+mn-lt"/>
              </a:rPr>
              <a:t>zit</a:t>
            </a:r>
          </a:p>
          <a:p>
            <a:pPr algn="r"/>
            <a:r>
              <a:rPr lang="en-US" sz="3600" b="0" i="0" dirty="0" smtClean="0">
                <a:latin typeface="+mn-lt"/>
              </a:rPr>
              <a:t>20-180 Mbps</a:t>
            </a:r>
            <a:endParaRPr lang="en-US" sz="3600" b="0" i="0" dirty="0">
              <a:latin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00" y="12395201"/>
            <a:ext cx="2944192" cy="1143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316892" y="4820597"/>
            <a:ext cx="4063613" cy="26673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r>
              <a:rPr lang="en-US" sz="4000" i="0" dirty="0">
                <a:latin typeface="+mn-lt"/>
              </a:rPr>
              <a:t>Nikhef </a:t>
            </a:r>
            <a:br>
              <a:rPr lang="en-US" sz="4000" i="0" dirty="0">
                <a:latin typeface="+mn-lt"/>
              </a:rPr>
            </a:br>
            <a:r>
              <a:rPr lang="en-US" sz="4000" i="0" dirty="0">
                <a:latin typeface="+mn-lt"/>
              </a:rPr>
              <a:t>Data Processing</a:t>
            </a:r>
          </a:p>
          <a:p>
            <a:r>
              <a:rPr lang="en-US" sz="4000" i="0" dirty="0">
                <a:latin typeface="+mn-lt"/>
              </a:rPr>
              <a:t>Facility </a:t>
            </a:r>
            <a:br>
              <a:rPr lang="en-US" sz="4000" i="0" dirty="0">
                <a:latin typeface="+mn-lt"/>
              </a:rPr>
            </a:br>
            <a:r>
              <a:rPr lang="en-US" sz="4000" i="0" dirty="0">
                <a:latin typeface="+mn-lt"/>
              </a:rPr>
              <a:t>router ‘</a:t>
            </a:r>
            <a:r>
              <a:rPr lang="en-US" sz="4000" i="0" dirty="0" err="1">
                <a:latin typeface="+mn-lt"/>
              </a:rPr>
              <a:t>deel</a:t>
            </a:r>
            <a:r>
              <a:rPr lang="en-US" sz="4000" i="0" dirty="0">
                <a:latin typeface="+mn-lt"/>
              </a:rPr>
              <a:t>’</a:t>
            </a:r>
          </a:p>
        </p:txBody>
      </p:sp>
    </p:spTree>
    <p:extLst>
      <p:ext uri="{BB962C8B-B14F-4D97-AF65-F5344CB8AC3E}">
        <p14:creationId xmlns:p14="http://schemas.microsoft.com/office/powerpoint/2010/main" val="2076780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the 80’s to ’18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879" y="1870532"/>
            <a:ext cx="18275864" cy="118454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6200000">
            <a:off x="-3411454" y="8097985"/>
            <a:ext cx="8931932" cy="186717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r>
              <a:rPr lang="en-US" sz="3600" b="0" i="0" dirty="0">
                <a:solidFill>
                  <a:schemeClr val="tx1">
                    <a:lumMod val="65000"/>
                  </a:schemeClr>
                </a:solidFill>
                <a:latin typeface="Akkurat Std Light" panose="02000303000000000000" pitchFamily="2" charset="0"/>
              </a:rPr>
              <a:t>this is how H1.40 could have looked …</a:t>
            </a:r>
            <a:br>
              <a:rPr lang="en-US" sz="3600" b="0" i="0" dirty="0">
                <a:solidFill>
                  <a:schemeClr val="tx1">
                    <a:lumMod val="65000"/>
                  </a:schemeClr>
                </a:solidFill>
                <a:latin typeface="Akkurat Std Light" panose="02000303000000000000" pitchFamily="2" charset="0"/>
              </a:rPr>
            </a:br>
            <a:r>
              <a:rPr lang="en-US" sz="3600" b="0" i="0" dirty="0">
                <a:solidFill>
                  <a:schemeClr val="tx1">
                    <a:lumMod val="65000"/>
                  </a:schemeClr>
                </a:solidFill>
                <a:latin typeface="Akkurat Std Light" panose="02000303000000000000" pitchFamily="2" charset="0"/>
              </a:rPr>
              <a:t>it is actually the Nikhef-K computer room </a:t>
            </a:r>
            <a:br>
              <a:rPr lang="en-US" sz="3600" b="0" i="0" dirty="0">
                <a:solidFill>
                  <a:schemeClr val="tx1">
                    <a:lumMod val="65000"/>
                  </a:schemeClr>
                </a:solidFill>
                <a:latin typeface="Akkurat Std Light" panose="02000303000000000000" pitchFamily="2" charset="0"/>
              </a:rPr>
            </a:br>
            <a:r>
              <a:rPr lang="en-US" sz="3600" b="0" i="0" dirty="0">
                <a:solidFill>
                  <a:schemeClr val="tx1">
                    <a:lumMod val="65000"/>
                  </a:schemeClr>
                </a:solidFill>
                <a:latin typeface="Akkurat Std Light" panose="02000303000000000000" pitchFamily="2" charset="0"/>
              </a:rPr>
              <a:t>on the </a:t>
            </a:r>
            <a:r>
              <a:rPr lang="en-US" sz="3600" b="0" i="0" dirty="0" err="1">
                <a:solidFill>
                  <a:schemeClr val="tx1">
                    <a:lumMod val="65000"/>
                  </a:schemeClr>
                </a:solidFill>
                <a:latin typeface="Akkurat Std Light" panose="02000303000000000000" pitchFamily="2" charset="0"/>
              </a:rPr>
              <a:t>Oosterringdijk</a:t>
            </a:r>
            <a:endParaRPr lang="en-GB" sz="3600" b="0" i="0" dirty="0">
              <a:solidFill>
                <a:schemeClr val="tx1">
                  <a:lumMod val="65000"/>
                </a:schemeClr>
              </a:solidFill>
              <a:latin typeface="Akkurat Std Light" panose="020003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536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800" dirty="0"/>
              <a:t>IBR LAN @Nikhef: the first exchange</a:t>
            </a:r>
            <a:endParaRPr lang="en-GB" sz="8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23524487" y="13102037"/>
            <a:ext cx="573874" cy="605934"/>
          </a:xfrm>
        </p:spPr>
        <p:txBody>
          <a:bodyPr/>
          <a:lstStyle/>
          <a:p>
            <a:fld id="{86CB4B4D-7CA3-9044-876B-883B54F8677D}" type="slidenum">
              <a:rPr lang="en-GB" smtClean="0"/>
              <a:pPr/>
              <a:t>16</a:t>
            </a:fld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550" y="2330299"/>
            <a:ext cx="13780389" cy="107717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3252" y="12569257"/>
            <a:ext cx="4212692" cy="7591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r>
              <a:rPr lang="en-US" sz="3600" b="0" i="0" dirty="0">
                <a:solidFill>
                  <a:schemeClr val="tx1">
                    <a:lumMod val="65000"/>
                  </a:schemeClr>
                </a:solidFill>
                <a:latin typeface="Akkurat Std Light" panose="02000303000000000000" pitchFamily="2" charset="0"/>
              </a:rPr>
              <a:t>1996, Nikhef H1.40</a:t>
            </a:r>
            <a:endParaRPr lang="en-GB" sz="3600" b="0" i="0" dirty="0">
              <a:solidFill>
                <a:schemeClr val="tx1">
                  <a:lumMod val="65000"/>
                </a:schemeClr>
              </a:solidFill>
              <a:latin typeface="Akkurat Std Light" panose="020003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5477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AMS-IX in ~2002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23524487" y="13102037"/>
            <a:ext cx="573874" cy="605934"/>
          </a:xfrm>
        </p:spPr>
        <p:txBody>
          <a:bodyPr/>
          <a:lstStyle/>
          <a:p>
            <a:fld id="{86CB4B4D-7CA3-9044-876B-883B54F8677D}" type="slidenum">
              <a:rPr lang="en-GB" smtClean="0"/>
              <a:pPr/>
              <a:t>17</a:t>
            </a:fld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293" y="2376277"/>
            <a:ext cx="11365043" cy="1072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495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Beyond IX-</a:t>
            </a:r>
            <a:r>
              <a:rPr lang="en-US" dirty="0" err="1"/>
              <a:t>es</a:t>
            </a:r>
            <a:r>
              <a:rPr lang="en-US" dirty="0"/>
              <a:t>: direct </a:t>
            </a:r>
            <a:r>
              <a:rPr lang="en-US" dirty="0" smtClean="0"/>
              <a:t>transit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131" y="2536970"/>
            <a:ext cx="18412912" cy="1041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352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000" dirty="0"/>
              <a:t>and private direct peering</a:t>
            </a:r>
            <a:endParaRPr lang="en-GB" sz="8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23758927" y="13101640"/>
            <a:ext cx="573874" cy="605934"/>
          </a:xfrm>
        </p:spPr>
        <p:txBody>
          <a:bodyPr/>
          <a:lstStyle/>
          <a:p>
            <a:fld id="{86CB4B4D-7CA3-9044-876B-883B54F8677D}" type="slidenum">
              <a:rPr lang="en-GB" smtClean="0"/>
              <a:pPr/>
              <a:t>19</a:t>
            </a:fld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6396" y="11616127"/>
            <a:ext cx="6419421" cy="171682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9847" y="13071339"/>
            <a:ext cx="6009979" cy="2540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51" b="0" i="0" dirty="0">
                <a:solidFill>
                  <a:schemeClr val="tx1"/>
                </a:solidFill>
                <a:latin typeface="+mn-lt"/>
              </a:rPr>
              <a:t>For a quick summary on peering, see e.g. http</a:t>
            </a:r>
            <a:r>
              <a:rPr lang="en-GB" sz="1051" b="0" i="0" dirty="0">
                <a:solidFill>
                  <a:schemeClr val="tx1"/>
                </a:solidFill>
                <a:latin typeface="+mn-lt"/>
              </a:rPr>
              <a:t>://drpeering.net/core/ch4-Internet-Peering.html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426" y="2601086"/>
            <a:ext cx="9052381" cy="9256133"/>
          </a:xfrm>
          <a:prstGeom prst="rect">
            <a:avLst/>
          </a:prstGeom>
          <a:solidFill>
            <a:srgbClr val="E4D889"/>
          </a:solidFill>
          <a:effectLst>
            <a:glow rad="101600">
              <a:srgbClr val="6F2575">
                <a:alpha val="60000"/>
              </a:srgbClr>
            </a:glow>
          </a:effectLst>
        </p:spPr>
      </p:pic>
      <p:sp>
        <p:nvSpPr>
          <p:cNvPr id="9" name="TextBox 8"/>
          <p:cNvSpPr txBox="1"/>
          <p:nvPr/>
        </p:nvSpPr>
        <p:spPr>
          <a:xfrm>
            <a:off x="11332565" y="2304841"/>
            <a:ext cx="12478859" cy="906914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r>
              <a:rPr lang="en-US" sz="4800" i="0" dirty="0">
                <a:solidFill>
                  <a:schemeClr val="tx1"/>
                </a:solidFill>
                <a:latin typeface="Akkurat Std Bold" panose="02000803000000000000" pitchFamily="2" charset="0"/>
              </a:rPr>
              <a:t>Network Data </a:t>
            </a:r>
            <a:r>
              <a:rPr lang="en-US" sz="4800" i="0" dirty="0" err="1">
                <a:solidFill>
                  <a:schemeClr val="tx1"/>
                </a:solidFill>
                <a:latin typeface="Akkurat Std Bold" panose="02000803000000000000" pitchFamily="2" charset="0"/>
              </a:rPr>
              <a:t>Centres</a:t>
            </a:r>
            <a:r>
              <a:rPr lang="en-US" sz="4800" i="0" dirty="0">
                <a:solidFill>
                  <a:schemeClr val="tx1"/>
                </a:solidFill>
                <a:latin typeface="Akkurat Std Bold" panose="02000803000000000000" pitchFamily="2" charset="0"/>
              </a:rPr>
              <a:t> and Housing</a:t>
            </a:r>
          </a:p>
          <a:p>
            <a:endParaRPr lang="en-US" sz="4800" b="0" i="0" dirty="0">
              <a:solidFill>
                <a:schemeClr val="tx1"/>
              </a:solidFill>
              <a:latin typeface="+mn-lt"/>
            </a:endParaRPr>
          </a:p>
          <a:p>
            <a:pPr marL="685809" indent="-685809">
              <a:buFont typeface="Arial" panose="020B0604020202020204" pitchFamily="34" charset="0"/>
              <a:buChar char="•"/>
            </a:pPr>
            <a:r>
              <a:rPr lang="en-US" sz="4800" b="0" i="0" dirty="0">
                <a:solidFill>
                  <a:schemeClr val="tx1"/>
                </a:solidFill>
                <a:latin typeface="+mn-lt"/>
              </a:rPr>
              <a:t>the more ISPs are located together, </a:t>
            </a:r>
            <a:br>
              <a:rPr lang="en-US" sz="4800" b="0" i="0" dirty="0">
                <a:solidFill>
                  <a:schemeClr val="tx1"/>
                </a:solidFill>
                <a:latin typeface="+mn-lt"/>
              </a:rPr>
            </a:br>
            <a:r>
              <a:rPr lang="en-US" sz="4800" b="0" i="0" dirty="0">
                <a:solidFill>
                  <a:schemeClr val="tx1"/>
                </a:solidFill>
                <a:latin typeface="+mn-lt"/>
              </a:rPr>
              <a:t>the easier private peerings become</a:t>
            </a:r>
          </a:p>
          <a:p>
            <a:pPr marL="685809" indent="-685809">
              <a:buFont typeface="Arial" panose="020B0604020202020204" pitchFamily="34" charset="0"/>
              <a:buChar char="•"/>
            </a:pPr>
            <a:endParaRPr lang="en-US" sz="4800" b="0" i="0" dirty="0">
              <a:solidFill>
                <a:schemeClr val="tx1"/>
              </a:solidFill>
              <a:latin typeface="+mn-lt"/>
            </a:endParaRPr>
          </a:p>
          <a:p>
            <a:pPr marL="685809" indent="-685809">
              <a:buFont typeface="Arial" panose="020B0604020202020204" pitchFamily="34" charset="0"/>
              <a:buChar char="•"/>
            </a:pPr>
            <a:r>
              <a:rPr lang="en-US" sz="4800" b="0" i="0" dirty="0">
                <a:solidFill>
                  <a:schemeClr val="tx1"/>
                </a:solidFill>
                <a:latin typeface="+mn-lt"/>
              </a:rPr>
              <a:t>parties ‘pay their own way’ to the housing location, and have their own equipment – so it’s not ‘free’</a:t>
            </a:r>
          </a:p>
          <a:p>
            <a:pPr marL="685809" indent="-685809">
              <a:buFont typeface="Arial" panose="020B0604020202020204" pitchFamily="34" charset="0"/>
              <a:buChar char="•"/>
            </a:pPr>
            <a:endParaRPr lang="en-US" sz="4800" b="0" i="0" dirty="0">
              <a:solidFill>
                <a:schemeClr val="tx1"/>
              </a:solidFill>
              <a:latin typeface="+mn-lt"/>
            </a:endParaRPr>
          </a:p>
          <a:p>
            <a:pPr marL="685809" indent="-685809">
              <a:buFont typeface="Arial" panose="020B0604020202020204" pitchFamily="34" charset="0"/>
              <a:buChar char="•"/>
            </a:pPr>
            <a:r>
              <a:rPr lang="en-US" sz="4800" b="0" i="0" dirty="0">
                <a:solidFill>
                  <a:schemeClr val="tx1"/>
                </a:solidFill>
                <a:latin typeface="+mn-lt"/>
              </a:rPr>
              <a:t>peerings can be settlement-free or paid</a:t>
            </a:r>
            <a:endParaRPr lang="en-US" sz="4800" b="0" i="0" dirty="0">
              <a:solidFill>
                <a:schemeClr val="tx1"/>
              </a:solidFill>
              <a:latin typeface="+mn-lt"/>
            </a:endParaRPr>
          </a:p>
          <a:p>
            <a:endParaRPr lang="en-US" sz="4800" b="0" i="0" dirty="0">
              <a:solidFill>
                <a:schemeClr val="tx1"/>
              </a:solidFill>
              <a:latin typeface="+mn-lt"/>
            </a:endParaRPr>
          </a:p>
          <a:p>
            <a:pPr marL="685809" indent="-685809">
              <a:buFont typeface="Arial" panose="020B0604020202020204" pitchFamily="34" charset="0"/>
              <a:buChar char="•"/>
            </a:pPr>
            <a:r>
              <a:rPr lang="en-US" sz="4800" b="0" dirty="0">
                <a:solidFill>
                  <a:schemeClr val="tx1"/>
                </a:solidFill>
                <a:latin typeface="Akkurat Std Italic" panose="02000503000000000000" pitchFamily="2" charset="0"/>
              </a:rPr>
              <a:t>model takes traffic away from IX-</a:t>
            </a:r>
            <a:r>
              <a:rPr lang="en-US" sz="4800" b="0" dirty="0" err="1">
                <a:solidFill>
                  <a:schemeClr val="tx1"/>
                </a:solidFill>
                <a:latin typeface="Akkurat Std Italic" panose="02000503000000000000" pitchFamily="2" charset="0"/>
              </a:rPr>
              <a:t>es</a:t>
            </a:r>
            <a:endParaRPr lang="en-GB" sz="4800" b="0" dirty="0">
              <a:solidFill>
                <a:schemeClr val="tx1"/>
              </a:solidFill>
              <a:latin typeface="Akkurat Std Italic" panose="020005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905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 Needles and Haystacks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23631888" y="13102037"/>
            <a:ext cx="359072" cy="605934"/>
          </a:xfrm>
        </p:spPr>
        <p:txBody>
          <a:bodyPr/>
          <a:lstStyle/>
          <a:p>
            <a:fld id="{86CB4B4D-7CA3-9044-876B-883B54F8677D}" type="slidenum">
              <a:rPr lang="en-GB" smtClean="0"/>
              <a:pPr/>
              <a:t>2</a:t>
            </a:fld>
            <a:endParaRPr lang="en-GB" dirty="0"/>
          </a:p>
        </p:txBody>
      </p:sp>
      <p:pic>
        <p:nvPicPr>
          <p:cNvPr id="4" name="Picture 4" descr="NeedleHaysta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40" b="13060"/>
          <a:stretch>
            <a:fillRect/>
          </a:stretch>
        </p:blipFill>
        <p:spPr bwMode="auto">
          <a:xfrm>
            <a:off x="2" y="1870727"/>
            <a:ext cx="15243133" cy="11837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9188971" y="9101576"/>
            <a:ext cx="14439952" cy="4247317"/>
          </a:xfrm>
          <a:prstGeom prst="rect">
            <a:avLst/>
          </a:prstGeom>
          <a:solidFill>
            <a:srgbClr val="0066FF">
              <a:alpha val="75000"/>
            </a:srgbClr>
          </a:solidFill>
          <a:ln w="15875" algn="ctr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5400" dirty="0">
                <a:solidFill>
                  <a:srgbClr val="06B2C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kkurat Std Italic" panose="02000503000000000000" pitchFamily="2" charset="0"/>
              </a:rPr>
              <a:t>Selectie interessante gebeurtenissen uit ‘achtergrond’ van 1 op 10</a:t>
            </a:r>
            <a:r>
              <a:rPr lang="nl-NL" altLang="en-US" sz="5400" baseline="30000" dirty="0">
                <a:solidFill>
                  <a:srgbClr val="06B2C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kkurat Std Italic" panose="02000503000000000000" pitchFamily="2" charset="0"/>
              </a:rPr>
              <a:t>13</a:t>
            </a:r>
            <a:r>
              <a:rPr lang="nl-NL" altLang="en-US" sz="5400" dirty="0">
                <a:solidFill>
                  <a:srgbClr val="06B2C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kkurat Std Italic" panose="02000503000000000000" pitchFamily="2" charset="0"/>
              </a:rPr>
              <a:t> gebeurtenissen</a:t>
            </a:r>
          </a:p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5400" b="0" i="0" dirty="0">
                <a:solidFill>
                  <a:srgbClr val="E3D88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kkurat Std Bold" panose="02000803000000000000" pitchFamily="2" charset="0"/>
              </a:rPr>
              <a:t>- </a:t>
            </a:r>
            <a:r>
              <a:rPr lang="nl-NL" altLang="en-US" sz="5400" b="0" i="0" dirty="0">
                <a:solidFill>
                  <a:srgbClr val="E3D88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kkurat Std Bold" panose="02000803000000000000" pitchFamily="2" charset="0"/>
              </a:rPr>
              <a:t>dit </a:t>
            </a:r>
            <a:r>
              <a:rPr lang="nl-NL" altLang="en-US" sz="5400" b="0" i="0" dirty="0">
                <a:solidFill>
                  <a:srgbClr val="E3D88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kkurat Std Bold" panose="02000803000000000000" pitchFamily="2" charset="0"/>
              </a:rPr>
              <a:t>is equivalent met zoeken van </a:t>
            </a:r>
            <a:r>
              <a:rPr lang="nl-NL" altLang="en-US" sz="5400" b="0" i="0" dirty="0">
                <a:solidFill>
                  <a:srgbClr val="E3D88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kkurat Std Bold" panose="02000803000000000000" pitchFamily="2" charset="0"/>
              </a:rPr>
              <a:t/>
            </a:r>
            <a:br>
              <a:rPr lang="nl-NL" altLang="en-US" sz="5400" b="0" i="0" dirty="0">
                <a:solidFill>
                  <a:srgbClr val="E3D88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kkurat Std Bold" panose="02000803000000000000" pitchFamily="2" charset="0"/>
              </a:rPr>
            </a:br>
            <a:r>
              <a:rPr lang="nl-NL" altLang="en-US" sz="5400" b="0" i="0" dirty="0">
                <a:solidFill>
                  <a:srgbClr val="E3D88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kkurat Std Bold" panose="02000803000000000000" pitchFamily="2" charset="0"/>
              </a:rPr>
              <a:t>	1 </a:t>
            </a:r>
            <a:r>
              <a:rPr lang="nl-NL" altLang="en-US" sz="5400" b="0" i="0" dirty="0">
                <a:solidFill>
                  <a:srgbClr val="E3D88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kkurat Std Bold" panose="02000803000000000000" pitchFamily="2" charset="0"/>
              </a:rPr>
              <a:t>persoon op 1000 </a:t>
            </a:r>
            <a:r>
              <a:rPr lang="nl-NL" altLang="en-US" sz="5400" b="0" i="0" dirty="0">
                <a:solidFill>
                  <a:srgbClr val="E3D88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kkurat Std Bold" panose="02000803000000000000" pitchFamily="2" charset="0"/>
              </a:rPr>
              <a:t>wereldpopulaties</a:t>
            </a:r>
            <a:endParaRPr lang="nl-NL" altLang="en-US" sz="5400" b="0" i="0" dirty="0">
              <a:solidFill>
                <a:srgbClr val="E3D88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kkurat Std Bold" panose="02000803000000000000" pitchFamily="2" charset="0"/>
            </a:endParaRPr>
          </a:p>
          <a:p>
            <a:pPr algn="l">
              <a:spcBef>
                <a:spcPct val="0"/>
              </a:spcBef>
              <a:buClrTx/>
              <a:buSzTx/>
              <a:buFontTx/>
              <a:buChar char="-"/>
            </a:pPr>
            <a:r>
              <a:rPr lang="nl-NL" altLang="en-US" sz="5400" b="0" i="0" dirty="0">
                <a:solidFill>
                  <a:srgbClr val="E3D88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kkurat Std Bold" panose="02000803000000000000" pitchFamily="2" charset="0"/>
              </a:rPr>
              <a:t> oftewel </a:t>
            </a:r>
            <a:r>
              <a:rPr lang="en-US" altLang="en-US" sz="5400" b="0" i="0" dirty="0" err="1">
                <a:solidFill>
                  <a:srgbClr val="E3D88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kkurat Std Bold" panose="02000803000000000000" pitchFamily="2" charset="0"/>
              </a:rPr>
              <a:t>éé</a:t>
            </a:r>
            <a:r>
              <a:rPr lang="nl-NL" altLang="en-US" sz="5400" b="0" i="0" dirty="0">
                <a:solidFill>
                  <a:srgbClr val="E3D88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kkurat Std Bold" panose="02000803000000000000" pitchFamily="2" charset="0"/>
              </a:rPr>
              <a:t>n </a:t>
            </a:r>
            <a:r>
              <a:rPr lang="nl-NL" altLang="en-US" sz="5400" b="0" i="0" dirty="0">
                <a:solidFill>
                  <a:srgbClr val="E3D88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kkurat Std Bold" panose="02000803000000000000" pitchFamily="2" charset="0"/>
              </a:rPr>
              <a:t>speld </a:t>
            </a:r>
            <a:r>
              <a:rPr lang="nl-NL" altLang="en-US" sz="5400" b="0" i="0" dirty="0">
                <a:solidFill>
                  <a:srgbClr val="E3D88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kkurat Std Bold" panose="02000803000000000000" pitchFamily="2" charset="0"/>
              </a:rPr>
              <a:t>in 20 miljoen hooibergen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5844603" y="2092560"/>
            <a:ext cx="8539397" cy="550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400" b="0" dirty="0" err="1">
                <a:solidFill>
                  <a:schemeClr val="tx1"/>
                </a:solidFill>
                <a:latin typeface="Maiandra GD" panose="020E0502030308020204" pitchFamily="34" charset="0"/>
                <a:sym typeface="Symbol" panose="05050102010706020507" pitchFamily="18" charset="2"/>
              </a:rPr>
              <a:t>Zachte</a:t>
            </a:r>
            <a:r>
              <a:rPr lang="en-US" altLang="en-US" sz="4400" b="0" dirty="0">
                <a:solidFill>
                  <a:schemeClr val="tx1"/>
                </a:solidFill>
                <a:latin typeface="Maiandra GD" panose="020E0502030308020204" pitchFamily="34" charset="0"/>
                <a:sym typeface="Symbol" panose="05050102010706020507" pitchFamily="18" charset="2"/>
              </a:rPr>
              <a:t> </a:t>
            </a:r>
            <a:r>
              <a:rPr lang="en-US" altLang="en-US" sz="4400" b="0" dirty="0" err="1">
                <a:solidFill>
                  <a:schemeClr val="tx1"/>
                </a:solidFill>
                <a:latin typeface="Maiandra GD" panose="020E0502030308020204" pitchFamily="34" charset="0"/>
                <a:sym typeface="Symbol" panose="05050102010706020507" pitchFamily="18" charset="2"/>
              </a:rPr>
              <a:t>botsingen</a:t>
            </a:r>
            <a:r>
              <a:rPr lang="en-US" altLang="en-US" sz="4400" b="0" dirty="0">
                <a:solidFill>
                  <a:schemeClr val="tx1"/>
                </a:solidFill>
                <a:latin typeface="Maiandra GD" panose="020E0502030308020204" pitchFamily="34" charset="0"/>
                <a:sym typeface="Symbol" panose="05050102010706020507" pitchFamily="18" charset="2"/>
              </a:rPr>
              <a:t>           10</a:t>
            </a:r>
            <a:r>
              <a:rPr lang="en-US" altLang="en-US" sz="4400" b="0" baseline="30000" dirty="0">
                <a:solidFill>
                  <a:schemeClr val="tx1"/>
                </a:solidFill>
                <a:latin typeface="Maiandra GD" panose="020E0502030308020204" pitchFamily="34" charset="0"/>
                <a:sym typeface="Symbol" panose="05050102010706020507" pitchFamily="18" charset="2"/>
              </a:rPr>
              <a:t>8</a:t>
            </a:r>
            <a:r>
              <a:rPr lang="en-US" altLang="en-US" sz="4400" b="0" dirty="0">
                <a:solidFill>
                  <a:schemeClr val="tx1"/>
                </a:solidFill>
                <a:latin typeface="Maiandra GD" panose="020E0502030308020204" pitchFamily="34" charset="0"/>
              </a:rPr>
              <a:t> </a:t>
            </a:r>
          </a:p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400" b="0" dirty="0">
                <a:solidFill>
                  <a:schemeClr val="tx1"/>
                </a:solidFill>
                <a:latin typeface="Maiandra GD" panose="020E0502030308020204" pitchFamily="34" charset="0"/>
              </a:rPr>
              <a:t>W</a:t>
            </a:r>
            <a:r>
              <a:rPr lang="en-US" altLang="en-US" sz="4400" b="0" baseline="30000" dirty="0">
                <a:solidFill>
                  <a:schemeClr val="tx1"/>
                </a:solidFill>
                <a:latin typeface="Maiandra GD" panose="020E0502030308020204" pitchFamily="34" charset="0"/>
              </a:rPr>
              <a:t>±</a:t>
            </a:r>
            <a:r>
              <a:rPr lang="en-US" altLang="en-US" sz="4400" b="0" dirty="0">
                <a:solidFill>
                  <a:schemeClr val="tx1"/>
                </a:solidFill>
                <a:latin typeface="Maiandra GD" panose="020E0502030308020204" pitchFamily="34" charset="0"/>
                <a:sym typeface="Symbol" panose="05050102010706020507" pitchFamily="18" charset="2"/>
              </a:rPr>
              <a:t> </a:t>
            </a:r>
            <a:r>
              <a:rPr lang="en-US" altLang="en-US" sz="4400" b="0" dirty="0">
                <a:solidFill>
                  <a:schemeClr val="tx1"/>
                </a:solidFill>
                <a:latin typeface="Maiandra GD" panose="020E0502030308020204" pitchFamily="34" charset="0"/>
                <a:sym typeface="MT Extra" panose="05050102010205020202" pitchFamily="18" charset="2"/>
              </a:rPr>
              <a:t>e</a:t>
            </a:r>
            <a:r>
              <a:rPr lang="en-US" altLang="en-US" sz="4400" b="0" baseline="30000" dirty="0">
                <a:solidFill>
                  <a:schemeClr val="tx1"/>
                </a:solidFill>
                <a:latin typeface="Maiandra GD" panose="020E0502030308020204" pitchFamily="34" charset="0"/>
                <a:sym typeface="MT Extra" panose="05050102010205020202" pitchFamily="18" charset="2"/>
              </a:rPr>
              <a:t>±</a:t>
            </a:r>
            <a:r>
              <a:rPr lang="en-US" altLang="en-US" sz="4400" b="0" dirty="0">
                <a:solidFill>
                  <a:schemeClr val="tx1"/>
                </a:solidFill>
                <a:latin typeface="Maiandra GD" panose="020E0502030308020204" pitchFamily="34" charset="0"/>
                <a:sym typeface="Symbol" panose="05050102010706020507" pitchFamily="18" charset="2"/>
              </a:rPr>
              <a:t>	</a:t>
            </a:r>
            <a:r>
              <a:rPr lang="en-US" altLang="en-US" sz="4400" b="0" dirty="0">
                <a:solidFill>
                  <a:schemeClr val="tx1"/>
                </a:solidFill>
                <a:latin typeface="Maiandra GD" panose="020E0502030308020204" pitchFamily="34" charset="0"/>
                <a:sym typeface="Symbol" panose="05050102010706020507" pitchFamily="18" charset="2"/>
              </a:rPr>
              <a:t>							</a:t>
            </a:r>
            <a:r>
              <a:rPr lang="en-US" altLang="en-US" sz="4400" b="0" dirty="0">
                <a:solidFill>
                  <a:schemeClr val="tx1"/>
                </a:solidFill>
                <a:latin typeface="Maiandra GD" panose="020E0502030308020204" pitchFamily="34" charset="0"/>
                <a:sym typeface="Symbol" panose="05050102010706020507" pitchFamily="18" charset="2"/>
              </a:rPr>
              <a:t>	15</a:t>
            </a:r>
          </a:p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400" b="0" dirty="0">
                <a:solidFill>
                  <a:schemeClr val="tx1"/>
                </a:solidFill>
                <a:latin typeface="Maiandra GD" panose="020E0502030308020204" pitchFamily="34" charset="0"/>
              </a:rPr>
              <a:t>Z</a:t>
            </a:r>
            <a:r>
              <a:rPr lang="en-US" altLang="en-US" sz="4400" b="0" baseline="30000" dirty="0">
                <a:solidFill>
                  <a:schemeClr val="tx1"/>
                </a:solidFill>
                <a:latin typeface="Maiandra GD" panose="020E0502030308020204" pitchFamily="34" charset="0"/>
              </a:rPr>
              <a:t>0</a:t>
            </a:r>
            <a:r>
              <a:rPr lang="en-US" altLang="en-US" sz="4400" b="0" dirty="0">
                <a:solidFill>
                  <a:schemeClr val="tx1"/>
                </a:solidFill>
                <a:latin typeface="Maiandra GD" panose="020E0502030308020204" pitchFamily="34" charset="0"/>
                <a:sym typeface="Symbol" panose="05050102010706020507" pitchFamily="18" charset="2"/>
              </a:rPr>
              <a:t> </a:t>
            </a:r>
            <a:r>
              <a:rPr lang="en-US" altLang="en-US" sz="4400" b="0" dirty="0" err="1">
                <a:solidFill>
                  <a:schemeClr val="tx1"/>
                </a:solidFill>
                <a:latin typeface="Maiandra GD" panose="020E0502030308020204" pitchFamily="34" charset="0"/>
                <a:sym typeface="Symbol" panose="05050102010706020507" pitchFamily="18" charset="2"/>
              </a:rPr>
              <a:t>e</a:t>
            </a:r>
            <a:r>
              <a:rPr lang="en-US" altLang="en-US" sz="4400" b="0" baseline="30000" dirty="0" err="1">
                <a:solidFill>
                  <a:schemeClr val="tx1"/>
                </a:solidFill>
                <a:latin typeface="Maiandra GD" panose="020E0502030308020204" pitchFamily="34" charset="0"/>
                <a:sym typeface="Symbol" panose="05050102010706020507" pitchFamily="18" charset="2"/>
              </a:rPr>
              <a:t>+</a:t>
            </a:r>
            <a:r>
              <a:rPr lang="en-US" altLang="en-US" sz="4400" b="0" dirty="0" err="1">
                <a:solidFill>
                  <a:schemeClr val="tx1"/>
                </a:solidFill>
                <a:latin typeface="Maiandra GD" panose="020E0502030308020204" pitchFamily="34" charset="0"/>
                <a:sym typeface="Symbol" panose="05050102010706020507" pitchFamily="18" charset="2"/>
              </a:rPr>
              <a:t>e</a:t>
            </a:r>
            <a:r>
              <a:rPr lang="en-US" altLang="en-US" sz="4400" b="0" baseline="30000" dirty="0">
                <a:solidFill>
                  <a:schemeClr val="tx1"/>
                </a:solidFill>
                <a:latin typeface="Maiandra GD" panose="020E0502030308020204" pitchFamily="34" charset="0"/>
                <a:sym typeface="Symbol" panose="05050102010706020507" pitchFamily="18" charset="2"/>
              </a:rPr>
              <a:t>-</a:t>
            </a:r>
            <a:r>
              <a:rPr lang="en-US" altLang="en-US" sz="4400" b="0" dirty="0">
                <a:solidFill>
                  <a:schemeClr val="tx1"/>
                </a:solidFill>
                <a:latin typeface="Maiandra GD" panose="020E0502030308020204" pitchFamily="34" charset="0"/>
                <a:sym typeface="Symbol" panose="05050102010706020507" pitchFamily="18" charset="2"/>
              </a:rPr>
              <a:t>		</a:t>
            </a:r>
            <a:r>
              <a:rPr lang="en-US" altLang="en-US" sz="4400" b="0" dirty="0">
                <a:solidFill>
                  <a:schemeClr val="tx1"/>
                </a:solidFill>
                <a:latin typeface="Maiandra GD" panose="020E0502030308020204" pitchFamily="34" charset="0"/>
                <a:sym typeface="Symbol" panose="05050102010706020507" pitchFamily="18" charset="2"/>
              </a:rPr>
              <a:t>							1</a:t>
            </a:r>
            <a:endParaRPr lang="en-US" altLang="en-US" sz="4400" b="0" baseline="30000" dirty="0">
              <a:solidFill>
                <a:schemeClr val="tx1"/>
              </a:solidFill>
              <a:latin typeface="Maiandra GD" panose="020E0502030308020204" pitchFamily="34" charset="0"/>
              <a:sym typeface="Symbol" panose="05050102010706020507" pitchFamily="18" charset="2"/>
            </a:endParaRPr>
          </a:p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400" b="0" dirty="0">
                <a:solidFill>
                  <a:schemeClr val="tx1"/>
                </a:solidFill>
                <a:latin typeface="Maiandra GD" panose="020E0502030308020204" pitchFamily="34" charset="0"/>
                <a:sym typeface="Symbol" panose="05050102010706020507" pitchFamily="18" charset="2"/>
              </a:rPr>
              <a:t>Top-anti-top quarks	</a:t>
            </a:r>
            <a:r>
              <a:rPr lang="en-US" altLang="en-US" sz="4400" b="0" dirty="0">
                <a:solidFill>
                  <a:schemeClr val="tx1"/>
                </a:solidFill>
                <a:latin typeface="Maiandra GD" panose="020E0502030308020204" pitchFamily="34" charset="0"/>
                <a:sym typeface="Symbol" panose="05050102010706020507" pitchFamily="18" charset="2"/>
              </a:rPr>
              <a:t>		1</a:t>
            </a:r>
            <a:endParaRPr lang="en-US" altLang="en-US" sz="4400" b="0" dirty="0">
              <a:solidFill>
                <a:schemeClr val="tx1"/>
              </a:solidFill>
              <a:latin typeface="Maiandra GD" panose="020E0502030308020204" pitchFamily="34" charset="0"/>
              <a:sym typeface="Symbol" panose="05050102010706020507" pitchFamily="18" charset="2"/>
            </a:endParaRPr>
          </a:p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400" b="0" dirty="0">
                <a:solidFill>
                  <a:schemeClr val="tx1"/>
                </a:solidFill>
                <a:latin typeface="Maiandra GD" panose="020E0502030308020204" pitchFamily="34" charset="0"/>
                <a:sym typeface="Symbol" panose="05050102010706020507" pitchFamily="18" charset="2"/>
              </a:rPr>
              <a:t>bb +X		</a:t>
            </a:r>
            <a:r>
              <a:rPr lang="en-US" altLang="en-US" sz="4400" b="0" dirty="0">
                <a:solidFill>
                  <a:schemeClr val="tx1"/>
                </a:solidFill>
                <a:latin typeface="Maiandra GD" panose="020E0502030308020204" pitchFamily="34" charset="0"/>
                <a:sym typeface="Symbol" panose="05050102010706020507" pitchFamily="18" charset="2"/>
              </a:rPr>
              <a:t>						10</a:t>
            </a:r>
            <a:r>
              <a:rPr lang="en-US" altLang="en-US" sz="4400" b="0" baseline="30000" dirty="0">
                <a:solidFill>
                  <a:schemeClr val="tx1"/>
                </a:solidFill>
                <a:latin typeface="Maiandra GD" panose="020E0502030308020204" pitchFamily="34" charset="0"/>
                <a:sym typeface="Symbol" panose="05050102010706020507" pitchFamily="18" charset="2"/>
              </a:rPr>
              <a:t>3</a:t>
            </a:r>
            <a:endParaRPr lang="en-US" altLang="en-US" sz="4400" b="0" baseline="30000" dirty="0">
              <a:solidFill>
                <a:schemeClr val="tx1"/>
              </a:solidFill>
              <a:latin typeface="Maiandra GD" panose="020E0502030308020204" pitchFamily="34" charset="0"/>
              <a:sym typeface="Symbol" panose="05050102010706020507" pitchFamily="18" charset="2"/>
            </a:endParaRPr>
          </a:p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400" b="0" dirty="0">
                <a:solidFill>
                  <a:schemeClr val="tx1"/>
                </a:solidFill>
                <a:latin typeface="Maiandra GD" panose="020E0502030308020204" pitchFamily="34" charset="0"/>
                <a:sym typeface="Symbol" panose="05050102010706020507" pitchFamily="18" charset="2"/>
              </a:rPr>
              <a:t>QCD jets, </a:t>
            </a:r>
            <a:r>
              <a:rPr lang="en-US" altLang="en-US" sz="4400" b="0" dirty="0" err="1">
                <a:solidFill>
                  <a:schemeClr val="tx1"/>
                </a:solidFill>
                <a:latin typeface="Maiandra GD" panose="020E0502030308020204" pitchFamily="34" charset="0"/>
                <a:sym typeface="Symbol" panose="05050102010706020507" pitchFamily="18" charset="2"/>
              </a:rPr>
              <a:t>p</a:t>
            </a:r>
            <a:r>
              <a:rPr lang="en-US" altLang="en-US" sz="4400" b="0" baseline="-25000" dirty="0" err="1">
                <a:solidFill>
                  <a:schemeClr val="tx1"/>
                </a:solidFill>
                <a:latin typeface="Maiandra GD" panose="020E0502030308020204" pitchFamily="34" charset="0"/>
                <a:sym typeface="Symbol" panose="05050102010706020507" pitchFamily="18" charset="2"/>
              </a:rPr>
              <a:t>T</a:t>
            </a:r>
            <a:r>
              <a:rPr lang="en-US" altLang="en-US" sz="4400" b="0" dirty="0">
                <a:solidFill>
                  <a:schemeClr val="tx1"/>
                </a:solidFill>
                <a:latin typeface="Maiandra GD" panose="020E0502030308020204" pitchFamily="34" charset="0"/>
                <a:sym typeface="Symbol" panose="05050102010706020507" pitchFamily="18" charset="2"/>
              </a:rPr>
              <a:t>&gt;150 GeV	10</a:t>
            </a:r>
            <a:r>
              <a:rPr lang="en-US" altLang="en-US" sz="4400" b="0" baseline="30000" dirty="0">
                <a:solidFill>
                  <a:schemeClr val="tx1"/>
                </a:solidFill>
                <a:latin typeface="Maiandra GD" panose="020E0502030308020204" pitchFamily="34" charset="0"/>
                <a:sym typeface="Symbol" panose="05050102010706020507" pitchFamily="18" charset="2"/>
              </a:rPr>
              <a:t>2</a:t>
            </a:r>
          </a:p>
          <a:p>
            <a:pPr algn="l">
              <a:spcBef>
                <a:spcPct val="0"/>
              </a:spcBef>
              <a:buClrTx/>
              <a:buSzTx/>
              <a:buFontTx/>
              <a:buNone/>
            </a:pPr>
            <a:endParaRPr lang="en-US" altLang="en-US" sz="4400" b="0" dirty="0">
              <a:solidFill>
                <a:schemeClr val="tx1"/>
              </a:solidFill>
              <a:latin typeface="Maiandra GD" panose="020E0502030308020204" pitchFamily="34" charset="0"/>
              <a:sym typeface="Symbol" panose="05050102010706020507" pitchFamily="18" charset="2"/>
            </a:endParaRPr>
          </a:p>
          <a:p>
            <a:pPr algn="l">
              <a:spcBef>
                <a:spcPct val="0"/>
              </a:spcBef>
              <a:buClrTx/>
              <a:buSzTx/>
              <a:buFontTx/>
              <a:buNone/>
            </a:pPr>
            <a:endParaRPr lang="nl-NL" altLang="en-US" sz="4400" b="0" dirty="0">
              <a:solidFill>
                <a:schemeClr val="tx1"/>
              </a:solidFill>
              <a:latin typeface="Maiandra GD" panose="020E0502030308020204" pitchFamily="34" charset="0"/>
              <a:sym typeface="Symbol" panose="05050102010706020507" pitchFamily="18" charset="2"/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15844603" y="6783211"/>
            <a:ext cx="7784320" cy="830997"/>
          </a:xfrm>
          <a:prstGeom prst="rect">
            <a:avLst/>
          </a:prstGeom>
          <a:solidFill>
            <a:srgbClr val="E3D88A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800" b="0" dirty="0">
                <a:solidFill>
                  <a:srgbClr val="6F2575"/>
                </a:solidFill>
                <a:latin typeface="Maiandra GD" panose="020E0502030308020204" pitchFamily="34" charset="0"/>
                <a:sym typeface="Symbol" panose="05050102010706020507" pitchFamily="18" charset="2"/>
              </a:rPr>
              <a:t>Higgs </a:t>
            </a:r>
            <a:r>
              <a:rPr lang="en-US" altLang="en-US" sz="4800" b="0" dirty="0" err="1">
                <a:solidFill>
                  <a:srgbClr val="6F2575"/>
                </a:solidFill>
                <a:latin typeface="Maiandra GD" panose="020E0502030308020204" pitchFamily="34" charset="0"/>
                <a:sym typeface="Symbol" panose="05050102010706020507" pitchFamily="18" charset="2"/>
              </a:rPr>
              <a:t>deeltje</a:t>
            </a:r>
            <a:r>
              <a:rPr lang="en-US" altLang="en-US" sz="4800" b="0" dirty="0">
                <a:solidFill>
                  <a:srgbClr val="6F2575"/>
                </a:solidFill>
                <a:latin typeface="Maiandra GD" panose="020E0502030308020204" pitchFamily="34" charset="0"/>
                <a:sym typeface="Symbol" panose="05050102010706020507" pitchFamily="18" charset="2"/>
              </a:rPr>
              <a:t>: ~ 1 per dag</a:t>
            </a:r>
            <a:endParaRPr lang="nl-NL" altLang="en-US" sz="4800" b="0" dirty="0">
              <a:solidFill>
                <a:srgbClr val="6F2575"/>
              </a:solidFill>
              <a:latin typeface="Maiandra GD" panose="020E0502030308020204" pitchFamily="34" charset="0"/>
              <a:sym typeface="Symbol" panose="05050102010706020507" pitchFamily="18" charset="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552487" y="8578862"/>
            <a:ext cx="4076437" cy="5745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r>
              <a:rPr lang="en-US" sz="2400" b="0" i="0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event rates from LHC Run 1</a:t>
            </a:r>
            <a:endParaRPr lang="en-GB" sz="2400" b="0" i="0" dirty="0">
              <a:solidFill>
                <a:schemeClr val="tx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82549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Friends … the more the merrier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202" y="2200260"/>
            <a:ext cx="17028358" cy="109548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78930" y="1945832"/>
            <a:ext cx="10467975" cy="7096125"/>
          </a:xfrm>
          <a:prstGeom prst="rect">
            <a:avLst/>
          </a:prstGeom>
          <a:effectLst>
            <a:glow rad="101600">
              <a:srgbClr val="6F2575">
                <a:alpha val="60000"/>
              </a:srgbClr>
            </a:glo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4579" y="11692721"/>
            <a:ext cx="6419421" cy="171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9924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Touching the networks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000" y="1885743"/>
            <a:ext cx="15111504" cy="115092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6200" y="6980713"/>
            <a:ext cx="1454224" cy="9727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2406" y="2959099"/>
            <a:ext cx="2592101" cy="28018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24111" y="5760949"/>
            <a:ext cx="2528888" cy="434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567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7037E-6 L -0.02617 -0.23657 C -0.03164 -0.2897 -0.03984 -0.32037 -0.04844 -0.32037 C -0.05814 -0.32037 -0.06595 -0.2897 -0.07142 -0.23657 L -0.09753 -3.7037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76" y="-1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53 -2.96296E-6 C -0.07533 0.01331 -0.07012 0.12199 -0.04772 0.1353 C -0.03372 0.14433 -0.01328 0.25185 0.04564 0.23554 C 0.10449 0.21922 0.2916 0.04618 0.3056 0.03716 C 0.32806 0.02385 0.42702 -0.17916 0.44935 -0.19247 " pathEditMode="relative" rAng="0" ptsTypes="AA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44" y="22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000" dirty="0"/>
              <a:t>Some quick housing facts</a:t>
            </a:r>
            <a:endParaRPr lang="en-GB" sz="8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23524487" y="13102037"/>
            <a:ext cx="573874" cy="605934"/>
          </a:xfrm>
        </p:spPr>
        <p:txBody>
          <a:bodyPr/>
          <a:lstStyle/>
          <a:p>
            <a:fld id="{86CB4B4D-7CA3-9044-876B-883B54F8677D}" type="slidenum">
              <a:rPr lang="en-GB" smtClean="0"/>
              <a:pPr/>
              <a:t>22</a:t>
            </a:fld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8458105" y="11192334"/>
            <a:ext cx="12032140" cy="242117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algn="r"/>
            <a:r>
              <a:rPr lang="en-US" sz="4800" b="0" i="0" dirty="0">
                <a:solidFill>
                  <a:srgbClr val="E3D88A"/>
                </a:solidFill>
                <a:latin typeface="Akkurat Std Italic" panose="02000503000000000000" pitchFamily="2" charset="0"/>
              </a:rPr>
              <a:t>~21% additional power needed for cooling</a:t>
            </a:r>
          </a:p>
          <a:p>
            <a:pPr algn="r"/>
            <a:r>
              <a:rPr lang="en-US" sz="4800" b="0" i="0" dirty="0">
                <a:solidFill>
                  <a:srgbClr val="E3D88A"/>
                </a:solidFill>
                <a:latin typeface="Akkurat Std Italic" panose="02000503000000000000" pitchFamily="2" charset="0"/>
              </a:rPr>
              <a:t>but: with 3500 </a:t>
            </a:r>
            <a:r>
              <a:rPr lang="en-US" sz="4800" b="0" i="0" dirty="0" err="1">
                <a:solidFill>
                  <a:srgbClr val="E3D88A"/>
                </a:solidFill>
                <a:latin typeface="Akkurat Std Italic" panose="02000503000000000000" pitchFamily="2" charset="0"/>
              </a:rPr>
              <a:t>GJoule</a:t>
            </a:r>
            <a:r>
              <a:rPr lang="en-US" sz="4800" b="0" i="0" dirty="0">
                <a:solidFill>
                  <a:srgbClr val="E3D88A"/>
                </a:solidFill>
                <a:latin typeface="Akkurat Std Italic" panose="02000503000000000000" pitchFamily="2" charset="0"/>
              </a:rPr>
              <a:t>/</a:t>
            </a:r>
            <a:r>
              <a:rPr lang="en-US" sz="4800" b="0" i="0" dirty="0" err="1">
                <a:solidFill>
                  <a:srgbClr val="E3D88A"/>
                </a:solidFill>
                <a:latin typeface="Akkurat Std Italic" panose="02000503000000000000" pitchFamily="2" charset="0"/>
              </a:rPr>
              <a:t>yr</a:t>
            </a:r>
            <a:r>
              <a:rPr lang="en-US" sz="4800" b="0" i="0" dirty="0">
                <a:solidFill>
                  <a:srgbClr val="E3D88A"/>
                </a:solidFill>
                <a:latin typeface="Akkurat Std Italic" panose="02000503000000000000" pitchFamily="2" charset="0"/>
              </a:rPr>
              <a:t> of STES capacity </a:t>
            </a:r>
            <a:br>
              <a:rPr lang="en-US" sz="4800" b="0" i="0" dirty="0">
                <a:solidFill>
                  <a:srgbClr val="E3D88A"/>
                </a:solidFill>
                <a:latin typeface="Akkurat Std Italic" panose="02000503000000000000" pitchFamily="2" charset="0"/>
              </a:rPr>
            </a:br>
            <a:r>
              <a:rPr lang="en-US" sz="4800" b="0" i="0" dirty="0">
                <a:solidFill>
                  <a:srgbClr val="E3D88A"/>
                </a:solidFill>
                <a:latin typeface="Akkurat Std Italic" panose="02000503000000000000" pitchFamily="2" charset="0"/>
              </a:rPr>
              <a:t>(~112 kW-</a:t>
            </a:r>
            <a:r>
              <a:rPr lang="en-US" sz="4800" b="0" i="0" dirty="0" err="1">
                <a:solidFill>
                  <a:srgbClr val="E3D88A"/>
                </a:solidFill>
                <a:latin typeface="Akkurat Std Italic" panose="02000503000000000000" pitchFamily="2" charset="0"/>
              </a:rPr>
              <a:t>yr</a:t>
            </a:r>
            <a:r>
              <a:rPr lang="en-US" sz="4800" b="0" i="0" dirty="0">
                <a:solidFill>
                  <a:srgbClr val="E3D88A"/>
                </a:solidFill>
                <a:latin typeface="Akkurat Std Italic" panose="02000503000000000000" pitchFamily="2" charset="0"/>
              </a:rPr>
              <a:t>) linked to student housing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3909"/>
            <a:ext cx="7259653" cy="118240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81680" y="2033339"/>
            <a:ext cx="11086672" cy="88454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58540" y="2438180"/>
            <a:ext cx="11523336" cy="11285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algn="just"/>
            <a:r>
              <a:rPr lang="en-US" sz="6000" b="0" i="0" dirty="0">
                <a:solidFill>
                  <a:srgbClr val="E3D88A"/>
                </a:solidFill>
                <a:latin typeface="Akkurat Std Bold" panose="02000803000000000000" pitchFamily="2" charset="0"/>
              </a:rPr>
              <a:t>~180 networks, 33 carriers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8311" y="11130732"/>
            <a:ext cx="3250045" cy="225095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80950" y="4342990"/>
            <a:ext cx="11217815" cy="61144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r>
              <a:rPr lang="en-US" sz="4800" b="0" i="0" dirty="0">
                <a:solidFill>
                  <a:srgbClr val="E3D88A"/>
                </a:solidFill>
                <a:latin typeface="Akkurat Std Italic" panose="02000503000000000000" pitchFamily="2" charset="0"/>
              </a:rPr>
              <a:t>2.5 MW redundant power, A+B feed</a:t>
            </a:r>
          </a:p>
          <a:p>
            <a:endParaRPr lang="en-US" sz="4800" b="0" i="0" dirty="0">
              <a:solidFill>
                <a:srgbClr val="E3D88A"/>
              </a:solidFill>
              <a:latin typeface="Akkurat Std Italic" panose="02000503000000000000" pitchFamily="2" charset="0"/>
            </a:endParaRPr>
          </a:p>
          <a:p>
            <a:r>
              <a:rPr lang="en-US" sz="4800" b="0" i="0" dirty="0">
                <a:solidFill>
                  <a:srgbClr val="E3D88A"/>
                </a:solidFill>
                <a:latin typeface="Akkurat Std Italic" panose="02000503000000000000" pitchFamily="2" charset="0"/>
              </a:rPr>
              <a:t>Data Processing Facility (400 kW)</a:t>
            </a:r>
          </a:p>
          <a:p>
            <a:r>
              <a:rPr lang="en-US" sz="4800" b="0" i="0" dirty="0">
                <a:solidFill>
                  <a:srgbClr val="E3D88A"/>
                </a:solidFill>
                <a:latin typeface="Akkurat Std Italic" panose="02000503000000000000" pitchFamily="2" charset="0"/>
              </a:rPr>
              <a:t>high-power ~9kW/rack, 24 C</a:t>
            </a:r>
            <a:br>
              <a:rPr lang="en-US" sz="4800" b="0" i="0" dirty="0">
                <a:solidFill>
                  <a:srgbClr val="E3D88A"/>
                </a:solidFill>
                <a:latin typeface="Akkurat Std Italic" panose="02000503000000000000" pitchFamily="2" charset="0"/>
              </a:rPr>
            </a:br>
            <a:endParaRPr lang="en-US" sz="4800" b="0" i="0" dirty="0">
              <a:solidFill>
                <a:srgbClr val="E3D88A"/>
              </a:solidFill>
              <a:latin typeface="Akkurat Std Italic" panose="02000503000000000000" pitchFamily="2" charset="0"/>
            </a:endParaRPr>
          </a:p>
          <a:p>
            <a:r>
              <a:rPr lang="en-US" sz="4800" b="0" i="0" dirty="0">
                <a:solidFill>
                  <a:srgbClr val="E3D88A"/>
                </a:solidFill>
                <a:latin typeface="Akkurat Std Italic" panose="02000503000000000000" pitchFamily="2" charset="0"/>
              </a:rPr>
              <a:t>in Housing location ~4kW/rack, ~18 C</a:t>
            </a:r>
          </a:p>
          <a:p>
            <a:endParaRPr lang="en-US" sz="4800" b="0" i="0" dirty="0">
              <a:solidFill>
                <a:srgbClr val="E3D88A"/>
              </a:solidFill>
              <a:latin typeface="Akkurat Std Italic" panose="02000503000000000000" pitchFamily="2" charset="0"/>
            </a:endParaRPr>
          </a:p>
          <a:p>
            <a:r>
              <a:rPr lang="en-US" sz="4800" b="0" i="0" dirty="0">
                <a:solidFill>
                  <a:srgbClr val="E3D88A"/>
                </a:solidFill>
                <a:latin typeface="Akkurat Std Italic" panose="02000503000000000000" pitchFamily="2" charset="0"/>
              </a:rPr>
              <a:t>look for energy optimization methods …</a:t>
            </a:r>
          </a:p>
        </p:txBody>
      </p:sp>
    </p:spTree>
    <p:extLst>
      <p:ext uri="{BB962C8B-B14F-4D97-AF65-F5344CB8AC3E}">
        <p14:creationId xmlns:p14="http://schemas.microsoft.com/office/powerpoint/2010/main" val="3604998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359020" y="5271388"/>
            <a:ext cx="19740824" cy="1322088"/>
          </a:xfrm>
        </p:spPr>
        <p:txBody>
          <a:bodyPr/>
          <a:lstStyle/>
          <a:p>
            <a:r>
              <a:rPr lang="en-US" dirty="0" smtClean="0">
                <a:solidFill>
                  <a:srgbClr val="6F2575"/>
                </a:solidFill>
              </a:rPr>
              <a:t>first the tour </a:t>
            </a:r>
            <a:r>
              <a:rPr lang="en-US" dirty="0" smtClean="0">
                <a:solidFill>
                  <a:srgbClr val="6F2575"/>
                </a:solidFill>
              </a:rPr>
              <a:t/>
            </a:r>
            <a:br>
              <a:rPr lang="en-US" dirty="0" smtClean="0">
                <a:solidFill>
                  <a:srgbClr val="6F2575"/>
                </a:solidFill>
              </a:rPr>
            </a:br>
            <a:r>
              <a:rPr lang="en-US" dirty="0" smtClean="0">
                <a:solidFill>
                  <a:srgbClr val="6F2575"/>
                </a:solidFill>
              </a:rPr>
              <a:t>– please form </a:t>
            </a:r>
            <a:r>
              <a:rPr lang="en-US" dirty="0" smtClean="0">
                <a:solidFill>
                  <a:srgbClr val="6F2575"/>
                </a:solidFill>
              </a:rPr>
              <a:t>two groups (but you will see everything)</a:t>
            </a:r>
            <a:endParaRPr lang="en-GB" dirty="0">
              <a:solidFill>
                <a:srgbClr val="6F2575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359020" y="9314830"/>
            <a:ext cx="19096246" cy="1565920"/>
          </a:xfrm>
        </p:spPr>
        <p:txBody>
          <a:bodyPr/>
          <a:lstStyle/>
          <a:p>
            <a:r>
              <a:rPr lang="en-US" sz="5400" dirty="0">
                <a:latin typeface="Akkurat Std Italic" panose="02000503000000000000" pitchFamily="2" charset="0"/>
              </a:rPr>
              <a:t>then return for discussion and Q&amp;A on your choice of topics</a:t>
            </a:r>
            <a:br>
              <a:rPr lang="en-US" sz="5400" dirty="0">
                <a:latin typeface="Akkurat Std Italic" panose="02000503000000000000" pitchFamily="2" charset="0"/>
              </a:rPr>
            </a:br>
            <a:r>
              <a:rPr lang="en-US" sz="7200" dirty="0" smtClean="0"/>
              <a:t>routing </a:t>
            </a:r>
            <a:r>
              <a:rPr lang="en-US" sz="7200" dirty="0"/>
              <a:t>neutrality, </a:t>
            </a:r>
            <a:r>
              <a:rPr lang="en-US" sz="7200" dirty="0" err="1"/>
              <a:t>DDoS</a:t>
            </a:r>
            <a:r>
              <a:rPr lang="en-US" sz="7200" dirty="0"/>
              <a:t>, </a:t>
            </a:r>
            <a:r>
              <a:rPr lang="en-US" sz="7200" dirty="0" smtClean="0"/>
              <a:t>or open discussion</a:t>
            </a:r>
            <a:endParaRPr lang="en-GB" sz="7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23758927" y="13101640"/>
            <a:ext cx="573874" cy="605934"/>
          </a:xfrm>
        </p:spPr>
        <p:txBody>
          <a:bodyPr/>
          <a:lstStyle/>
          <a:p>
            <a:fld id="{86CB4B4D-7CA3-9044-876B-883B54F8677D}" type="slidenum">
              <a:rPr lang="en-GB" smtClean="0"/>
              <a:pPr/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2859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 options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‘Back-office’ of net neutrality: peering wars and settlement</a:t>
            </a:r>
          </a:p>
          <a:p>
            <a:endParaRPr lang="en-US" dirty="0"/>
          </a:p>
          <a:p>
            <a:r>
              <a:rPr lang="en-US" dirty="0" smtClean="0"/>
              <a:t>Why do </a:t>
            </a:r>
            <a:r>
              <a:rPr lang="en-US" dirty="0" err="1" smtClean="0"/>
              <a:t>DDoS</a:t>
            </a:r>
            <a:r>
              <a:rPr lang="en-US" dirty="0" smtClean="0"/>
              <a:t> attacks keep persisting? </a:t>
            </a:r>
            <a:br>
              <a:rPr lang="en-US" dirty="0" smtClean="0"/>
            </a:br>
            <a:r>
              <a:rPr lang="en-US" dirty="0" smtClean="0"/>
              <a:t>How would carriers help, and why don’t they do it?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… </a:t>
            </a:r>
            <a:r>
              <a:rPr lang="en-US" dirty="0" smtClean="0">
                <a:latin typeface="Akkurat Std Italic" panose="02000503000000000000" pitchFamily="2" charset="0"/>
              </a:rPr>
              <a:t>and if you’re still not tired of GDPR: </a:t>
            </a:r>
            <a:br>
              <a:rPr lang="en-US" dirty="0" smtClean="0">
                <a:latin typeface="Akkurat Std Italic" panose="02000503000000000000" pitchFamily="2" charset="0"/>
              </a:rPr>
            </a:br>
            <a:r>
              <a:rPr lang="en-US" dirty="0" smtClean="0">
                <a:latin typeface="Akkurat Std Italic" panose="02000503000000000000" pitchFamily="2" charset="0"/>
              </a:rPr>
              <a:t>would (or should) an ISP be classified as a data processor?</a:t>
            </a:r>
          </a:p>
        </p:txBody>
      </p:sp>
    </p:spTree>
    <p:extLst>
      <p:ext uri="{BB962C8B-B14F-4D97-AF65-F5344CB8AC3E}">
        <p14:creationId xmlns:p14="http://schemas.microsoft.com/office/powerpoint/2010/main" val="3686647311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 neutrality and peering policy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23524487" y="13102037"/>
            <a:ext cx="573874" cy="605934"/>
          </a:xfrm>
        </p:spPr>
        <p:txBody>
          <a:bodyPr/>
          <a:lstStyle/>
          <a:p>
            <a:fld id="{86CB4B4D-7CA3-9044-876B-883B54F8677D}" type="slidenum">
              <a:rPr lang="en-GB" smtClean="0"/>
              <a:pPr/>
              <a:t>25</a:t>
            </a:fld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40641" indent="0">
              <a:buNone/>
            </a:pPr>
            <a:r>
              <a:rPr lang="en-GB" sz="5400" dirty="0"/>
              <a:t>From the recitals in Regulation </a:t>
            </a:r>
            <a:r>
              <a:rPr lang="en-GB" sz="5400" dirty="0"/>
              <a:t>(EU) 2015/2120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595" y="3948740"/>
            <a:ext cx="21896309" cy="13797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4006" y="5648492"/>
            <a:ext cx="21645797" cy="49805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4008" y="11055513"/>
            <a:ext cx="21959184" cy="1619651"/>
          </a:xfrm>
          <a:prstGeom prst="rect">
            <a:avLst/>
          </a:prstGeom>
          <a:effectLst>
            <a:glow rad="101600">
              <a:srgbClr val="6F2575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982081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8747" y="5308704"/>
            <a:ext cx="9558629" cy="42250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the US: ‘traffic wars’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23524487" y="13102037"/>
            <a:ext cx="573874" cy="605934"/>
          </a:xfrm>
        </p:spPr>
        <p:txBody>
          <a:bodyPr/>
          <a:lstStyle/>
          <a:p>
            <a:fld id="{86CB4B4D-7CA3-9044-876B-883B54F8677D}" type="slidenum">
              <a:rPr lang="en-GB" smtClean="0"/>
              <a:pPr/>
              <a:t>26</a:t>
            </a:fld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927101" y="2552703"/>
            <a:ext cx="22545675" cy="8525032"/>
          </a:xfrm>
        </p:spPr>
        <p:txBody>
          <a:bodyPr/>
          <a:lstStyle/>
          <a:p>
            <a:r>
              <a:rPr lang="en-US" dirty="0" smtClean="0"/>
              <a:t>All major providers claim they’re a ‘Tier-1 carrier’ </a:t>
            </a:r>
          </a:p>
          <a:p>
            <a:r>
              <a:rPr lang="en-US" dirty="0" smtClean="0"/>
              <a:t>refuse settlement-free peering with equally large (or larger) partners to </a:t>
            </a:r>
            <a:r>
              <a:rPr lang="en-US" dirty="0" smtClean="0"/>
              <a:t>pressure them for money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            Cogent   	– </a:t>
            </a:r>
            <a:r>
              <a:rPr lang="en-US" dirty="0" smtClean="0"/>
              <a:t>Google</a:t>
            </a:r>
          </a:p>
          <a:p>
            <a:pPr lvl="1"/>
            <a:r>
              <a:rPr lang="en-US" dirty="0" smtClean="0"/>
              <a:t>            Comcast	– </a:t>
            </a:r>
            <a:r>
              <a:rPr lang="en-US" dirty="0" smtClean="0"/>
              <a:t>Cogent</a:t>
            </a:r>
          </a:p>
          <a:p>
            <a:pPr lvl="1"/>
            <a:r>
              <a:rPr lang="en-US" dirty="0" smtClean="0"/>
              <a:t>            Hurricane </a:t>
            </a:r>
            <a:r>
              <a:rPr lang="en-US" dirty="0" smtClean="0"/>
              <a:t>Electric – Cogent</a:t>
            </a:r>
          </a:p>
          <a:p>
            <a:pPr lvl="1"/>
            <a:r>
              <a:rPr lang="en-US" dirty="0" smtClean="0"/>
              <a:t>            AT&amp;T       	– </a:t>
            </a:r>
            <a:r>
              <a:rPr lang="en-US" dirty="0" smtClean="0"/>
              <a:t>Comcast</a:t>
            </a:r>
          </a:p>
          <a:p>
            <a:r>
              <a:rPr lang="en-US" dirty="0" smtClean="0"/>
              <a:t>Yet all have their own back-haul networks …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177591" y="12315041"/>
            <a:ext cx="22546091" cy="103618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r>
              <a:rPr lang="en-US" sz="1800" b="0" i="0" dirty="0"/>
              <a:t>See e.g.</a:t>
            </a:r>
            <a:endParaRPr lang="en-GB" sz="1800" b="0" i="0" dirty="0"/>
          </a:p>
          <a:p>
            <a:r>
              <a:rPr lang="en-GB" sz="1800" b="0" i="0" dirty="0">
                <a:latin typeface="+mn-lt"/>
                <a:hlinkClick r:id="rId3"/>
              </a:rPr>
              <a:t>http://www.dslreports.com/forum/r31868626-Speed-Experiencing-site-slowdowns-Comcast-and-Cogent-are-at-it-again</a:t>
            </a:r>
            <a:endParaRPr lang="en-GB" sz="1800" b="0" i="0" dirty="0">
              <a:latin typeface="+mn-lt"/>
            </a:endParaRPr>
          </a:p>
          <a:p>
            <a:r>
              <a:rPr lang="en-GB" sz="1800" b="0" i="0" dirty="0">
                <a:latin typeface="+mn-lt"/>
                <a:hlinkClick r:id="rId4"/>
              </a:rPr>
              <a:t>https</a:t>
            </a:r>
            <a:r>
              <a:rPr lang="en-GB" sz="1800" b="0" i="0" dirty="0">
                <a:latin typeface="+mn-lt"/>
                <a:hlinkClick r:id="rId4"/>
              </a:rPr>
              <a:t>://qz.com/256586/the-inside-story-of-how-netflix-came-to-pay-comcast-for-internet-traffic</a:t>
            </a:r>
            <a:r>
              <a:rPr lang="en-GB" sz="1800" b="0" i="0" dirty="0">
                <a:latin typeface="+mn-lt"/>
                <a:hlinkClick r:id="rId4"/>
              </a:rPr>
              <a:t>/</a:t>
            </a:r>
            <a:endParaRPr lang="en-GB" sz="1800" b="0" i="0" dirty="0"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606" y="5786204"/>
            <a:ext cx="1811129" cy="59742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39137" y="5334000"/>
            <a:ext cx="2286000" cy="1524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606" y="6712826"/>
            <a:ext cx="1645925" cy="5822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3242" y="6858000"/>
            <a:ext cx="1811129" cy="59742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8362" y="7872398"/>
            <a:ext cx="1849373" cy="45315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362" y="8783845"/>
            <a:ext cx="1849373" cy="79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474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yet Europe is not entirely immune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23524487" y="13102037"/>
            <a:ext cx="573874" cy="605934"/>
          </a:xfrm>
        </p:spPr>
        <p:txBody>
          <a:bodyPr/>
          <a:lstStyle/>
          <a:p>
            <a:fld id="{86CB4B4D-7CA3-9044-876B-883B54F8677D}" type="slidenum">
              <a:rPr lang="en-GB" smtClean="0"/>
              <a:pPr/>
              <a:t>27</a:t>
            </a:fld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927101" y="4036728"/>
            <a:ext cx="22545675" cy="6366448"/>
          </a:xfrm>
        </p:spPr>
        <p:txBody>
          <a:bodyPr/>
          <a:lstStyle/>
          <a:p>
            <a:pPr marL="40641" indent="0">
              <a:buNone/>
            </a:pPr>
            <a:r>
              <a:rPr lang="en-US" dirty="0" smtClean="0"/>
              <a:t>E.g. Liberty Global: </a:t>
            </a:r>
            <a:br>
              <a:rPr lang="en-US" dirty="0" smtClean="0"/>
            </a:br>
            <a:r>
              <a:rPr lang="en-US" dirty="0" smtClean="0"/>
              <a:t>	even if its own </a:t>
            </a:r>
            <a:r>
              <a:rPr lang="en-US" dirty="0" smtClean="0"/>
              <a:t>‘</a:t>
            </a:r>
            <a:r>
              <a:rPr lang="en-US" dirty="0" err="1" smtClean="0"/>
              <a:t>Ziggo</a:t>
            </a:r>
            <a:r>
              <a:rPr lang="en-US" dirty="0" smtClean="0"/>
              <a:t>’ </a:t>
            </a:r>
            <a:r>
              <a:rPr lang="en-US" dirty="0" smtClean="0"/>
              <a:t>customers want to view your content </a:t>
            </a:r>
            <a:br>
              <a:rPr lang="en-US" dirty="0" smtClean="0"/>
            </a:br>
            <a:r>
              <a:rPr lang="en-US" dirty="0" smtClean="0"/>
              <a:t>	and themselves already pay for that via their subscription,</a:t>
            </a:r>
            <a:br>
              <a:rPr lang="en-US" dirty="0" smtClean="0"/>
            </a:br>
            <a:r>
              <a:rPr lang="en-US" dirty="0" smtClean="0"/>
              <a:t>	… </a:t>
            </a:r>
            <a:r>
              <a:rPr lang="en-US" i="1" dirty="0" smtClean="0">
                <a:latin typeface="Akkurat Std Italic" panose="02000503000000000000" pitchFamily="2" charset="0"/>
              </a:rPr>
              <a:t>Liberty Global still wants </a:t>
            </a:r>
            <a:r>
              <a:rPr lang="en-US" i="1" dirty="0" smtClean="0">
                <a:latin typeface="Akkurat Std Italic" panose="02000503000000000000" pitchFamily="2" charset="0"/>
              </a:rPr>
              <a:t>you as a content provider </a:t>
            </a:r>
            <a:br>
              <a:rPr lang="en-US" i="1" dirty="0" smtClean="0">
                <a:latin typeface="Akkurat Std Italic" panose="02000503000000000000" pitchFamily="2" charset="0"/>
              </a:rPr>
            </a:br>
            <a:r>
              <a:rPr lang="en-US" i="1" dirty="0" smtClean="0">
                <a:latin typeface="Akkurat Std Italic" panose="02000503000000000000" pitchFamily="2" charset="0"/>
              </a:rPr>
              <a:t>	to </a:t>
            </a:r>
            <a:r>
              <a:rPr lang="en-US" i="1" dirty="0" smtClean="0">
                <a:latin typeface="Akkurat Std Italic" panose="02000503000000000000" pitchFamily="2" charset="0"/>
              </a:rPr>
              <a:t>pay up as well!</a:t>
            </a:r>
            <a:br>
              <a:rPr lang="en-US" i="1" dirty="0" smtClean="0">
                <a:latin typeface="Akkurat Std Italic" panose="02000503000000000000" pitchFamily="2" charset="0"/>
              </a:rPr>
            </a:br>
            <a:r>
              <a:rPr lang="en-US" i="1" dirty="0" smtClean="0">
                <a:latin typeface="Akkurat Std Italic" panose="02000503000000000000" pitchFamily="2" charset="0"/>
              </a:rPr>
              <a:t/>
            </a:r>
            <a:br>
              <a:rPr lang="en-US" i="1" dirty="0" smtClean="0">
                <a:latin typeface="Akkurat Std Italic" panose="02000503000000000000" pitchFamily="2" charset="0"/>
              </a:rPr>
            </a:br>
            <a:r>
              <a:rPr lang="en-US" i="1" dirty="0" smtClean="0">
                <a:latin typeface="Akkurat Std Italic" panose="02000503000000000000" pitchFamily="2" charset="0"/>
              </a:rPr>
              <a:t>	</a:t>
            </a:r>
            <a:r>
              <a:rPr lang="en-US" dirty="0" smtClean="0">
                <a:latin typeface="+mn-lt"/>
              </a:rPr>
              <a:t>(getting payed twice for the traffic is quite profitable …)</a:t>
            </a:r>
          </a:p>
          <a:p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522366" y="12721788"/>
            <a:ext cx="173609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0" i="0" dirty="0">
                <a:latin typeface="Akkurat Std Light" panose="02000303000000000000" pitchFamily="2" charset="0"/>
              </a:rPr>
              <a:t>https://www.libertyglobal.com/operations/business-services/global-peering-principles/</a:t>
            </a:r>
            <a:br>
              <a:rPr lang="en-GB" sz="2400" b="0" i="0" dirty="0">
                <a:latin typeface="Akkurat Std Light" panose="02000303000000000000" pitchFamily="2" charset="0"/>
              </a:rPr>
            </a:br>
            <a:r>
              <a:rPr lang="en-GB" sz="2400" b="0" i="0" dirty="0">
                <a:latin typeface="Akkurat Std Light" panose="02000303000000000000" pitchFamily="2" charset="0"/>
              </a:rPr>
              <a:t>https://www.libertyglobal.com/pdf/countries/Settled-Peering-Policy-March-2015.pdf</a:t>
            </a:r>
          </a:p>
        </p:txBody>
      </p:sp>
    </p:spTree>
    <p:extLst>
      <p:ext uri="{BB962C8B-B14F-4D97-AF65-F5344CB8AC3E}">
        <p14:creationId xmlns:p14="http://schemas.microsoft.com/office/powerpoint/2010/main" val="2623705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‘Did you order your </a:t>
            </a:r>
            <a:r>
              <a:rPr lang="en-US" dirty="0" err="1" smtClean="0"/>
              <a:t>DDoS</a:t>
            </a:r>
            <a:r>
              <a:rPr lang="en-US" dirty="0" smtClean="0"/>
              <a:t> today?’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23524487" y="13102037"/>
            <a:ext cx="573874" cy="605934"/>
          </a:xfrm>
        </p:spPr>
        <p:txBody>
          <a:bodyPr/>
          <a:lstStyle/>
          <a:p>
            <a:fld id="{86CB4B4D-7CA3-9044-876B-883B54F8677D}" type="slidenum">
              <a:rPr lang="en-GB" smtClean="0"/>
              <a:pPr/>
              <a:t>28</a:t>
            </a:fld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2443" y="2337953"/>
            <a:ext cx="7068981" cy="5264789"/>
          </a:xfrm>
          <a:prstGeom prst="rect">
            <a:avLst/>
          </a:prstGeom>
        </p:spPr>
      </p:pic>
      <p:pic>
        <p:nvPicPr>
          <p:cNvPr id="7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6885" y="7532262"/>
            <a:ext cx="11895567" cy="59272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" y="13172268"/>
            <a:ext cx="10836300" cy="5745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r>
              <a:rPr lang="en-GB" sz="2400" b="0" i="0" dirty="0" smtClean="0">
                <a:latin typeface="Akkurat Std Light" panose="02000303000000000000" pitchFamily="2" charset="0"/>
              </a:rPr>
              <a:t>Traffic graph source</a:t>
            </a:r>
            <a:r>
              <a:rPr lang="en-GB" sz="2400" b="0" i="0" dirty="0">
                <a:latin typeface="Akkurat Std Light" panose="02000303000000000000" pitchFamily="2" charset="0"/>
              </a:rPr>
              <a:t>: https://blog.cloudflare.com/the-new-ddos-landscape/</a:t>
            </a:r>
            <a:endParaRPr lang="en-GB" sz="2400" b="0" i="0" dirty="0">
              <a:latin typeface="Akkurat Std Light" panose="02000303000000000000" pitchFamily="2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08" y="2352943"/>
            <a:ext cx="15107749" cy="6972808"/>
          </a:xfrm>
        </p:spPr>
      </p:pic>
    </p:spTree>
    <p:extLst>
      <p:ext uri="{BB962C8B-B14F-4D97-AF65-F5344CB8AC3E}">
        <p14:creationId xmlns:p14="http://schemas.microsoft.com/office/powerpoint/2010/main" val="3219019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common </a:t>
            </a:r>
            <a:r>
              <a:rPr lang="en-US" dirty="0" err="1" smtClean="0"/>
              <a:t>DDoS</a:t>
            </a:r>
            <a:r>
              <a:rPr lang="en-US" dirty="0" smtClean="0"/>
              <a:t> reasons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29</a:t>
            </a:fld>
            <a:endParaRPr lang="en-GB" dirty="0"/>
          </a:p>
        </p:txBody>
      </p:sp>
      <p:pic>
        <p:nvPicPr>
          <p:cNvPr id="5" name="Picture 2" descr="http://www.sunsoftonline.com/wp/wp-content/uploads/2014/01/Cyber-Threat-Landscap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05" y="1853019"/>
            <a:ext cx="19724716" cy="11862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 rot="16200000">
            <a:off x="-5343632" y="7310066"/>
            <a:ext cx="111027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65000"/>
                  </a:schemeClr>
                </a:solidFill>
              </a:rPr>
              <a:t>From Cyber Warfare: Techniques, Tactics and Tools for Security Practitioners; Jason </a:t>
            </a:r>
            <a:r>
              <a:rPr lang="en-US" sz="1600" dirty="0" err="1">
                <a:solidFill>
                  <a:schemeClr val="tx1">
                    <a:lumMod val="65000"/>
                  </a:schemeClr>
                </a:solidFill>
              </a:rPr>
              <a:t>Andress</a:t>
            </a:r>
            <a:r>
              <a:rPr lang="en-US" sz="1600" dirty="0">
                <a:solidFill>
                  <a:schemeClr val="tx1">
                    <a:lumMod val="65000"/>
                  </a:schemeClr>
                </a:solidFill>
              </a:rPr>
              <a:t>, Steve </a:t>
            </a:r>
            <a:r>
              <a:rPr lang="en-US" sz="1600" dirty="0" err="1">
                <a:solidFill>
                  <a:schemeClr val="tx1">
                    <a:lumMod val="65000"/>
                  </a:schemeClr>
                </a:solidFill>
              </a:rPr>
              <a:t>Winterfeld</a:t>
            </a:r>
            <a:endParaRPr lang="en-US" sz="1600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825272" y="4005786"/>
            <a:ext cx="9196014" cy="7776488"/>
          </a:xfrm>
          <a:prstGeom prst="rect">
            <a:avLst/>
          </a:prstGeom>
          <a:solidFill>
            <a:srgbClr val="F8F8F8">
              <a:alpha val="80000"/>
            </a:srgbClr>
          </a:solidFill>
          <a:ln w="12700" cap="flat">
            <a:noFill/>
            <a:miter lim="400000"/>
          </a:ln>
          <a:effectLst>
            <a:glow rad="101600">
              <a:srgbClr val="E4D889">
                <a:alpha val="60000"/>
              </a:srgbClr>
            </a:glo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R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4800" i="0" u="none" strike="noStrike" cap="none" spc="0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sym typeface="Helvetica Neue"/>
              </a:rPr>
              <a:t>Organised</a:t>
            </a:r>
            <a:r>
              <a:rPr kumimoji="0" lang="en-US" sz="480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sym typeface="Helvetica Neue"/>
              </a:rPr>
              <a:t> groups</a:t>
            </a:r>
          </a:p>
          <a:p>
            <a:pPr marL="571500" marR="0" indent="-5715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44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sym typeface="Helvetica Neue"/>
              </a:rPr>
              <a:t>Extortion</a:t>
            </a:r>
          </a:p>
          <a:p>
            <a:pPr marL="571500" marR="0" indent="-5715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4400" b="0" i="0" dirty="0" smtClean="0">
                <a:solidFill>
                  <a:schemeClr val="bg1"/>
                </a:solidFill>
                <a:latin typeface="+mn-lt"/>
              </a:rPr>
              <a:t>Anti-competitive </a:t>
            </a:r>
            <a:br>
              <a:rPr lang="en-US" sz="4400" b="0" i="0" dirty="0" smtClean="0">
                <a:solidFill>
                  <a:schemeClr val="bg1"/>
                </a:solidFill>
                <a:latin typeface="+mn-lt"/>
              </a:rPr>
            </a:br>
            <a:r>
              <a:rPr lang="en-US" sz="4400" b="0" i="0" dirty="0" smtClean="0">
                <a:solidFill>
                  <a:schemeClr val="bg1"/>
                </a:solidFill>
                <a:latin typeface="+mn-lt"/>
              </a:rPr>
              <a:t>practices (inside and outside)</a:t>
            </a:r>
          </a:p>
          <a:p>
            <a:pPr marL="571500" marR="0" indent="-5715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44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sym typeface="Helvetica Neue"/>
              </a:rPr>
              <a:t>Hacktivism</a:t>
            </a:r>
          </a:p>
          <a:p>
            <a:pPr marL="571500" marR="0" indent="-5715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4400" b="0" i="0" dirty="0" smtClean="0">
                <a:solidFill>
                  <a:schemeClr val="bg1"/>
                </a:solidFill>
                <a:latin typeface="+mn-lt"/>
              </a:rPr>
              <a:t>APTs</a:t>
            </a:r>
          </a:p>
          <a:p>
            <a:pPr marR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4400" b="0" i="0" u="none" strike="noStrike" cap="none" spc="0" normalizeH="0" baseline="0" dirty="0" smtClean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sym typeface="Helvetica Neue"/>
            </a:endParaRPr>
          </a:p>
          <a:p>
            <a:pPr marR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4800" i="0" dirty="0" smtClean="0">
                <a:solidFill>
                  <a:schemeClr val="bg1"/>
                </a:solidFill>
                <a:latin typeface="+mn-lt"/>
              </a:rPr>
              <a:t>Individuals also </a:t>
            </a:r>
            <a:r>
              <a:rPr lang="en-US" sz="4800" dirty="0" smtClean="0">
                <a:solidFill>
                  <a:schemeClr val="bg1"/>
                </a:solidFill>
                <a:latin typeface="Akkurat Std Italic" panose="02000503000000000000" pitchFamily="2" charset="0"/>
              </a:rPr>
              <a:t>very</a:t>
            </a:r>
            <a:r>
              <a:rPr lang="en-US" sz="4800" i="0" dirty="0" smtClean="0">
                <a:solidFill>
                  <a:schemeClr val="bg1"/>
                </a:solidFill>
                <a:latin typeface="+mn-lt"/>
              </a:rPr>
              <a:t> common </a:t>
            </a:r>
            <a:endParaRPr kumimoji="0" lang="en-US" sz="480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sym typeface="Helvetica Neue"/>
            </a:endParaRPr>
          </a:p>
          <a:p>
            <a:pPr marL="571500" marR="0" indent="-5715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44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sym typeface="Helvetica Neue"/>
              </a:rPr>
              <a:t>attacking your game</a:t>
            </a:r>
            <a:r>
              <a:rPr kumimoji="0" lang="en-US" sz="4400" b="0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sym typeface="Helvetica Neue"/>
              </a:rPr>
              <a:t> opponent</a:t>
            </a:r>
          </a:p>
          <a:p>
            <a:pPr marL="571500" marR="0" indent="-5715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4400" b="0" i="0" baseline="0" dirty="0" smtClean="0">
                <a:solidFill>
                  <a:schemeClr val="bg1"/>
                </a:solidFill>
                <a:latin typeface="+mn-lt"/>
              </a:rPr>
              <a:t>attacking</a:t>
            </a:r>
            <a:r>
              <a:rPr lang="en-US" sz="4400" b="0" i="0" dirty="0" smtClean="0">
                <a:solidFill>
                  <a:schemeClr val="bg1"/>
                </a:solidFill>
                <a:latin typeface="+mn-lt"/>
              </a:rPr>
              <a:t> your school </a:t>
            </a:r>
            <a:br>
              <a:rPr lang="en-US" sz="4400" b="0" i="0" dirty="0" smtClean="0">
                <a:solidFill>
                  <a:schemeClr val="bg1"/>
                </a:solidFill>
                <a:latin typeface="+mn-lt"/>
              </a:rPr>
            </a:br>
            <a:r>
              <a:rPr lang="en-US" sz="4400" b="0" i="0" dirty="0" smtClean="0">
                <a:solidFill>
                  <a:schemeClr val="bg1"/>
                </a:solidFill>
                <a:latin typeface="+mn-lt"/>
              </a:rPr>
              <a:t>to get your exam deferred</a:t>
            </a:r>
            <a:endParaRPr kumimoji="0" lang="en-GB" sz="4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19480518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Netwerk</a:t>
            </a:r>
            <a:r>
              <a:rPr lang="en-US" dirty="0" smtClean="0"/>
              <a:t>: from </a:t>
            </a:r>
            <a:r>
              <a:rPr lang="en-US" dirty="0" smtClean="0"/>
              <a:t>9600bps to 1.2Tbps</a:t>
            </a:r>
            <a:endParaRPr lang="en-GB" dirty="0"/>
          </a:p>
        </p:txBody>
      </p:sp>
      <p:sp>
        <p:nvSpPr>
          <p:cNvPr id="12" name="Media Placeholder 11"/>
          <p:cNvSpPr>
            <a:spLocks noGrp="1"/>
          </p:cNvSpPr>
          <p:nvPr>
            <p:ph type="media" sz="quarter" idx="4294967295"/>
          </p:nvPr>
        </p:nvSpPr>
        <p:spPr>
          <a:xfrm>
            <a:off x="0" y="1857376"/>
            <a:ext cx="24384000" cy="11858624"/>
          </a:xfrm>
          <a:prstGeom prst="rect">
            <a:avLst/>
          </a:prstGeom>
        </p:spPr>
      </p:sp>
      <p:grpSp>
        <p:nvGrpSpPr>
          <p:cNvPr id="8" name="Group 7"/>
          <p:cNvGrpSpPr/>
          <p:nvPr/>
        </p:nvGrpSpPr>
        <p:grpSpPr>
          <a:xfrm>
            <a:off x="2614615" y="1857376"/>
            <a:ext cx="18459448" cy="11858624"/>
            <a:chOff x="3056424" y="0"/>
            <a:chExt cx="18279576" cy="13716000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056424" y="0"/>
              <a:ext cx="18279576" cy="1371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7" name="Straight Arrow Connector 6"/>
            <p:cNvCxnSpPr/>
            <p:nvPr/>
          </p:nvCxnSpPr>
          <p:spPr>
            <a:xfrm flipH="1" flipV="1">
              <a:off x="12912080" y="7593568"/>
              <a:ext cx="2016224" cy="2720816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flipH="1" flipV="1">
              <a:off x="13848184" y="6473958"/>
              <a:ext cx="4968552" cy="813800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10679832" y="4160534"/>
              <a:ext cx="1224136" cy="1737360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V="1">
              <a:off x="8303568" y="7287758"/>
              <a:ext cx="2376264" cy="2834608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8484271" y="5705873"/>
              <a:ext cx="7786431" cy="26698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7200" dirty="0">
                  <a:solidFill>
                    <a:schemeClr val="tx1"/>
                  </a:solidFill>
                  <a:latin typeface="+mj-lt"/>
                </a:rPr>
                <a:t>~ 50 </a:t>
              </a:r>
              <a:r>
                <a:rPr lang="en-US" sz="7200" dirty="0" err="1">
                  <a:solidFill>
                    <a:schemeClr val="tx1"/>
                  </a:solidFill>
                  <a:latin typeface="+mj-lt"/>
                </a:rPr>
                <a:t>PiB</a:t>
              </a:r>
              <a:r>
                <a:rPr lang="en-US" sz="7200" dirty="0">
                  <a:solidFill>
                    <a:schemeClr val="tx1"/>
                  </a:solidFill>
                  <a:latin typeface="+mj-lt"/>
                </a:rPr>
                <a:t>/year data </a:t>
              </a:r>
              <a:br>
                <a:rPr lang="en-US" sz="7200" dirty="0">
                  <a:solidFill>
                    <a:schemeClr val="tx1"/>
                  </a:solidFill>
                  <a:latin typeface="+mj-lt"/>
                </a:rPr>
              </a:br>
              <a:r>
                <a:rPr lang="en-US" sz="7200" dirty="0">
                  <a:solidFill>
                    <a:schemeClr val="tx1"/>
                  </a:solidFill>
                  <a:latin typeface="+mj-lt"/>
                </a:rPr>
                <a:t>from CERN to WLCG</a:t>
              </a:r>
              <a:endParaRPr lang="en-US" sz="7200" dirty="0">
                <a:solidFill>
                  <a:schemeClr val="tx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64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‘</a:t>
            </a:r>
            <a:r>
              <a:rPr lang="en-US" dirty="0" err="1" smtClean="0"/>
              <a:t>Styn</a:t>
            </a:r>
            <a:r>
              <a:rPr lang="en-US" dirty="0" smtClean="0"/>
              <a:t>’ is clearly a student …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23524487" y="13102037"/>
            <a:ext cx="573874" cy="605934"/>
          </a:xfrm>
        </p:spPr>
        <p:txBody>
          <a:bodyPr/>
          <a:lstStyle/>
          <a:p>
            <a:fld id="{86CB4B4D-7CA3-9044-876B-883B54F8677D}" type="slidenum">
              <a:rPr lang="en-GB" smtClean="0"/>
              <a:pPr/>
              <a:t>30</a:t>
            </a:fld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822170" y="4441460"/>
            <a:ext cx="23171260" cy="6126606"/>
          </a:xfrm>
        </p:spPr>
        <p:txBody>
          <a:bodyPr/>
          <a:lstStyle/>
          <a:p>
            <a:pPr marL="40641" indent="0">
              <a:buNone/>
            </a:pPr>
            <a:r>
              <a:rPr lang="en-GB" sz="3600" dirty="0">
                <a:latin typeface="Courier New" panose="02070309020205020404" pitchFamily="49" charset="0"/>
                <a:cs typeface="Courier New" panose="02070309020205020404" pitchFamily="49" charset="0"/>
              </a:rPr>
              <a:t>INSERT INTO `users` </a:t>
            </a:r>
            <a:r>
              <a:rPr lang="en-GB" sz="3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VALUES </a:t>
            </a:r>
            <a:br>
              <a:rPr lang="en-GB" sz="3600" dirty="0" smtClean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GB" sz="3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3600" dirty="0">
                <a:latin typeface="Courier New" panose="02070309020205020404" pitchFamily="49" charset="0"/>
                <a:cs typeface="Courier New" panose="02070309020205020404" pitchFamily="49" charset="0"/>
              </a:rPr>
              <a:t>102199,'Styn','john1968', </a:t>
            </a:r>
            <a:r>
              <a:rPr lang="en-GB" sz="3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'¤¤¤¤¤¤@¤¤¤¤¤¤.¤¤¤¤¤</a:t>
            </a:r>
            <a:r>
              <a:rPr lang="en-GB" sz="3600" dirty="0">
                <a:latin typeface="Courier New" panose="02070309020205020404" pitchFamily="49" charset="0"/>
                <a:cs typeface="Courier New" panose="02070309020205020404" pitchFamily="49" charset="0"/>
              </a:rPr>
              <a:t>'</a:t>
            </a:r>
            <a:r>
              <a:rPr lang="en-GB" sz="3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GB" sz="3600" dirty="0">
                <a:latin typeface="Courier New" panose="02070309020205020404" pitchFamily="49" charset="0"/>
                <a:cs typeface="Courier New" panose="02070309020205020404" pitchFamily="49" charset="0"/>
              </a:rPr>
              <a:t>0,1,1422654207,0,0</a:t>
            </a:r>
            <a:r>
              <a:rPr lang="en-GB" sz="3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,'');</a:t>
            </a:r>
          </a:p>
          <a:p>
            <a:pPr marL="40641" indent="0">
              <a:buNone/>
            </a:pPr>
            <a:endParaRPr lang="en-GB" sz="3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0641" indent="0">
              <a:buNone/>
            </a:pPr>
            <a:r>
              <a:rPr lang="en-US" sz="3600" i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from home with </a:t>
            </a:r>
            <a:r>
              <a:rPr lang="en-US" sz="3600" i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Ziggo</a:t>
            </a:r>
            <a:r>
              <a:rPr lang="en-US" sz="3600" i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as the ISP, and one in a while using a Vodafone mobile browser</a:t>
            </a:r>
            <a:endParaRPr lang="en-GB" sz="3600" i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0641" indent="0">
              <a:buNone/>
            </a:pPr>
            <a:r>
              <a:rPr lang="en-GB" sz="3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INSERT </a:t>
            </a:r>
            <a:r>
              <a:rPr lang="en-GB" sz="3600" dirty="0">
                <a:latin typeface="Courier New" panose="02070309020205020404" pitchFamily="49" charset="0"/>
                <a:cs typeface="Courier New" panose="02070309020205020404" pitchFamily="49" charset="0"/>
              </a:rPr>
              <a:t>INTO `</a:t>
            </a:r>
            <a:r>
              <a:rPr lang="en-GB" sz="3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checkip</a:t>
            </a:r>
            <a:r>
              <a:rPr lang="en-GB" sz="3600" dirty="0">
                <a:latin typeface="Courier New" panose="02070309020205020404" pitchFamily="49" charset="0"/>
                <a:cs typeface="Courier New" panose="02070309020205020404" pitchFamily="49" charset="0"/>
              </a:rPr>
              <a:t>` (`id`, `</a:t>
            </a:r>
            <a:r>
              <a:rPr lang="en-GB" sz="3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GB" sz="3600" dirty="0">
                <a:latin typeface="Courier New" panose="02070309020205020404" pitchFamily="49" charset="0"/>
                <a:cs typeface="Courier New" panose="02070309020205020404" pitchFamily="49" charset="0"/>
              </a:rPr>
              <a:t>`, `user`) VALUES (87</a:t>
            </a:r>
            <a:r>
              <a:rPr lang="en-GB" sz="3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,'¤¤.75.183.125</a:t>
            </a:r>
            <a:r>
              <a:rPr lang="en-GB" sz="3600" dirty="0">
                <a:latin typeface="Courier New" panose="02070309020205020404" pitchFamily="49" charset="0"/>
                <a:cs typeface="Courier New" panose="02070309020205020404" pitchFamily="49" charset="0"/>
              </a:rPr>
              <a:t>','Styn');</a:t>
            </a:r>
          </a:p>
          <a:p>
            <a:pPr marL="40641" indent="0">
              <a:buNone/>
            </a:pPr>
            <a:r>
              <a:rPr lang="en-GB" sz="3600" dirty="0">
                <a:latin typeface="Courier New" panose="02070309020205020404" pitchFamily="49" charset="0"/>
                <a:cs typeface="Courier New" panose="02070309020205020404" pitchFamily="49" charset="0"/>
              </a:rPr>
              <a:t>INSERT INTO `</a:t>
            </a:r>
            <a:r>
              <a:rPr lang="en-GB" sz="3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checkip</a:t>
            </a:r>
            <a:r>
              <a:rPr lang="en-GB" sz="3600" dirty="0">
                <a:latin typeface="Courier New" panose="02070309020205020404" pitchFamily="49" charset="0"/>
                <a:cs typeface="Courier New" panose="02070309020205020404" pitchFamily="49" charset="0"/>
              </a:rPr>
              <a:t>` (`id`, `</a:t>
            </a:r>
            <a:r>
              <a:rPr lang="en-GB" sz="3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GB" sz="3600" dirty="0">
                <a:latin typeface="Courier New" panose="02070309020205020404" pitchFamily="49" charset="0"/>
                <a:cs typeface="Courier New" panose="02070309020205020404" pitchFamily="49" charset="0"/>
              </a:rPr>
              <a:t>`, `user`) VALUES (138</a:t>
            </a:r>
            <a:r>
              <a:rPr lang="en-GB" sz="3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,'¤¤.217.77.43</a:t>
            </a:r>
            <a:r>
              <a:rPr lang="en-GB" sz="3600" dirty="0">
                <a:latin typeface="Courier New" panose="02070309020205020404" pitchFamily="49" charset="0"/>
                <a:cs typeface="Courier New" panose="02070309020205020404" pitchFamily="49" charset="0"/>
              </a:rPr>
              <a:t>','Styn');</a:t>
            </a:r>
          </a:p>
          <a:p>
            <a:pPr marL="40641" indent="0">
              <a:buNone/>
            </a:pPr>
            <a:endParaRPr lang="en-US" sz="36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0641" indent="0">
              <a:buNone/>
            </a:pPr>
            <a:r>
              <a:rPr lang="en-GB" sz="3600" i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and 95 attacks ordered, against a Dutch ROC, and later a Dutch university:</a:t>
            </a:r>
            <a:br>
              <a:rPr lang="en-GB" sz="3600" i="1" dirty="0" smtClean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GB" sz="3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INSERT </a:t>
            </a:r>
            <a:r>
              <a:rPr lang="en-GB" sz="3600" dirty="0">
                <a:latin typeface="Courier New" panose="02070309020205020404" pitchFamily="49" charset="0"/>
                <a:cs typeface="Courier New" panose="02070309020205020404" pitchFamily="49" charset="0"/>
              </a:rPr>
              <a:t>INTO `logs` </a:t>
            </a:r>
            <a:r>
              <a:rPr lang="en-GB" sz="3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VALUES (14071</a:t>
            </a:r>
            <a:r>
              <a:rPr lang="en-GB" sz="3600" dirty="0">
                <a:latin typeface="Courier New" panose="02070309020205020404" pitchFamily="49" charset="0"/>
                <a:cs typeface="Courier New" panose="02070309020205020404" pitchFamily="49" charset="0"/>
              </a:rPr>
              <a:t>,'Styn</a:t>
            </a:r>
            <a:r>
              <a:rPr lang="en-GB" sz="3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','¤¤¤.97.64.171</a:t>
            </a:r>
            <a:r>
              <a:rPr lang="en-GB" sz="3600" dirty="0">
                <a:latin typeface="Courier New" panose="02070309020205020404" pitchFamily="49" charset="0"/>
                <a:cs typeface="Courier New" panose="02070309020205020404" pitchFamily="49" charset="0"/>
              </a:rPr>
              <a:t>',</a:t>
            </a:r>
            <a:r>
              <a:rPr lang="en-GB" sz="3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80,95,'¤¤¤¤',...);</a:t>
            </a:r>
          </a:p>
          <a:p>
            <a:pPr marL="40641" indent="0">
              <a:buNone/>
            </a:pPr>
            <a:r>
              <a:rPr lang="en-US" sz="3600" i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but meanwhile also on some </a:t>
            </a:r>
            <a:r>
              <a:rPr lang="en-US" sz="3600" i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Ziggo</a:t>
            </a:r>
            <a:r>
              <a:rPr lang="en-US" sz="3600" i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addresses – assumed his game opponents in a dorm</a:t>
            </a:r>
            <a:endParaRPr lang="en-GB" sz="3600" i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0641" indent="0">
              <a:buNone/>
            </a:pPr>
            <a:endParaRPr lang="en-GB" sz="3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53339" y="12253180"/>
            <a:ext cx="19708922" cy="82073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sym typeface="Helvetica Neue"/>
              </a:rPr>
              <a:t>data thanks to</a:t>
            </a:r>
            <a:r>
              <a:rPr kumimoji="0" lang="en-US" sz="40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sym typeface="Helvetica Neue"/>
              </a:rPr>
              <a:t> a nice data leak of the </a:t>
            </a:r>
            <a:r>
              <a:rPr kumimoji="0" lang="en-US" sz="40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sym typeface="Helvetica Neue"/>
              </a:rPr>
              <a:t>LizardSquad</a:t>
            </a:r>
            <a:r>
              <a:rPr kumimoji="0" lang="en-US" sz="40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sym typeface="Helvetica Neue"/>
              </a:rPr>
              <a:t> </a:t>
            </a:r>
            <a:r>
              <a:rPr kumimoji="0" lang="en-US" sz="40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sym typeface="Helvetica Neue"/>
              </a:rPr>
              <a:t>DDoS</a:t>
            </a:r>
            <a:r>
              <a:rPr lang="en-US" sz="4000" b="0" i="0" dirty="0" smtClean="0">
                <a:latin typeface="+mn-lt"/>
              </a:rPr>
              <a:t>-for-hire service in 2015 </a:t>
            </a:r>
            <a:r>
              <a:rPr lang="en-US" sz="4000" b="0" i="0" dirty="0" smtClean="0">
                <a:latin typeface="+mn-lt"/>
                <a:sym typeface="Wingdings" panose="05000000000000000000" pitchFamily="2" charset="2"/>
              </a:rPr>
              <a:t></a:t>
            </a:r>
            <a:endParaRPr kumimoji="0" lang="en-GB" sz="4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78699524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DDoS</a:t>
            </a:r>
            <a:r>
              <a:rPr lang="en-US" dirty="0" smtClean="0"/>
              <a:t> usage of IP protocols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31</a:t>
            </a:fld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13" y="2408015"/>
            <a:ext cx="20523997" cy="10288653"/>
          </a:xfrm>
        </p:spPr>
      </p:pic>
    </p:spTree>
    <p:extLst>
      <p:ext uri="{BB962C8B-B14F-4D97-AF65-F5344CB8AC3E}">
        <p14:creationId xmlns:p14="http://schemas.microsoft.com/office/powerpoint/2010/main" val="1938246759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Reflection &amp; amplification attacks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32</a:t>
            </a:fld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927" y="1935520"/>
            <a:ext cx="11229038" cy="7673176"/>
          </a:xfrm>
        </p:spPr>
      </p:pic>
      <p:sp>
        <p:nvSpPr>
          <p:cNvPr id="6" name="Rectangle 5"/>
          <p:cNvSpPr/>
          <p:nvPr/>
        </p:nvSpPr>
        <p:spPr>
          <a:xfrm>
            <a:off x="19324" y="12753864"/>
            <a:ext cx="1616500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0" i="0" dirty="0" smtClean="0">
                <a:latin typeface="Akkurat Std Light" panose="02000303000000000000" pitchFamily="2" charset="0"/>
              </a:rPr>
              <a:t>Image source top-left : </a:t>
            </a:r>
            <a:r>
              <a:rPr lang="en-GB" b="0" i="0" dirty="0" smtClean="0">
                <a:latin typeface="Akkurat Std Light" panose="02000303000000000000" pitchFamily="2" charset="0"/>
                <a:hlinkClick r:id="rId3"/>
              </a:rPr>
              <a:t>https</a:t>
            </a:r>
            <a:r>
              <a:rPr lang="en-GB" b="0" i="0" dirty="0">
                <a:latin typeface="Akkurat Std Light" panose="02000303000000000000" pitchFamily="2" charset="0"/>
                <a:hlinkClick r:id="rId3"/>
              </a:rPr>
              <a:t>://</a:t>
            </a:r>
            <a:r>
              <a:rPr lang="en-GB" b="0" i="0" dirty="0" smtClean="0">
                <a:latin typeface="Akkurat Std Light" panose="02000303000000000000" pitchFamily="2" charset="0"/>
                <a:hlinkClick r:id="rId3"/>
              </a:rPr>
              <a:t>labs.ripe.net/Members/gih/ntp-for-evil</a:t>
            </a:r>
            <a:endParaRPr lang="en-GB" b="0" i="0" dirty="0" smtClean="0">
              <a:latin typeface="Akkurat Std Light" panose="02000303000000000000" pitchFamily="2" charset="0"/>
            </a:endParaRPr>
          </a:p>
          <a:p>
            <a:r>
              <a:rPr lang="en-US" b="0" i="0" dirty="0" err="1" smtClean="0">
                <a:latin typeface="Akkurat Std Light" panose="02000303000000000000" pitchFamily="2" charset="0"/>
              </a:rPr>
              <a:t>NLNet</a:t>
            </a:r>
            <a:r>
              <a:rPr lang="en-US" b="0" i="0" dirty="0">
                <a:latin typeface="Akkurat Std Light" panose="02000303000000000000" pitchFamily="2" charset="0"/>
              </a:rPr>
              <a:t> labs: </a:t>
            </a:r>
            <a:r>
              <a:rPr lang="en-US" b="0" i="0" dirty="0">
                <a:latin typeface="Akkurat Std Light" panose="02000303000000000000" pitchFamily="2" charset="0"/>
                <a:hlinkClick r:id="rId4"/>
              </a:rPr>
              <a:t>https://</a:t>
            </a:r>
            <a:r>
              <a:rPr lang="en-US" b="0" i="0" dirty="0" smtClean="0">
                <a:latin typeface="Akkurat Std Light" panose="02000303000000000000" pitchFamily="2" charset="0"/>
                <a:hlinkClick r:id="rId4"/>
              </a:rPr>
              <a:t>www.nlnetlabs.nl/downloads/publications/report-rrl-dekoning-rozekrans.pdf</a:t>
            </a:r>
            <a:endParaRPr lang="en-GB" b="0" i="0" dirty="0">
              <a:latin typeface="Akkurat Std Light" panose="0200030300000000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63565" y="3657489"/>
            <a:ext cx="14430375" cy="909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944453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‘BCP-38’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33</a:t>
            </a:fld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610" y="2552700"/>
            <a:ext cx="21694654" cy="10548938"/>
          </a:xfrm>
        </p:spPr>
      </p:pic>
      <p:sp>
        <p:nvSpPr>
          <p:cNvPr id="6" name="TextBox 5"/>
          <p:cNvSpPr txBox="1"/>
          <p:nvPr/>
        </p:nvSpPr>
        <p:spPr>
          <a:xfrm>
            <a:off x="2653259" y="12956818"/>
            <a:ext cx="19769836" cy="7591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defTabSz="457200"/>
            <a:r>
              <a:rPr lang="en-US" sz="3600" b="0" i="0" dirty="0">
                <a:latin typeface="+mn-lt"/>
              </a:rPr>
              <a:t>Read up on Barry Greene’s pages at SENKI: http://www.senki.org/exploitable-port-filtering/</a:t>
            </a:r>
            <a:endParaRPr kumimoji="0" lang="en-GB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778144132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 the T1’s it’s too late …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34</a:t>
            </a:fld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950" y="2199469"/>
            <a:ext cx="17856368" cy="11225494"/>
          </a:xfrm>
        </p:spPr>
      </p:pic>
    </p:spTree>
    <p:extLst>
      <p:ext uri="{BB962C8B-B14F-4D97-AF65-F5344CB8AC3E}">
        <p14:creationId xmlns:p14="http://schemas.microsoft.com/office/powerpoint/2010/main" val="1799560816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 why </a:t>
            </a:r>
            <a:r>
              <a:rPr lang="en-US" dirty="0" err="1" smtClean="0"/>
              <a:t>DDoS</a:t>
            </a:r>
            <a:r>
              <a:rPr lang="en-US" dirty="0" smtClean="0"/>
              <a:t> persists …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149900" y="2552700"/>
            <a:ext cx="24149657" cy="10113990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40641" indent="0">
              <a:buNone/>
            </a:pPr>
            <a:r>
              <a:rPr lang="en-US" dirty="0" smtClean="0"/>
              <a:t>b</a:t>
            </a:r>
            <a:r>
              <a:rPr lang="en-US" dirty="0" smtClean="0"/>
              <a:t>ut ‘</a:t>
            </a:r>
            <a:r>
              <a:rPr lang="nl-NL" dirty="0"/>
              <a:t>de </a:t>
            </a:r>
            <a:r>
              <a:rPr lang="nl-NL" dirty="0" err="1"/>
              <a:t>cost</a:t>
            </a:r>
            <a:r>
              <a:rPr lang="nl-NL" dirty="0"/>
              <a:t> </a:t>
            </a:r>
            <a:r>
              <a:rPr lang="nl-NL" dirty="0" err="1"/>
              <a:t>gaet</a:t>
            </a:r>
            <a:r>
              <a:rPr lang="nl-NL" dirty="0"/>
              <a:t> voor de </a:t>
            </a:r>
            <a:r>
              <a:rPr lang="nl-NL" dirty="0" err="1"/>
              <a:t>baet</a:t>
            </a:r>
            <a:r>
              <a:rPr lang="nl-NL" dirty="0"/>
              <a:t> </a:t>
            </a:r>
            <a:r>
              <a:rPr lang="nl-NL" dirty="0" err="1" smtClean="0"/>
              <a:t>uyt</a:t>
            </a:r>
            <a:r>
              <a:rPr lang="nl-NL" dirty="0" smtClean="0"/>
              <a:t>’ </a:t>
            </a:r>
            <a:r>
              <a:rPr lang="nl-NL" dirty="0" smtClean="0"/>
              <a:t>or ‘</a:t>
            </a:r>
            <a:r>
              <a:rPr lang="nl-NL" dirty="0" err="1" smtClean="0"/>
              <a:t>the</a:t>
            </a:r>
            <a:r>
              <a:rPr lang="nl-NL" dirty="0" smtClean="0"/>
              <a:t> </a:t>
            </a:r>
            <a:r>
              <a:rPr lang="nl-NL" dirty="0" err="1" smtClean="0"/>
              <a:t>tragedy</a:t>
            </a:r>
            <a:r>
              <a:rPr lang="nl-NL" dirty="0" smtClean="0"/>
              <a:t> of </a:t>
            </a:r>
            <a:r>
              <a:rPr lang="nl-NL" dirty="0" err="1" smtClean="0"/>
              <a:t>the</a:t>
            </a:r>
            <a:r>
              <a:rPr lang="nl-NL" dirty="0" smtClean="0"/>
              <a:t> </a:t>
            </a:r>
            <a:r>
              <a:rPr lang="nl-NL" dirty="0" err="1" smtClean="0"/>
              <a:t>commons</a:t>
            </a:r>
            <a:r>
              <a:rPr lang="nl-NL" dirty="0" smtClean="0"/>
              <a:t>’</a:t>
            </a:r>
          </a:p>
          <a:p>
            <a:r>
              <a:rPr lang="en-US" sz="5400" dirty="0" smtClean="0">
                <a:solidFill>
                  <a:srgbClr val="6F2575"/>
                </a:solidFill>
                <a:latin typeface="Akkurat Std Italic" panose="02000503000000000000" pitchFamily="2" charset="0"/>
              </a:rPr>
              <a:t>Should we consider ISPs an accomplice for sending traffic not ‘their own’?</a:t>
            </a:r>
          </a:p>
          <a:p>
            <a:r>
              <a:rPr lang="en-US" sz="5400" dirty="0" smtClean="0">
                <a:solidFill>
                  <a:srgbClr val="6F2575"/>
                </a:solidFill>
                <a:latin typeface="Akkurat Std Italic" panose="02000503000000000000" pitchFamily="2" charset="0"/>
              </a:rPr>
              <a:t>Should we do the same for IP prefix hijacking? </a:t>
            </a:r>
          </a:p>
          <a:p>
            <a:r>
              <a:rPr lang="en-US" sz="5400" dirty="0" smtClean="0">
                <a:solidFill>
                  <a:srgbClr val="6F2575"/>
                </a:solidFill>
                <a:latin typeface="Akkurat Std Italic" panose="02000503000000000000" pitchFamily="2" charset="0"/>
              </a:rPr>
              <a:t>Or is it the responsibility of the </a:t>
            </a:r>
            <a:r>
              <a:rPr lang="en-US" sz="5400" dirty="0" err="1" smtClean="0">
                <a:solidFill>
                  <a:srgbClr val="6F2575"/>
                </a:solidFill>
                <a:latin typeface="Akkurat Std Italic" panose="02000503000000000000" pitchFamily="2" charset="0"/>
              </a:rPr>
              <a:t>IoT</a:t>
            </a:r>
            <a:r>
              <a:rPr lang="en-US" sz="5400" dirty="0" smtClean="0">
                <a:solidFill>
                  <a:srgbClr val="6F2575"/>
                </a:solidFill>
                <a:latin typeface="Akkurat Std Italic" panose="02000503000000000000" pitchFamily="2" charset="0"/>
              </a:rPr>
              <a:t> device’s owner? Or its manufacturer?</a:t>
            </a:r>
            <a:endParaRPr lang="en-US" sz="5400" dirty="0" smtClean="0">
              <a:solidFill>
                <a:srgbClr val="6F2575"/>
              </a:solidFill>
              <a:latin typeface="Akkurat Std Italic" panose="02000503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2259" y="2132975"/>
            <a:ext cx="16205996" cy="698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979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23524487" y="13102037"/>
            <a:ext cx="573874" cy="605934"/>
          </a:xfrm>
        </p:spPr>
        <p:txBody>
          <a:bodyPr/>
          <a:lstStyle/>
          <a:p>
            <a:fld id="{86CB4B4D-7CA3-9044-876B-883B54F8677D}" type="slidenum">
              <a:rPr lang="en-GB" smtClean="0"/>
              <a:pPr/>
              <a:t>36</a:t>
            </a:fld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6756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037" y="5551167"/>
            <a:ext cx="3861888" cy="270784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IT Infrastructures for Research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1"/>
          </p:nvPr>
        </p:nvSpPr>
        <p:spPr>
          <a:xfrm>
            <a:off x="16985963" y="8633339"/>
            <a:ext cx="7091317" cy="4770437"/>
          </a:xfrm>
        </p:spPr>
        <p:txBody>
          <a:bodyPr/>
          <a:lstStyle/>
          <a:p>
            <a:pPr marL="40641" indent="0">
              <a:buNone/>
            </a:pPr>
            <a:r>
              <a:rPr lang="en-US" sz="4000" dirty="0">
                <a:solidFill>
                  <a:srgbClr val="6F2575"/>
                </a:solidFill>
              </a:rPr>
              <a:t>de ~5 petabyte </a:t>
            </a:r>
            <a:r>
              <a:rPr lang="en-US" sz="4000" dirty="0" err="1">
                <a:solidFill>
                  <a:srgbClr val="6F2575"/>
                </a:solidFill>
              </a:rPr>
              <a:t>gegevens</a:t>
            </a:r>
            <a:r>
              <a:rPr lang="en-US" sz="4000" dirty="0">
                <a:solidFill>
                  <a:srgbClr val="6F2575"/>
                </a:solidFill>
              </a:rPr>
              <a:t> </a:t>
            </a:r>
            <a:r>
              <a:rPr lang="en-US" sz="4000" dirty="0" err="1">
                <a:solidFill>
                  <a:srgbClr val="6F2575"/>
                </a:solidFill>
              </a:rPr>
              <a:t>bij</a:t>
            </a:r>
            <a:r>
              <a:rPr lang="en-US" sz="4000" dirty="0">
                <a:solidFill>
                  <a:srgbClr val="6F2575"/>
                </a:solidFill>
              </a:rPr>
              <a:t> </a:t>
            </a:r>
            <a:r>
              <a:rPr lang="en-US" sz="4000" dirty="0" err="1">
                <a:solidFill>
                  <a:srgbClr val="6F2575"/>
                </a:solidFill>
              </a:rPr>
              <a:t>ons</a:t>
            </a:r>
            <a:r>
              <a:rPr lang="en-US" sz="4000" dirty="0">
                <a:solidFill>
                  <a:srgbClr val="6F2575"/>
                </a:solidFill>
              </a:rPr>
              <a:t> </a:t>
            </a:r>
            <a:r>
              <a:rPr lang="en-US" sz="4000" dirty="0" err="1">
                <a:solidFill>
                  <a:srgbClr val="6F2575"/>
                </a:solidFill>
              </a:rPr>
              <a:t>moeten</a:t>
            </a:r>
            <a:r>
              <a:rPr lang="en-US" sz="4000" dirty="0">
                <a:solidFill>
                  <a:srgbClr val="6F2575"/>
                </a:solidFill>
              </a:rPr>
              <a:t> we </a:t>
            </a:r>
            <a:r>
              <a:rPr lang="en-US" sz="4000" dirty="0" err="1">
                <a:solidFill>
                  <a:srgbClr val="6F2575"/>
                </a:solidFill>
              </a:rPr>
              <a:t>ook</a:t>
            </a:r>
            <a:r>
              <a:rPr lang="en-US" sz="4000" dirty="0">
                <a:solidFill>
                  <a:srgbClr val="6F2575"/>
                </a:solidFill>
              </a:rPr>
              <a:t> in </a:t>
            </a:r>
            <a:r>
              <a:rPr lang="nl-NL" sz="4000" dirty="0" err="1">
                <a:solidFill>
                  <a:srgbClr val="6F2575"/>
                </a:solidFill>
              </a:rPr>
              <a:t>éé</a:t>
            </a:r>
            <a:r>
              <a:rPr lang="en-US" sz="4000" dirty="0">
                <a:solidFill>
                  <a:srgbClr val="6F2575"/>
                </a:solidFill>
              </a:rPr>
              <a:t>n dag </a:t>
            </a:r>
            <a:r>
              <a:rPr lang="en-US" sz="4000" dirty="0" err="1">
                <a:solidFill>
                  <a:srgbClr val="6F2575"/>
                </a:solidFill>
              </a:rPr>
              <a:t>kunnen</a:t>
            </a:r>
            <a:r>
              <a:rPr lang="en-US" sz="4000" dirty="0">
                <a:solidFill>
                  <a:srgbClr val="6F2575"/>
                </a:solidFill>
              </a:rPr>
              <a:t> </a:t>
            </a:r>
            <a:r>
              <a:rPr lang="en-US" sz="4000" dirty="0" err="1">
                <a:solidFill>
                  <a:srgbClr val="6F2575"/>
                </a:solidFill>
              </a:rPr>
              <a:t>lezen</a:t>
            </a:r>
            <a:r>
              <a:rPr lang="en-US" sz="4000" dirty="0">
                <a:solidFill>
                  <a:srgbClr val="6F2575"/>
                </a:solidFill>
              </a:rPr>
              <a:t>, </a:t>
            </a:r>
            <a:r>
              <a:rPr lang="en-US" sz="4000" dirty="0" err="1">
                <a:solidFill>
                  <a:srgbClr val="6F2575"/>
                </a:solidFill>
              </a:rPr>
              <a:t>anders</a:t>
            </a:r>
            <a:r>
              <a:rPr lang="en-US" sz="4000" dirty="0">
                <a:solidFill>
                  <a:srgbClr val="6F2575"/>
                </a:solidFill>
              </a:rPr>
              <a:t> </a:t>
            </a:r>
            <a:r>
              <a:rPr lang="en-US" sz="4000" dirty="0" err="1">
                <a:solidFill>
                  <a:srgbClr val="6F2575"/>
                </a:solidFill>
              </a:rPr>
              <a:t>staan</a:t>
            </a:r>
            <a:r>
              <a:rPr lang="en-US" sz="4000" dirty="0">
                <a:solidFill>
                  <a:srgbClr val="6F2575"/>
                </a:solidFill>
              </a:rPr>
              <a:t> die 7000 </a:t>
            </a:r>
            <a:r>
              <a:rPr lang="en-US" sz="4000" dirty="0" err="1">
                <a:solidFill>
                  <a:srgbClr val="6F2575"/>
                </a:solidFill>
              </a:rPr>
              <a:t>rekenkernen</a:t>
            </a:r>
            <a:r>
              <a:rPr lang="en-US" sz="4000" dirty="0">
                <a:solidFill>
                  <a:srgbClr val="6F2575"/>
                </a:solidFill>
              </a:rPr>
              <a:t> </a:t>
            </a:r>
            <a:r>
              <a:rPr lang="en-US" sz="4000" dirty="0" err="1">
                <a:solidFill>
                  <a:srgbClr val="6F2575"/>
                </a:solidFill>
              </a:rPr>
              <a:t>te</a:t>
            </a:r>
            <a:r>
              <a:rPr lang="en-US" sz="4000" dirty="0">
                <a:solidFill>
                  <a:srgbClr val="6F2575"/>
                </a:solidFill>
              </a:rPr>
              <a:t> </a:t>
            </a:r>
            <a:r>
              <a:rPr lang="en-US" sz="4000" dirty="0" err="1">
                <a:solidFill>
                  <a:srgbClr val="6F2575"/>
                </a:solidFill>
              </a:rPr>
              <a:t>wachten</a:t>
            </a:r>
            <a:r>
              <a:rPr lang="en-US" sz="4000" dirty="0">
                <a:solidFill>
                  <a:srgbClr val="6F2575"/>
                </a:solidFill>
              </a:rPr>
              <a:t> </a:t>
            </a:r>
            <a:r>
              <a:rPr lang="en-US" sz="4000" dirty="0">
                <a:solidFill>
                  <a:srgbClr val="6F2575"/>
                </a:solidFill>
              </a:rPr>
              <a:t>… die </a:t>
            </a:r>
            <a:r>
              <a:rPr lang="en-US" sz="4000" dirty="0" err="1">
                <a:solidFill>
                  <a:srgbClr val="6F2575"/>
                </a:solidFill>
              </a:rPr>
              <a:t>lezen</a:t>
            </a:r>
            <a:r>
              <a:rPr lang="en-US" sz="4000" dirty="0">
                <a:solidFill>
                  <a:srgbClr val="6F2575"/>
                </a:solidFill>
              </a:rPr>
              <a:t> </a:t>
            </a:r>
            <a:br>
              <a:rPr lang="en-US" sz="4000" dirty="0">
                <a:solidFill>
                  <a:srgbClr val="6F2575"/>
                </a:solidFill>
              </a:rPr>
            </a:br>
            <a:r>
              <a:rPr lang="en-US" sz="4000" dirty="0" err="1">
                <a:solidFill>
                  <a:srgbClr val="6F2575"/>
                </a:solidFill>
              </a:rPr>
              <a:t>ieder</a:t>
            </a:r>
            <a:r>
              <a:rPr lang="en-US" sz="4000" dirty="0">
                <a:solidFill>
                  <a:srgbClr val="6F2575"/>
                </a:solidFill>
              </a:rPr>
              <a:t> ~10MB per </a:t>
            </a:r>
            <a:r>
              <a:rPr lang="en-US" sz="4000" dirty="0" err="1">
                <a:solidFill>
                  <a:srgbClr val="6F2575"/>
                </a:solidFill>
              </a:rPr>
              <a:t>seconde</a:t>
            </a:r>
            <a:r>
              <a:rPr lang="en-US" sz="4000" dirty="0">
                <a:solidFill>
                  <a:srgbClr val="6F2575"/>
                </a:solidFill>
              </a:rPr>
              <a:t>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0200" y="4369198"/>
            <a:ext cx="3597275" cy="21786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176838"/>
            <a:ext cx="4137170" cy="282416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510855" y="2031410"/>
            <a:ext cx="5134418" cy="16825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algn="ctr"/>
            <a:r>
              <a:rPr lang="en-US" sz="4800" b="0" i="0" dirty="0">
                <a:latin typeface="Akkurat Std Bold" panose="02000803000000000000" pitchFamily="2" charset="0"/>
              </a:rPr>
              <a:t>High Throughput </a:t>
            </a:r>
            <a:br>
              <a:rPr lang="en-US" sz="4800" b="0" i="0" dirty="0">
                <a:latin typeface="Akkurat Std Bold" panose="02000803000000000000" pitchFamily="2" charset="0"/>
              </a:rPr>
            </a:br>
            <a:r>
              <a:rPr lang="en-US" sz="4800" b="0" i="0" dirty="0">
                <a:latin typeface="Akkurat Std Bold" panose="02000803000000000000" pitchFamily="2" charset="0"/>
              </a:rPr>
              <a:t>Compute</a:t>
            </a:r>
            <a:endParaRPr lang="en-GB" sz="4800" b="0" i="0" dirty="0">
              <a:latin typeface="Akkurat Std Bold" panose="02000803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993178" y="2400742"/>
            <a:ext cx="6169958" cy="9438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algn="ctr"/>
            <a:r>
              <a:rPr lang="nl-NL" sz="4800" b="0" i="0" dirty="0">
                <a:latin typeface="Akkurat Std Bold" panose="02000803000000000000" pitchFamily="2" charset="0"/>
              </a:rPr>
              <a:t>parallel data storage</a:t>
            </a:r>
            <a:endParaRPr lang="nl-NL" sz="4800" b="0" i="0" dirty="0">
              <a:latin typeface="Akkurat Std Bold" panose="02000803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05873" y="2423678"/>
            <a:ext cx="6248505" cy="9438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algn="ctr"/>
            <a:r>
              <a:rPr lang="en-US" sz="4800" b="0" i="0" dirty="0">
                <a:latin typeface="Akkurat Std Bold" panose="02000803000000000000" pitchFamily="2" charset="0"/>
              </a:rPr>
              <a:t>Secure Collaboration</a:t>
            </a:r>
            <a:endParaRPr lang="en-GB" sz="4800" b="0" i="0" dirty="0">
              <a:latin typeface="Akkurat Std Bold" panose="02000803000000000000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20305" y="3600727"/>
            <a:ext cx="4634888" cy="531686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6248" y="3778667"/>
            <a:ext cx="2070923" cy="2273147"/>
          </a:xfrm>
          <a:prstGeom prst="rect">
            <a:avLst/>
          </a:prstGeom>
          <a:ln>
            <a:solidFill>
              <a:srgbClr val="6F2575"/>
            </a:solidFill>
          </a:ln>
          <a:effectLst>
            <a:glow rad="101600">
              <a:srgbClr val="6F2575">
                <a:alpha val="60000"/>
              </a:srgbClr>
            </a:glo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211344" y="3582247"/>
            <a:ext cx="5988827" cy="3404936"/>
          </a:xfrm>
          <a:prstGeom prst="rect">
            <a:avLst/>
          </a:prstGeom>
        </p:spPr>
      </p:pic>
      <p:sp>
        <p:nvSpPr>
          <p:cNvPr id="18" name="Content Placeholder 1"/>
          <p:cNvSpPr txBox="1">
            <a:spLocks/>
          </p:cNvSpPr>
          <p:nvPr/>
        </p:nvSpPr>
        <p:spPr>
          <a:xfrm>
            <a:off x="9557760" y="9874920"/>
            <a:ext cx="6096000" cy="2462581"/>
          </a:xfrm>
          <a:prstGeom prst="rect">
            <a:avLst/>
          </a:prstGeom>
        </p:spPr>
        <p:txBody>
          <a:bodyPr/>
          <a:lstStyle>
            <a:lvl1pPr marL="627179" marR="57799" indent="-586539" algn="l" defTabSz="129540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0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Minion Pro"/>
                <a:cs typeface="Minion Pro"/>
                <a:sym typeface="Minion Pro"/>
              </a:defRPr>
            </a:lvl1pPr>
            <a:lvl2pPr marL="1044126" marR="57799" indent="-546286" algn="l" defTabSz="129540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0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Minion Pro"/>
                <a:cs typeface="Minion Pro"/>
                <a:sym typeface="Minion Pro"/>
              </a:defRPr>
            </a:lvl2pPr>
            <a:lvl3pPr marL="1485718" marR="57799" indent="-530678" algn="l" defTabSz="129540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0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Minion Pro"/>
                <a:cs typeface="Minion Pro"/>
                <a:sym typeface="Minion Pro"/>
              </a:defRPr>
            </a:lvl3pPr>
            <a:lvl4pPr marL="2031364" marR="57799" indent="-619125" algn="l" defTabSz="129540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0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Minion Pro"/>
                <a:cs typeface="Minion Pro"/>
                <a:sym typeface="Minion Pro"/>
              </a:defRPr>
            </a:lvl4pPr>
            <a:lvl5pPr marL="2488564" marR="57799" indent="-619125" algn="l" defTabSz="129540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0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Minion Pro"/>
                <a:cs typeface="Minion Pro"/>
                <a:sym typeface="Minion Pro"/>
              </a:defRPr>
            </a:lvl5pPr>
            <a:lvl6pPr marL="2488564" marR="57799" indent="-619125" algn="l" defTabSz="129540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6pPr>
            <a:lvl7pPr marL="2488564" marR="57799" indent="-619125" algn="l" defTabSz="129540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7pPr>
            <a:lvl8pPr marL="2488564" marR="57799" indent="-619125" algn="l" defTabSz="129540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8pPr>
            <a:lvl9pPr marL="2488564" marR="57799" indent="-619125" algn="l" defTabSz="129540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9pPr>
          </a:lstStyle>
          <a:p>
            <a:pPr marL="40641" indent="0">
              <a:buNone/>
            </a:pPr>
            <a:r>
              <a:rPr lang="en-US" sz="4000" dirty="0">
                <a:solidFill>
                  <a:srgbClr val="6F2575"/>
                </a:solidFill>
              </a:rPr>
              <a:t>7000 </a:t>
            </a:r>
            <a:r>
              <a:rPr lang="en-US" sz="4000" dirty="0" err="1">
                <a:solidFill>
                  <a:srgbClr val="6F2575"/>
                </a:solidFill>
              </a:rPr>
              <a:t>rekenkernen</a:t>
            </a:r>
            <a:r>
              <a:rPr lang="en-US" sz="4000" dirty="0">
                <a:solidFill>
                  <a:srgbClr val="6F2575"/>
                </a:solidFill>
              </a:rPr>
              <a:t> </a:t>
            </a:r>
            <a:br>
              <a:rPr lang="en-US" sz="4000" dirty="0">
                <a:solidFill>
                  <a:srgbClr val="6F2575"/>
                </a:solidFill>
              </a:rPr>
            </a:br>
            <a:r>
              <a:rPr lang="en-US" sz="4000" dirty="0">
                <a:solidFill>
                  <a:srgbClr val="6F2575"/>
                </a:solidFill>
              </a:rPr>
              <a:t>(is ~300 servers) </a:t>
            </a:r>
            <a:r>
              <a:rPr lang="en-US" sz="4000" dirty="0" err="1">
                <a:solidFill>
                  <a:srgbClr val="6F2575"/>
                </a:solidFill>
              </a:rPr>
              <a:t>staan</a:t>
            </a:r>
            <a:r>
              <a:rPr lang="en-US" sz="4000" dirty="0">
                <a:solidFill>
                  <a:srgbClr val="6F2575"/>
                </a:solidFill>
              </a:rPr>
              <a:t> </a:t>
            </a:r>
            <a:br>
              <a:rPr lang="en-US" sz="4000" dirty="0">
                <a:solidFill>
                  <a:srgbClr val="6F2575"/>
                </a:solidFill>
              </a:rPr>
            </a:br>
            <a:r>
              <a:rPr lang="en-US" sz="4000" dirty="0">
                <a:solidFill>
                  <a:srgbClr val="6F2575"/>
                </a:solidFill>
              </a:rPr>
              <a:t>dag </a:t>
            </a:r>
            <a:r>
              <a:rPr lang="en-US" sz="4000" dirty="0" err="1">
                <a:solidFill>
                  <a:srgbClr val="6F2575"/>
                </a:solidFill>
              </a:rPr>
              <a:t>en</a:t>
            </a:r>
            <a:r>
              <a:rPr lang="en-US" sz="4000" dirty="0">
                <a:solidFill>
                  <a:srgbClr val="6F2575"/>
                </a:solidFill>
              </a:rPr>
              <a:t> </a:t>
            </a:r>
            <a:r>
              <a:rPr lang="en-US" sz="4000" dirty="0" err="1">
                <a:solidFill>
                  <a:srgbClr val="6F2575"/>
                </a:solidFill>
              </a:rPr>
              <a:t>nacht</a:t>
            </a:r>
            <a:r>
              <a:rPr lang="en-US" sz="4000" dirty="0">
                <a:solidFill>
                  <a:srgbClr val="6F2575"/>
                </a:solidFill>
              </a:rPr>
              <a:t> </a:t>
            </a:r>
            <a:r>
              <a:rPr lang="en-US" sz="4000" dirty="0" err="1">
                <a:solidFill>
                  <a:srgbClr val="6F2575"/>
                </a:solidFill>
              </a:rPr>
              <a:t>te</a:t>
            </a:r>
            <a:r>
              <a:rPr lang="en-US" sz="4000" dirty="0">
                <a:solidFill>
                  <a:srgbClr val="6F2575"/>
                </a:solidFill>
              </a:rPr>
              <a:t> </a:t>
            </a:r>
            <a:r>
              <a:rPr lang="en-US" sz="4000" dirty="0" err="1">
                <a:solidFill>
                  <a:srgbClr val="6F2575"/>
                </a:solidFill>
              </a:rPr>
              <a:t>rekenen</a:t>
            </a:r>
            <a:r>
              <a:rPr lang="en-US" sz="4000" dirty="0">
                <a:solidFill>
                  <a:srgbClr val="6F2575"/>
                </a:solidFill>
              </a:rPr>
              <a:t> </a:t>
            </a:r>
            <a:r>
              <a:rPr lang="en-US" sz="4000" dirty="0" err="1">
                <a:solidFill>
                  <a:srgbClr val="6F2575"/>
                </a:solidFill>
              </a:rPr>
              <a:t>aan</a:t>
            </a:r>
            <a:r>
              <a:rPr lang="en-US" sz="4000" dirty="0">
                <a:solidFill>
                  <a:srgbClr val="6F2575"/>
                </a:solidFill>
              </a:rPr>
              <a:t> </a:t>
            </a:r>
            <a:r>
              <a:rPr lang="en-US" sz="4000" dirty="0" err="1">
                <a:solidFill>
                  <a:srgbClr val="6F2575"/>
                </a:solidFill>
              </a:rPr>
              <a:t>onderzoeksdata</a:t>
            </a:r>
            <a:endParaRPr lang="en-US" sz="4000" dirty="0">
              <a:solidFill>
                <a:srgbClr val="6F2575"/>
              </a:solidFill>
            </a:endParaRPr>
          </a:p>
        </p:txBody>
      </p:sp>
      <p:sp>
        <p:nvSpPr>
          <p:cNvPr id="19" name="Content Placeholder 1"/>
          <p:cNvSpPr txBox="1">
            <a:spLocks/>
          </p:cNvSpPr>
          <p:nvPr/>
        </p:nvSpPr>
        <p:spPr>
          <a:xfrm>
            <a:off x="633189" y="8633339"/>
            <a:ext cx="7741920" cy="4770437"/>
          </a:xfrm>
          <a:prstGeom prst="rect">
            <a:avLst/>
          </a:prstGeom>
        </p:spPr>
        <p:txBody>
          <a:bodyPr/>
          <a:lstStyle>
            <a:lvl1pPr marL="627179" marR="57799" indent="-586539" algn="l" defTabSz="129540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0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Minion Pro"/>
                <a:cs typeface="Minion Pro"/>
                <a:sym typeface="Minion Pro"/>
              </a:defRPr>
            </a:lvl1pPr>
            <a:lvl2pPr marL="1044126" marR="57799" indent="-546286" algn="l" defTabSz="129540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0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Minion Pro"/>
                <a:cs typeface="Minion Pro"/>
                <a:sym typeface="Minion Pro"/>
              </a:defRPr>
            </a:lvl2pPr>
            <a:lvl3pPr marL="1485718" marR="57799" indent="-530678" algn="l" defTabSz="129540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0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Minion Pro"/>
                <a:cs typeface="Minion Pro"/>
                <a:sym typeface="Minion Pro"/>
              </a:defRPr>
            </a:lvl3pPr>
            <a:lvl4pPr marL="2031364" marR="57799" indent="-619125" algn="l" defTabSz="129540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0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Minion Pro"/>
                <a:cs typeface="Minion Pro"/>
                <a:sym typeface="Minion Pro"/>
              </a:defRPr>
            </a:lvl4pPr>
            <a:lvl5pPr marL="2488564" marR="57799" indent="-619125" algn="l" defTabSz="129540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0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Minion Pro"/>
                <a:cs typeface="Minion Pro"/>
                <a:sym typeface="Minion Pro"/>
              </a:defRPr>
            </a:lvl5pPr>
            <a:lvl6pPr marL="2488564" marR="57799" indent="-619125" algn="l" defTabSz="129540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6pPr>
            <a:lvl7pPr marL="2488564" marR="57799" indent="-619125" algn="l" defTabSz="129540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7pPr>
            <a:lvl8pPr marL="2488564" marR="57799" indent="-619125" algn="l" defTabSz="129540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8pPr>
            <a:lvl9pPr marL="2488564" marR="57799" indent="-619125" algn="l" defTabSz="129540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9pPr>
          </a:lstStyle>
          <a:p>
            <a:pPr marL="40641" indent="0">
              <a:buNone/>
            </a:pPr>
            <a:r>
              <a:rPr lang="en-US" sz="4000" dirty="0">
                <a:solidFill>
                  <a:srgbClr val="6F2575"/>
                </a:solidFill>
              </a:rPr>
              <a:t>we </a:t>
            </a:r>
            <a:r>
              <a:rPr lang="en-US" sz="4000" dirty="0" err="1">
                <a:solidFill>
                  <a:srgbClr val="6F2575"/>
                </a:solidFill>
              </a:rPr>
              <a:t>houden</a:t>
            </a:r>
            <a:r>
              <a:rPr lang="en-US" sz="4000" dirty="0">
                <a:solidFill>
                  <a:srgbClr val="6F2575"/>
                </a:solidFill>
              </a:rPr>
              <a:t> </a:t>
            </a:r>
            <a:r>
              <a:rPr lang="en-US" sz="4000" dirty="0" err="1">
                <a:solidFill>
                  <a:srgbClr val="6F2575"/>
                </a:solidFill>
              </a:rPr>
              <a:t>bij</a:t>
            </a:r>
            <a:r>
              <a:rPr lang="en-US" sz="4000" dirty="0">
                <a:solidFill>
                  <a:srgbClr val="6F2575"/>
                </a:solidFill>
              </a:rPr>
              <a:t> </a:t>
            </a:r>
            <a:r>
              <a:rPr lang="en-US" sz="4000" dirty="0" err="1">
                <a:solidFill>
                  <a:srgbClr val="6F2575"/>
                </a:solidFill>
              </a:rPr>
              <a:t>wie</a:t>
            </a:r>
            <a:r>
              <a:rPr lang="en-US" sz="4000" dirty="0">
                <a:solidFill>
                  <a:srgbClr val="6F2575"/>
                </a:solidFill>
              </a:rPr>
              <a:t> </a:t>
            </a:r>
            <a:r>
              <a:rPr lang="en-US" sz="4000" dirty="0" err="1">
                <a:solidFill>
                  <a:srgbClr val="6F2575"/>
                </a:solidFill>
              </a:rPr>
              <a:t>er</a:t>
            </a:r>
            <a:r>
              <a:rPr lang="en-US" sz="4000" dirty="0">
                <a:solidFill>
                  <a:srgbClr val="6F2575"/>
                </a:solidFill>
              </a:rPr>
              <a:t> mag </a:t>
            </a:r>
            <a:r>
              <a:rPr lang="en-US" sz="4000" dirty="0" err="1">
                <a:solidFill>
                  <a:srgbClr val="6F2575"/>
                </a:solidFill>
              </a:rPr>
              <a:t>rekenen</a:t>
            </a:r>
            <a:r>
              <a:rPr lang="en-US" sz="4000" dirty="0">
                <a:solidFill>
                  <a:srgbClr val="6F2575"/>
                </a:solidFill>
              </a:rPr>
              <a:t>, </a:t>
            </a:r>
            <a:r>
              <a:rPr lang="en-US" sz="4000" dirty="0" err="1">
                <a:solidFill>
                  <a:srgbClr val="6F2575"/>
                </a:solidFill>
              </a:rPr>
              <a:t>welk</a:t>
            </a:r>
            <a:r>
              <a:rPr lang="en-US" sz="4000" dirty="0">
                <a:solidFill>
                  <a:srgbClr val="6F2575"/>
                </a:solidFill>
              </a:rPr>
              <a:t> experiment wat </a:t>
            </a:r>
            <a:r>
              <a:rPr lang="en-US" sz="4000" dirty="0" err="1">
                <a:solidFill>
                  <a:srgbClr val="6F2575"/>
                </a:solidFill>
              </a:rPr>
              <a:t>gebruikt</a:t>
            </a:r>
            <a:r>
              <a:rPr lang="en-US" sz="4000" dirty="0">
                <a:solidFill>
                  <a:srgbClr val="6F2575"/>
                </a:solidFill>
              </a:rPr>
              <a:t>, </a:t>
            </a:r>
            <a:r>
              <a:rPr lang="en-US" sz="4000" dirty="0" err="1">
                <a:solidFill>
                  <a:srgbClr val="6F2575"/>
                </a:solidFill>
              </a:rPr>
              <a:t>en</a:t>
            </a:r>
            <a:r>
              <a:rPr lang="en-US" sz="4000" dirty="0">
                <a:solidFill>
                  <a:srgbClr val="6F2575"/>
                </a:solidFill>
              </a:rPr>
              <a:t> of </a:t>
            </a:r>
            <a:r>
              <a:rPr lang="en-US" sz="4000" dirty="0" err="1">
                <a:solidFill>
                  <a:srgbClr val="6F2575"/>
                </a:solidFill>
              </a:rPr>
              <a:t>onze</a:t>
            </a:r>
            <a:r>
              <a:rPr lang="en-US" sz="4000" dirty="0">
                <a:solidFill>
                  <a:srgbClr val="6F2575"/>
                </a:solidFill>
              </a:rPr>
              <a:t> </a:t>
            </a:r>
            <a:r>
              <a:rPr lang="en-US" sz="4000" dirty="0" err="1">
                <a:solidFill>
                  <a:srgbClr val="6F2575"/>
                </a:solidFill>
              </a:rPr>
              <a:t>rekenkracht</a:t>
            </a:r>
            <a:r>
              <a:rPr lang="en-US" sz="4000" dirty="0">
                <a:solidFill>
                  <a:srgbClr val="6F2575"/>
                </a:solidFill>
              </a:rPr>
              <a:t> </a:t>
            </a:r>
            <a:r>
              <a:rPr lang="en-US" sz="4000" dirty="0" err="1">
                <a:solidFill>
                  <a:srgbClr val="6F2575"/>
                </a:solidFill>
              </a:rPr>
              <a:t>goed</a:t>
            </a:r>
            <a:r>
              <a:rPr lang="en-US" sz="4000" dirty="0">
                <a:solidFill>
                  <a:srgbClr val="6F2575"/>
                </a:solidFill>
              </a:rPr>
              <a:t> </a:t>
            </a:r>
            <a:r>
              <a:rPr lang="en-US" sz="4000" dirty="0" err="1">
                <a:solidFill>
                  <a:srgbClr val="6F2575"/>
                </a:solidFill>
              </a:rPr>
              <a:t>gebruikt</a:t>
            </a:r>
            <a:r>
              <a:rPr lang="en-US" sz="4000" dirty="0">
                <a:solidFill>
                  <a:srgbClr val="6F2575"/>
                </a:solidFill>
              </a:rPr>
              <a:t> </a:t>
            </a:r>
            <a:r>
              <a:rPr lang="en-US" sz="4000" dirty="0" err="1">
                <a:solidFill>
                  <a:srgbClr val="6F2575"/>
                </a:solidFill>
              </a:rPr>
              <a:t>wordt</a:t>
            </a:r>
            <a:r>
              <a:rPr lang="en-US" sz="4000" dirty="0">
                <a:solidFill>
                  <a:srgbClr val="6F2575"/>
                </a:solidFill>
              </a:rPr>
              <a:t> …</a:t>
            </a:r>
          </a:p>
          <a:p>
            <a:pPr marL="40641" indent="0">
              <a:buNone/>
            </a:pPr>
            <a:r>
              <a:rPr lang="en-US" sz="4000" dirty="0">
                <a:solidFill>
                  <a:srgbClr val="6F2575"/>
                </a:solidFill>
              </a:rPr>
              <a:t>… </a:t>
            </a:r>
            <a:r>
              <a:rPr lang="en-US" sz="4000" dirty="0" err="1">
                <a:solidFill>
                  <a:srgbClr val="6F2575"/>
                </a:solidFill>
              </a:rPr>
              <a:t>en</a:t>
            </a:r>
            <a:r>
              <a:rPr lang="en-US" sz="4000" dirty="0">
                <a:solidFill>
                  <a:srgbClr val="6F2575"/>
                </a:solidFill>
              </a:rPr>
              <a:t> we </a:t>
            </a:r>
            <a:r>
              <a:rPr lang="en-US" sz="4000" dirty="0" err="1">
                <a:solidFill>
                  <a:srgbClr val="6F2575"/>
                </a:solidFill>
              </a:rPr>
              <a:t>niet</a:t>
            </a:r>
            <a:r>
              <a:rPr lang="en-US" sz="4000" dirty="0">
                <a:solidFill>
                  <a:srgbClr val="6F2575"/>
                </a:solidFill>
              </a:rPr>
              <a:t> </a:t>
            </a:r>
            <a:r>
              <a:rPr lang="en-US" sz="4000" dirty="0" err="1">
                <a:solidFill>
                  <a:srgbClr val="6F2575"/>
                </a:solidFill>
              </a:rPr>
              <a:t>misbruikt</a:t>
            </a:r>
            <a:r>
              <a:rPr lang="en-US" sz="4000" dirty="0">
                <a:solidFill>
                  <a:srgbClr val="6F2575"/>
                </a:solidFill>
              </a:rPr>
              <a:t> </a:t>
            </a:r>
            <a:r>
              <a:rPr lang="en-US" sz="4000" dirty="0" err="1">
                <a:solidFill>
                  <a:srgbClr val="6F2575"/>
                </a:solidFill>
              </a:rPr>
              <a:t>worden</a:t>
            </a:r>
            <a:r>
              <a:rPr lang="en-US" sz="4000" dirty="0">
                <a:solidFill>
                  <a:srgbClr val="6F2575"/>
                </a:solidFill>
              </a:rPr>
              <a:t> om het internet </a:t>
            </a:r>
            <a:r>
              <a:rPr lang="en-US" sz="4000" dirty="0" err="1">
                <a:solidFill>
                  <a:srgbClr val="6F2575"/>
                </a:solidFill>
              </a:rPr>
              <a:t>aan</a:t>
            </a:r>
            <a:r>
              <a:rPr lang="en-US" sz="4000" dirty="0">
                <a:solidFill>
                  <a:srgbClr val="6F2575"/>
                </a:solidFill>
              </a:rPr>
              <a:t> </a:t>
            </a:r>
            <a:r>
              <a:rPr lang="en-US" sz="4000" dirty="0" err="1">
                <a:solidFill>
                  <a:srgbClr val="6F2575"/>
                </a:solidFill>
              </a:rPr>
              <a:t>te</a:t>
            </a:r>
            <a:r>
              <a:rPr lang="en-US" sz="4000" dirty="0">
                <a:solidFill>
                  <a:srgbClr val="6F2575"/>
                </a:solidFill>
              </a:rPr>
              <a:t> </a:t>
            </a:r>
            <a:r>
              <a:rPr lang="en-US" sz="4000" dirty="0" err="1">
                <a:solidFill>
                  <a:srgbClr val="6F2575"/>
                </a:solidFill>
              </a:rPr>
              <a:t>vallen</a:t>
            </a:r>
            <a:r>
              <a:rPr lang="en-US" sz="4000" dirty="0">
                <a:solidFill>
                  <a:srgbClr val="6F2575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18815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SURF and </a:t>
            </a:r>
            <a:r>
              <a:rPr lang="en-US" dirty="0" err="1" smtClean="0"/>
              <a:t>Netherlight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23524487" y="13102037"/>
            <a:ext cx="573874" cy="605934"/>
          </a:xfrm>
        </p:spPr>
        <p:txBody>
          <a:bodyPr/>
          <a:lstStyle/>
          <a:p>
            <a:fld id="{86CB4B4D-7CA3-9044-876B-883B54F8677D}" type="slidenum">
              <a:rPr lang="en-GB" smtClean="0"/>
              <a:pPr/>
              <a:t>38</a:t>
            </a:fld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848" y="1862679"/>
            <a:ext cx="21058299" cy="1184529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" y="13143395"/>
            <a:ext cx="3183885" cy="2540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51" dirty="0">
                <a:solidFill>
                  <a:schemeClr val="tx1">
                    <a:lumMod val="85000"/>
                  </a:schemeClr>
                </a:solidFill>
              </a:rPr>
              <a:t>Imagery: https</a:t>
            </a:r>
            <a:r>
              <a:rPr lang="en-GB" sz="1051" dirty="0">
                <a:solidFill>
                  <a:schemeClr val="tx1">
                    <a:lumMod val="85000"/>
                  </a:schemeClr>
                </a:solidFill>
              </a:rPr>
              <a:t>://www.glif.is/publications/maps/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3336" y="2"/>
            <a:ext cx="2736320" cy="183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147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Lambda Integrated Facility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25" y="1866276"/>
            <a:ext cx="23699448" cy="118497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9823" y="13185384"/>
            <a:ext cx="3183885" cy="2540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5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Imagery: https</a:t>
            </a:r>
            <a:r>
              <a:rPr lang="en-GB" sz="105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://www.glif.is/publications/maps/</a:t>
            </a:r>
          </a:p>
        </p:txBody>
      </p:sp>
    </p:spTree>
    <p:extLst>
      <p:ext uri="{BB962C8B-B14F-4D97-AF65-F5344CB8AC3E}">
        <p14:creationId xmlns:p14="http://schemas.microsoft.com/office/powerpoint/2010/main" val="1561228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../../../../Desktop/Screen%20Shot%202016-04-14%20at%2016.0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8200"/>
            <a:ext cx="24384000" cy="1069852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9600" dirty="0"/>
              <a:t>… globally distributed</a:t>
            </a:r>
            <a:endParaRPr lang="en-US" sz="9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0" y="12725400"/>
            <a:ext cx="5689600" cy="730251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8 October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16662400" y="12712699"/>
            <a:ext cx="7721600" cy="730251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Ian Bird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23898872" y="12847637"/>
            <a:ext cx="359072" cy="605934"/>
          </a:xfrm>
        </p:spPr>
        <p:txBody>
          <a:bodyPr/>
          <a:lstStyle/>
          <a:p>
            <a:fld id="{17918391-D411-FE40-AAD7-861AE5233E0E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6628592" y="2223440"/>
            <a:ext cx="7149714" cy="1446550"/>
          </a:xfrm>
          <a:prstGeom prst="rect">
            <a:avLst/>
          </a:prstGeom>
          <a:solidFill>
            <a:schemeClr val="bg2">
              <a:alpha val="78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4400" dirty="0" err="1">
                <a:solidFill>
                  <a:schemeClr val="tx1">
                    <a:lumMod val="85000"/>
                  </a:schemeClr>
                </a:solidFill>
              </a:rPr>
              <a:t>meer</a:t>
            </a:r>
            <a:r>
              <a:rPr lang="en-US" sz="4400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</a:schemeClr>
                </a:solidFill>
              </a:rPr>
              <a:t>dan</a:t>
            </a:r>
            <a:r>
              <a:rPr lang="en-US" sz="4400" dirty="0">
                <a:solidFill>
                  <a:schemeClr val="tx1">
                    <a:lumMod val="85000"/>
                  </a:schemeClr>
                </a:solidFill>
              </a:rPr>
              <a:t> 170 </a:t>
            </a:r>
            <a:r>
              <a:rPr lang="en-US" sz="4400" dirty="0" err="1">
                <a:solidFill>
                  <a:schemeClr val="tx1">
                    <a:lumMod val="85000"/>
                  </a:schemeClr>
                </a:solidFill>
              </a:rPr>
              <a:t>instituten</a:t>
            </a:r>
            <a:r>
              <a:rPr lang="en-US" sz="4400" dirty="0">
                <a:solidFill>
                  <a:schemeClr val="tx1">
                    <a:lumMod val="85000"/>
                  </a:schemeClr>
                </a:solidFill>
              </a:rPr>
              <a:t> in</a:t>
            </a:r>
            <a:br>
              <a:rPr lang="en-US" sz="4400" dirty="0">
                <a:solidFill>
                  <a:schemeClr val="tx1">
                    <a:lumMod val="85000"/>
                  </a:schemeClr>
                </a:solidFill>
              </a:rPr>
            </a:br>
            <a:r>
              <a:rPr lang="en-US" sz="4400" dirty="0">
                <a:solidFill>
                  <a:schemeClr val="tx1">
                    <a:lumMod val="85000"/>
                  </a:schemeClr>
                </a:solidFill>
              </a:rPr>
              <a:t>42 </a:t>
            </a:r>
            <a:r>
              <a:rPr lang="en-US" sz="4400" dirty="0" err="1">
                <a:solidFill>
                  <a:schemeClr val="tx1">
                    <a:lumMod val="85000"/>
                  </a:schemeClr>
                </a:solidFill>
              </a:rPr>
              <a:t>landen</a:t>
            </a:r>
            <a:r>
              <a:rPr lang="en-US" sz="4400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</a:schemeClr>
                </a:solidFill>
              </a:rPr>
              <a:t>en</a:t>
            </a:r>
            <a:r>
              <a:rPr lang="en-US" sz="4400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</a:schemeClr>
                </a:solidFill>
              </a:rPr>
              <a:t>economi</a:t>
            </a:r>
            <a:r>
              <a:rPr lang="nl-NL" sz="4400" dirty="0">
                <a:solidFill>
                  <a:schemeClr val="tx1">
                    <a:lumMod val="85000"/>
                  </a:schemeClr>
                </a:solidFill>
              </a:rPr>
              <a:t>ë</a:t>
            </a:r>
            <a:r>
              <a:rPr lang="en-US" sz="4400" dirty="0">
                <a:solidFill>
                  <a:schemeClr val="tx1">
                    <a:lumMod val="85000"/>
                  </a:schemeClr>
                </a:solidFill>
              </a:rPr>
              <a:t>n</a:t>
            </a:r>
            <a:endParaRPr lang="en-US" sz="4400" dirty="0">
              <a:solidFill>
                <a:schemeClr val="tx1">
                  <a:lumMod val="85000"/>
                </a:schemeClr>
              </a:solidFill>
            </a:endParaRPr>
          </a:p>
        </p:txBody>
      </p:sp>
      <p:sp>
        <p:nvSpPr>
          <p:cNvPr id="11" name="Content Placeholder 6"/>
          <p:cNvSpPr txBox="1">
            <a:spLocks/>
          </p:cNvSpPr>
          <p:nvPr/>
        </p:nvSpPr>
        <p:spPr>
          <a:xfrm>
            <a:off x="7" y="11135008"/>
            <a:ext cx="16353635" cy="2580992"/>
          </a:xfrm>
          <a:prstGeom prst="rect">
            <a:avLst/>
          </a:prstGeom>
          <a:solidFill>
            <a:srgbClr val="002060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rmAutofit fontScale="70000" lnSpcReduction="20000"/>
          </a:bodyPr>
          <a:lstStyle>
            <a:lvl1pPr marL="493725" indent="-457153" algn="l" rtl="0" eaLnBrk="1" latinLnBrk="0" hangingPunct="1">
              <a:spcBef>
                <a:spcPct val="20000"/>
              </a:spcBef>
              <a:buClr>
                <a:schemeClr val="tx2">
                  <a:lumMod val="40000"/>
                  <a:lumOff val="60000"/>
                </a:schemeClr>
              </a:buClr>
              <a:buSzPct val="80000"/>
              <a:buFont typeface="Wingdings" charset="2"/>
              <a:buChar char="q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162" indent="-457153" algn="l" rtl="0" eaLnBrk="1" latinLnBrk="0" hangingPunct="1">
              <a:spcBef>
                <a:spcPct val="20000"/>
              </a:spcBef>
              <a:buClr>
                <a:srgbClr val="800000"/>
              </a:buClr>
              <a:buSzPct val="90000"/>
              <a:buFont typeface="Wingdings" charset="2"/>
              <a:buChar char="§"/>
              <a:defRPr kumimoji="0" sz="260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595" indent="-342865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173" indent="-342865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321" indent="-342865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607" indent="-182861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041" indent="-182861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474" indent="-182861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478" indent="-182861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2438460"/>
            <a:r>
              <a:rPr lang="en-US" sz="8000" dirty="0">
                <a:solidFill>
                  <a:schemeClr val="tx1">
                    <a:lumMod val="85000"/>
                  </a:schemeClr>
                </a:solidFill>
              </a:rPr>
              <a:t> CPU</a:t>
            </a:r>
            <a:r>
              <a:rPr lang="en-US" sz="8000" dirty="0">
                <a:solidFill>
                  <a:schemeClr val="tx1">
                    <a:lumMod val="85000"/>
                  </a:schemeClr>
                </a:solidFill>
              </a:rPr>
              <a:t>: </a:t>
            </a:r>
            <a:r>
              <a:rPr lang="en-US" sz="6933" dirty="0">
                <a:solidFill>
                  <a:schemeClr val="tx1">
                    <a:lumMod val="85000"/>
                  </a:schemeClr>
                </a:solidFill>
              </a:rPr>
              <a:t>~ </a:t>
            </a:r>
            <a:r>
              <a:rPr lang="en-US" sz="6933" dirty="0">
                <a:solidFill>
                  <a:schemeClr val="tx1">
                    <a:lumMod val="85000"/>
                  </a:schemeClr>
                </a:solidFill>
              </a:rPr>
              <a:t>350,000 </a:t>
            </a:r>
            <a:r>
              <a:rPr lang="en-US" sz="6933" dirty="0">
                <a:solidFill>
                  <a:schemeClr val="tx1">
                    <a:lumMod val="85000"/>
                  </a:schemeClr>
                </a:solidFill>
              </a:rPr>
              <a:t>modern </a:t>
            </a:r>
            <a:r>
              <a:rPr lang="en-US" sz="6933" dirty="0" err="1">
                <a:solidFill>
                  <a:schemeClr val="tx1">
                    <a:lumMod val="85000"/>
                  </a:schemeClr>
                </a:solidFill>
              </a:rPr>
              <a:t>rekenkernen</a:t>
            </a:r>
            <a:endParaRPr lang="en-US" sz="6933" dirty="0">
              <a:solidFill>
                <a:schemeClr val="tx1">
                  <a:lumMod val="85000"/>
                </a:schemeClr>
              </a:solidFill>
            </a:endParaRPr>
          </a:p>
          <a:p>
            <a:pPr defTabSz="2438460"/>
            <a:r>
              <a:rPr lang="en-US" sz="8000" dirty="0">
                <a:solidFill>
                  <a:schemeClr val="tx1">
                    <a:lumMod val="85000"/>
                  </a:schemeClr>
                </a:solidFill>
              </a:rPr>
              <a:t> Disk </a:t>
            </a:r>
            <a:r>
              <a:rPr lang="en-US" sz="8000" dirty="0">
                <a:solidFill>
                  <a:schemeClr val="tx1">
                    <a:lumMod val="85000"/>
                  </a:schemeClr>
                </a:solidFill>
              </a:rPr>
              <a:t>310 PB</a:t>
            </a:r>
          </a:p>
          <a:p>
            <a:pPr defTabSz="2438460"/>
            <a:r>
              <a:rPr lang="en-US" sz="8000" dirty="0">
                <a:solidFill>
                  <a:schemeClr val="tx1">
                    <a:lumMod val="85000"/>
                  </a:schemeClr>
                </a:solidFill>
              </a:rPr>
              <a:t> Tape </a:t>
            </a:r>
            <a:r>
              <a:rPr lang="en-US" sz="8000" dirty="0">
                <a:solidFill>
                  <a:schemeClr val="tx1">
                    <a:lumMod val="85000"/>
                  </a:schemeClr>
                </a:solidFill>
              </a:rPr>
              <a:t>390 PB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2521" y="9549768"/>
            <a:ext cx="11778440" cy="4112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Oval 1"/>
          <p:cNvSpPr/>
          <p:nvPr/>
        </p:nvSpPr>
        <p:spPr>
          <a:xfrm>
            <a:off x="15219051" y="10369293"/>
            <a:ext cx="6939909" cy="1898907"/>
          </a:xfrm>
          <a:prstGeom prst="ellipse">
            <a:avLst/>
          </a:prstGeom>
          <a:noFill/>
          <a:ln w="31750">
            <a:solidFill>
              <a:srgbClr val="FF0000"/>
            </a:solidFill>
          </a:ln>
          <a:effectLst>
            <a:glow rad="70000">
              <a:schemeClr val="accent1">
                <a:tint val="30000"/>
                <a:shade val="95000"/>
                <a:satMod val="300000"/>
                <a:alpha val="5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467"/>
          </a:p>
        </p:txBody>
      </p:sp>
      <p:pic>
        <p:nvPicPr>
          <p:cNvPr id="12" name="Picture 26" descr="H:\Home\davidg\Template\Logos\EGI-logo-large01-transp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23" y="9934709"/>
            <a:ext cx="1332149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8" descr="https://www.xsede.org/image/image_gallery?uuid=c0ae4cfa-fa0e-4546-8b02-3305bf2a99cc&amp;groupId=10157&amp;t=136925842699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536" y="9978355"/>
            <a:ext cx="2428971" cy="920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0" descr="http://www.prace-ri.eu/IMG/png/prace-logo-transparent-16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575" y="8605472"/>
            <a:ext cx="1597613" cy="1088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:\Home\davidg\Template\Logos\PRAGMA-logo.wm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95" y="6910371"/>
            <a:ext cx="1847843" cy="1419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759" y="8743953"/>
            <a:ext cx="1212344" cy="98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742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4337" y="7817768"/>
            <a:ext cx="4627688" cy="5615680"/>
          </a:xfrm>
          <a:prstGeom prst="rect">
            <a:avLst/>
          </a:prstGeom>
        </p:spPr>
      </p:pic>
      <p:sp>
        <p:nvSpPr>
          <p:cNvPr id="51" name="Title 5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LHC Analysis Chain</a:t>
            </a:r>
            <a:endParaRPr lang="en-GB" dirty="0"/>
          </a:p>
        </p:txBody>
      </p:sp>
      <p:pic>
        <p:nvPicPr>
          <p:cNvPr id="4" name="hardinteract.png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305615" y="3941903"/>
            <a:ext cx="5256365" cy="172936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" name="Group 23"/>
          <p:cNvGrpSpPr/>
          <p:nvPr/>
        </p:nvGrpSpPr>
        <p:grpSpPr>
          <a:xfrm>
            <a:off x="1656467" y="2659541"/>
            <a:ext cx="4261373" cy="852520"/>
            <a:chOff x="2305613" y="2471635"/>
            <a:chExt cx="4042824" cy="663300"/>
          </a:xfrm>
        </p:grpSpPr>
        <p:sp>
          <p:nvSpPr>
            <p:cNvPr id="6" name="Shape 308"/>
            <p:cNvSpPr/>
            <p:nvPr/>
          </p:nvSpPr>
          <p:spPr>
            <a:xfrm>
              <a:off x="2378310" y="2539900"/>
              <a:ext cx="3879843" cy="510857"/>
            </a:xfrm>
            <a:prstGeom prst="rect">
              <a:avLst/>
            </a:prstGeom>
            <a:solidFill>
              <a:srgbClr val="D4E3FE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 marL="40640" marR="40640" defTabSz="914400">
                <a:buClr>
                  <a:srgbClr val="000000"/>
                </a:buClr>
                <a:buFont typeface="Arial"/>
                <a:defRPr sz="1600" b="1" i="1">
                  <a:uFill>
                    <a:solidFill>
                      <a:srgbClr val="000000"/>
                    </a:solidFill>
                  </a:uFill>
                  <a:latin typeface="Candara"/>
                  <a:ea typeface="Candara"/>
                  <a:cs typeface="Candara"/>
                  <a:sym typeface="Candara"/>
                </a:defRPr>
              </a:lvl1pPr>
            </a:lstStyle>
            <a:p>
              <a:r>
                <a:rPr sz="3600"/>
                <a:t>40 miljoen / seconde</a:t>
              </a:r>
            </a:p>
          </p:txBody>
        </p:sp>
        <p:pic>
          <p:nvPicPr>
            <p:cNvPr id="7" name="Picture 6"/>
            <p:cNvPicPr>
              <a:picLocks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305613" y="2471635"/>
              <a:ext cx="4042824" cy="663300"/>
            </a:xfrm>
            <a:prstGeom prst="rect">
              <a:avLst/>
            </a:prstGeom>
            <a:effectLst/>
          </p:spPr>
        </p:pic>
      </p:grpSp>
      <p:grpSp>
        <p:nvGrpSpPr>
          <p:cNvPr id="8" name="Group 314"/>
          <p:cNvGrpSpPr/>
          <p:nvPr/>
        </p:nvGrpSpPr>
        <p:grpSpPr>
          <a:xfrm>
            <a:off x="10441447" y="1924197"/>
            <a:ext cx="10308088" cy="4641984"/>
            <a:chOff x="-45202" y="0"/>
            <a:chExt cx="5753185" cy="2590800"/>
          </a:xfrm>
        </p:grpSpPr>
        <p:pic>
          <p:nvPicPr>
            <p:cNvPr id="9" name="ATLAS_Silver_White_MK.png"/>
            <p:cNvPicPr>
              <a:picLocks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539082" y="0"/>
              <a:ext cx="5168901" cy="25908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0" name="Group 313"/>
            <p:cNvGrpSpPr/>
            <p:nvPr/>
          </p:nvGrpSpPr>
          <p:grpSpPr>
            <a:xfrm rot="20880000">
              <a:off x="13948" y="1201678"/>
              <a:ext cx="795338" cy="652599"/>
              <a:chOff x="0" y="0"/>
              <a:chExt cx="795337" cy="652597"/>
            </a:xfrm>
          </p:grpSpPr>
          <p:sp>
            <p:nvSpPr>
              <p:cNvPr id="11" name="Shape 312"/>
              <p:cNvSpPr/>
              <p:nvPr/>
            </p:nvSpPr>
            <p:spPr>
              <a:xfrm>
                <a:off x="38100" y="38167"/>
                <a:ext cx="719138" cy="576264"/>
              </a:xfrm>
              <a:prstGeom prst="rightArrow">
                <a:avLst>
                  <a:gd name="adj1" fmla="val 50000"/>
                  <a:gd name="adj2" fmla="val 31198"/>
                </a:avLst>
              </a:prstGeom>
              <a:solidFill>
                <a:srgbClr val="A8D6FF"/>
              </a:solidFill>
              <a:ln>
                <a:noFill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41" marR="40641">
                  <a:defRPr sz="16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2" name="Picture 11"/>
              <p:cNvPicPr>
                <a:picLocks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0" y="0"/>
                <a:ext cx="795338" cy="652598"/>
              </a:xfrm>
              <a:prstGeom prst="rect">
                <a:avLst/>
              </a:prstGeom>
              <a:effectLst/>
            </p:spPr>
          </p:pic>
        </p:grpSp>
      </p:grpSp>
      <p:grpSp>
        <p:nvGrpSpPr>
          <p:cNvPr id="40" name="Group 39"/>
          <p:cNvGrpSpPr/>
          <p:nvPr/>
        </p:nvGrpSpPr>
        <p:grpSpPr>
          <a:xfrm>
            <a:off x="1350227" y="6993899"/>
            <a:ext cx="5537792" cy="6304912"/>
            <a:chOff x="1350226" y="6993898"/>
            <a:chExt cx="5537791" cy="6304912"/>
          </a:xfrm>
        </p:grpSpPr>
        <p:graphicFrame>
          <p:nvGraphicFramePr>
            <p:cNvPr id="35" name="Object 3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22088573"/>
                </p:ext>
              </p:extLst>
            </p:nvPr>
          </p:nvGraphicFramePr>
          <p:xfrm>
            <a:off x="1437868" y="8552408"/>
            <a:ext cx="3505200" cy="3429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55" name="PHOTO-PAINT" r:id="rId9" imgW="3504960" imgH="3429000" progId="CorelPHOTOPAINT.Image.16">
                    <p:embed/>
                  </p:oleObj>
                </mc:Choice>
                <mc:Fallback>
                  <p:oleObj name="PHOTO-PAINT" r:id="rId9" imgW="3504960" imgH="3429000" progId="CorelPHOTOPAINT.Image.16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1437868" y="8552408"/>
                          <a:ext cx="3505200" cy="34290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23" name="Picture 22"/>
            <p:cNvPicPr>
              <a:picLocks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1350226" y="8486119"/>
              <a:ext cx="3640773" cy="3561585"/>
            </a:xfrm>
            <a:prstGeom prst="rect">
              <a:avLst/>
            </a:prstGeom>
            <a:effectLst/>
          </p:spPr>
        </p:pic>
        <p:pic>
          <p:nvPicPr>
            <p:cNvPr id="16" name="Picture 15"/>
            <p:cNvPicPr>
              <a:picLocks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 rot="21120000">
              <a:off x="1646039" y="11296384"/>
              <a:ext cx="2074825" cy="2002426"/>
            </a:xfrm>
            <a:prstGeom prst="rect">
              <a:avLst/>
            </a:prstGeom>
            <a:effectLst>
              <a:outerShdw blurRad="50800" dist="38100" dir="2700000" rotWithShape="0">
                <a:srgbClr val="000000">
                  <a:alpha val="43000"/>
                </a:srgbClr>
              </a:outerShdw>
            </a:effectLst>
          </p:spPr>
        </p:pic>
        <p:grpSp>
          <p:nvGrpSpPr>
            <p:cNvPr id="17" name="Group 325"/>
            <p:cNvGrpSpPr/>
            <p:nvPr/>
          </p:nvGrpSpPr>
          <p:grpSpPr>
            <a:xfrm>
              <a:off x="2541843" y="6993898"/>
              <a:ext cx="4346174" cy="1751055"/>
              <a:chOff x="-50800" y="-50800"/>
              <a:chExt cx="2425699" cy="977302"/>
            </a:xfrm>
          </p:grpSpPr>
          <p:pic>
            <p:nvPicPr>
              <p:cNvPr id="18" name="Picture 17"/>
              <p:cNvPicPr>
                <a:picLocks/>
              </p:cNvPicPr>
              <p:nvPr/>
            </p:nvPicPr>
            <p:blipFill>
              <a:blip r:embed="rId13">
                <a:extLst/>
              </a:blip>
              <a:stretch>
                <a:fillRect/>
              </a:stretch>
            </p:blipFill>
            <p:spPr>
              <a:xfrm>
                <a:off x="-50800" y="-50800"/>
                <a:ext cx="2385244" cy="977303"/>
              </a:xfrm>
              <a:prstGeom prst="rect">
                <a:avLst/>
              </a:prstGeom>
              <a:effectLst/>
            </p:spPr>
          </p:pic>
          <p:sp>
            <p:nvSpPr>
              <p:cNvPr id="19" name="Shape 324"/>
              <p:cNvSpPr/>
              <p:nvPr/>
            </p:nvSpPr>
            <p:spPr>
              <a:xfrm>
                <a:off x="50110" y="70178"/>
                <a:ext cx="2324790" cy="55570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8101" tIns="38101" rIns="38101" bIns="38101" numCol="1" anchor="t">
                <a:noAutofit/>
              </a:bodyPr>
              <a:lstStyle>
                <a:lvl1pPr marL="49990" marR="49990" defTabSz="914400">
                  <a:buClr>
                    <a:srgbClr val="000000"/>
                  </a:buClr>
                  <a:buFont typeface="Arial"/>
                  <a:defRPr sz="1600" b="1">
                    <a:uFill>
                      <a:solidFill>
                        <a:srgbClr val="000000"/>
                      </a:solidFill>
                    </a:uFill>
                    <a:latin typeface="Candara"/>
                    <a:ea typeface="Candara"/>
                    <a:cs typeface="Candara"/>
                    <a:sym typeface="Candara"/>
                  </a:defRPr>
                </a:lvl1pPr>
              </a:lstStyle>
              <a:p>
                <a:r>
                  <a:rPr sz="3200" dirty="0" err="1"/>
                  <a:t>Analyse</a:t>
                </a:r>
                <a:r>
                  <a:rPr sz="3200" dirty="0"/>
                  <a:t> van </a:t>
                </a:r>
                <a:r>
                  <a:rPr sz="3200" dirty="0" err="1"/>
                  <a:t>botsingen</a:t>
                </a:r>
                <a:r>
                  <a:rPr sz="3200" dirty="0"/>
                  <a:t> door </a:t>
                </a:r>
                <a:r>
                  <a:rPr sz="3200" dirty="0" err="1"/>
                  <a:t>promovendi</a:t>
                </a:r>
                <a:endParaRPr sz="3200" dirty="0"/>
              </a:p>
            </p:txBody>
          </p:sp>
        </p:grpSp>
      </p:grpSp>
      <p:pic>
        <p:nvPicPr>
          <p:cNvPr id="25" name="JiveXML_0_00050-win_W-proj_YX-2006-10-16-08-37-06.png"/>
          <p:cNvPicPr>
            <a:picLocks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7757771" y="7549391"/>
            <a:ext cx="6129584" cy="604425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30" name="Shape 329"/>
          <p:cNvSpPr/>
          <p:nvPr/>
        </p:nvSpPr>
        <p:spPr>
          <a:xfrm>
            <a:off x="17757775" y="7364508"/>
            <a:ext cx="5656056" cy="1210588"/>
          </a:xfrm>
          <a:prstGeom prst="rect">
            <a:avLst/>
          </a:prstGeom>
          <a:solidFill>
            <a:srgbClr val="D4FEFF"/>
          </a:solidFill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t">
            <a:spAutoFit/>
          </a:bodyPr>
          <a:lstStyle/>
          <a:p>
            <a:pPr marL="40641" marR="40641" algn="ctr">
              <a:buClr>
                <a:srgbClr val="000000"/>
              </a:buClr>
              <a:defRPr sz="1600" b="1" i="1"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pPr>
            <a:r>
              <a:rPr sz="2400" dirty="0">
                <a:uFill>
                  <a:solidFill>
                    <a:srgbClr val="000000"/>
                  </a:solidFill>
                </a:uFill>
                <a:latin typeface="Akkurat Std Italic" panose="02000503000000000000" pitchFamily="2" charset="0"/>
                <a:ea typeface="Candara"/>
                <a:cs typeface="Candara"/>
                <a:sym typeface="Candara"/>
              </a:rPr>
              <a:t>Trigger </a:t>
            </a:r>
            <a:r>
              <a:rPr sz="2400" dirty="0" err="1">
                <a:uFill>
                  <a:solidFill>
                    <a:srgbClr val="000000"/>
                  </a:solidFill>
                </a:uFill>
                <a:latin typeface="Akkurat Std Italic" panose="02000503000000000000" pitchFamily="2" charset="0"/>
                <a:ea typeface="Candara"/>
                <a:cs typeface="Candara"/>
                <a:sym typeface="Candara"/>
              </a:rPr>
              <a:t>systeem</a:t>
            </a:r>
            <a:r>
              <a:rPr sz="2400" dirty="0">
                <a:uFill>
                  <a:solidFill>
                    <a:srgbClr val="000000"/>
                  </a:solidFill>
                </a:uFill>
                <a:latin typeface="Akkurat Std Italic" panose="02000503000000000000" pitchFamily="2" charset="0"/>
                <a:ea typeface="Candara"/>
                <a:cs typeface="Candara"/>
                <a:sym typeface="Candara"/>
              </a:rPr>
              <a:t> </a:t>
            </a:r>
            <a:r>
              <a:rPr lang="en-US" sz="2400" dirty="0">
                <a:uFill>
                  <a:solidFill>
                    <a:srgbClr val="000000"/>
                  </a:solidFill>
                </a:uFill>
                <a:latin typeface="Akkurat Std Italic" panose="02000503000000000000" pitchFamily="2" charset="0"/>
                <a:ea typeface="Candara"/>
                <a:cs typeface="Candara"/>
                <a:sym typeface="Candara"/>
              </a:rPr>
              <a:t/>
            </a:r>
            <a:br>
              <a:rPr lang="en-US" sz="2400" dirty="0">
                <a:uFill>
                  <a:solidFill>
                    <a:srgbClr val="000000"/>
                  </a:solidFill>
                </a:uFill>
                <a:latin typeface="Akkurat Std Italic" panose="02000503000000000000" pitchFamily="2" charset="0"/>
                <a:ea typeface="Candara"/>
                <a:cs typeface="Candara"/>
                <a:sym typeface="Candara"/>
              </a:rPr>
            </a:br>
            <a:r>
              <a:rPr sz="2400" dirty="0" err="1">
                <a:uFill>
                  <a:solidFill>
                    <a:srgbClr val="000000"/>
                  </a:solidFill>
                </a:uFill>
                <a:latin typeface="Akkurat Std Italic" panose="02000503000000000000" pitchFamily="2" charset="0"/>
                <a:ea typeface="Candara"/>
                <a:cs typeface="Candara"/>
                <a:sym typeface="Candara"/>
              </a:rPr>
              <a:t>selecteert</a:t>
            </a:r>
            <a:r>
              <a:rPr sz="2400" dirty="0">
                <a:uFill>
                  <a:solidFill>
                    <a:srgbClr val="000000"/>
                  </a:solidFill>
                </a:uFill>
                <a:latin typeface="Akkurat Std Italic" panose="02000503000000000000" pitchFamily="2" charset="0"/>
                <a:ea typeface="Candara"/>
                <a:cs typeface="Candara"/>
                <a:sym typeface="Candara"/>
              </a:rPr>
              <a:t> </a:t>
            </a:r>
            <a:r>
              <a:rPr sz="2400" dirty="0">
                <a:uFill>
                  <a:solidFill>
                    <a:srgbClr val="000000"/>
                  </a:solidFill>
                </a:uFill>
                <a:latin typeface="Akkurat Std Italic" panose="02000503000000000000" pitchFamily="2" charset="0"/>
                <a:ea typeface="Candara"/>
                <a:cs typeface="Candara"/>
                <a:sym typeface="Candara"/>
              </a:rPr>
              <a:t>600 Hz</a:t>
            </a:r>
          </a:p>
          <a:p>
            <a:pPr marL="40641" marR="40641" algn="ctr">
              <a:buClr>
                <a:srgbClr val="000000"/>
              </a:buClr>
              <a:defRPr sz="1600" b="1" i="1"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pPr>
            <a:r>
              <a:rPr sz="2400" dirty="0">
                <a:uFill>
                  <a:solidFill>
                    <a:srgbClr val="000000"/>
                  </a:solidFill>
                </a:uFill>
                <a:latin typeface="Akkurat Std Italic" panose="02000503000000000000" pitchFamily="2" charset="0"/>
                <a:ea typeface="Candara"/>
                <a:cs typeface="Candara"/>
                <a:sym typeface="Candara"/>
              </a:rPr>
              <a:t>~ 1 GB/s </a:t>
            </a:r>
            <a:r>
              <a:rPr sz="2400" dirty="0">
                <a:uFill>
                  <a:solidFill>
                    <a:srgbClr val="000000"/>
                  </a:solidFill>
                </a:uFill>
                <a:latin typeface="Akkurat Std Italic" panose="02000503000000000000" pitchFamily="2" charset="0"/>
                <a:ea typeface="Candara"/>
                <a:cs typeface="Candara"/>
                <a:sym typeface="Candara"/>
              </a:rPr>
              <a:t>data</a:t>
            </a:r>
            <a:endParaRPr sz="2400" dirty="0">
              <a:uFill>
                <a:solidFill>
                  <a:srgbClr val="000000"/>
                </a:solidFill>
              </a:uFill>
              <a:latin typeface="Akkurat Std Italic" panose="02000503000000000000" pitchFamily="2" charset="0"/>
              <a:ea typeface="Candara"/>
              <a:cs typeface="Candara"/>
              <a:sym typeface="Candara"/>
            </a:endParaRPr>
          </a:p>
        </p:txBody>
      </p:sp>
      <p:pic>
        <p:nvPicPr>
          <p:cNvPr id="31" name="Picture 30"/>
          <p:cNvPicPr>
            <a:picLocks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7757772" y="7295584"/>
            <a:ext cx="5731485" cy="1319781"/>
          </a:xfrm>
          <a:prstGeom prst="rect">
            <a:avLst/>
          </a:prstGeom>
          <a:effectLst/>
        </p:spPr>
      </p:pic>
      <p:grpSp>
        <p:nvGrpSpPr>
          <p:cNvPr id="27" name="Group 333"/>
          <p:cNvGrpSpPr/>
          <p:nvPr/>
        </p:nvGrpSpPr>
        <p:grpSpPr>
          <a:xfrm rot="20340000">
            <a:off x="19488868" y="5972829"/>
            <a:ext cx="1297251" cy="1427867"/>
            <a:chOff x="0" y="0"/>
            <a:chExt cx="724024" cy="796925"/>
          </a:xfrm>
        </p:grpSpPr>
        <p:sp>
          <p:nvSpPr>
            <p:cNvPr id="28" name="Shape 332"/>
            <p:cNvSpPr/>
            <p:nvPr/>
          </p:nvSpPr>
          <p:spPr>
            <a:xfrm>
              <a:off x="38162" y="38100"/>
              <a:ext cx="647701" cy="7207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6200"/>
                  </a:moveTo>
                  <a:lnTo>
                    <a:pt x="5400" y="16200"/>
                  </a:lnTo>
                  <a:lnTo>
                    <a:pt x="5400" y="0"/>
                  </a:lnTo>
                  <a:lnTo>
                    <a:pt x="16200" y="0"/>
                  </a:lnTo>
                  <a:lnTo>
                    <a:pt x="16200" y="16200"/>
                  </a:lnTo>
                  <a:lnTo>
                    <a:pt x="21600" y="16200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A8D6FF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41" marR="40641">
                <a:defRPr sz="16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20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9" name="Picture 28"/>
            <p:cNvPicPr>
              <a:picLocks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0" y="0"/>
              <a:ext cx="724025" cy="796925"/>
            </a:xfrm>
            <a:prstGeom prst="rect">
              <a:avLst/>
            </a:prstGeom>
            <a:effectLst/>
          </p:spPr>
        </p:pic>
      </p:grpSp>
      <p:grpSp>
        <p:nvGrpSpPr>
          <p:cNvPr id="33" name="Group 337"/>
          <p:cNvGrpSpPr/>
          <p:nvPr/>
        </p:nvGrpSpPr>
        <p:grpSpPr>
          <a:xfrm rot="20400000">
            <a:off x="14956227" y="10516904"/>
            <a:ext cx="1691637" cy="1303109"/>
            <a:chOff x="0" y="0"/>
            <a:chExt cx="944139" cy="727295"/>
          </a:xfrm>
        </p:grpSpPr>
        <p:sp>
          <p:nvSpPr>
            <p:cNvPr id="38" name="Shape 336"/>
            <p:cNvSpPr/>
            <p:nvPr/>
          </p:nvSpPr>
          <p:spPr>
            <a:xfrm>
              <a:off x="38100" y="38170"/>
              <a:ext cx="867940" cy="650956"/>
            </a:xfrm>
            <a:prstGeom prst="leftArrow">
              <a:avLst>
                <a:gd name="adj1" fmla="val 50000"/>
                <a:gd name="adj2" fmla="val 33167"/>
              </a:avLst>
            </a:prstGeom>
            <a:solidFill>
              <a:srgbClr val="A8D6FF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41" marR="40641">
                <a:defRPr sz="16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9" name="Picture 38"/>
            <p:cNvPicPr>
              <a:picLocks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0" y="-1"/>
              <a:ext cx="944140" cy="727297"/>
            </a:xfrm>
            <a:prstGeom prst="rect">
              <a:avLst/>
            </a:prstGeom>
            <a:effectLst/>
          </p:spPr>
        </p:pic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2541" y="4880497"/>
            <a:ext cx="2857648" cy="1911448"/>
          </a:xfrm>
          <a:prstGeom prst="rect">
            <a:avLst/>
          </a:prstGeom>
          <a:effectLst>
            <a:glow rad="101600">
              <a:srgbClr val="6F2575">
                <a:alpha val="60000"/>
              </a:srgbClr>
            </a:glow>
          </a:effec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9912" y="11014319"/>
            <a:ext cx="2857648" cy="1911448"/>
          </a:xfrm>
          <a:prstGeom prst="rect">
            <a:avLst/>
          </a:prstGeom>
          <a:effectLst>
            <a:glow rad="101600">
              <a:srgbClr val="6F2575">
                <a:alpha val="60000"/>
              </a:srgbClr>
            </a:glow>
          </a:effec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219" y="10250692"/>
            <a:ext cx="2857648" cy="1917800"/>
          </a:xfrm>
          <a:prstGeom prst="rect">
            <a:avLst/>
          </a:prstGeom>
          <a:effectLst>
            <a:glow rad="101600">
              <a:srgbClr val="6F2575">
                <a:alpha val="60000"/>
              </a:srgbClr>
            </a:glow>
          </a:effectLst>
        </p:spPr>
      </p:pic>
      <p:sp>
        <p:nvSpPr>
          <p:cNvPr id="3" name="TextBox 2"/>
          <p:cNvSpPr txBox="1"/>
          <p:nvPr/>
        </p:nvSpPr>
        <p:spPr>
          <a:xfrm>
            <a:off x="-1058" y="13330064"/>
            <a:ext cx="9890528" cy="4821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r>
              <a:rPr lang="en-US" sz="1800" b="0" i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diagram: from Frank Linde; images: ATLAS collaboration, Nikhef. And sorry for the AVG-blur</a:t>
            </a:r>
            <a:endParaRPr lang="en-GB" sz="1800" b="0" i="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12078433" y="7708491"/>
            <a:ext cx="4030248" cy="2807109"/>
            <a:chOff x="12078432" y="7708490"/>
            <a:chExt cx="4030248" cy="2807110"/>
          </a:xfrm>
        </p:grpSpPr>
        <p:sp>
          <p:nvSpPr>
            <p:cNvPr id="36" name="Shape 339"/>
            <p:cNvSpPr/>
            <p:nvPr/>
          </p:nvSpPr>
          <p:spPr>
            <a:xfrm>
              <a:off x="12181191" y="7757026"/>
              <a:ext cx="3909942" cy="2664007"/>
            </a:xfrm>
            <a:prstGeom prst="roundRect">
              <a:avLst>
                <a:gd name="adj" fmla="val 8065"/>
              </a:avLst>
            </a:prstGeom>
            <a:solidFill>
              <a:srgbClr val="D4E3FE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41" marR="40641">
                <a:defRPr sz="16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en-US" sz="2400" b="0" i="0" dirty="0" err="1">
                  <a:uFill>
                    <a:solidFill>
                      <a:srgbClr val="000000"/>
                    </a:solidFill>
                  </a:uFill>
                  <a:latin typeface="Akkurat Std Bold" panose="02000803000000000000" pitchFamily="2" charset="0"/>
                  <a:ea typeface="Candara"/>
                  <a:cs typeface="Candara"/>
                  <a:sym typeface="Candara"/>
                </a:rPr>
                <a:t>Classificatie</a:t>
              </a:r>
              <a:r>
                <a:rPr lang="en-US" sz="2400" b="0" i="0" dirty="0">
                  <a:uFill>
                    <a:solidFill>
                      <a:srgbClr val="000000"/>
                    </a:solidFill>
                  </a:uFill>
                  <a:latin typeface="Akkurat Std Bold" panose="02000803000000000000" pitchFamily="2" charset="0"/>
                  <a:ea typeface="Candara"/>
                  <a:cs typeface="Candara"/>
                  <a:sym typeface="Candara"/>
                </a:rPr>
                <a:t> van </a:t>
              </a:r>
              <a:r>
                <a:rPr lang="en-US" sz="2400" b="0" i="0" dirty="0" err="1">
                  <a:uFill>
                    <a:solidFill>
                      <a:srgbClr val="000000"/>
                    </a:solidFill>
                  </a:uFill>
                  <a:latin typeface="Akkurat Std Bold" panose="02000803000000000000" pitchFamily="2" charset="0"/>
                  <a:ea typeface="Candara"/>
                  <a:cs typeface="Candara"/>
                  <a:sym typeface="Candara"/>
                </a:rPr>
                <a:t>deeltjes</a:t>
              </a:r>
              <a:r>
                <a:rPr lang="en-US" sz="2400" b="0" i="0" dirty="0">
                  <a:uFill>
                    <a:solidFill>
                      <a:srgbClr val="000000"/>
                    </a:solidFill>
                  </a:uFill>
                  <a:latin typeface="Akkurat Std Bold" panose="02000803000000000000" pitchFamily="2" charset="0"/>
                  <a:ea typeface="Candara"/>
                  <a:cs typeface="Candara"/>
                  <a:sym typeface="Candara"/>
                </a:rPr>
                <a:t> in de </a:t>
              </a:r>
              <a:r>
                <a:rPr lang="en-US" sz="2400" b="0" i="0" dirty="0" err="1">
                  <a:uFill>
                    <a:solidFill>
                      <a:srgbClr val="000000"/>
                    </a:solidFill>
                  </a:uFill>
                  <a:latin typeface="Akkurat Std Bold" panose="02000803000000000000" pitchFamily="2" charset="0"/>
                  <a:ea typeface="Candara"/>
                  <a:cs typeface="Candara"/>
                  <a:sym typeface="Candara"/>
                </a:rPr>
                <a:t>botsingen</a:t>
              </a:r>
              <a:r>
                <a:rPr lang="en-US" sz="2400" b="0" i="0" dirty="0">
                  <a:uFill>
                    <a:solidFill>
                      <a:srgbClr val="000000"/>
                    </a:solidFill>
                  </a:uFill>
                  <a:latin typeface="Akkurat Std Bold" panose="02000803000000000000" pitchFamily="2" charset="0"/>
                  <a:ea typeface="Candara"/>
                  <a:cs typeface="Candara"/>
                  <a:sym typeface="Candara"/>
                </a:rPr>
                <a:t>:</a:t>
              </a:r>
            </a:p>
            <a:p>
              <a:pPr marL="383546" marR="40641" indent="-342906">
                <a:buFontTx/>
                <a:buChar char="-"/>
                <a:defRPr sz="16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en-US" sz="2400" b="0" i="0" dirty="0" err="1">
                  <a:uFill>
                    <a:solidFill>
                      <a:srgbClr val="000000"/>
                    </a:solidFill>
                  </a:uFill>
                  <a:latin typeface="Akkurat Std Italic" panose="02000503000000000000" pitchFamily="2" charset="0"/>
                  <a:ea typeface="Candara"/>
                  <a:cs typeface="Candara"/>
                  <a:sym typeface="Candara"/>
                </a:rPr>
                <a:t>electronen</a:t>
              </a:r>
              <a:endParaRPr lang="en-US" sz="2400" b="0" i="0" dirty="0">
                <a:uFill>
                  <a:solidFill>
                    <a:srgbClr val="000000"/>
                  </a:solidFill>
                </a:uFill>
                <a:latin typeface="Akkurat Std Italic" panose="02000503000000000000" pitchFamily="2" charset="0"/>
                <a:ea typeface="Candara"/>
                <a:cs typeface="Candara"/>
                <a:sym typeface="Candara"/>
              </a:endParaRPr>
            </a:p>
            <a:p>
              <a:pPr marL="383546" marR="40641" indent="-342906">
                <a:buFontTx/>
                <a:buChar char="-"/>
                <a:defRPr sz="16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en-US" sz="2400" b="0" i="0" dirty="0" err="1">
                  <a:uFill>
                    <a:solidFill>
                      <a:srgbClr val="000000"/>
                    </a:solidFill>
                  </a:uFill>
                  <a:latin typeface="Akkurat Std Italic" panose="02000503000000000000" pitchFamily="2" charset="0"/>
                  <a:ea typeface="Candara"/>
                  <a:cs typeface="Candara"/>
                  <a:sym typeface="Candara"/>
                </a:rPr>
                <a:t>muonen</a:t>
              </a:r>
              <a:endParaRPr lang="en-US" sz="2400" b="0" i="0" dirty="0">
                <a:uFill>
                  <a:solidFill>
                    <a:srgbClr val="000000"/>
                  </a:solidFill>
                </a:uFill>
                <a:latin typeface="Akkurat Std Italic" panose="02000503000000000000" pitchFamily="2" charset="0"/>
                <a:ea typeface="Candara"/>
                <a:cs typeface="Candara"/>
                <a:sym typeface="Candara"/>
              </a:endParaRPr>
            </a:p>
            <a:p>
              <a:pPr marL="383546" marR="40641" indent="-342906">
                <a:buFontTx/>
                <a:buChar char="-"/>
                <a:defRPr sz="16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en-US" sz="2400" b="0" i="0" dirty="0">
                  <a:uFill>
                    <a:solidFill>
                      <a:srgbClr val="000000"/>
                    </a:solidFill>
                  </a:uFill>
                  <a:latin typeface="Akkurat Std Italic" panose="02000503000000000000" pitchFamily="2" charset="0"/>
                  <a:ea typeface="Candara"/>
                  <a:cs typeface="Candara"/>
                  <a:sym typeface="Candara"/>
                </a:rPr>
                <a:t>jets van </a:t>
              </a:r>
              <a:r>
                <a:rPr lang="en-US" sz="2400" b="0" i="0" dirty="0" err="1">
                  <a:uFill>
                    <a:solidFill>
                      <a:srgbClr val="000000"/>
                    </a:solidFill>
                  </a:uFill>
                  <a:latin typeface="Akkurat Std Italic" panose="02000503000000000000" pitchFamily="2" charset="0"/>
                  <a:ea typeface="Candara"/>
                  <a:cs typeface="Candara"/>
                  <a:sym typeface="Candara"/>
                </a:rPr>
                <a:t>hadronen</a:t>
              </a:r>
              <a:endParaRPr lang="en-US" sz="2400" b="0" i="0" dirty="0">
                <a:uFill>
                  <a:solidFill>
                    <a:srgbClr val="000000"/>
                  </a:solidFill>
                </a:uFill>
                <a:latin typeface="Akkurat Std Italic" panose="02000503000000000000" pitchFamily="2" charset="0"/>
                <a:ea typeface="Candara"/>
                <a:cs typeface="Candara"/>
                <a:sym typeface="Candara"/>
              </a:endParaRPr>
            </a:p>
            <a:p>
              <a:pPr marL="383546" marR="40641" indent="-342906">
                <a:buFontTx/>
                <a:buChar char="-"/>
                <a:defRPr sz="16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en-US" sz="2400" b="0" i="0" dirty="0">
                  <a:uFill>
                    <a:solidFill>
                      <a:srgbClr val="000000"/>
                    </a:solidFill>
                  </a:uFill>
                  <a:latin typeface="Akkurat Std Italic" panose="02000503000000000000" pitchFamily="2" charset="0"/>
                  <a:ea typeface="Candara"/>
                  <a:cs typeface="Candara"/>
                  <a:sym typeface="Candara"/>
                </a:rPr>
                <a:t>…</a:t>
              </a:r>
              <a:endParaRPr sz="2400" b="0" i="0" dirty="0">
                <a:uFill>
                  <a:solidFill>
                    <a:srgbClr val="000000"/>
                  </a:solidFill>
                </a:uFill>
                <a:latin typeface="Akkurat Std Italic" panose="02000503000000000000" pitchFamily="2" charset="0"/>
                <a:ea typeface="Candara"/>
                <a:cs typeface="Candara"/>
                <a:sym typeface="Candara"/>
              </a:endParaRPr>
            </a:p>
          </p:txBody>
        </p:sp>
        <p:pic>
          <p:nvPicPr>
            <p:cNvPr id="37" name="Picture 36"/>
            <p:cNvPicPr>
              <a:picLocks/>
            </p:cNvPicPr>
            <p:nvPr/>
          </p:nvPicPr>
          <p:blipFill>
            <a:blip r:embed="rId20">
              <a:extLst/>
            </a:blip>
            <a:stretch>
              <a:fillRect/>
            </a:stretch>
          </p:blipFill>
          <p:spPr>
            <a:xfrm>
              <a:off x="12078432" y="7708490"/>
              <a:ext cx="4030248" cy="2807110"/>
            </a:xfrm>
            <a:prstGeom prst="rect">
              <a:avLst/>
            </a:prstGeom>
            <a:effectLst/>
          </p:spPr>
        </p:pic>
      </p:grpSp>
      <p:grpSp>
        <p:nvGrpSpPr>
          <p:cNvPr id="15" name="Group 320"/>
          <p:cNvGrpSpPr/>
          <p:nvPr/>
        </p:nvGrpSpPr>
        <p:grpSpPr>
          <a:xfrm rot="1680000">
            <a:off x="4379345" y="10353421"/>
            <a:ext cx="1683859" cy="1297280"/>
            <a:chOff x="0" y="0"/>
            <a:chExt cx="939800" cy="724040"/>
          </a:xfrm>
        </p:grpSpPr>
        <p:sp>
          <p:nvSpPr>
            <p:cNvPr id="20" name="Shape 319"/>
            <p:cNvSpPr/>
            <p:nvPr/>
          </p:nvSpPr>
          <p:spPr>
            <a:xfrm>
              <a:off x="38100" y="38170"/>
              <a:ext cx="863601" cy="647701"/>
            </a:xfrm>
            <a:prstGeom prst="leftArrow">
              <a:avLst>
                <a:gd name="adj1" fmla="val 50000"/>
                <a:gd name="adj2" fmla="val 33333"/>
              </a:avLst>
            </a:prstGeom>
            <a:solidFill>
              <a:srgbClr val="A8D6FF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41" marR="40641">
                <a:defRPr sz="16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1" name="Picture 20"/>
            <p:cNvPicPr>
              <a:picLocks/>
            </p:cNvPicPr>
            <p:nvPr/>
          </p:nvPicPr>
          <p:blipFill>
            <a:blip r:embed="rId21">
              <a:extLst/>
            </a:blip>
            <a:stretch>
              <a:fillRect/>
            </a:stretch>
          </p:blipFill>
          <p:spPr>
            <a:xfrm>
              <a:off x="0" y="-1"/>
              <a:ext cx="939801" cy="724042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2263205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13023" y="1869701"/>
            <a:ext cx="18587805" cy="11846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Overal</a:t>
            </a:r>
            <a:r>
              <a:rPr lang="en-US" dirty="0" smtClean="0"/>
              <a:t> </a:t>
            </a:r>
            <a:r>
              <a:rPr lang="en-US" dirty="0" err="1" smtClean="0"/>
              <a:t>rekenen</a:t>
            </a:r>
            <a:r>
              <a:rPr lang="en-US" dirty="0" smtClean="0"/>
              <a:t> … ‘high-</a:t>
            </a:r>
            <a:r>
              <a:rPr lang="en-US" dirty="0" err="1" smtClean="0"/>
              <a:t>troughput</a:t>
            </a:r>
            <a:r>
              <a:rPr lang="en-US" dirty="0" smtClean="0"/>
              <a:t>’</a:t>
            </a:r>
          </a:p>
        </p:txBody>
      </p:sp>
      <p:pic>
        <p:nvPicPr>
          <p:cNvPr id="4" name="Picture 26" descr="H:\Home\davidg\Template\Logos\EGI-logo-large01-transp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4182" y="12336733"/>
            <a:ext cx="1332149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59" y="12840790"/>
            <a:ext cx="1458608" cy="544501"/>
          </a:xfrm>
          <a:prstGeom prst="rect">
            <a:avLst/>
          </a:prstGeom>
          <a:effectLst>
            <a:glow rad="101600">
              <a:schemeClr val="accent2">
                <a:lumMod val="60000"/>
                <a:lumOff val="40000"/>
                <a:alpha val="60000"/>
              </a:schemeClr>
            </a:glow>
          </a:effectLst>
        </p:spPr>
      </p:pic>
      <p:sp>
        <p:nvSpPr>
          <p:cNvPr id="7" name="TextBox 6"/>
          <p:cNvSpPr txBox="1"/>
          <p:nvPr/>
        </p:nvSpPr>
        <p:spPr>
          <a:xfrm>
            <a:off x="422724" y="10613086"/>
            <a:ext cx="2130390" cy="20518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algn="ctr"/>
            <a:r>
              <a:rPr lang="en-US" sz="2000" b="0" i="0" dirty="0">
                <a:solidFill>
                  <a:srgbClr val="E3D88A"/>
                </a:solidFill>
                <a:latin typeface="+mn-lt"/>
              </a:rPr>
              <a:t>In Nederland:</a:t>
            </a:r>
            <a:br>
              <a:rPr lang="en-US" sz="2000" b="0" i="0" dirty="0">
                <a:solidFill>
                  <a:srgbClr val="E3D88A"/>
                </a:solidFill>
                <a:latin typeface="+mn-lt"/>
              </a:rPr>
            </a:br>
            <a:r>
              <a:rPr lang="en-US" sz="2000" b="0" i="0" dirty="0">
                <a:solidFill>
                  <a:srgbClr val="E3D88A"/>
                </a:solidFill>
                <a:latin typeface="+mn-lt"/>
              </a:rPr>
              <a:t>De National </a:t>
            </a:r>
            <a:br>
              <a:rPr lang="en-US" sz="2000" b="0" i="0" dirty="0">
                <a:solidFill>
                  <a:srgbClr val="E3D88A"/>
                </a:solidFill>
                <a:latin typeface="+mn-lt"/>
              </a:rPr>
            </a:br>
            <a:r>
              <a:rPr lang="en-US" sz="2000" b="0" i="0" dirty="0">
                <a:solidFill>
                  <a:srgbClr val="E3D88A"/>
                </a:solidFill>
                <a:latin typeface="+mn-lt"/>
              </a:rPr>
              <a:t>e-</a:t>
            </a:r>
            <a:r>
              <a:rPr lang="en-US" sz="2000" b="0" i="0" dirty="0" err="1">
                <a:solidFill>
                  <a:srgbClr val="E3D88A"/>
                </a:solidFill>
                <a:latin typeface="+mn-lt"/>
              </a:rPr>
              <a:t>Infrastructuur</a:t>
            </a:r>
            <a:endParaRPr lang="en-US" sz="2000" b="0" i="0" dirty="0">
              <a:solidFill>
                <a:srgbClr val="E3D88A"/>
              </a:solidFill>
              <a:latin typeface="+mn-lt"/>
            </a:endParaRPr>
          </a:p>
          <a:p>
            <a:pPr algn="ctr"/>
            <a:r>
              <a:rPr lang="en-US" sz="2000" b="0" i="0" dirty="0" err="1">
                <a:solidFill>
                  <a:srgbClr val="E3D88A"/>
                </a:solidFill>
                <a:latin typeface="+mn-lt"/>
              </a:rPr>
              <a:t>gecoordineerd</a:t>
            </a:r>
            <a:r>
              <a:rPr lang="en-US" sz="2000" b="0" i="0" dirty="0">
                <a:solidFill>
                  <a:srgbClr val="E3D88A"/>
                </a:solidFill>
                <a:latin typeface="+mn-lt"/>
              </a:rPr>
              <a:t> </a:t>
            </a:r>
            <a:br>
              <a:rPr lang="en-US" sz="2000" b="0" i="0" dirty="0">
                <a:solidFill>
                  <a:srgbClr val="E3D88A"/>
                </a:solidFill>
                <a:latin typeface="+mn-lt"/>
              </a:rPr>
            </a:br>
            <a:r>
              <a:rPr lang="en-US" sz="2000" b="0" i="0" dirty="0">
                <a:solidFill>
                  <a:srgbClr val="E3D88A"/>
                </a:solidFill>
                <a:latin typeface="+mn-lt"/>
              </a:rPr>
              <a:t>door SURF</a:t>
            </a:r>
          </a:p>
          <a:p>
            <a:pPr algn="ctr"/>
            <a:r>
              <a:rPr lang="en-US" sz="2000" b="0" i="0" dirty="0">
                <a:solidFill>
                  <a:srgbClr val="E3D88A"/>
                </a:solidFill>
                <a:latin typeface="+mn-lt"/>
              </a:rPr>
              <a:t>www.surf.nl</a:t>
            </a:r>
            <a:endParaRPr lang="en-GB" sz="2000" b="0" i="0" dirty="0">
              <a:solidFill>
                <a:srgbClr val="E3D88A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13024" y="13018376"/>
            <a:ext cx="3347070" cy="6976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r>
              <a:rPr lang="en-US" sz="1600" b="0" i="0" dirty="0">
                <a:solidFill>
                  <a:srgbClr val="E3D88A"/>
                </a:solidFill>
                <a:latin typeface="+mn-lt"/>
              </a:rPr>
              <a:t>Imagery: </a:t>
            </a:r>
            <a:r>
              <a:rPr lang="en-US" sz="1600" b="0" i="0" dirty="0" err="1">
                <a:solidFill>
                  <a:srgbClr val="E3D88A"/>
                </a:solidFill>
                <a:latin typeface="+mn-lt"/>
              </a:rPr>
              <a:t>GridPP</a:t>
            </a:r>
            <a:r>
              <a:rPr lang="en-US" sz="1600" b="0" i="0" dirty="0">
                <a:solidFill>
                  <a:srgbClr val="E3D88A"/>
                </a:solidFill>
                <a:latin typeface="+mn-lt"/>
              </a:rPr>
              <a:t> Job Monitor</a:t>
            </a:r>
            <a:br>
              <a:rPr lang="en-US" sz="1600" b="0" i="0" dirty="0">
                <a:solidFill>
                  <a:srgbClr val="E3D88A"/>
                </a:solidFill>
                <a:latin typeface="+mn-lt"/>
              </a:rPr>
            </a:br>
            <a:r>
              <a:rPr lang="en-US" sz="1600" b="0" i="0" dirty="0">
                <a:solidFill>
                  <a:srgbClr val="E3D88A"/>
                </a:solidFill>
                <a:latin typeface="+mn-lt"/>
              </a:rPr>
              <a:t>by STFC Rutherford Appleton Lab</a:t>
            </a:r>
            <a:endParaRPr lang="en-GB" sz="1600" b="0" i="0" dirty="0">
              <a:solidFill>
                <a:srgbClr val="E3D88A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151389" y="10550751"/>
            <a:ext cx="1785745" cy="14362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algn="ctr"/>
            <a:r>
              <a:rPr lang="en-US" sz="2000" b="0" i="0" dirty="0" err="1">
                <a:solidFill>
                  <a:srgbClr val="E3D88A"/>
                </a:solidFill>
                <a:latin typeface="+mn-lt"/>
              </a:rPr>
              <a:t>Europees</a:t>
            </a:r>
            <a:r>
              <a:rPr lang="en-US" sz="2000" b="0" i="0" dirty="0">
                <a:solidFill>
                  <a:srgbClr val="E3D88A"/>
                </a:solidFill>
                <a:latin typeface="+mn-lt"/>
              </a:rPr>
              <a:t/>
            </a:r>
            <a:br>
              <a:rPr lang="en-US" sz="2000" b="0" i="0" dirty="0">
                <a:solidFill>
                  <a:srgbClr val="E3D88A"/>
                </a:solidFill>
                <a:latin typeface="+mn-lt"/>
              </a:rPr>
            </a:br>
            <a:r>
              <a:rPr lang="en-US" sz="2000" b="0" i="0" dirty="0">
                <a:solidFill>
                  <a:srgbClr val="E3D88A"/>
                </a:solidFill>
                <a:latin typeface="+mn-lt"/>
              </a:rPr>
              <a:t>HTC Platform</a:t>
            </a:r>
            <a:br>
              <a:rPr lang="en-US" sz="2000" b="0" i="0" dirty="0">
                <a:solidFill>
                  <a:srgbClr val="E3D88A"/>
                </a:solidFill>
                <a:latin typeface="+mn-lt"/>
              </a:rPr>
            </a:br>
            <a:r>
              <a:rPr lang="en-US" sz="2000" b="0" i="0" dirty="0">
                <a:solidFill>
                  <a:srgbClr val="E3D88A"/>
                </a:solidFill>
                <a:latin typeface="+mn-lt"/>
              </a:rPr>
              <a:t>door EGI</a:t>
            </a:r>
            <a:br>
              <a:rPr lang="en-US" sz="2000" b="0" i="0" dirty="0">
                <a:solidFill>
                  <a:srgbClr val="E3D88A"/>
                </a:solidFill>
                <a:latin typeface="+mn-lt"/>
              </a:rPr>
            </a:br>
            <a:r>
              <a:rPr lang="en-US" sz="2000" b="0" i="0" dirty="0">
                <a:solidFill>
                  <a:srgbClr val="E3D88A"/>
                </a:solidFill>
                <a:latin typeface="+mn-lt"/>
              </a:rPr>
              <a:t>www.egi.eu</a:t>
            </a:r>
            <a:endParaRPr lang="en-GB" sz="2000" b="0" i="0" dirty="0">
              <a:solidFill>
                <a:srgbClr val="E3D88A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32500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Verdeel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heers</a:t>
            </a:r>
            <a:r>
              <a:rPr lang="en-US" dirty="0" smtClean="0"/>
              <a:t>: we </a:t>
            </a:r>
            <a:r>
              <a:rPr lang="en-US" dirty="0" err="1" smtClean="0"/>
              <a:t>moeten</a:t>
            </a:r>
            <a:r>
              <a:rPr lang="en-US" dirty="0" smtClean="0"/>
              <a:t> </a:t>
            </a:r>
            <a:r>
              <a:rPr lang="en-US" dirty="0" err="1" smtClean="0"/>
              <a:t>wel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23758927" y="13101640"/>
            <a:ext cx="573874" cy="605934"/>
          </a:xfrm>
        </p:spPr>
        <p:txBody>
          <a:bodyPr/>
          <a:lstStyle/>
          <a:p>
            <a:fld id="{86CB4B4D-7CA3-9044-876B-883B54F8677D}" type="slidenum">
              <a:rPr lang="en-GB" smtClean="0"/>
              <a:pPr/>
              <a:t>42</a:t>
            </a:fld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121" y="1900661"/>
            <a:ext cx="11239688" cy="11200976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 rot="10800000">
            <a:off x="16718627" y="6016880"/>
            <a:ext cx="1981200" cy="1385808"/>
          </a:xfrm>
          <a:prstGeom prst="rightArrow">
            <a:avLst/>
          </a:prstGeom>
          <a:solidFill>
            <a:srgbClr val="6F2575"/>
          </a:solidFill>
          <a:ln w="12700" cap="flat">
            <a:solidFill>
              <a:srgbClr val="6F2575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41" marR="40641" defTabSz="914411"/>
            <a:endParaRPr lang="en-GB" sz="3200" b="0" i="0"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626886" y="5836842"/>
            <a:ext cx="2212144" cy="8822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r>
              <a:rPr lang="en-US" sz="4400" b="0" i="0" dirty="0">
                <a:solidFill>
                  <a:srgbClr val="6F2575"/>
                </a:solidFill>
                <a:latin typeface="+mn-lt"/>
              </a:rPr>
              <a:t>~ 4 GHz</a:t>
            </a:r>
            <a:endParaRPr lang="en-GB" sz="4400" b="0" i="0" dirty="0">
              <a:solidFill>
                <a:srgbClr val="6F2575"/>
              </a:solidFill>
              <a:latin typeface="+mn-lt"/>
            </a:endParaRPr>
          </a:p>
        </p:txBody>
      </p:sp>
      <p:sp>
        <p:nvSpPr>
          <p:cNvPr id="8" name="Right Arrow 7"/>
          <p:cNvSpPr/>
          <p:nvPr/>
        </p:nvSpPr>
        <p:spPr>
          <a:xfrm rot="10800000">
            <a:off x="16718627" y="7844848"/>
            <a:ext cx="1981200" cy="1385808"/>
          </a:xfrm>
          <a:prstGeom prst="rightArrow">
            <a:avLst/>
          </a:prstGeom>
          <a:solidFill>
            <a:srgbClr val="6F2575"/>
          </a:solidFill>
          <a:ln w="12700" cap="flat">
            <a:solidFill>
              <a:srgbClr val="6F2575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41" marR="40641" defTabSz="914411"/>
            <a:endParaRPr lang="en-GB" sz="3200" b="0" i="0"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626885" y="7664813"/>
            <a:ext cx="2128788" cy="8822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r>
              <a:rPr lang="en-US" sz="4400" b="0" i="0" dirty="0">
                <a:solidFill>
                  <a:srgbClr val="6F2575"/>
                </a:solidFill>
                <a:latin typeface="+mn-lt"/>
              </a:rPr>
              <a:t>~ 140W</a:t>
            </a:r>
            <a:endParaRPr lang="en-GB" sz="4400" b="0" i="0" dirty="0">
              <a:solidFill>
                <a:srgbClr val="6F2575"/>
              </a:solidFill>
              <a:latin typeface="+mn-lt"/>
            </a:endParaRPr>
          </a:p>
        </p:txBody>
      </p:sp>
      <p:sp>
        <p:nvSpPr>
          <p:cNvPr id="10" name="Right Arrow 9"/>
          <p:cNvSpPr/>
          <p:nvPr/>
        </p:nvSpPr>
        <p:spPr>
          <a:xfrm rot="10800000">
            <a:off x="16718627" y="9590738"/>
            <a:ext cx="1981200" cy="1385808"/>
          </a:xfrm>
          <a:prstGeom prst="rightArrow">
            <a:avLst/>
          </a:prstGeom>
          <a:solidFill>
            <a:srgbClr val="6F2575"/>
          </a:solidFill>
          <a:ln w="12700" cap="flat">
            <a:solidFill>
              <a:srgbClr val="6F2575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41" marR="40641" defTabSz="914411"/>
            <a:endParaRPr lang="en-GB" sz="3200" b="0" i="0"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626885" y="9410701"/>
            <a:ext cx="6447278" cy="8822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r>
              <a:rPr lang="en-US" sz="4400" b="0" i="0" dirty="0">
                <a:solidFill>
                  <a:srgbClr val="6F2575"/>
                </a:solidFill>
                <a:latin typeface="+mn-lt"/>
              </a:rPr>
              <a:t>8-10 </a:t>
            </a:r>
            <a:r>
              <a:rPr lang="en-US" sz="4400" b="0" i="0" dirty="0" err="1">
                <a:solidFill>
                  <a:srgbClr val="6F2575"/>
                </a:solidFill>
                <a:latin typeface="+mn-lt"/>
              </a:rPr>
              <a:t>instructies</a:t>
            </a:r>
            <a:r>
              <a:rPr lang="en-US" sz="4400" b="0" i="0" dirty="0">
                <a:solidFill>
                  <a:srgbClr val="6F2575"/>
                </a:solidFill>
                <a:latin typeface="+mn-lt"/>
              </a:rPr>
              <a:t> per tick</a:t>
            </a:r>
            <a:endParaRPr lang="en-GB" sz="4400" b="0" i="0" dirty="0">
              <a:solidFill>
                <a:srgbClr val="6F2575"/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" y="12994485"/>
            <a:ext cx="9178795" cy="82073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r>
              <a:rPr lang="en-US" sz="2000" b="0" i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Graphic: </a:t>
            </a:r>
            <a:r>
              <a:rPr lang="en-GB" sz="2000" b="0" i="0" dirty="0">
                <a:solidFill>
                  <a:schemeClr val="bg1">
                    <a:lumMod val="50000"/>
                  </a:schemeClr>
                </a:solidFill>
              </a:rPr>
              <a:t>Herb Sutter</a:t>
            </a:r>
            <a:endParaRPr lang="en-GB" sz="2000" b="0" i="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r>
              <a:rPr lang="en-GB" sz="2000" b="0" i="0" dirty="0">
                <a:solidFill>
                  <a:schemeClr val="bg1">
                    <a:lumMod val="50000"/>
                  </a:schemeClr>
                </a:solidFill>
                <a:latin typeface="Akkurat Std Italic" panose="02000503000000000000" pitchFamily="2" charset="0"/>
              </a:rPr>
              <a:t>The Free Lunch Is </a:t>
            </a:r>
            <a:r>
              <a:rPr lang="en-GB" sz="2000" b="0" i="0" dirty="0">
                <a:solidFill>
                  <a:schemeClr val="bg1">
                    <a:lumMod val="50000"/>
                  </a:schemeClr>
                </a:solidFill>
                <a:latin typeface="Akkurat Std Italic" panose="02000503000000000000" pitchFamily="2" charset="0"/>
              </a:rPr>
              <a:t>Over: A </a:t>
            </a:r>
            <a:r>
              <a:rPr lang="en-GB" sz="2000" b="0" i="0" dirty="0">
                <a:solidFill>
                  <a:schemeClr val="bg1">
                    <a:lumMod val="50000"/>
                  </a:schemeClr>
                </a:solidFill>
                <a:latin typeface="Akkurat Std Italic" panose="02000503000000000000" pitchFamily="2" charset="0"/>
              </a:rPr>
              <a:t>Fundamental Turn Toward Concurrency in </a:t>
            </a:r>
            <a:r>
              <a:rPr lang="en-GB" sz="2000" b="0" i="0" dirty="0">
                <a:solidFill>
                  <a:schemeClr val="bg1">
                    <a:lumMod val="50000"/>
                  </a:schemeClr>
                </a:solidFill>
                <a:latin typeface="Akkurat Std Italic" panose="02000503000000000000" pitchFamily="2" charset="0"/>
              </a:rPr>
              <a:t>Software</a:t>
            </a:r>
            <a:endParaRPr lang="en-GB" sz="2000" b="0" i="0" dirty="0">
              <a:solidFill>
                <a:schemeClr val="bg1">
                  <a:lumMod val="50000"/>
                </a:schemeClr>
              </a:solidFill>
              <a:latin typeface="Akkurat Std Italic" panose="020005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235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Zo </a:t>
            </a:r>
            <a:r>
              <a:rPr lang="en-US" dirty="0" err="1" smtClean="0"/>
              <a:t>hou</a:t>
            </a:r>
            <a:r>
              <a:rPr lang="en-US" dirty="0" smtClean="0"/>
              <a:t> je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rekencluster</a:t>
            </a:r>
            <a:r>
              <a:rPr lang="en-US" dirty="0" smtClean="0"/>
              <a:t> </a:t>
            </a:r>
            <a:r>
              <a:rPr lang="en-US" dirty="0" err="1" smtClean="0"/>
              <a:t>vol</a:t>
            </a:r>
            <a:r>
              <a:rPr lang="en-US" dirty="0" smtClean="0"/>
              <a:t>: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23524487" y="13102037"/>
            <a:ext cx="573874" cy="605934"/>
          </a:xfrm>
        </p:spPr>
        <p:txBody>
          <a:bodyPr/>
          <a:lstStyle/>
          <a:p>
            <a:fld id="{86CB4B4D-7CA3-9044-876B-883B54F8677D}" type="slidenum">
              <a:rPr lang="en-GB" smtClean="0"/>
              <a:pPr/>
              <a:t>43</a:t>
            </a:fld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605" y="1921318"/>
            <a:ext cx="20769184" cy="115848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823518" y="7103305"/>
            <a:ext cx="2691442" cy="12208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r>
              <a:rPr lang="en-US" sz="6600" i="0" dirty="0">
                <a:solidFill>
                  <a:srgbClr val="6F2575"/>
                </a:solidFill>
                <a:latin typeface="Akkurat Std Italic" panose="02000503000000000000" pitchFamily="2" charset="0"/>
              </a:rPr>
              <a:t>ATLAS</a:t>
            </a:r>
            <a:endParaRPr lang="en-GB" sz="6600" i="0" dirty="0">
              <a:solidFill>
                <a:srgbClr val="6F2575"/>
              </a:solidFill>
              <a:latin typeface="Akkurat Std Italic" panose="02000503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136909" y="11019059"/>
            <a:ext cx="2285882" cy="12208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r>
              <a:rPr lang="en-US" sz="6600" i="0" dirty="0" err="1">
                <a:solidFill>
                  <a:srgbClr val="E3D88A"/>
                </a:solidFill>
                <a:latin typeface="Akkurat Std Italic" panose="02000503000000000000" pitchFamily="2" charset="0"/>
              </a:rPr>
              <a:t>LHCb</a:t>
            </a:r>
            <a:endParaRPr lang="en-GB" sz="6600" i="0" dirty="0">
              <a:solidFill>
                <a:srgbClr val="E3D88A"/>
              </a:solidFill>
              <a:latin typeface="Akkurat Std Italic" panose="02000503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120073" y="5160593"/>
            <a:ext cx="2098331" cy="12208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r>
              <a:rPr lang="en-US" sz="6600" i="0" dirty="0">
                <a:solidFill>
                  <a:srgbClr val="E3D88A"/>
                </a:solidFill>
                <a:latin typeface="Akkurat Std Italic" panose="02000503000000000000" pitchFamily="2" charset="0"/>
              </a:rPr>
              <a:t>Alice</a:t>
            </a:r>
            <a:endParaRPr lang="en-GB" sz="6600" i="0" dirty="0">
              <a:solidFill>
                <a:srgbClr val="E3D88A"/>
              </a:solidFill>
              <a:latin typeface="Akkurat Std Italic" panose="02000503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40931" y="5181739"/>
            <a:ext cx="4964501" cy="12208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r>
              <a:rPr lang="en-US" sz="6600" i="0" dirty="0">
                <a:solidFill>
                  <a:srgbClr val="E3D88A"/>
                </a:solidFill>
                <a:latin typeface="Akkurat Std Italic" panose="02000503000000000000" pitchFamily="2" charset="0"/>
              </a:rPr>
              <a:t>LIGO &amp; Virgo</a:t>
            </a:r>
            <a:endParaRPr lang="en-GB" sz="6600" i="0" dirty="0">
              <a:solidFill>
                <a:srgbClr val="E3D88A"/>
              </a:solidFill>
              <a:latin typeface="Akkurat Std Italic" panose="02000503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829829" y="3418942"/>
            <a:ext cx="2588850" cy="12208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r>
              <a:rPr lang="en-US" sz="6600" i="0" dirty="0">
                <a:solidFill>
                  <a:srgbClr val="E3D88A"/>
                </a:solidFill>
                <a:latin typeface="Akkurat Std Italic" panose="02000503000000000000" pitchFamily="2" charset="0"/>
              </a:rPr>
              <a:t>Xenon</a:t>
            </a:r>
            <a:endParaRPr lang="en-GB" sz="6600" i="0" dirty="0">
              <a:solidFill>
                <a:srgbClr val="E3D88A"/>
              </a:solidFill>
              <a:latin typeface="Akkurat Std Italic" panose="02000503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608204" y="2420299"/>
            <a:ext cx="3313408" cy="12208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r>
              <a:rPr lang="en-US" sz="6600" i="0" dirty="0" err="1">
                <a:solidFill>
                  <a:srgbClr val="6F2575"/>
                </a:solidFill>
                <a:latin typeface="Akkurat Std Italic" panose="02000503000000000000" pitchFamily="2" charset="0"/>
              </a:rPr>
              <a:t>WeNMR</a:t>
            </a:r>
            <a:endParaRPr lang="en-GB" sz="6600" i="0" dirty="0">
              <a:solidFill>
                <a:srgbClr val="6F2575"/>
              </a:solidFill>
              <a:latin typeface="Akkurat Std Italic" panose="02000503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16200000">
            <a:off x="-7154397" y="9933975"/>
            <a:ext cx="15105097" cy="13542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r>
              <a:rPr lang="en-US" sz="7467" b="0" i="0" dirty="0">
                <a:solidFill>
                  <a:schemeClr val="tx1">
                    <a:lumMod val="50000"/>
                  </a:schemeClr>
                </a:solidFill>
                <a:latin typeface="Akkurat Std Light" panose="02000303000000000000" pitchFamily="2" charset="0"/>
              </a:rPr>
              <a:t>NDPF </a:t>
            </a:r>
            <a:r>
              <a:rPr lang="en-US" sz="7467" b="0" i="0" dirty="0" err="1">
                <a:solidFill>
                  <a:schemeClr val="tx1">
                    <a:lumMod val="50000"/>
                  </a:schemeClr>
                </a:solidFill>
                <a:latin typeface="Akkurat Std Light" panose="02000303000000000000" pitchFamily="2" charset="0"/>
              </a:rPr>
              <a:t>voview</a:t>
            </a:r>
            <a:r>
              <a:rPr lang="en-US" sz="7467" b="0" i="0" dirty="0">
                <a:solidFill>
                  <a:schemeClr val="tx1">
                    <a:lumMod val="50000"/>
                  </a:schemeClr>
                </a:solidFill>
                <a:latin typeface="Akkurat Std Light" panose="02000303000000000000" pitchFamily="2" charset="0"/>
              </a:rPr>
              <a:t> short 1 October 2018</a:t>
            </a:r>
            <a:endParaRPr lang="en-GB" sz="7467" b="0" i="0" dirty="0">
              <a:solidFill>
                <a:schemeClr val="tx1">
                  <a:lumMod val="50000"/>
                </a:schemeClr>
              </a:solidFill>
              <a:latin typeface="Akkurat Std Light" panose="020003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7805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Verdeel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heers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12393119" y="2338359"/>
            <a:ext cx="11384280" cy="29136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r>
              <a:rPr lang="en-US" sz="4400" b="0" i="0" dirty="0" err="1">
                <a:latin typeface="Akkurat Std Bold" panose="02000803000000000000" pitchFamily="2" charset="0"/>
              </a:rPr>
              <a:t>Kengetallen</a:t>
            </a:r>
            <a:r>
              <a:rPr lang="en-US" sz="4400" b="0" i="0" dirty="0">
                <a:latin typeface="Akkurat Std Bold" panose="02000803000000000000" pitchFamily="2" charset="0"/>
              </a:rPr>
              <a:t> van </a:t>
            </a:r>
            <a:r>
              <a:rPr lang="en-US" sz="4400" b="0" i="0" dirty="0" err="1">
                <a:latin typeface="Akkurat Std Bold" panose="02000803000000000000" pitchFamily="2" charset="0"/>
              </a:rPr>
              <a:t>opslag</a:t>
            </a:r>
            <a:endParaRPr lang="en-US" sz="4400" b="0" i="0" dirty="0">
              <a:latin typeface="Akkurat Std Bold" panose="02000803000000000000" pitchFamily="2" charset="0"/>
            </a:endParaRPr>
          </a:p>
          <a:p>
            <a:pPr marL="457206" indent="-457206">
              <a:buFontTx/>
              <a:buChar char="-"/>
            </a:pPr>
            <a:r>
              <a:rPr lang="en-US" sz="4400" b="0" i="0" dirty="0" err="1">
                <a:latin typeface="Akkurat Std" panose="02000503000000000000" pitchFamily="2" charset="0"/>
              </a:rPr>
              <a:t>capaciteit</a:t>
            </a:r>
            <a:r>
              <a:rPr lang="en-US" sz="4400" b="0" i="0" dirty="0">
                <a:latin typeface="Akkurat Std" panose="02000503000000000000" pitchFamily="2" charset="0"/>
              </a:rPr>
              <a:t> (‘terabytes’)</a:t>
            </a:r>
          </a:p>
          <a:p>
            <a:pPr marL="457206" indent="-457206">
              <a:buFontTx/>
              <a:buChar char="-"/>
            </a:pPr>
            <a:r>
              <a:rPr lang="en-US" sz="4400" b="0" i="0" dirty="0" err="1">
                <a:latin typeface="Akkurat Std" panose="02000503000000000000" pitchFamily="2" charset="0"/>
              </a:rPr>
              <a:t>bandbreedte</a:t>
            </a:r>
            <a:r>
              <a:rPr lang="en-US" sz="4400" b="0" i="0" dirty="0">
                <a:latin typeface="Akkurat Std" panose="02000503000000000000" pitchFamily="2" charset="0"/>
              </a:rPr>
              <a:t> (‘megabyte per </a:t>
            </a:r>
            <a:r>
              <a:rPr lang="en-US" sz="4400" b="0" i="0" dirty="0" err="1">
                <a:latin typeface="Akkurat Std" panose="02000503000000000000" pitchFamily="2" charset="0"/>
              </a:rPr>
              <a:t>seconde</a:t>
            </a:r>
            <a:r>
              <a:rPr lang="en-US" sz="4400" b="0" i="0" dirty="0">
                <a:latin typeface="Akkurat Std" panose="02000503000000000000" pitchFamily="2" charset="0"/>
              </a:rPr>
              <a:t>’)</a:t>
            </a:r>
          </a:p>
          <a:p>
            <a:pPr marL="457206" indent="-457206">
              <a:buFontTx/>
              <a:buChar char="-"/>
            </a:pPr>
            <a:r>
              <a:rPr lang="en-US" sz="4400" b="0" i="0" dirty="0" err="1">
                <a:latin typeface="Akkurat Std" panose="02000503000000000000" pitchFamily="2" charset="0"/>
              </a:rPr>
              <a:t>aantal</a:t>
            </a:r>
            <a:r>
              <a:rPr lang="en-US" sz="4400" b="0" i="0" dirty="0">
                <a:latin typeface="Akkurat Std" panose="02000503000000000000" pitchFamily="2" charset="0"/>
              </a:rPr>
              <a:t> ‘</a:t>
            </a:r>
            <a:r>
              <a:rPr lang="en-US" sz="4400" b="0" i="0" dirty="0" err="1">
                <a:latin typeface="Akkurat Std" panose="02000503000000000000" pitchFamily="2" charset="0"/>
              </a:rPr>
              <a:t>opdrachten</a:t>
            </a:r>
            <a:r>
              <a:rPr lang="en-US" sz="4400" b="0" i="0" dirty="0">
                <a:latin typeface="Akkurat Std" panose="02000503000000000000" pitchFamily="2" charset="0"/>
              </a:rPr>
              <a:t>’ per seconds (“IOPS”) </a:t>
            </a:r>
            <a:endParaRPr lang="en-GB" sz="4400" b="0" i="0" dirty="0">
              <a:latin typeface="Akkurat Std" panose="02000503000000000000" pitchFamily="2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9126201" y="5170891"/>
            <a:ext cx="4504840" cy="4267435"/>
            <a:chOff x="5436096" y="2571751"/>
            <a:chExt cx="2280419" cy="2160240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2936734"/>
              <a:ext cx="2280419" cy="1677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Multiply 7"/>
            <p:cNvSpPr/>
            <p:nvPr/>
          </p:nvSpPr>
          <p:spPr>
            <a:xfrm>
              <a:off x="5436096" y="2571751"/>
              <a:ext cx="2160240" cy="2160240"/>
            </a:xfrm>
            <a:prstGeom prst="mathMultiply">
              <a:avLst>
                <a:gd name="adj1" fmla="val 6913"/>
              </a:avLst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467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2751460" y="9288435"/>
            <a:ext cx="10879581" cy="26981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algn="r"/>
            <a:r>
              <a:rPr lang="en-US" sz="5400" b="0" i="0" dirty="0">
                <a:solidFill>
                  <a:srgbClr val="6F2575"/>
                </a:solidFill>
                <a:latin typeface="Akkurat Std Bold" panose="02000803000000000000" pitchFamily="2" charset="0"/>
              </a:rPr>
              <a:t>5 Petabyte </a:t>
            </a:r>
            <a:r>
              <a:rPr lang="en-US" sz="5400" b="0" i="0" dirty="0" err="1">
                <a:solidFill>
                  <a:srgbClr val="6F2575"/>
                </a:solidFill>
                <a:latin typeface="Akkurat Std Bold" panose="02000803000000000000" pitchFamily="2" charset="0"/>
              </a:rPr>
              <a:t>lezen</a:t>
            </a:r>
            <a:r>
              <a:rPr lang="en-US" sz="5400" b="0" i="0" dirty="0">
                <a:solidFill>
                  <a:srgbClr val="6F2575"/>
                </a:solidFill>
                <a:latin typeface="Akkurat Std Bold" panose="02000803000000000000" pitchFamily="2" charset="0"/>
              </a:rPr>
              <a:t> in 1 dag? </a:t>
            </a:r>
            <a:br>
              <a:rPr lang="en-US" sz="5400" b="0" i="0" dirty="0">
                <a:solidFill>
                  <a:srgbClr val="6F2575"/>
                </a:solidFill>
                <a:latin typeface="Akkurat Std Bold" panose="02000803000000000000" pitchFamily="2" charset="0"/>
              </a:rPr>
            </a:br>
            <a:r>
              <a:rPr lang="en-US" sz="5400" b="0" i="0" dirty="0" err="1">
                <a:solidFill>
                  <a:srgbClr val="6F2575"/>
                </a:solidFill>
                <a:latin typeface="Akkurat Std Bold" panose="02000803000000000000" pitchFamily="2" charset="0"/>
              </a:rPr>
              <a:t>Dat</a:t>
            </a:r>
            <a:r>
              <a:rPr lang="en-US" sz="5400" b="0" i="0" dirty="0">
                <a:solidFill>
                  <a:srgbClr val="6F2575"/>
                </a:solidFill>
                <a:latin typeface="Akkurat Std Bold" panose="02000803000000000000" pitchFamily="2" charset="0"/>
              </a:rPr>
              <a:t> is </a:t>
            </a:r>
            <a:r>
              <a:rPr lang="en-US" sz="5400" b="0" i="0" dirty="0" err="1">
                <a:solidFill>
                  <a:srgbClr val="6F2575"/>
                </a:solidFill>
                <a:latin typeface="Akkurat Std Bold" panose="02000803000000000000" pitchFamily="2" charset="0"/>
              </a:rPr>
              <a:t>dus</a:t>
            </a:r>
            <a:r>
              <a:rPr lang="en-US" sz="5400" b="0" i="0" dirty="0">
                <a:solidFill>
                  <a:srgbClr val="6F2575"/>
                </a:solidFill>
                <a:latin typeface="Akkurat Std Bold" panose="02000803000000000000" pitchFamily="2" charset="0"/>
              </a:rPr>
              <a:t> 61 </a:t>
            </a:r>
            <a:r>
              <a:rPr lang="en-US" sz="5400" b="0" i="0" dirty="0" err="1">
                <a:solidFill>
                  <a:srgbClr val="6F2575"/>
                </a:solidFill>
                <a:latin typeface="Akkurat Std Bold" panose="02000803000000000000" pitchFamily="2" charset="0"/>
              </a:rPr>
              <a:t>GByte</a:t>
            </a:r>
            <a:r>
              <a:rPr lang="en-US" sz="5400" b="0" i="0" dirty="0">
                <a:solidFill>
                  <a:srgbClr val="6F2575"/>
                </a:solidFill>
                <a:latin typeface="Akkurat Std Bold" panose="02000803000000000000" pitchFamily="2" charset="0"/>
              </a:rPr>
              <a:t> per </a:t>
            </a:r>
            <a:r>
              <a:rPr lang="en-US" sz="5400" b="0" i="0" dirty="0" err="1">
                <a:solidFill>
                  <a:srgbClr val="6F2575"/>
                </a:solidFill>
                <a:latin typeface="Akkurat Std Bold" panose="02000803000000000000" pitchFamily="2" charset="0"/>
              </a:rPr>
              <a:t>seconde</a:t>
            </a:r>
            <a:r>
              <a:rPr lang="en-US" sz="5400" b="0" i="0" dirty="0">
                <a:solidFill>
                  <a:srgbClr val="6F2575"/>
                </a:solidFill>
                <a:latin typeface="Akkurat Std Bold" panose="02000803000000000000" pitchFamily="2" charset="0"/>
              </a:rPr>
              <a:t>! </a:t>
            </a:r>
            <a:br>
              <a:rPr lang="en-US" sz="5400" b="0" i="0" dirty="0">
                <a:solidFill>
                  <a:srgbClr val="6F2575"/>
                </a:solidFill>
                <a:latin typeface="Akkurat Std Bold" panose="02000803000000000000" pitchFamily="2" charset="0"/>
              </a:rPr>
            </a:br>
            <a:r>
              <a:rPr lang="en-US" sz="5400" b="0" i="0" dirty="0">
                <a:solidFill>
                  <a:srgbClr val="6F2575"/>
                </a:solidFill>
                <a:latin typeface="Akkurat Std Bold" panose="02000803000000000000" pitchFamily="2" charset="0"/>
              </a:rPr>
              <a:t>(</a:t>
            </a:r>
            <a:r>
              <a:rPr lang="en-US" sz="5400" b="0" i="0" dirty="0" err="1">
                <a:solidFill>
                  <a:srgbClr val="6F2575"/>
                </a:solidFill>
                <a:latin typeface="Akkurat Std Bold" panose="02000803000000000000" pitchFamily="2" charset="0"/>
              </a:rPr>
              <a:t>en</a:t>
            </a:r>
            <a:r>
              <a:rPr lang="en-US" sz="5400" b="0" i="0" dirty="0">
                <a:solidFill>
                  <a:srgbClr val="6F2575"/>
                </a:solidFill>
                <a:latin typeface="Akkurat Std Bold" panose="02000803000000000000" pitchFamily="2" charset="0"/>
              </a:rPr>
              <a:t> </a:t>
            </a:r>
            <a:r>
              <a:rPr lang="en-US" sz="5400" b="0" i="0" dirty="0" err="1">
                <a:solidFill>
                  <a:srgbClr val="6F2575"/>
                </a:solidFill>
                <a:latin typeface="Akkurat Std Bold" panose="02000803000000000000" pitchFamily="2" charset="0"/>
              </a:rPr>
              <a:t>dus</a:t>
            </a:r>
            <a:r>
              <a:rPr lang="en-US" sz="5400" b="0" i="0" dirty="0">
                <a:solidFill>
                  <a:srgbClr val="6F2575"/>
                </a:solidFill>
                <a:latin typeface="Akkurat Std Bold" panose="02000803000000000000" pitchFamily="2" charset="0"/>
              </a:rPr>
              <a:t> ~500 </a:t>
            </a:r>
            <a:r>
              <a:rPr lang="en-US" sz="5400" b="0" i="0" dirty="0" err="1">
                <a:solidFill>
                  <a:srgbClr val="6F2575"/>
                </a:solidFill>
                <a:latin typeface="Akkurat Std Bold" panose="02000803000000000000" pitchFamily="2" charset="0"/>
              </a:rPr>
              <a:t>Gbps</a:t>
            </a:r>
            <a:r>
              <a:rPr lang="en-US" sz="5400" b="0" i="0" dirty="0">
                <a:solidFill>
                  <a:srgbClr val="6F2575"/>
                </a:solidFill>
                <a:latin typeface="Akkurat Std Bold" panose="02000803000000000000" pitchFamily="2" charset="0"/>
              </a:rPr>
              <a:t>)</a:t>
            </a:r>
            <a:endParaRPr lang="en-GB" sz="5400" b="0" i="0" dirty="0">
              <a:solidFill>
                <a:srgbClr val="6F2575"/>
              </a:solidFill>
              <a:latin typeface="Akkurat Std Bold" panose="02000803000000000000" pitchFamily="2" charset="0"/>
            </a:endParaRPr>
          </a:p>
        </p:txBody>
      </p:sp>
      <p:sp>
        <p:nvSpPr>
          <p:cNvPr id="10" name="Content Placeholder 1"/>
          <p:cNvSpPr txBox="1">
            <a:spLocks/>
          </p:cNvSpPr>
          <p:nvPr/>
        </p:nvSpPr>
        <p:spPr>
          <a:xfrm>
            <a:off x="919477" y="10080064"/>
            <a:ext cx="11831920" cy="2770955"/>
          </a:xfrm>
          <a:prstGeom prst="rect">
            <a:avLst/>
          </a:prstGeom>
        </p:spPr>
        <p:txBody>
          <a:bodyPr/>
          <a:lstStyle>
            <a:lvl1pPr marL="627179" marR="57799" indent="-586539" algn="l" defTabSz="129540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0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Minion Pro"/>
                <a:cs typeface="Minion Pro"/>
                <a:sym typeface="Minion Pro"/>
              </a:defRPr>
            </a:lvl1pPr>
            <a:lvl2pPr marL="1044126" marR="57799" indent="-546286" algn="l" defTabSz="129540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0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Minion Pro"/>
                <a:cs typeface="Minion Pro"/>
                <a:sym typeface="Minion Pro"/>
              </a:defRPr>
            </a:lvl2pPr>
            <a:lvl3pPr marL="1485718" marR="57799" indent="-530678" algn="l" defTabSz="129540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0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Minion Pro"/>
                <a:cs typeface="Minion Pro"/>
                <a:sym typeface="Minion Pro"/>
              </a:defRPr>
            </a:lvl3pPr>
            <a:lvl4pPr marL="2031364" marR="57799" indent="-619125" algn="l" defTabSz="129540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0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Minion Pro"/>
                <a:cs typeface="Minion Pro"/>
                <a:sym typeface="Minion Pro"/>
              </a:defRPr>
            </a:lvl4pPr>
            <a:lvl5pPr marL="2488564" marR="57799" indent="-619125" algn="l" defTabSz="129540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0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Minion Pro"/>
                <a:cs typeface="Minion Pro"/>
                <a:sym typeface="Minion Pro"/>
              </a:defRPr>
            </a:lvl5pPr>
            <a:lvl6pPr marL="2488564" marR="57799" indent="-619125" algn="l" defTabSz="129540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6pPr>
            <a:lvl7pPr marL="2488564" marR="57799" indent="-619125" algn="l" defTabSz="129540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7pPr>
            <a:lvl8pPr marL="2488564" marR="57799" indent="-619125" algn="l" defTabSz="129540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8pPr>
            <a:lvl9pPr marL="2488564" marR="57799" indent="-619125" algn="l" defTabSz="129540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9pPr>
          </a:lstStyle>
          <a:p>
            <a:pPr marL="220139" indent="0">
              <a:buNone/>
            </a:pPr>
            <a:r>
              <a:rPr lang="en-US" sz="4000" dirty="0" err="1"/>
              <a:t>Daarom</a:t>
            </a:r>
            <a:r>
              <a:rPr lang="en-US" sz="4000" dirty="0"/>
              <a:t> </a:t>
            </a:r>
            <a:r>
              <a:rPr lang="en-US" sz="4000" dirty="0" err="1"/>
              <a:t>kan</a:t>
            </a:r>
            <a:r>
              <a:rPr lang="en-US" sz="4000" dirty="0"/>
              <a:t> </a:t>
            </a:r>
            <a:r>
              <a:rPr lang="en-US" sz="4000" dirty="0" err="1"/>
              <a:t>onze</a:t>
            </a:r>
            <a:r>
              <a:rPr lang="en-US" sz="4000" dirty="0"/>
              <a:t> data </a:t>
            </a:r>
            <a:r>
              <a:rPr lang="en-US" sz="4000" dirty="0" err="1"/>
              <a:t>niet</a:t>
            </a:r>
            <a:r>
              <a:rPr lang="en-US" sz="4000" dirty="0"/>
              <a:t> op </a:t>
            </a:r>
            <a:r>
              <a:rPr lang="en-US" sz="4000" dirty="0" err="1"/>
              <a:t>een</a:t>
            </a:r>
            <a:r>
              <a:rPr lang="en-US" sz="4000" dirty="0"/>
              <a:t> USB stick</a:t>
            </a:r>
            <a:br>
              <a:rPr lang="en-US" sz="4000" dirty="0"/>
            </a:br>
            <a:r>
              <a:rPr lang="en-US" sz="4000" dirty="0"/>
              <a:t>– </a:t>
            </a:r>
            <a:r>
              <a:rPr lang="en-US" sz="4000" dirty="0" err="1"/>
              <a:t>en</a:t>
            </a:r>
            <a:r>
              <a:rPr lang="en-US" sz="4000" dirty="0"/>
              <a:t> </a:t>
            </a:r>
            <a:r>
              <a:rPr lang="en-US" sz="4000" dirty="0" err="1"/>
              <a:t>doet</a:t>
            </a:r>
            <a:r>
              <a:rPr lang="en-US" sz="4000" dirty="0"/>
              <a:t> je ‘</a:t>
            </a:r>
            <a:r>
              <a:rPr lang="en-US" sz="4000" dirty="0" err="1"/>
              <a:t>thuis</a:t>
            </a:r>
            <a:r>
              <a:rPr lang="en-US" sz="4000" dirty="0"/>
              <a:t> NAS’ </a:t>
            </a:r>
            <a:r>
              <a:rPr lang="en-US" sz="4000" dirty="0" err="1"/>
              <a:t>oplossing</a:t>
            </a:r>
            <a:r>
              <a:rPr lang="en-US" sz="4000" dirty="0"/>
              <a:t> het </a:t>
            </a:r>
            <a:r>
              <a:rPr lang="en-US" sz="4000" dirty="0" err="1"/>
              <a:t>ook</a:t>
            </a:r>
            <a:r>
              <a:rPr lang="en-US" sz="4000" dirty="0"/>
              <a:t> </a:t>
            </a:r>
            <a:r>
              <a:rPr lang="en-US" sz="4000" dirty="0" err="1"/>
              <a:t>niet</a:t>
            </a:r>
            <a:r>
              <a:rPr lang="en-US" sz="4000" dirty="0"/>
              <a:t/>
            </a:r>
            <a:br>
              <a:rPr lang="en-US" sz="4000" dirty="0"/>
            </a:br>
            <a:r>
              <a:rPr lang="en-US" sz="1101" dirty="0"/>
              <a:t/>
            </a:r>
            <a:br>
              <a:rPr lang="en-US" sz="1101" dirty="0"/>
            </a:br>
            <a:r>
              <a:rPr lang="en-US" sz="4000" dirty="0">
                <a:latin typeface="Akkurat Std Italic" panose="02000503000000000000" pitchFamily="2" charset="0"/>
              </a:rPr>
              <a:t>… hoe </a:t>
            </a:r>
            <a:r>
              <a:rPr lang="en-US" sz="4000" dirty="0" err="1">
                <a:latin typeface="Akkurat Std Italic" panose="02000503000000000000" pitchFamily="2" charset="0"/>
              </a:rPr>
              <a:t>leuk</a:t>
            </a:r>
            <a:r>
              <a:rPr lang="en-US" sz="4000" dirty="0">
                <a:latin typeface="Akkurat Std Italic" panose="02000503000000000000" pitchFamily="2" charset="0"/>
              </a:rPr>
              <a:t> </a:t>
            </a:r>
            <a:r>
              <a:rPr lang="en-US" sz="4000" dirty="0" err="1">
                <a:latin typeface="Akkurat Std Italic" panose="02000503000000000000" pitchFamily="2" charset="0"/>
              </a:rPr>
              <a:t>ik</a:t>
            </a:r>
            <a:r>
              <a:rPr lang="en-US" sz="4000" dirty="0">
                <a:latin typeface="Akkurat Std Italic" panose="02000503000000000000" pitchFamily="2" charset="0"/>
              </a:rPr>
              <a:t> </a:t>
            </a:r>
            <a:r>
              <a:rPr lang="en-US" sz="4000" dirty="0" err="1">
                <a:latin typeface="Akkurat Std Italic" panose="02000503000000000000" pitchFamily="2" charset="0"/>
              </a:rPr>
              <a:t>mijn</a:t>
            </a:r>
            <a:r>
              <a:rPr lang="en-US" sz="4000" dirty="0">
                <a:latin typeface="Akkurat Std Italic" panose="02000503000000000000" pitchFamily="2" charset="0"/>
              </a:rPr>
              <a:t> </a:t>
            </a:r>
            <a:r>
              <a:rPr lang="en-US" sz="4000" dirty="0" err="1">
                <a:latin typeface="Akkurat Std Italic" panose="02000503000000000000" pitchFamily="2" charset="0"/>
              </a:rPr>
              <a:t>eigen</a:t>
            </a:r>
            <a:r>
              <a:rPr lang="en-US" sz="4000" dirty="0">
                <a:latin typeface="Akkurat Std Italic" panose="02000503000000000000" pitchFamily="2" charset="0"/>
              </a:rPr>
              <a:t> </a:t>
            </a:r>
            <a:r>
              <a:rPr lang="en-US" sz="4000" dirty="0" err="1">
                <a:latin typeface="Akkurat Std Italic" panose="02000503000000000000" pitchFamily="2" charset="0"/>
              </a:rPr>
              <a:t>opslagdoosje</a:t>
            </a:r>
            <a:r>
              <a:rPr lang="en-US" sz="4000" dirty="0">
                <a:latin typeface="Akkurat Std Italic" panose="02000503000000000000" pitchFamily="2" charset="0"/>
              </a:rPr>
              <a:t> </a:t>
            </a:r>
            <a:r>
              <a:rPr lang="en-US" sz="4000" dirty="0" err="1">
                <a:latin typeface="Akkurat Std Italic" panose="02000503000000000000" pitchFamily="2" charset="0"/>
              </a:rPr>
              <a:t>ook</a:t>
            </a:r>
            <a:r>
              <a:rPr lang="en-US" sz="4000" dirty="0">
                <a:latin typeface="Akkurat Std Italic" panose="02000503000000000000" pitchFamily="2" charset="0"/>
              </a:rPr>
              <a:t> </a:t>
            </a:r>
            <a:r>
              <a:rPr lang="en-US" sz="4000" dirty="0" err="1">
                <a:latin typeface="Akkurat Std Italic" panose="02000503000000000000" pitchFamily="2" charset="0"/>
              </a:rPr>
              <a:t>vind</a:t>
            </a:r>
            <a:r>
              <a:rPr lang="en-US" sz="4000" dirty="0">
                <a:latin typeface="Akkurat Std Italic" panose="02000503000000000000" pitchFamily="2" charset="0"/>
              </a:rPr>
              <a:t/>
            </a:r>
            <a:br>
              <a:rPr lang="en-US" sz="4000" dirty="0">
                <a:latin typeface="Akkurat Std Italic" panose="02000503000000000000" pitchFamily="2" charset="0"/>
              </a:rPr>
            </a:br>
            <a:r>
              <a:rPr lang="en-US" sz="4000" dirty="0">
                <a:latin typeface="Akkurat Std Italic" panose="02000503000000000000" pitchFamily="2" charset="0"/>
              </a:rPr>
              <a:t>van </a:t>
            </a:r>
            <a:r>
              <a:rPr lang="en-US" sz="4000" dirty="0" err="1">
                <a:latin typeface="Akkurat Std Italic" panose="02000503000000000000" pitchFamily="2" charset="0"/>
              </a:rPr>
              <a:t>slechts</a:t>
            </a:r>
            <a:r>
              <a:rPr lang="en-US" sz="4000" dirty="0">
                <a:latin typeface="Akkurat Std Italic" panose="02000503000000000000" pitchFamily="2" charset="0"/>
              </a:rPr>
              <a:t> 15 Watt met 16Terabyte </a:t>
            </a:r>
            <a:r>
              <a:rPr lang="en-US" sz="4000" dirty="0" err="1">
                <a:latin typeface="Akkurat Std Italic" panose="02000503000000000000" pitchFamily="2" charset="0"/>
              </a:rPr>
              <a:t>voor</a:t>
            </a:r>
            <a:r>
              <a:rPr lang="en-US" sz="4000" dirty="0">
                <a:latin typeface="Akkurat Std Italic" panose="02000503000000000000" pitchFamily="2" charset="0"/>
              </a:rPr>
              <a:t> </a:t>
            </a:r>
            <a:r>
              <a:rPr lang="en-GB" sz="4000" dirty="0">
                <a:latin typeface="Akkurat Std Italic" panose="02000503000000000000" pitchFamily="2" charset="0"/>
              </a:rPr>
              <a:t>€ </a:t>
            </a:r>
            <a:r>
              <a:rPr lang="en-US" sz="4000" dirty="0">
                <a:latin typeface="Akkurat Std Italic" panose="02000503000000000000" pitchFamily="2" charset="0"/>
              </a:rPr>
              <a:t>915 …</a:t>
            </a:r>
            <a:endParaRPr lang="en-US" sz="4000" dirty="0">
              <a:latin typeface="Akkurat Std Italic" panose="02000503000000000000" pitchFamily="2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83" y="3011354"/>
            <a:ext cx="10225683" cy="576108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84995" y="2257659"/>
            <a:ext cx="9198352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33" dirty="0" err="1">
                <a:solidFill>
                  <a:srgbClr val="002060"/>
                </a:solidFill>
                <a:latin typeface="+mj-lt"/>
              </a:rPr>
              <a:t>DotHill</a:t>
            </a:r>
            <a:r>
              <a:rPr lang="en-US" sz="3733" dirty="0">
                <a:solidFill>
                  <a:srgbClr val="002060"/>
                </a:solidFill>
                <a:latin typeface="+mj-lt"/>
              </a:rPr>
              <a:t> (HGST): </a:t>
            </a:r>
            <a:r>
              <a:rPr lang="en-US" sz="3733" dirty="0">
                <a:solidFill>
                  <a:srgbClr val="002060"/>
                </a:solidFill>
                <a:latin typeface="+mj-lt"/>
              </a:rPr>
              <a:t>480 </a:t>
            </a:r>
            <a:r>
              <a:rPr lang="en-US" sz="3733" dirty="0" err="1">
                <a:solidFill>
                  <a:srgbClr val="002060"/>
                </a:solidFill>
                <a:latin typeface="+mj-lt"/>
              </a:rPr>
              <a:t>TByte</a:t>
            </a:r>
            <a:r>
              <a:rPr lang="en-US" sz="3733" dirty="0">
                <a:solidFill>
                  <a:srgbClr val="002060"/>
                </a:solidFill>
                <a:latin typeface="+mj-lt"/>
              </a:rPr>
              <a:t> gross capacity/4RU</a:t>
            </a:r>
          </a:p>
        </p:txBody>
      </p:sp>
    </p:spTree>
    <p:extLst>
      <p:ext uri="{BB962C8B-B14F-4D97-AF65-F5344CB8AC3E}">
        <p14:creationId xmlns:p14="http://schemas.microsoft.com/office/powerpoint/2010/main" val="487319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Interception, exchanges, and peers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smtClean="0"/>
              <a:t>Full mesh: no single predicable path for traffic</a:t>
            </a:r>
          </a:p>
          <a:p>
            <a:endParaRPr lang="en-US" dirty="0" smtClean="0"/>
          </a:p>
          <a:p>
            <a:r>
              <a:rPr lang="en-US" dirty="0" smtClean="0"/>
              <a:t>Exchange </a:t>
            </a:r>
            <a:r>
              <a:rPr lang="en-US" dirty="0" smtClean="0"/>
              <a:t>point probably does not get you traffic you want</a:t>
            </a:r>
          </a:p>
          <a:p>
            <a:endParaRPr lang="en-US" dirty="0" smtClean="0"/>
          </a:p>
          <a:p>
            <a:r>
              <a:rPr lang="en-US" dirty="0" smtClean="0"/>
              <a:t>Exfiltration </a:t>
            </a:r>
            <a:r>
              <a:rPr lang="en-US" dirty="0" smtClean="0"/>
              <a:t>at ‘the interesting’ edge more feasible:</a:t>
            </a:r>
          </a:p>
          <a:p>
            <a:pPr lvl="1"/>
            <a:r>
              <a:rPr lang="en-US" dirty="0" smtClean="0"/>
              <a:t>traffic goes to the target</a:t>
            </a:r>
          </a:p>
          <a:p>
            <a:pPr lvl="1"/>
            <a:r>
              <a:rPr lang="en-US" dirty="0" smtClean="0"/>
              <a:t>maybe fewer eyes on the equipment: attacks are easier</a:t>
            </a:r>
          </a:p>
          <a:p>
            <a:pPr lvl="1"/>
            <a:r>
              <a:rPr lang="en-US" dirty="0" smtClean="0"/>
              <a:t>maybe your target does not have means to re-route?</a:t>
            </a:r>
          </a:p>
        </p:txBody>
      </p:sp>
    </p:spTree>
    <p:extLst>
      <p:ext uri="{BB962C8B-B14F-4D97-AF65-F5344CB8AC3E}">
        <p14:creationId xmlns:p14="http://schemas.microsoft.com/office/powerpoint/2010/main" val="1506030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8384" y="145515"/>
            <a:ext cx="19325616" cy="1552917"/>
          </a:xfrm>
        </p:spPr>
        <p:txBody>
          <a:bodyPr/>
          <a:lstStyle/>
          <a:p>
            <a:r>
              <a:rPr lang="en-US" dirty="0" smtClean="0"/>
              <a:t>Data </a:t>
            </a:r>
            <a:r>
              <a:rPr lang="en-US" dirty="0" err="1" smtClean="0"/>
              <a:t>verdelen</a:t>
            </a:r>
            <a:r>
              <a:rPr lang="en-US" dirty="0" smtClean="0"/>
              <a:t> over de </a:t>
            </a:r>
            <a:r>
              <a:rPr lang="en-US" dirty="0" err="1" smtClean="0"/>
              <a:t>wereld</a:t>
            </a:r>
            <a:r>
              <a:rPr lang="en-US" dirty="0" smtClean="0"/>
              <a:t> T0&gt;T1s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23866328" y="13101640"/>
            <a:ext cx="359072" cy="605934"/>
          </a:xfrm>
        </p:spPr>
        <p:txBody>
          <a:bodyPr/>
          <a:lstStyle/>
          <a:p>
            <a:fld id="{86CB4B4D-7CA3-9044-876B-883B54F8677D}" type="slidenum">
              <a:rPr lang="en-GB" smtClean="0"/>
              <a:pPr/>
              <a:t>5</a:t>
            </a:fld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04949"/>
            <a:ext cx="24215120" cy="103139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51764" y="13015477"/>
            <a:ext cx="18596437" cy="6976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r>
              <a:rPr lang="en-US" sz="3200" dirty="0"/>
              <a:t>source: </a:t>
            </a:r>
            <a:r>
              <a:rPr lang="en-US" sz="3200" dirty="0">
                <a:hlinkClick r:id="rId3"/>
              </a:rPr>
              <a:t>https://</a:t>
            </a:r>
            <a:r>
              <a:rPr lang="en-US" sz="3200" dirty="0">
                <a:hlinkClick r:id="rId3"/>
              </a:rPr>
              <a:t>monit-grafana.cern.ch/d/000000420/fts-transfers-30-day</a:t>
            </a:r>
            <a:r>
              <a:rPr lang="en-US" sz="3200" dirty="0"/>
              <a:t> on September 27,  2018</a:t>
            </a:r>
            <a:endParaRPr lang="en-GB" sz="28700" dirty="0"/>
          </a:p>
        </p:txBody>
      </p:sp>
      <p:grpSp>
        <p:nvGrpSpPr>
          <p:cNvPr id="9" name="Group 8"/>
          <p:cNvGrpSpPr/>
          <p:nvPr/>
        </p:nvGrpSpPr>
        <p:grpSpPr>
          <a:xfrm>
            <a:off x="3852316" y="3973557"/>
            <a:ext cx="2412136" cy="1743808"/>
            <a:chOff x="3417496" y="4149676"/>
            <a:chExt cx="3391047" cy="251796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7496" y="4149676"/>
              <a:ext cx="2857647" cy="191144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0896" y="4749840"/>
              <a:ext cx="2857647" cy="1917799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131" y="5541243"/>
            <a:ext cx="2194619" cy="829077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2432751" y="5893485"/>
            <a:ext cx="20497800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dash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TextBox 13"/>
          <p:cNvSpPr txBox="1"/>
          <p:nvPr/>
        </p:nvSpPr>
        <p:spPr>
          <a:xfrm>
            <a:off x="22897741" y="5216348"/>
            <a:ext cx="2584041" cy="13542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r>
              <a:rPr lang="en-US" sz="7467" i="0" dirty="0">
                <a:latin typeface="Akkurat Std Mono" panose="02000503000000000000" pitchFamily="2" charset="0"/>
              </a:rPr>
              <a:t>2.6M</a:t>
            </a:r>
            <a:endParaRPr lang="en-GB" sz="7467" i="0" dirty="0">
              <a:latin typeface="Akkurat Std Mono" panose="020005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109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‘Ye </a:t>
            </a:r>
            <a:r>
              <a:rPr lang="en-US" dirty="0" err="1" smtClean="0"/>
              <a:t>olde</a:t>
            </a:r>
            <a:r>
              <a:rPr lang="en-US" dirty="0" smtClean="0"/>
              <a:t> </a:t>
            </a:r>
            <a:r>
              <a:rPr lang="en-US" dirty="0" err="1" smtClean="0"/>
              <a:t>compatibilitye</a:t>
            </a:r>
            <a:r>
              <a:rPr lang="en-US" dirty="0" smtClean="0"/>
              <a:t>’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300" y="1853243"/>
            <a:ext cx="10656061" cy="1180986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" y="13346670"/>
            <a:ext cx="219342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0" i="0" dirty="0">
                <a:solidFill>
                  <a:schemeClr val="bg1">
                    <a:lumMod val="50000"/>
                  </a:schemeClr>
                </a:solidFill>
                <a:latin typeface="Akkurat Std Light" panose="02000303000000000000" pitchFamily="2" charset="0"/>
              </a:rPr>
              <a:t>Image source: Alex McKenzie and "</a:t>
            </a:r>
            <a:r>
              <a:rPr lang="en-GB" sz="2000" b="0" dirty="0">
                <a:solidFill>
                  <a:schemeClr val="bg1">
                    <a:lumMod val="50000"/>
                  </a:schemeClr>
                </a:solidFill>
                <a:latin typeface="Akkurat Std Italic" panose="02000503000000000000" pitchFamily="2" charset="0"/>
              </a:rPr>
              <a:t>Casting </a:t>
            </a:r>
            <a:r>
              <a:rPr lang="en-GB" sz="2000" b="0" dirty="0">
                <a:solidFill>
                  <a:schemeClr val="bg1">
                    <a:lumMod val="50000"/>
                  </a:schemeClr>
                </a:solidFill>
                <a:latin typeface="Akkurat Std Italic" panose="02000503000000000000" pitchFamily="2" charset="0"/>
              </a:rPr>
              <a:t>the Net</a:t>
            </a:r>
            <a:r>
              <a:rPr lang="en-GB" sz="2000" b="0" i="0" dirty="0">
                <a:solidFill>
                  <a:schemeClr val="bg1">
                    <a:lumMod val="50000"/>
                  </a:schemeClr>
                </a:solidFill>
                <a:latin typeface="Akkurat Std Light" panose="02000303000000000000" pitchFamily="2" charset="0"/>
              </a:rPr>
              <a:t>", page </a:t>
            </a:r>
            <a:r>
              <a:rPr lang="en-GB" sz="2000" b="0" i="0" dirty="0">
                <a:solidFill>
                  <a:schemeClr val="bg1">
                    <a:lumMod val="50000"/>
                  </a:schemeClr>
                </a:solidFill>
                <a:latin typeface="Akkurat Std Light" panose="02000303000000000000" pitchFamily="2" charset="0"/>
              </a:rPr>
              <a:t>56. </a:t>
            </a:r>
            <a:r>
              <a:rPr lang="en-GB" sz="2000" b="0" i="0" dirty="0">
                <a:solidFill>
                  <a:schemeClr val="bg1">
                    <a:lumMod val="50000"/>
                  </a:schemeClr>
                </a:solidFill>
                <a:latin typeface="Akkurat Std Light" panose="02000303000000000000" pitchFamily="2" charset="0"/>
              </a:rPr>
              <a:t>See  https://</a:t>
            </a:r>
            <a:r>
              <a:rPr lang="en-GB" sz="2000" b="0" i="0" dirty="0">
                <a:solidFill>
                  <a:schemeClr val="bg1">
                    <a:lumMod val="50000"/>
                  </a:schemeClr>
                </a:solidFill>
                <a:latin typeface="Akkurat Std Light" panose="02000303000000000000" pitchFamily="2" charset="0"/>
              </a:rPr>
              <a:t>personalpages.manchester.ac.uk/staff/m.dodge/cybergeography/atlas/arpanet2.gif ; </a:t>
            </a:r>
            <a:r>
              <a:rPr lang="en-GB" sz="2000" b="0" i="0" dirty="0" err="1">
                <a:solidFill>
                  <a:schemeClr val="bg1">
                    <a:lumMod val="50000"/>
                  </a:schemeClr>
                </a:solidFill>
                <a:latin typeface="Akkurat Std Light" panose="02000303000000000000" pitchFamily="2" charset="0"/>
              </a:rPr>
              <a:t>acoustocoupler</a:t>
            </a:r>
            <a:r>
              <a:rPr lang="en-GB" sz="2000" b="0" i="0" dirty="0">
                <a:solidFill>
                  <a:schemeClr val="bg1">
                    <a:lumMod val="50000"/>
                  </a:schemeClr>
                </a:solidFill>
                <a:latin typeface="Akkurat Std Light" panose="02000303000000000000" pitchFamily="2" charset="0"/>
              </a:rPr>
              <a:t>: Wikimedia</a:t>
            </a:r>
            <a:endParaRPr lang="en-GB" sz="2000" b="0" i="0" dirty="0">
              <a:solidFill>
                <a:schemeClr val="bg1">
                  <a:lumMod val="50000"/>
                </a:schemeClr>
              </a:solidFill>
              <a:latin typeface="Akkurat Std Light" panose="02000303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0190" y="4483099"/>
            <a:ext cx="9847493" cy="6540501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0782300" y="5854700"/>
            <a:ext cx="3213101" cy="1334957"/>
          </a:xfrm>
          <a:custGeom>
            <a:avLst/>
            <a:gdLst>
              <a:gd name="connsiteX0" fmla="*/ 0 w 3213100"/>
              <a:gd name="connsiteY0" fmla="*/ 0 h 1334956"/>
              <a:gd name="connsiteX1" fmla="*/ 736600 w 3213100"/>
              <a:gd name="connsiteY1" fmla="*/ 457200 h 1334956"/>
              <a:gd name="connsiteX2" fmla="*/ 1358900 w 3213100"/>
              <a:gd name="connsiteY2" fmla="*/ 990600 h 1334956"/>
              <a:gd name="connsiteX3" fmla="*/ 2667000 w 3213100"/>
              <a:gd name="connsiteY3" fmla="*/ 1282700 h 1334956"/>
              <a:gd name="connsiteX4" fmla="*/ 3213100 w 3213100"/>
              <a:gd name="connsiteY4" fmla="*/ 1333500 h 1334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3100" h="1334956">
                <a:moveTo>
                  <a:pt x="0" y="0"/>
                </a:moveTo>
                <a:cubicBezTo>
                  <a:pt x="255058" y="146050"/>
                  <a:pt x="510117" y="292100"/>
                  <a:pt x="736600" y="457200"/>
                </a:cubicBezTo>
                <a:cubicBezTo>
                  <a:pt x="963083" y="622300"/>
                  <a:pt x="1037167" y="853017"/>
                  <a:pt x="1358900" y="990600"/>
                </a:cubicBezTo>
                <a:cubicBezTo>
                  <a:pt x="1680633" y="1128183"/>
                  <a:pt x="2357967" y="1225550"/>
                  <a:pt x="2667000" y="1282700"/>
                </a:cubicBezTo>
                <a:cubicBezTo>
                  <a:pt x="2976033" y="1339850"/>
                  <a:pt x="3094566" y="1336675"/>
                  <a:pt x="3213100" y="1333500"/>
                </a:cubicBezTo>
              </a:path>
            </a:pathLst>
          </a:custGeom>
          <a:noFill/>
          <a:ln w="57150" cap="flat">
            <a:solidFill>
              <a:schemeClr val="bg2">
                <a:lumMod val="50000"/>
              </a:schemeClr>
            </a:solidFill>
            <a:prstDash val="sysDash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40" tIns="45720" rIns="91440" bIns="45720" numCol="1" spcCol="38100" rtlCol="0" anchor="t">
            <a:noAutofit/>
          </a:bodyPr>
          <a:lstStyle/>
          <a:p>
            <a:pPr defTabSz="914411" latinLnBrk="1"/>
            <a:endParaRPr lang="en-GB" sz="1800" b="0" i="0"/>
          </a:p>
        </p:txBody>
      </p:sp>
    </p:spTree>
    <p:extLst>
      <p:ext uri="{BB962C8B-B14F-4D97-AF65-F5344CB8AC3E}">
        <p14:creationId xmlns:p14="http://schemas.microsoft.com/office/powerpoint/2010/main" val="3907372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NSFnet</a:t>
            </a:r>
            <a:r>
              <a:rPr lang="en-US" dirty="0" smtClean="0"/>
              <a:t> and early </a:t>
            </a:r>
            <a:r>
              <a:rPr lang="en-US" dirty="0" err="1" smtClean="0"/>
              <a:t>SURFnet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95" y="1925689"/>
            <a:ext cx="16696856" cy="1152669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13297711"/>
            <a:ext cx="2438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0" i="0" dirty="0">
                <a:latin typeface="Akkurat Std Light" panose="02000303000000000000" pitchFamily="2" charset="0"/>
              </a:rPr>
              <a:t>See </a:t>
            </a:r>
            <a:r>
              <a:rPr lang="en-GB" sz="2400" b="0" i="0" dirty="0">
                <a:latin typeface="Akkurat Std Light" panose="02000303000000000000" pitchFamily="2" charset="0"/>
                <a:hlinkClick r:id="rId3"/>
              </a:rPr>
              <a:t>https://personalpages.manchester.ac.uk/staff/m.dodge/cybergeography/atlas/historical.html</a:t>
            </a:r>
            <a:r>
              <a:rPr lang="en-GB" sz="2400" b="0" i="0" dirty="0">
                <a:latin typeface="Akkurat Std Light" panose="02000303000000000000" pitchFamily="2" charset="0"/>
              </a:rPr>
              <a:t> for more historic maps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39256" y="4682864"/>
            <a:ext cx="7010400" cy="52197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12068" y="2295824"/>
            <a:ext cx="2368947" cy="1378939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17139256" y="2113615"/>
            <a:ext cx="0" cy="11338765"/>
          </a:xfrm>
          <a:prstGeom prst="line">
            <a:avLst/>
          </a:prstGeom>
          <a:noFill/>
          <a:ln w="12700" cap="flat">
            <a:solidFill>
              <a:srgbClr val="6F2575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TextBox 8"/>
          <p:cNvSpPr txBox="1"/>
          <p:nvPr/>
        </p:nvSpPr>
        <p:spPr>
          <a:xfrm>
            <a:off x="22081012" y="13195901"/>
            <a:ext cx="2152833" cy="5129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r>
              <a:rPr lang="en-US" sz="2000" b="0" i="0" dirty="0" err="1">
                <a:latin typeface="Akkurat Std Light" panose="02000303000000000000" pitchFamily="2" charset="0"/>
              </a:rPr>
              <a:t>SURFnet</a:t>
            </a:r>
            <a:r>
              <a:rPr lang="en-US" sz="2000" b="0" i="0" dirty="0">
                <a:latin typeface="Akkurat Std Light" panose="02000303000000000000" pitchFamily="2" charset="0"/>
              </a:rPr>
              <a:t> 2, 1990</a:t>
            </a:r>
            <a:endParaRPr lang="en-GB" sz="2000" b="0" i="0" dirty="0">
              <a:latin typeface="Akkurat Std Light" panose="020003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750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058384" y="145515"/>
            <a:ext cx="19325616" cy="1552917"/>
          </a:xfrm>
        </p:spPr>
        <p:txBody>
          <a:bodyPr/>
          <a:lstStyle/>
          <a:p>
            <a:r>
              <a:rPr lang="en-US" dirty="0" smtClean="0"/>
              <a:t>Collaboration &amp; remote analysis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23866328" y="13101640"/>
            <a:ext cx="359072" cy="605934"/>
          </a:xfrm>
        </p:spPr>
        <p:txBody>
          <a:bodyPr/>
          <a:lstStyle/>
          <a:p>
            <a:fld id="{86CB4B4D-7CA3-9044-876B-883B54F8677D}" type="slidenum">
              <a:rPr lang="en-GB" smtClean="0"/>
              <a:pPr/>
              <a:t>8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715" y="2596151"/>
            <a:ext cx="16484837" cy="96077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454" y="2094887"/>
            <a:ext cx="14941685" cy="1120626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02283" y="1895374"/>
            <a:ext cx="5456528" cy="7878933"/>
          </a:xfrm>
          <a:prstGeom prst="rect">
            <a:avLst/>
          </a:prstGeom>
          <a:effectLst>
            <a:glow rad="101600">
              <a:srgbClr val="6F2575">
                <a:alpha val="60000"/>
              </a:srgbClr>
            </a:glo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85639" y="5518033"/>
            <a:ext cx="6222088" cy="7982632"/>
          </a:xfrm>
          <a:prstGeom prst="rect">
            <a:avLst/>
          </a:prstGeom>
          <a:effectLst>
            <a:glow rad="101600">
              <a:srgbClr val="6F2575">
                <a:alpha val="60000"/>
              </a:srgbClr>
            </a:glow>
          </a:effectLst>
        </p:spPr>
      </p:pic>
      <p:sp>
        <p:nvSpPr>
          <p:cNvPr id="8" name="Rectangle 7"/>
          <p:cNvSpPr/>
          <p:nvPr/>
        </p:nvSpPr>
        <p:spPr>
          <a:xfrm>
            <a:off x="95379" y="12593807"/>
            <a:ext cx="464261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0" i="0" dirty="0">
                <a:latin typeface="Akkurat Std Light" panose="02000303000000000000" pitchFamily="2" charset="0"/>
              </a:rPr>
              <a:t>Sources: </a:t>
            </a:r>
            <a:br>
              <a:rPr lang="en-US" sz="2000" b="0" i="0" dirty="0">
                <a:latin typeface="Akkurat Std Light" panose="02000303000000000000" pitchFamily="2" charset="0"/>
              </a:rPr>
            </a:br>
            <a:r>
              <a:rPr lang="en-US" sz="2000" b="0" i="0" dirty="0">
                <a:latin typeface="Akkurat Std Light" panose="02000303000000000000" pitchFamily="2" charset="0"/>
              </a:rPr>
              <a:t>nic.nikhef.nl, trivia.nat.vu.nl:8000, and</a:t>
            </a:r>
            <a:endParaRPr lang="en-GB" sz="2000" b="0" i="0" dirty="0">
              <a:latin typeface="Akkurat Std Light" panose="02000303000000000000" pitchFamily="2" charset="0"/>
            </a:endParaRPr>
          </a:p>
          <a:p>
            <a:r>
              <a:rPr lang="en-GB" sz="2000" b="0" i="0" dirty="0">
                <a:latin typeface="Akkurat Std Light" panose="02000303000000000000" pitchFamily="2" charset="0"/>
              </a:rPr>
              <a:t>cds.cern.ch/record/206085/</a:t>
            </a:r>
          </a:p>
        </p:txBody>
      </p:sp>
    </p:spTree>
    <p:extLst>
      <p:ext uri="{BB962C8B-B14F-4D97-AF65-F5344CB8AC3E}">
        <p14:creationId xmlns:p14="http://schemas.microsoft.com/office/powerpoint/2010/main" val="3225906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would </a:t>
            </a:r>
            <a:r>
              <a:rPr lang="en-US" dirty="0" smtClean="0">
                <a:latin typeface="Akkurat Std Italic" panose="02000503000000000000" pitchFamily="2" charset="0"/>
              </a:rPr>
              <a:t>you</a:t>
            </a:r>
            <a:r>
              <a:rPr lang="en-US" dirty="0" smtClean="0"/>
              <a:t> get to CERN?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1037" y="2010728"/>
            <a:ext cx="15393739" cy="114461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2849" y="12790172"/>
            <a:ext cx="2657475" cy="6667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339678" y="11353881"/>
            <a:ext cx="2923877" cy="14362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algn="r"/>
            <a:r>
              <a:rPr lang="en-US" sz="2000" b="0" i="0" dirty="0">
                <a:latin typeface="Akkurat Std Light" panose="02000303000000000000" pitchFamily="2" charset="0"/>
              </a:rPr>
              <a:t>Data: </a:t>
            </a:r>
            <a:r>
              <a:rPr lang="en-US" sz="2000" b="0" i="0" dirty="0" err="1">
                <a:latin typeface="Akkurat Std Light" panose="02000303000000000000" pitchFamily="2" charset="0"/>
              </a:rPr>
              <a:t>TraceMON</a:t>
            </a:r>
            <a:r>
              <a:rPr lang="en-US" sz="2000" b="0" i="0" dirty="0">
                <a:latin typeface="Akkurat Std Light" panose="02000303000000000000" pitchFamily="2" charset="0"/>
              </a:rPr>
              <a:t> </a:t>
            </a:r>
            <a:r>
              <a:rPr lang="en-US" sz="2000" b="0" i="0" dirty="0" err="1">
                <a:latin typeface="Akkurat Std Light" panose="02000303000000000000" pitchFamily="2" charset="0"/>
              </a:rPr>
              <a:t>IPmap</a:t>
            </a:r>
            <a:endParaRPr lang="en-US" sz="2000" b="0" i="0" dirty="0">
              <a:latin typeface="Akkurat Std Light" panose="02000303000000000000" pitchFamily="2" charset="0"/>
            </a:endParaRPr>
          </a:p>
          <a:p>
            <a:pPr algn="r"/>
            <a:r>
              <a:rPr lang="en-US" sz="2000" b="0" i="0" dirty="0">
                <a:latin typeface="Akkurat Std Light" panose="02000303000000000000" pitchFamily="2" charset="0"/>
              </a:rPr>
              <a:t>from RIPE NCC Atlas</a:t>
            </a:r>
          </a:p>
          <a:p>
            <a:pPr algn="r"/>
            <a:r>
              <a:rPr lang="en-US" sz="2000" b="0" i="0" dirty="0">
                <a:latin typeface="Akkurat Std Light" panose="02000303000000000000" pitchFamily="2" charset="0"/>
              </a:rPr>
              <a:t>atlas.ripe.net</a:t>
            </a:r>
          </a:p>
          <a:p>
            <a:pPr algn="r"/>
            <a:r>
              <a:rPr lang="en-US" sz="2000" b="0" i="0" dirty="0">
                <a:latin typeface="Akkurat Std Light" panose="02000303000000000000" pitchFamily="2" charset="0"/>
              </a:rPr>
              <a:t>measurement 9249079</a:t>
            </a:r>
            <a:endParaRPr lang="en-GB" sz="2000" b="0" i="0" dirty="0">
              <a:latin typeface="Akkurat Std Light" panose="020003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9530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ik2018-Standard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Custom 1">
      <a:majorFont>
        <a:latin typeface="Candara"/>
        <a:ea typeface="Candara"/>
        <a:cs typeface="Candara"/>
      </a:majorFont>
      <a:minorFont>
        <a:latin typeface="Akkurat Std"/>
        <a:ea typeface="Candara"/>
        <a:cs typeface="Candar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A8D6FF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1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-2018-template.potx" id="{C01AFC70-9525-4242-A23E-871989E89740}" vid="{4B9EB271-0A94-4FF2-9F2F-3AB460D70F90}"/>
    </a:ext>
  </a:extLst>
</a:theme>
</file>

<file path=ppt/theme/theme2.xml><?xml version="1.0" encoding="utf-8"?>
<a:theme xmlns:a="http://schemas.openxmlformats.org/drawingml/2006/main" name="Nik2018-fancy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Candara"/>
        <a:ea typeface="Candara"/>
        <a:cs typeface="Candara"/>
      </a:majorFont>
      <a:minorFont>
        <a:latin typeface="Candara"/>
        <a:ea typeface="Candara"/>
        <a:cs typeface="Candar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A8D6FF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1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-2018-template.potx" id="{C01AFC70-9525-4242-A23E-871989E89740}" vid="{AD3DDF30-A8F8-4C3E-98AD-B755B2291768}"/>
    </a:ext>
  </a:extLst>
</a:theme>
</file>

<file path=ppt/theme/theme3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Candara"/>
        <a:ea typeface="Candara"/>
        <a:cs typeface="Candara"/>
      </a:majorFont>
      <a:minorFont>
        <a:latin typeface="Candara"/>
        <a:ea typeface="Candara"/>
        <a:cs typeface="Candar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A8D6FF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1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Nikhef-2018-template</Template>
  <TotalTime>31455</TotalTime>
  <Words>1044</Words>
  <Application>Microsoft Office PowerPoint</Application>
  <PresentationFormat>Custom</PresentationFormat>
  <Paragraphs>251</Paragraphs>
  <Slides>45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63" baseType="lpstr">
      <vt:lpstr>Akkurat Std</vt:lpstr>
      <vt:lpstr>Akkurat Std Bold</vt:lpstr>
      <vt:lpstr>Akkurat Std Italic</vt:lpstr>
      <vt:lpstr>Akkurat Std Light</vt:lpstr>
      <vt:lpstr>Akkurat Std Mono</vt:lpstr>
      <vt:lpstr>Arial</vt:lpstr>
      <vt:lpstr>Candara</vt:lpstr>
      <vt:lpstr>Courier New</vt:lpstr>
      <vt:lpstr>Helvetica Neue</vt:lpstr>
      <vt:lpstr>Lucida Grande</vt:lpstr>
      <vt:lpstr>Maiandra GD</vt:lpstr>
      <vt:lpstr>Minion Pro</vt:lpstr>
      <vt:lpstr>MT Extra</vt:lpstr>
      <vt:lpstr>Symbol</vt:lpstr>
      <vt:lpstr>Wingdings</vt:lpstr>
      <vt:lpstr>Nik2018-Standard</vt:lpstr>
      <vt:lpstr>Nik2018-fancy</vt:lpstr>
      <vt:lpstr>PHOTO-PAINT</vt:lpstr>
      <vt:lpstr>InterNetworking – made physical</vt:lpstr>
      <vt:lpstr>On Needles and Haystacks</vt:lpstr>
      <vt:lpstr>Netwerk: from 9600bps to 1.2Tbps</vt:lpstr>
      <vt:lpstr>… globally distributed</vt:lpstr>
      <vt:lpstr>Data verdelen over de wereld T0&gt;T1s</vt:lpstr>
      <vt:lpstr>‘Ye olde compatibilitye’</vt:lpstr>
      <vt:lpstr>NSFnet and early SURFnet</vt:lpstr>
      <vt:lpstr>Collaboration &amp; remote analysis</vt:lpstr>
      <vt:lpstr>how would you get to CERN?</vt:lpstr>
      <vt:lpstr>BGP, and Policy Based Routing</vt:lpstr>
      <vt:lpstr>LHC ‘Optical Private Network’</vt:lpstr>
      <vt:lpstr>‘LHC Open Network Environment’</vt:lpstr>
      <vt:lpstr>Direct peering infra for ‘big data’</vt:lpstr>
      <vt:lpstr>From 100 Gbps upwards …</vt:lpstr>
      <vt:lpstr>From the 80’s to ’18</vt:lpstr>
      <vt:lpstr>IBR LAN @Nikhef: the first exchange</vt:lpstr>
      <vt:lpstr>AMS-IX in ~2002</vt:lpstr>
      <vt:lpstr>Beyond IX-es: direct transit</vt:lpstr>
      <vt:lpstr>and private direct peering</vt:lpstr>
      <vt:lpstr>Friends … the more the merrier</vt:lpstr>
      <vt:lpstr>Touching the networks</vt:lpstr>
      <vt:lpstr>Some quick housing facts</vt:lpstr>
      <vt:lpstr>then return for discussion and Q&amp;A on your choice of topics routing neutrality, DDoS, or open discussion</vt:lpstr>
      <vt:lpstr>Discussion options</vt:lpstr>
      <vt:lpstr>Net neutrality and peering policy</vt:lpstr>
      <vt:lpstr>In the US: ‘traffic wars’</vt:lpstr>
      <vt:lpstr>yet Europe is not entirely immune</vt:lpstr>
      <vt:lpstr>‘Did you order your DDoS today?’</vt:lpstr>
      <vt:lpstr>Some common DDoS reasons</vt:lpstr>
      <vt:lpstr>‘Styn’ is clearly a student …</vt:lpstr>
      <vt:lpstr>DDoS usage of IP protocols</vt:lpstr>
      <vt:lpstr>Reflection &amp; amplification attacks</vt:lpstr>
      <vt:lpstr>‘BCP-38’</vt:lpstr>
      <vt:lpstr>At the T1’s it’s too late …</vt:lpstr>
      <vt:lpstr>And why DDoS persists …</vt:lpstr>
      <vt:lpstr>PowerPoint Presentation</vt:lpstr>
      <vt:lpstr>IT Infrastructures for Research</vt:lpstr>
      <vt:lpstr>SURF and Netherlight</vt:lpstr>
      <vt:lpstr>Global Lambda Integrated Facility</vt:lpstr>
      <vt:lpstr>The LHC Analysis Chain</vt:lpstr>
      <vt:lpstr>Overal rekenen … ‘high-troughput’</vt:lpstr>
      <vt:lpstr>Verdeel en heers: we moeten wel</vt:lpstr>
      <vt:lpstr>Zo hou je een rekencluster vol:</vt:lpstr>
      <vt:lpstr>Verdeel en heers</vt:lpstr>
      <vt:lpstr>Interception, exchanges, and peers</vt:lpstr>
    </vt:vector>
  </TitlesOfParts>
  <Company>Nikhef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Een petabyte weinig? Spoorzoeken door data</dc:title>
  <dc:creator>davidg</dc:creator>
  <cp:lastModifiedBy>davidg</cp:lastModifiedBy>
  <cp:revision>269</cp:revision>
  <dcterms:created xsi:type="dcterms:W3CDTF">2018-09-17T07:54:44Z</dcterms:created>
  <dcterms:modified xsi:type="dcterms:W3CDTF">2018-11-30T11:39:21Z</dcterms:modified>
</cp:coreProperties>
</file>