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11" r:id="rId2"/>
  </p:sldMasterIdLst>
  <p:notesMasterIdLst>
    <p:notesMasterId r:id="rId49"/>
  </p:notesMasterIdLst>
  <p:handoutMasterIdLst>
    <p:handoutMasterId r:id="rId50"/>
  </p:handoutMasterIdLst>
  <p:sldIdLst>
    <p:sldId id="256" r:id="rId3"/>
    <p:sldId id="265" r:id="rId4"/>
    <p:sldId id="267" r:id="rId5"/>
    <p:sldId id="266" r:id="rId6"/>
    <p:sldId id="268" r:id="rId7"/>
    <p:sldId id="271" r:id="rId8"/>
    <p:sldId id="273" r:id="rId9"/>
    <p:sldId id="310" r:id="rId10"/>
    <p:sldId id="280" r:id="rId11"/>
    <p:sldId id="274" r:id="rId12"/>
    <p:sldId id="276" r:id="rId13"/>
    <p:sldId id="277" r:id="rId14"/>
    <p:sldId id="279" r:id="rId15"/>
    <p:sldId id="284" r:id="rId16"/>
    <p:sldId id="288" r:id="rId17"/>
    <p:sldId id="293" r:id="rId18"/>
    <p:sldId id="289" r:id="rId19"/>
    <p:sldId id="278" r:id="rId20"/>
    <p:sldId id="275" r:id="rId21"/>
    <p:sldId id="309" r:id="rId22"/>
    <p:sldId id="311" r:id="rId23"/>
    <p:sldId id="319" r:id="rId24"/>
    <p:sldId id="294" r:id="rId25"/>
    <p:sldId id="282" r:id="rId26"/>
    <p:sldId id="308" r:id="rId27"/>
    <p:sldId id="281" r:id="rId28"/>
    <p:sldId id="295" r:id="rId29"/>
    <p:sldId id="296" r:id="rId30"/>
    <p:sldId id="297" r:id="rId31"/>
    <p:sldId id="302" r:id="rId32"/>
    <p:sldId id="298" r:id="rId33"/>
    <p:sldId id="299" r:id="rId34"/>
    <p:sldId id="304" r:id="rId35"/>
    <p:sldId id="305" r:id="rId36"/>
    <p:sldId id="307" r:id="rId37"/>
    <p:sldId id="303" r:id="rId38"/>
    <p:sldId id="306" r:id="rId39"/>
    <p:sldId id="312" r:id="rId40"/>
    <p:sldId id="290" r:id="rId41"/>
    <p:sldId id="315" r:id="rId42"/>
    <p:sldId id="286" r:id="rId43"/>
    <p:sldId id="287" r:id="rId44"/>
    <p:sldId id="313" r:id="rId45"/>
    <p:sldId id="314" r:id="rId46"/>
    <p:sldId id="316" r:id="rId47"/>
    <p:sldId id="300" r:id="rId48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E6223D"/>
    <a:srgbClr val="E3D88B"/>
    <a:srgbClr val="00B3C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789" autoAdjust="0"/>
    <p:restoredTop sz="94643"/>
  </p:normalViewPr>
  <p:slideViewPr>
    <p:cSldViewPr snapToGrid="0" snapToObjects="1">
      <p:cViewPr varScale="1">
        <p:scale>
          <a:sx n="145" d="100"/>
          <a:sy n="145" d="100"/>
        </p:scale>
        <p:origin x="108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FDEDD6-2B9F-41E3-97E2-257DC08A03E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5BD24F6-A1D3-420E-AD0C-4A114AC95D64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pPr>
            <a:lnSpc>
              <a:spcPct val="200000"/>
            </a:lnSpc>
          </a:pPr>
          <a:r>
            <a:rPr lang="en-US" sz="1800" b="1" dirty="0" smtClean="0"/>
            <a:t>Policy</a:t>
          </a:r>
          <a:endParaRPr lang="en-US" sz="1800" b="1" dirty="0"/>
        </a:p>
      </dgm:t>
    </dgm:pt>
    <dgm:pt modelId="{479B7522-7FDB-4A76-8C85-C1320B662ADF}" type="parTrans" cxnId="{70F83250-6CBE-40F0-A86F-7B7A321E2EE1}">
      <dgm:prSet/>
      <dgm:spPr/>
      <dgm:t>
        <a:bodyPr/>
        <a:lstStyle/>
        <a:p>
          <a:endParaRPr lang="en-US"/>
        </a:p>
      </dgm:t>
    </dgm:pt>
    <dgm:pt modelId="{6F6AEFF3-58F1-4BDB-96B2-D41637AF1982}" type="sibTrans" cxnId="{70F83250-6CBE-40F0-A86F-7B7A321E2EE1}">
      <dgm:prSet/>
      <dgm:spPr/>
      <dgm:t>
        <a:bodyPr/>
        <a:lstStyle/>
        <a:p>
          <a:endParaRPr lang="en-US"/>
        </a:p>
      </dgm:t>
    </dgm:pt>
    <dgm:pt modelId="{5187B79D-C09D-4D62-8779-CB761D3B1B8E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WISE and SCI</a:t>
          </a:r>
          <a:endParaRPr lang="en-US" sz="1350" dirty="0">
            <a:solidFill>
              <a:srgbClr val="6F2575"/>
            </a:solidFill>
          </a:endParaRPr>
        </a:p>
      </dgm:t>
    </dgm:pt>
    <dgm:pt modelId="{D1E7455A-2291-48E8-80A7-542B841E1101}" type="parTrans" cxnId="{FD53AF15-DB69-45EE-AD1A-4CE74E2F7E13}">
      <dgm:prSet/>
      <dgm:spPr/>
      <dgm:t>
        <a:bodyPr/>
        <a:lstStyle/>
        <a:p>
          <a:endParaRPr lang="en-US"/>
        </a:p>
      </dgm:t>
    </dgm:pt>
    <dgm:pt modelId="{CB67C710-DD97-40E6-A2F3-2F07AE05FA7F}" type="sibTrans" cxnId="{FD53AF15-DB69-45EE-AD1A-4CE74E2F7E13}">
      <dgm:prSet/>
      <dgm:spPr/>
      <dgm:t>
        <a:bodyPr/>
        <a:lstStyle/>
        <a:p>
          <a:endParaRPr lang="en-US"/>
        </a:p>
      </dgm:t>
    </dgm:pt>
    <dgm:pt modelId="{A4A2BD24-0A24-415E-89E2-4B34C1898AB4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pPr>
            <a:lnSpc>
              <a:spcPct val="200000"/>
            </a:lnSpc>
          </a:pPr>
          <a:r>
            <a:rPr lang="en-US" sz="1800" b="1" dirty="0" smtClean="0"/>
            <a:t>Trust</a:t>
          </a:r>
          <a:endParaRPr lang="en-US" sz="1800" b="1" dirty="0"/>
        </a:p>
      </dgm:t>
    </dgm:pt>
    <dgm:pt modelId="{9F6532EE-CB5E-479D-BBE4-8ACF76353481}" type="parTrans" cxnId="{96D461DE-C3FE-4BE4-A588-851EE76FE499}">
      <dgm:prSet/>
      <dgm:spPr/>
      <dgm:t>
        <a:bodyPr/>
        <a:lstStyle/>
        <a:p>
          <a:endParaRPr lang="en-US"/>
        </a:p>
      </dgm:t>
    </dgm:pt>
    <dgm:pt modelId="{A5411692-09DC-4ED7-86BE-96433F1F1D7C}" type="sibTrans" cxnId="{96D461DE-C3FE-4BE4-A588-851EE76FE499}">
      <dgm:prSet/>
      <dgm:spPr/>
      <dgm:t>
        <a:bodyPr/>
        <a:lstStyle/>
        <a:p>
          <a:endParaRPr lang="en-US"/>
        </a:p>
      </dgm:t>
    </dgm:pt>
    <dgm:pt modelId="{384CD5A4-D09A-4626-851B-4DFDC53E3F49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IGTF</a:t>
          </a:r>
          <a:endParaRPr lang="en-US" sz="1350" dirty="0">
            <a:solidFill>
              <a:srgbClr val="6F2575"/>
            </a:solidFill>
          </a:endParaRPr>
        </a:p>
      </dgm:t>
    </dgm:pt>
    <dgm:pt modelId="{83D764B5-0B8A-46FE-915B-456FC9B2B38A}" type="parTrans" cxnId="{BD110068-2D09-40AF-8100-BB3138CE067F}">
      <dgm:prSet/>
      <dgm:spPr/>
      <dgm:t>
        <a:bodyPr/>
        <a:lstStyle/>
        <a:p>
          <a:endParaRPr lang="en-US"/>
        </a:p>
      </dgm:t>
    </dgm:pt>
    <dgm:pt modelId="{CABC73FF-A894-427A-8EDC-C557DD8BF29F}" type="sibTrans" cxnId="{BD110068-2D09-40AF-8100-BB3138CE067F}">
      <dgm:prSet/>
      <dgm:spPr/>
      <dgm:t>
        <a:bodyPr/>
        <a:lstStyle/>
        <a:p>
          <a:endParaRPr lang="en-US"/>
        </a:p>
      </dgm:t>
    </dgm:pt>
    <dgm:pt modelId="{32143357-0FD2-4F65-8626-B05563BA223F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pPr>
            <a:lnSpc>
              <a:spcPct val="200000"/>
            </a:lnSpc>
          </a:pPr>
          <a:r>
            <a:rPr lang="en-US" sz="1800" b="1" dirty="0" smtClean="0"/>
            <a:t>Software</a:t>
          </a:r>
          <a:endParaRPr lang="en-US" sz="1800" b="1" dirty="0"/>
        </a:p>
      </dgm:t>
    </dgm:pt>
    <dgm:pt modelId="{3E7322C1-28F2-4C0F-A1FD-5AD93F88D12A}" type="parTrans" cxnId="{3CE66480-B71F-449C-A374-0321A3CD7D60}">
      <dgm:prSet/>
      <dgm:spPr/>
      <dgm:t>
        <a:bodyPr/>
        <a:lstStyle/>
        <a:p>
          <a:endParaRPr lang="en-US"/>
        </a:p>
      </dgm:t>
    </dgm:pt>
    <dgm:pt modelId="{BBEA9504-B492-4B1B-A716-8C87B12813CA}" type="sibTrans" cxnId="{3CE66480-B71F-449C-A374-0321A3CD7D60}">
      <dgm:prSet/>
      <dgm:spPr/>
      <dgm:t>
        <a:bodyPr/>
        <a:lstStyle/>
        <a:p>
          <a:endParaRPr lang="en-US"/>
        </a:p>
      </dgm:t>
    </dgm:pt>
    <dgm:pt modelId="{345390F6-1D6C-407E-83C3-C86886B02504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AARC Blueprint</a:t>
          </a:r>
        </a:p>
        <a:p>
          <a:r>
            <a:rPr lang="en-US" sz="1350" dirty="0" smtClean="0">
              <a:solidFill>
                <a:srgbClr val="6F2575"/>
              </a:solidFill>
            </a:rPr>
            <a:t>Proxies</a:t>
          </a:r>
        </a:p>
        <a:p>
          <a:r>
            <a:rPr lang="en-US" sz="1350" dirty="0" smtClean="0">
              <a:solidFill>
                <a:srgbClr val="6F2575"/>
              </a:solidFill>
            </a:rPr>
            <a:t>Community membership management</a:t>
          </a:r>
        </a:p>
        <a:p>
          <a:r>
            <a:rPr lang="en-US" sz="1350" dirty="0" smtClean="0">
              <a:solidFill>
                <a:srgbClr val="6F2575"/>
              </a:solidFill>
            </a:rPr>
            <a:t>Site Access </a:t>
          </a:r>
          <a:r>
            <a:rPr lang="en-US" sz="1350" dirty="0" err="1" smtClean="0">
              <a:solidFill>
                <a:srgbClr val="6F2575"/>
              </a:solidFill>
            </a:rPr>
            <a:t>Contol</a:t>
          </a:r>
          <a:r>
            <a:rPr lang="en-US" sz="1350" dirty="0" smtClean="0">
              <a:solidFill>
                <a:srgbClr val="6F2575"/>
              </a:solidFill>
            </a:rPr>
            <a:t> &amp; provisioning</a:t>
          </a:r>
        </a:p>
      </dgm:t>
    </dgm:pt>
    <dgm:pt modelId="{14AAB6BB-A909-48FD-AD0B-22B3CCB53C7F}" type="parTrans" cxnId="{79757D2F-9921-4CB5-8880-AC8468581937}">
      <dgm:prSet/>
      <dgm:spPr/>
      <dgm:t>
        <a:bodyPr/>
        <a:lstStyle/>
        <a:p>
          <a:endParaRPr lang="en-US"/>
        </a:p>
      </dgm:t>
    </dgm:pt>
    <dgm:pt modelId="{5846BF03-AFA9-42E5-BECA-AAD948DDCEEB}" type="sibTrans" cxnId="{79757D2F-9921-4CB5-8880-AC8468581937}">
      <dgm:prSet/>
      <dgm:spPr/>
      <dgm:t>
        <a:bodyPr/>
        <a:lstStyle/>
        <a:p>
          <a:endParaRPr lang="en-US"/>
        </a:p>
      </dgm:t>
    </dgm:pt>
    <dgm:pt modelId="{C61B5273-5A1C-49ED-B28B-1E5F01839D47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pPr>
            <a:lnSpc>
              <a:spcPct val="200000"/>
            </a:lnSpc>
          </a:pPr>
          <a:r>
            <a:rPr lang="en-US" sz="1800" b="1" dirty="0" smtClean="0"/>
            <a:t>Training</a:t>
          </a:r>
          <a:endParaRPr lang="en-US" sz="1800" b="1" dirty="0"/>
        </a:p>
      </dgm:t>
    </dgm:pt>
    <dgm:pt modelId="{1A773B5D-7B2C-4DCB-A08F-B640E0D32B1A}" type="parTrans" cxnId="{EC4E116C-3A16-4E0F-9BB6-E8F99ACB6BBB}">
      <dgm:prSet/>
      <dgm:spPr/>
      <dgm:t>
        <a:bodyPr/>
        <a:lstStyle/>
        <a:p>
          <a:endParaRPr lang="en-US"/>
        </a:p>
      </dgm:t>
    </dgm:pt>
    <dgm:pt modelId="{36F1030A-9688-45DF-B26B-364AE5310391}" type="sibTrans" cxnId="{EC4E116C-3A16-4E0F-9BB6-E8F99ACB6BBB}">
      <dgm:prSet/>
      <dgm:spPr/>
      <dgm:t>
        <a:bodyPr/>
        <a:lstStyle/>
        <a:p>
          <a:endParaRPr lang="en-US"/>
        </a:p>
      </dgm:t>
    </dgm:pt>
    <dgm:pt modelId="{93CA2522-BACD-4915-8403-04B72EFFB9A4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pPr>
            <a:lnSpc>
              <a:spcPct val="200000"/>
            </a:lnSpc>
          </a:pPr>
          <a:r>
            <a:rPr lang="en-US" sz="1800" b="1" dirty="0" smtClean="0">
              <a:solidFill>
                <a:srgbClr val="E3D88B"/>
              </a:solidFill>
            </a:rPr>
            <a:t>Response</a:t>
          </a:r>
          <a:endParaRPr lang="en-US" sz="1800" b="1" dirty="0">
            <a:solidFill>
              <a:srgbClr val="E3D88B"/>
            </a:solidFill>
          </a:endParaRPr>
        </a:p>
      </dgm:t>
    </dgm:pt>
    <dgm:pt modelId="{3743A3FA-283B-479A-94A7-7487C3D311B0}" type="parTrans" cxnId="{995F6478-BF68-42E8-BCDA-AABEE05A0E28}">
      <dgm:prSet/>
      <dgm:spPr/>
      <dgm:t>
        <a:bodyPr/>
        <a:lstStyle/>
        <a:p>
          <a:endParaRPr lang="en-US"/>
        </a:p>
      </dgm:t>
    </dgm:pt>
    <dgm:pt modelId="{34776E8E-E08B-4470-B52D-9510EC90BFE4}" type="sibTrans" cxnId="{995F6478-BF68-42E8-BCDA-AABEE05A0E28}">
      <dgm:prSet/>
      <dgm:spPr/>
      <dgm:t>
        <a:bodyPr/>
        <a:lstStyle/>
        <a:p>
          <a:endParaRPr lang="en-US"/>
        </a:p>
      </dgm:t>
    </dgm:pt>
    <dgm:pt modelId="{366AE66E-717C-477F-AC7B-C0C5A8E19508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Peer reviewed self-assessment</a:t>
          </a:r>
          <a:endParaRPr lang="en-US" sz="1350" dirty="0">
            <a:solidFill>
              <a:srgbClr val="6F2575"/>
            </a:solidFill>
          </a:endParaRPr>
        </a:p>
      </dgm:t>
    </dgm:pt>
    <dgm:pt modelId="{F5D278CA-DDF6-4570-8855-51CCD8C8CA10}" type="parTrans" cxnId="{034CC3B6-6031-4938-8BAA-7D24F2C48984}">
      <dgm:prSet/>
      <dgm:spPr/>
      <dgm:t>
        <a:bodyPr/>
        <a:lstStyle/>
        <a:p>
          <a:endParaRPr lang="en-US"/>
        </a:p>
      </dgm:t>
    </dgm:pt>
    <dgm:pt modelId="{59641CF4-6A14-4635-B66F-79688B351321}" type="sibTrans" cxnId="{034CC3B6-6031-4938-8BAA-7D24F2C48984}">
      <dgm:prSet/>
      <dgm:spPr/>
      <dgm:t>
        <a:bodyPr/>
        <a:lstStyle/>
        <a:p>
          <a:endParaRPr lang="en-US"/>
        </a:p>
      </dgm:t>
    </dgm:pt>
    <dgm:pt modelId="{C3AE03DD-CF85-42F7-8F38-24A0AFC7FF65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Snctfi</a:t>
          </a:r>
        </a:p>
        <a:p>
          <a:r>
            <a:rPr lang="en-US" sz="1350" dirty="0" smtClean="0">
              <a:solidFill>
                <a:srgbClr val="6F2575"/>
              </a:solidFill>
            </a:rPr>
            <a:t>Common policy: </a:t>
          </a:r>
          <a:br>
            <a:rPr lang="en-US" sz="1350" dirty="0" smtClean="0">
              <a:solidFill>
                <a:srgbClr val="6F2575"/>
              </a:solidFill>
            </a:rPr>
          </a:br>
          <a:r>
            <a:rPr lang="en-US" sz="1350" dirty="0" smtClean="0">
              <a:solidFill>
                <a:srgbClr val="6F2575"/>
              </a:solidFill>
            </a:rPr>
            <a:t>AUP, Assurance</a:t>
          </a:r>
        </a:p>
        <a:p>
          <a:r>
            <a:rPr lang="en-US" sz="1350" dirty="0" smtClean="0">
              <a:solidFill>
                <a:srgbClr val="6F2575"/>
              </a:solidFill>
            </a:rPr>
            <a:t>Policy Dev Kit</a:t>
          </a:r>
          <a:endParaRPr lang="en-US" sz="1350" dirty="0">
            <a:solidFill>
              <a:srgbClr val="6F2575"/>
            </a:solidFill>
          </a:endParaRPr>
        </a:p>
      </dgm:t>
    </dgm:pt>
    <dgm:pt modelId="{FA135FF1-6F47-4F6D-A8B1-C0B9D9DFC612}" type="parTrans" cxnId="{B39A5120-1CE7-43C0-BBA6-BF814D68AAC5}">
      <dgm:prSet/>
      <dgm:spPr/>
      <dgm:t>
        <a:bodyPr/>
        <a:lstStyle/>
        <a:p>
          <a:endParaRPr lang="en-US"/>
        </a:p>
      </dgm:t>
    </dgm:pt>
    <dgm:pt modelId="{4AEB8365-5044-4EE4-AC80-4025997A68AF}" type="sibTrans" cxnId="{B39A5120-1CE7-43C0-BBA6-BF814D68AAC5}">
      <dgm:prSet/>
      <dgm:spPr/>
      <dgm:t>
        <a:bodyPr/>
        <a:lstStyle/>
        <a:p>
          <a:endParaRPr lang="en-US"/>
        </a:p>
      </dgm:t>
    </dgm:pt>
    <dgm:pt modelId="{A436C770-A80F-428D-A992-338C5D7F771A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Vulnerability handling</a:t>
          </a:r>
        </a:p>
        <a:p>
          <a:r>
            <a:rPr lang="en-US" sz="1350" dirty="0" smtClean="0">
              <a:solidFill>
                <a:srgbClr val="6F2575"/>
              </a:solidFill>
            </a:rPr>
            <a:t>Communication</a:t>
          </a:r>
        </a:p>
        <a:p>
          <a:r>
            <a:rPr lang="en-US" sz="1350" dirty="0" smtClean="0">
              <a:solidFill>
                <a:srgbClr val="6F2575"/>
              </a:solidFill>
            </a:rPr>
            <a:t>SSC and </a:t>
          </a:r>
          <a:br>
            <a:rPr lang="en-US" sz="1350" dirty="0" smtClean="0">
              <a:solidFill>
                <a:srgbClr val="6F2575"/>
              </a:solidFill>
            </a:rPr>
          </a:br>
          <a:r>
            <a:rPr lang="en-US" sz="1350" dirty="0" smtClean="0">
              <a:solidFill>
                <a:srgbClr val="6F2575"/>
              </a:solidFill>
            </a:rPr>
            <a:t>‘fake’ incidents</a:t>
          </a:r>
          <a:endParaRPr lang="en-US" sz="1350" dirty="0">
            <a:solidFill>
              <a:srgbClr val="6F2575"/>
            </a:solidFill>
          </a:endParaRPr>
        </a:p>
      </dgm:t>
    </dgm:pt>
    <dgm:pt modelId="{57788DC7-3F62-44D7-A9A1-5611D446CBA5}" type="parTrans" cxnId="{2965F99E-8993-4DE0-8D7B-47552274567B}">
      <dgm:prSet/>
      <dgm:spPr/>
      <dgm:t>
        <a:bodyPr/>
        <a:lstStyle/>
        <a:p>
          <a:endParaRPr lang="en-US"/>
        </a:p>
      </dgm:t>
    </dgm:pt>
    <dgm:pt modelId="{70D234D8-91CB-4ADE-9714-63928D0B3F3D}" type="sibTrans" cxnId="{2965F99E-8993-4DE0-8D7B-47552274567B}">
      <dgm:prSet/>
      <dgm:spPr/>
      <dgm:t>
        <a:bodyPr/>
        <a:lstStyle/>
        <a:p>
          <a:endParaRPr lang="en-US"/>
        </a:p>
      </dgm:t>
    </dgm:pt>
    <dgm:pt modelId="{8DE9A793-2CE3-476E-9C23-AA3C5FBEC44F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Global authentication</a:t>
          </a:r>
        </a:p>
        <a:p>
          <a:r>
            <a:rPr lang="en-US" sz="1350" dirty="0" smtClean="0">
              <a:solidFill>
                <a:srgbClr val="6F2575"/>
              </a:solidFill>
            </a:rPr>
            <a:t>Sirtfi </a:t>
          </a:r>
        </a:p>
        <a:p>
          <a:r>
            <a:rPr lang="en-US" sz="1350" dirty="0" smtClean="0">
              <a:solidFill>
                <a:srgbClr val="6F2575"/>
              </a:solidFill>
            </a:rPr>
            <a:t>Proxies and persistent electronic identifiers</a:t>
          </a:r>
          <a:endParaRPr lang="en-US" sz="1350" dirty="0">
            <a:solidFill>
              <a:srgbClr val="6F2575"/>
            </a:solidFill>
          </a:endParaRPr>
        </a:p>
      </dgm:t>
    </dgm:pt>
    <dgm:pt modelId="{5B1ACD6F-9C52-4C3C-B2C2-D360A7A072BB}" type="parTrans" cxnId="{85D2B76B-729B-483B-8675-F24D9F50E1E2}">
      <dgm:prSet/>
      <dgm:spPr/>
      <dgm:t>
        <a:bodyPr/>
        <a:lstStyle/>
        <a:p>
          <a:endParaRPr lang="en-US"/>
        </a:p>
      </dgm:t>
    </dgm:pt>
    <dgm:pt modelId="{85978508-19A0-486A-B4A6-7A42F6F38140}" type="sibTrans" cxnId="{85D2B76B-729B-483B-8675-F24D9F50E1E2}">
      <dgm:prSet/>
      <dgm:spPr/>
      <dgm:t>
        <a:bodyPr/>
        <a:lstStyle/>
        <a:p>
          <a:endParaRPr lang="en-US"/>
        </a:p>
      </dgm:t>
    </dgm:pt>
    <dgm:pt modelId="{BE093779-6A69-44D0-B695-EC3F58635293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EGI CSIRT processes</a:t>
          </a:r>
          <a:endParaRPr lang="en-US" sz="1350" dirty="0">
            <a:solidFill>
              <a:srgbClr val="6F2575"/>
            </a:solidFill>
          </a:endParaRPr>
        </a:p>
      </dgm:t>
    </dgm:pt>
    <dgm:pt modelId="{768142B0-2AD8-480E-B217-78C34AA62909}" type="parTrans" cxnId="{3517A9B8-E866-4F78-B1F9-8F01830BD197}">
      <dgm:prSet/>
      <dgm:spPr/>
      <dgm:t>
        <a:bodyPr/>
        <a:lstStyle/>
        <a:p>
          <a:endParaRPr lang="en-US"/>
        </a:p>
      </dgm:t>
    </dgm:pt>
    <dgm:pt modelId="{4F34E6E8-7671-43FB-8537-D7895C177C96}" type="sibTrans" cxnId="{3517A9B8-E866-4F78-B1F9-8F01830BD197}">
      <dgm:prSet/>
      <dgm:spPr/>
      <dgm:t>
        <a:bodyPr/>
        <a:lstStyle/>
        <a:p>
          <a:endParaRPr lang="en-US"/>
        </a:p>
      </dgm:t>
    </dgm:pt>
    <dgm:pt modelId="{10844EE5-5714-4F18-81F8-3EDAB8175C50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Procedures and templates</a:t>
          </a:r>
          <a:endParaRPr lang="en-US" sz="1350" dirty="0">
            <a:solidFill>
              <a:srgbClr val="6F2575"/>
            </a:solidFill>
          </a:endParaRPr>
        </a:p>
      </dgm:t>
    </dgm:pt>
    <dgm:pt modelId="{3F008E45-C74D-4EDB-9D66-16377AFFB484}" type="parTrans" cxnId="{190826A4-DD6A-406A-B829-E3E0D31A816A}">
      <dgm:prSet/>
      <dgm:spPr/>
      <dgm:t>
        <a:bodyPr/>
        <a:lstStyle/>
        <a:p>
          <a:endParaRPr lang="en-US"/>
        </a:p>
      </dgm:t>
    </dgm:pt>
    <dgm:pt modelId="{75BE5F73-39FA-4E16-A163-201A5EE05182}" type="sibTrans" cxnId="{190826A4-DD6A-406A-B829-E3E0D31A816A}">
      <dgm:prSet/>
      <dgm:spPr/>
      <dgm:t>
        <a:bodyPr/>
        <a:lstStyle/>
        <a:p>
          <a:endParaRPr lang="en-US"/>
        </a:p>
      </dgm:t>
    </dgm:pt>
    <dgm:pt modelId="{50AED8DC-8AEF-44F3-8DFD-2C2D6360256C}">
      <dgm:prSet phldrT="[Text]" custT="1"/>
      <dgm:spPr>
        <a:solidFill>
          <a:srgbClr val="E3D88B"/>
        </a:solidFill>
        <a:ln>
          <a:solidFill>
            <a:srgbClr val="6F2575"/>
          </a:solidFill>
        </a:ln>
      </dgm:spPr>
      <dgm:t>
        <a:bodyPr/>
        <a:lstStyle/>
        <a:p>
          <a:r>
            <a:rPr lang="en-US" sz="1350" dirty="0" smtClean="0">
              <a:solidFill>
                <a:srgbClr val="6F2575"/>
              </a:solidFill>
            </a:rPr>
            <a:t>information sharing!</a:t>
          </a:r>
          <a:endParaRPr lang="en-US" sz="1350" dirty="0">
            <a:solidFill>
              <a:srgbClr val="6F2575"/>
            </a:solidFill>
          </a:endParaRPr>
        </a:p>
      </dgm:t>
    </dgm:pt>
    <dgm:pt modelId="{CF2E2CD9-CCD8-4922-BA73-66C9CD79410C}" type="parTrans" cxnId="{8E781935-F656-450B-ACD1-A897C3528C25}">
      <dgm:prSet/>
      <dgm:spPr/>
      <dgm:t>
        <a:bodyPr/>
        <a:lstStyle/>
        <a:p>
          <a:endParaRPr lang="en-US"/>
        </a:p>
      </dgm:t>
    </dgm:pt>
    <dgm:pt modelId="{7A0D0202-B28E-4699-BB0F-6D9803443728}" type="sibTrans" cxnId="{8E781935-F656-450B-ACD1-A897C3528C25}">
      <dgm:prSet/>
      <dgm:spPr/>
      <dgm:t>
        <a:bodyPr/>
        <a:lstStyle/>
        <a:p>
          <a:endParaRPr lang="en-US"/>
        </a:p>
      </dgm:t>
    </dgm:pt>
    <dgm:pt modelId="{A9DA9E5E-B657-44CA-A0D5-B203DF050F4F}" type="pres">
      <dgm:prSet presAssocID="{B1FDEDD6-2B9F-41E3-97E2-257DC08A03E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C3C9BBB-B821-433C-9B41-6DE7371E797D}" type="pres">
      <dgm:prSet presAssocID="{D5BD24F6-A1D3-420E-AD0C-4A114AC95D64}" presName="parentText1" presStyleLbl="node1" presStyleIdx="0" presStyleCnt="5" custScaleY="52880" custLinFactNeighborY="1275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E4D42-E5F2-4CA3-86EB-C5C42F010601}" type="pres">
      <dgm:prSet presAssocID="{D5BD24F6-A1D3-420E-AD0C-4A114AC95D64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E06011-2142-49A1-84FC-73ED69FF77D2}" type="pres">
      <dgm:prSet presAssocID="{A4A2BD24-0A24-415E-89E2-4B34C1898AB4}" presName="parentText2" presStyleLbl="node1" presStyleIdx="1" presStyleCnt="5" custScaleY="52880" custLinFactNeighborY="1275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B8C763-0CA0-4FBF-90C0-0A6DAC6A2568}" type="pres">
      <dgm:prSet presAssocID="{A4A2BD24-0A24-415E-89E2-4B34C1898AB4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DB5931-81CF-4402-9C32-18D5C5C9F10A}" type="pres">
      <dgm:prSet presAssocID="{32143357-0FD2-4F65-8626-B05563BA223F}" presName="parentText3" presStyleLbl="node1" presStyleIdx="2" presStyleCnt="5" custScaleY="52880" custLinFactNeighborY="1275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13A0A6-4C1D-4AA0-9F88-C8E30920DD18}" type="pres">
      <dgm:prSet presAssocID="{32143357-0FD2-4F65-8626-B05563BA223F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E3130-6277-4F9E-A5E5-11357DC3068D}" type="pres">
      <dgm:prSet presAssocID="{C61B5273-5A1C-49ED-B28B-1E5F01839D47}" presName="parentText4" presStyleLbl="node1" presStyleIdx="3" presStyleCnt="5" custScaleY="52880" custLinFactNeighborY="1275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70334E-8C36-4E7D-8265-F5BD4451DA4B}" type="pres">
      <dgm:prSet presAssocID="{C61B5273-5A1C-49ED-B28B-1E5F01839D47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F08EE-B556-4127-A4F8-A950777A7EC0}" type="pres">
      <dgm:prSet presAssocID="{93CA2522-BACD-4915-8403-04B72EFFB9A4}" presName="parentText5" presStyleLbl="node1" presStyleIdx="4" presStyleCnt="5" custScaleY="52880" custLinFactNeighborY="1275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EFE8D2-468B-4E43-9C98-8B8F6D66D611}" type="pres">
      <dgm:prSet presAssocID="{93CA2522-BACD-4915-8403-04B72EFFB9A4}" presName="childText5" presStyleLbl="solidAlignAcc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620975-1222-4126-B880-01B47C4A06FD}" type="presOf" srcId="{B1FDEDD6-2B9F-41E3-97E2-257DC08A03EB}" destId="{A9DA9E5E-B657-44CA-A0D5-B203DF050F4F}" srcOrd="0" destOrd="0" presId="urn:microsoft.com/office/officeart/2009/3/layout/IncreasingArrowsProcess"/>
    <dgm:cxn modelId="{190826A4-DD6A-406A-B829-E3E0D31A816A}" srcId="{93CA2522-BACD-4915-8403-04B72EFFB9A4}" destId="{10844EE5-5714-4F18-81F8-3EDAB8175C50}" srcOrd="1" destOrd="0" parTransId="{3F008E45-C74D-4EDB-9D66-16377AFFB484}" sibTransId="{75BE5F73-39FA-4E16-A163-201A5EE05182}"/>
    <dgm:cxn modelId="{3CE66480-B71F-449C-A374-0321A3CD7D60}" srcId="{B1FDEDD6-2B9F-41E3-97E2-257DC08A03EB}" destId="{32143357-0FD2-4F65-8626-B05563BA223F}" srcOrd="2" destOrd="0" parTransId="{3E7322C1-28F2-4C0F-A1FD-5AD93F88D12A}" sibTransId="{BBEA9504-B492-4B1B-A716-8C87B12813CA}"/>
    <dgm:cxn modelId="{431B6BF5-5D87-4278-BB32-6C83DF1512BD}" type="presOf" srcId="{10844EE5-5714-4F18-81F8-3EDAB8175C50}" destId="{4BEFE8D2-468B-4E43-9C98-8B8F6D66D611}" srcOrd="0" destOrd="1" presId="urn:microsoft.com/office/officeart/2009/3/layout/IncreasingArrowsProcess"/>
    <dgm:cxn modelId="{79757D2F-9921-4CB5-8880-AC8468581937}" srcId="{32143357-0FD2-4F65-8626-B05563BA223F}" destId="{345390F6-1D6C-407E-83C3-C86886B02504}" srcOrd="0" destOrd="0" parTransId="{14AAB6BB-A909-48FD-AD0B-22B3CCB53C7F}" sibTransId="{5846BF03-AFA9-42E5-BECA-AAD948DDCEEB}"/>
    <dgm:cxn modelId="{77318A17-CE49-4829-A465-A921B1245503}" type="presOf" srcId="{C3AE03DD-CF85-42F7-8F38-24A0AFC7FF65}" destId="{FC5E4D42-E5F2-4CA3-86EB-C5C42F010601}" srcOrd="0" destOrd="2" presId="urn:microsoft.com/office/officeart/2009/3/layout/IncreasingArrowsProcess"/>
    <dgm:cxn modelId="{3517A9B8-E866-4F78-B1F9-8F01830BD197}" srcId="{93CA2522-BACD-4915-8403-04B72EFFB9A4}" destId="{BE093779-6A69-44D0-B695-EC3F58635293}" srcOrd="0" destOrd="0" parTransId="{768142B0-2AD8-480E-B217-78C34AA62909}" sibTransId="{4F34E6E8-7671-43FB-8537-D7895C177C96}"/>
    <dgm:cxn modelId="{B39A5120-1CE7-43C0-BBA6-BF814D68AAC5}" srcId="{D5BD24F6-A1D3-420E-AD0C-4A114AC95D64}" destId="{C3AE03DD-CF85-42F7-8F38-24A0AFC7FF65}" srcOrd="2" destOrd="0" parTransId="{FA135FF1-6F47-4F6D-A8B1-C0B9D9DFC612}" sibTransId="{4AEB8365-5044-4EE4-AC80-4025997A68AF}"/>
    <dgm:cxn modelId="{995F6478-BF68-42E8-BCDA-AABEE05A0E28}" srcId="{B1FDEDD6-2B9F-41E3-97E2-257DC08A03EB}" destId="{93CA2522-BACD-4915-8403-04B72EFFB9A4}" srcOrd="4" destOrd="0" parTransId="{3743A3FA-283B-479A-94A7-7487C3D311B0}" sibTransId="{34776E8E-E08B-4470-B52D-9510EC90BFE4}"/>
    <dgm:cxn modelId="{034CC3B6-6031-4938-8BAA-7D24F2C48984}" srcId="{D5BD24F6-A1D3-420E-AD0C-4A114AC95D64}" destId="{366AE66E-717C-477F-AC7B-C0C5A8E19508}" srcOrd="1" destOrd="0" parTransId="{F5D278CA-DDF6-4570-8855-51CCD8C8CA10}" sibTransId="{59641CF4-6A14-4635-B66F-79688B351321}"/>
    <dgm:cxn modelId="{96D461DE-C3FE-4BE4-A588-851EE76FE499}" srcId="{B1FDEDD6-2B9F-41E3-97E2-257DC08A03EB}" destId="{A4A2BD24-0A24-415E-89E2-4B34C1898AB4}" srcOrd="1" destOrd="0" parTransId="{9F6532EE-CB5E-479D-BBE4-8ACF76353481}" sibTransId="{A5411692-09DC-4ED7-86BE-96433F1F1D7C}"/>
    <dgm:cxn modelId="{08B4FCB9-C6FB-4AF3-B719-C6DA02396F7C}" type="presOf" srcId="{93CA2522-BACD-4915-8403-04B72EFFB9A4}" destId="{93AF08EE-B556-4127-A4F8-A950777A7EC0}" srcOrd="0" destOrd="0" presId="urn:microsoft.com/office/officeart/2009/3/layout/IncreasingArrowsProcess"/>
    <dgm:cxn modelId="{70F83250-6CBE-40F0-A86F-7B7A321E2EE1}" srcId="{B1FDEDD6-2B9F-41E3-97E2-257DC08A03EB}" destId="{D5BD24F6-A1D3-420E-AD0C-4A114AC95D64}" srcOrd="0" destOrd="0" parTransId="{479B7522-7FDB-4A76-8C85-C1320B662ADF}" sibTransId="{6F6AEFF3-58F1-4BDB-96B2-D41637AF1982}"/>
    <dgm:cxn modelId="{7BA7AD95-66CA-4241-9D49-554DA56B9137}" type="presOf" srcId="{50AED8DC-8AEF-44F3-8DFD-2C2D6360256C}" destId="{4BEFE8D2-468B-4E43-9C98-8B8F6D66D611}" srcOrd="0" destOrd="2" presId="urn:microsoft.com/office/officeart/2009/3/layout/IncreasingArrowsProcess"/>
    <dgm:cxn modelId="{EC7CAA68-33B9-4690-81E1-BAC457F34461}" type="presOf" srcId="{384CD5A4-D09A-4626-851B-4DFDC53E3F49}" destId="{6CB8C763-0CA0-4FBF-90C0-0A6DAC6A2568}" srcOrd="0" destOrd="0" presId="urn:microsoft.com/office/officeart/2009/3/layout/IncreasingArrowsProcess"/>
    <dgm:cxn modelId="{3ED5902A-D355-4EB3-B014-2BD5E2549FDE}" type="presOf" srcId="{366AE66E-717C-477F-AC7B-C0C5A8E19508}" destId="{FC5E4D42-E5F2-4CA3-86EB-C5C42F010601}" srcOrd="0" destOrd="1" presId="urn:microsoft.com/office/officeart/2009/3/layout/IncreasingArrowsProcess"/>
    <dgm:cxn modelId="{FD53AF15-DB69-45EE-AD1A-4CE74E2F7E13}" srcId="{D5BD24F6-A1D3-420E-AD0C-4A114AC95D64}" destId="{5187B79D-C09D-4D62-8779-CB761D3B1B8E}" srcOrd="0" destOrd="0" parTransId="{D1E7455A-2291-48E8-80A7-542B841E1101}" sibTransId="{CB67C710-DD97-40E6-A2F3-2F07AE05FA7F}"/>
    <dgm:cxn modelId="{BD110068-2D09-40AF-8100-BB3138CE067F}" srcId="{A4A2BD24-0A24-415E-89E2-4B34C1898AB4}" destId="{384CD5A4-D09A-4626-851B-4DFDC53E3F49}" srcOrd="0" destOrd="0" parTransId="{83D764B5-0B8A-46FE-915B-456FC9B2B38A}" sibTransId="{CABC73FF-A894-427A-8EDC-C557DD8BF29F}"/>
    <dgm:cxn modelId="{8A76F408-80FB-45C2-8F1F-91C2844F183E}" type="presOf" srcId="{32143357-0FD2-4F65-8626-B05563BA223F}" destId="{8EDB5931-81CF-4402-9C32-18D5C5C9F10A}" srcOrd="0" destOrd="0" presId="urn:microsoft.com/office/officeart/2009/3/layout/IncreasingArrowsProcess"/>
    <dgm:cxn modelId="{1C2DFFF3-E368-4233-AB76-0CC10C4645E6}" type="presOf" srcId="{BE093779-6A69-44D0-B695-EC3F58635293}" destId="{4BEFE8D2-468B-4E43-9C98-8B8F6D66D611}" srcOrd="0" destOrd="0" presId="urn:microsoft.com/office/officeart/2009/3/layout/IncreasingArrowsProcess"/>
    <dgm:cxn modelId="{71887342-6B18-4AB6-A1A7-69BBF4322A96}" type="presOf" srcId="{D5BD24F6-A1D3-420E-AD0C-4A114AC95D64}" destId="{BC3C9BBB-B821-433C-9B41-6DE7371E797D}" srcOrd="0" destOrd="0" presId="urn:microsoft.com/office/officeart/2009/3/layout/IncreasingArrowsProcess"/>
    <dgm:cxn modelId="{2522E74F-6D0B-4141-B54A-20F6A8FF7E39}" type="presOf" srcId="{345390F6-1D6C-407E-83C3-C86886B02504}" destId="{2713A0A6-4C1D-4AA0-9F88-C8E30920DD18}" srcOrd="0" destOrd="0" presId="urn:microsoft.com/office/officeart/2009/3/layout/IncreasingArrowsProcess"/>
    <dgm:cxn modelId="{4F60A0E5-A803-4AA3-AE05-3D32F5E7BBFA}" type="presOf" srcId="{8DE9A793-2CE3-476E-9C23-AA3C5FBEC44F}" destId="{6CB8C763-0CA0-4FBF-90C0-0A6DAC6A2568}" srcOrd="0" destOrd="1" presId="urn:microsoft.com/office/officeart/2009/3/layout/IncreasingArrowsProcess"/>
    <dgm:cxn modelId="{57C75582-B950-4C32-94D3-D165C5B730D5}" type="presOf" srcId="{A4A2BD24-0A24-415E-89E2-4B34C1898AB4}" destId="{19E06011-2142-49A1-84FC-73ED69FF77D2}" srcOrd="0" destOrd="0" presId="urn:microsoft.com/office/officeart/2009/3/layout/IncreasingArrowsProcess"/>
    <dgm:cxn modelId="{2965F99E-8993-4DE0-8D7B-47552274567B}" srcId="{C61B5273-5A1C-49ED-B28B-1E5F01839D47}" destId="{A436C770-A80F-428D-A992-338C5D7F771A}" srcOrd="0" destOrd="0" parTransId="{57788DC7-3F62-44D7-A9A1-5611D446CBA5}" sibTransId="{70D234D8-91CB-4ADE-9714-63928D0B3F3D}"/>
    <dgm:cxn modelId="{A79829E0-623A-46CB-80D0-150F34DA5B43}" type="presOf" srcId="{A436C770-A80F-428D-A992-338C5D7F771A}" destId="{2970334E-8C36-4E7D-8265-F5BD4451DA4B}" srcOrd="0" destOrd="0" presId="urn:microsoft.com/office/officeart/2009/3/layout/IncreasingArrowsProcess"/>
    <dgm:cxn modelId="{85D2B76B-729B-483B-8675-F24D9F50E1E2}" srcId="{A4A2BD24-0A24-415E-89E2-4B34C1898AB4}" destId="{8DE9A793-2CE3-476E-9C23-AA3C5FBEC44F}" srcOrd="1" destOrd="0" parTransId="{5B1ACD6F-9C52-4C3C-B2C2-D360A7A072BB}" sibTransId="{85978508-19A0-486A-B4A6-7A42F6F38140}"/>
    <dgm:cxn modelId="{6CF1351B-D8F8-4B24-86E3-87D4CE1BB9D1}" type="presOf" srcId="{5187B79D-C09D-4D62-8779-CB761D3B1B8E}" destId="{FC5E4D42-E5F2-4CA3-86EB-C5C42F010601}" srcOrd="0" destOrd="0" presId="urn:microsoft.com/office/officeart/2009/3/layout/IncreasingArrowsProcess"/>
    <dgm:cxn modelId="{EC4E116C-3A16-4E0F-9BB6-E8F99ACB6BBB}" srcId="{B1FDEDD6-2B9F-41E3-97E2-257DC08A03EB}" destId="{C61B5273-5A1C-49ED-B28B-1E5F01839D47}" srcOrd="3" destOrd="0" parTransId="{1A773B5D-7B2C-4DCB-A08F-B640E0D32B1A}" sibTransId="{36F1030A-9688-45DF-B26B-364AE5310391}"/>
    <dgm:cxn modelId="{B5994EEF-4188-4589-BD08-60955135EAF9}" type="presOf" srcId="{C61B5273-5A1C-49ED-B28B-1E5F01839D47}" destId="{503E3130-6277-4F9E-A5E5-11357DC3068D}" srcOrd="0" destOrd="0" presId="urn:microsoft.com/office/officeart/2009/3/layout/IncreasingArrowsProcess"/>
    <dgm:cxn modelId="{8E781935-F656-450B-ACD1-A897C3528C25}" srcId="{93CA2522-BACD-4915-8403-04B72EFFB9A4}" destId="{50AED8DC-8AEF-44F3-8DFD-2C2D6360256C}" srcOrd="2" destOrd="0" parTransId="{CF2E2CD9-CCD8-4922-BA73-66C9CD79410C}" sibTransId="{7A0D0202-B28E-4699-BB0F-6D9803443728}"/>
    <dgm:cxn modelId="{8252D306-D74B-48AF-BF55-4F1FA0C98228}" type="presParOf" srcId="{A9DA9E5E-B657-44CA-A0D5-B203DF050F4F}" destId="{BC3C9BBB-B821-433C-9B41-6DE7371E797D}" srcOrd="0" destOrd="0" presId="urn:microsoft.com/office/officeart/2009/3/layout/IncreasingArrowsProcess"/>
    <dgm:cxn modelId="{D39D1C95-C99F-4364-9E5A-ABC249A0BFC8}" type="presParOf" srcId="{A9DA9E5E-B657-44CA-A0D5-B203DF050F4F}" destId="{FC5E4D42-E5F2-4CA3-86EB-C5C42F010601}" srcOrd="1" destOrd="0" presId="urn:microsoft.com/office/officeart/2009/3/layout/IncreasingArrowsProcess"/>
    <dgm:cxn modelId="{62E81372-B704-4589-AD52-650FC66BEBA5}" type="presParOf" srcId="{A9DA9E5E-B657-44CA-A0D5-B203DF050F4F}" destId="{19E06011-2142-49A1-84FC-73ED69FF77D2}" srcOrd="2" destOrd="0" presId="urn:microsoft.com/office/officeart/2009/3/layout/IncreasingArrowsProcess"/>
    <dgm:cxn modelId="{79214952-31B2-47FA-9007-7AD59FF9969A}" type="presParOf" srcId="{A9DA9E5E-B657-44CA-A0D5-B203DF050F4F}" destId="{6CB8C763-0CA0-4FBF-90C0-0A6DAC6A2568}" srcOrd="3" destOrd="0" presId="urn:microsoft.com/office/officeart/2009/3/layout/IncreasingArrowsProcess"/>
    <dgm:cxn modelId="{B9275501-D2D4-4769-8369-203DB404AB01}" type="presParOf" srcId="{A9DA9E5E-B657-44CA-A0D5-B203DF050F4F}" destId="{8EDB5931-81CF-4402-9C32-18D5C5C9F10A}" srcOrd="4" destOrd="0" presId="urn:microsoft.com/office/officeart/2009/3/layout/IncreasingArrowsProcess"/>
    <dgm:cxn modelId="{64B85B22-AC5C-41E1-BC50-83BDB2D5C577}" type="presParOf" srcId="{A9DA9E5E-B657-44CA-A0D5-B203DF050F4F}" destId="{2713A0A6-4C1D-4AA0-9F88-C8E30920DD18}" srcOrd="5" destOrd="0" presId="urn:microsoft.com/office/officeart/2009/3/layout/IncreasingArrowsProcess"/>
    <dgm:cxn modelId="{CDF52D1B-9915-4022-AE64-DAC3831D2FE7}" type="presParOf" srcId="{A9DA9E5E-B657-44CA-A0D5-B203DF050F4F}" destId="{503E3130-6277-4F9E-A5E5-11357DC3068D}" srcOrd="6" destOrd="0" presId="urn:microsoft.com/office/officeart/2009/3/layout/IncreasingArrowsProcess"/>
    <dgm:cxn modelId="{CD6043DE-B3CD-4F9E-82EF-4DB8DA1DFB6C}" type="presParOf" srcId="{A9DA9E5E-B657-44CA-A0D5-B203DF050F4F}" destId="{2970334E-8C36-4E7D-8265-F5BD4451DA4B}" srcOrd="7" destOrd="0" presId="urn:microsoft.com/office/officeart/2009/3/layout/IncreasingArrowsProcess"/>
    <dgm:cxn modelId="{F00E3664-1789-4D17-9C11-F8EF52F9C688}" type="presParOf" srcId="{A9DA9E5E-B657-44CA-A0D5-B203DF050F4F}" destId="{93AF08EE-B556-4127-A4F8-A950777A7EC0}" srcOrd="8" destOrd="0" presId="urn:microsoft.com/office/officeart/2009/3/layout/IncreasingArrowsProcess"/>
    <dgm:cxn modelId="{7DE779CB-430E-4B76-A6EA-C2EDB82000DE}" type="presParOf" srcId="{A9DA9E5E-B657-44CA-A0D5-B203DF050F4F}" destId="{4BEFE8D2-468B-4E43-9C98-8B8F6D66D611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C9BBB-B821-433C-9B41-6DE7371E797D}">
      <dsp:nvSpPr>
        <dsp:cNvPr id="0" name=""/>
        <dsp:cNvSpPr/>
      </dsp:nvSpPr>
      <dsp:spPr>
        <a:xfrm>
          <a:off x="1707829" y="322090"/>
          <a:ext cx="7465700" cy="574129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72358" numCol="1" spcCol="1270" anchor="ctr" anchorCtr="0">
          <a:noAutofit/>
        </a:bodyPr>
        <a:lstStyle/>
        <a:p>
          <a:pPr lvl="0" algn="l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Policy</a:t>
          </a:r>
          <a:endParaRPr lang="en-US" sz="1800" b="1" kern="1200" dirty="0"/>
        </a:p>
      </dsp:txBody>
      <dsp:txXfrm>
        <a:off x="1707829" y="465622"/>
        <a:ext cx="7322168" cy="287065"/>
      </dsp:txXfrm>
    </dsp:sp>
    <dsp:sp modelId="{FC5E4D42-E5F2-4CA3-86EB-C5C42F010601}">
      <dsp:nvSpPr>
        <dsp:cNvPr id="0" name=""/>
        <dsp:cNvSpPr/>
      </dsp:nvSpPr>
      <dsp:spPr>
        <a:xfrm>
          <a:off x="1707829" y="763711"/>
          <a:ext cx="1379810" cy="1993560"/>
        </a:xfrm>
        <a:prstGeom prst="rect">
          <a:avLst/>
        </a:prstGeom>
        <a:solidFill>
          <a:srgbClr val="E3D88B"/>
        </a:solidFill>
        <a:ln w="25400" cap="flat" cmpd="sng" algn="ctr">
          <a:solidFill>
            <a:srgbClr val="6F257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WISE and SCI</a:t>
          </a:r>
          <a:endParaRPr lang="en-US" sz="1350" kern="1200" dirty="0">
            <a:solidFill>
              <a:srgbClr val="6F2575"/>
            </a:solidFill>
          </a:endParaRP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Peer reviewed self-assessment</a:t>
          </a:r>
          <a:endParaRPr lang="en-US" sz="1350" kern="1200" dirty="0">
            <a:solidFill>
              <a:srgbClr val="6F2575"/>
            </a:solidFill>
          </a:endParaRP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Snctfi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Common policy: </a:t>
          </a:r>
          <a:br>
            <a:rPr lang="en-US" sz="1350" kern="1200" dirty="0" smtClean="0">
              <a:solidFill>
                <a:srgbClr val="6F2575"/>
              </a:solidFill>
            </a:rPr>
          </a:br>
          <a:r>
            <a:rPr lang="en-US" sz="1350" kern="1200" dirty="0" smtClean="0">
              <a:solidFill>
                <a:srgbClr val="6F2575"/>
              </a:solidFill>
            </a:rPr>
            <a:t>AUP, Assurance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Policy Dev Kit</a:t>
          </a:r>
          <a:endParaRPr lang="en-US" sz="1350" kern="1200" dirty="0">
            <a:solidFill>
              <a:srgbClr val="6F2575"/>
            </a:solidFill>
          </a:endParaRPr>
        </a:p>
      </dsp:txBody>
      <dsp:txXfrm>
        <a:off x="1707829" y="763711"/>
        <a:ext cx="1379810" cy="1993560"/>
      </dsp:txXfrm>
    </dsp:sp>
    <dsp:sp modelId="{19E06011-2142-49A1-84FC-73ED69FF77D2}">
      <dsp:nvSpPr>
        <dsp:cNvPr id="0" name=""/>
        <dsp:cNvSpPr/>
      </dsp:nvSpPr>
      <dsp:spPr>
        <a:xfrm>
          <a:off x="3087491" y="684137"/>
          <a:ext cx="6086039" cy="574129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72358" numCol="1" spcCol="1270" anchor="ctr" anchorCtr="0">
          <a:noAutofit/>
        </a:bodyPr>
        <a:lstStyle/>
        <a:p>
          <a:pPr lvl="0" algn="l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Trust</a:t>
          </a:r>
          <a:endParaRPr lang="en-US" sz="1800" b="1" kern="1200" dirty="0"/>
        </a:p>
      </dsp:txBody>
      <dsp:txXfrm>
        <a:off x="3087491" y="827669"/>
        <a:ext cx="5942507" cy="287065"/>
      </dsp:txXfrm>
    </dsp:sp>
    <dsp:sp modelId="{6CB8C763-0CA0-4FBF-90C0-0A6DAC6A2568}">
      <dsp:nvSpPr>
        <dsp:cNvPr id="0" name=""/>
        <dsp:cNvSpPr/>
      </dsp:nvSpPr>
      <dsp:spPr>
        <a:xfrm>
          <a:off x="3087491" y="1125758"/>
          <a:ext cx="1379810" cy="1993560"/>
        </a:xfrm>
        <a:prstGeom prst="rect">
          <a:avLst/>
        </a:prstGeom>
        <a:solidFill>
          <a:srgbClr val="E3D88B"/>
        </a:solidFill>
        <a:ln w="25400" cap="flat" cmpd="sng" algn="ctr">
          <a:solidFill>
            <a:srgbClr val="6F257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IGTF</a:t>
          </a:r>
          <a:endParaRPr lang="en-US" sz="1350" kern="1200" dirty="0">
            <a:solidFill>
              <a:srgbClr val="6F2575"/>
            </a:solidFill>
          </a:endParaRP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Global authentication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Sirtfi 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Proxies and persistent electronic identifiers</a:t>
          </a:r>
          <a:endParaRPr lang="en-US" sz="1350" kern="1200" dirty="0">
            <a:solidFill>
              <a:srgbClr val="6F2575"/>
            </a:solidFill>
          </a:endParaRPr>
        </a:p>
      </dsp:txBody>
      <dsp:txXfrm>
        <a:off x="3087491" y="1125758"/>
        <a:ext cx="1379810" cy="1993560"/>
      </dsp:txXfrm>
    </dsp:sp>
    <dsp:sp modelId="{8EDB5931-81CF-4402-9C32-18D5C5C9F10A}">
      <dsp:nvSpPr>
        <dsp:cNvPr id="0" name=""/>
        <dsp:cNvSpPr/>
      </dsp:nvSpPr>
      <dsp:spPr>
        <a:xfrm>
          <a:off x="4467152" y="1046184"/>
          <a:ext cx="4706377" cy="574129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72358" numCol="1" spcCol="1270" anchor="ctr" anchorCtr="0">
          <a:noAutofit/>
        </a:bodyPr>
        <a:lstStyle/>
        <a:p>
          <a:pPr lvl="0" algn="l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Software</a:t>
          </a:r>
          <a:endParaRPr lang="en-US" sz="1800" b="1" kern="1200" dirty="0"/>
        </a:p>
      </dsp:txBody>
      <dsp:txXfrm>
        <a:off x="4467152" y="1189716"/>
        <a:ext cx="4562845" cy="287065"/>
      </dsp:txXfrm>
    </dsp:sp>
    <dsp:sp modelId="{2713A0A6-4C1D-4AA0-9F88-C8E30920DD18}">
      <dsp:nvSpPr>
        <dsp:cNvPr id="0" name=""/>
        <dsp:cNvSpPr/>
      </dsp:nvSpPr>
      <dsp:spPr>
        <a:xfrm>
          <a:off x="4467152" y="1487805"/>
          <a:ext cx="1379810" cy="1993560"/>
        </a:xfrm>
        <a:prstGeom prst="rect">
          <a:avLst/>
        </a:prstGeom>
        <a:solidFill>
          <a:srgbClr val="E3D88B"/>
        </a:solidFill>
        <a:ln w="25400" cap="flat" cmpd="sng" algn="ctr">
          <a:solidFill>
            <a:srgbClr val="6F257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AARC Blueprint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Proxies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Community membership management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Site Access </a:t>
          </a:r>
          <a:r>
            <a:rPr lang="en-US" sz="1350" kern="1200" dirty="0" err="1" smtClean="0">
              <a:solidFill>
                <a:srgbClr val="6F2575"/>
              </a:solidFill>
            </a:rPr>
            <a:t>Contol</a:t>
          </a:r>
          <a:r>
            <a:rPr lang="en-US" sz="1350" kern="1200" dirty="0" smtClean="0">
              <a:solidFill>
                <a:srgbClr val="6F2575"/>
              </a:solidFill>
            </a:rPr>
            <a:t> &amp; provisioning</a:t>
          </a:r>
        </a:p>
      </dsp:txBody>
      <dsp:txXfrm>
        <a:off x="4467152" y="1487805"/>
        <a:ext cx="1379810" cy="1993560"/>
      </dsp:txXfrm>
    </dsp:sp>
    <dsp:sp modelId="{503E3130-6277-4F9E-A5E5-11357DC3068D}">
      <dsp:nvSpPr>
        <dsp:cNvPr id="0" name=""/>
        <dsp:cNvSpPr/>
      </dsp:nvSpPr>
      <dsp:spPr>
        <a:xfrm>
          <a:off x="5847560" y="1408230"/>
          <a:ext cx="3325969" cy="574129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72358" numCol="1" spcCol="1270" anchor="ctr" anchorCtr="0">
          <a:noAutofit/>
        </a:bodyPr>
        <a:lstStyle/>
        <a:p>
          <a:pPr lvl="0" algn="l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Training</a:t>
          </a:r>
          <a:endParaRPr lang="en-US" sz="1800" b="1" kern="1200" dirty="0"/>
        </a:p>
      </dsp:txBody>
      <dsp:txXfrm>
        <a:off x="5847560" y="1551762"/>
        <a:ext cx="3182437" cy="287065"/>
      </dsp:txXfrm>
    </dsp:sp>
    <dsp:sp modelId="{2970334E-8C36-4E7D-8265-F5BD4451DA4B}">
      <dsp:nvSpPr>
        <dsp:cNvPr id="0" name=""/>
        <dsp:cNvSpPr/>
      </dsp:nvSpPr>
      <dsp:spPr>
        <a:xfrm>
          <a:off x="5847560" y="1849852"/>
          <a:ext cx="1379810" cy="1993560"/>
        </a:xfrm>
        <a:prstGeom prst="rect">
          <a:avLst/>
        </a:prstGeom>
        <a:solidFill>
          <a:srgbClr val="E3D88B"/>
        </a:solidFill>
        <a:ln w="25400" cap="flat" cmpd="sng" algn="ctr">
          <a:solidFill>
            <a:srgbClr val="6F257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Vulnerability handling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Communication</a:t>
          </a: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SSC and </a:t>
          </a:r>
          <a:br>
            <a:rPr lang="en-US" sz="1350" kern="1200" dirty="0" smtClean="0">
              <a:solidFill>
                <a:srgbClr val="6F2575"/>
              </a:solidFill>
            </a:rPr>
          </a:br>
          <a:r>
            <a:rPr lang="en-US" sz="1350" kern="1200" dirty="0" smtClean="0">
              <a:solidFill>
                <a:srgbClr val="6F2575"/>
              </a:solidFill>
            </a:rPr>
            <a:t>‘fake’ incidents</a:t>
          </a:r>
          <a:endParaRPr lang="en-US" sz="1350" kern="1200" dirty="0">
            <a:solidFill>
              <a:srgbClr val="6F2575"/>
            </a:solidFill>
          </a:endParaRPr>
        </a:p>
      </dsp:txBody>
      <dsp:txXfrm>
        <a:off x="5847560" y="1849852"/>
        <a:ext cx="1379810" cy="1993560"/>
      </dsp:txXfrm>
    </dsp:sp>
    <dsp:sp modelId="{93AF08EE-B556-4127-A4F8-A950777A7EC0}">
      <dsp:nvSpPr>
        <dsp:cNvPr id="0" name=""/>
        <dsp:cNvSpPr/>
      </dsp:nvSpPr>
      <dsp:spPr>
        <a:xfrm>
          <a:off x="7227222" y="1770277"/>
          <a:ext cx="1946308" cy="574129"/>
        </a:xfrm>
        <a:prstGeom prst="rightArrow">
          <a:avLst>
            <a:gd name="adj1" fmla="val 5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72358" numCol="1" spcCol="1270" anchor="ctr" anchorCtr="0">
          <a:noAutofit/>
        </a:bodyPr>
        <a:lstStyle/>
        <a:p>
          <a:pPr lvl="0" algn="l" defTabSz="8001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E3D88B"/>
              </a:solidFill>
            </a:rPr>
            <a:t>Response</a:t>
          </a:r>
          <a:endParaRPr lang="en-US" sz="1800" b="1" kern="1200" dirty="0">
            <a:solidFill>
              <a:srgbClr val="E3D88B"/>
            </a:solidFill>
          </a:endParaRPr>
        </a:p>
      </dsp:txBody>
      <dsp:txXfrm>
        <a:off x="7227222" y="1913809"/>
        <a:ext cx="1802776" cy="287065"/>
      </dsp:txXfrm>
    </dsp:sp>
    <dsp:sp modelId="{4BEFE8D2-468B-4E43-9C98-8B8F6D66D611}">
      <dsp:nvSpPr>
        <dsp:cNvPr id="0" name=""/>
        <dsp:cNvSpPr/>
      </dsp:nvSpPr>
      <dsp:spPr>
        <a:xfrm>
          <a:off x="7227222" y="2211899"/>
          <a:ext cx="1379810" cy="1993560"/>
        </a:xfrm>
        <a:prstGeom prst="rect">
          <a:avLst/>
        </a:prstGeom>
        <a:solidFill>
          <a:srgbClr val="E3D88B"/>
        </a:solidFill>
        <a:ln w="25400" cap="flat" cmpd="sng" algn="ctr">
          <a:solidFill>
            <a:srgbClr val="6F257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EGI CSIRT processes</a:t>
          </a:r>
          <a:endParaRPr lang="en-US" sz="1350" kern="1200" dirty="0">
            <a:solidFill>
              <a:srgbClr val="6F2575"/>
            </a:solidFill>
          </a:endParaRP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Procedures and templates</a:t>
          </a:r>
          <a:endParaRPr lang="en-US" sz="1350" kern="1200" dirty="0">
            <a:solidFill>
              <a:srgbClr val="6F2575"/>
            </a:solidFill>
          </a:endParaRPr>
        </a:p>
        <a:p>
          <a:pPr lvl="0" algn="l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50" kern="1200" dirty="0" smtClean="0">
              <a:solidFill>
                <a:srgbClr val="6F2575"/>
              </a:solidFill>
            </a:rPr>
            <a:t>information sharing!</a:t>
          </a:r>
          <a:endParaRPr lang="en-US" sz="1350" kern="1200" dirty="0">
            <a:solidFill>
              <a:srgbClr val="6F2575"/>
            </a:solidFill>
          </a:endParaRPr>
        </a:p>
      </dsp:txBody>
      <dsp:txXfrm>
        <a:off x="7227222" y="2211899"/>
        <a:ext cx="1379810" cy="1993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2B2B5-DEB0-B047-98DB-310A4991C9F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27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w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w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KHEF_PATROON2.png" descr="NIKHEF_PATROON2.png">
            <a:extLst>
              <a:ext uri="{FF2B5EF4-FFF2-40B4-BE49-F238E27FC236}">
                <a16:creationId xmlns:a16="http://schemas.microsoft.com/office/drawing/2014/main" id="{559CFCE5-1058-6440-AE8C-50ACE9412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945930" y="169167"/>
            <a:ext cx="9459169" cy="533975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BAC67337-8AC0-C14F-A460-33C8E6FC0296}"/>
              </a:ext>
            </a:extLst>
          </p:cNvPr>
          <p:cNvSpPr/>
          <p:nvPr userDrawn="1"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6475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7440464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7440464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536224" y="-3113169"/>
            <a:ext cx="5659550" cy="878965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970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698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2860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871210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69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48" y="3826156"/>
            <a:ext cx="1643912" cy="6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-16479" y="-1263526"/>
            <a:ext cx="9655491" cy="669210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1216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68984" y="4913264"/>
            <a:ext cx="320600" cy="298158"/>
          </a:xfrm>
        </p:spPr>
        <p:txBody>
          <a:bodyPr/>
          <a:lstStyle>
            <a:lvl1pPr>
              <a:defRPr sz="1000">
                <a:solidFill>
                  <a:srgbClr val="6F2575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2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507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7" y="801483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217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973139" y="-593400"/>
            <a:ext cx="7696349" cy="662066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380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66B06EEB-A8A3-C74C-B2A7-DE87A259153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:a16="http://schemas.microsoft.com/office/drawing/2014/main" id="{4BABC599-16C3-D848-945E-83310672BB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:a16="http://schemas.microsoft.com/office/drawing/2014/main" id="{0244C0F4-74F7-2048-8F1E-AC8C7695ED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691507" y="-100013"/>
            <a:ext cx="8218437" cy="530542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7511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51832"/>
            <a:ext cx="8669759" cy="3388997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>
                <a:solidFill>
                  <a:srgbClr val="E3D88B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- Infrastructure for Collaboration</a:t>
            </a:r>
            <a:endParaRPr lang="nl-N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700" r:id="rId8"/>
    <p:sldLayoutId id="2147483724" r:id="rId9"/>
    <p:sldLayoutId id="2147483708" r:id="rId10"/>
    <p:sldLayoutId id="2147483662" r:id="rId11"/>
    <p:sldLayoutId id="2147483701" r:id="rId12"/>
    <p:sldLayoutId id="2147483668" r:id="rId13"/>
    <p:sldLayoutId id="2147483660" r:id="rId14"/>
    <p:sldLayoutId id="2147483704" r:id="rId15"/>
    <p:sldLayoutId id="2147483705" r:id="rId16"/>
    <p:sldLayoutId id="2147483706" r:id="rId17"/>
    <p:sldLayoutId id="2147483707" r:id="rId18"/>
    <p:sldLayoutId id="2147483703" r:id="rId19"/>
    <p:sldLayoutId id="2147483661" r:id="rId20"/>
    <p:sldLayoutId id="2147483664" r:id="rId21"/>
    <p:sldLayoutId id="2147483667" r:id="rId22"/>
    <p:sldLayoutId id="2147483702" r:id="rId23"/>
    <p:sldLayoutId id="2147483697" r:id="rId24"/>
    <p:sldLayoutId id="2147483709" r:id="rId25"/>
    <p:sldLayoutId id="2147483674" r:id="rId26"/>
    <p:sldLayoutId id="2147483677" r:id="rId27"/>
    <p:sldLayoutId id="2147483698" r:id="rId28"/>
    <p:sldLayoutId id="2147483699" r:id="rId29"/>
    <p:sldLayoutId id="2147483710" r:id="rId30"/>
    <p:sldLayoutId id="2147483672" r:id="rId31"/>
    <p:sldLayoutId id="2147483675" r:id="rId32"/>
    <p:sldLayoutId id="2147483678" r:id="rId33"/>
    <p:sldLayoutId id="2147483681" r:id="rId34"/>
    <p:sldLayoutId id="2147483684" r:id="rId35"/>
    <p:sldLayoutId id="2147483673" r:id="rId36"/>
    <p:sldLayoutId id="2147483676" r:id="rId37"/>
    <p:sldLayoutId id="2147483679" r:id="rId38"/>
    <p:sldLayoutId id="2147483682" r:id="rId39"/>
    <p:sldLayoutId id="2147483685" r:id="rId40"/>
    <p:sldLayoutId id="2147483686" r:id="rId41"/>
    <p:sldLayoutId id="2147483688" r:id="rId42"/>
    <p:sldLayoutId id="2147483689" r:id="rId43"/>
    <p:sldLayoutId id="2147483690" r:id="rId44"/>
    <p:sldLayoutId id="2147483725" r:id="rId45"/>
    <p:sldLayoutId id="2147483726" r:id="rId46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2" y="121243"/>
            <a:ext cx="1135259" cy="4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23" r:id="rId3"/>
    <p:sldLayoutId id="2147483714" r:id="rId4"/>
    <p:sldLayoutId id="2147483722" r:id="rId5"/>
    <p:sldLayoutId id="2147483715" r:id="rId6"/>
    <p:sldLayoutId id="2147483716" r:id="rId7"/>
    <p:sldLayoutId id="2147483720" r:id="rId8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22.wmf"/><Relationship Id="rId12" Type="http://schemas.openxmlformats.org/officeDocument/2006/relationships/image" Target="../media/image59.png"/><Relationship Id="rId17" Type="http://schemas.openxmlformats.org/officeDocument/2006/relationships/image" Target="../media/image64.gif"/><Relationship Id="rId2" Type="http://schemas.openxmlformats.org/officeDocument/2006/relationships/image" Target="../media/image50.jpeg"/><Relationship Id="rId16" Type="http://schemas.openxmlformats.org/officeDocument/2006/relationships/image" Target="../media/image63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emf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62.wmf"/><Relationship Id="rId10" Type="http://schemas.openxmlformats.org/officeDocument/2006/relationships/image" Target="../media/image57.gif"/><Relationship Id="rId4" Type="http://schemas.openxmlformats.org/officeDocument/2006/relationships/image" Target="../media/image52.jpeg"/><Relationship Id="rId9" Type="http://schemas.openxmlformats.org/officeDocument/2006/relationships/image" Target="../media/image56.gif"/><Relationship Id="rId1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tif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tif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2.png"/><Relationship Id="rId7" Type="http://schemas.openxmlformats.org/officeDocument/2006/relationships/image" Target="../media/image22.w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wm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0.png"/><Relationship Id="rId4" Type="http://schemas.openxmlformats.org/officeDocument/2006/relationships/image" Target="../media/image8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for Collaboration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Groep</a:t>
            </a:r>
            <a:endParaRPr lang="en-GB" dirty="0" smtClean="0"/>
          </a:p>
          <a:p>
            <a:r>
              <a:rPr lang="en-GB" dirty="0" smtClean="0"/>
              <a:t>January 2019</a:t>
            </a:r>
          </a:p>
          <a:p>
            <a:r>
              <a:rPr lang="en-US" i="1" dirty="0" smtClean="0"/>
              <a:t>KPN subset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42230" y="2715733"/>
            <a:ext cx="7360897" cy="1052703"/>
          </a:xfrm>
        </p:spPr>
        <p:txBody>
          <a:bodyPr/>
          <a:lstStyle/>
          <a:p>
            <a:r>
              <a:rPr lang="en-US" dirty="0" smtClean="0"/>
              <a:t>trust, Security, and operations </a:t>
            </a:r>
            <a:br>
              <a:rPr lang="en-US" dirty="0" smtClean="0"/>
            </a:br>
            <a:r>
              <a:rPr lang="en-US" dirty="0" smtClean="0"/>
              <a:t>in ICT Infrastructures for Research</a:t>
            </a:r>
          </a:p>
          <a:p>
            <a:r>
              <a:rPr lang="en-US" dirty="0" smtClean="0"/>
              <a:t>at the Nikhef Physics Data Processing group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23" y="712421"/>
            <a:ext cx="7645689" cy="4300700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Where more alignment is useful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29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9" y="238473"/>
            <a:ext cx="8504104" cy="4760967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5967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Electronic identity assurance remains a scalability challenge … globally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many frameworks: Kantara, NIST, REFEDS, IGTF, eIDAS, TDIF,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many components: uniqueness, ID proofing, ‘freshness’, authenticator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Global users? – global trust!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598516" y="2034288"/>
            <a:ext cx="4350328" cy="2440965"/>
            <a:chOff x="598516" y="2034288"/>
            <a:chExt cx="4350328" cy="24409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516" y="2034288"/>
              <a:ext cx="4350328" cy="2440965"/>
            </a:xfrm>
            <a:prstGeom prst="rect">
              <a:avLst/>
            </a:prstGeom>
            <a:effectLst>
              <a:glow rad="101600">
                <a:srgbClr val="E3D88B">
                  <a:alpha val="60000"/>
                </a:srgbClr>
              </a:glow>
            </a:effec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376" y="2086810"/>
              <a:ext cx="136543" cy="196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5173040" y="2233977"/>
            <a:ext cx="3917739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cap="none" dirty="0" smtClean="0">
                <a:solidFill>
                  <a:srgbClr val="6F2575"/>
                </a:solidFill>
                <a:latin typeface="+mj-lt"/>
              </a:rPr>
              <a:t>Infrastructures for Research: </a:t>
            </a:r>
            <a:br>
              <a:rPr lang="en-US" sz="1800" cap="none" dirty="0" smtClean="0">
                <a:solidFill>
                  <a:srgbClr val="6F2575"/>
                </a:solidFill>
                <a:latin typeface="+mj-lt"/>
              </a:rPr>
            </a:br>
            <a:r>
              <a:rPr lang="en-US" sz="1800" cap="none" dirty="0" smtClean="0">
                <a:solidFill>
                  <a:srgbClr val="6F2575"/>
                </a:solidFill>
                <a:latin typeface="+mj-lt"/>
              </a:rPr>
              <a:t>feasible assurance matching </a:t>
            </a:r>
            <a:br>
              <a:rPr lang="en-US" sz="1800" cap="none" dirty="0" smtClean="0">
                <a:solidFill>
                  <a:srgbClr val="6F2575"/>
                </a:solidFill>
                <a:latin typeface="+mj-lt"/>
              </a:rPr>
            </a:br>
            <a:r>
              <a:rPr lang="en-US" sz="1800" cap="none" dirty="0" smtClean="0">
                <a:solidFill>
                  <a:srgbClr val="6F2575"/>
                </a:solidFill>
                <a:latin typeface="+mj-lt"/>
              </a:rPr>
              <a:t>risk profile of service classes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cap="none" dirty="0" smtClean="0">
              <a:solidFill>
                <a:srgbClr val="6F2575"/>
              </a:solidFill>
              <a:latin typeface="+mj-lt"/>
            </a:endParaRP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‘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Cappucino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’, ‘Birch’, ‘Dogwood’, …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800" cap="none" dirty="0" smtClean="0">
                <a:solidFill>
                  <a:srgbClr val="6F2575"/>
                </a:solidFill>
                <a:latin typeface="+mj-lt"/>
              </a:rPr>
              <a:t>intentionally opaque naming </a:t>
            </a:r>
            <a:br>
              <a:rPr lang="en-US" sz="1800" cap="none" dirty="0" smtClean="0">
                <a:solidFill>
                  <a:srgbClr val="6F2575"/>
                </a:solidFill>
                <a:latin typeface="+mj-lt"/>
              </a:rPr>
            </a:br>
            <a:r>
              <a:rPr lang="en-US" sz="1800" cap="none" dirty="0" smtClean="0">
                <a:solidFill>
                  <a:srgbClr val="6F2575"/>
                </a:solidFill>
                <a:latin typeface="+mj-lt"/>
              </a:rPr>
              <a:t>and no ‘levels’</a:t>
            </a:r>
            <a:endParaRPr lang="en-US" sz="1800" cap="none" dirty="0">
              <a:solidFill>
                <a:srgbClr val="6F257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61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Interoperable Global Trust Federation IGTF</a:t>
            </a:r>
            <a:endParaRPr lang="en-GB" dirty="0"/>
          </a:p>
        </p:txBody>
      </p:sp>
      <p:pic>
        <p:nvPicPr>
          <p:cNvPr id="6" name="Picture 4" descr="H:\Home\davidg\EUGridPMA\Presentations\images\igtf-worldstatus-201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082"/>
            <a:ext cx="9144000" cy="3965239"/>
          </a:xfrm>
          <a:prstGeom prst="rect">
            <a:avLst/>
          </a:prstGeom>
          <a:noFill/>
          <a:effectLst>
            <a:glow rad="63500">
              <a:srgbClr val="00206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:\Home\davidg\EUGridPMA\IGTF\IGTF-logos\IGTF_logo-interop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1" y="3836811"/>
            <a:ext cx="1484549" cy="6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552642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+mj-lt"/>
              </a:rPr>
              <a:t>www.igtf.net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5966" y="3389679"/>
            <a:ext cx="4198585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b="1" cap="none" dirty="0" smtClean="0">
                <a:solidFill>
                  <a:srgbClr val="6F2575"/>
                </a:solidFill>
                <a:latin typeface="+mj-lt"/>
              </a:rPr>
              <a:t>3 regional chapters: EMEA, Americas, AP</a:t>
            </a:r>
          </a:p>
          <a:p>
            <a:r>
              <a:rPr lang="en-US" sz="1200" cap="none" dirty="0" smtClean="0">
                <a:solidFill>
                  <a:srgbClr val="6F2575"/>
                </a:solidFill>
                <a:latin typeface="+mj-lt"/>
              </a:rPr>
              <a:t>~ 90 Identity Providers (some leveraging a R&amp;E federation)</a:t>
            </a:r>
          </a:p>
          <a:p>
            <a:r>
              <a:rPr lang="en-US" sz="1200" cap="none" dirty="0" smtClean="0">
                <a:solidFill>
                  <a:srgbClr val="6F2575"/>
                </a:solidFill>
                <a:latin typeface="+mj-lt"/>
              </a:rPr>
              <a:t>~ 10 international major relying parties</a:t>
            </a:r>
          </a:p>
          <a:p>
            <a:r>
              <a:rPr lang="en-US" sz="1200" cap="none" dirty="0" smtClean="0">
                <a:solidFill>
                  <a:srgbClr val="6F2575"/>
                </a:solidFill>
                <a:latin typeface="+mj-lt"/>
              </a:rPr>
              <a:t>~ 60 countries / economic areas / extra-territorial orgs</a:t>
            </a:r>
          </a:p>
          <a:p>
            <a:r>
              <a:rPr lang="en-US" sz="1200" cap="none" dirty="0" smtClean="0">
                <a:solidFill>
                  <a:srgbClr val="6F2575"/>
                </a:solidFill>
                <a:latin typeface="+mj-lt"/>
              </a:rPr>
              <a:t>&gt; 1000 relying service provider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82374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4956156" y="833240"/>
            <a:ext cx="3951728" cy="3507589"/>
          </a:xfrm>
        </p:spPr>
        <p:txBody>
          <a:bodyPr/>
          <a:lstStyle/>
          <a:p>
            <a:r>
              <a:rPr lang="en-US" dirty="0" err="1" smtClean="0"/>
              <a:t>OpenID</a:t>
            </a:r>
            <a:r>
              <a:rPr lang="en-US" dirty="0" smtClean="0"/>
              <a:t> Connect Federation:</a:t>
            </a:r>
          </a:p>
          <a:p>
            <a:r>
              <a:rPr lang="en-US" dirty="0" smtClean="0"/>
              <a:t>multilateral trust beyond GAFA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OIDC Fed – trust is technology agnostic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4" y="738853"/>
            <a:ext cx="4532132" cy="3868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111" y="1550978"/>
            <a:ext cx="2441368" cy="25700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34708" y="4879325"/>
            <a:ext cx="2571217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Roland </a:t>
            </a:r>
            <a:r>
              <a:rPr kumimoji="0" lang="en-US" sz="1050" b="0" i="0" u="none" strike="noStrike" cap="none" spc="0" normalizeH="0" baseline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Hedberg</a:t>
            </a: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, et</a:t>
            </a:r>
            <a:r>
              <a:rPr kumimoji="0" lang="en-US" sz="105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al., with Mischa </a:t>
            </a:r>
            <a:r>
              <a:rPr kumimoji="0" lang="en-US" sz="1050" b="0" i="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Sall</a:t>
            </a:r>
            <a:r>
              <a:rPr kumimoji="0" lang="nl-NL" sz="105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é</a:t>
            </a:r>
            <a:endParaRPr kumimoji="0" lang="en-GB" sz="1050" b="0" i="0" u="none" strike="noStrike" cap="none" spc="0" normalizeH="0" baseline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6241" y="4257040"/>
            <a:ext cx="315310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1400" b="1" cap="none" dirty="0" err="1" smtClean="0">
                <a:solidFill>
                  <a:srgbClr val="6F2575"/>
                </a:solidFill>
                <a:latin typeface="+mj-lt"/>
              </a:rPr>
              <a:t>s</a:t>
            </a:r>
            <a:r>
              <a:rPr kumimoji="0" lang="nl-NL" sz="1400" b="1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ee</a:t>
            </a:r>
            <a:r>
              <a:rPr kumimoji="0" lang="nl-NL" sz="14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: openid.net → </a:t>
            </a:r>
            <a:r>
              <a:rPr kumimoji="0" lang="nl-NL" sz="1400" b="1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Specs</a:t>
            </a:r>
            <a:r>
              <a:rPr kumimoji="0" lang="nl-NL" sz="14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&amp; </a:t>
            </a:r>
            <a:r>
              <a:rPr kumimoji="0" lang="nl-NL" sz="1400" b="1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Dev</a:t>
            </a:r>
            <a:r>
              <a:rPr kumimoji="0" lang="nl-NL" sz="14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info</a:t>
            </a:r>
            <a:endParaRPr kumimoji="0" lang="en-GB" sz="1400" b="1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88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793012"/>
            <a:ext cx="8669759" cy="3404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6F2575"/>
                </a:solidFill>
              </a:rPr>
              <a:t>GEANT Trusted Certificate Service</a:t>
            </a:r>
            <a:endParaRPr lang="en-GB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Bridges and Token Translation Services</a:t>
            </a:r>
            <a:endParaRPr lang="en-GB" dirty="0"/>
          </a:p>
        </p:txBody>
      </p:sp>
      <p:pic>
        <p:nvPicPr>
          <p:cNvPr id="8" name="Content Placeholder 4" descr="personal--ca-with-federation_kaal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249" y="1236161"/>
            <a:ext cx="2992947" cy="228568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10" y="1571513"/>
            <a:ext cx="1235002" cy="44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11" y="1860204"/>
            <a:ext cx="3198540" cy="86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95" y="2033072"/>
            <a:ext cx="3993905" cy="251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851" y="952698"/>
            <a:ext cx="2286882" cy="16817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915" y="3627769"/>
            <a:ext cx="500617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DigiCert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 acts as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 a SAML Service provider to eduGAIN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baseline="0" dirty="0" smtClean="0">
                <a:solidFill>
                  <a:srgbClr val="6F2575"/>
                </a:solidFill>
                <a:latin typeface="+mj-lt"/>
              </a:rPr>
              <a:t>and</a:t>
            </a:r>
            <a:r>
              <a:rPr lang="en-US" sz="1600" cap="none" dirty="0" smtClean="0">
                <a:solidFill>
                  <a:srgbClr val="6F2575"/>
                </a:solidFill>
                <a:latin typeface="+mj-lt"/>
              </a:rPr>
              <a:t> eligible authenticated users can obtain their </a:t>
            </a:r>
            <a:br>
              <a:rPr lang="en-US" sz="1600" cap="none" dirty="0" smtClean="0">
                <a:solidFill>
                  <a:srgbClr val="6F2575"/>
                </a:solidFill>
                <a:latin typeface="+mj-lt"/>
              </a:rPr>
            </a:br>
            <a:r>
              <a:rPr lang="en-US" sz="1600" cap="none" dirty="0" smtClean="0">
                <a:solidFill>
                  <a:srgbClr val="6F2575"/>
                </a:solidFill>
                <a:latin typeface="+mj-lt"/>
              </a:rPr>
              <a:t>own certificate for access and delegation to services</a:t>
            </a:r>
            <a:endParaRPr kumimoji="0" lang="en-GB" sz="16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362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simplesamlphp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011" y="3356169"/>
            <a:ext cx="388327" cy="26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96260" y="1935768"/>
            <a:ext cx="1566582" cy="921123"/>
          </a:xfrm>
          <a:prstGeom prst="ellipse">
            <a:avLst/>
          </a:prstGeom>
          <a:solidFill>
            <a:srgbClr val="F6791C"/>
          </a:solidFill>
          <a:ln w="28575"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806" y="4139792"/>
            <a:ext cx="1071563" cy="26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Placeholder 4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RCauth.eu – bridging trust technology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4770438"/>
            <a:ext cx="176213" cy="174625"/>
          </a:xfrm>
        </p:spPr>
        <p:txBody>
          <a:bodyPr/>
          <a:lstStyle/>
          <a:p>
            <a:fld id="{6F576E6A-F32A-4612-884C-86870357C6B4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51" y="3398340"/>
            <a:ext cx="1053816" cy="25151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290" y="3145682"/>
            <a:ext cx="468177" cy="23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:\Home\davidg\Template\Logos\SURFSARA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931" y="3145682"/>
            <a:ext cx="675750" cy="25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Home\davidg\Template\Logos\EGI-logo-large01-transp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806" y="3649852"/>
            <a:ext cx="376059" cy="28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Image result for elixir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076" y="3961332"/>
            <a:ext cx="502547" cy="26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hevron 7"/>
          <p:cNvSpPr/>
          <p:nvPr/>
        </p:nvSpPr>
        <p:spPr>
          <a:xfrm rot="10800000">
            <a:off x="7182858" y="3145683"/>
            <a:ext cx="369794" cy="1080539"/>
          </a:xfrm>
          <a:prstGeom prst="chevron">
            <a:avLst/>
          </a:prstGeom>
          <a:solidFill>
            <a:srgbClr val="F6791C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>
              <a:solidFill>
                <a:schemeClr val="tx1"/>
              </a:solidFill>
            </a:endParaRPr>
          </a:p>
        </p:txBody>
      </p:sp>
      <p:sp>
        <p:nvSpPr>
          <p:cNvPr id="9" name="Flowchart: Collate 8"/>
          <p:cNvSpPr/>
          <p:nvPr/>
        </p:nvSpPr>
        <p:spPr>
          <a:xfrm>
            <a:off x="6725657" y="3196055"/>
            <a:ext cx="322730" cy="576370"/>
          </a:xfrm>
          <a:prstGeom prst="flowChartCollate">
            <a:avLst/>
          </a:prstGeom>
          <a:solidFill>
            <a:srgbClr val="003F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82825" y="388403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3F5E"/>
                </a:solidFill>
              </a:rPr>
              <a:t>filtering</a:t>
            </a:r>
            <a:br>
              <a:rPr lang="en-US" sz="900" dirty="0">
                <a:solidFill>
                  <a:srgbClr val="003F5E"/>
                </a:solidFill>
              </a:rPr>
            </a:br>
            <a:r>
              <a:rPr lang="en-US" sz="900" dirty="0">
                <a:solidFill>
                  <a:srgbClr val="003F5E"/>
                </a:solidFill>
              </a:rPr>
              <a:t>WAYF</a:t>
            </a:r>
          </a:p>
        </p:txBody>
      </p:sp>
      <p:sp>
        <p:nvSpPr>
          <p:cNvPr id="16" name="Chevron 15"/>
          <p:cNvSpPr/>
          <p:nvPr/>
        </p:nvSpPr>
        <p:spPr>
          <a:xfrm rot="10800000">
            <a:off x="6174331" y="3145683"/>
            <a:ext cx="369794" cy="1080539"/>
          </a:xfrm>
          <a:prstGeom prst="chevron">
            <a:avLst/>
          </a:prstGeom>
          <a:solidFill>
            <a:srgbClr val="F6791C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7552652" y="3245116"/>
            <a:ext cx="205042" cy="1"/>
          </a:xfrm>
          <a:prstGeom prst="line">
            <a:avLst/>
          </a:prstGeom>
          <a:ln w="76200">
            <a:solidFill>
              <a:srgbClr val="F6791C"/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7552648" y="3534233"/>
            <a:ext cx="205042" cy="1"/>
          </a:xfrm>
          <a:prstGeom prst="line">
            <a:avLst/>
          </a:prstGeom>
          <a:ln w="76200">
            <a:solidFill>
              <a:srgbClr val="F6791C"/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7552645" y="3816627"/>
            <a:ext cx="205042" cy="1"/>
          </a:xfrm>
          <a:prstGeom prst="line">
            <a:avLst/>
          </a:prstGeom>
          <a:ln w="76200">
            <a:solidFill>
              <a:srgbClr val="F6791C"/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7552641" y="4085573"/>
            <a:ext cx="205042" cy="1"/>
          </a:xfrm>
          <a:prstGeom prst="line">
            <a:avLst/>
          </a:prstGeom>
          <a:ln w="76200">
            <a:solidFill>
              <a:srgbClr val="F6791C"/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Summing Junction 12"/>
          <p:cNvSpPr/>
          <p:nvPr/>
        </p:nvSpPr>
        <p:spPr>
          <a:xfrm>
            <a:off x="5004437" y="3187158"/>
            <a:ext cx="978647" cy="978647"/>
          </a:xfrm>
          <a:prstGeom prst="flowChartSummingJunction">
            <a:avLst/>
          </a:prstGeom>
          <a:solidFill>
            <a:srgbClr val="003F5E"/>
          </a:solidFill>
          <a:ln w="38100"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pic>
        <p:nvPicPr>
          <p:cNvPr id="4104" name="Picture 8" descr="H:\Home\davidg\Projects-misc\Terena\AARC\PR\OIDC-logo-compact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36" y="3480637"/>
            <a:ext cx="409558" cy="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:\Home\davidg\Projects-misc\Terena\AARC\PR\oasis-logo-compact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94" y="3570824"/>
            <a:ext cx="202320" cy="2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52353" y="1648776"/>
            <a:ext cx="682811" cy="864894"/>
          </a:xfrm>
          <a:prstGeom prst="rect">
            <a:avLst/>
          </a:prstGeom>
          <a:noFill/>
          <a:ln>
            <a:noFill/>
          </a:ln>
          <a:effectLst>
            <a:glow rad="101600">
              <a:srgbClr val="F6791C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Minus 13"/>
          <p:cNvSpPr/>
          <p:nvPr/>
        </p:nvSpPr>
        <p:spPr>
          <a:xfrm rot="5400000">
            <a:off x="5177753" y="2678398"/>
            <a:ext cx="632012" cy="356347"/>
          </a:xfrm>
          <a:prstGeom prst="mathMinus">
            <a:avLst/>
          </a:prstGeom>
          <a:solidFill>
            <a:srgbClr val="003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sp>
        <p:nvSpPr>
          <p:cNvPr id="15" name="Rounded Rectangle 14"/>
          <p:cNvSpPr/>
          <p:nvPr/>
        </p:nvSpPr>
        <p:spPr>
          <a:xfrm>
            <a:off x="3000825" y="3187158"/>
            <a:ext cx="1257300" cy="978647"/>
          </a:xfrm>
          <a:prstGeom prst="roundRect">
            <a:avLst>
              <a:gd name="adj" fmla="val 7736"/>
            </a:avLst>
          </a:prstGeom>
          <a:solidFill>
            <a:srgbClr val="003F5E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91" y="2320163"/>
            <a:ext cx="1021878" cy="242888"/>
          </a:xfrm>
          <a:prstGeom prst="rect">
            <a:avLst/>
          </a:prstGeom>
          <a:noFill/>
          <a:ln w="38100">
            <a:solidFill>
              <a:srgbClr val="F679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Chevron 30"/>
          <p:cNvSpPr/>
          <p:nvPr/>
        </p:nvSpPr>
        <p:spPr>
          <a:xfrm rot="10800000">
            <a:off x="4439660" y="3145683"/>
            <a:ext cx="369794" cy="1080539"/>
          </a:xfrm>
          <a:prstGeom prst="chevron">
            <a:avLst/>
          </a:prstGeom>
          <a:solidFill>
            <a:srgbClr val="F6791C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>
              <a:solidFill>
                <a:schemeClr val="tx1"/>
              </a:solidFill>
            </a:endParaRPr>
          </a:p>
        </p:txBody>
      </p:sp>
      <p:pic>
        <p:nvPicPr>
          <p:cNvPr id="32" name="Picture 8" descr="H:\Home\davidg\Projects-misc\Terena\AARC\PR\OIDC-logo-compact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698" y="3421859"/>
            <a:ext cx="409558" cy="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:\Home\davidg\Projects-misc\Terena\AARC\PR\OIDC-logo-compact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694" y="3421859"/>
            <a:ext cx="409558" cy="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Minus 35"/>
          <p:cNvSpPr/>
          <p:nvPr/>
        </p:nvSpPr>
        <p:spPr>
          <a:xfrm rot="5400000">
            <a:off x="3355231" y="2696932"/>
            <a:ext cx="632012" cy="356347"/>
          </a:xfrm>
          <a:prstGeom prst="mathMinus">
            <a:avLst/>
          </a:prstGeom>
          <a:solidFill>
            <a:srgbClr val="003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sp>
        <p:nvSpPr>
          <p:cNvPr id="37" name="Chevron 36"/>
          <p:cNvSpPr/>
          <p:nvPr/>
        </p:nvSpPr>
        <p:spPr>
          <a:xfrm rot="10800000">
            <a:off x="2496562" y="3145683"/>
            <a:ext cx="369794" cy="1080539"/>
          </a:xfrm>
          <a:prstGeom prst="chevron">
            <a:avLst/>
          </a:prstGeom>
          <a:solidFill>
            <a:srgbClr val="F6791C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>
              <a:solidFill>
                <a:schemeClr val="tx1"/>
              </a:solidFill>
            </a:endParaRPr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43" y="3145683"/>
            <a:ext cx="1440719" cy="108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63" y="2089961"/>
            <a:ext cx="1102659" cy="61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Bent-Up Arrow 21"/>
          <p:cNvSpPr/>
          <p:nvPr/>
        </p:nvSpPr>
        <p:spPr>
          <a:xfrm rot="5400000">
            <a:off x="245370" y="3235737"/>
            <a:ext cx="779282" cy="294096"/>
          </a:xfrm>
          <a:prstGeom prst="bentUpArrow">
            <a:avLst>
              <a:gd name="adj1" fmla="val 13569"/>
              <a:gd name="adj2" fmla="val 25000"/>
              <a:gd name="adj3" fmla="val 25000"/>
            </a:avLst>
          </a:prstGeom>
          <a:solidFill>
            <a:srgbClr val="F6791C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sp>
        <p:nvSpPr>
          <p:cNvPr id="24" name="Right Arrow 23"/>
          <p:cNvSpPr/>
          <p:nvPr/>
        </p:nvSpPr>
        <p:spPr>
          <a:xfrm>
            <a:off x="608853" y="856593"/>
            <a:ext cx="8027612" cy="188259"/>
          </a:xfrm>
          <a:prstGeom prst="rightArrow">
            <a:avLst/>
          </a:prstGeom>
          <a:solidFill>
            <a:srgbClr val="F67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sp>
        <p:nvSpPr>
          <p:cNvPr id="51" name="Right Arrow 50"/>
          <p:cNvSpPr/>
          <p:nvPr/>
        </p:nvSpPr>
        <p:spPr>
          <a:xfrm rot="10800000">
            <a:off x="518582" y="1199314"/>
            <a:ext cx="8027612" cy="188259"/>
          </a:xfrm>
          <a:prstGeom prst="rightArrow">
            <a:avLst/>
          </a:prstGeom>
          <a:solidFill>
            <a:srgbClr val="003F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 dirty="0"/>
          </a:p>
        </p:txBody>
      </p:sp>
      <p:sp>
        <p:nvSpPr>
          <p:cNvPr id="25" name="TextBox 24"/>
          <p:cNvSpPr txBox="1"/>
          <p:nvPr/>
        </p:nvSpPr>
        <p:spPr>
          <a:xfrm>
            <a:off x="936371" y="689957"/>
            <a:ext cx="7269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3F5E"/>
                </a:solidFill>
              </a:rPr>
              <a:t>user login flow: </a:t>
            </a:r>
            <a:r>
              <a:rPr lang="en-US" sz="1000" dirty="0" smtClean="0">
                <a:solidFill>
                  <a:srgbClr val="003F5E"/>
                </a:solidFill>
              </a:rPr>
              <a:t>Access Portal  </a:t>
            </a:r>
            <a:r>
              <a:rPr lang="en-US" sz="1000" dirty="0">
                <a:solidFill>
                  <a:srgbClr val="003F5E"/>
                </a:solidFill>
              </a:rPr>
              <a:t>→ Community Infrastructure → </a:t>
            </a:r>
            <a:r>
              <a:rPr lang="en-US" sz="1000" dirty="0" err="1">
                <a:solidFill>
                  <a:srgbClr val="003F5E"/>
                </a:solidFill>
              </a:rPr>
              <a:t>RCauth</a:t>
            </a:r>
            <a:r>
              <a:rPr lang="en-US" sz="1000" dirty="0">
                <a:solidFill>
                  <a:srgbClr val="003F5E"/>
                </a:solidFill>
              </a:rPr>
              <a:t> service → federated AAI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5269" y="1037664"/>
            <a:ext cx="823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3F5E"/>
                </a:solidFill>
              </a:rPr>
              <a:t>credential flow: </a:t>
            </a:r>
            <a:r>
              <a:rPr lang="en-US" sz="1000" dirty="0" smtClean="0">
                <a:solidFill>
                  <a:srgbClr val="003F5E"/>
                </a:solidFill>
              </a:rPr>
              <a:t>authentication federation</a:t>
            </a:r>
            <a:r>
              <a:rPr lang="en-US" sz="1000" dirty="0">
                <a:solidFill>
                  <a:srgbClr val="003F5E"/>
                </a:solidFill>
              </a:rPr>
              <a:t>, Policy Filter, OpenID Connect, </a:t>
            </a:r>
            <a:r>
              <a:rPr lang="en-US" sz="1000" dirty="0" smtClean="0">
                <a:solidFill>
                  <a:srgbClr val="003F5E"/>
                </a:solidFill>
              </a:rPr>
              <a:t>gateway credential provisioning</a:t>
            </a:r>
            <a:endParaRPr lang="en-US" sz="1000" dirty="0">
              <a:solidFill>
                <a:srgbClr val="003F5E"/>
              </a:solidFill>
            </a:endParaRPr>
          </a:p>
        </p:txBody>
      </p:sp>
      <p:pic>
        <p:nvPicPr>
          <p:cNvPr id="54" name="Picture 11" descr="H:\Home\davidg\DutchGrid\CA\RCauth-Pilot-CA\RCauth-eu-logo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084" y="1648776"/>
            <a:ext cx="672077" cy="32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580438" y="4205304"/>
            <a:ext cx="21451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F6791C"/>
                </a:solidFill>
              </a:rPr>
              <a:t>AARC Master Portal or</a:t>
            </a:r>
          </a:p>
          <a:p>
            <a:pPr algn="ctr"/>
            <a:r>
              <a:rPr lang="en-US" sz="1050" dirty="0">
                <a:solidFill>
                  <a:srgbClr val="F6791C"/>
                </a:solidFill>
              </a:rPr>
              <a:t>Infrastructure Solution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10415" y="3250422"/>
            <a:ext cx="83869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rgbClr val="F6791C"/>
                </a:solidFill>
              </a:rPr>
              <a:t>delegation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09918" y="3889893"/>
            <a:ext cx="60144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rgbClr val="F6791C"/>
                </a:solidFill>
              </a:rPr>
              <a:t>server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22462" y="4226991"/>
            <a:ext cx="15985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6791C"/>
                </a:solidFill>
              </a:rPr>
              <a:t>science gateways</a:t>
            </a:r>
          </a:p>
        </p:txBody>
      </p:sp>
      <p:sp>
        <p:nvSpPr>
          <p:cNvPr id="39" name="Trapezoid 38"/>
          <p:cNvSpPr/>
          <p:nvPr/>
        </p:nvSpPr>
        <p:spPr>
          <a:xfrm rot="10800000">
            <a:off x="6436547" y="2273732"/>
            <a:ext cx="931207" cy="719410"/>
          </a:xfrm>
          <a:prstGeom prst="trapezoid">
            <a:avLst/>
          </a:prstGeom>
          <a:solidFill>
            <a:srgbClr val="F6791C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  <p:pic>
        <p:nvPicPr>
          <p:cNvPr id="4113" name="Picture 17" descr="H:\Home\davidg\Projects-misc\Terena\AARC\PR\sirtfi-logo-transp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244" y="2307072"/>
            <a:ext cx="482964" cy="38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H:\Home\davidg\Projects-misc\Terena\AARC\PR\refeds-mini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01" y="2693185"/>
            <a:ext cx="257085" cy="25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05122" y="2693185"/>
            <a:ext cx="4219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3F5E"/>
                </a:solidFill>
              </a:rPr>
              <a:t>R&amp;S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63243" y="1388070"/>
            <a:ext cx="2689399" cy="3014161"/>
          </a:xfrm>
          <a:prstGeom prst="rect">
            <a:avLst/>
          </a:prstGeom>
          <a:noFill/>
          <a:ln w="50800">
            <a:solidFill>
              <a:srgbClr val="F6791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9"/>
          </a:p>
        </p:txBody>
      </p:sp>
    </p:spTree>
    <p:extLst>
      <p:ext uri="{BB962C8B-B14F-4D97-AF65-F5344CB8AC3E}">
        <p14:creationId xmlns:p14="http://schemas.microsoft.com/office/powerpoint/2010/main" val="387844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588" y="693238"/>
            <a:ext cx="5519656" cy="38629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AARC BPA – coherency by </a:t>
            </a:r>
            <a:r>
              <a:rPr lang="en-US" dirty="0" err="1" smtClean="0"/>
              <a:t>proxying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667360" y="4320063"/>
            <a:ext cx="247664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200" cap="none" dirty="0">
                <a:solidFill>
                  <a:srgbClr val="6F2575"/>
                </a:solidFill>
                <a:latin typeface="+mj-lt"/>
              </a:rPr>
              <a:t>https://aarc-project.eu/architecture/</a:t>
            </a:r>
            <a:endParaRPr kumimoji="0" lang="en-GB" sz="12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58" y="3538503"/>
            <a:ext cx="781560" cy="7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768569"/>
            <a:ext cx="6151591" cy="472268"/>
          </a:xfrm>
        </p:spPr>
        <p:txBody>
          <a:bodyPr/>
          <a:lstStyle/>
          <a:p>
            <a:r>
              <a:rPr lang="en-US" dirty="0" smtClean="0"/>
              <a:t>Assurance elements may come from distinct sources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Beyond </a:t>
            </a:r>
            <a:r>
              <a:rPr lang="en-US" i="1" dirty="0" err="1" smtClean="0"/>
              <a:t>AuthN</a:t>
            </a:r>
            <a:r>
              <a:rPr lang="en-US" dirty="0" smtClean="0"/>
              <a:t>: collaborative assurance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198" y="768568"/>
            <a:ext cx="2394686" cy="3227330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8" y="1263764"/>
            <a:ext cx="5595487" cy="26795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17571" y="4008567"/>
            <a:ext cx="484992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Community Attribute Authority needs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b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</a:b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operational security equivalent to an authentication source</a:t>
            </a:r>
            <a:endParaRPr kumimoji="0" lang="en-GB" sz="14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42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F2575"/>
                </a:solidFill>
              </a:rPr>
              <a:t>Communities and infrastructures thus hold a lot of (personal) data: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this is personal data </a:t>
            </a:r>
            <a:r>
              <a:rPr lang="en-US" i="1" dirty="0" smtClean="0"/>
              <a:t>resulting from use of the infrastructure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each </a:t>
            </a:r>
            <a:r>
              <a:rPr lang="en-US" dirty="0" smtClean="0"/>
              <a:t>of the communities (or infrastructure ‘on their behalf’) has legitimate interest in processing that data: </a:t>
            </a:r>
            <a:br>
              <a:rPr lang="en-US" dirty="0" smtClean="0"/>
            </a:br>
            <a:r>
              <a:rPr lang="en-US" dirty="0" smtClean="0"/>
              <a:t>resource allocation, accounting, communicating with members, &amp;c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each entity in the e-Infrastructure (and EOSC-HUB) is its own controller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6F2575"/>
                </a:solidFill>
              </a:rPr>
              <a:t>Adherence to common policy suite facilitates data sharing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distributed </a:t>
            </a:r>
            <a:r>
              <a:rPr lang="en-US" dirty="0"/>
              <a:t>incident </a:t>
            </a:r>
            <a:r>
              <a:rPr lang="en-US" dirty="0" smtClean="0"/>
              <a:t>response is explicitly allowed (and used) anyway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facilitate global sharing through the Code of Conduct (art. 40)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until EDBP is up to speed, we’re essentially a ‘BCR’ like structure</a:t>
            </a:r>
            <a:endParaRPr lang="en-US" dirty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Communities taking responsibility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44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577081"/>
          </a:xfrm>
        </p:spPr>
        <p:txBody>
          <a:bodyPr/>
          <a:lstStyle/>
          <a:p>
            <a:r>
              <a:rPr lang="en-US" dirty="0" smtClean="0"/>
              <a:t>Security: Infrastructure </a:t>
            </a:r>
            <a:br>
              <a:rPr lang="en-US" dirty="0" smtClean="0"/>
            </a:br>
            <a:r>
              <a:rPr lang="en-US" dirty="0" smtClean="0"/>
              <a:t>for Collaboration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</a:t>
            </a:r>
            <a:r>
              <a:rPr lang="en-US" dirty="0" smtClean="0"/>
              <a:t>lobal </a:t>
            </a:r>
            <a:r>
              <a:rPr lang="en-US" b="1" dirty="0" smtClean="0"/>
              <a:t>policy</a:t>
            </a:r>
            <a:r>
              <a:rPr lang="en-US" dirty="0" smtClean="0"/>
              <a:t> and </a:t>
            </a:r>
            <a:br>
              <a:rPr lang="en-US" dirty="0" smtClean="0"/>
            </a:br>
            <a:r>
              <a:rPr lang="en-US" dirty="0" smtClean="0"/>
              <a:t>best</a:t>
            </a:r>
            <a:r>
              <a:rPr lang="en-US" dirty="0"/>
              <a:t> </a:t>
            </a:r>
            <a:r>
              <a:rPr lang="en-US" dirty="0" smtClean="0"/>
              <a:t>practice harmonization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access control </a:t>
            </a:r>
            <a:r>
              <a:rPr lang="en-US" b="1" dirty="0" smtClean="0"/>
              <a:t>middleware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multi-domain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operational security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response and forensics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training</a:t>
            </a:r>
            <a:r>
              <a:rPr lang="en-US" dirty="0" smtClean="0"/>
              <a:t> and communications</a:t>
            </a:r>
            <a:endParaRPr lang="en-GB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849" b="184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Data Protection and sharing</a:t>
            </a:r>
            <a:endParaRPr lang="en-GB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161869" y="762430"/>
            <a:ext cx="5703277" cy="376087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800" b="1" dirty="0" smtClean="0"/>
              <a:t>Large discrepancy between </a:t>
            </a:r>
            <a:br>
              <a:rPr lang="en-US" sz="1800" b="1" dirty="0" smtClean="0"/>
            </a:br>
            <a:r>
              <a:rPr lang="en-US" sz="1800" b="1" dirty="0" smtClean="0"/>
              <a:t>practice, perception, and actual risk:</a:t>
            </a:r>
            <a:endParaRPr lang="en-GB" sz="1800" b="1" dirty="0" smtClean="0"/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communities themselves don’t see need to </a:t>
            </a:r>
            <a:br>
              <a:rPr lang="en-US" sz="1800" dirty="0" smtClean="0"/>
            </a:br>
            <a:r>
              <a:rPr lang="en-US" sz="1800" dirty="0" smtClean="0"/>
              <a:t>protect </a:t>
            </a:r>
            <a:r>
              <a:rPr lang="en-US" sz="1800" i="1" dirty="0" smtClean="0"/>
              <a:t>infrastructure </a:t>
            </a:r>
            <a:r>
              <a:rPr lang="en-US" sz="1800" dirty="0" smtClean="0"/>
              <a:t>AAI (accounting) data </a:t>
            </a:r>
            <a:br>
              <a:rPr lang="en-US" sz="1800" dirty="0" smtClean="0"/>
            </a:br>
            <a:r>
              <a:rPr lang="en-US" sz="1800" dirty="0" smtClean="0"/>
              <a:t>– tend to forego basic guidance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misunderstanding issue, over-stating risk, </a:t>
            </a:r>
            <a:br>
              <a:rPr lang="en-US" sz="1800" dirty="0" smtClean="0"/>
            </a:br>
            <a:r>
              <a:rPr lang="en-US" sz="1800" dirty="0" smtClean="0"/>
              <a:t>falling victim to FUD law firms with “GDPR”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even ‘simplified’ documents - like the </a:t>
            </a:r>
            <a:br>
              <a:rPr lang="en-US" sz="1800" dirty="0" smtClean="0"/>
            </a:br>
            <a:r>
              <a:rPr lang="en-US" sz="1800" dirty="0" smtClean="0"/>
              <a:t>GEANT Data Protection Code of Conduct </a:t>
            </a:r>
            <a:br>
              <a:rPr lang="en-US" sz="1800" dirty="0" smtClean="0"/>
            </a:br>
            <a:r>
              <a:rPr lang="en-US" sz="1800" dirty="0" smtClean="0"/>
              <a:t>– considered too complex to be understood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146" y="994010"/>
            <a:ext cx="2921767" cy="3211257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5464757" y="4242545"/>
            <a:ext cx="359233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https://aarc-project.eu/guidelines/aarc-g042/</a:t>
            </a:r>
            <a:endParaRPr kumimoji="0" lang="en-GB" sz="14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31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This is one solution …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04" y="747767"/>
            <a:ext cx="6589145" cy="3753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6567" y="4292869"/>
            <a:ext cx="44374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cap="none" dirty="0" smtClean="0">
                <a:solidFill>
                  <a:srgbClr val="6F2575"/>
                </a:solidFill>
              </a:rPr>
              <a:t>UCE message sent on May 17</a:t>
            </a:r>
            <a:r>
              <a:rPr lang="en-US" sz="1100" i="1" cap="none" baseline="30000" dirty="0" smtClean="0">
                <a:solidFill>
                  <a:srgbClr val="6F2575"/>
                </a:solidFill>
              </a:rPr>
              <a:t>th</a:t>
            </a:r>
            <a:r>
              <a:rPr lang="en-US" sz="1100" i="1" cap="none" dirty="0" smtClean="0">
                <a:solidFill>
                  <a:srgbClr val="6F2575"/>
                </a:solidFill>
              </a:rPr>
              <a:t> to Ian Neilson, and millions more …</a:t>
            </a:r>
            <a:endParaRPr lang="en-GB" sz="1100" i="1" cap="none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8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BCR-like: put in place a set of policies that bind all participants (“SCI”)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Code of Conduct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‘model clauses’ and contracts do not scale and thus don’t 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Models for data protection for federation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010" y="1408633"/>
            <a:ext cx="2353624" cy="2497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067" y="1657220"/>
            <a:ext cx="3642121" cy="2523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49" y="1657220"/>
            <a:ext cx="1736731" cy="224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5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2" t="11007" r="30770" b="4664"/>
          <a:stretch/>
        </p:blipFill>
        <p:spPr bwMode="auto">
          <a:xfrm rot="424528">
            <a:off x="6710704" y="1301062"/>
            <a:ext cx="2126605" cy="2738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Works admirably for our distributed infrastructure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must be specific (can do that: it even includes Sirtfi!)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applies for global transfers (great!)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must be approved by a DPA (EDPB can’t do it yet)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needs a monitoring body (a challenge for us)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GEANT Data Protection Code of Conduct v2</a:t>
            </a:r>
            <a:endParaRPr lang="en-GB" dirty="0"/>
          </a:p>
        </p:txBody>
      </p:sp>
      <p:grpSp>
        <p:nvGrpSpPr>
          <p:cNvPr id="52" name="Group 51"/>
          <p:cNvGrpSpPr/>
          <p:nvPr/>
        </p:nvGrpSpPr>
        <p:grpSpPr>
          <a:xfrm>
            <a:off x="744949" y="1590042"/>
            <a:ext cx="4926117" cy="1166712"/>
            <a:chOff x="2271778" y="1484480"/>
            <a:chExt cx="7389175" cy="1750068"/>
          </a:xfrm>
        </p:grpSpPr>
        <p:sp>
          <p:nvSpPr>
            <p:cNvPr id="31" name="Rectangle 30"/>
            <p:cNvSpPr/>
            <p:nvPr/>
          </p:nvSpPr>
          <p:spPr bwMode="auto">
            <a:xfrm>
              <a:off x="8883145" y="1743749"/>
              <a:ext cx="777808" cy="38890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309" tIns="41154" rIns="82309" bIns="4115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3051"/>
              <a:r>
                <a:rPr lang="fi-FI" sz="1100" dirty="0">
                  <a:solidFill>
                    <a:schemeClr val="bg1"/>
                  </a:solidFill>
                  <a:latin typeface="+mj-lt"/>
                </a:rPr>
                <a:t>SP</a:t>
              </a:r>
              <a:endParaRPr lang="en-US" sz="11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42590" y="1614115"/>
              <a:ext cx="1157047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800" dirty="0" err="1">
                  <a:solidFill>
                    <a:schemeClr val="bg1"/>
                  </a:solidFill>
                </a:rPr>
                <a:t>Commit</a:t>
              </a:r>
              <a:r>
                <a:rPr lang="fi-FI" sz="800" dirty="0">
                  <a:solidFill>
                    <a:schemeClr val="bg1"/>
                  </a:solidFill>
                </a:rPr>
                <a:t> to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883145" y="2262288"/>
              <a:ext cx="777808" cy="38890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309" tIns="41154" rIns="82309" bIns="4115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3051"/>
              <a:r>
                <a:rPr lang="fi-FI" sz="1100" dirty="0">
                  <a:solidFill>
                    <a:schemeClr val="bg1"/>
                  </a:solidFill>
                  <a:latin typeface="+mj-lt"/>
                </a:rPr>
                <a:t>SP</a:t>
              </a:r>
              <a:endParaRPr lang="en-US" sz="11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42590" y="2132653"/>
              <a:ext cx="1157047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800" dirty="0" err="1">
                  <a:solidFill>
                    <a:schemeClr val="bg1"/>
                  </a:solidFill>
                </a:rPr>
                <a:t>Commit</a:t>
              </a:r>
              <a:r>
                <a:rPr lang="fi-FI" sz="800" dirty="0">
                  <a:solidFill>
                    <a:schemeClr val="bg1"/>
                  </a:solidFill>
                </a:rPr>
                <a:t> to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8883145" y="2716009"/>
              <a:ext cx="777808" cy="38890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309" tIns="41154" rIns="82309" bIns="4115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3051"/>
              <a:r>
                <a:rPr lang="fi-FI" sz="1100" dirty="0">
                  <a:solidFill>
                    <a:schemeClr val="bg1"/>
                  </a:solidFill>
                  <a:latin typeface="+mj-lt"/>
                </a:rPr>
                <a:t>SP</a:t>
              </a:r>
              <a:endParaRPr lang="en-US" sz="11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068261" y="1938201"/>
              <a:ext cx="1814885" cy="972260"/>
              <a:chOff x="5727278" y="2152228"/>
              <a:chExt cx="2448272" cy="1080120"/>
            </a:xfrm>
          </p:grpSpPr>
          <p:cxnSp>
            <p:nvCxnSpPr>
              <p:cNvPr id="37" name="Straight Arrow Connector 36"/>
              <p:cNvCxnSpPr>
                <a:stCxn id="31" idx="1"/>
              </p:cNvCxnSpPr>
              <p:nvPr/>
            </p:nvCxnSpPr>
            <p:spPr bwMode="auto">
              <a:xfrm flipH="1">
                <a:off x="5727278" y="2152228"/>
                <a:ext cx="244827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8" name="Straight Arrow Connector 37"/>
              <p:cNvCxnSpPr>
                <a:stCxn id="33" idx="1"/>
              </p:cNvCxnSpPr>
              <p:nvPr/>
            </p:nvCxnSpPr>
            <p:spPr bwMode="auto">
              <a:xfrm flipH="1">
                <a:off x="5727278" y="2728292"/>
                <a:ext cx="244827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9" name="Straight Arrow Connector 38"/>
              <p:cNvCxnSpPr>
                <a:stCxn id="35" idx="1"/>
              </p:cNvCxnSpPr>
              <p:nvPr/>
            </p:nvCxnSpPr>
            <p:spPr bwMode="auto">
              <a:xfrm flipH="1">
                <a:off x="5727278" y="3232348"/>
                <a:ext cx="244827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40" name="TextBox 39"/>
            <p:cNvSpPr txBox="1"/>
            <p:nvPr/>
          </p:nvSpPr>
          <p:spPr>
            <a:xfrm>
              <a:off x="7242590" y="2586376"/>
              <a:ext cx="1157047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800" dirty="0" err="1">
                  <a:solidFill>
                    <a:schemeClr val="bg1"/>
                  </a:solidFill>
                </a:rPr>
                <a:t>Commit</a:t>
              </a:r>
              <a:r>
                <a:rPr lang="fi-FI" sz="800" dirty="0">
                  <a:solidFill>
                    <a:schemeClr val="bg1"/>
                  </a:solidFill>
                </a:rPr>
                <a:t> to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2271778" y="1743749"/>
              <a:ext cx="777808" cy="38890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309" tIns="41154" rIns="82309" bIns="4115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3051"/>
              <a:r>
                <a:rPr lang="fi-FI" sz="1100" dirty="0">
                  <a:solidFill>
                    <a:schemeClr val="bg1"/>
                  </a:solidFill>
                  <a:latin typeface="+mj-lt"/>
                </a:rPr>
                <a:t>HO</a:t>
              </a:r>
              <a:endParaRPr lang="en-US" sz="11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2271778" y="2262288"/>
              <a:ext cx="777808" cy="38890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309" tIns="41154" rIns="82309" bIns="4115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3051"/>
              <a:r>
                <a:rPr lang="fi-FI" sz="1100" dirty="0">
                  <a:solidFill>
                    <a:schemeClr val="bg1"/>
                  </a:solidFill>
                  <a:latin typeface="+mj-lt"/>
                </a:rPr>
                <a:t>HO</a:t>
              </a:r>
              <a:endParaRPr lang="en-US" sz="11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2271778" y="2716009"/>
              <a:ext cx="777808" cy="38890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309" tIns="41154" rIns="82309" bIns="4115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3051"/>
              <a:r>
                <a:rPr lang="fi-FI" sz="1100" dirty="0">
                  <a:solidFill>
                    <a:schemeClr val="bg1"/>
                  </a:solidFill>
                  <a:latin typeface="+mj-lt"/>
                </a:rPr>
                <a:t>HO</a:t>
              </a:r>
              <a:endParaRPr lang="en-US" sz="11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049586" y="1938201"/>
              <a:ext cx="2288728" cy="972260"/>
              <a:chOff x="5727278" y="2152228"/>
              <a:chExt cx="2448272" cy="1080120"/>
            </a:xfrm>
          </p:grpSpPr>
          <p:cxnSp>
            <p:nvCxnSpPr>
              <p:cNvPr id="45" name="Straight Arrow Connector 44"/>
              <p:cNvCxnSpPr/>
              <p:nvPr/>
            </p:nvCxnSpPr>
            <p:spPr bwMode="auto">
              <a:xfrm flipH="1">
                <a:off x="5727278" y="2152228"/>
                <a:ext cx="244827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6" name="Straight Arrow Connector 45"/>
              <p:cNvCxnSpPr/>
              <p:nvPr/>
            </p:nvCxnSpPr>
            <p:spPr bwMode="auto">
              <a:xfrm flipH="1">
                <a:off x="5727278" y="2728292"/>
                <a:ext cx="244827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7" name="Straight Arrow Connector 46"/>
              <p:cNvCxnSpPr/>
              <p:nvPr/>
            </p:nvCxnSpPr>
            <p:spPr bwMode="auto">
              <a:xfrm flipH="1">
                <a:off x="5727278" y="3232348"/>
                <a:ext cx="244827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48" name="TextBox 47"/>
            <p:cNvSpPr txBox="1"/>
            <p:nvPr/>
          </p:nvSpPr>
          <p:spPr>
            <a:xfrm>
              <a:off x="3184568" y="2586376"/>
              <a:ext cx="2279952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800" dirty="0" err="1">
                  <a:solidFill>
                    <a:schemeClr val="bg1"/>
                  </a:solidFill>
                </a:rPr>
                <a:t>Learn</a:t>
              </a:r>
              <a:r>
                <a:rPr lang="fi-FI" sz="800" dirty="0">
                  <a:solidFill>
                    <a:schemeClr val="bg1"/>
                  </a:solidFill>
                </a:rPr>
                <a:t> </a:t>
              </a:r>
              <a:r>
                <a:rPr lang="fi-FI" sz="800" dirty="0" err="1">
                  <a:solidFill>
                    <a:schemeClr val="bg1"/>
                  </a:solidFill>
                </a:rPr>
                <a:t>SP’s</a:t>
              </a:r>
              <a:r>
                <a:rPr lang="fi-FI" sz="800" dirty="0">
                  <a:solidFill>
                    <a:schemeClr val="bg1"/>
                  </a:solidFill>
                </a:rPr>
                <a:t> </a:t>
              </a:r>
              <a:r>
                <a:rPr lang="fi-FI" sz="800" dirty="0" err="1">
                  <a:solidFill>
                    <a:schemeClr val="bg1"/>
                  </a:solidFill>
                </a:rPr>
                <a:t>commitment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184568" y="2067836"/>
              <a:ext cx="2279952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800" dirty="0" err="1">
                  <a:solidFill>
                    <a:schemeClr val="bg1"/>
                  </a:solidFill>
                </a:rPr>
                <a:t>Learn</a:t>
              </a:r>
              <a:r>
                <a:rPr lang="fi-FI" sz="800" dirty="0">
                  <a:solidFill>
                    <a:schemeClr val="bg1"/>
                  </a:solidFill>
                </a:rPr>
                <a:t> </a:t>
              </a:r>
              <a:r>
                <a:rPr lang="fi-FI" sz="800" dirty="0" err="1">
                  <a:solidFill>
                    <a:schemeClr val="bg1"/>
                  </a:solidFill>
                </a:rPr>
                <a:t>SP’s</a:t>
              </a:r>
              <a:r>
                <a:rPr lang="fi-FI" sz="800" dirty="0">
                  <a:solidFill>
                    <a:schemeClr val="bg1"/>
                  </a:solidFill>
                </a:rPr>
                <a:t> </a:t>
              </a:r>
              <a:r>
                <a:rPr lang="fi-FI" sz="800" dirty="0" err="1">
                  <a:solidFill>
                    <a:schemeClr val="bg1"/>
                  </a:solidFill>
                </a:rPr>
                <a:t>commitment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184568" y="1578046"/>
              <a:ext cx="2279952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800" dirty="0" err="1">
                  <a:solidFill>
                    <a:schemeClr val="bg1"/>
                  </a:solidFill>
                </a:rPr>
                <a:t>Learn</a:t>
              </a:r>
              <a:r>
                <a:rPr lang="fi-FI" sz="800" dirty="0">
                  <a:solidFill>
                    <a:schemeClr val="bg1"/>
                  </a:solidFill>
                </a:rPr>
                <a:t> </a:t>
              </a:r>
              <a:r>
                <a:rPr lang="fi-FI" sz="800" dirty="0" err="1">
                  <a:solidFill>
                    <a:schemeClr val="bg1"/>
                  </a:solidFill>
                </a:rPr>
                <a:t>SP’s</a:t>
              </a:r>
              <a:r>
                <a:rPr lang="fi-FI" sz="800" dirty="0">
                  <a:solidFill>
                    <a:schemeClr val="bg1"/>
                  </a:solidFill>
                </a:rPr>
                <a:t> </a:t>
              </a:r>
              <a:r>
                <a:rPr lang="fi-FI" sz="800" dirty="0" err="1">
                  <a:solidFill>
                    <a:schemeClr val="bg1"/>
                  </a:solidFill>
                </a:rPr>
                <a:t>commitment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51" name="Vertical Scroll 50"/>
            <p:cNvSpPr/>
            <p:nvPr/>
          </p:nvSpPr>
          <p:spPr bwMode="auto">
            <a:xfrm>
              <a:off x="5318193" y="1484480"/>
              <a:ext cx="1879703" cy="1750068"/>
            </a:xfrm>
            <a:prstGeom prst="verticalScroll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309" tIns="41154" rIns="82309" bIns="41154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GB" sz="800" b="1" i="1" dirty="0">
                  <a:solidFill>
                    <a:schemeClr val="bg1"/>
                  </a:solidFill>
                </a:rPr>
                <a:t>GEANT Data protection Code of Conduct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182142" y="4928550"/>
            <a:ext cx="5648982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GEANT4-2</a:t>
            </a:r>
            <a:r>
              <a:rPr kumimoji="0" lang="en-US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work by Mikael Linden, CSC and by Patrick van </a:t>
            </a:r>
            <a:r>
              <a:rPr kumimoji="0" lang="en-US" sz="105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Eecke</a:t>
            </a: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, </a:t>
            </a:r>
            <a:r>
              <a:rPr kumimoji="0" lang="en-US" sz="105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UAntwerpen</a:t>
            </a: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&amp; DLA Piper</a:t>
            </a:r>
            <a:endParaRPr kumimoji="0" lang="en-GB" sz="105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319542" y="4331962"/>
            <a:ext cx="5862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i="1" cap="none" dirty="0">
                <a:solidFill>
                  <a:srgbClr val="6F2575"/>
                </a:solidFill>
              </a:rPr>
              <a:t>https://wiki.refeds.org/display/CODE/Code+of+Conduct+ver+2.0+project</a:t>
            </a:r>
          </a:p>
        </p:txBody>
      </p:sp>
    </p:spTree>
    <p:extLst>
      <p:ext uri="{BB962C8B-B14F-4D97-AF65-F5344CB8AC3E}">
        <p14:creationId xmlns:p14="http://schemas.microsoft.com/office/powerpoint/2010/main" val="23846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Supporting our communities in joining the federation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shows best examples from the e-Infrastructures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comprehensive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enables </a:t>
            </a:r>
            <a:r>
              <a:rPr lang="en-US" i="1" dirty="0" smtClean="0"/>
              <a:t>Sirtfi </a:t>
            </a:r>
            <a:r>
              <a:rPr lang="en-US" dirty="0" smtClean="0"/>
              <a:t>and </a:t>
            </a:r>
            <a:r>
              <a:rPr lang="en-US" i="1" dirty="0" smtClean="0"/>
              <a:t>Snctfi</a:t>
            </a:r>
            <a:r>
              <a:rPr lang="en-US" dirty="0" smtClean="0"/>
              <a:t> compatibility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includes a self-paced training module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Policy Development Kit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28" y="993452"/>
            <a:ext cx="3084071" cy="2980941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  <a:scene3d>
            <a:camera prst="perspectiveContrastingLeftFacing"/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1" y="3994548"/>
            <a:ext cx="1431261" cy="479527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584" y="3905498"/>
            <a:ext cx="1048060" cy="44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6437" y="3661798"/>
            <a:ext cx="1361564" cy="5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711" y="3136060"/>
            <a:ext cx="803732" cy="7252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9772" y="3053062"/>
            <a:ext cx="684826" cy="60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1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Policy Development Kit Templates</a:t>
            </a:r>
            <a:endParaRPr lang="en-GB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32" y="849608"/>
            <a:ext cx="5252491" cy="3714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003" y="1554143"/>
            <a:ext cx="2904083" cy="1645502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722" y="2442086"/>
            <a:ext cx="3183647" cy="1259096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033" y="3199645"/>
            <a:ext cx="2784647" cy="1302293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grpSp>
        <p:nvGrpSpPr>
          <p:cNvPr id="16" name="Group 15"/>
          <p:cNvGrpSpPr/>
          <p:nvPr/>
        </p:nvGrpSpPr>
        <p:grpSpPr>
          <a:xfrm>
            <a:off x="7014469" y="723351"/>
            <a:ext cx="1940422" cy="629291"/>
            <a:chOff x="7133240" y="782246"/>
            <a:chExt cx="1940422" cy="6292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168" y="849608"/>
              <a:ext cx="441118" cy="486202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8496695" y="782246"/>
              <a:ext cx="576967" cy="629291"/>
              <a:chOff x="8152806" y="2117554"/>
              <a:chExt cx="647305" cy="70600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2806" y="2117554"/>
                <a:ext cx="647305" cy="489747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8152806" y="2599118"/>
                <a:ext cx="647305" cy="224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i="1" dirty="0" smtClean="0">
                    <a:solidFill>
                      <a:srgbClr val="0C3959"/>
                    </a:solidFill>
                  </a:rPr>
                  <a:t>ENGAGE</a:t>
                </a:r>
                <a:endParaRPr lang="en-GB" sz="700" i="1" dirty="0">
                  <a:solidFill>
                    <a:srgbClr val="0C3959"/>
                  </a:solidFill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240" y="786482"/>
              <a:ext cx="677176" cy="613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79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Site Access Control</a:t>
            </a:r>
          </a:p>
          <a:p>
            <a:endParaRPr lang="en-US" dirty="0" smtClean="0"/>
          </a:p>
          <a:p>
            <a:r>
              <a:rPr lang="en-US" dirty="0" smtClean="0"/>
              <a:t>Delegation and support for </a:t>
            </a:r>
            <a:br>
              <a:rPr lang="en-US" dirty="0" smtClean="0"/>
            </a:br>
            <a:r>
              <a:rPr lang="en-US" dirty="0" smtClean="0"/>
              <a:t>secure brokering: </a:t>
            </a:r>
            <a:br>
              <a:rPr lang="en-US" dirty="0" smtClean="0"/>
            </a:br>
            <a:r>
              <a:rPr lang="en-US" dirty="0" smtClean="0"/>
              <a:t>OAuth2 and RFC3820</a:t>
            </a:r>
          </a:p>
          <a:p>
            <a:r>
              <a:rPr lang="en-US" dirty="0" smtClean="0"/>
              <a:t>Traceability and Isolation</a:t>
            </a:r>
          </a:p>
          <a:p>
            <a:endParaRPr lang="en-US" dirty="0" smtClean="0"/>
          </a:p>
          <a:p>
            <a:r>
              <a:rPr lang="en-US" dirty="0" err="1" smtClean="0"/>
              <a:t>SaToSa</a:t>
            </a:r>
            <a:r>
              <a:rPr lang="en-US" dirty="0" smtClean="0"/>
              <a:t> proxies for </a:t>
            </a:r>
            <a:br>
              <a:rPr lang="en-US" dirty="0" smtClean="0"/>
            </a:br>
            <a:r>
              <a:rPr lang="en-US" dirty="0" smtClean="0"/>
              <a:t>communities &amp; </a:t>
            </a:r>
            <a:r>
              <a:rPr lang="en-US" dirty="0" err="1" smtClean="0"/>
              <a:t>COManage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Distributed policy and Argus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Implementing it: Resource &amp; Service access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3479050" y="693238"/>
            <a:ext cx="5519656" cy="3862927"/>
            <a:chOff x="3479050" y="693238"/>
            <a:chExt cx="5519656" cy="38629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79050" y="693238"/>
              <a:ext cx="5519656" cy="386292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507072" y="2818949"/>
              <a:ext cx="3993061" cy="1585321"/>
            </a:xfrm>
            <a:prstGeom prst="rect">
              <a:avLst/>
            </a:prstGeom>
            <a:noFill/>
            <a:ln w="38100" cap="flat">
              <a:solidFill>
                <a:srgbClr val="E6223D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90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err="1" smtClean="0"/>
              <a:t>COManage</a:t>
            </a:r>
            <a:r>
              <a:rPr lang="en-US" dirty="0" smtClean="0"/>
              <a:t> and OpenStack and CTA and SCZ and …</a:t>
            </a:r>
          </a:p>
          <a:p>
            <a:endParaRPr lang="en-US" dirty="0"/>
          </a:p>
          <a:p>
            <a:r>
              <a:rPr lang="en-US" dirty="0" err="1" smtClean="0"/>
              <a:t>gLExec</a:t>
            </a:r>
            <a:r>
              <a:rPr lang="en-US" dirty="0" smtClean="0"/>
              <a:t> JIT provisioning from a pool with LCMAPS and the EES</a:t>
            </a:r>
          </a:p>
          <a:p>
            <a:endParaRPr lang="en-US" dirty="0"/>
          </a:p>
          <a:p>
            <a:r>
              <a:rPr lang="en-US" dirty="0" smtClean="0"/>
              <a:t>embedding </a:t>
            </a:r>
            <a:r>
              <a:rPr lang="en-US" dirty="0" err="1" smtClean="0"/>
              <a:t>authZ</a:t>
            </a:r>
            <a:r>
              <a:rPr lang="en-US" dirty="0" smtClean="0"/>
              <a:t> decisions, local or global</a:t>
            </a:r>
          </a:p>
          <a:p>
            <a:endParaRPr lang="en-US" dirty="0"/>
          </a:p>
          <a:p>
            <a:r>
              <a:rPr lang="en-US" dirty="0" smtClean="0"/>
              <a:t>Coordinated policy management with SAML-XACML</a:t>
            </a:r>
          </a:p>
          <a:p>
            <a:endParaRPr lang="en-US" dirty="0" smtClean="0"/>
          </a:p>
          <a:p>
            <a:r>
              <a:rPr lang="en-US" dirty="0" smtClean="0"/>
              <a:t>emergency suspension with Argus</a:t>
            </a:r>
          </a:p>
          <a:p>
            <a:endParaRPr lang="en-US" dirty="0" smtClean="0"/>
          </a:p>
          <a:p>
            <a:r>
              <a:rPr lang="en-US" dirty="0" smtClean="0"/>
              <a:t>towards operational security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Proxies and provisioning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40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147156"/>
            <a:ext cx="8669759" cy="3193673"/>
          </a:xfrm>
        </p:spPr>
        <p:txBody>
          <a:bodyPr/>
          <a:lstStyle/>
          <a:p>
            <a:r>
              <a:rPr lang="en-US" dirty="0" smtClean="0"/>
              <a:t>Proxy Membership Management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pre-provisioning of account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access rights linked to groups and roles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>
                <a:solidFill>
                  <a:srgbClr val="6F2575"/>
                </a:solidFill>
              </a:rPr>
              <a:t>At Nikhef </a:t>
            </a:r>
            <a:r>
              <a:rPr lang="en-US" i="1" dirty="0" err="1" smtClean="0">
                <a:solidFill>
                  <a:srgbClr val="6F2575"/>
                </a:solidFill>
              </a:rPr>
              <a:t>COmanage</a:t>
            </a:r>
            <a:endParaRPr lang="en-US" i="1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ssh</a:t>
            </a:r>
            <a:r>
              <a:rPr lang="en-US" dirty="0" smtClean="0"/>
              <a:t> via </a:t>
            </a:r>
            <a:r>
              <a:rPr lang="en-US" cap="small" dirty="0" err="1" smtClean="0"/>
              <a:t>ldap</a:t>
            </a:r>
            <a:endParaRPr lang="en-US" cap="smal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OpenStack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</a:p>
          <a:p>
            <a:r>
              <a:rPr lang="en-US" dirty="0" smtClean="0">
                <a:solidFill>
                  <a:srgbClr val="6F2575"/>
                </a:solidFill>
              </a:rPr>
              <a:t>and </a:t>
            </a:r>
            <a:r>
              <a:rPr lang="en-US" i="1" dirty="0" smtClean="0">
                <a:solidFill>
                  <a:srgbClr val="6F2575"/>
                </a:solidFill>
              </a:rPr>
              <a:t>VOMS</a:t>
            </a:r>
            <a:endParaRPr lang="en-US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unix</a:t>
            </a:r>
            <a:r>
              <a:rPr lang="en-US" dirty="0" smtClean="0"/>
              <a:t>, batch, web portals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Provisioning proxy: SSH &amp; OpenStack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057" y="2174275"/>
            <a:ext cx="5398967" cy="2381734"/>
          </a:xfrm>
          <a:prstGeom prst="rect">
            <a:avLst/>
          </a:prstGeom>
          <a:effectLst>
            <a:glow rad="63500">
              <a:srgbClr val="E3D88B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033" y="1335151"/>
            <a:ext cx="2123652" cy="1877700"/>
          </a:xfrm>
          <a:prstGeom prst="rect">
            <a:avLst/>
          </a:prstGeom>
          <a:effectLst>
            <a:glow rad="63500">
              <a:srgbClr val="E3D88B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954" y="642082"/>
            <a:ext cx="1656819" cy="1754836"/>
          </a:xfrm>
          <a:prstGeom prst="rect">
            <a:avLst/>
          </a:prstGeom>
          <a:effectLst>
            <a:glow rad="63500">
              <a:srgbClr val="E3D88B">
                <a:alpha val="60000"/>
              </a:srgb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0" y="4327757"/>
            <a:ext cx="2524730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co-development</a:t>
            </a:r>
            <a:r>
              <a:rPr kumimoji="0" lang="en-US" sz="11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with the AARC project</a:t>
            </a:r>
            <a:endParaRPr kumimoji="0" lang="en-GB" sz="1100" b="0" i="0" u="none" strike="noStrike" cap="none" spc="0" normalizeH="0" baseline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990" y="1602274"/>
            <a:ext cx="2766956" cy="813455"/>
          </a:xfrm>
          <a:prstGeom prst="rect">
            <a:avLst/>
          </a:prstGeom>
          <a:effectLst>
            <a:glow rad="63500">
              <a:srgbClr val="E3D88B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6862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err="1" smtClean="0"/>
              <a:t>Nikhef’s</a:t>
            </a:r>
            <a:r>
              <a:rPr lang="en-US" dirty="0" smtClean="0"/>
              <a:t> Site Access Control suite for federated login to Unix systems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 smtClean="0"/>
              <a:t>Nikhef - </a:t>
            </a:r>
            <a:r>
              <a:rPr lang="nl-NL" dirty="0" err="1" smtClean="0"/>
              <a:t>Infrastructure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user containment and isolation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787752" y="4931149"/>
            <a:ext cx="3994683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first </a:t>
            </a:r>
            <a:r>
              <a:rPr kumimoji="0" lang="en-US" sz="105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poolaccount</a:t>
            </a:r>
            <a:r>
              <a:rPr kumimoji="0" lang="en-US" sz="105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implementation</a:t>
            </a:r>
            <a:r>
              <a:rPr kumimoji="0" lang="en-US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by Andrew </a:t>
            </a:r>
            <a:r>
              <a:rPr kumimoji="0" lang="en-US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McNab</a:t>
            </a:r>
            <a:r>
              <a:rPr kumimoji="0" lang="en-US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, Manchester</a:t>
            </a:r>
            <a:endParaRPr kumimoji="0" lang="en-GB" sz="105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787752" y="1441601"/>
            <a:ext cx="1354138" cy="866775"/>
            <a:chOff x="737" y="2513"/>
            <a:chExt cx="988" cy="694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737" y="2513"/>
              <a:ext cx="960" cy="590"/>
            </a:xfrm>
            <a:prstGeom prst="verticalScroll">
              <a:avLst>
                <a:gd name="adj" fmla="val 12500"/>
              </a:avLst>
            </a:prstGeom>
            <a:solidFill>
              <a:srgbClr val="FFCC66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spcBef>
                  <a:spcPct val="0"/>
                </a:spcBef>
                <a:buClrTx/>
                <a:buFontTx/>
                <a:buNone/>
              </a:pPr>
              <a:endParaRPr lang="it-IT" altLang="en-US" sz="800" b="1" cap="none" dirty="0" smtClean="0">
                <a:solidFill>
                  <a:srgbClr val="000000"/>
                </a:solidFill>
                <a:latin typeface="Helvetica" panose="020B0604020202020204" pitchFamily="34" charset="0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it-IT" altLang="en-US" sz="800" b="1" cap="none" dirty="0">
                <a:solidFill>
                  <a:srgbClr val="000000"/>
                </a:solidFill>
                <a:latin typeface="Helvetica" panose="020B0604020202020204" pitchFamily="34" charset="0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it-IT" altLang="en-US" sz="800" b="1" cap="none" dirty="0" smtClean="0">
                  <a:solidFill>
                    <a:srgbClr val="000000"/>
                  </a:solidFill>
                  <a:latin typeface="Helvetica" panose="020B0604020202020204" pitchFamily="34" charset="0"/>
                </a:rPr>
                <a:t>/dc=org</a:t>
              </a:r>
              <a:br>
                <a:rPr lang="it-IT" altLang="en-US" sz="800" b="1" cap="none" dirty="0" smtClean="0">
                  <a:solidFill>
                    <a:srgbClr val="000000"/>
                  </a:solidFill>
                  <a:latin typeface="Helvetica" panose="020B0604020202020204" pitchFamily="34" charset="0"/>
                </a:rPr>
              </a:br>
              <a:r>
                <a:rPr lang="it-IT" altLang="en-US" sz="800" b="1" cap="none" dirty="0" smtClean="0">
                  <a:solidFill>
                    <a:srgbClr val="000000"/>
                  </a:solidFill>
                  <a:latin typeface="Helvetica" panose="020B0604020202020204" pitchFamily="34" charset="0"/>
                </a:rPr>
                <a:t>/dc=example</a:t>
              </a:r>
              <a:r>
                <a:rPr lang="it-IT" altLang="en-US" sz="800" b="1" cap="none" dirty="0">
                  <a:solidFill>
                    <a:srgbClr val="000000"/>
                  </a:solidFill>
                  <a:latin typeface="Helvetica" panose="020B0604020202020204" pitchFamily="34" charset="0"/>
                </a:rPr>
                <a:t/>
              </a:r>
              <a:br>
                <a:rPr lang="it-IT" altLang="en-US" sz="800" b="1" cap="none" dirty="0">
                  <a:solidFill>
                    <a:srgbClr val="000000"/>
                  </a:solidFill>
                  <a:latin typeface="Helvetica" panose="020B0604020202020204" pitchFamily="34" charset="0"/>
                </a:rPr>
              </a:br>
              <a:r>
                <a:rPr lang="it-IT" altLang="en-US" sz="800" b="1" cap="none" dirty="0" smtClean="0">
                  <a:solidFill>
                    <a:srgbClr val="000000"/>
                  </a:solidFill>
                  <a:latin typeface="Helvetica" panose="020B0604020202020204" pitchFamily="34" charset="0"/>
                </a:rPr>
                <a:t>/CN=John Doe/</a:t>
              </a:r>
              <a:br>
                <a:rPr lang="it-IT" altLang="en-US" sz="800" b="1" cap="none" dirty="0" smtClean="0">
                  <a:solidFill>
                    <a:srgbClr val="000000"/>
                  </a:solidFill>
                  <a:latin typeface="Helvetica" panose="020B0604020202020204" pitchFamily="34" charset="0"/>
                </a:rPr>
              </a:br>
              <a:r>
                <a:rPr lang="it-IT" altLang="en-US" sz="800" b="1" cap="none" dirty="0" smtClean="0">
                  <a:solidFill>
                    <a:srgbClr val="000000"/>
                  </a:solidFill>
                  <a:latin typeface="Helvetica" panose="020B0604020202020204" pitchFamily="34" charset="0"/>
                </a:rPr>
                <a:t>/CN=proxy</a:t>
              </a:r>
              <a:endParaRPr lang="it-IT" altLang="en-US" sz="800" b="1" cap="none" dirty="0">
                <a:solidFill>
                  <a:srgbClr val="000000"/>
                </a:solidFill>
                <a:latin typeface="Helvetica" panose="020B0604020202020204" pitchFamily="34" charset="0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it-IT" altLang="en-US" sz="900" b="1" cap="none" dirty="0">
                <a:solidFill>
                  <a:srgbClr val="000000"/>
                </a:solidFill>
                <a:latin typeface="Verdana" panose="020B060403050404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it-IT" altLang="en-US" sz="1400" cap="none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1251" y="2579"/>
              <a:ext cx="474" cy="628"/>
              <a:chOff x="3941" y="2995"/>
              <a:chExt cx="1017" cy="835"/>
            </a:xfrm>
          </p:grpSpPr>
          <p:pic>
            <p:nvPicPr>
              <p:cNvPr id="11" name="Picture 7" descr="j025587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1" y="2995"/>
                <a:ext cx="957" cy="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3941" y="3045"/>
                <a:ext cx="845" cy="4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35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it-IT" altLang="en-US" sz="700" b="1" cap="none" dirty="0">
                    <a:solidFill>
                      <a:srgbClr val="003366"/>
                    </a:solidFill>
                    <a:latin typeface="Helvetica-Narrow" pitchFamily="34" charset="0"/>
                  </a:rPr>
                  <a:t>VOMS</a:t>
                </a:r>
                <a:br>
                  <a:rPr lang="it-IT" altLang="en-US" sz="700" b="1" cap="none" dirty="0">
                    <a:solidFill>
                      <a:srgbClr val="003366"/>
                    </a:solidFill>
                    <a:latin typeface="Helvetica-Narrow" pitchFamily="34" charset="0"/>
                  </a:rPr>
                </a:br>
                <a:r>
                  <a:rPr lang="it-IT" altLang="en-US" sz="700" b="1" cap="none" dirty="0" smtClean="0">
                    <a:solidFill>
                      <a:srgbClr val="003366"/>
                    </a:solidFill>
                    <a:latin typeface="Helvetica-Narrow" pitchFamily="34" charset="0"/>
                  </a:rPr>
                  <a:t>Attribute</a:t>
                </a:r>
              </a:p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it-IT" altLang="en-US" sz="700" b="1" cap="none" dirty="0" smtClean="0">
                    <a:solidFill>
                      <a:srgbClr val="003366"/>
                    </a:solidFill>
                    <a:latin typeface="Helvetica-Narrow" pitchFamily="34" charset="0"/>
                  </a:rPr>
                  <a:t>Certificate</a:t>
                </a:r>
                <a:endParaRPr lang="it-IT" altLang="en-US" sz="700" cap="none" dirty="0">
                  <a:solidFill>
                    <a:schemeClr val="tx1"/>
                  </a:solidFill>
                  <a:latin typeface="Helvetica-Narrow" pitchFamily="34" charset="0"/>
                </a:endParaRPr>
              </a:p>
            </p:txBody>
          </p:sp>
        </p:grpSp>
      </p:grp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21671" y="1388364"/>
            <a:ext cx="3666081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en-US" sz="1200" cap="none" dirty="0"/>
              <a:t>federated identity </a:t>
            </a:r>
            <a:r>
              <a:rPr lang="en-GB" altLang="en-US" sz="1200" cap="none" dirty="0" smtClean="0"/>
              <a:t>(</a:t>
            </a:r>
            <a:r>
              <a:rPr lang="en-GB" altLang="en-US" sz="1200" cap="none" dirty="0"/>
              <a:t>with directory or </a:t>
            </a:r>
            <a:r>
              <a:rPr lang="en-GB" altLang="en-US" sz="1200" cap="none" dirty="0" smtClean="0"/>
              <a:t>principal name) + </a:t>
            </a:r>
            <a:r>
              <a:rPr lang="en-GB" altLang="en-US" sz="1200" b="1" cap="none" dirty="0" smtClean="0"/>
              <a:t>community membership</a:t>
            </a:r>
            <a:r>
              <a:rPr lang="en-GB" altLang="en-US" sz="1200" cap="none" dirty="0"/>
              <a:t/>
            </a:r>
            <a:br>
              <a:rPr lang="en-GB" altLang="en-US" sz="1200" cap="none" dirty="0"/>
            </a:br>
            <a:r>
              <a:rPr lang="en-GB" altLang="en-US" sz="900" cap="none" dirty="0"/>
              <a:t>/</a:t>
            </a:r>
            <a:r>
              <a:rPr lang="en-GB" altLang="en-US" sz="900" cap="none" dirty="0" smtClean="0"/>
              <a:t>dc=org/dc=example/CN=John Doe</a:t>
            </a:r>
            <a:br>
              <a:rPr lang="en-GB" altLang="en-US" sz="900" cap="none" dirty="0" smtClean="0"/>
            </a:br>
            <a:r>
              <a:rPr lang="en-GB" altLang="en-US" sz="900" cap="none" dirty="0" err="1" smtClean="0"/>
              <a:t>voms</a:t>
            </a:r>
            <a:r>
              <a:rPr lang="en-GB" altLang="en-US" sz="900" cap="none" dirty="0" smtClean="0"/>
              <a:t>:/atlas.cern.ch/Group=</a:t>
            </a:r>
            <a:r>
              <a:rPr lang="en-GB" altLang="en-US" sz="900" cap="none" dirty="0" err="1" smtClean="0"/>
              <a:t>adc</a:t>
            </a:r>
            <a:r>
              <a:rPr lang="en-GB" altLang="en-US" sz="900" cap="none" dirty="0" smtClean="0"/>
              <a:t>/Role=</a:t>
            </a:r>
            <a:r>
              <a:rPr lang="en-GB" altLang="en-US" sz="900" cap="none" dirty="0" err="1" smtClean="0"/>
              <a:t>lcgadmin</a:t>
            </a:r>
            <a:endParaRPr lang="en-GB" altLang="en-US" sz="900" cap="none" dirty="0" smtClean="0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078362" y="2355343"/>
            <a:ext cx="6945976" cy="235449"/>
          </a:xfrm>
          <a:prstGeom prst="rect">
            <a:avLst/>
          </a:prstGeom>
          <a:solidFill>
            <a:srgbClr val="E3D88B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  <a:buClr>
                <a:srgbClr val="FFCC00"/>
              </a:buClr>
              <a:buFontTx/>
              <a:buNone/>
            </a:pPr>
            <a:r>
              <a:rPr lang="it-IT" altLang="en-US" sz="1200" b="1" cap="none" dirty="0">
                <a:solidFill>
                  <a:schemeClr val="bg1"/>
                </a:solidFill>
                <a:latin typeface="Courier New" panose="02070309020205020404" pitchFamily="49" charset="0"/>
              </a:rPr>
              <a:t>pvier001:x:43401:2029:PoolAccount VL-e P4 no.1:/home/pvier001:/bin/sh</a:t>
            </a:r>
          </a:p>
        </p:txBody>
      </p:sp>
      <p:pic>
        <p:nvPicPr>
          <p:cNvPr id="18" name="Picture 9" descr="Site-CE-scena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426" y="2724617"/>
            <a:ext cx="6137613" cy="171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Elbow Connector 19"/>
          <p:cNvCxnSpPr/>
          <p:nvPr/>
        </p:nvCxnSpPr>
        <p:spPr>
          <a:xfrm rot="16200000" flipH="1">
            <a:off x="5231092" y="1691325"/>
            <a:ext cx="525237" cy="449086"/>
          </a:xfrm>
          <a:prstGeom prst="bentConnector3">
            <a:avLst>
              <a:gd name="adj1" fmla="val 553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59107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../../../../Desktop/Screen%20Shot%202016-04-14%20at%2016.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575"/>
            <a:ext cx="9144000" cy="40119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LCG – a global collaboration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4772025"/>
            <a:ext cx="2133600" cy="2746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8 October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248400" y="4767263"/>
            <a:ext cx="2895600" cy="2730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967788" y="4818063"/>
            <a:ext cx="176212" cy="173037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35722" y="833790"/>
            <a:ext cx="2743059" cy="600164"/>
          </a:xfrm>
          <a:prstGeom prst="rect">
            <a:avLst/>
          </a:prstGeom>
          <a:solidFill>
            <a:schemeClr val="bg2">
              <a:alpha val="78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cap="none" dirty="0" err="1">
                <a:solidFill>
                  <a:schemeClr val="tx1">
                    <a:lumMod val="85000"/>
                  </a:schemeClr>
                </a:solidFill>
              </a:rPr>
              <a:t>meer</a:t>
            </a:r>
            <a: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1600" cap="none" dirty="0" err="1">
                <a:solidFill>
                  <a:schemeClr val="tx1">
                    <a:lumMod val="85000"/>
                  </a:schemeClr>
                </a:solidFill>
              </a:rPr>
              <a:t>dan</a:t>
            </a:r>
            <a: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  <a:t> 170 </a:t>
            </a:r>
            <a:r>
              <a:rPr lang="en-US" sz="1600" cap="none" dirty="0" err="1">
                <a:solidFill>
                  <a:schemeClr val="tx1">
                    <a:lumMod val="85000"/>
                  </a:schemeClr>
                </a:solidFill>
              </a:rPr>
              <a:t>instituten</a:t>
            </a:r>
            <a: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  <a:t> in</a:t>
            </a:r>
            <a:b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  <a:t>42 </a:t>
            </a:r>
            <a:r>
              <a:rPr lang="en-US" sz="1600" cap="none" dirty="0" err="1">
                <a:solidFill>
                  <a:schemeClr val="tx1">
                    <a:lumMod val="85000"/>
                  </a:schemeClr>
                </a:solidFill>
              </a:rPr>
              <a:t>landen</a:t>
            </a:r>
            <a: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1600" cap="none" dirty="0" err="1">
                <a:solidFill>
                  <a:schemeClr val="tx1">
                    <a:lumMod val="85000"/>
                  </a:schemeClr>
                </a:solidFill>
              </a:rPr>
              <a:t>en</a:t>
            </a:r>
            <a: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1600" cap="none" dirty="0" err="1">
                <a:solidFill>
                  <a:schemeClr val="tx1">
                    <a:lumMod val="85000"/>
                  </a:schemeClr>
                </a:solidFill>
              </a:rPr>
              <a:t>economi</a:t>
            </a:r>
            <a:r>
              <a:rPr lang="nl-NL" sz="1600" cap="none" dirty="0">
                <a:solidFill>
                  <a:schemeClr val="tx1">
                    <a:lumMod val="85000"/>
                  </a:schemeClr>
                </a:solidFill>
              </a:rPr>
              <a:t>ë</a:t>
            </a:r>
            <a:r>
              <a:rPr lang="en-US" sz="1600" cap="none" dirty="0">
                <a:solidFill>
                  <a:schemeClr val="tx1">
                    <a:lumMod val="85000"/>
                  </a:schemeClr>
                </a:solidFill>
              </a:rPr>
              <a:t>n</a:t>
            </a: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2" y="4175628"/>
            <a:ext cx="6132613" cy="967872"/>
          </a:xfrm>
          <a:prstGeom prst="rect">
            <a:avLst/>
          </a:prstGeom>
          <a:solidFill>
            <a:srgbClr val="00206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11"/>
            <a:r>
              <a:rPr lang="en-US" sz="1600" cap="none" dirty="0">
                <a:solidFill>
                  <a:schemeClr val="bg1">
                    <a:lumMod val="85000"/>
                  </a:schemeClr>
                </a:solidFill>
              </a:rPr>
              <a:t> CPU: ~ 350,000 modern </a:t>
            </a:r>
            <a:r>
              <a:rPr lang="en-US" sz="1600" cap="none" dirty="0" err="1">
                <a:solidFill>
                  <a:schemeClr val="bg1">
                    <a:lumMod val="85000"/>
                  </a:schemeClr>
                </a:solidFill>
              </a:rPr>
              <a:t>rekenkernen</a:t>
            </a:r>
            <a:endParaRPr lang="en-US" sz="1600" cap="none" dirty="0">
              <a:solidFill>
                <a:schemeClr val="bg1">
                  <a:lumMod val="85000"/>
                </a:schemeClr>
              </a:solidFill>
            </a:endParaRPr>
          </a:p>
          <a:p>
            <a:pPr defTabSz="914411"/>
            <a:r>
              <a:rPr lang="en-US" sz="1600" cap="none" dirty="0">
                <a:solidFill>
                  <a:schemeClr val="bg1">
                    <a:lumMod val="85000"/>
                  </a:schemeClr>
                </a:solidFill>
              </a:rPr>
              <a:t> Disk 310 PB</a:t>
            </a:r>
          </a:p>
          <a:p>
            <a:pPr defTabSz="914411"/>
            <a:r>
              <a:rPr lang="en-US" sz="1600" cap="none" dirty="0">
                <a:solidFill>
                  <a:schemeClr val="bg1">
                    <a:lumMod val="85000"/>
                  </a:schemeClr>
                </a:solidFill>
              </a:rPr>
              <a:t> Tape 390 PB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45" y="3581163"/>
            <a:ext cx="4416915" cy="154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5707144" y="3888485"/>
            <a:ext cx="2602466" cy="71209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2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1" y="3725516"/>
            <a:ext cx="4995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1" y="3741883"/>
            <a:ext cx="910864" cy="3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5" y="3227052"/>
            <a:ext cx="599105" cy="40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:\Home\davidg\Template\Logos\PRAGMA-logo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0" y="2591389"/>
            <a:ext cx="692941" cy="5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34" y="3278982"/>
            <a:ext cx="454629" cy="3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3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Federated </a:t>
            </a:r>
            <a:r>
              <a:rPr lang="en-US" dirty="0" err="1" smtClean="0"/>
              <a:t>Authorisation</a:t>
            </a:r>
            <a:r>
              <a:rPr lang="en-US" dirty="0" smtClean="0"/>
              <a:t>: local and global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9" y="859008"/>
            <a:ext cx="5769335" cy="2233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9" y="3904731"/>
            <a:ext cx="635094" cy="5334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2422" y="3904732"/>
            <a:ext cx="359233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400" cap="none" dirty="0">
                <a:solidFill>
                  <a:srgbClr val="6F2575"/>
                </a:solidFill>
                <a:latin typeface="+mj-lt"/>
              </a:rPr>
              <a:t>https://</a:t>
            </a:r>
            <a:r>
              <a:rPr lang="en-GB" sz="1400" cap="none" dirty="0" smtClean="0">
                <a:solidFill>
                  <a:srgbClr val="6F2575"/>
                </a:solidFill>
                <a:latin typeface="+mj-lt"/>
              </a:rPr>
              <a:t>github.com/argus-authz</a:t>
            </a:r>
          </a:p>
          <a:p>
            <a:pPr defTabSz="825500"/>
            <a:r>
              <a:rPr lang="en-GB" sz="1400" cap="none" dirty="0">
                <a:solidFill>
                  <a:srgbClr val="6F2575"/>
                </a:solidFill>
                <a:latin typeface="+mj-lt"/>
              </a:rPr>
              <a:t>https://argus-documentation.readthedocs.io/</a:t>
            </a:r>
            <a:endParaRPr kumimoji="0" lang="en-GB" sz="14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7456" y="639385"/>
            <a:ext cx="2981268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Hierarchical distributed policy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chaining </a:t>
            </a:r>
            <a:br>
              <a:rPr lang="en-US" sz="1400" cap="none" dirty="0" smtClean="0">
                <a:solidFill>
                  <a:schemeClr val="bg1"/>
                </a:solidFill>
                <a:latin typeface="+mj-lt"/>
              </a:rPr>
            </a:b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Policy </a:t>
            </a:r>
            <a:r>
              <a:rPr lang="en-US" sz="1400" cap="none" dirty="0" err="1" smtClean="0">
                <a:solidFill>
                  <a:schemeClr val="bg1"/>
                </a:solidFill>
                <a:latin typeface="+mj-lt"/>
              </a:rPr>
              <a:t>Adminstration</a:t>
            </a: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 Points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service-local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b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</a:b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Policy </a:t>
            </a: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I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nformation Points and obligation handling </a:t>
            </a:r>
            <a:b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</a:b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(“</a:t>
            </a:r>
            <a:r>
              <a:rPr kumimoji="0" lang="en-US" sz="1400" b="0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you shall be ua1242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”, </a:t>
            </a:r>
            <a:b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</a:b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“</a:t>
            </a:r>
            <a:r>
              <a:rPr kumimoji="0" lang="en-US" sz="1400" b="0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you shall have role </a:t>
            </a:r>
            <a:r>
              <a:rPr kumimoji="0" lang="en-US" sz="1400" b="0" i="1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dept_mngr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”)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896" y="2574889"/>
            <a:ext cx="2768036" cy="194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5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4907460" y="891873"/>
            <a:ext cx="3895612" cy="1466729"/>
          </a:xfrm>
        </p:spPr>
        <p:txBody>
          <a:bodyPr/>
          <a:lstStyle/>
          <a:p>
            <a:r>
              <a:rPr lang="en-US" b="1" dirty="0" smtClean="0">
                <a:solidFill>
                  <a:srgbClr val="6F2575"/>
                </a:solidFill>
              </a:rPr>
              <a:t>Use cases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deep delegation of rights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non-interactive workflows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long-running tasks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Secure Non-web remains a challenge</a:t>
            </a:r>
            <a:endParaRPr lang="en-GB" dirty="0"/>
          </a:p>
        </p:txBody>
      </p:sp>
      <p:pic>
        <p:nvPicPr>
          <p:cNvPr id="6" name="Picture 4" descr="grid-delegation-J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6054" y="1109025"/>
            <a:ext cx="5973443" cy="28678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4502" y="3103994"/>
            <a:ext cx="4315284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Solutions exist in PKIX (RFC3820 ‘proxy’ certificates)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in OAuth2 (access vs. refresh tokens)</a:t>
            </a:r>
            <a:endParaRPr lang="en-GB" sz="1400" cap="none" dirty="0">
              <a:solidFill>
                <a:srgbClr val="6F2575"/>
              </a:solidFill>
              <a:latin typeface="+mj-l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but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cap="none" dirty="0" smtClean="0">
                <a:solidFill>
                  <a:srgbClr val="6F2575"/>
                </a:solidFill>
                <a:latin typeface="+mj-lt"/>
              </a:rPr>
              <a:t>… 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SAML ECP never caught on securely for us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cap="none" baseline="0" dirty="0" smtClean="0">
                <a:solidFill>
                  <a:srgbClr val="6F2575"/>
                </a:solidFill>
                <a:latin typeface="+mj-lt"/>
              </a:rPr>
              <a:t>… OAuth2 very new our federated use cases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cap="none" baseline="0" dirty="0" smtClean="0">
                <a:solidFill>
                  <a:srgbClr val="6F2575"/>
                </a:solidFill>
                <a:latin typeface="+mj-lt"/>
              </a:rPr>
              <a:t>... and PKIX is not loved by end-users </a:t>
            </a:r>
            <a:r>
              <a:rPr lang="en-US" sz="1400" cap="none" baseline="0" dirty="0" smtClean="0">
                <a:solidFill>
                  <a:srgbClr val="6F2575"/>
                </a:solidFill>
                <a:latin typeface="+mj-lt"/>
                <a:sym typeface="Wingdings" panose="05000000000000000000" pitchFamily="2" charset="2"/>
              </a:rPr>
              <a:t></a:t>
            </a:r>
            <a:endParaRPr kumimoji="0" lang="en-US" sz="14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33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951832"/>
            <a:ext cx="3700828" cy="3388997"/>
          </a:xfrm>
        </p:spPr>
        <p:txBody>
          <a:bodyPr/>
          <a:lstStyle/>
          <a:p>
            <a:r>
              <a:rPr lang="en-US" b="1" dirty="0" smtClean="0">
                <a:solidFill>
                  <a:srgbClr val="6F2575"/>
                </a:solidFill>
              </a:rPr>
              <a:t>Credential management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registered portal can </a:t>
            </a:r>
            <a:br>
              <a:rPr lang="en-US" dirty="0" smtClean="0"/>
            </a:br>
            <a:r>
              <a:rPr lang="en-US" dirty="0" smtClean="0"/>
              <a:t>obtain user credentials </a:t>
            </a:r>
            <a:br>
              <a:rPr lang="en-US" dirty="0" smtClean="0"/>
            </a:br>
            <a:r>
              <a:rPr lang="en-US" dirty="0" smtClean="0"/>
              <a:t>via OAuth2 (refresh)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act on behalf of user </a:t>
            </a:r>
            <a:br>
              <a:rPr lang="en-US" dirty="0" smtClean="0"/>
            </a:br>
            <a:r>
              <a:rPr lang="en-US" dirty="0" smtClean="0"/>
              <a:t>to execute workflows</a:t>
            </a:r>
          </a:p>
          <a:p>
            <a:endParaRPr lang="en-US" dirty="0" smtClean="0"/>
          </a:p>
          <a:p>
            <a:r>
              <a:rPr lang="en-US" dirty="0" smtClean="0"/>
              <a:t>complements user-managed translation solutions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Science Gateway and the Master Portal</a:t>
            </a:r>
            <a:endParaRPr lang="en-GB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96" y="938208"/>
            <a:ext cx="5403088" cy="253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46647" y="3858398"/>
            <a:ext cx="4137351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https://rcauth.eu/</a:t>
            </a:r>
          </a:p>
          <a:p>
            <a:pPr algn="r" defTabSz="825500"/>
            <a:r>
              <a:rPr lang="en-GB" sz="1400" cap="none" dirty="0">
                <a:solidFill>
                  <a:srgbClr val="6F2575"/>
                </a:solidFill>
                <a:latin typeface="+mj-lt"/>
              </a:rPr>
              <a:t>https://</a:t>
            </a:r>
            <a:r>
              <a:rPr lang="en-GB" sz="1400" cap="none" dirty="0" smtClean="0">
                <a:solidFill>
                  <a:srgbClr val="6F2575"/>
                </a:solidFill>
                <a:latin typeface="+mj-lt"/>
              </a:rPr>
              <a:t>github.com/rcauth-eu/aarc-master-portal</a:t>
            </a:r>
          </a:p>
          <a:p>
            <a:pPr algn="r" defTabSz="825500"/>
            <a:r>
              <a:rPr lang="en-GB" sz="1400" cap="none" dirty="0">
                <a:solidFill>
                  <a:srgbClr val="6F2575"/>
                </a:solidFill>
                <a:latin typeface="+mj-lt"/>
              </a:rPr>
              <a:t>https://wiki.nikhef.nl/grid/AARC_Pilot_-_RCAuth.eu</a:t>
            </a:r>
            <a:endParaRPr kumimoji="0" lang="en-GB" sz="14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10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Many parties, shared security challenges</a:t>
            </a:r>
            <a:endParaRPr lang="en-GB" dirty="0"/>
          </a:p>
        </p:txBody>
      </p:sp>
      <p:pic>
        <p:nvPicPr>
          <p:cNvPr id="6" name="Picture 5" descr="roken-comm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05" y="798983"/>
            <a:ext cx="3230835" cy="1346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nter-fed-proc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612" y="2074210"/>
            <a:ext cx="4939924" cy="22056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/>
          <p:cNvSpPr/>
          <p:nvPr/>
        </p:nvSpPr>
        <p:spPr>
          <a:xfrm rot="1800000">
            <a:off x="5364954" y="1336455"/>
            <a:ext cx="962216" cy="458903"/>
          </a:xfrm>
          <a:prstGeom prst="rightArrow">
            <a:avLst/>
          </a:prstGeom>
          <a:solidFill>
            <a:srgbClr val="E3D88B"/>
          </a:solidFill>
          <a:ln>
            <a:solidFill>
              <a:srgbClr val="E622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60433" y="2085736"/>
            <a:ext cx="3824415" cy="251406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cap="none" dirty="0" smtClean="0"/>
              <a:t>Challenges</a:t>
            </a:r>
          </a:p>
          <a:p>
            <a:r>
              <a:rPr lang="en-US" sz="1400" cap="none" dirty="0" smtClean="0"/>
              <a:t>IdP appears outside </a:t>
            </a:r>
            <a:br>
              <a:rPr lang="en-US" sz="1400" cap="none" dirty="0" smtClean="0"/>
            </a:br>
            <a:r>
              <a:rPr lang="en-US" sz="1400" cap="none" dirty="0" smtClean="0"/>
              <a:t>the service’s security mandate</a:t>
            </a:r>
          </a:p>
          <a:p>
            <a:r>
              <a:rPr lang="en-US" sz="1400" cap="none" dirty="0" smtClean="0"/>
              <a:t>Lack of contact or lack of trust in the </a:t>
            </a:r>
            <a:r>
              <a:rPr lang="en-US" sz="1400" cap="none" dirty="0" err="1" smtClean="0"/>
              <a:t>IdP</a:t>
            </a:r>
            <a:r>
              <a:rPr lang="en-US" sz="1400" cap="none" dirty="0"/>
              <a:t/>
            </a:r>
            <a:br>
              <a:rPr lang="en-US" sz="1400" cap="none" dirty="0"/>
            </a:br>
            <a:r>
              <a:rPr lang="en-US" sz="1400" cap="none" dirty="0" smtClean="0"/>
              <a:t>which to the SP is an unknown party</a:t>
            </a:r>
          </a:p>
          <a:p>
            <a:r>
              <a:rPr lang="en-US" sz="1400" cap="none" dirty="0" smtClean="0"/>
              <a:t>IdP </a:t>
            </a:r>
            <a:r>
              <a:rPr lang="en-US" sz="1400" b="1" cap="none" dirty="0" smtClean="0"/>
              <a:t>fails to inform other affected</a:t>
            </a:r>
            <a:r>
              <a:rPr lang="en-US" sz="1400" cap="none" dirty="0"/>
              <a:t> </a:t>
            </a:r>
            <a:r>
              <a:rPr lang="en-US" sz="1400" cap="none" dirty="0" smtClean="0"/>
              <a:t>SPs, for</a:t>
            </a:r>
            <a:br>
              <a:rPr lang="en-US" sz="1400" cap="none" dirty="0" smtClean="0"/>
            </a:br>
            <a:r>
              <a:rPr lang="en-US" sz="1400" cap="none" dirty="0" smtClean="0"/>
              <a:t>fear of leaking data, of reputation, </a:t>
            </a:r>
            <a:br>
              <a:rPr lang="en-US" sz="1400" cap="none" dirty="0" smtClean="0"/>
            </a:br>
            <a:r>
              <a:rPr lang="en-US" sz="1400" cap="none" dirty="0" smtClean="0"/>
              <a:t>or just lack of interest and knowledge</a:t>
            </a:r>
          </a:p>
          <a:p>
            <a:r>
              <a:rPr lang="en-US" sz="1400" cap="none" dirty="0"/>
              <a:t>No established channels of </a:t>
            </a:r>
            <a:r>
              <a:rPr lang="en-US" sz="1400" cap="none" dirty="0" smtClean="0"/>
              <a:t>communication, esp. not to federations themselves!</a:t>
            </a:r>
          </a:p>
          <a:p>
            <a:endParaRPr lang="en-US" sz="1400" cap="none" dirty="0" smtClean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41624" y="2354694"/>
            <a:ext cx="3422503" cy="0"/>
          </a:xfrm>
          <a:prstGeom prst="line">
            <a:avLst/>
          </a:prstGeom>
          <a:ln>
            <a:solidFill>
              <a:srgbClr val="6F2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672" y="850936"/>
            <a:ext cx="789617" cy="71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0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Exercises – communications and actions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046" y="1323638"/>
            <a:ext cx="2806281" cy="1152702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046" y="2992647"/>
            <a:ext cx="2806281" cy="1116962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14" name="Down Arrow 13"/>
          <p:cNvSpPr/>
          <p:nvPr/>
        </p:nvSpPr>
        <p:spPr>
          <a:xfrm>
            <a:off x="6894615" y="2598447"/>
            <a:ext cx="711143" cy="272092"/>
          </a:xfrm>
          <a:prstGeom prst="downArrow">
            <a:avLst>
              <a:gd name="adj1" fmla="val 25527"/>
              <a:gd name="adj2" fmla="val 66083"/>
            </a:avLst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cap="none"/>
          </a:p>
        </p:txBody>
      </p:sp>
      <p:sp>
        <p:nvSpPr>
          <p:cNvPr id="15" name="TextBox 14"/>
          <p:cNvSpPr txBox="1"/>
          <p:nvPr/>
        </p:nvSpPr>
        <p:spPr>
          <a:xfrm>
            <a:off x="5513973" y="916616"/>
            <a:ext cx="3472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cap="none" dirty="0" smtClean="0">
                <a:solidFill>
                  <a:srgbClr val="F57A1E"/>
                </a:solidFill>
              </a:rPr>
              <a:t>parties involved in response challenge</a:t>
            </a:r>
            <a:endParaRPr lang="en-GB" sz="1400" b="1" cap="none" dirty="0">
              <a:solidFill>
                <a:srgbClr val="F57A1E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52484" y="1588977"/>
            <a:ext cx="5122499" cy="2071449"/>
            <a:chOff x="342635" y="2128957"/>
            <a:chExt cx="5122499" cy="20714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635" y="2128957"/>
              <a:ext cx="5122499" cy="2071449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0261" y="2187351"/>
              <a:ext cx="452787" cy="30682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3032" y="2187351"/>
              <a:ext cx="455677" cy="30682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27749" y="3452289"/>
              <a:ext cx="553039" cy="30682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27749" y="3801385"/>
              <a:ext cx="305024" cy="30682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9704" y="3681708"/>
              <a:ext cx="455677" cy="30682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05292" y="3779770"/>
              <a:ext cx="302690" cy="31133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80" y="3414816"/>
            <a:ext cx="1322078" cy="1057663"/>
          </a:xfrm>
          <a:prstGeom prst="rect">
            <a:avLst/>
          </a:prstGeom>
          <a:effectLst>
            <a:glow rad="101600">
              <a:srgbClr val="00B3C4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3962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51832"/>
            <a:ext cx="5280739" cy="3655489"/>
          </a:xfrm>
        </p:spPr>
        <p:txBody>
          <a:bodyPr/>
          <a:lstStyle/>
          <a:p>
            <a:r>
              <a:rPr lang="en-US" dirty="0" smtClean="0">
                <a:solidFill>
                  <a:srgbClr val="6F2575"/>
                </a:solidFill>
              </a:rPr>
              <a:t>Nikhef provides the Security Officer for EGI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vulnerability mitigation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training and 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traceability exercises </a:t>
            </a:r>
            <a:br>
              <a:rPr lang="en-US" sz="1900" dirty="0" smtClean="0"/>
            </a:br>
            <a:r>
              <a:rPr lang="en-US" sz="1900" dirty="0" smtClean="0"/>
              <a:t>	(“</a:t>
            </a:r>
            <a:r>
              <a:rPr lang="en-US" sz="1900" i="1" dirty="0" smtClean="0"/>
              <a:t>Security Service Challenges</a:t>
            </a:r>
            <a:r>
              <a:rPr lang="en-US" sz="1900" dirty="0" smtClean="0"/>
              <a:t>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incident handling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emergency suspensions of service providers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liaison with industry trust groups:</a:t>
            </a:r>
            <a:br>
              <a:rPr lang="en-US" sz="1900" dirty="0" smtClean="0"/>
            </a:br>
            <a:r>
              <a:rPr lang="en-US" sz="1900" dirty="0" smtClean="0"/>
              <a:t>TF-CSIRT/TI, FIRST, </a:t>
            </a:r>
            <a:r>
              <a:rPr lang="en-GB" sz="1900" dirty="0" smtClean="0"/>
              <a:t>OPS-T, …</a:t>
            </a:r>
            <a:endParaRPr lang="en-US" sz="19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 smtClean="0"/>
              <a:t>EGi</a:t>
            </a:r>
            <a:r>
              <a:rPr lang="en-US" dirty="0" smtClean="0"/>
              <a:t> CSIRT capabilities – Nikhef </a:t>
            </a:r>
            <a:r>
              <a:rPr lang="en-US" dirty="0" err="1" smtClean="0"/>
              <a:t>OpSec</a:t>
            </a:r>
            <a:r>
              <a:rPr lang="en-US" dirty="0" smtClean="0"/>
              <a:t> Team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850" y="951832"/>
            <a:ext cx="3298721" cy="2369552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6224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Most of the software we use originates outside, some comes from peers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access control and containerization software has elevated privileges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automated tools find only a fraction of the ‘real issues’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>
                <a:solidFill>
                  <a:srgbClr val="6F2575"/>
                </a:solidFill>
              </a:rPr>
              <a:t>Middleware Security Team</a:t>
            </a:r>
            <a:endParaRPr lang="en-US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code inspection and 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impact assessment and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advisory 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black-box and white-box pen-testing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vulnerability analysis plus advisories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542" y="2646330"/>
            <a:ext cx="3037333" cy="1751166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14039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Vulnerability mitigation in EGI and WLCG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684803" y="4898786"/>
            <a:ext cx="1882848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Data: EGI-CSIRT</a:t>
            </a:r>
            <a:endParaRPr kumimoji="0" lang="en-GB" sz="1000" b="0" i="0" u="none" strike="noStrike" cap="none" spc="0" normalizeH="0" baseline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4" y="809085"/>
            <a:ext cx="7040103" cy="2426484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134" y="1934201"/>
            <a:ext cx="3661436" cy="250007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0" y="3310211"/>
            <a:ext cx="528991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for consistent security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 in federation: </a:t>
            </a:r>
            <a:b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</a:b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policy</a:t>
            </a:r>
            <a:r>
              <a:rPr lang="en-US" sz="1800" cap="none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allows continuous vulnerability monitoring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cap="none" baseline="0" dirty="0" smtClean="0">
                <a:solidFill>
                  <a:schemeClr val="bg1"/>
                </a:solidFill>
                <a:latin typeface="+mj-lt"/>
              </a:rPr>
              <a:t>monitoring data itself protected: </a:t>
            </a:r>
            <a:br>
              <a:rPr lang="en-US" sz="1800" cap="none" baseline="0" dirty="0" smtClean="0">
                <a:solidFill>
                  <a:schemeClr val="bg1"/>
                </a:solidFill>
                <a:latin typeface="+mj-lt"/>
              </a:rPr>
            </a:br>
            <a:r>
              <a:rPr lang="en-US" sz="1800" cap="none" baseline="0" dirty="0" smtClean="0">
                <a:solidFill>
                  <a:schemeClr val="bg1"/>
                </a:solidFill>
                <a:latin typeface="+mj-lt"/>
              </a:rPr>
              <a:t>access for service provider and CSIRT</a:t>
            </a:r>
            <a:endParaRPr kumimoji="0" lang="en-GB" sz="18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71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379" y="555604"/>
            <a:ext cx="5719057" cy="40215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Proactive monitoring – </a:t>
            </a:r>
            <a:r>
              <a:rPr lang="en-US" dirty="0" err="1"/>
              <a:t>Pakiti</a:t>
            </a:r>
            <a:r>
              <a:rPr lang="en-US" dirty="0"/>
              <a:t> and EGI CSIRT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347706"/>
            <a:ext cx="2891721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Data: EGI-CSIRT/Sven Gabriel</a:t>
            </a:r>
            <a:endParaRPr kumimoji="0" lang="en-GB" sz="1000" b="0" i="0" u="none" strike="noStrike" cap="none" spc="0" normalizeH="0" baseline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12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Typical incidents in the federated e-Infrastructure are the usual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phished accounts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jumping via compromised accounts and </a:t>
            </a:r>
            <a:r>
              <a:rPr lang="en-US" i="1" dirty="0" err="1" smtClean="0"/>
              <a:t>ssh</a:t>
            </a:r>
            <a:r>
              <a:rPr lang="en-US" i="1" dirty="0" smtClean="0"/>
              <a:t> </a:t>
            </a:r>
            <a:r>
              <a:rPr lang="en-US" dirty="0" smtClean="0"/>
              <a:t>keys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weak credentials (even for service administrators </a:t>
            </a:r>
            <a:r>
              <a:rPr lang="en-US" dirty="0" smtClean="0">
                <a:sym typeface="Wingdings" panose="05000000000000000000" pitchFamily="2" charset="2"/>
              </a:rPr>
              <a:t>)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ym typeface="Wingdings" panose="05000000000000000000" pitchFamily="2" charset="2"/>
              </a:rPr>
              <a:t>new</a:t>
            </a:r>
            <a:r>
              <a:rPr lang="en-US" dirty="0" smtClean="0">
                <a:sym typeface="Wingdings" panose="05000000000000000000" pitchFamily="2" charset="2"/>
              </a:rPr>
              <a:t>: insecure virtual appliances and bad orchestration scripts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Miscreant activities</a:t>
            </a:r>
            <a:endParaRPr lang="en-US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mostly: cryptocurrency mining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i="1" dirty="0" smtClean="0">
                <a:sym typeface="Wingdings" panose="05000000000000000000" pitchFamily="2" charset="2"/>
              </a:rPr>
              <a:t>which we also see from legit users lacking a moral compass…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a bit of spamming and </a:t>
            </a:r>
            <a:r>
              <a:rPr lang="en-US" dirty="0" err="1" smtClean="0">
                <a:sym typeface="Wingdings" panose="05000000000000000000" pitchFamily="2" charset="2"/>
              </a:rPr>
              <a:t>DDoSing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 smtClean="0"/>
              <a:t>EGi</a:t>
            </a:r>
            <a:r>
              <a:rPr lang="en-US" dirty="0" smtClean="0"/>
              <a:t> CSIRT – incident response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18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84721"/>
          </a:xfrm>
        </p:spPr>
        <p:txBody>
          <a:bodyPr/>
          <a:lstStyle/>
          <a:p>
            <a:r>
              <a:rPr lang="en-US" sz="2500" dirty="0" smtClean="0"/>
              <a:t>e-Infrastructures: EGI, EUDAT, GEANT, PRACE, …</a:t>
            </a:r>
            <a:endParaRPr lang="en-GB" sz="25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3" y="934320"/>
            <a:ext cx="7721494" cy="3380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27" y="2476846"/>
            <a:ext cx="4101273" cy="2066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3648428"/>
            <a:ext cx="800720" cy="6058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269" y="4356003"/>
            <a:ext cx="847989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imagery: EGI.eu</a:t>
            </a:r>
            <a:endParaRPr kumimoji="0" lang="en-GB" sz="800" b="0" i="0" u="none" strike="noStrike" cap="none" spc="0" normalizeH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03214" y="1109780"/>
            <a:ext cx="10265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94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951832"/>
            <a:ext cx="4528658" cy="3388997"/>
          </a:xfrm>
        </p:spPr>
        <p:txBody>
          <a:bodyPr/>
          <a:lstStyle/>
          <a:p>
            <a:r>
              <a:rPr lang="en-US" dirty="0" smtClean="0"/>
              <a:t>EGI CSIRT acts as expert-</a:t>
            </a:r>
            <a:r>
              <a:rPr lang="en-US" dirty="0" err="1" smtClean="0"/>
              <a:t>centre</a:t>
            </a:r>
            <a:r>
              <a:rPr lang="en-US" dirty="0" smtClean="0"/>
              <a:t> for service providers that lack local security expertise: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standard processes &amp; procedures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communications templates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advanced forensics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Service provider response checklist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601" y="951832"/>
            <a:ext cx="3531693" cy="33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9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Developed a framework to automate </a:t>
            </a:r>
            <a:br>
              <a:rPr lang="en-US" dirty="0" smtClean="0"/>
            </a:br>
            <a:r>
              <a:rPr lang="en-US" dirty="0" smtClean="0"/>
              <a:t>distribution of ‘fake incidents’ across infrastructure and monitor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automated service access and ‘job submission’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challenging test mimicking real malware (including process hiding, use of encryption and TOR, P2P C2 control, and torrent payload transfer)</a:t>
            </a:r>
            <a:br>
              <a:rPr lang="en-US" dirty="0" smtClean="0"/>
            </a:br>
            <a:r>
              <a:rPr lang="en-US" i="1" dirty="0" smtClean="0"/>
              <a:t>but of course not weaponized …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monitoring of intervention and suspension of suspect credentials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report-out and information sharing part of the challenge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Training in a distributed federation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36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SSC</a:t>
            </a:r>
            <a:r>
              <a:rPr lang="en-US" dirty="0"/>
              <a:t> </a:t>
            </a:r>
            <a:r>
              <a:rPr lang="en-US" dirty="0" smtClean="0"/>
              <a:t>monitoring</a:t>
            </a: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2" y="763180"/>
            <a:ext cx="6273591" cy="3559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483" y="1234683"/>
            <a:ext cx="5139312" cy="323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3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951832"/>
            <a:ext cx="4339286" cy="3388997"/>
          </a:xfrm>
        </p:spPr>
        <p:txBody>
          <a:bodyPr/>
          <a:lstStyle/>
          <a:p>
            <a:r>
              <a:rPr lang="en-GB" dirty="0" smtClean="0">
                <a:solidFill>
                  <a:srgbClr val="6F2575"/>
                </a:solidFill>
              </a:rPr>
              <a:t>Communication: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Endpoints valid?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Form/Content </a:t>
            </a:r>
            <a:r>
              <a:rPr lang="en-GB" dirty="0"/>
              <a:t>OK ?</a:t>
            </a:r>
          </a:p>
          <a:p>
            <a:r>
              <a:rPr lang="en-GB" dirty="0" smtClean="0">
                <a:solidFill>
                  <a:srgbClr val="6F2575"/>
                </a:solidFill>
              </a:rPr>
              <a:t>Containment</a:t>
            </a:r>
            <a:endParaRPr lang="en-GB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Ban </a:t>
            </a:r>
            <a:r>
              <a:rPr lang="en-GB" dirty="0"/>
              <a:t>”malicious” </a:t>
            </a:r>
            <a:r>
              <a:rPr lang="en-GB" dirty="0" smtClean="0"/>
              <a:t>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Find/Stop malicious processes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Find </a:t>
            </a:r>
            <a:r>
              <a:rPr lang="en-GB" dirty="0"/>
              <a:t>submission IP</a:t>
            </a:r>
          </a:p>
          <a:p>
            <a:r>
              <a:rPr lang="en-GB" dirty="0" smtClean="0">
                <a:solidFill>
                  <a:srgbClr val="6F2575"/>
                </a:solidFill>
              </a:rPr>
              <a:t>Forensics</a:t>
            </a:r>
            <a:endParaRPr lang="en-GB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Basic </a:t>
            </a:r>
            <a:r>
              <a:rPr lang="en-GB" dirty="0"/>
              <a:t>Forensics </a:t>
            </a:r>
            <a:r>
              <a:rPr lang="en-GB" dirty="0" smtClean="0"/>
              <a:t>on binary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Network </a:t>
            </a:r>
            <a:r>
              <a:rPr lang="en-GB" dirty="0"/>
              <a:t>traffic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Feedback to service providers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672" y="954836"/>
            <a:ext cx="2910203" cy="338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1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51833"/>
            <a:ext cx="8669759" cy="785022"/>
          </a:xfrm>
        </p:spPr>
        <p:txBody>
          <a:bodyPr/>
          <a:lstStyle/>
          <a:p>
            <a:r>
              <a:rPr lang="en-US" dirty="0" smtClean="0"/>
              <a:t>If good citizenship and preventing data leaks was no justification enough, </a:t>
            </a:r>
            <a:br>
              <a:rPr lang="en-US" dirty="0" smtClean="0"/>
            </a:br>
            <a:r>
              <a:rPr lang="en-US" dirty="0" smtClean="0"/>
              <a:t>GDPR recital 49 recognizes the CSIRT role explicitly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Data sharing is ‘part of the deal’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44506" y="4340829"/>
            <a:ext cx="8854988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050" cap="none" dirty="0">
                <a:solidFill>
                  <a:srgbClr val="6F2575"/>
                </a:solidFill>
                <a:latin typeface="+mj-lt"/>
              </a:rPr>
              <a:t>see e.g. </a:t>
            </a:r>
            <a:r>
              <a:rPr lang="en-US" sz="1050" cap="none" dirty="0" smtClean="0">
                <a:solidFill>
                  <a:srgbClr val="6F2575"/>
                </a:solidFill>
                <a:latin typeface="+mj-lt"/>
              </a:rPr>
              <a:t>Andrew Cormack in https</a:t>
            </a:r>
            <a:r>
              <a:rPr lang="en-US" sz="1050" cap="none" dirty="0">
                <a:solidFill>
                  <a:srgbClr val="6F2575"/>
                </a:solidFill>
                <a:latin typeface="+mj-lt"/>
              </a:rPr>
              <a:t>://script-ed.org/article/incident-response-protecting-individual-rights-under-the-general-data-protection-regulation/</a:t>
            </a:r>
            <a:endParaRPr kumimoji="0" lang="en-GB" sz="105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47" y="1739171"/>
            <a:ext cx="3475370" cy="24354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1220" y="1636570"/>
            <a:ext cx="3914533" cy="2687915"/>
          </a:xfrm>
          <a:prstGeom prst="rect">
            <a:avLst/>
          </a:prstGeom>
          <a:noFill/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Legitimate interest 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6.1(f)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as usual basis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appropriate safeguards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within EEA in place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cap="none" dirty="0">
              <a:solidFill>
                <a:schemeClr val="bg1"/>
              </a:solidFill>
              <a:latin typeface="+mj-l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cap="none" dirty="0">
                <a:solidFill>
                  <a:srgbClr val="6F2575"/>
                </a:solidFill>
                <a:latin typeface="+mj-lt"/>
              </a:rPr>
              <a:t>F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or global sharing with trusted peers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DP </a:t>
            </a:r>
            <a:r>
              <a:rPr lang="en-US" sz="1400" cap="none" dirty="0" err="1" smtClean="0">
                <a:solidFill>
                  <a:schemeClr val="bg1"/>
                </a:solidFill>
                <a:latin typeface="+mj-lt"/>
              </a:rPr>
              <a:t>CoCo</a:t>
            </a: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 v2 (with Sirtfi embedded)</a:t>
            </a:r>
            <a:endParaRPr lang="en-US" sz="1400" cap="none" dirty="0">
              <a:solidFill>
                <a:schemeClr val="bg1"/>
              </a:solidFill>
              <a:latin typeface="+mj-lt"/>
            </a:endParaRP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an ‘SCI’ policy framework: very BCR-like</a:t>
            </a:r>
          </a:p>
          <a:p>
            <a:pPr marL="285750" indent="-285750" defTabSz="82550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NIS </a:t>
            </a:r>
            <a:r>
              <a:rPr lang="en-US" sz="1400" cap="none" dirty="0">
                <a:solidFill>
                  <a:schemeClr val="bg1"/>
                </a:solidFill>
                <a:latin typeface="+mj-lt"/>
              </a:rPr>
              <a:t>Directive </a:t>
            </a: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en-US" sz="1400" cap="none" dirty="0">
                <a:solidFill>
                  <a:schemeClr val="bg1"/>
                </a:solidFill>
                <a:latin typeface="+mj-lt"/>
              </a:rPr>
              <a:t>EU) </a:t>
            </a: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2016/1148 promotes it</a:t>
            </a:r>
            <a:br>
              <a:rPr lang="en-US" sz="1400" cap="none" dirty="0" smtClean="0">
                <a:solidFill>
                  <a:schemeClr val="bg1"/>
                </a:solidFill>
                <a:latin typeface="+mj-lt"/>
              </a:rPr>
            </a:br>
            <a:r>
              <a:rPr lang="en-US" sz="1400" i="1" cap="none" dirty="0" smtClean="0">
                <a:solidFill>
                  <a:schemeClr val="bg1"/>
                </a:solidFill>
                <a:latin typeface="+mj-lt"/>
              </a:rPr>
              <a:t>despite some uncertainty </a:t>
            </a:r>
            <a:r>
              <a:rPr lang="en-US" sz="1400" i="1" cap="none" dirty="0">
                <a:solidFill>
                  <a:schemeClr val="bg1"/>
                </a:solidFill>
                <a:latin typeface="+mj-lt"/>
              </a:rPr>
              <a:t>under </a:t>
            </a:r>
            <a:r>
              <a:rPr lang="en-US" sz="1400" i="1" cap="none" dirty="0" smtClean="0">
                <a:solidFill>
                  <a:schemeClr val="bg1"/>
                </a:solidFill>
                <a:latin typeface="+mj-lt"/>
              </a:rPr>
              <a:t>49(1)§2’s</a:t>
            </a:r>
            <a:br>
              <a:rPr lang="en-US" sz="1400" i="1" cap="none" dirty="0" smtClean="0">
                <a:solidFill>
                  <a:schemeClr val="bg1"/>
                </a:solidFill>
                <a:latin typeface="+mj-lt"/>
              </a:rPr>
            </a:br>
            <a:r>
              <a:rPr lang="en-US" sz="1400" i="1" cap="none" dirty="0" smtClean="0">
                <a:solidFill>
                  <a:schemeClr val="bg1"/>
                </a:solidFill>
                <a:latin typeface="+mj-lt"/>
              </a:rPr>
              <a:t>need to inform the DPA post-hoc</a:t>
            </a:r>
            <a:endParaRPr lang="en-US" sz="1400" cap="none" dirty="0" smtClean="0">
              <a:solidFill>
                <a:schemeClr val="bg1"/>
              </a:solidFill>
              <a:latin typeface="+mj-lt"/>
            </a:endParaRPr>
          </a:p>
          <a:p>
            <a:pPr marL="285750" indent="-285750" defTabSz="82550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chemeClr val="bg1"/>
                </a:solidFill>
                <a:latin typeface="+mj-lt"/>
              </a:rPr>
              <a:t>SMEs not supposed to be burdened </a:t>
            </a: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>by BCR</a:t>
            </a:r>
            <a:r>
              <a:rPr lang="en-US" sz="1400" cap="none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1400" cap="none" dirty="0">
                <a:solidFill>
                  <a:schemeClr val="bg1"/>
                </a:solidFill>
                <a:latin typeface="+mj-lt"/>
              </a:rPr>
            </a:br>
            <a:r>
              <a:rPr lang="en-US" sz="1400" i="1" cap="none" dirty="0" smtClean="0">
                <a:solidFill>
                  <a:schemeClr val="bg1"/>
                </a:solidFill>
                <a:latin typeface="+mj-lt"/>
              </a:rPr>
              <a:t>EDBP Guidelines 2/2018 note 40:</a:t>
            </a:r>
            <a:r>
              <a:rPr lang="en-US" sz="1400" cap="none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1400" cap="none" dirty="0" smtClean="0">
                <a:solidFill>
                  <a:schemeClr val="bg1"/>
                </a:solidFill>
                <a:latin typeface="+mj-lt"/>
              </a:rPr>
            </a:br>
            <a:r>
              <a:rPr lang="en-US" sz="1400" cap="none" dirty="0" smtClean="0">
                <a:solidFill>
                  <a:srgbClr val="6F2575"/>
                </a:solidFill>
                <a:latin typeface="+mj-lt"/>
              </a:rPr>
              <a:t>suggests </a:t>
            </a:r>
            <a:r>
              <a:rPr lang="en-US" sz="1400" i="1" cap="none" dirty="0" smtClean="0">
                <a:solidFill>
                  <a:srgbClr val="6F2575"/>
                </a:solidFill>
                <a:latin typeface="+mj-lt"/>
              </a:rPr>
              <a:t>compelling legitimate interest</a:t>
            </a:r>
            <a:endParaRPr lang="en-US" sz="1400" i="1" cap="none" dirty="0">
              <a:solidFill>
                <a:srgbClr val="6F257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018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Closer to a trusted e-Infrastructure</a:t>
            </a:r>
            <a:endParaRPr lang="en-GB" dirty="0"/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376876"/>
              </p:ext>
            </p:extLst>
          </p:nvPr>
        </p:nvGraphicFramePr>
        <p:xfrm>
          <a:off x="-914400" y="342821"/>
          <a:ext cx="1088136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047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4770438"/>
            <a:ext cx="176213" cy="174625"/>
          </a:xfrm>
        </p:spPr>
        <p:txBody>
          <a:bodyPr/>
          <a:lstStyle/>
          <a:p>
            <a:fld id="{86CB4B4D-7CA3-9044-876B-883B54F8677D}" type="slidenum">
              <a:rPr lang="en-GB" smtClean="0"/>
              <a:t>46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8106" y="-51220"/>
            <a:ext cx="9246121" cy="8515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with special thanks</a:t>
            </a:r>
            <a: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 to our (project) co-funders: </a:t>
            </a:r>
            <a:r>
              <a:rPr kumimoji="0" lang="en-US" sz="1400" b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SURF </a:t>
            </a:r>
            <a: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and the </a:t>
            </a:r>
            <a:r>
              <a:rPr kumimoji="0" lang="en-US" sz="1400" b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European Commission </a:t>
            </a:r>
            <a: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via H2020 for AARC/2, </a:t>
            </a:r>
            <a:b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</a:br>
            <a: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EOSC-HUB</a:t>
            </a:r>
            <a:r>
              <a:rPr lang="en-GB" sz="1400" cap="none" dirty="0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, GEANT4-3, ESCAPE, AENEAS, and their precursors </a:t>
            </a:r>
            <a:r>
              <a:rPr lang="en-GB" sz="1400" cap="none" dirty="0" err="1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DataGrid</a:t>
            </a:r>
            <a:r>
              <a:rPr lang="en-GB" sz="1400" cap="none" dirty="0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, EGEE, EMI, IGE, </a:t>
            </a:r>
            <a:r>
              <a:rPr lang="en-GB" sz="1400" cap="none" dirty="0" err="1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InSPIRE</a:t>
            </a:r>
            <a:r>
              <a:rPr lang="en-GB" sz="1400" cap="none" dirty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/</a:t>
            </a:r>
            <a:r>
              <a:rPr lang="en-GB" sz="1400" cap="none" dirty="0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ENGAGE;</a:t>
            </a:r>
            <a:endParaRPr lang="en-GB" sz="1400" b="1" cap="none" dirty="0" smtClean="0">
              <a:solidFill>
                <a:srgbClr val="E3D88B"/>
              </a:solidFill>
              <a:ea typeface="Helvetica Neue"/>
              <a:cs typeface="Helvetica Neue"/>
              <a:sym typeface="Helvetica Neue"/>
            </a:endParaRPr>
          </a:p>
          <a:p>
            <a:pPr defTabSz="457200"/>
            <a: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and our I4C peers</a:t>
            </a:r>
            <a:r>
              <a:rPr lang="en-US" sz="1400" cap="none" dirty="0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: </a:t>
            </a:r>
            <a:r>
              <a:rPr lang="en-US" sz="1400" cap="none" dirty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CERN, </a:t>
            </a:r>
            <a:r>
              <a:rPr lang="en-US" sz="1400" cap="none" dirty="0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CESNET, EGI.eu</a:t>
            </a:r>
            <a:r>
              <a:rPr lang="en-US" sz="1400" cap="none" dirty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 , FZJ</a:t>
            </a:r>
            <a:r>
              <a:rPr lang="en-US" sz="1400" cap="none" dirty="0" smtClean="0">
                <a:solidFill>
                  <a:srgbClr val="E3D88B"/>
                </a:solidFill>
                <a:ea typeface="Helvetica Neue"/>
                <a:cs typeface="Helvetica Neue"/>
                <a:sym typeface="Helvetica Neue"/>
              </a:rPr>
              <a:t>, GEANT</a:t>
            </a:r>
            <a: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, GRNET, KIT, RAL STFC, </a:t>
            </a:r>
            <a:r>
              <a:rPr kumimoji="0" lang="en-US" sz="140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SURFsara</a:t>
            </a:r>
            <a:r>
              <a:rPr kumimoji="0" lang="en-US" sz="140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US" sz="140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SURFnet</a:t>
            </a:r>
            <a:endParaRPr kumimoji="0" lang="en-US" sz="1400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3085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All I need …</a:t>
            </a:r>
            <a:endParaRPr lang="en-GB" dirty="0"/>
          </a:p>
        </p:txBody>
      </p:sp>
      <p:pic>
        <p:nvPicPr>
          <p:cNvPr id="6" name="Picture 2" descr="https://aarc-project.eu/wp-content/uploads/2016/05/federated_incid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2" y="300683"/>
            <a:ext cx="7017751" cy="30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06849" y="0"/>
            <a:ext cx="2137151" cy="11875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1788" algn="l"/>
              </a:tabLst>
            </a:pPr>
            <a:r>
              <a:rPr lang="en-US" sz="1200" b="1" cap="none" dirty="0" smtClean="0">
                <a:solidFill>
                  <a:schemeClr val="bg1"/>
                </a:solidFill>
                <a:latin typeface="+mj-lt"/>
              </a:rPr>
              <a:t>eduGAIN statistics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1788" algn="l"/>
              </a:tabLst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Federations	59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1788" algn="l"/>
              </a:tabLst>
            </a:pPr>
            <a:r>
              <a:rPr lang="en-US" sz="1200" cap="none" dirty="0" smtClean="0">
                <a:solidFill>
                  <a:schemeClr val="bg1"/>
                </a:solidFill>
                <a:latin typeface="+mj-lt"/>
              </a:rPr>
              <a:t>Entities	5284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1788" algn="l"/>
              </a:tabLst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Identity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 providers	2965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1788" algn="l"/>
              </a:tabLst>
            </a:pPr>
            <a:r>
              <a:rPr lang="en-US" sz="1200" cap="none" baseline="0" dirty="0" smtClean="0">
                <a:solidFill>
                  <a:schemeClr val="bg1"/>
                </a:solidFill>
                <a:latin typeface="+mj-lt"/>
              </a:rPr>
              <a:t>Service</a:t>
            </a:r>
            <a:r>
              <a:rPr lang="en-US" sz="1200" cap="none" dirty="0" smtClean="0">
                <a:solidFill>
                  <a:schemeClr val="bg1"/>
                </a:solidFill>
                <a:latin typeface="+mj-lt"/>
              </a:rPr>
              <a:t> providers	2319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1788" algn="l"/>
              </a:tabLst>
            </a:pPr>
            <a:r>
              <a:rPr lang="en-US" sz="1050" i="1" cap="none" dirty="0" smtClean="0">
                <a:solidFill>
                  <a:schemeClr val="bg1"/>
                </a:solidFill>
                <a:latin typeface="+mj-lt"/>
              </a:rPr>
              <a:t>Data: edugain.org, January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232" y="3346998"/>
            <a:ext cx="7279237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A loose federation,</a:t>
            </a:r>
            <a:r>
              <a:rPr lang="en-US" sz="1600" b="1" cap="none" dirty="0" smtClean="0">
                <a:solidFill>
                  <a:srgbClr val="6F2575"/>
                </a:solidFill>
                <a:latin typeface="+mj-lt"/>
              </a:rPr>
              <a:t> but with some big advantages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we see </a:t>
            </a:r>
            <a:r>
              <a:rPr kumimoji="0" lang="en-US" sz="1600" b="0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more than just the network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 </a:t>
            </a:r>
            <a:b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</a:b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Arial"/>
              </a:rPr>
              <a:t>incidents spread through the communities whose structure we already know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cap="none" dirty="0" smtClean="0">
                <a:solidFill>
                  <a:schemeClr val="bg1"/>
                </a:solidFill>
                <a:latin typeface="+mj-lt"/>
              </a:rPr>
              <a:t>recognized need and willingness to </a:t>
            </a:r>
            <a:r>
              <a:rPr lang="en-US" sz="1600" i="1" cap="none" dirty="0" smtClean="0">
                <a:solidFill>
                  <a:schemeClr val="bg1"/>
                </a:solidFill>
                <a:latin typeface="+mj-lt"/>
              </a:rPr>
              <a:t>collaborate and share data</a:t>
            </a:r>
            <a:endParaRPr kumimoji="0" lang="en-GB" sz="1600" b="0" i="1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702" y="4350841"/>
            <a:ext cx="2712281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Imagery by GEANT and Hannah Short,</a:t>
            </a:r>
            <a:r>
              <a:rPr kumimoji="0" lang="en-US" sz="10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j-lt"/>
                <a:ea typeface="+mn-ea"/>
                <a:cs typeface="+mn-cs"/>
                <a:sym typeface="Arial"/>
              </a:rPr>
              <a:t> CERN</a:t>
            </a:r>
            <a:endParaRPr kumimoji="0" lang="en-GB" sz="1000" b="0" i="0" u="none" strike="noStrike" cap="none" spc="0" normalizeH="0" baseline="0" dirty="0" smtClean="0">
              <a:ln>
                <a:noFill/>
              </a:ln>
              <a:solidFill>
                <a:srgbClr val="E3D88B"/>
              </a:solidFill>
              <a:effectLst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81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 smtClean="0"/>
              <a:t>A single policy cannot apply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different risk scenarios for participants,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different risk appreciation,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distinct legal contexts, …</a:t>
            </a:r>
            <a:endParaRPr lang="en-GB" dirty="0" smtClean="0"/>
          </a:p>
          <a:p>
            <a:r>
              <a:rPr lang="en-US" dirty="0" smtClean="0"/>
              <a:t>But one can ‘map’ policies and align policy structures</a:t>
            </a:r>
          </a:p>
          <a:p>
            <a:endParaRPr lang="en-GB" dirty="0" smtClean="0"/>
          </a:p>
          <a:p>
            <a:pPr algn="ctr"/>
            <a:r>
              <a:rPr lang="en-GB" sz="2000" i="1" dirty="0" smtClean="0">
                <a:solidFill>
                  <a:srgbClr val="6F2575"/>
                </a:solidFill>
              </a:rPr>
              <a:t>“enable interoperation of </a:t>
            </a:r>
            <a:r>
              <a:rPr lang="en-GB" sz="2000" i="1" dirty="0">
                <a:solidFill>
                  <a:srgbClr val="6F2575"/>
                </a:solidFill>
              </a:rPr>
              <a:t>collaborating Infrastructures in managing cross-infrastructure operational security risks</a:t>
            </a:r>
            <a:r>
              <a:rPr lang="en-GB" sz="2000" i="1" dirty="0" smtClean="0">
                <a:solidFill>
                  <a:srgbClr val="6F2575"/>
                </a:solidFill>
              </a:rPr>
              <a:t>.”</a:t>
            </a:r>
          </a:p>
          <a:p>
            <a:endParaRPr lang="en-US" dirty="0"/>
          </a:p>
          <a:p>
            <a:r>
              <a:rPr lang="en-US" dirty="0" smtClean="0"/>
              <a:t>which is the role of </a:t>
            </a:r>
            <a:r>
              <a:rPr lang="en-US" b="1" dirty="0" smtClean="0"/>
              <a:t>SCI</a:t>
            </a:r>
            <a:r>
              <a:rPr lang="en-US" dirty="0" smtClean="0"/>
              <a:t>: Security for Collaboration among Infrastructures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Trust and global policy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832" y="1920780"/>
            <a:ext cx="749338" cy="644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355" y="521473"/>
            <a:ext cx="2174815" cy="1132816"/>
          </a:xfrm>
          <a:prstGeom prst="rect">
            <a:avLst/>
          </a:prstGeom>
          <a:ln>
            <a:solidFill>
              <a:srgbClr val="F57A1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908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827830"/>
            <a:ext cx="8669759" cy="3512999"/>
          </a:xfrm>
        </p:spPr>
        <p:txBody>
          <a:bodyPr/>
          <a:lstStyle/>
          <a:p>
            <a:r>
              <a:rPr lang="en-US" dirty="0" smtClean="0"/>
              <a:t>Interoperation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Operational 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Incident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Traceability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Participant Responsibilities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Individual users</a:t>
            </a:r>
            <a:endParaRPr lang="en-GB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Collections of users (communities)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Service providers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Data Protection</a:t>
            </a:r>
          </a:p>
          <a:p>
            <a:endParaRPr lang="en-US" dirty="0"/>
          </a:p>
          <a:p>
            <a:r>
              <a:rPr lang="en-US" i="1" dirty="0" smtClean="0"/>
              <a:t>Alongside</a:t>
            </a:r>
            <a:r>
              <a:rPr lang="en-US" dirty="0" smtClean="0"/>
              <a:t>: assessment maturity model</a:t>
            </a:r>
          </a:p>
          <a:p>
            <a:r>
              <a:rPr lang="en-US" dirty="0" smtClean="0"/>
              <a:t>using </a:t>
            </a:r>
            <a:r>
              <a:rPr lang="en-US" b="1" dirty="0" smtClean="0">
                <a:solidFill>
                  <a:srgbClr val="6F2575"/>
                </a:solidFill>
              </a:rPr>
              <a:t>peer-reviewed self-assessment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SCI v2 – peer assessment and trust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764" y="1362314"/>
            <a:ext cx="3992628" cy="311176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549" y="521472"/>
            <a:ext cx="1952089" cy="298352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1999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686408"/>
            <a:ext cx="7151228" cy="37949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Example SCI Assessment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97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- Infrastructure for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A Policy structure for EGI and WLCG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57" y="684676"/>
            <a:ext cx="5542020" cy="3804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723" y="2546169"/>
            <a:ext cx="444168" cy="307957"/>
          </a:xfrm>
          <a:prstGeom prst="rect">
            <a:avLst/>
          </a:prstGeom>
          <a:solidFill>
            <a:srgbClr val="F8F8F8">
              <a:alpha val="80000"/>
            </a:srgbClr>
          </a:solidFill>
        </p:spPr>
      </p:pic>
    </p:spTree>
    <p:extLst>
      <p:ext uri="{BB962C8B-B14F-4D97-AF65-F5344CB8AC3E}">
        <p14:creationId xmlns:p14="http://schemas.microsoft.com/office/powerpoint/2010/main" val="11179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+mj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merged2018-DG.potx" id="{E721EBFD-8571-41E3-8A24-D1D268C6F4C7}" vid="{21AC983F-A357-447D-A787-A718DFDBC081}"/>
    </a:ext>
  </a:extLst>
</a:theme>
</file>

<file path=ppt/theme/theme2.xml><?xml version="1.0" encoding="utf-8"?>
<a:theme xmlns:a="http://schemas.openxmlformats.org/drawingml/2006/main" name="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ea typeface="Helvetica Neue"/>
            <a:cs typeface="Helvetica Neue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merged2018-DG.potx" id="{E721EBFD-8571-41E3-8A24-D1D268C6F4C7}" vid="{B7614952-D4D7-4235-93B7-6E2D7C1FF517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NIKHEF_PRESENTATIE-TEMPLATE-merged2018-DG</Template>
  <TotalTime>4493</TotalTime>
  <Words>1573</Words>
  <Application>Microsoft Office PowerPoint</Application>
  <PresentationFormat>On-screen Show (16:9)</PresentationFormat>
  <Paragraphs>430</Paragraphs>
  <Slides>46</Slides>
  <Notes>1</Notes>
  <HiddenSlides>17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Akkurat Std</vt:lpstr>
      <vt:lpstr>Akkurat Std Bold</vt:lpstr>
      <vt:lpstr>Akkurat Std Mono</vt:lpstr>
      <vt:lpstr>Arial</vt:lpstr>
      <vt:lpstr>Calibri</vt:lpstr>
      <vt:lpstr>Candara</vt:lpstr>
      <vt:lpstr>Courier New</vt:lpstr>
      <vt:lpstr>Helvetica</vt:lpstr>
      <vt:lpstr>Helvetica Neue</vt:lpstr>
      <vt:lpstr>Helvetica Neue Medium</vt:lpstr>
      <vt:lpstr>Helvetica-Narrow</vt:lpstr>
      <vt:lpstr>Minion Pro</vt:lpstr>
      <vt:lpstr>Verdana</vt:lpstr>
      <vt:lpstr>Wingdings</vt:lpstr>
      <vt:lpstr>White</vt:lpstr>
      <vt:lpstr>Nik2018-Standard</vt:lpstr>
      <vt:lpstr>Infrastructure for Collaboration</vt:lpstr>
      <vt:lpstr>PowerPoint Presentation</vt:lpstr>
      <vt:lpstr>LCG – a global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Infrastructure for Collaboration</dc:title>
  <dc:creator>davidg</dc:creator>
  <cp:lastModifiedBy>davidg</cp:lastModifiedBy>
  <cp:revision>140</cp:revision>
  <dcterms:created xsi:type="dcterms:W3CDTF">2018-12-10T09:02:55Z</dcterms:created>
  <dcterms:modified xsi:type="dcterms:W3CDTF">2019-01-16T08:47:02Z</dcterms:modified>
</cp:coreProperties>
</file>