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482" r:id="rId3"/>
    <p:sldId id="479" r:id="rId4"/>
    <p:sldId id="480" r:id="rId5"/>
    <p:sldId id="481" r:id="rId6"/>
    <p:sldId id="483" r:id="rId7"/>
    <p:sldId id="478" r:id="rId8"/>
    <p:sldId id="496" r:id="rId9"/>
    <p:sldId id="498" r:id="rId10"/>
    <p:sldId id="283" r:id="rId11"/>
    <p:sldId id="487" r:id="rId12"/>
    <p:sldId id="400" r:id="rId13"/>
    <p:sldId id="494" r:id="rId14"/>
    <p:sldId id="495" r:id="rId15"/>
    <p:sldId id="469" r:id="rId16"/>
    <p:sldId id="403" r:id="rId17"/>
    <p:sldId id="468" r:id="rId18"/>
    <p:sldId id="470" r:id="rId19"/>
    <p:sldId id="417" r:id="rId20"/>
    <p:sldId id="286" r:id="rId21"/>
    <p:sldId id="288" r:id="rId22"/>
    <p:sldId id="289" r:id="rId23"/>
    <p:sldId id="290" r:id="rId24"/>
    <p:sldId id="399" r:id="rId25"/>
    <p:sldId id="395" r:id="rId26"/>
    <p:sldId id="393" r:id="rId27"/>
    <p:sldId id="397" r:id="rId28"/>
    <p:sldId id="398" r:id="rId29"/>
    <p:sldId id="292" r:id="rId30"/>
    <p:sldId id="301" r:id="rId31"/>
    <p:sldId id="413" r:id="rId32"/>
    <p:sldId id="356" r:id="rId33"/>
    <p:sldId id="484" r:id="rId34"/>
    <p:sldId id="499" r:id="rId35"/>
    <p:sldId id="500" r:id="rId36"/>
    <p:sldId id="501" r:id="rId37"/>
    <p:sldId id="502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2" r:id="rId48"/>
    <p:sldId id="330" r:id="rId49"/>
    <p:sldId id="485" r:id="rId50"/>
    <p:sldId id="332" r:id="rId51"/>
    <p:sldId id="336" r:id="rId52"/>
    <p:sldId id="335" r:id="rId53"/>
    <p:sldId id="462" r:id="rId54"/>
    <p:sldId id="473" r:id="rId55"/>
    <p:sldId id="380" r:id="rId56"/>
    <p:sldId id="415" r:id="rId57"/>
    <p:sldId id="474" r:id="rId58"/>
    <p:sldId id="382" r:id="rId59"/>
    <p:sldId id="294" r:id="rId60"/>
    <p:sldId id="390" r:id="rId61"/>
    <p:sldId id="389" r:id="rId62"/>
    <p:sldId id="391" r:id="rId63"/>
    <p:sldId id="392" r:id="rId64"/>
    <p:sldId id="296" r:id="rId65"/>
    <p:sldId id="486" r:id="rId66"/>
    <p:sldId id="406" r:id="rId67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99"/>
    <a:srgbClr val="FF99CC"/>
    <a:srgbClr val="00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7" autoAdjust="0"/>
    <p:restoredTop sz="94660" autoAdjust="0"/>
  </p:normalViewPr>
  <p:slideViewPr>
    <p:cSldViewPr>
      <p:cViewPr varScale="1">
        <p:scale>
          <a:sx n="64" d="100"/>
          <a:sy n="64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1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3FF15-286B-4E86-BE97-10E7BE7C8AE5}" type="datetimeFigureOut">
              <a:rPr lang="en-US" smtClean="0"/>
              <a:pPr/>
              <a:t>2010-09-11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2E804-7218-4D50-9968-190B4C129F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CF9D-2DA0-4DF6-9568-064F047E59F1}" type="datetimeFigureOut">
              <a:rPr lang="en-US" smtClean="0"/>
              <a:pPr/>
              <a:t>2010-09-11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0B05-3BEC-4D1B-9C0A-28D17C9093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50B05-3BEC-4D1B-9C0A-28D17C90931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22FD8-BA49-4D4F-BB2C-59538957EDD4}" type="slidenum">
              <a:rPr lang="en-US"/>
              <a:pPr/>
              <a:t>60</a:t>
            </a:fld>
            <a:endParaRPr lang="en-US"/>
          </a:p>
        </p:txBody>
      </p:sp>
      <p:sp>
        <p:nvSpPr>
          <p:cNvPr id="817154" name="Text Box 2"/>
          <p:cNvSpPr txBox="1">
            <a:spLocks noChangeArrowheads="1"/>
          </p:cNvSpPr>
          <p:nvPr/>
        </p:nvSpPr>
        <p:spPr bwMode="auto">
          <a:xfrm>
            <a:off x="1132417" y="743427"/>
            <a:ext cx="4529667" cy="3720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71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1" y="4711254"/>
            <a:ext cx="5434028" cy="44640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2AEC3-03AE-4B80-A594-E5BE2D230215}" type="slidenum">
              <a:rPr lang="en-US"/>
              <a:pPr/>
              <a:t>61</a:t>
            </a:fld>
            <a:endParaRPr lang="en-US"/>
          </a:p>
        </p:txBody>
      </p:sp>
      <p:sp>
        <p:nvSpPr>
          <p:cNvPr id="815106" name="Text Box 2"/>
          <p:cNvSpPr txBox="1">
            <a:spLocks noChangeArrowheads="1"/>
          </p:cNvSpPr>
          <p:nvPr/>
        </p:nvSpPr>
        <p:spPr bwMode="auto">
          <a:xfrm>
            <a:off x="1132417" y="743427"/>
            <a:ext cx="4529667" cy="3720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510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1" y="4711254"/>
            <a:ext cx="5434028" cy="44640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3713163"/>
            <a:ext cx="428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B20A-8D30-46FC-8674-81CAE8D1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68" y="-14069"/>
            <a:ext cx="9172136" cy="13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 userDrawn="1"/>
        </p:nvGrpSpPr>
        <p:grpSpPr>
          <a:xfrm>
            <a:off x="815957" y="5786454"/>
            <a:ext cx="1963417" cy="500066"/>
            <a:chOff x="815957" y="5786454"/>
            <a:chExt cx="1184275" cy="301625"/>
          </a:xfrm>
        </p:grpSpPr>
        <p:pic>
          <p:nvPicPr>
            <p:cNvPr id="12" name="Picture 2" descr="H:\Home\davidg\Template\Logos\NIKHEF.wm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957" y="5786454"/>
              <a:ext cx="68421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H:\Home\davidg\Template\Logos\pdpbw-small.gif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0657" y="5821379"/>
              <a:ext cx="4095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75" y="5814590"/>
            <a:ext cx="4786313" cy="357188"/>
          </a:xfrm>
        </p:spPr>
        <p:txBody>
          <a:bodyPr/>
          <a:lstStyle>
            <a:lvl1pPr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Author and affiliation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420688" y="228600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D5ED-88F6-42CE-AF53-0FC15CFCD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B3AB-EAE3-4CC8-ACAA-E7A9BF087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AF94-7CC7-4666-B314-5C787AD3E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721519" y="2156619"/>
            <a:ext cx="428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9827-203A-491B-8DCD-71C2DCB9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362D-BF3B-402A-90C1-30D5877A4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143D-C8FD-4F2A-9499-DB13EE472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420688" y="214313"/>
            <a:ext cx="428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C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7758138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A233-C085-4621-AE82-93BA4DF5A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A366-783F-4092-974E-D1ECF116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40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3407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954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7B99-807B-4DB1-8E31-4C2425634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7DCA-28B3-46B7-AE1A-DED32AE62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346075"/>
            <a:ext cx="7900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3688" y="6500813"/>
            <a:ext cx="1071562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8875" y="6500813"/>
            <a:ext cx="328612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500813"/>
            <a:ext cx="471487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FE22299A-08F5-4923-B1E6-FBFA07A5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H:\Home\davidg\Template\Logos\NIKHEF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900" y="6484938"/>
            <a:ext cx="6842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 descr="H:\Home\davidg\Template\Logos\pdpbw-small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44600" y="6519863"/>
            <a:ext cx="409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71688" y="6429375"/>
            <a:ext cx="428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Franklin Gothic Demi" pitchFamily="34" charset="0"/>
                <a:cs typeface="+mn-cs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03" r:id="rId7"/>
    <p:sldLayoutId id="2147483704" r:id="rId8"/>
    <p:sldLayoutId id="2147483705" r:id="rId9"/>
    <p:sldLayoutId id="2147483713" r:id="rId10"/>
    <p:sldLayoutId id="214748370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Franklin Gothic Heavy" pitchFamily="34" charset="0"/>
        <a:buChar char="&gt;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Franklin Gothic Book" pitchFamily="34" charset="0"/>
        <a:buChar char="&gt;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ranks/My%20Documents/ogsa-wg/apa.vs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d-docdb.fnal.gov/cgi-bin/ShowDocument?docid=2952" TargetMode="External"/><Relationship Id="rId2" Type="http://schemas.openxmlformats.org/officeDocument/2006/relationships/hyperlink" Target="http://www.switch.ch/grid/support/documents/xacmlsam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ms.cern.ch/document/929867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Grid </a:t>
            </a:r>
            <a:r>
              <a:rPr lang="en-US" dirty="0" smtClean="0"/>
              <a:t>Technologies </a:t>
            </a:r>
            <a:r>
              <a:rPr lang="en-US" dirty="0" smtClean="0"/>
              <a:t>for AAI*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 Selected Grid Infrastructures and using a Subset of the available technologies (2010)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00375" y="5814590"/>
            <a:ext cx="6143625" cy="471930"/>
          </a:xfrm>
        </p:spPr>
        <p:txBody>
          <a:bodyPr/>
          <a:lstStyle/>
          <a:p>
            <a:pPr marL="0" indent="0"/>
            <a:r>
              <a:rPr lang="en-US" dirty="0" smtClean="0"/>
              <a:t>David Groep, </a:t>
            </a:r>
            <a:r>
              <a:rPr lang="en-US" dirty="0" err="1" smtClean="0"/>
              <a:t>Nikhef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i="1" dirty="0" smtClean="0"/>
              <a:t>with graphics by many others from publicly available sources ...</a:t>
            </a:r>
            <a:br>
              <a:rPr lang="en-GB" sz="1600" i="1" dirty="0" smtClean="0"/>
            </a:br>
            <a:r>
              <a:rPr lang="en-GB" sz="1600" i="1" dirty="0" smtClean="0"/>
              <a:t>based on the ISGC2010 Security Middleware presentation</a:t>
            </a:r>
          </a:p>
        </p:txBody>
      </p:sp>
      <p:pic>
        <p:nvPicPr>
          <p:cNvPr id="5" name="Picture 1" descr="H:\Home\davidg\BIG\Logo\Logo\BiGGrid-Logo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32" y="4754862"/>
            <a:ext cx="1253488" cy="929055"/>
          </a:xfrm>
          <a:prstGeom prst="rect">
            <a:avLst/>
          </a:prstGeom>
          <a:noFill/>
        </p:spPr>
      </p:pic>
      <p:pic>
        <p:nvPicPr>
          <p:cNvPr id="64513" name="Picture 1" descr="H:\Home\davidg\Template\Logos\EGEElogo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758" y="5144524"/>
            <a:ext cx="864096" cy="5017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Relying Party Defined Namespace Constraints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68850"/>
          </a:xfrm>
        </p:spPr>
        <p:txBody>
          <a:bodyPr/>
          <a:lstStyle/>
          <a:p>
            <a:r>
              <a:rPr lang="en-US" dirty="0" smtClean="0"/>
              <a:t>Constrain name space to specified subject names</a:t>
            </a:r>
          </a:p>
          <a:p>
            <a:endParaRPr lang="en-US" dirty="0" smtClean="0"/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now unique to Grids – but generic in concept</a:t>
            </a:r>
          </a:p>
          <a:p>
            <a:pPr lvl="1"/>
            <a:r>
              <a:rPr lang="en-US" dirty="0" smtClean="0"/>
              <a:t>Allows trust in a </a:t>
            </a:r>
            <a:r>
              <a:rPr lang="en-US" i="1" dirty="0" smtClean="0"/>
              <a:t>policy-based bridge </a:t>
            </a:r>
            <a:r>
              <a:rPr lang="en-US" dirty="0" smtClean="0"/>
              <a:t>PKI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Ensures a true globally unique, non re-used and persistent ID can be constructed</a:t>
            </a:r>
            <a:br>
              <a:rPr lang="en-US" dirty="0" smtClean="0"/>
            </a:br>
            <a:r>
              <a:rPr lang="en-US" dirty="0" smtClean="0"/>
              <a:t>.. a key requirement for multi-domain grids</a:t>
            </a:r>
            <a:endParaRPr lang="en-US" dirty="0" smtClean="0"/>
          </a:p>
          <a:p>
            <a:pPr lvl="1"/>
            <a:r>
              <a:rPr lang="en-US" dirty="0" smtClean="0"/>
              <a:t>See </a:t>
            </a:r>
            <a:r>
              <a:rPr lang="en-US" dirty="0" smtClean="0"/>
              <a:t>OGF CAOPS-WG “RPDNC Policies”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700808"/>
            <a:ext cx="9144000" cy="2292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TO Issuer "/C=GB/ST=Greater Manchester/L=Salford/O=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Comodo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CA Limited/CN=AAA Certificate Services" \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PERMIT Subject "/C=US/ST=UT/L=Salt Lake City/O=The USERTRUST Network/OU=http://www.usertrust.com/CN=UTN-USERFirst-Client Authentication and Email"</a:t>
            </a:r>
          </a:p>
          <a:p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TO Issuer "/C=US/ST=UT/L=Salt Lake City/O=The USERTRUST Network/OU=http://www.usertrust.com/CN=UTN-USERFirst-Client Authentication and Email" \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PERMIT Subject "/C=NL/O=TERENA/CN=TERENA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eScience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Personal CA"</a:t>
            </a:r>
          </a:p>
          <a:p>
            <a:endParaRPr lang="en-GB" sz="13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TO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Isser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"/C=NL/O=TERENA/CN=TERENA 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eScience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Personal CA" \</a:t>
            </a:r>
          </a:p>
          <a:p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  PERMIT Subject "/DC=org/DC=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terena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/DC=</a:t>
            </a:r>
            <a:r>
              <a:rPr lang="en-GB" sz="1300" dirty="0" err="1" smtClean="0">
                <a:latin typeface="Courier New" pitchFamily="49" charset="0"/>
                <a:cs typeface="Courier New" pitchFamily="49" charset="0"/>
              </a:rPr>
              <a:t>tcs</a:t>
            </a:r>
            <a:r>
              <a:rPr lang="en-GB" sz="1300" dirty="0" smtClean="0">
                <a:latin typeface="Courier New" pitchFamily="49" charset="0"/>
                <a:cs typeface="Courier New" pitchFamily="49" charset="0"/>
              </a:rPr>
              <a:t>/*"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PKI internals </a:t>
            </a:r>
            <a:r>
              <a:rPr lang="en-US" dirty="0" smtClean="0"/>
              <a:t>from </a:t>
            </a:r>
            <a:r>
              <a:rPr lang="en-US" dirty="0" smtClean="0"/>
              <a:t>the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435280" cy="4768850"/>
          </a:xfrm>
        </p:spPr>
        <p:txBody>
          <a:bodyPr/>
          <a:lstStyle/>
          <a:p>
            <a:r>
              <a:rPr lang="en-US" dirty="0" smtClean="0"/>
              <a:t>PKI is a great transport technology …</a:t>
            </a:r>
            <a:br>
              <a:rPr lang="en-US" dirty="0" smtClean="0"/>
            </a:br>
            <a:r>
              <a:rPr lang="en-US" dirty="0" smtClean="0"/>
              <a:t>				… but a no-go for most users</a:t>
            </a:r>
          </a:p>
          <a:p>
            <a:endParaRPr lang="en-US" dirty="0" smtClean="0"/>
          </a:p>
          <a:p>
            <a:r>
              <a:rPr lang="en-US" dirty="0" smtClean="0"/>
              <a:t>How to hide the PKI internals?</a:t>
            </a:r>
          </a:p>
          <a:p>
            <a:pPr lvl="1"/>
            <a:r>
              <a:rPr lang="en-US" dirty="0" smtClean="0"/>
              <a:t>do away with multiple ID checks by leveraging federations (</a:t>
            </a:r>
            <a:r>
              <a:rPr lang="en-US" i="1" dirty="0" smtClean="0"/>
              <a:t>TERENA TCS, </a:t>
            </a:r>
            <a:r>
              <a:rPr lang="en-US" i="1" dirty="0" err="1" smtClean="0"/>
              <a:t>SWITCHaai</a:t>
            </a:r>
            <a:r>
              <a:rPr lang="en-US" i="1" dirty="0" smtClean="0"/>
              <a:t>, </a:t>
            </a:r>
            <a:r>
              <a:rPr lang="en-US" i="1" dirty="0" err="1" smtClean="0"/>
              <a:t>DFNaai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hide credential management in client tools (</a:t>
            </a:r>
            <a:r>
              <a:rPr lang="en-US" i="1" dirty="0" err="1" smtClean="0"/>
              <a:t>jGridstart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offer credential management as a service (</a:t>
            </a:r>
            <a:r>
              <a:rPr lang="en-US" i="1" dirty="0" err="1" smtClean="0"/>
              <a:t>MyProxy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i="1" dirty="0" smtClean="0"/>
              <a:t>user does not see PKI that drives the infrastructure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39284"/>
            <a:ext cx="6357982" cy="31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Federated PKI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26" y="1231918"/>
            <a:ext cx="8229600" cy="4768850"/>
          </a:xfrm>
        </p:spPr>
        <p:txBody>
          <a:bodyPr/>
          <a:lstStyle/>
          <a:p>
            <a:r>
              <a:rPr lang="en-GB" dirty="0" smtClean="0"/>
              <a:t>Use your federation ID</a:t>
            </a:r>
          </a:p>
          <a:p>
            <a:r>
              <a:rPr lang="en-GB" dirty="0" smtClean="0"/>
              <a:t>... to authenticate to a service</a:t>
            </a:r>
          </a:p>
          <a:p>
            <a:r>
              <a:rPr lang="en-GB" dirty="0" smtClean="0"/>
              <a:t>... that issues a certificate</a:t>
            </a:r>
          </a:p>
          <a:p>
            <a:r>
              <a:rPr lang="en-GB" dirty="0" smtClean="0"/>
              <a:t>... recognised by the Grid today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BDC3-490E-4051-87A9-DBD07A0E03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14876" y="5786454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Outdated </a:t>
            </a:r>
            <a:br>
              <a:rPr lang="en-US" sz="1200" i="1" dirty="0" smtClean="0"/>
            </a:br>
            <a:r>
              <a:rPr lang="en-US" sz="1200" i="1" dirty="0" smtClean="0"/>
              <a:t>Graphic from: </a:t>
            </a:r>
          </a:p>
          <a:p>
            <a:pPr algn="r"/>
            <a:r>
              <a:rPr lang="en-US" sz="1200" i="1" dirty="0" smtClean="0"/>
              <a:t>Jan Meijer, UNINETT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548680"/>
            <a:ext cx="36004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Implementations: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C00000"/>
                </a:solidFill>
              </a:rPr>
              <a:t> DFN Grid CA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C00000"/>
                </a:solidFill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</a:rPr>
              <a:t>SWITCHaai</a:t>
            </a:r>
            <a:r>
              <a:rPr lang="en-US" sz="1600" i="1" dirty="0" smtClean="0">
                <a:solidFill>
                  <a:srgbClr val="C00000"/>
                </a:solidFill>
              </a:rPr>
              <a:t> SLCS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C00000"/>
                </a:solidFill>
              </a:rPr>
              <a:t> TERENA </a:t>
            </a:r>
            <a:r>
              <a:rPr lang="en-US" sz="1600" i="1" dirty="0" err="1" smtClean="0">
                <a:solidFill>
                  <a:srgbClr val="C00000"/>
                </a:solidFill>
              </a:rPr>
              <a:t>eScience</a:t>
            </a:r>
            <a:r>
              <a:rPr lang="en-US" sz="1600" i="1" dirty="0" smtClean="0">
                <a:solidFill>
                  <a:srgbClr val="C00000"/>
                </a:solidFill>
              </a:rPr>
              <a:t> Personal CA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C00000"/>
                </a:solidFill>
              </a:rPr>
              <a:t> CI Logon (Q4 2010)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C00000"/>
                </a:solidFill>
              </a:rPr>
              <a:t> ARCS CA (end 2010)</a:t>
            </a:r>
            <a:endParaRPr lang="en-GB" sz="1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Tasks, Services, </a:t>
            </a:r>
            <a:br>
              <a:rPr lang="en-US" dirty="0" smtClean="0"/>
            </a:br>
            <a:r>
              <a:rPr lang="en-US" dirty="0" smtClean="0"/>
              <a:t>and brokering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Delegation</a:t>
            </a:r>
          </a:p>
          <a:p>
            <a:r>
              <a:rPr lang="en-US" dirty="0" smtClean="0"/>
              <a:t>RFC3820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Services in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317" name="Group 316"/>
          <p:cNvGrpSpPr/>
          <p:nvPr/>
        </p:nvGrpSpPr>
        <p:grpSpPr>
          <a:xfrm>
            <a:off x="281500" y="1268760"/>
            <a:ext cx="6551200" cy="4176464"/>
            <a:chOff x="281500" y="1268760"/>
            <a:chExt cx="6551200" cy="4176464"/>
          </a:xfrm>
        </p:grpSpPr>
        <p:sp>
          <p:nvSpPr>
            <p:cNvPr id="316" name="Rectangle 315"/>
            <p:cNvSpPr/>
            <p:nvPr/>
          </p:nvSpPr>
          <p:spPr>
            <a:xfrm>
              <a:off x="281500" y="1268760"/>
              <a:ext cx="6480720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5" name="Group 314"/>
            <p:cNvGrpSpPr/>
            <p:nvPr/>
          </p:nvGrpSpPr>
          <p:grpSpPr>
            <a:xfrm>
              <a:off x="395536" y="1412776"/>
              <a:ext cx="6437164" cy="4024647"/>
              <a:chOff x="411163" y="1571625"/>
              <a:chExt cx="9013825" cy="5635626"/>
            </a:xfrm>
          </p:grpSpPr>
          <p:grpSp>
            <p:nvGrpSpPr>
              <p:cNvPr id="8" name="Group 2"/>
              <p:cNvGrpSpPr>
                <a:grpSpLocks/>
              </p:cNvGrpSpPr>
              <p:nvPr/>
            </p:nvGrpSpPr>
            <p:grpSpPr bwMode="auto">
              <a:xfrm>
                <a:off x="4341815" y="2335212"/>
                <a:ext cx="1144588" cy="530224"/>
                <a:chOff x="2735" y="1471"/>
                <a:chExt cx="721" cy="334"/>
              </a:xfrm>
            </p:grpSpPr>
            <p:sp>
              <p:nvSpPr>
                <p:cNvPr id="9" name="AutoShape 3"/>
                <p:cNvSpPr>
                  <a:spLocks noChangeArrowheads="1"/>
                </p:cNvSpPr>
                <p:nvPr/>
              </p:nvSpPr>
              <p:spPr bwMode="auto">
                <a:xfrm>
                  <a:off x="2735" y="1527"/>
                  <a:ext cx="721" cy="222"/>
                </a:xfrm>
                <a:prstGeom prst="roundRect">
                  <a:avLst>
                    <a:gd name="adj" fmla="val 449"/>
                  </a:avLst>
                </a:prstGeom>
                <a:solidFill>
                  <a:srgbClr val="8CF4EA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735" y="1471"/>
                  <a:ext cx="721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SRM-Clien</a:t>
                  </a:r>
                  <a:r>
                    <a:rPr lang="en-GB" sz="1100" b="1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t</a:t>
                  </a:r>
                </a:p>
              </p:txBody>
            </p:sp>
          </p:grp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585788" y="4106866"/>
                <a:ext cx="1287463" cy="747713"/>
                <a:chOff x="369" y="2587"/>
                <a:chExt cx="811" cy="471"/>
              </a:xfrm>
            </p:grpSpPr>
            <p:sp>
              <p:nvSpPr>
                <p:cNvPr id="12" name="AutoShape 6"/>
                <p:cNvSpPr>
                  <a:spLocks noChangeArrowheads="1"/>
                </p:cNvSpPr>
                <p:nvPr/>
              </p:nvSpPr>
              <p:spPr bwMode="auto">
                <a:xfrm>
                  <a:off x="369" y="2587"/>
                  <a:ext cx="811" cy="471"/>
                </a:xfrm>
                <a:prstGeom prst="roundRect">
                  <a:avLst>
                    <a:gd name="adj" fmla="val 208"/>
                  </a:avLst>
                </a:prstGeom>
                <a:solidFill>
                  <a:srgbClr val="FFCC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9" y="2655"/>
                  <a:ext cx="811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 b="1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SRM</a:t>
                  </a:r>
                </a:p>
                <a:p>
                  <a:pPr algn="ctr" eaLnBrk="1">
                    <a:lnSpc>
                      <a:spcPct val="94000"/>
                    </a:lnSpc>
                    <a:buClr>
                      <a:srgbClr val="000000"/>
                    </a:buClr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GB" sz="1100" b="1">
                    <a:solidFill>
                      <a:srgbClr val="000000"/>
                    </a:solidFill>
                    <a:ea typeface="Gothic" charset="0"/>
                    <a:cs typeface="Gothic" charset="0"/>
                  </a:endParaRPr>
                </a:p>
              </p:txBody>
            </p:sp>
          </p:grp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600200" y="4876800"/>
                <a:ext cx="1588" cy="50958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15" name="Group 9"/>
              <p:cNvGrpSpPr>
                <a:grpSpLocks/>
              </p:cNvGrpSpPr>
              <p:nvPr/>
            </p:nvGrpSpPr>
            <p:grpSpPr bwMode="auto">
              <a:xfrm>
                <a:off x="1481138" y="5327650"/>
                <a:ext cx="957262" cy="574675"/>
                <a:chOff x="933" y="3356"/>
                <a:chExt cx="603" cy="362"/>
              </a:xfrm>
            </p:grpSpPr>
            <p:grpSp>
              <p:nvGrpSpPr>
                <p:cNvPr id="16" name="Group 10"/>
                <p:cNvGrpSpPr>
                  <a:grpSpLocks/>
                </p:cNvGrpSpPr>
                <p:nvPr/>
              </p:nvGrpSpPr>
              <p:grpSpPr bwMode="auto">
                <a:xfrm>
                  <a:off x="933" y="3356"/>
                  <a:ext cx="591" cy="363"/>
                  <a:chOff x="933" y="3356"/>
                  <a:chExt cx="591" cy="363"/>
                </a:xfrm>
              </p:grpSpPr>
              <p:sp>
                <p:nvSpPr>
                  <p:cNvPr id="18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933" y="3356"/>
                    <a:ext cx="591" cy="363"/>
                  </a:xfrm>
                  <a:custGeom>
                    <a:avLst/>
                    <a:gdLst/>
                    <a:ahLst/>
                    <a:cxnLst>
                      <a:cxn ang="0">
                        <a:pos x="1304" y="0"/>
                      </a:cxn>
                      <a:cxn ang="0">
                        <a:pos x="0" y="200"/>
                      </a:cxn>
                      <a:cxn ang="0">
                        <a:pos x="0" y="1401"/>
                      </a:cxn>
                      <a:cxn ang="0">
                        <a:pos x="1304" y="1601"/>
                      </a:cxn>
                      <a:cxn ang="0">
                        <a:pos x="2606" y="1401"/>
                      </a:cxn>
                      <a:cxn ang="0">
                        <a:pos x="2606" y="200"/>
                      </a:cxn>
                      <a:cxn ang="0">
                        <a:pos x="1304" y="0"/>
                      </a:cxn>
                      <a:cxn ang="0">
                        <a:pos x="1304" y="0"/>
                      </a:cxn>
                    </a:cxnLst>
                    <a:rect l="0" t="0" r="r" b="b"/>
                    <a:pathLst>
                      <a:path w="2607" h="1602">
                        <a:moveTo>
                          <a:pt x="1304" y="0"/>
                        </a:moveTo>
                        <a:cubicBezTo>
                          <a:pt x="589" y="0"/>
                          <a:pt x="0" y="96"/>
                          <a:pt x="0" y="200"/>
                        </a:cubicBezTo>
                        <a:lnTo>
                          <a:pt x="0" y="1401"/>
                        </a:lnTo>
                        <a:cubicBezTo>
                          <a:pt x="0" y="1507"/>
                          <a:pt x="589" y="1601"/>
                          <a:pt x="1304" y="1601"/>
                        </a:cubicBezTo>
                        <a:cubicBezTo>
                          <a:pt x="2013" y="1601"/>
                          <a:pt x="2606" y="1507"/>
                          <a:pt x="2606" y="1401"/>
                        </a:cubicBezTo>
                        <a:lnTo>
                          <a:pt x="2606" y="200"/>
                        </a:lnTo>
                        <a:cubicBezTo>
                          <a:pt x="2606" y="96"/>
                          <a:pt x="2013" y="0"/>
                          <a:pt x="1304" y="0"/>
                        </a:cubicBezTo>
                        <a:lnTo>
                          <a:pt x="1304" y="0"/>
                        </a:lnTo>
                      </a:path>
                    </a:pathLst>
                  </a:custGeom>
                  <a:solidFill>
                    <a:srgbClr val="CC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sp>
                <p:nvSpPr>
                  <p:cNvPr id="1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3" y="3454"/>
                    <a:ext cx="591" cy="1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 eaLnBrk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100">
                        <a:solidFill>
                          <a:schemeClr val="tx1"/>
                        </a:solidFill>
                      </a:rPr>
                      <a:t>cache</a:t>
                    </a:r>
                  </a:p>
                </p:txBody>
              </p:sp>
            </p:grpSp>
            <p:sp>
              <p:nvSpPr>
                <p:cNvPr id="17" name="Freeform 13"/>
                <p:cNvSpPr>
                  <a:spLocks noChangeArrowheads="1"/>
                </p:cNvSpPr>
                <p:nvPr/>
              </p:nvSpPr>
              <p:spPr bwMode="auto">
                <a:xfrm>
                  <a:off x="933" y="3356"/>
                  <a:ext cx="604" cy="98"/>
                </a:xfrm>
                <a:custGeom>
                  <a:avLst/>
                  <a:gdLst/>
                  <a:ahLst/>
                  <a:cxnLst>
                    <a:cxn ang="0">
                      <a:pos x="1332" y="0"/>
                    </a:cxn>
                    <a:cxn ang="0">
                      <a:pos x="0" y="206"/>
                    </a:cxn>
                    <a:cxn ang="0">
                      <a:pos x="1332" y="431"/>
                    </a:cxn>
                    <a:cxn ang="0">
                      <a:pos x="2664" y="206"/>
                    </a:cxn>
                    <a:cxn ang="0">
                      <a:pos x="1332" y="0"/>
                    </a:cxn>
                    <a:cxn ang="0">
                      <a:pos x="1332" y="0"/>
                    </a:cxn>
                  </a:cxnLst>
                  <a:rect l="0" t="0" r="r" b="b"/>
                  <a:pathLst>
                    <a:path w="2665" h="432">
                      <a:moveTo>
                        <a:pt x="1332" y="0"/>
                      </a:moveTo>
                      <a:cubicBezTo>
                        <a:pt x="603" y="0"/>
                        <a:pt x="0" y="98"/>
                        <a:pt x="0" y="206"/>
                      </a:cubicBezTo>
                      <a:cubicBezTo>
                        <a:pt x="0" y="333"/>
                        <a:pt x="603" y="431"/>
                        <a:pt x="1332" y="431"/>
                      </a:cubicBezTo>
                      <a:cubicBezTo>
                        <a:pt x="2058" y="431"/>
                        <a:pt x="2664" y="333"/>
                        <a:pt x="2664" y="206"/>
                      </a:cubicBezTo>
                      <a:cubicBezTo>
                        <a:pt x="2664" y="98"/>
                        <a:pt x="2058" y="0"/>
                        <a:pt x="1332" y="0"/>
                      </a:cubicBezTo>
                      <a:lnTo>
                        <a:pt x="1332" y="0"/>
                      </a:lnTo>
                    </a:path>
                  </a:pathLst>
                </a:custGeom>
                <a:solidFill>
                  <a:srgbClr val="D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</p:grpSp>
          <p:grpSp>
            <p:nvGrpSpPr>
              <p:cNvPr id="20" name="Group 14"/>
              <p:cNvGrpSpPr>
                <a:grpSpLocks/>
              </p:cNvGrpSpPr>
              <p:nvPr/>
            </p:nvGrpSpPr>
            <p:grpSpPr bwMode="auto">
              <a:xfrm>
                <a:off x="3963986" y="4086228"/>
                <a:ext cx="1174749" cy="744538"/>
                <a:chOff x="2497" y="2574"/>
                <a:chExt cx="740" cy="469"/>
              </a:xfrm>
            </p:grpSpPr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auto">
                <a:xfrm>
                  <a:off x="2497" y="2574"/>
                  <a:ext cx="740" cy="469"/>
                </a:xfrm>
                <a:prstGeom prst="roundRect">
                  <a:avLst>
                    <a:gd name="adj" fmla="val 213"/>
                  </a:avLst>
                </a:prstGeom>
                <a:solidFill>
                  <a:srgbClr val="FFCC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2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97" y="2725"/>
                  <a:ext cx="740" cy="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SRM</a:t>
                  </a:r>
                </a:p>
              </p:txBody>
            </p:sp>
          </p:grp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5094288" y="4851400"/>
                <a:ext cx="1587" cy="43815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3878261" y="5289545"/>
                <a:ext cx="901699" cy="615950"/>
                <a:chOff x="2443" y="3332"/>
                <a:chExt cx="568" cy="388"/>
              </a:xfrm>
            </p:grpSpPr>
            <p:grpSp>
              <p:nvGrpSpPr>
                <p:cNvPr id="25" name="Group 19"/>
                <p:cNvGrpSpPr>
                  <a:grpSpLocks/>
                </p:cNvGrpSpPr>
                <p:nvPr/>
              </p:nvGrpSpPr>
              <p:grpSpPr bwMode="auto">
                <a:xfrm>
                  <a:off x="2443" y="3332"/>
                  <a:ext cx="556" cy="388"/>
                  <a:chOff x="2443" y="3332"/>
                  <a:chExt cx="556" cy="388"/>
                </a:xfrm>
              </p:grpSpPr>
              <p:sp>
                <p:nvSpPr>
                  <p:cNvPr id="27" name="Freeform 20"/>
                  <p:cNvSpPr>
                    <a:spLocks noChangeArrowheads="1"/>
                  </p:cNvSpPr>
                  <p:nvPr/>
                </p:nvSpPr>
                <p:spPr bwMode="auto">
                  <a:xfrm>
                    <a:off x="2443" y="3332"/>
                    <a:ext cx="555" cy="388"/>
                  </a:xfrm>
                  <a:custGeom>
                    <a:avLst/>
                    <a:gdLst/>
                    <a:ahLst/>
                    <a:cxnLst>
                      <a:cxn ang="0">
                        <a:pos x="1227" y="0"/>
                      </a:cxn>
                      <a:cxn ang="0">
                        <a:pos x="0" y="214"/>
                      </a:cxn>
                      <a:cxn ang="0">
                        <a:pos x="0" y="1498"/>
                      </a:cxn>
                      <a:cxn ang="0">
                        <a:pos x="1227" y="1710"/>
                      </a:cxn>
                      <a:cxn ang="0">
                        <a:pos x="2447" y="1498"/>
                      </a:cxn>
                      <a:cxn ang="0">
                        <a:pos x="2447" y="214"/>
                      </a:cxn>
                      <a:cxn ang="0">
                        <a:pos x="1227" y="0"/>
                      </a:cxn>
                      <a:cxn ang="0">
                        <a:pos x="1227" y="0"/>
                      </a:cxn>
                    </a:cxnLst>
                    <a:rect l="0" t="0" r="r" b="b"/>
                    <a:pathLst>
                      <a:path w="2448" h="1711">
                        <a:moveTo>
                          <a:pt x="1227" y="0"/>
                        </a:moveTo>
                        <a:cubicBezTo>
                          <a:pt x="552" y="0"/>
                          <a:pt x="0" y="103"/>
                          <a:pt x="0" y="214"/>
                        </a:cubicBezTo>
                        <a:lnTo>
                          <a:pt x="0" y="1498"/>
                        </a:lnTo>
                        <a:cubicBezTo>
                          <a:pt x="0" y="1608"/>
                          <a:pt x="552" y="1710"/>
                          <a:pt x="1227" y="1710"/>
                        </a:cubicBezTo>
                        <a:cubicBezTo>
                          <a:pt x="1892" y="1710"/>
                          <a:pt x="2447" y="1608"/>
                          <a:pt x="2447" y="1498"/>
                        </a:cubicBezTo>
                        <a:lnTo>
                          <a:pt x="2447" y="214"/>
                        </a:lnTo>
                        <a:cubicBezTo>
                          <a:pt x="2447" y="103"/>
                          <a:pt x="1892" y="0"/>
                          <a:pt x="1227" y="0"/>
                        </a:cubicBezTo>
                        <a:lnTo>
                          <a:pt x="1227" y="0"/>
                        </a:lnTo>
                      </a:path>
                    </a:pathLst>
                  </a:custGeom>
                  <a:solidFill>
                    <a:srgbClr val="CC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sp>
                <p:nvSpPr>
                  <p:cNvPr id="2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3" y="3435"/>
                    <a:ext cx="556" cy="1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 eaLnBrk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200">
                        <a:solidFill>
                          <a:schemeClr val="tx1"/>
                        </a:solidFill>
                      </a:rPr>
                      <a:t>dCache</a:t>
                    </a:r>
                  </a:p>
                </p:txBody>
              </p:sp>
            </p:grpSp>
            <p:sp>
              <p:nvSpPr>
                <p:cNvPr id="26" name="Freeform 22"/>
                <p:cNvSpPr>
                  <a:spLocks noChangeArrowheads="1"/>
                </p:cNvSpPr>
                <p:nvPr/>
              </p:nvSpPr>
              <p:spPr bwMode="auto">
                <a:xfrm>
                  <a:off x="2443" y="3332"/>
                  <a:ext cx="568" cy="103"/>
                </a:xfrm>
                <a:custGeom>
                  <a:avLst/>
                  <a:gdLst/>
                  <a:ahLst/>
                  <a:cxnLst>
                    <a:cxn ang="0">
                      <a:pos x="1253" y="0"/>
                    </a:cxn>
                    <a:cxn ang="0">
                      <a:pos x="0" y="220"/>
                    </a:cxn>
                    <a:cxn ang="0">
                      <a:pos x="1253" y="453"/>
                    </a:cxn>
                    <a:cxn ang="0">
                      <a:pos x="2505" y="220"/>
                    </a:cxn>
                    <a:cxn ang="0">
                      <a:pos x="1253" y="0"/>
                    </a:cxn>
                    <a:cxn ang="0">
                      <a:pos x="1253" y="0"/>
                    </a:cxn>
                  </a:cxnLst>
                  <a:rect l="0" t="0" r="r" b="b"/>
                  <a:pathLst>
                    <a:path w="2506" h="454">
                      <a:moveTo>
                        <a:pt x="1253" y="0"/>
                      </a:moveTo>
                      <a:cubicBezTo>
                        <a:pt x="568" y="0"/>
                        <a:pt x="0" y="103"/>
                        <a:pt x="0" y="220"/>
                      </a:cubicBezTo>
                      <a:cubicBezTo>
                        <a:pt x="0" y="350"/>
                        <a:pt x="568" y="453"/>
                        <a:pt x="1253" y="453"/>
                      </a:cubicBezTo>
                      <a:cubicBezTo>
                        <a:pt x="1937" y="453"/>
                        <a:pt x="2505" y="350"/>
                        <a:pt x="2505" y="220"/>
                      </a:cubicBezTo>
                      <a:cubicBezTo>
                        <a:pt x="2505" y="103"/>
                        <a:pt x="1937" y="0"/>
                        <a:pt x="1253" y="0"/>
                      </a:cubicBezTo>
                      <a:lnTo>
                        <a:pt x="1253" y="0"/>
                      </a:lnTo>
                    </a:path>
                  </a:pathLst>
                </a:custGeom>
                <a:solidFill>
                  <a:srgbClr val="D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</p:grp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4416425" y="2795588"/>
                <a:ext cx="1588" cy="1285875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 flipV="1">
                <a:off x="1911350" y="4443413"/>
                <a:ext cx="2009775" cy="47625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31" name="Group 25"/>
              <p:cNvGrpSpPr>
                <a:grpSpLocks/>
              </p:cNvGrpSpPr>
              <p:nvPr/>
            </p:nvGrpSpPr>
            <p:grpSpPr bwMode="auto">
              <a:xfrm>
                <a:off x="593725" y="3933825"/>
                <a:ext cx="831850" cy="633413"/>
                <a:chOff x="374" y="2478"/>
                <a:chExt cx="524" cy="399"/>
              </a:xfrm>
            </p:grpSpPr>
            <p:sp>
              <p:nvSpPr>
                <p:cNvPr id="32" name="AutoShape 26"/>
                <p:cNvSpPr>
                  <a:spLocks noChangeArrowheads="1"/>
                </p:cNvSpPr>
                <p:nvPr/>
              </p:nvSpPr>
              <p:spPr bwMode="auto">
                <a:xfrm>
                  <a:off x="374" y="2478"/>
                  <a:ext cx="525" cy="376"/>
                </a:xfrm>
                <a:prstGeom prst="roundRect">
                  <a:avLst>
                    <a:gd name="adj" fmla="val 26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33" name="Group 27"/>
                <p:cNvGrpSpPr>
                  <a:grpSpLocks/>
                </p:cNvGrpSpPr>
                <p:nvPr/>
              </p:nvGrpSpPr>
              <p:grpSpPr bwMode="auto">
                <a:xfrm>
                  <a:off x="375" y="2478"/>
                  <a:ext cx="511" cy="400"/>
                  <a:chOff x="375" y="2478"/>
                  <a:chExt cx="511" cy="400"/>
                </a:xfrm>
              </p:grpSpPr>
              <p:sp>
                <p:nvSpPr>
                  <p:cNvPr id="34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375" y="2478"/>
                    <a:ext cx="511" cy="400"/>
                  </a:xfrm>
                  <a:prstGeom prst="roundRect">
                    <a:avLst>
                      <a:gd name="adj" fmla="val 250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35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75" y="2478"/>
                    <a:ext cx="498" cy="387"/>
                    <a:chOff x="375" y="2478"/>
                    <a:chExt cx="498" cy="387"/>
                  </a:xfrm>
                </p:grpSpPr>
                <p:sp>
                  <p:nvSpPr>
                    <p:cNvPr id="36" name="AutoShap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" y="2478"/>
                      <a:ext cx="498" cy="387"/>
                    </a:xfrm>
                    <a:prstGeom prst="roundRect">
                      <a:avLst>
                        <a:gd name="adj" fmla="val 25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37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" y="2478"/>
                      <a:ext cx="498" cy="387"/>
                    </a:xfrm>
                    <a:prstGeom prst="roundRect">
                      <a:avLst>
                        <a:gd name="adj" fmla="val 25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</p:grpSp>
            </p:grpSp>
          </p:grp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 flipH="1">
                <a:off x="1870075" y="4749800"/>
                <a:ext cx="2085975" cy="158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39" name="Group 33"/>
              <p:cNvGrpSpPr>
                <a:grpSpLocks/>
              </p:cNvGrpSpPr>
              <p:nvPr/>
            </p:nvGrpSpPr>
            <p:grpSpPr bwMode="auto">
              <a:xfrm>
                <a:off x="1987550" y="4497409"/>
                <a:ext cx="2911476" cy="377826"/>
                <a:chOff x="1252" y="2833"/>
                <a:chExt cx="1834" cy="238"/>
              </a:xfrm>
            </p:grpSpPr>
            <p:sp>
              <p:nvSpPr>
                <p:cNvPr id="40" name="AutoShape 34"/>
                <p:cNvSpPr>
                  <a:spLocks noChangeArrowheads="1"/>
                </p:cNvSpPr>
                <p:nvPr/>
              </p:nvSpPr>
              <p:spPr bwMode="auto">
                <a:xfrm>
                  <a:off x="1252" y="2833"/>
                  <a:ext cx="1200" cy="160"/>
                </a:xfrm>
                <a:prstGeom prst="roundRect">
                  <a:avLst>
                    <a:gd name="adj" fmla="val 62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41" name="Group 35"/>
                <p:cNvGrpSpPr>
                  <a:grpSpLocks/>
                </p:cNvGrpSpPr>
                <p:nvPr/>
              </p:nvGrpSpPr>
              <p:grpSpPr bwMode="auto">
                <a:xfrm>
                  <a:off x="1255" y="2833"/>
                  <a:ext cx="1831" cy="238"/>
                  <a:chOff x="1255" y="2833"/>
                  <a:chExt cx="1831" cy="238"/>
                </a:xfrm>
              </p:grpSpPr>
              <p:sp>
                <p:nvSpPr>
                  <p:cNvPr id="42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255" y="2833"/>
                    <a:ext cx="1185" cy="168"/>
                  </a:xfrm>
                  <a:prstGeom prst="roundRect">
                    <a:avLst>
                      <a:gd name="adj" fmla="val 59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43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255" y="2833"/>
                    <a:ext cx="1831" cy="238"/>
                    <a:chOff x="1255" y="2833"/>
                    <a:chExt cx="1831" cy="238"/>
                  </a:xfrm>
                </p:grpSpPr>
                <p:sp>
                  <p:nvSpPr>
                    <p:cNvPr id="44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5" y="2833"/>
                      <a:ext cx="1172" cy="155"/>
                    </a:xfrm>
                    <a:prstGeom prst="roundRect">
                      <a:avLst>
                        <a:gd name="adj" fmla="val 648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45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55" y="2834"/>
                      <a:ext cx="1831" cy="237"/>
                      <a:chOff x="1255" y="2834"/>
                      <a:chExt cx="1831" cy="237"/>
                    </a:xfrm>
                  </p:grpSpPr>
                  <p:sp>
                    <p:nvSpPr>
                      <p:cNvPr id="46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55" y="2834"/>
                        <a:ext cx="1162" cy="145"/>
                      </a:xfrm>
                      <a:prstGeom prst="roundRect">
                        <a:avLst>
                          <a:gd name="adj" fmla="val 69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47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5" y="2834"/>
                        <a:ext cx="1831" cy="237"/>
                        <a:chOff x="1255" y="2834"/>
                        <a:chExt cx="1831" cy="237"/>
                      </a:xfrm>
                    </p:grpSpPr>
                    <p:sp>
                      <p:nvSpPr>
                        <p:cNvPr id="48" name="AutoShape 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5" y="2834"/>
                          <a:ext cx="1152" cy="138"/>
                        </a:xfrm>
                        <a:prstGeom prst="roundRect">
                          <a:avLst>
                            <a:gd name="adj" fmla="val 722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49" name="Group 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55" y="2834"/>
                          <a:ext cx="1831" cy="237"/>
                          <a:chOff x="1255" y="2834"/>
                          <a:chExt cx="1831" cy="237"/>
                        </a:xfrm>
                      </p:grpSpPr>
                      <p:sp>
                        <p:nvSpPr>
                          <p:cNvPr id="50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55" y="2834"/>
                            <a:ext cx="1142" cy="129"/>
                          </a:xfrm>
                          <a:prstGeom prst="roundRect">
                            <a:avLst>
                              <a:gd name="adj" fmla="val 778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51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55" y="2834"/>
                            <a:ext cx="1831" cy="237"/>
                            <a:chOff x="1255" y="2834"/>
                            <a:chExt cx="1831" cy="237"/>
                          </a:xfrm>
                        </p:grpSpPr>
                        <p:sp>
                          <p:nvSpPr>
                            <p:cNvPr id="52" name="AutoShap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55" y="2834"/>
                              <a:ext cx="1133" cy="120"/>
                            </a:xfrm>
                            <a:prstGeom prst="roundRect">
                              <a:avLst>
                                <a:gd name="adj" fmla="val 833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53" name="Group 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55" y="2834"/>
                              <a:ext cx="1831" cy="237"/>
                              <a:chOff x="1255" y="2834"/>
                              <a:chExt cx="1831" cy="237"/>
                            </a:xfrm>
                          </p:grpSpPr>
                          <p:sp>
                            <p:nvSpPr>
                              <p:cNvPr id="54" name="AutoShape 4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55" y="2834"/>
                                <a:ext cx="1124" cy="113"/>
                              </a:xfrm>
                              <a:prstGeom prst="roundRect">
                                <a:avLst>
                                  <a:gd name="adj" fmla="val 889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55" name="Group 4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55" y="2834"/>
                                <a:ext cx="1831" cy="237"/>
                                <a:chOff x="1255" y="2834"/>
                                <a:chExt cx="1831" cy="237"/>
                              </a:xfrm>
                            </p:grpSpPr>
                            <p:sp>
                              <p:nvSpPr>
                                <p:cNvPr id="56" name="AutoShape 5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55" y="2834"/>
                                  <a:ext cx="1116" cy="107"/>
                                </a:xfrm>
                                <a:prstGeom prst="roundRect">
                                  <a:avLst>
                                    <a:gd name="adj" fmla="val 940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57" name="Group 5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55" y="2834"/>
                                  <a:ext cx="1831" cy="237"/>
                                  <a:chOff x="1255" y="2834"/>
                                  <a:chExt cx="1831" cy="237"/>
                                </a:xfrm>
                              </p:grpSpPr>
                              <p:sp>
                                <p:nvSpPr>
                                  <p:cNvPr id="58" name="AutoShape 5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255" y="2834"/>
                                    <a:ext cx="1111" cy="101"/>
                                  </a:xfrm>
                                  <a:prstGeom prst="roundRect">
                                    <a:avLst>
                                      <a:gd name="adj" fmla="val 1000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59" name="Group 5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55" y="2834"/>
                                    <a:ext cx="1831" cy="237"/>
                                    <a:chOff x="1255" y="2834"/>
                                    <a:chExt cx="1831" cy="237"/>
                                  </a:xfrm>
                                </p:grpSpPr>
                                <p:sp>
                                  <p:nvSpPr>
                                    <p:cNvPr id="60" name="AutoShape 5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255" y="2834"/>
                                      <a:ext cx="1108" cy="98"/>
                                    </a:xfrm>
                                    <a:prstGeom prst="roundRect">
                                      <a:avLst>
                                        <a:gd name="adj" fmla="val 1019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61" name="Group 5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255" y="2834"/>
                                      <a:ext cx="1831" cy="237"/>
                                      <a:chOff x="1255" y="2834"/>
                                      <a:chExt cx="1831" cy="237"/>
                                    </a:xfrm>
                                  </p:grpSpPr>
                                  <p:sp>
                                    <p:nvSpPr>
                                      <p:cNvPr id="62" name="AutoShape 5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255" y="2834"/>
                                        <a:ext cx="1103" cy="94"/>
                                      </a:xfrm>
                                      <a:prstGeom prst="roundRect">
                                        <a:avLst>
                                          <a:gd name="adj" fmla="val 1060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63" name="Group 57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255" y="2834"/>
                                        <a:ext cx="1831" cy="237"/>
                                        <a:chOff x="1255" y="2834"/>
                                        <a:chExt cx="1831" cy="237"/>
                                      </a:xfrm>
                                    </p:grpSpPr>
                                    <p:sp>
                                      <p:nvSpPr>
                                        <p:cNvPr id="64" name="AutoShape 5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255" y="2834"/>
                                          <a:ext cx="1099" cy="91"/>
                                        </a:xfrm>
                                        <a:prstGeom prst="roundRect">
                                          <a:avLst>
                                            <a:gd name="adj" fmla="val 1111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n-US" sz="1100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65" name="Group 59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55" y="2834"/>
                                          <a:ext cx="1831" cy="237"/>
                                          <a:chOff x="1255" y="2834"/>
                                          <a:chExt cx="1831" cy="237"/>
                                        </a:xfrm>
                                      </p:grpSpPr>
                                      <p:sp>
                                        <p:nvSpPr>
                                          <p:cNvPr id="66" name="AutoShape 60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255" y="2834"/>
                                            <a:ext cx="1096" cy="90"/>
                                          </a:xfrm>
                                          <a:prstGeom prst="roundRect">
                                            <a:avLst>
                                              <a:gd name="adj" fmla="val 1111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n-US" sz="1100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67" name="Group 6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55" y="2834"/>
                                            <a:ext cx="1831" cy="237"/>
                                            <a:chOff x="1255" y="2834"/>
                                            <a:chExt cx="1831" cy="237"/>
                                          </a:xfrm>
                                        </p:grpSpPr>
                                        <p:sp>
                                          <p:nvSpPr>
                                            <p:cNvPr id="68" name="AutoShape 62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255" y="2834"/>
                                              <a:ext cx="1096" cy="88"/>
                                            </a:xfrm>
                                            <a:prstGeom prst="roundRect">
                                              <a:avLst>
                                                <a:gd name="adj" fmla="val 1134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n-US" sz="1100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69" name="Group 63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55" y="2834"/>
                                              <a:ext cx="1831" cy="237"/>
                                              <a:chOff x="1255" y="2834"/>
                                              <a:chExt cx="1831" cy="237"/>
                                            </a:xfrm>
                                          </p:grpSpPr>
                                          <p:sp>
                                            <p:nvSpPr>
                                              <p:cNvPr id="70" name="AutoShape 64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255" y="2834"/>
                                                <a:ext cx="1095" cy="88"/>
                                              </a:xfrm>
                                              <a:prstGeom prst="roundRect">
                                                <a:avLst>
                                                  <a:gd name="adj" fmla="val 1134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n-US" sz="1100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1" name="AutoShape 65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255" y="2834"/>
                                                <a:ext cx="1831" cy="237"/>
                                              </a:xfrm>
                                              <a:prstGeom prst="roundRect">
                                                <a:avLst>
                                                  <a:gd name="adj" fmla="val 116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lIns="90000" tIns="46800" rIns="90000" bIns="4680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eaLnBrk="1">
                                                  <a:lnSpc>
                                                    <a:spcPct val="93000"/>
                                                  </a:lnSpc>
                                                  <a:buClr>
                                                    <a:srgbClr val="000000"/>
                                                  </a:buClr>
                                                  <a:buFont typeface="StarSymbol" charset="0"/>
                                                  <a:buNone/>
                                                  <a:tabLst>
                                                    <a:tab pos="0" algn="l"/>
                                                    <a:tab pos="457200" algn="l"/>
                                                    <a:tab pos="914400" algn="l"/>
                                                    <a:tab pos="1371600" algn="l"/>
                                                    <a:tab pos="1828800" algn="l"/>
                                                    <a:tab pos="2286000" algn="l"/>
                                                    <a:tab pos="2743200" algn="l"/>
                                                    <a:tab pos="3200400" algn="l"/>
                                                    <a:tab pos="3657600" algn="l"/>
                                                    <a:tab pos="4114800" algn="l"/>
                                                    <a:tab pos="4572000" algn="l"/>
                                                    <a:tab pos="5029200" algn="l"/>
                                                    <a:tab pos="5486400" algn="l"/>
                                                    <a:tab pos="5943600" algn="l"/>
                                                    <a:tab pos="6400800" algn="l"/>
                                                    <a:tab pos="6858000" algn="l"/>
                                                    <a:tab pos="7315200" algn="l"/>
                                                    <a:tab pos="7772400" algn="l"/>
                                                    <a:tab pos="8229600" algn="l"/>
                                                    <a:tab pos="8686800" algn="l"/>
                                                    <a:tab pos="9144000" algn="l"/>
                                                  </a:tabLst>
                                                </a:pPr>
                                                <a:r>
                                                  <a:rPr lang="en-GB" sz="900" b="1">
                                                    <a:solidFill>
                                                      <a:srgbClr val="000000"/>
                                                    </a:solidFill>
                                                    <a:ea typeface="Gothic" charset="0"/>
                                                    <a:cs typeface="Gothic" charset="0"/>
                                                  </a:rPr>
                                                  <a:t>6.GridFTP ERET (pull mode)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72" name="Line 66"/>
              <p:cNvSpPr>
                <a:spLocks noChangeShapeType="1"/>
              </p:cNvSpPr>
              <p:nvPr/>
            </p:nvSpPr>
            <p:spPr bwMode="auto">
              <a:xfrm>
                <a:off x="4114800" y="4876800"/>
                <a:ext cx="1588" cy="45720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73" name="Freeform 67"/>
              <p:cNvSpPr>
                <a:spLocks noChangeArrowheads="1"/>
              </p:cNvSpPr>
              <p:nvPr/>
            </p:nvSpPr>
            <p:spPr bwMode="auto">
              <a:xfrm>
                <a:off x="4251325" y="5802313"/>
                <a:ext cx="1055688" cy="409575"/>
              </a:xfrm>
              <a:custGeom>
                <a:avLst/>
                <a:gdLst/>
                <a:ahLst/>
                <a:cxnLst>
                  <a:cxn ang="0">
                    <a:pos x="2039" y="366"/>
                  </a:cxn>
                  <a:cxn ang="0">
                    <a:pos x="2021" y="427"/>
                  </a:cxn>
                  <a:cxn ang="0">
                    <a:pos x="1989" y="485"/>
                  </a:cxn>
                  <a:cxn ang="0">
                    <a:pos x="1941" y="541"/>
                  </a:cxn>
                  <a:cxn ang="0">
                    <a:pos x="1881" y="592"/>
                  </a:cxn>
                  <a:cxn ang="0">
                    <a:pos x="1809" y="637"/>
                  </a:cxn>
                  <a:cxn ang="0">
                    <a:pos x="1726" y="674"/>
                  </a:cxn>
                  <a:cxn ang="0">
                    <a:pos x="1634" y="702"/>
                  </a:cxn>
                  <a:cxn ang="0">
                    <a:pos x="1538" y="723"/>
                  </a:cxn>
                  <a:cxn ang="0">
                    <a:pos x="1436" y="735"/>
                  </a:cxn>
                  <a:cxn ang="0">
                    <a:pos x="1332" y="738"/>
                  </a:cxn>
                  <a:cxn ang="0">
                    <a:pos x="1230" y="732"/>
                  </a:cxn>
                  <a:cxn ang="0">
                    <a:pos x="1129" y="716"/>
                  </a:cxn>
                  <a:cxn ang="0">
                    <a:pos x="1035" y="692"/>
                  </a:cxn>
                  <a:cxn ang="0">
                    <a:pos x="945" y="659"/>
                  </a:cxn>
                  <a:cxn ang="0">
                    <a:pos x="867" y="619"/>
                  </a:cxn>
                  <a:cxn ang="0">
                    <a:pos x="800" y="572"/>
                  </a:cxn>
                  <a:cxn ang="0">
                    <a:pos x="744" y="520"/>
                  </a:cxn>
                  <a:cxn ang="0">
                    <a:pos x="702" y="463"/>
                  </a:cxn>
                  <a:cxn ang="0">
                    <a:pos x="675" y="404"/>
                  </a:cxn>
                  <a:cxn ang="0">
                    <a:pos x="664" y="341"/>
                  </a:cxn>
                  <a:cxn ang="0">
                    <a:pos x="668" y="279"/>
                  </a:cxn>
                  <a:cxn ang="0">
                    <a:pos x="686" y="218"/>
                  </a:cxn>
                  <a:cxn ang="0">
                    <a:pos x="721" y="159"/>
                  </a:cxn>
                  <a:cxn ang="0">
                    <a:pos x="64" y="76"/>
                  </a:cxn>
                  <a:cxn ang="0">
                    <a:pos x="18" y="194"/>
                  </a:cxn>
                  <a:cxn ang="0">
                    <a:pos x="0" y="316"/>
                  </a:cxn>
                  <a:cxn ang="0">
                    <a:pos x="13" y="438"/>
                  </a:cxn>
                  <a:cxn ang="0">
                    <a:pos x="56" y="557"/>
                  </a:cxn>
                  <a:cxn ang="0">
                    <a:pos x="130" y="671"/>
                  </a:cxn>
                  <a:cxn ang="0">
                    <a:pos x="229" y="776"/>
                  </a:cxn>
                  <a:cxn ang="0">
                    <a:pos x="353" y="872"/>
                  </a:cxn>
                  <a:cxn ang="0">
                    <a:pos x="502" y="955"/>
                  </a:cxn>
                  <a:cxn ang="0">
                    <a:pos x="668" y="1025"/>
                  </a:cxn>
                  <a:cxn ang="0">
                    <a:pos x="851" y="1079"/>
                  </a:cxn>
                  <a:cxn ang="0">
                    <a:pos x="1044" y="1116"/>
                  </a:cxn>
                  <a:cxn ang="0">
                    <a:pos x="1244" y="1134"/>
                  </a:cxn>
                  <a:cxn ang="0">
                    <a:pos x="1447" y="1135"/>
                  </a:cxn>
                  <a:cxn ang="0">
                    <a:pos x="1649" y="1118"/>
                  </a:cxn>
                  <a:cxn ang="0">
                    <a:pos x="1842" y="1082"/>
                  </a:cxn>
                  <a:cxn ang="0">
                    <a:pos x="2026" y="1029"/>
                  </a:cxn>
                  <a:cxn ang="0">
                    <a:pos x="2194" y="961"/>
                  </a:cxn>
                  <a:cxn ang="0">
                    <a:pos x="2343" y="879"/>
                  </a:cxn>
                  <a:cxn ang="0">
                    <a:pos x="2469" y="784"/>
                  </a:cxn>
                  <a:cxn ang="0">
                    <a:pos x="2572" y="678"/>
                  </a:cxn>
                  <a:cxn ang="0">
                    <a:pos x="2645" y="564"/>
                  </a:cxn>
                  <a:cxn ang="0">
                    <a:pos x="2692" y="446"/>
                  </a:cxn>
                  <a:cxn ang="0">
                    <a:pos x="2706" y="325"/>
                  </a:cxn>
                  <a:cxn ang="0">
                    <a:pos x="1817" y="325"/>
                  </a:cxn>
                </a:cxnLst>
                <a:rect l="0" t="0" r="r" b="b"/>
                <a:pathLst>
                  <a:path w="2934" h="1138">
                    <a:moveTo>
                      <a:pt x="2042" y="325"/>
                    </a:moveTo>
                    <a:lnTo>
                      <a:pt x="2042" y="346"/>
                    </a:lnTo>
                    <a:lnTo>
                      <a:pt x="2039" y="366"/>
                    </a:lnTo>
                    <a:lnTo>
                      <a:pt x="2036" y="386"/>
                    </a:lnTo>
                    <a:lnTo>
                      <a:pt x="2029" y="407"/>
                    </a:lnTo>
                    <a:lnTo>
                      <a:pt x="2021" y="427"/>
                    </a:lnTo>
                    <a:lnTo>
                      <a:pt x="2012" y="447"/>
                    </a:lnTo>
                    <a:lnTo>
                      <a:pt x="2001" y="466"/>
                    </a:lnTo>
                    <a:lnTo>
                      <a:pt x="1989" y="485"/>
                    </a:lnTo>
                    <a:lnTo>
                      <a:pt x="1975" y="505"/>
                    </a:lnTo>
                    <a:lnTo>
                      <a:pt x="1959" y="523"/>
                    </a:lnTo>
                    <a:lnTo>
                      <a:pt x="1941" y="541"/>
                    </a:lnTo>
                    <a:lnTo>
                      <a:pt x="1922" y="559"/>
                    </a:lnTo>
                    <a:lnTo>
                      <a:pt x="1903" y="576"/>
                    </a:lnTo>
                    <a:lnTo>
                      <a:pt x="1881" y="592"/>
                    </a:lnTo>
                    <a:lnTo>
                      <a:pt x="1858" y="608"/>
                    </a:lnTo>
                    <a:lnTo>
                      <a:pt x="1834" y="622"/>
                    </a:lnTo>
                    <a:lnTo>
                      <a:pt x="1809" y="637"/>
                    </a:lnTo>
                    <a:lnTo>
                      <a:pt x="1782" y="649"/>
                    </a:lnTo>
                    <a:lnTo>
                      <a:pt x="1754" y="661"/>
                    </a:lnTo>
                    <a:lnTo>
                      <a:pt x="1726" y="674"/>
                    </a:lnTo>
                    <a:lnTo>
                      <a:pt x="1697" y="685"/>
                    </a:lnTo>
                    <a:lnTo>
                      <a:pt x="1666" y="694"/>
                    </a:lnTo>
                    <a:lnTo>
                      <a:pt x="1634" y="702"/>
                    </a:lnTo>
                    <a:lnTo>
                      <a:pt x="1602" y="711"/>
                    </a:lnTo>
                    <a:lnTo>
                      <a:pt x="1570" y="717"/>
                    </a:lnTo>
                    <a:lnTo>
                      <a:pt x="1538" y="723"/>
                    </a:lnTo>
                    <a:lnTo>
                      <a:pt x="1503" y="729"/>
                    </a:lnTo>
                    <a:lnTo>
                      <a:pt x="1470" y="733"/>
                    </a:lnTo>
                    <a:lnTo>
                      <a:pt x="1436" y="735"/>
                    </a:lnTo>
                    <a:lnTo>
                      <a:pt x="1401" y="737"/>
                    </a:lnTo>
                    <a:lnTo>
                      <a:pt x="1367" y="738"/>
                    </a:lnTo>
                    <a:lnTo>
                      <a:pt x="1332" y="738"/>
                    </a:lnTo>
                    <a:lnTo>
                      <a:pt x="1297" y="737"/>
                    </a:lnTo>
                    <a:lnTo>
                      <a:pt x="1263" y="734"/>
                    </a:lnTo>
                    <a:lnTo>
                      <a:pt x="1230" y="732"/>
                    </a:lnTo>
                    <a:lnTo>
                      <a:pt x="1195" y="728"/>
                    </a:lnTo>
                    <a:lnTo>
                      <a:pt x="1161" y="722"/>
                    </a:lnTo>
                    <a:lnTo>
                      <a:pt x="1129" y="716"/>
                    </a:lnTo>
                    <a:lnTo>
                      <a:pt x="1097" y="709"/>
                    </a:lnTo>
                    <a:lnTo>
                      <a:pt x="1063" y="701"/>
                    </a:lnTo>
                    <a:lnTo>
                      <a:pt x="1035" y="692"/>
                    </a:lnTo>
                    <a:lnTo>
                      <a:pt x="1004" y="683"/>
                    </a:lnTo>
                    <a:lnTo>
                      <a:pt x="974" y="671"/>
                    </a:lnTo>
                    <a:lnTo>
                      <a:pt x="945" y="659"/>
                    </a:lnTo>
                    <a:lnTo>
                      <a:pt x="920" y="647"/>
                    </a:lnTo>
                    <a:lnTo>
                      <a:pt x="892" y="634"/>
                    </a:lnTo>
                    <a:lnTo>
                      <a:pt x="867" y="619"/>
                    </a:lnTo>
                    <a:lnTo>
                      <a:pt x="843" y="604"/>
                    </a:lnTo>
                    <a:lnTo>
                      <a:pt x="820" y="589"/>
                    </a:lnTo>
                    <a:lnTo>
                      <a:pt x="800" y="572"/>
                    </a:lnTo>
                    <a:lnTo>
                      <a:pt x="780" y="555"/>
                    </a:lnTo>
                    <a:lnTo>
                      <a:pt x="761" y="538"/>
                    </a:lnTo>
                    <a:lnTo>
                      <a:pt x="744" y="520"/>
                    </a:lnTo>
                    <a:lnTo>
                      <a:pt x="728" y="502"/>
                    </a:lnTo>
                    <a:lnTo>
                      <a:pt x="715" y="482"/>
                    </a:lnTo>
                    <a:lnTo>
                      <a:pt x="702" y="463"/>
                    </a:lnTo>
                    <a:lnTo>
                      <a:pt x="691" y="444"/>
                    </a:lnTo>
                    <a:lnTo>
                      <a:pt x="681" y="424"/>
                    </a:lnTo>
                    <a:lnTo>
                      <a:pt x="675" y="404"/>
                    </a:lnTo>
                    <a:lnTo>
                      <a:pt x="670" y="382"/>
                    </a:lnTo>
                    <a:lnTo>
                      <a:pt x="665" y="362"/>
                    </a:lnTo>
                    <a:lnTo>
                      <a:pt x="664" y="341"/>
                    </a:lnTo>
                    <a:lnTo>
                      <a:pt x="664" y="321"/>
                    </a:lnTo>
                    <a:lnTo>
                      <a:pt x="665" y="299"/>
                    </a:lnTo>
                    <a:lnTo>
                      <a:pt x="668" y="279"/>
                    </a:lnTo>
                    <a:lnTo>
                      <a:pt x="673" y="258"/>
                    </a:lnTo>
                    <a:lnTo>
                      <a:pt x="678" y="238"/>
                    </a:lnTo>
                    <a:lnTo>
                      <a:pt x="686" y="218"/>
                    </a:lnTo>
                    <a:lnTo>
                      <a:pt x="696" y="197"/>
                    </a:lnTo>
                    <a:lnTo>
                      <a:pt x="707" y="178"/>
                    </a:lnTo>
                    <a:lnTo>
                      <a:pt x="721" y="159"/>
                    </a:lnTo>
                    <a:lnTo>
                      <a:pt x="112" y="0"/>
                    </a:lnTo>
                    <a:lnTo>
                      <a:pt x="86" y="38"/>
                    </a:lnTo>
                    <a:lnTo>
                      <a:pt x="64" y="76"/>
                    </a:lnTo>
                    <a:lnTo>
                      <a:pt x="45" y="115"/>
                    </a:lnTo>
                    <a:lnTo>
                      <a:pt x="29" y="154"/>
                    </a:lnTo>
                    <a:lnTo>
                      <a:pt x="18" y="194"/>
                    </a:lnTo>
                    <a:lnTo>
                      <a:pt x="8" y="235"/>
                    </a:lnTo>
                    <a:lnTo>
                      <a:pt x="3" y="275"/>
                    </a:lnTo>
                    <a:lnTo>
                      <a:pt x="0" y="316"/>
                    </a:lnTo>
                    <a:lnTo>
                      <a:pt x="2" y="357"/>
                    </a:lnTo>
                    <a:lnTo>
                      <a:pt x="5" y="398"/>
                    </a:lnTo>
                    <a:lnTo>
                      <a:pt x="13" y="438"/>
                    </a:lnTo>
                    <a:lnTo>
                      <a:pt x="24" y="478"/>
                    </a:lnTo>
                    <a:lnTo>
                      <a:pt x="38" y="518"/>
                    </a:lnTo>
                    <a:lnTo>
                      <a:pt x="56" y="557"/>
                    </a:lnTo>
                    <a:lnTo>
                      <a:pt x="77" y="596"/>
                    </a:lnTo>
                    <a:lnTo>
                      <a:pt x="101" y="634"/>
                    </a:lnTo>
                    <a:lnTo>
                      <a:pt x="130" y="671"/>
                    </a:lnTo>
                    <a:lnTo>
                      <a:pt x="160" y="707"/>
                    </a:lnTo>
                    <a:lnTo>
                      <a:pt x="192" y="741"/>
                    </a:lnTo>
                    <a:lnTo>
                      <a:pt x="229" y="776"/>
                    </a:lnTo>
                    <a:lnTo>
                      <a:pt x="269" y="810"/>
                    </a:lnTo>
                    <a:lnTo>
                      <a:pt x="309" y="841"/>
                    </a:lnTo>
                    <a:lnTo>
                      <a:pt x="353" y="872"/>
                    </a:lnTo>
                    <a:lnTo>
                      <a:pt x="400" y="902"/>
                    </a:lnTo>
                    <a:lnTo>
                      <a:pt x="449" y="929"/>
                    </a:lnTo>
                    <a:lnTo>
                      <a:pt x="502" y="955"/>
                    </a:lnTo>
                    <a:lnTo>
                      <a:pt x="555" y="981"/>
                    </a:lnTo>
                    <a:lnTo>
                      <a:pt x="611" y="1004"/>
                    </a:lnTo>
                    <a:lnTo>
                      <a:pt x="668" y="1025"/>
                    </a:lnTo>
                    <a:lnTo>
                      <a:pt x="728" y="1044"/>
                    </a:lnTo>
                    <a:lnTo>
                      <a:pt x="788" y="1063"/>
                    </a:lnTo>
                    <a:lnTo>
                      <a:pt x="851" y="1079"/>
                    </a:lnTo>
                    <a:lnTo>
                      <a:pt x="913" y="1093"/>
                    </a:lnTo>
                    <a:lnTo>
                      <a:pt x="979" y="1105"/>
                    </a:lnTo>
                    <a:lnTo>
                      <a:pt x="1044" y="1116"/>
                    </a:lnTo>
                    <a:lnTo>
                      <a:pt x="1110" y="1123"/>
                    </a:lnTo>
                    <a:lnTo>
                      <a:pt x="1177" y="1130"/>
                    </a:lnTo>
                    <a:lnTo>
                      <a:pt x="1244" y="1134"/>
                    </a:lnTo>
                    <a:lnTo>
                      <a:pt x="1311" y="1137"/>
                    </a:lnTo>
                    <a:lnTo>
                      <a:pt x="1380" y="1137"/>
                    </a:lnTo>
                    <a:lnTo>
                      <a:pt x="1447" y="1135"/>
                    </a:lnTo>
                    <a:lnTo>
                      <a:pt x="1514" y="1131"/>
                    </a:lnTo>
                    <a:lnTo>
                      <a:pt x="1582" y="1125"/>
                    </a:lnTo>
                    <a:lnTo>
                      <a:pt x="1649" y="1118"/>
                    </a:lnTo>
                    <a:lnTo>
                      <a:pt x="1714" y="1107"/>
                    </a:lnTo>
                    <a:lnTo>
                      <a:pt x="1778" y="1096"/>
                    </a:lnTo>
                    <a:lnTo>
                      <a:pt x="1842" y="1082"/>
                    </a:lnTo>
                    <a:lnTo>
                      <a:pt x="1905" y="1066"/>
                    </a:lnTo>
                    <a:lnTo>
                      <a:pt x="1965" y="1048"/>
                    </a:lnTo>
                    <a:lnTo>
                      <a:pt x="2026" y="1029"/>
                    </a:lnTo>
                    <a:lnTo>
                      <a:pt x="2084" y="1008"/>
                    </a:lnTo>
                    <a:lnTo>
                      <a:pt x="2140" y="985"/>
                    </a:lnTo>
                    <a:lnTo>
                      <a:pt x="2194" y="961"/>
                    </a:lnTo>
                    <a:lnTo>
                      <a:pt x="2245" y="935"/>
                    </a:lnTo>
                    <a:lnTo>
                      <a:pt x="2295" y="908"/>
                    </a:lnTo>
                    <a:lnTo>
                      <a:pt x="2343" y="879"/>
                    </a:lnTo>
                    <a:lnTo>
                      <a:pt x="2388" y="848"/>
                    </a:lnTo>
                    <a:lnTo>
                      <a:pt x="2431" y="816"/>
                    </a:lnTo>
                    <a:lnTo>
                      <a:pt x="2469" y="784"/>
                    </a:lnTo>
                    <a:lnTo>
                      <a:pt x="2506" y="749"/>
                    </a:lnTo>
                    <a:lnTo>
                      <a:pt x="2540" y="714"/>
                    </a:lnTo>
                    <a:lnTo>
                      <a:pt x="2572" y="678"/>
                    </a:lnTo>
                    <a:lnTo>
                      <a:pt x="2599" y="641"/>
                    </a:lnTo>
                    <a:lnTo>
                      <a:pt x="2624" y="604"/>
                    </a:lnTo>
                    <a:lnTo>
                      <a:pt x="2645" y="564"/>
                    </a:lnTo>
                    <a:lnTo>
                      <a:pt x="2664" y="526"/>
                    </a:lnTo>
                    <a:lnTo>
                      <a:pt x="2680" y="485"/>
                    </a:lnTo>
                    <a:lnTo>
                      <a:pt x="2692" y="446"/>
                    </a:lnTo>
                    <a:lnTo>
                      <a:pt x="2700" y="406"/>
                    </a:lnTo>
                    <a:lnTo>
                      <a:pt x="2704" y="365"/>
                    </a:lnTo>
                    <a:lnTo>
                      <a:pt x="2706" y="325"/>
                    </a:lnTo>
                    <a:lnTo>
                      <a:pt x="2933" y="325"/>
                    </a:lnTo>
                    <a:lnTo>
                      <a:pt x="2261" y="45"/>
                    </a:lnTo>
                    <a:lnTo>
                      <a:pt x="1817" y="325"/>
                    </a:lnTo>
                    <a:lnTo>
                      <a:pt x="2042" y="325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grpSp>
            <p:nvGrpSpPr>
              <p:cNvPr id="74" name="Group 68"/>
              <p:cNvGrpSpPr>
                <a:grpSpLocks/>
              </p:cNvGrpSpPr>
              <p:nvPr/>
            </p:nvGrpSpPr>
            <p:grpSpPr bwMode="auto">
              <a:xfrm>
                <a:off x="4791072" y="5319709"/>
                <a:ext cx="1200150" cy="622299"/>
                <a:chOff x="3018" y="3351"/>
                <a:chExt cx="756" cy="392"/>
              </a:xfrm>
            </p:grpSpPr>
            <p:sp>
              <p:nvSpPr>
                <p:cNvPr id="75" name="AutoShape 69"/>
                <p:cNvSpPr>
                  <a:spLocks noChangeArrowheads="1"/>
                </p:cNvSpPr>
                <p:nvPr/>
              </p:nvSpPr>
              <p:spPr bwMode="auto">
                <a:xfrm>
                  <a:off x="3018" y="3351"/>
                  <a:ext cx="576" cy="352"/>
                </a:xfrm>
                <a:prstGeom prst="roundRect">
                  <a:avLst>
                    <a:gd name="adj" fmla="val 282"/>
                  </a:avLst>
                </a:prstGeom>
                <a:solidFill>
                  <a:srgbClr val="CCFFCC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76" name="Group 70"/>
                <p:cNvGrpSpPr>
                  <a:grpSpLocks/>
                </p:cNvGrpSpPr>
                <p:nvPr/>
              </p:nvGrpSpPr>
              <p:grpSpPr bwMode="auto">
                <a:xfrm>
                  <a:off x="3018" y="3351"/>
                  <a:ext cx="756" cy="392"/>
                  <a:chOff x="3018" y="3351"/>
                  <a:chExt cx="756" cy="392"/>
                </a:xfrm>
              </p:grpSpPr>
              <p:sp>
                <p:nvSpPr>
                  <p:cNvPr id="77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3018" y="3351"/>
                    <a:ext cx="580" cy="306"/>
                  </a:xfrm>
                  <a:prstGeom prst="roundRect">
                    <a:avLst>
                      <a:gd name="adj" fmla="val 32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7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3019" y="3351"/>
                    <a:ext cx="755" cy="392"/>
                    <a:chOff x="3019" y="3351"/>
                    <a:chExt cx="755" cy="392"/>
                  </a:xfrm>
                </p:grpSpPr>
                <p:sp>
                  <p:nvSpPr>
                    <p:cNvPr id="79" name="AutoShap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9" y="3351"/>
                      <a:ext cx="570" cy="392"/>
                    </a:xfrm>
                    <a:prstGeom prst="roundRect">
                      <a:avLst>
                        <a:gd name="adj" fmla="val 25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8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9" y="3351"/>
                      <a:ext cx="755" cy="379"/>
                      <a:chOff x="3019" y="3351"/>
                      <a:chExt cx="755" cy="379"/>
                    </a:xfrm>
                  </p:grpSpPr>
                  <p:sp>
                    <p:nvSpPr>
                      <p:cNvPr id="81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9" y="3351"/>
                        <a:ext cx="557" cy="379"/>
                      </a:xfrm>
                      <a:prstGeom prst="roundRect">
                        <a:avLst>
                          <a:gd name="adj" fmla="val 26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82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19" y="3351"/>
                        <a:ext cx="755" cy="369"/>
                        <a:chOff x="3019" y="3351"/>
                        <a:chExt cx="755" cy="369"/>
                      </a:xfrm>
                    </p:grpSpPr>
                    <p:sp>
                      <p:nvSpPr>
                        <p:cNvPr id="83" name="AutoShape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19" y="3351"/>
                          <a:ext cx="546" cy="369"/>
                        </a:xfrm>
                        <a:prstGeom prst="roundRect">
                          <a:avLst>
                            <a:gd name="adj" fmla="val 26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84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19" y="3351"/>
                          <a:ext cx="755" cy="359"/>
                          <a:chOff x="3019" y="3351"/>
                          <a:chExt cx="755" cy="359"/>
                        </a:xfrm>
                      </p:grpSpPr>
                      <p:sp>
                        <p:nvSpPr>
                          <p:cNvPr id="85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19" y="3351"/>
                            <a:ext cx="535" cy="359"/>
                          </a:xfrm>
                          <a:prstGeom prst="roundRect">
                            <a:avLst>
                              <a:gd name="adj" fmla="val 278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86" name="Group 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19" y="3351"/>
                            <a:ext cx="755" cy="349"/>
                            <a:chOff x="3019" y="3351"/>
                            <a:chExt cx="755" cy="349"/>
                          </a:xfrm>
                        </p:grpSpPr>
                        <p:sp>
                          <p:nvSpPr>
                            <p:cNvPr id="87" name="AutoShape 8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19" y="3351"/>
                              <a:ext cx="527" cy="349"/>
                            </a:xfrm>
                            <a:prstGeom prst="roundRect">
                              <a:avLst>
                                <a:gd name="adj" fmla="val 287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88" name="Group 8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19" y="3351"/>
                              <a:ext cx="755" cy="340"/>
                              <a:chOff x="3019" y="3351"/>
                              <a:chExt cx="755" cy="340"/>
                            </a:xfrm>
                          </p:grpSpPr>
                          <p:sp>
                            <p:nvSpPr>
                              <p:cNvPr id="89" name="AutoShape 8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19" y="3351"/>
                                <a:ext cx="519" cy="340"/>
                              </a:xfrm>
                              <a:prstGeom prst="roundRect">
                                <a:avLst>
                                  <a:gd name="adj" fmla="val 292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90" name="Group 8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019" y="3351"/>
                                <a:ext cx="755" cy="333"/>
                                <a:chOff x="3019" y="3351"/>
                                <a:chExt cx="755" cy="333"/>
                              </a:xfrm>
                            </p:grpSpPr>
                            <p:sp>
                              <p:nvSpPr>
                                <p:cNvPr id="91" name="AutoShape 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019" y="3351"/>
                                  <a:ext cx="510" cy="333"/>
                                </a:xfrm>
                                <a:prstGeom prst="roundRect">
                                  <a:avLst>
                                    <a:gd name="adj" fmla="val 301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92" name="Group 86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019" y="3351"/>
                                  <a:ext cx="755" cy="326"/>
                                  <a:chOff x="3019" y="3351"/>
                                  <a:chExt cx="755" cy="326"/>
                                </a:xfrm>
                              </p:grpSpPr>
                              <p:sp>
                                <p:nvSpPr>
                                  <p:cNvPr id="93" name="AutoShape 8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019" y="3351"/>
                                    <a:ext cx="504" cy="326"/>
                                  </a:xfrm>
                                  <a:prstGeom prst="roundRect">
                                    <a:avLst>
                                      <a:gd name="adj" fmla="val 306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94" name="Group 8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019" y="3351"/>
                                    <a:ext cx="755" cy="320"/>
                                    <a:chOff x="3019" y="3351"/>
                                    <a:chExt cx="755" cy="320"/>
                                  </a:xfrm>
                                </p:grpSpPr>
                                <p:sp>
                                  <p:nvSpPr>
                                    <p:cNvPr id="95" name="AutoShape 8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019" y="3351"/>
                                      <a:ext cx="497" cy="320"/>
                                    </a:xfrm>
                                    <a:prstGeom prst="roundRect">
                                      <a:avLst>
                                        <a:gd name="adj" fmla="val 310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96" name="Group 90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019" y="3351"/>
                                      <a:ext cx="755" cy="314"/>
                                      <a:chOff x="3019" y="3351"/>
                                      <a:chExt cx="755" cy="314"/>
                                    </a:xfrm>
                                  </p:grpSpPr>
                                  <p:sp>
                                    <p:nvSpPr>
                                      <p:cNvPr id="97" name="AutoShape 9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019" y="3351"/>
                                        <a:ext cx="491" cy="314"/>
                                      </a:xfrm>
                                      <a:prstGeom prst="roundRect">
                                        <a:avLst>
                                          <a:gd name="adj" fmla="val 315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98" name="Group 9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3019" y="3351"/>
                                        <a:ext cx="755" cy="313"/>
                                        <a:chOff x="3019" y="3351"/>
                                        <a:chExt cx="755" cy="313"/>
                                      </a:xfrm>
                                    </p:grpSpPr>
                                    <p:sp>
                                      <p:nvSpPr>
                                        <p:cNvPr id="99" name="AutoShape 9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019" y="3351"/>
                                          <a:ext cx="489" cy="313"/>
                                        </a:xfrm>
                                        <a:prstGeom prst="roundRect">
                                          <a:avLst>
                                            <a:gd name="adj" fmla="val 319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n-US" sz="1100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00" name="Group 94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3019" y="3351"/>
                                          <a:ext cx="755" cy="310"/>
                                          <a:chOff x="3019" y="3351"/>
                                          <a:chExt cx="755" cy="310"/>
                                        </a:xfrm>
                                      </p:grpSpPr>
                                      <p:sp>
                                        <p:nvSpPr>
                                          <p:cNvPr id="101" name="AutoShape 95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019" y="3351"/>
                                            <a:ext cx="486" cy="310"/>
                                          </a:xfrm>
                                          <a:prstGeom prst="roundRect">
                                            <a:avLst>
                                              <a:gd name="adj" fmla="val 319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n-US" sz="1100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02" name="Group 96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019" y="3351"/>
                                            <a:ext cx="755" cy="307"/>
                                            <a:chOff x="3019" y="3351"/>
                                            <a:chExt cx="755" cy="307"/>
                                          </a:xfrm>
                                        </p:grpSpPr>
                                        <p:sp>
                                          <p:nvSpPr>
                                            <p:cNvPr id="103" name="AutoShape 97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019" y="3351"/>
                                              <a:ext cx="482" cy="307"/>
                                            </a:xfrm>
                                            <a:prstGeom prst="roundRect">
                                              <a:avLst>
                                                <a:gd name="adj" fmla="val 324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n-US" sz="1100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04" name="Group 98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3019" y="3351"/>
                                              <a:ext cx="755" cy="305"/>
                                              <a:chOff x="3019" y="3351"/>
                                              <a:chExt cx="755" cy="305"/>
                                            </a:xfrm>
                                          </p:grpSpPr>
                                          <p:sp>
                                            <p:nvSpPr>
                                              <p:cNvPr id="105" name="AutoShape 99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3019" y="3351"/>
                                                <a:ext cx="481" cy="305"/>
                                              </a:xfrm>
                                              <a:prstGeom prst="roundRect">
                                                <a:avLst>
                                                  <a:gd name="adj" fmla="val 329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n-US" sz="1100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106" name="Group 100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3019" y="3351"/>
                                                <a:ext cx="755" cy="305"/>
                                                <a:chOff x="3019" y="3351"/>
                                                <a:chExt cx="755" cy="305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107" name="AutoShape 101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019" y="3351"/>
                                                  <a:ext cx="481" cy="305"/>
                                                </a:xfrm>
                                                <a:prstGeom prst="roundRect">
                                                  <a:avLst>
                                                    <a:gd name="adj" fmla="val 329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n-US" sz="1100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08" name="AutoShape 102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019" y="3351"/>
                                                  <a:ext cx="755" cy="265"/>
                                                </a:xfrm>
                                                <a:prstGeom prst="roundRect">
                                                  <a:avLst>
                                                    <a:gd name="adj" fmla="val 329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lIns="92160" tIns="46080" rIns="92160" bIns="4608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eaLnBrk="1">
                                                    <a:lnSpc>
                                                      <a:spcPct val="93000"/>
                                                    </a:lnSpc>
                                                    <a:buClr>
                                                      <a:srgbClr val="000000"/>
                                                    </a:buClr>
                                                    <a:buFont typeface="StarSymbol" charset="0"/>
                                                    <a:buNone/>
                                                    <a:tabLst>
                                                      <a:tab pos="0" algn="l"/>
                                                      <a:tab pos="457200" algn="l"/>
                                                      <a:tab pos="914400" algn="l"/>
                                                      <a:tab pos="1371600" algn="l"/>
                                                      <a:tab pos="1828800" algn="l"/>
                                                      <a:tab pos="2286000" algn="l"/>
                                                      <a:tab pos="2743200" algn="l"/>
                                                      <a:tab pos="3200400" algn="l"/>
                                                      <a:tab pos="3657600" algn="l"/>
                                                      <a:tab pos="4114800" algn="l"/>
                                                      <a:tab pos="4572000" algn="l"/>
                                                      <a:tab pos="5029200" algn="l"/>
                                                      <a:tab pos="5486400" algn="l"/>
                                                      <a:tab pos="5943600" algn="l"/>
                                                      <a:tab pos="6400800" algn="l"/>
                                                      <a:tab pos="6858000" algn="l"/>
                                                      <a:tab pos="7315200" algn="l"/>
                                                      <a:tab pos="7772400" algn="l"/>
                                                      <a:tab pos="8229600" algn="l"/>
                                                      <a:tab pos="8686800" algn="l"/>
                                                      <a:tab pos="9144000" algn="l"/>
                                                    </a:tabLst>
                                                  </a:pPr>
                                                  <a:r>
                                                    <a:rPr lang="en-GB" sz="1100" b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ea typeface="Gothic" charset="0"/>
                                                      <a:cs typeface="Gothic" charset="0"/>
                                                    </a:rPr>
                                                    <a:t>Enstore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109" name="Line 103"/>
              <p:cNvSpPr>
                <a:spLocks noChangeShapeType="1"/>
              </p:cNvSpPr>
              <p:nvPr/>
            </p:nvSpPr>
            <p:spPr bwMode="auto">
              <a:xfrm>
                <a:off x="762000" y="4876800"/>
                <a:ext cx="1588" cy="45720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110" name="Group 104"/>
              <p:cNvGrpSpPr>
                <a:grpSpLocks/>
              </p:cNvGrpSpPr>
              <p:nvPr/>
            </p:nvGrpSpPr>
            <p:grpSpPr bwMode="auto">
              <a:xfrm>
                <a:off x="411163" y="5391155"/>
                <a:ext cx="1017588" cy="503238"/>
                <a:chOff x="259" y="3396"/>
                <a:chExt cx="641" cy="317"/>
              </a:xfrm>
            </p:grpSpPr>
            <p:sp>
              <p:nvSpPr>
                <p:cNvPr id="111" name="AutoShape 105"/>
                <p:cNvSpPr>
                  <a:spLocks noChangeArrowheads="1"/>
                </p:cNvSpPr>
                <p:nvPr/>
              </p:nvSpPr>
              <p:spPr bwMode="auto">
                <a:xfrm>
                  <a:off x="259" y="3396"/>
                  <a:ext cx="641" cy="317"/>
                </a:xfrm>
                <a:prstGeom prst="roundRect">
                  <a:avLst>
                    <a:gd name="adj" fmla="val 315"/>
                  </a:avLst>
                </a:prstGeom>
                <a:solidFill>
                  <a:srgbClr val="CCFFCC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1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59" y="3471"/>
                  <a:ext cx="641" cy="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CASTOR</a:t>
                  </a:r>
                </a:p>
              </p:txBody>
            </p:sp>
          </p:grpSp>
          <p:grpSp>
            <p:nvGrpSpPr>
              <p:cNvPr id="113" name="Group 107"/>
              <p:cNvGrpSpPr>
                <a:grpSpLocks/>
              </p:cNvGrpSpPr>
              <p:nvPr/>
            </p:nvGrpSpPr>
            <p:grpSpPr bwMode="auto">
              <a:xfrm>
                <a:off x="1635125" y="5416550"/>
                <a:ext cx="2178050" cy="365125"/>
                <a:chOff x="1030" y="3412"/>
                <a:chExt cx="1372" cy="230"/>
              </a:xfrm>
            </p:grpSpPr>
            <p:sp>
              <p:nvSpPr>
                <p:cNvPr id="114" name="AutoShape 108"/>
                <p:cNvSpPr>
                  <a:spLocks noChangeArrowheads="1"/>
                </p:cNvSpPr>
                <p:nvPr/>
              </p:nvSpPr>
              <p:spPr bwMode="auto">
                <a:xfrm>
                  <a:off x="1030" y="3412"/>
                  <a:ext cx="1373" cy="203"/>
                </a:xfrm>
                <a:prstGeom prst="roundRect">
                  <a:avLst>
                    <a:gd name="adj" fmla="val 49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115" name="Group 109"/>
                <p:cNvGrpSpPr>
                  <a:grpSpLocks/>
                </p:cNvGrpSpPr>
                <p:nvPr/>
              </p:nvGrpSpPr>
              <p:grpSpPr bwMode="auto">
                <a:xfrm>
                  <a:off x="1032" y="3412"/>
                  <a:ext cx="1369" cy="231"/>
                  <a:chOff x="1032" y="3412"/>
                  <a:chExt cx="1369" cy="231"/>
                </a:xfrm>
              </p:grpSpPr>
              <p:sp>
                <p:nvSpPr>
                  <p:cNvPr id="116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1032" y="3412"/>
                    <a:ext cx="1369" cy="231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117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1032" y="3412"/>
                    <a:ext cx="1356" cy="218"/>
                    <a:chOff x="1032" y="3412"/>
                    <a:chExt cx="1356" cy="218"/>
                  </a:xfrm>
                </p:grpSpPr>
                <p:sp>
                  <p:nvSpPr>
                    <p:cNvPr id="118" name="AutoShap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2" y="3412"/>
                      <a:ext cx="1356" cy="218"/>
                    </a:xfrm>
                    <a:prstGeom prst="roundRect">
                      <a:avLst>
                        <a:gd name="adj" fmla="val 458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9" name="AutoShap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2" y="3412"/>
                      <a:ext cx="1355" cy="218"/>
                    </a:xfrm>
                    <a:prstGeom prst="roundRect">
                      <a:avLst>
                        <a:gd name="adj" fmla="val 458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</p:grpSp>
            </p:grpSp>
          </p:grpSp>
          <p:sp>
            <p:nvSpPr>
              <p:cNvPr id="120" name="Freeform 114"/>
              <p:cNvSpPr>
                <a:spLocks noChangeArrowheads="1"/>
              </p:cNvSpPr>
              <p:nvPr/>
            </p:nvSpPr>
            <p:spPr bwMode="auto">
              <a:xfrm>
                <a:off x="915988" y="5773738"/>
                <a:ext cx="1200150" cy="409575"/>
              </a:xfrm>
              <a:custGeom>
                <a:avLst/>
                <a:gdLst/>
                <a:ahLst/>
                <a:cxnLst>
                  <a:cxn ang="0">
                    <a:pos x="2323" y="367"/>
                  </a:cxn>
                  <a:cxn ang="0">
                    <a:pos x="2301" y="428"/>
                  </a:cxn>
                  <a:cxn ang="0">
                    <a:pos x="2258" y="486"/>
                  </a:cxn>
                  <a:cxn ang="0">
                    <a:pos x="2215" y="542"/>
                  </a:cxn>
                  <a:cxn ang="0">
                    <a:pos x="2129" y="593"/>
                  </a:cxn>
                  <a:cxn ang="0">
                    <a:pos x="2063" y="638"/>
                  </a:cxn>
                  <a:cxn ang="0">
                    <a:pos x="1956" y="675"/>
                  </a:cxn>
                  <a:cxn ang="0">
                    <a:pos x="1851" y="703"/>
                  </a:cxn>
                  <a:cxn ang="0">
                    <a:pos x="1742" y="724"/>
                  </a:cxn>
                  <a:cxn ang="0">
                    <a:pos x="1634" y="736"/>
                  </a:cxn>
                  <a:cxn ang="0">
                    <a:pos x="1506" y="739"/>
                  </a:cxn>
                  <a:cxn ang="0">
                    <a:pos x="1397" y="733"/>
                  </a:cxn>
                  <a:cxn ang="0">
                    <a:pos x="1290" y="717"/>
                  </a:cxn>
                  <a:cxn ang="0">
                    <a:pos x="1183" y="693"/>
                  </a:cxn>
                  <a:cxn ang="0">
                    <a:pos x="1075" y="660"/>
                  </a:cxn>
                  <a:cxn ang="0">
                    <a:pos x="990" y="620"/>
                  </a:cxn>
                  <a:cxn ang="0">
                    <a:pos x="904" y="573"/>
                  </a:cxn>
                  <a:cxn ang="0">
                    <a:pos x="839" y="521"/>
                  </a:cxn>
                  <a:cxn ang="0">
                    <a:pos x="796" y="464"/>
                  </a:cxn>
                  <a:cxn ang="0">
                    <a:pos x="774" y="405"/>
                  </a:cxn>
                  <a:cxn ang="0">
                    <a:pos x="752" y="342"/>
                  </a:cxn>
                  <a:cxn ang="0">
                    <a:pos x="752" y="280"/>
                  </a:cxn>
                  <a:cxn ang="0">
                    <a:pos x="774" y="219"/>
                  </a:cxn>
                  <a:cxn ang="0">
                    <a:pos x="816" y="160"/>
                  </a:cxn>
                  <a:cxn ang="0">
                    <a:pos x="64" y="77"/>
                  </a:cxn>
                  <a:cxn ang="0">
                    <a:pos x="22" y="195"/>
                  </a:cxn>
                  <a:cxn ang="0">
                    <a:pos x="0" y="317"/>
                  </a:cxn>
                  <a:cxn ang="0">
                    <a:pos x="22" y="439"/>
                  </a:cxn>
                  <a:cxn ang="0">
                    <a:pos x="64" y="558"/>
                  </a:cxn>
                  <a:cxn ang="0">
                    <a:pos x="150" y="672"/>
                  </a:cxn>
                  <a:cxn ang="0">
                    <a:pos x="258" y="777"/>
                  </a:cxn>
                  <a:cxn ang="0">
                    <a:pos x="409" y="873"/>
                  </a:cxn>
                  <a:cxn ang="0">
                    <a:pos x="581" y="956"/>
                  </a:cxn>
                  <a:cxn ang="0">
                    <a:pos x="752" y="1026"/>
                  </a:cxn>
                  <a:cxn ang="0">
                    <a:pos x="968" y="1080"/>
                  </a:cxn>
                  <a:cxn ang="0">
                    <a:pos x="1183" y="1117"/>
                  </a:cxn>
                  <a:cxn ang="0">
                    <a:pos x="1419" y="1135"/>
                  </a:cxn>
                  <a:cxn ang="0">
                    <a:pos x="1634" y="1136"/>
                  </a:cxn>
                  <a:cxn ang="0">
                    <a:pos x="1871" y="1119"/>
                  </a:cxn>
                  <a:cxn ang="0">
                    <a:pos x="2086" y="1083"/>
                  </a:cxn>
                  <a:cxn ang="0">
                    <a:pos x="2301" y="1030"/>
                  </a:cxn>
                  <a:cxn ang="0">
                    <a:pos x="2494" y="962"/>
                  </a:cxn>
                  <a:cxn ang="0">
                    <a:pos x="2667" y="880"/>
                  </a:cxn>
                  <a:cxn ang="0">
                    <a:pos x="2816" y="785"/>
                  </a:cxn>
                  <a:cxn ang="0">
                    <a:pos x="2924" y="679"/>
                  </a:cxn>
                  <a:cxn ang="0">
                    <a:pos x="3010" y="565"/>
                  </a:cxn>
                  <a:cxn ang="0">
                    <a:pos x="3054" y="447"/>
                  </a:cxn>
                  <a:cxn ang="0">
                    <a:pos x="3075" y="326"/>
                  </a:cxn>
                  <a:cxn ang="0">
                    <a:pos x="2063" y="326"/>
                  </a:cxn>
                </a:cxnLst>
                <a:rect l="0" t="0" r="r" b="b"/>
                <a:pathLst>
                  <a:path w="3334" h="1139">
                    <a:moveTo>
                      <a:pt x="2323" y="326"/>
                    </a:moveTo>
                    <a:lnTo>
                      <a:pt x="2323" y="347"/>
                    </a:lnTo>
                    <a:lnTo>
                      <a:pt x="2323" y="367"/>
                    </a:lnTo>
                    <a:lnTo>
                      <a:pt x="2323" y="387"/>
                    </a:lnTo>
                    <a:lnTo>
                      <a:pt x="2301" y="408"/>
                    </a:lnTo>
                    <a:lnTo>
                      <a:pt x="2301" y="428"/>
                    </a:lnTo>
                    <a:lnTo>
                      <a:pt x="2280" y="448"/>
                    </a:lnTo>
                    <a:lnTo>
                      <a:pt x="2280" y="467"/>
                    </a:lnTo>
                    <a:lnTo>
                      <a:pt x="2258" y="486"/>
                    </a:lnTo>
                    <a:lnTo>
                      <a:pt x="2238" y="506"/>
                    </a:lnTo>
                    <a:lnTo>
                      <a:pt x="2215" y="524"/>
                    </a:lnTo>
                    <a:lnTo>
                      <a:pt x="2215" y="542"/>
                    </a:lnTo>
                    <a:lnTo>
                      <a:pt x="2194" y="560"/>
                    </a:lnTo>
                    <a:lnTo>
                      <a:pt x="2172" y="577"/>
                    </a:lnTo>
                    <a:lnTo>
                      <a:pt x="2129" y="593"/>
                    </a:lnTo>
                    <a:lnTo>
                      <a:pt x="2107" y="609"/>
                    </a:lnTo>
                    <a:lnTo>
                      <a:pt x="2086" y="623"/>
                    </a:lnTo>
                    <a:lnTo>
                      <a:pt x="2063" y="638"/>
                    </a:lnTo>
                    <a:lnTo>
                      <a:pt x="2021" y="650"/>
                    </a:lnTo>
                    <a:lnTo>
                      <a:pt x="2000" y="662"/>
                    </a:lnTo>
                    <a:lnTo>
                      <a:pt x="1956" y="675"/>
                    </a:lnTo>
                    <a:lnTo>
                      <a:pt x="1936" y="686"/>
                    </a:lnTo>
                    <a:lnTo>
                      <a:pt x="1893" y="695"/>
                    </a:lnTo>
                    <a:lnTo>
                      <a:pt x="1851" y="703"/>
                    </a:lnTo>
                    <a:lnTo>
                      <a:pt x="1827" y="712"/>
                    </a:lnTo>
                    <a:lnTo>
                      <a:pt x="1784" y="718"/>
                    </a:lnTo>
                    <a:lnTo>
                      <a:pt x="1742" y="724"/>
                    </a:lnTo>
                    <a:lnTo>
                      <a:pt x="1720" y="730"/>
                    </a:lnTo>
                    <a:lnTo>
                      <a:pt x="1676" y="734"/>
                    </a:lnTo>
                    <a:lnTo>
                      <a:pt x="1634" y="736"/>
                    </a:lnTo>
                    <a:lnTo>
                      <a:pt x="1591" y="738"/>
                    </a:lnTo>
                    <a:lnTo>
                      <a:pt x="1549" y="739"/>
                    </a:lnTo>
                    <a:lnTo>
                      <a:pt x="1506" y="739"/>
                    </a:lnTo>
                    <a:lnTo>
                      <a:pt x="1482" y="738"/>
                    </a:lnTo>
                    <a:lnTo>
                      <a:pt x="1440" y="735"/>
                    </a:lnTo>
                    <a:lnTo>
                      <a:pt x="1397" y="733"/>
                    </a:lnTo>
                    <a:lnTo>
                      <a:pt x="1355" y="729"/>
                    </a:lnTo>
                    <a:lnTo>
                      <a:pt x="1312" y="723"/>
                    </a:lnTo>
                    <a:lnTo>
                      <a:pt x="1290" y="717"/>
                    </a:lnTo>
                    <a:lnTo>
                      <a:pt x="1247" y="710"/>
                    </a:lnTo>
                    <a:lnTo>
                      <a:pt x="1204" y="702"/>
                    </a:lnTo>
                    <a:lnTo>
                      <a:pt x="1183" y="693"/>
                    </a:lnTo>
                    <a:lnTo>
                      <a:pt x="1139" y="684"/>
                    </a:lnTo>
                    <a:lnTo>
                      <a:pt x="1118" y="672"/>
                    </a:lnTo>
                    <a:lnTo>
                      <a:pt x="1075" y="660"/>
                    </a:lnTo>
                    <a:lnTo>
                      <a:pt x="1053" y="648"/>
                    </a:lnTo>
                    <a:lnTo>
                      <a:pt x="1010" y="635"/>
                    </a:lnTo>
                    <a:lnTo>
                      <a:pt x="990" y="620"/>
                    </a:lnTo>
                    <a:lnTo>
                      <a:pt x="968" y="605"/>
                    </a:lnTo>
                    <a:lnTo>
                      <a:pt x="925" y="590"/>
                    </a:lnTo>
                    <a:lnTo>
                      <a:pt x="904" y="573"/>
                    </a:lnTo>
                    <a:lnTo>
                      <a:pt x="883" y="556"/>
                    </a:lnTo>
                    <a:lnTo>
                      <a:pt x="860" y="539"/>
                    </a:lnTo>
                    <a:lnTo>
                      <a:pt x="839" y="521"/>
                    </a:lnTo>
                    <a:lnTo>
                      <a:pt x="816" y="503"/>
                    </a:lnTo>
                    <a:lnTo>
                      <a:pt x="816" y="483"/>
                    </a:lnTo>
                    <a:lnTo>
                      <a:pt x="796" y="464"/>
                    </a:lnTo>
                    <a:lnTo>
                      <a:pt x="796" y="445"/>
                    </a:lnTo>
                    <a:lnTo>
                      <a:pt x="774" y="425"/>
                    </a:lnTo>
                    <a:lnTo>
                      <a:pt x="774" y="405"/>
                    </a:lnTo>
                    <a:lnTo>
                      <a:pt x="752" y="383"/>
                    </a:lnTo>
                    <a:lnTo>
                      <a:pt x="752" y="363"/>
                    </a:lnTo>
                    <a:lnTo>
                      <a:pt x="752" y="342"/>
                    </a:lnTo>
                    <a:lnTo>
                      <a:pt x="752" y="322"/>
                    </a:lnTo>
                    <a:lnTo>
                      <a:pt x="752" y="300"/>
                    </a:lnTo>
                    <a:lnTo>
                      <a:pt x="752" y="280"/>
                    </a:lnTo>
                    <a:lnTo>
                      <a:pt x="774" y="259"/>
                    </a:lnTo>
                    <a:lnTo>
                      <a:pt x="774" y="239"/>
                    </a:lnTo>
                    <a:lnTo>
                      <a:pt x="774" y="219"/>
                    </a:lnTo>
                    <a:lnTo>
                      <a:pt x="796" y="198"/>
                    </a:lnTo>
                    <a:lnTo>
                      <a:pt x="796" y="179"/>
                    </a:lnTo>
                    <a:lnTo>
                      <a:pt x="816" y="160"/>
                    </a:lnTo>
                    <a:lnTo>
                      <a:pt x="129" y="0"/>
                    </a:lnTo>
                    <a:lnTo>
                      <a:pt x="108" y="39"/>
                    </a:lnTo>
                    <a:lnTo>
                      <a:pt x="64" y="77"/>
                    </a:lnTo>
                    <a:lnTo>
                      <a:pt x="43" y="116"/>
                    </a:lnTo>
                    <a:lnTo>
                      <a:pt x="43" y="155"/>
                    </a:lnTo>
                    <a:lnTo>
                      <a:pt x="22" y="195"/>
                    </a:lnTo>
                    <a:lnTo>
                      <a:pt x="0" y="236"/>
                    </a:lnTo>
                    <a:lnTo>
                      <a:pt x="0" y="276"/>
                    </a:lnTo>
                    <a:lnTo>
                      <a:pt x="0" y="317"/>
                    </a:lnTo>
                    <a:lnTo>
                      <a:pt x="0" y="358"/>
                    </a:lnTo>
                    <a:lnTo>
                      <a:pt x="0" y="399"/>
                    </a:lnTo>
                    <a:lnTo>
                      <a:pt x="22" y="439"/>
                    </a:lnTo>
                    <a:lnTo>
                      <a:pt x="22" y="479"/>
                    </a:lnTo>
                    <a:lnTo>
                      <a:pt x="43" y="519"/>
                    </a:lnTo>
                    <a:lnTo>
                      <a:pt x="64" y="558"/>
                    </a:lnTo>
                    <a:lnTo>
                      <a:pt x="85" y="597"/>
                    </a:lnTo>
                    <a:lnTo>
                      <a:pt x="108" y="635"/>
                    </a:lnTo>
                    <a:lnTo>
                      <a:pt x="150" y="672"/>
                    </a:lnTo>
                    <a:lnTo>
                      <a:pt x="172" y="708"/>
                    </a:lnTo>
                    <a:lnTo>
                      <a:pt x="216" y="742"/>
                    </a:lnTo>
                    <a:lnTo>
                      <a:pt x="258" y="777"/>
                    </a:lnTo>
                    <a:lnTo>
                      <a:pt x="302" y="811"/>
                    </a:lnTo>
                    <a:lnTo>
                      <a:pt x="344" y="842"/>
                    </a:lnTo>
                    <a:lnTo>
                      <a:pt x="409" y="873"/>
                    </a:lnTo>
                    <a:lnTo>
                      <a:pt x="451" y="903"/>
                    </a:lnTo>
                    <a:lnTo>
                      <a:pt x="517" y="930"/>
                    </a:lnTo>
                    <a:lnTo>
                      <a:pt x="581" y="956"/>
                    </a:lnTo>
                    <a:lnTo>
                      <a:pt x="623" y="982"/>
                    </a:lnTo>
                    <a:lnTo>
                      <a:pt x="689" y="1005"/>
                    </a:lnTo>
                    <a:lnTo>
                      <a:pt x="752" y="1026"/>
                    </a:lnTo>
                    <a:lnTo>
                      <a:pt x="816" y="1045"/>
                    </a:lnTo>
                    <a:lnTo>
                      <a:pt x="904" y="1064"/>
                    </a:lnTo>
                    <a:lnTo>
                      <a:pt x="968" y="1080"/>
                    </a:lnTo>
                    <a:lnTo>
                      <a:pt x="1032" y="1094"/>
                    </a:lnTo>
                    <a:lnTo>
                      <a:pt x="1118" y="1106"/>
                    </a:lnTo>
                    <a:lnTo>
                      <a:pt x="1183" y="1117"/>
                    </a:lnTo>
                    <a:lnTo>
                      <a:pt x="1270" y="1124"/>
                    </a:lnTo>
                    <a:lnTo>
                      <a:pt x="1333" y="1131"/>
                    </a:lnTo>
                    <a:lnTo>
                      <a:pt x="1419" y="1135"/>
                    </a:lnTo>
                    <a:lnTo>
                      <a:pt x="1482" y="1138"/>
                    </a:lnTo>
                    <a:lnTo>
                      <a:pt x="1570" y="1138"/>
                    </a:lnTo>
                    <a:lnTo>
                      <a:pt x="1634" y="1136"/>
                    </a:lnTo>
                    <a:lnTo>
                      <a:pt x="1720" y="1132"/>
                    </a:lnTo>
                    <a:lnTo>
                      <a:pt x="1806" y="1126"/>
                    </a:lnTo>
                    <a:lnTo>
                      <a:pt x="1871" y="1119"/>
                    </a:lnTo>
                    <a:lnTo>
                      <a:pt x="1956" y="1108"/>
                    </a:lnTo>
                    <a:lnTo>
                      <a:pt x="2021" y="1097"/>
                    </a:lnTo>
                    <a:lnTo>
                      <a:pt x="2086" y="1083"/>
                    </a:lnTo>
                    <a:lnTo>
                      <a:pt x="2172" y="1067"/>
                    </a:lnTo>
                    <a:lnTo>
                      <a:pt x="2238" y="1049"/>
                    </a:lnTo>
                    <a:lnTo>
                      <a:pt x="2301" y="1030"/>
                    </a:lnTo>
                    <a:lnTo>
                      <a:pt x="2365" y="1009"/>
                    </a:lnTo>
                    <a:lnTo>
                      <a:pt x="2429" y="986"/>
                    </a:lnTo>
                    <a:lnTo>
                      <a:pt x="2494" y="962"/>
                    </a:lnTo>
                    <a:lnTo>
                      <a:pt x="2559" y="936"/>
                    </a:lnTo>
                    <a:lnTo>
                      <a:pt x="2602" y="909"/>
                    </a:lnTo>
                    <a:lnTo>
                      <a:pt x="2667" y="880"/>
                    </a:lnTo>
                    <a:lnTo>
                      <a:pt x="2710" y="849"/>
                    </a:lnTo>
                    <a:lnTo>
                      <a:pt x="2752" y="817"/>
                    </a:lnTo>
                    <a:lnTo>
                      <a:pt x="2816" y="785"/>
                    </a:lnTo>
                    <a:lnTo>
                      <a:pt x="2839" y="750"/>
                    </a:lnTo>
                    <a:lnTo>
                      <a:pt x="2882" y="715"/>
                    </a:lnTo>
                    <a:lnTo>
                      <a:pt x="2924" y="679"/>
                    </a:lnTo>
                    <a:lnTo>
                      <a:pt x="2946" y="642"/>
                    </a:lnTo>
                    <a:lnTo>
                      <a:pt x="2989" y="605"/>
                    </a:lnTo>
                    <a:lnTo>
                      <a:pt x="3010" y="565"/>
                    </a:lnTo>
                    <a:lnTo>
                      <a:pt x="3031" y="527"/>
                    </a:lnTo>
                    <a:lnTo>
                      <a:pt x="3054" y="486"/>
                    </a:lnTo>
                    <a:lnTo>
                      <a:pt x="3054" y="447"/>
                    </a:lnTo>
                    <a:lnTo>
                      <a:pt x="3075" y="407"/>
                    </a:lnTo>
                    <a:lnTo>
                      <a:pt x="3075" y="366"/>
                    </a:lnTo>
                    <a:lnTo>
                      <a:pt x="3075" y="326"/>
                    </a:lnTo>
                    <a:lnTo>
                      <a:pt x="3333" y="326"/>
                    </a:lnTo>
                    <a:lnTo>
                      <a:pt x="2581" y="46"/>
                    </a:lnTo>
                    <a:lnTo>
                      <a:pt x="2063" y="326"/>
                    </a:lnTo>
                    <a:lnTo>
                      <a:pt x="2323" y="326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121" name="Freeform 115"/>
              <p:cNvSpPr>
                <a:spLocks noChangeArrowheads="1"/>
              </p:cNvSpPr>
              <p:nvPr/>
            </p:nvSpPr>
            <p:spPr bwMode="auto">
              <a:xfrm>
                <a:off x="5800725" y="5410200"/>
                <a:ext cx="1666875" cy="236538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3472" y="163"/>
                  </a:cxn>
                  <a:cxn ang="0">
                    <a:pos x="3472" y="0"/>
                  </a:cxn>
                  <a:cxn ang="0">
                    <a:pos x="4629" y="328"/>
                  </a:cxn>
                  <a:cxn ang="0">
                    <a:pos x="3472" y="656"/>
                  </a:cxn>
                  <a:cxn ang="0">
                    <a:pos x="3472" y="493"/>
                  </a:cxn>
                  <a:cxn ang="0">
                    <a:pos x="0" y="493"/>
                  </a:cxn>
                  <a:cxn ang="0">
                    <a:pos x="0" y="163"/>
                  </a:cxn>
                </a:cxnLst>
                <a:rect l="0" t="0" r="r" b="b"/>
                <a:pathLst>
                  <a:path w="4630" h="657">
                    <a:moveTo>
                      <a:pt x="0" y="163"/>
                    </a:moveTo>
                    <a:lnTo>
                      <a:pt x="3472" y="163"/>
                    </a:lnTo>
                    <a:lnTo>
                      <a:pt x="3472" y="0"/>
                    </a:lnTo>
                    <a:lnTo>
                      <a:pt x="4629" y="328"/>
                    </a:lnTo>
                    <a:lnTo>
                      <a:pt x="3472" y="656"/>
                    </a:lnTo>
                    <a:lnTo>
                      <a:pt x="3472" y="493"/>
                    </a:lnTo>
                    <a:lnTo>
                      <a:pt x="0" y="493"/>
                    </a:lnTo>
                    <a:lnTo>
                      <a:pt x="0" y="163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grpSp>
            <p:nvGrpSpPr>
              <p:cNvPr id="122" name="Group 116"/>
              <p:cNvGrpSpPr>
                <a:grpSpLocks/>
              </p:cNvGrpSpPr>
              <p:nvPr/>
            </p:nvGrpSpPr>
            <p:grpSpPr bwMode="auto">
              <a:xfrm>
                <a:off x="3067052" y="1682752"/>
                <a:ext cx="971551" cy="723901"/>
                <a:chOff x="1932" y="1060"/>
                <a:chExt cx="612" cy="456"/>
              </a:xfrm>
            </p:grpSpPr>
            <p:sp>
              <p:nvSpPr>
                <p:cNvPr id="123" name="AutoShape 117"/>
                <p:cNvSpPr>
                  <a:spLocks noChangeArrowheads="1"/>
                </p:cNvSpPr>
                <p:nvPr/>
              </p:nvSpPr>
              <p:spPr bwMode="auto">
                <a:xfrm>
                  <a:off x="1932" y="1060"/>
                  <a:ext cx="612" cy="456"/>
                </a:xfrm>
                <a:prstGeom prst="roundRect">
                  <a:avLst>
                    <a:gd name="adj" fmla="val 218"/>
                  </a:avLst>
                </a:prstGeom>
                <a:solidFill>
                  <a:srgbClr val="FFCC99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24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932" y="1120"/>
                  <a:ext cx="612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Replica </a:t>
                  </a:r>
                </a:p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Catalog</a:t>
                  </a:r>
                </a:p>
              </p:txBody>
            </p:sp>
          </p:grpSp>
          <p:sp>
            <p:nvSpPr>
              <p:cNvPr id="125" name="Freeform 119"/>
              <p:cNvSpPr>
                <a:spLocks noChangeArrowheads="1"/>
              </p:cNvSpPr>
              <p:nvPr/>
            </p:nvSpPr>
            <p:spPr bwMode="auto">
              <a:xfrm>
                <a:off x="1676400" y="2971800"/>
                <a:ext cx="228600" cy="2405063"/>
              </a:xfrm>
              <a:custGeom>
                <a:avLst/>
                <a:gdLst/>
                <a:ahLst/>
                <a:cxnLst>
                  <a:cxn ang="0">
                    <a:pos x="467" y="0"/>
                  </a:cxn>
                  <a:cxn ang="0">
                    <a:pos x="477" y="5012"/>
                  </a:cxn>
                  <a:cxn ang="0">
                    <a:pos x="634" y="5010"/>
                  </a:cxn>
                  <a:cxn ang="0">
                    <a:pos x="320" y="6680"/>
                  </a:cxn>
                  <a:cxn ang="0">
                    <a:pos x="0" y="5014"/>
                  </a:cxn>
                  <a:cxn ang="0">
                    <a:pos x="157" y="5012"/>
                  </a:cxn>
                  <a:cxn ang="0">
                    <a:pos x="148" y="0"/>
                  </a:cxn>
                  <a:cxn ang="0">
                    <a:pos x="467" y="0"/>
                  </a:cxn>
                </a:cxnLst>
                <a:rect l="0" t="0" r="r" b="b"/>
                <a:pathLst>
                  <a:path w="635" h="6681">
                    <a:moveTo>
                      <a:pt x="467" y="0"/>
                    </a:moveTo>
                    <a:lnTo>
                      <a:pt x="477" y="5012"/>
                    </a:lnTo>
                    <a:lnTo>
                      <a:pt x="634" y="5010"/>
                    </a:lnTo>
                    <a:lnTo>
                      <a:pt x="320" y="6680"/>
                    </a:lnTo>
                    <a:lnTo>
                      <a:pt x="0" y="5014"/>
                    </a:lnTo>
                    <a:lnTo>
                      <a:pt x="157" y="5012"/>
                    </a:lnTo>
                    <a:lnTo>
                      <a:pt x="148" y="0"/>
                    </a:lnTo>
                    <a:lnTo>
                      <a:pt x="467" y="0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pic>
            <p:nvPicPr>
              <p:cNvPr id="126" name="Picture 1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1038" y="1571625"/>
                <a:ext cx="1138237" cy="952500"/>
              </a:xfrm>
              <a:prstGeom prst="rect">
                <a:avLst/>
              </a:prstGeom>
              <a:noFill/>
            </p:spPr>
          </p:pic>
          <p:sp>
            <p:nvSpPr>
              <p:cNvPr id="127" name="Line 121"/>
              <p:cNvSpPr>
                <a:spLocks noChangeShapeType="1"/>
              </p:cNvSpPr>
              <p:nvPr/>
            </p:nvSpPr>
            <p:spPr bwMode="auto">
              <a:xfrm>
                <a:off x="693738" y="2870200"/>
                <a:ext cx="1587" cy="123666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28" name="AutoShape 122"/>
              <p:cNvSpPr>
                <a:spLocks noChangeArrowheads="1"/>
              </p:cNvSpPr>
              <p:nvPr/>
            </p:nvSpPr>
            <p:spPr bwMode="auto">
              <a:xfrm>
                <a:off x="1447800" y="3368675"/>
                <a:ext cx="1646238" cy="458788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grpSp>
            <p:nvGrpSpPr>
              <p:cNvPr id="129" name="Group 123"/>
              <p:cNvGrpSpPr>
                <a:grpSpLocks/>
              </p:cNvGrpSpPr>
              <p:nvPr/>
            </p:nvGrpSpPr>
            <p:grpSpPr bwMode="auto">
              <a:xfrm>
                <a:off x="655638" y="2932113"/>
                <a:ext cx="1722437" cy="733425"/>
                <a:chOff x="413" y="1847"/>
                <a:chExt cx="1085" cy="462"/>
              </a:xfrm>
            </p:grpSpPr>
            <p:sp>
              <p:nvSpPr>
                <p:cNvPr id="130" name="AutoShape 124"/>
                <p:cNvSpPr>
                  <a:spLocks noChangeArrowheads="1"/>
                </p:cNvSpPr>
                <p:nvPr/>
              </p:nvSpPr>
              <p:spPr bwMode="auto">
                <a:xfrm>
                  <a:off x="413" y="1847"/>
                  <a:ext cx="1086" cy="463"/>
                </a:xfrm>
                <a:prstGeom prst="roundRect">
                  <a:avLst>
                    <a:gd name="adj" fmla="val 21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131" name="Group 125"/>
                <p:cNvGrpSpPr>
                  <a:grpSpLocks/>
                </p:cNvGrpSpPr>
                <p:nvPr/>
              </p:nvGrpSpPr>
              <p:grpSpPr bwMode="auto">
                <a:xfrm>
                  <a:off x="413" y="1847"/>
                  <a:ext cx="1073" cy="450"/>
                  <a:chOff x="413" y="1847"/>
                  <a:chExt cx="1073" cy="450"/>
                </a:xfrm>
              </p:grpSpPr>
              <p:sp>
                <p:nvSpPr>
                  <p:cNvPr id="132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413" y="1847"/>
                    <a:ext cx="1073" cy="450"/>
                  </a:xfrm>
                  <a:prstGeom prst="roundRect">
                    <a:avLst>
                      <a:gd name="adj" fmla="val 22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133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413" y="1847"/>
                    <a:ext cx="1061" cy="437"/>
                    <a:chOff x="413" y="1847"/>
                    <a:chExt cx="1061" cy="437"/>
                  </a:xfrm>
                </p:grpSpPr>
                <p:sp>
                  <p:nvSpPr>
                    <p:cNvPr id="134" name="AutoShap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" y="1847"/>
                      <a:ext cx="1061" cy="437"/>
                    </a:xfrm>
                    <a:prstGeom prst="roundRect">
                      <a:avLst>
                        <a:gd name="adj" fmla="val 22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135" name="Group 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3" y="1847"/>
                      <a:ext cx="1052" cy="427"/>
                      <a:chOff x="413" y="1847"/>
                      <a:chExt cx="1052" cy="427"/>
                    </a:xfrm>
                  </p:grpSpPr>
                  <p:sp>
                    <p:nvSpPr>
                      <p:cNvPr id="136" name="AutoShap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3" y="1847"/>
                        <a:ext cx="1052" cy="427"/>
                      </a:xfrm>
                      <a:prstGeom prst="roundRect">
                        <a:avLst>
                          <a:gd name="adj" fmla="val 23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137" name="Group 1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3" y="1847"/>
                        <a:ext cx="1042" cy="417"/>
                        <a:chOff x="413" y="1847"/>
                        <a:chExt cx="1042" cy="417"/>
                      </a:xfrm>
                    </p:grpSpPr>
                    <p:sp>
                      <p:nvSpPr>
                        <p:cNvPr id="138" name="AutoShape 1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3" y="1847"/>
                          <a:ext cx="1042" cy="417"/>
                        </a:xfrm>
                        <a:prstGeom prst="roundRect">
                          <a:avLst>
                            <a:gd name="adj" fmla="val 23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139" name="Group 1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" y="1847"/>
                          <a:ext cx="1033" cy="408"/>
                          <a:chOff x="413" y="1847"/>
                          <a:chExt cx="1033" cy="408"/>
                        </a:xfrm>
                      </p:grpSpPr>
                      <p:sp>
                        <p:nvSpPr>
                          <p:cNvPr id="140" name="AutoShape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3" y="1847"/>
                            <a:ext cx="1033" cy="408"/>
                          </a:xfrm>
                          <a:prstGeom prst="roundRect">
                            <a:avLst>
                              <a:gd name="adj" fmla="val 241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141" name="Group 1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3" y="1847"/>
                            <a:ext cx="1024" cy="398"/>
                            <a:chOff x="413" y="1847"/>
                            <a:chExt cx="1024" cy="398"/>
                          </a:xfrm>
                        </p:grpSpPr>
                        <p:sp>
                          <p:nvSpPr>
                            <p:cNvPr id="142" name="AutoShape 1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3" y="1847"/>
                              <a:ext cx="1024" cy="398"/>
                            </a:xfrm>
                            <a:prstGeom prst="roundRect">
                              <a:avLst>
                                <a:gd name="adj" fmla="val 25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143" name="Group 1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13" y="1847"/>
                              <a:ext cx="1018" cy="392"/>
                              <a:chOff x="413" y="1847"/>
                              <a:chExt cx="1018" cy="392"/>
                            </a:xfrm>
                          </p:grpSpPr>
                          <p:sp>
                            <p:nvSpPr>
                              <p:cNvPr id="144" name="AutoShape 1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13" y="1847"/>
                                <a:ext cx="1018" cy="392"/>
                              </a:xfrm>
                              <a:prstGeom prst="roundRect">
                                <a:avLst>
                                  <a:gd name="adj" fmla="val 255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145" name="Group 13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13" y="1847"/>
                                <a:ext cx="1012" cy="385"/>
                                <a:chOff x="413" y="1847"/>
                                <a:chExt cx="1012" cy="385"/>
                              </a:xfrm>
                            </p:grpSpPr>
                            <p:sp>
                              <p:nvSpPr>
                                <p:cNvPr id="146" name="AutoShape 14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13" y="1847"/>
                                  <a:ext cx="1012" cy="385"/>
                                </a:xfrm>
                                <a:prstGeom prst="roundRect">
                                  <a:avLst>
                                    <a:gd name="adj" fmla="val 259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147" name="Group 14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13" y="1847"/>
                                  <a:ext cx="1008" cy="380"/>
                                  <a:chOff x="413" y="1847"/>
                                  <a:chExt cx="1008" cy="380"/>
                                </a:xfrm>
                              </p:grpSpPr>
                              <p:sp>
                                <p:nvSpPr>
                                  <p:cNvPr id="148" name="AutoShape 14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3" y="1847"/>
                                    <a:ext cx="1008" cy="380"/>
                                  </a:xfrm>
                                  <a:prstGeom prst="roundRect">
                                    <a:avLst>
                                      <a:gd name="adj" fmla="val 259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149" name="Group 14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413" y="1847"/>
                                    <a:ext cx="1003" cy="377"/>
                                    <a:chOff x="413" y="1847"/>
                                    <a:chExt cx="1003" cy="377"/>
                                  </a:xfrm>
                                </p:grpSpPr>
                                <p:sp>
                                  <p:nvSpPr>
                                    <p:cNvPr id="150" name="AutoShape 1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13" y="1847"/>
                                      <a:ext cx="1003" cy="377"/>
                                    </a:xfrm>
                                    <a:prstGeom prst="roundRect">
                                      <a:avLst>
                                        <a:gd name="adj" fmla="val 264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151" name="Group 14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413" y="1847"/>
                                      <a:ext cx="999" cy="375"/>
                                      <a:chOff x="413" y="1847"/>
                                      <a:chExt cx="999" cy="375"/>
                                    </a:xfrm>
                                  </p:grpSpPr>
                                  <p:sp>
                                    <p:nvSpPr>
                                      <p:cNvPr id="152" name="AutoShape 14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13" y="1847"/>
                                        <a:ext cx="999" cy="374"/>
                                      </a:xfrm>
                                      <a:prstGeom prst="roundRect">
                                        <a:avLst>
                                          <a:gd name="adj" fmla="val 264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53" name="Group 147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413" y="1847"/>
                                        <a:ext cx="996" cy="375"/>
                                        <a:chOff x="413" y="1847"/>
                                        <a:chExt cx="996" cy="375"/>
                                      </a:xfrm>
                                    </p:grpSpPr>
                                    <p:sp>
                                      <p:nvSpPr>
                                        <p:cNvPr id="154" name="AutoShape 14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13" y="1847"/>
                                          <a:ext cx="996" cy="371"/>
                                        </a:xfrm>
                                        <a:prstGeom prst="roundRect">
                                          <a:avLst>
                                            <a:gd name="adj" fmla="val 269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n-US" sz="1100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55" name="Group 149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413" y="1847"/>
                                          <a:ext cx="994" cy="375"/>
                                          <a:chOff x="413" y="1847"/>
                                          <a:chExt cx="994" cy="375"/>
                                        </a:xfrm>
                                      </p:grpSpPr>
                                      <p:sp>
                                        <p:nvSpPr>
                                          <p:cNvPr id="156" name="AutoShape 150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413" y="1847"/>
                                            <a:ext cx="994" cy="370"/>
                                          </a:xfrm>
                                          <a:prstGeom prst="roundRect">
                                            <a:avLst>
                                              <a:gd name="adj" fmla="val 269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n-US" sz="1100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57" name="Group 151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413" y="1847"/>
                                            <a:ext cx="993" cy="375"/>
                                            <a:chOff x="413" y="1847"/>
                                            <a:chExt cx="993" cy="375"/>
                                          </a:xfrm>
                                        </p:grpSpPr>
                                        <p:sp>
                                          <p:nvSpPr>
                                            <p:cNvPr id="158" name="AutoShape 152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13" y="1847"/>
                                              <a:ext cx="993" cy="370"/>
                                            </a:xfrm>
                                            <a:prstGeom prst="roundRect">
                                              <a:avLst>
                                                <a:gd name="adj" fmla="val 269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n-US" sz="110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59" name="AutoShape 15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13" y="1847"/>
                                              <a:ext cx="193" cy="375"/>
                                            </a:xfrm>
                                            <a:prstGeom prst="roundRect">
                                              <a:avLst>
                                                <a:gd name="adj" fmla="val 269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lIns="90000" tIns="46800" rIns="90000" bIns="46800">
                                              <a:spAutoFit/>
                                            </a:bodyPr>
                                            <a:lstStyle/>
                                            <a:p>
                                              <a:pPr eaLnBrk="1">
                                                <a:lnSpc>
                                                  <a:spcPct val="93000"/>
                                                </a:lnSpc>
                                                <a:buClr>
                                                  <a:srgbClr val="000000"/>
                                                </a:buClr>
                                                <a:buFont typeface="StarSymbol" charset="0"/>
                                                <a:buNone/>
                                                <a:tabLst>
                                                  <a:tab pos="0" algn="l"/>
                                                  <a:tab pos="457200" algn="l"/>
                                                  <a:tab pos="914400" algn="l"/>
                                                  <a:tab pos="1371600" algn="l"/>
                                                  <a:tab pos="1828800" algn="l"/>
                                                  <a:tab pos="2286000" algn="l"/>
                                                  <a:tab pos="2743200" algn="l"/>
                                                  <a:tab pos="3200400" algn="l"/>
                                                  <a:tab pos="3657600" algn="l"/>
                                                  <a:tab pos="4114800" algn="l"/>
                                                  <a:tab pos="4572000" algn="l"/>
                                                  <a:tab pos="5029200" algn="l"/>
                                                  <a:tab pos="5486400" algn="l"/>
                                                  <a:tab pos="5943600" algn="l"/>
                                                  <a:tab pos="6400800" algn="l"/>
                                                  <a:tab pos="6858000" algn="l"/>
                                                  <a:tab pos="7315200" algn="l"/>
                                                  <a:tab pos="7772400" algn="l"/>
                                                  <a:tab pos="8229600" algn="l"/>
                                                  <a:tab pos="8686800" algn="l"/>
                                                  <a:tab pos="9144000" algn="l"/>
                                                </a:tabLst>
                                              </a:pPr>
                                              <a:endParaRPr lang="en-GB" sz="900" b="1">
                                                <a:solidFill>
                                                  <a:srgbClr val="000000"/>
                                                </a:solidFill>
                                                <a:ea typeface="Gothic" charset="0"/>
                                                <a:cs typeface="Gothic" charset="0"/>
                                              </a:endParaRPr>
                                            </a:p>
                                            <a:p>
                                              <a:pPr eaLnBrk="1">
                                                <a:lnSpc>
                                                  <a:spcPct val="94000"/>
                                                </a:lnSpc>
                                                <a:buClr>
                                                  <a:srgbClr val="000000"/>
                                                </a:buClr>
                                                <a:buFont typeface="StarSymbol" charset="0"/>
                                                <a:buNone/>
                                                <a:tabLst>
                                                  <a:tab pos="0" algn="l"/>
                                                  <a:tab pos="457200" algn="l"/>
                                                  <a:tab pos="914400" algn="l"/>
                                                  <a:tab pos="1371600" algn="l"/>
                                                  <a:tab pos="1828800" algn="l"/>
                                                  <a:tab pos="2286000" algn="l"/>
                                                  <a:tab pos="2743200" algn="l"/>
                                                  <a:tab pos="3200400" algn="l"/>
                                                  <a:tab pos="3657600" algn="l"/>
                                                  <a:tab pos="4114800" algn="l"/>
                                                  <a:tab pos="4572000" algn="l"/>
                                                  <a:tab pos="5029200" algn="l"/>
                                                  <a:tab pos="5486400" algn="l"/>
                                                  <a:tab pos="5943600" algn="l"/>
                                                  <a:tab pos="6400800" algn="l"/>
                                                  <a:tab pos="6858000" algn="l"/>
                                                  <a:tab pos="7315200" algn="l"/>
                                                  <a:tab pos="7772400" algn="l"/>
                                                  <a:tab pos="8229600" algn="l"/>
                                                  <a:tab pos="8686800" algn="l"/>
                                                  <a:tab pos="9144000" algn="l"/>
                                                </a:tabLst>
                                              </a:pPr>
                                              <a:endParaRPr lang="en-GB" sz="900" b="1">
                                                <a:solidFill>
                                                  <a:srgbClr val="000000"/>
                                                </a:solidFill>
                                                <a:ea typeface="Gothic" charset="0"/>
                                                <a:cs typeface="Gothic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160" name="Text Box 154"/>
              <p:cNvSpPr txBox="1">
                <a:spLocks noChangeArrowheads="1"/>
              </p:cNvSpPr>
              <p:nvPr/>
            </p:nvSpPr>
            <p:spPr bwMode="auto">
              <a:xfrm>
                <a:off x="1981200" y="3130549"/>
                <a:ext cx="890588" cy="72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Network transfer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of DATA</a:t>
                </a:r>
              </a:p>
            </p:txBody>
          </p:sp>
          <p:sp>
            <p:nvSpPr>
              <p:cNvPr id="161" name="Text Box 155"/>
              <p:cNvSpPr txBox="1">
                <a:spLocks noChangeArrowheads="1"/>
              </p:cNvSpPr>
              <p:nvPr/>
            </p:nvSpPr>
            <p:spPr bwMode="auto">
              <a:xfrm>
                <a:off x="730250" y="2957513"/>
                <a:ext cx="841375" cy="1156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rgbClr val="000000"/>
                    </a:solidFill>
                    <a:ea typeface="Gothic" charset="0"/>
                    <a:cs typeface="Gothic" charset="0"/>
                  </a:rPr>
                  <a:t>1.DATA </a:t>
                </a:r>
              </a:p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rgbClr val="000000"/>
                    </a:solidFill>
                    <a:ea typeface="Gothic" charset="0"/>
                    <a:cs typeface="Gothic" charset="0"/>
                  </a:rPr>
                  <a:t>Creation </a:t>
                </a:r>
              </a:p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rgbClr val="000000"/>
                    </a:solidFill>
                    <a:ea typeface="Gothic" charset="0"/>
                    <a:cs typeface="Gothic" charset="0"/>
                  </a:rPr>
                  <a:t> </a:t>
                </a:r>
              </a:p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rgbClr val="000000"/>
                    </a:solidFill>
                    <a:ea typeface="Gothic" charset="0"/>
                    <a:cs typeface="Gothic" charset="0"/>
                  </a:rPr>
                  <a:t>2. </a:t>
                </a:r>
                <a:r>
                  <a:rPr lang="en-GB" sz="1000" b="1">
                    <a:solidFill>
                      <a:srgbClr val="000000"/>
                    </a:solidFill>
                    <a:ea typeface="Gothic" charset="0"/>
                    <a:cs typeface="Gothic" charset="0"/>
                  </a:rPr>
                  <a:t>SRM-PUT</a:t>
                </a:r>
              </a:p>
            </p:txBody>
          </p:sp>
          <p:sp>
            <p:nvSpPr>
              <p:cNvPr id="162" name="Text Box 156"/>
              <p:cNvSpPr txBox="1">
                <a:spLocks noChangeArrowheads="1"/>
              </p:cNvSpPr>
              <p:nvPr/>
            </p:nvSpPr>
            <p:spPr bwMode="auto">
              <a:xfrm>
                <a:off x="2535238" y="5133973"/>
                <a:ext cx="1225550" cy="433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chemeClr val="tx1"/>
                    </a:solidFill>
                  </a:rPr>
                  <a:t>Network transfer</a:t>
                </a:r>
              </a:p>
            </p:txBody>
          </p:sp>
          <p:sp>
            <p:nvSpPr>
              <p:cNvPr id="163" name="Line 157"/>
              <p:cNvSpPr>
                <a:spLocks noChangeShapeType="1"/>
              </p:cNvSpPr>
              <p:nvPr/>
            </p:nvSpPr>
            <p:spPr bwMode="auto">
              <a:xfrm>
                <a:off x="1676400" y="2286000"/>
                <a:ext cx="1371600" cy="158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64" name="Text Box 158"/>
              <p:cNvSpPr txBox="1">
                <a:spLocks noChangeArrowheads="1"/>
              </p:cNvSpPr>
              <p:nvPr/>
            </p:nvSpPr>
            <p:spPr bwMode="auto">
              <a:xfrm>
                <a:off x="1992313" y="1757363"/>
                <a:ext cx="1001713" cy="72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3. Register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(via RRS)</a:t>
                </a:r>
              </a:p>
            </p:txBody>
          </p:sp>
          <p:sp>
            <p:nvSpPr>
              <p:cNvPr id="165" name="Text Box 159"/>
              <p:cNvSpPr txBox="1">
                <a:spLocks noChangeArrowheads="1"/>
              </p:cNvSpPr>
              <p:nvPr/>
            </p:nvSpPr>
            <p:spPr bwMode="auto">
              <a:xfrm>
                <a:off x="609600" y="6629397"/>
                <a:ext cx="804862" cy="577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CERN</a:t>
                </a:r>
              </a:p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Tier 0</a:t>
                </a:r>
              </a:p>
            </p:txBody>
          </p:sp>
          <p:grpSp>
            <p:nvGrpSpPr>
              <p:cNvPr id="166" name="Group 160"/>
              <p:cNvGrpSpPr>
                <a:grpSpLocks/>
              </p:cNvGrpSpPr>
              <p:nvPr/>
            </p:nvGrpSpPr>
            <p:grpSpPr bwMode="auto">
              <a:xfrm>
                <a:off x="4354511" y="1670051"/>
                <a:ext cx="1120774" cy="723901"/>
                <a:chOff x="2743" y="1052"/>
                <a:chExt cx="706" cy="456"/>
              </a:xfrm>
            </p:grpSpPr>
            <p:sp>
              <p:nvSpPr>
                <p:cNvPr id="167" name="AutoShape 161"/>
                <p:cNvSpPr>
                  <a:spLocks noChangeArrowheads="1"/>
                </p:cNvSpPr>
                <p:nvPr/>
              </p:nvSpPr>
              <p:spPr bwMode="auto">
                <a:xfrm>
                  <a:off x="2743" y="1052"/>
                  <a:ext cx="706" cy="456"/>
                </a:xfrm>
                <a:prstGeom prst="roundRect">
                  <a:avLst>
                    <a:gd name="adj" fmla="val 218"/>
                  </a:avLst>
                </a:prstGeom>
                <a:solidFill>
                  <a:srgbClr val="FFCC99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68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2743" y="1112"/>
                  <a:ext cx="706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Replica </a:t>
                  </a:r>
                </a:p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Manager</a:t>
                  </a:r>
                </a:p>
              </p:txBody>
            </p:sp>
          </p:grpSp>
          <p:sp>
            <p:nvSpPr>
              <p:cNvPr id="169" name="Text Box 163"/>
              <p:cNvSpPr txBox="1">
                <a:spLocks noChangeArrowheads="1"/>
              </p:cNvSpPr>
              <p:nvPr/>
            </p:nvSpPr>
            <p:spPr bwMode="auto">
              <a:xfrm>
                <a:off x="4168775" y="6553198"/>
                <a:ext cx="804862" cy="577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FNAL</a:t>
                </a:r>
              </a:p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Tier 1</a:t>
                </a:r>
              </a:p>
            </p:txBody>
          </p:sp>
          <p:grpSp>
            <p:nvGrpSpPr>
              <p:cNvPr id="170" name="Group 164"/>
              <p:cNvGrpSpPr>
                <a:grpSpLocks/>
              </p:cNvGrpSpPr>
              <p:nvPr/>
            </p:nvGrpSpPr>
            <p:grpSpPr bwMode="auto">
              <a:xfrm>
                <a:off x="4051300" y="6248398"/>
                <a:ext cx="1311275" cy="252413"/>
                <a:chOff x="2552" y="3936"/>
                <a:chExt cx="826" cy="159"/>
              </a:xfrm>
            </p:grpSpPr>
            <p:sp>
              <p:nvSpPr>
                <p:cNvPr id="171" name="AutoShape 165"/>
                <p:cNvSpPr>
                  <a:spLocks noChangeArrowheads="1"/>
                </p:cNvSpPr>
                <p:nvPr/>
              </p:nvSpPr>
              <p:spPr bwMode="auto">
                <a:xfrm>
                  <a:off x="2552" y="3936"/>
                  <a:ext cx="651" cy="134"/>
                </a:xfrm>
                <a:prstGeom prst="roundRect">
                  <a:avLst>
                    <a:gd name="adj" fmla="val 74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172" name="Group 166"/>
                <p:cNvGrpSpPr>
                  <a:grpSpLocks/>
                </p:cNvGrpSpPr>
                <p:nvPr/>
              </p:nvGrpSpPr>
              <p:grpSpPr bwMode="auto">
                <a:xfrm>
                  <a:off x="2552" y="3936"/>
                  <a:ext cx="826" cy="159"/>
                  <a:chOff x="2552" y="3936"/>
                  <a:chExt cx="826" cy="159"/>
                </a:xfrm>
              </p:grpSpPr>
              <p:sp>
                <p:nvSpPr>
                  <p:cNvPr id="173" name="AutoShape 167"/>
                  <p:cNvSpPr>
                    <a:spLocks noChangeArrowheads="1"/>
                  </p:cNvSpPr>
                  <p:nvPr/>
                </p:nvSpPr>
                <p:spPr bwMode="auto">
                  <a:xfrm>
                    <a:off x="2552" y="3936"/>
                    <a:ext cx="641" cy="124"/>
                  </a:xfrm>
                  <a:prstGeom prst="roundRect">
                    <a:avLst>
                      <a:gd name="adj" fmla="val 80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174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2552" y="3936"/>
                    <a:ext cx="826" cy="159"/>
                    <a:chOff x="2552" y="3936"/>
                    <a:chExt cx="826" cy="159"/>
                  </a:xfrm>
                </p:grpSpPr>
                <p:sp>
                  <p:nvSpPr>
                    <p:cNvPr id="175" name="AutoShap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2" y="3936"/>
                      <a:ext cx="632" cy="116"/>
                    </a:xfrm>
                    <a:prstGeom prst="roundRect">
                      <a:avLst>
                        <a:gd name="adj" fmla="val 86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176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2" y="3936"/>
                      <a:ext cx="826" cy="159"/>
                      <a:chOff x="2552" y="3936"/>
                      <a:chExt cx="826" cy="159"/>
                    </a:xfrm>
                  </p:grpSpPr>
                  <p:sp>
                    <p:nvSpPr>
                      <p:cNvPr id="177" name="AutoShap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52" y="3936"/>
                        <a:ext cx="624" cy="110"/>
                      </a:xfrm>
                      <a:prstGeom prst="roundRect">
                        <a:avLst>
                          <a:gd name="adj" fmla="val 90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178" name="Group 1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52" y="3936"/>
                        <a:ext cx="826" cy="159"/>
                        <a:chOff x="2552" y="3936"/>
                        <a:chExt cx="826" cy="159"/>
                      </a:xfrm>
                    </p:grpSpPr>
                    <p:sp>
                      <p:nvSpPr>
                        <p:cNvPr id="179" name="AutoShape 1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2" y="3936"/>
                          <a:ext cx="617" cy="104"/>
                        </a:xfrm>
                        <a:prstGeom prst="roundRect">
                          <a:avLst>
                            <a:gd name="adj" fmla="val 95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180" name="Group 1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52" y="3936"/>
                          <a:ext cx="826" cy="159"/>
                          <a:chOff x="2552" y="3936"/>
                          <a:chExt cx="826" cy="159"/>
                        </a:xfrm>
                      </p:grpSpPr>
                      <p:sp>
                        <p:nvSpPr>
                          <p:cNvPr id="181" name="AutoShape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52" y="3936"/>
                            <a:ext cx="611" cy="98"/>
                          </a:xfrm>
                          <a:prstGeom prst="roundRect">
                            <a:avLst>
                              <a:gd name="adj" fmla="val 101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182" name="Group 1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52" y="3936"/>
                            <a:ext cx="826" cy="159"/>
                            <a:chOff x="2552" y="3936"/>
                            <a:chExt cx="826" cy="159"/>
                          </a:xfrm>
                        </p:grpSpPr>
                        <p:sp>
                          <p:nvSpPr>
                            <p:cNvPr id="183" name="AutoShape 1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52" y="3936"/>
                              <a:ext cx="606" cy="94"/>
                            </a:xfrm>
                            <a:prstGeom prst="roundRect">
                              <a:avLst>
                                <a:gd name="adj" fmla="val 10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184" name="Group 1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52" y="3936"/>
                              <a:ext cx="826" cy="159"/>
                              <a:chOff x="2552" y="3936"/>
                              <a:chExt cx="826" cy="159"/>
                            </a:xfrm>
                          </p:grpSpPr>
                          <p:sp>
                            <p:nvSpPr>
                              <p:cNvPr id="185" name="AutoShape 17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52" y="3936"/>
                                <a:ext cx="602" cy="90"/>
                              </a:xfrm>
                              <a:prstGeom prst="roundRect">
                                <a:avLst>
                                  <a:gd name="adj" fmla="val 1111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186" name="Group 18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552" y="3936"/>
                                <a:ext cx="826" cy="159"/>
                                <a:chOff x="2552" y="3936"/>
                                <a:chExt cx="826" cy="159"/>
                              </a:xfrm>
                            </p:grpSpPr>
                            <p:sp>
                              <p:nvSpPr>
                                <p:cNvPr id="187" name="AutoShape 1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52" y="3936"/>
                                  <a:ext cx="599" cy="87"/>
                                </a:xfrm>
                                <a:prstGeom prst="roundRect">
                                  <a:avLst>
                                    <a:gd name="adj" fmla="val 1162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188" name="Group 18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52" y="3936"/>
                                  <a:ext cx="826" cy="159"/>
                                  <a:chOff x="2552" y="3936"/>
                                  <a:chExt cx="826" cy="159"/>
                                </a:xfrm>
                              </p:grpSpPr>
                              <p:sp>
                                <p:nvSpPr>
                                  <p:cNvPr id="189" name="AutoShape 18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552" y="3936"/>
                                    <a:ext cx="596" cy="84"/>
                                  </a:xfrm>
                                  <a:prstGeom prst="roundRect">
                                    <a:avLst>
                                      <a:gd name="adj" fmla="val 1190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190" name="Group 18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552" y="3936"/>
                                    <a:ext cx="826" cy="159"/>
                                    <a:chOff x="2552" y="3936"/>
                                    <a:chExt cx="826" cy="159"/>
                                  </a:xfrm>
                                </p:grpSpPr>
                                <p:sp>
                                  <p:nvSpPr>
                                    <p:cNvPr id="191" name="AutoShape 18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552" y="3936"/>
                                      <a:ext cx="595" cy="83"/>
                                    </a:xfrm>
                                    <a:prstGeom prst="roundRect">
                                      <a:avLst>
                                        <a:gd name="adj" fmla="val 1218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192" name="Group 186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552" y="3936"/>
                                      <a:ext cx="826" cy="159"/>
                                      <a:chOff x="2552" y="3936"/>
                                      <a:chExt cx="826" cy="159"/>
                                    </a:xfrm>
                                  </p:grpSpPr>
                                  <p:sp>
                                    <p:nvSpPr>
                                      <p:cNvPr id="193" name="AutoShape 18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552" y="3936"/>
                                        <a:ext cx="593" cy="83"/>
                                      </a:xfrm>
                                      <a:prstGeom prst="roundRect">
                                        <a:avLst>
                                          <a:gd name="adj" fmla="val 121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sp>
                                    <p:nvSpPr>
                                      <p:cNvPr id="194" name="AutoShape 18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552" y="3936"/>
                                        <a:ext cx="826" cy="159"/>
                                      </a:xfrm>
                                      <a:prstGeom prst="roundRect">
                                        <a:avLst>
                                          <a:gd name="adj" fmla="val 121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0" tIns="0" rIns="0" bIns="0">
                                        <a:spAutoFit/>
                                      </a:bodyPr>
                                      <a:lstStyle/>
                                      <a:p>
                                        <a:pPr eaLnBrk="1">
                                          <a:lnSpc>
                                            <a:spcPct val="93000"/>
                                          </a:lnSpc>
                                          <a:buClr>
                                            <a:srgbClr val="000000"/>
                                          </a:buClr>
                                          <a:buFont typeface="StarSymbol" charset="0"/>
                                          <a:buNone/>
                                          <a:tabLst>
                                            <a:tab pos="0" algn="l"/>
                                            <a:tab pos="457200" algn="l"/>
                                            <a:tab pos="914400" algn="l"/>
                                            <a:tab pos="1371600" algn="l"/>
                                            <a:tab pos="1828800" algn="l"/>
                                            <a:tab pos="2286000" algn="l"/>
                                            <a:tab pos="2743200" algn="l"/>
                                            <a:tab pos="3200400" algn="l"/>
                                            <a:tab pos="3657600" algn="l"/>
                                            <a:tab pos="4114800" algn="l"/>
                                            <a:tab pos="4572000" algn="l"/>
                                            <a:tab pos="5029200" algn="l"/>
                                            <a:tab pos="5486400" algn="l"/>
                                            <a:tab pos="5943600" algn="l"/>
                                            <a:tab pos="6400800" algn="l"/>
                                            <a:tab pos="6858000" algn="l"/>
                                            <a:tab pos="7315200" algn="l"/>
                                            <a:tab pos="7772400" algn="l"/>
                                            <a:tab pos="8229600" algn="l"/>
                                            <a:tab pos="8686800" algn="l"/>
                                            <a:tab pos="9144000" algn="l"/>
                                          </a:tabLst>
                                        </a:pPr>
                                        <a:r>
                                          <a:rPr lang="en-GB" sz="1050" b="1">
                                            <a:solidFill>
                                              <a:srgbClr val="000000"/>
                                            </a:solidFill>
                                            <a:ea typeface="Gothic" charset="0"/>
                                            <a:cs typeface="Gothic" charset="0"/>
                                          </a:rPr>
                                          <a:t>archive files</a:t>
                                        </a: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195" name="Group 189"/>
              <p:cNvGrpSpPr>
                <a:grpSpLocks/>
              </p:cNvGrpSpPr>
              <p:nvPr/>
            </p:nvGrpSpPr>
            <p:grpSpPr bwMode="auto">
              <a:xfrm>
                <a:off x="1066801" y="6324598"/>
                <a:ext cx="1108076" cy="252413"/>
                <a:chOff x="672" y="3984"/>
                <a:chExt cx="698" cy="159"/>
              </a:xfrm>
            </p:grpSpPr>
            <p:sp>
              <p:nvSpPr>
                <p:cNvPr id="196" name="AutoShape 190"/>
                <p:cNvSpPr>
                  <a:spLocks noChangeArrowheads="1"/>
                </p:cNvSpPr>
                <p:nvPr/>
              </p:nvSpPr>
              <p:spPr bwMode="auto">
                <a:xfrm>
                  <a:off x="672" y="3984"/>
                  <a:ext cx="523" cy="134"/>
                </a:xfrm>
                <a:prstGeom prst="roundRect">
                  <a:avLst>
                    <a:gd name="adj" fmla="val 74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197" name="Group 191"/>
                <p:cNvGrpSpPr>
                  <a:grpSpLocks/>
                </p:cNvGrpSpPr>
                <p:nvPr/>
              </p:nvGrpSpPr>
              <p:grpSpPr bwMode="auto">
                <a:xfrm>
                  <a:off x="672" y="3984"/>
                  <a:ext cx="698" cy="159"/>
                  <a:chOff x="672" y="3984"/>
                  <a:chExt cx="698" cy="159"/>
                </a:xfrm>
              </p:grpSpPr>
              <p:sp>
                <p:nvSpPr>
                  <p:cNvPr id="198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3984"/>
                    <a:ext cx="513" cy="124"/>
                  </a:xfrm>
                  <a:prstGeom prst="roundRect">
                    <a:avLst>
                      <a:gd name="adj" fmla="val 80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19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672" y="3984"/>
                    <a:ext cx="698" cy="159"/>
                    <a:chOff x="672" y="3984"/>
                    <a:chExt cx="698" cy="159"/>
                  </a:xfrm>
                </p:grpSpPr>
                <p:sp>
                  <p:nvSpPr>
                    <p:cNvPr id="200" name="AutoShap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3984"/>
                      <a:ext cx="505" cy="117"/>
                    </a:xfrm>
                    <a:prstGeom prst="roundRect">
                      <a:avLst>
                        <a:gd name="adj" fmla="val 86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201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3984"/>
                      <a:ext cx="698" cy="159"/>
                      <a:chOff x="672" y="3984"/>
                      <a:chExt cx="698" cy="159"/>
                    </a:xfrm>
                  </p:grpSpPr>
                  <p:sp>
                    <p:nvSpPr>
                      <p:cNvPr id="202" name="AutoShape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2" y="3984"/>
                        <a:ext cx="498" cy="111"/>
                      </a:xfrm>
                      <a:prstGeom prst="roundRect">
                        <a:avLst>
                          <a:gd name="adj" fmla="val 90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203" name="Group 1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3984"/>
                        <a:ext cx="698" cy="159"/>
                        <a:chOff x="672" y="3984"/>
                        <a:chExt cx="698" cy="159"/>
                      </a:xfrm>
                    </p:grpSpPr>
                    <p:sp>
                      <p:nvSpPr>
                        <p:cNvPr id="204" name="AutoShap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3984"/>
                          <a:ext cx="491" cy="105"/>
                        </a:xfrm>
                        <a:prstGeom prst="roundRect">
                          <a:avLst>
                            <a:gd name="adj" fmla="val 95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205" name="Group 1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3984"/>
                          <a:ext cx="698" cy="159"/>
                          <a:chOff x="672" y="3984"/>
                          <a:chExt cx="698" cy="159"/>
                        </a:xfrm>
                      </p:grpSpPr>
                      <p:sp>
                        <p:nvSpPr>
                          <p:cNvPr id="206" name="AutoShape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3984"/>
                            <a:ext cx="487" cy="99"/>
                          </a:xfrm>
                          <a:prstGeom prst="roundRect">
                            <a:avLst>
                              <a:gd name="adj" fmla="val 101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207" name="Group 2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72" y="3984"/>
                            <a:ext cx="698" cy="159"/>
                            <a:chOff x="672" y="3984"/>
                            <a:chExt cx="698" cy="159"/>
                          </a:xfrm>
                        </p:grpSpPr>
                        <p:sp>
                          <p:nvSpPr>
                            <p:cNvPr id="208" name="AutoShape 20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72" y="3984"/>
                              <a:ext cx="482" cy="95"/>
                            </a:xfrm>
                            <a:prstGeom prst="roundRect">
                              <a:avLst>
                                <a:gd name="adj" fmla="val 10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209" name="Group 2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2" y="3984"/>
                              <a:ext cx="698" cy="159"/>
                              <a:chOff x="672" y="3984"/>
                              <a:chExt cx="698" cy="159"/>
                            </a:xfrm>
                          </p:grpSpPr>
                          <p:sp>
                            <p:nvSpPr>
                              <p:cNvPr id="210" name="AutoShape 2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2" y="3984"/>
                                <a:ext cx="476" cy="92"/>
                              </a:xfrm>
                              <a:prstGeom prst="roundRect">
                                <a:avLst>
                                  <a:gd name="adj" fmla="val 1083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211" name="Group 20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72" y="3984"/>
                                <a:ext cx="698" cy="159"/>
                                <a:chOff x="672" y="3984"/>
                                <a:chExt cx="698" cy="159"/>
                              </a:xfrm>
                            </p:grpSpPr>
                            <p:sp>
                              <p:nvSpPr>
                                <p:cNvPr id="212" name="AutoShape 20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672" y="3984"/>
                                  <a:ext cx="472" cy="88"/>
                                </a:xfrm>
                                <a:prstGeom prst="roundRect">
                                  <a:avLst>
                                    <a:gd name="adj" fmla="val 1134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213" name="Group 20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72" y="3984"/>
                                  <a:ext cx="698" cy="159"/>
                                  <a:chOff x="672" y="3984"/>
                                  <a:chExt cx="698" cy="159"/>
                                </a:xfrm>
                              </p:grpSpPr>
                              <p:sp>
                                <p:nvSpPr>
                                  <p:cNvPr id="214" name="AutoShape 20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72" y="3984"/>
                                    <a:ext cx="470" cy="85"/>
                                  </a:xfrm>
                                  <a:prstGeom prst="roundRect">
                                    <a:avLst>
                                      <a:gd name="adj" fmla="val 1190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215" name="Group 20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72" y="3984"/>
                                    <a:ext cx="698" cy="159"/>
                                    <a:chOff x="672" y="3984"/>
                                    <a:chExt cx="698" cy="159"/>
                                  </a:xfrm>
                                </p:grpSpPr>
                                <p:sp>
                                  <p:nvSpPr>
                                    <p:cNvPr id="216" name="AutoShape 21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72" y="3984"/>
                                      <a:ext cx="469" cy="85"/>
                                    </a:xfrm>
                                    <a:prstGeom prst="roundRect">
                                      <a:avLst>
                                        <a:gd name="adj" fmla="val 1190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217" name="Group 21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72" y="3984"/>
                                      <a:ext cx="698" cy="159"/>
                                      <a:chOff x="672" y="3984"/>
                                      <a:chExt cx="698" cy="159"/>
                                    </a:xfrm>
                                  </p:grpSpPr>
                                  <p:sp>
                                    <p:nvSpPr>
                                      <p:cNvPr id="218" name="AutoShape 21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72" y="3984"/>
                                        <a:ext cx="469" cy="84"/>
                                      </a:xfrm>
                                      <a:prstGeom prst="roundRect">
                                        <a:avLst>
                                          <a:gd name="adj" fmla="val 1190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sp>
                                    <p:nvSpPr>
                                      <p:cNvPr id="219" name="AutoShape 21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72" y="3984"/>
                                        <a:ext cx="698" cy="159"/>
                                      </a:xfrm>
                                      <a:prstGeom prst="roundRect">
                                        <a:avLst>
                                          <a:gd name="adj" fmla="val 121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0" tIns="0" rIns="0" bIns="0">
                                        <a:spAutoFit/>
                                      </a:bodyPr>
                                      <a:lstStyle/>
                                      <a:p>
                                        <a:pPr eaLnBrk="1">
                                          <a:lnSpc>
                                            <a:spcPct val="93000"/>
                                          </a:lnSpc>
                                          <a:buClr>
                                            <a:srgbClr val="000000"/>
                                          </a:buClr>
                                          <a:buFont typeface="StarSymbol" charset="0"/>
                                          <a:buNone/>
                                          <a:tabLst>
                                            <a:tab pos="0" algn="l"/>
                                            <a:tab pos="457200" algn="l"/>
                                            <a:tab pos="914400" algn="l"/>
                                            <a:tab pos="1371600" algn="l"/>
                                            <a:tab pos="1828800" algn="l"/>
                                            <a:tab pos="2286000" algn="l"/>
                                            <a:tab pos="2743200" algn="l"/>
                                            <a:tab pos="3200400" algn="l"/>
                                            <a:tab pos="3657600" algn="l"/>
                                            <a:tab pos="4114800" algn="l"/>
                                            <a:tab pos="4572000" algn="l"/>
                                            <a:tab pos="5029200" algn="l"/>
                                            <a:tab pos="5486400" algn="l"/>
                                            <a:tab pos="5943600" algn="l"/>
                                            <a:tab pos="6400800" algn="l"/>
                                            <a:tab pos="6858000" algn="l"/>
                                            <a:tab pos="7315200" algn="l"/>
                                            <a:tab pos="7772400" algn="l"/>
                                            <a:tab pos="8229600" algn="l"/>
                                            <a:tab pos="8686800" algn="l"/>
                                            <a:tab pos="9144000" algn="l"/>
                                          </a:tabLst>
                                        </a:pPr>
                                        <a:r>
                                          <a:rPr lang="en-GB" sz="1050" b="1">
                                            <a:solidFill>
                                              <a:srgbClr val="000000"/>
                                            </a:solidFill>
                                            <a:ea typeface="Gothic" charset="0"/>
                                            <a:cs typeface="Gothic" charset="0"/>
                                          </a:rPr>
                                          <a:t>stage files</a:t>
                                        </a: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220" name="Text Box 214"/>
              <p:cNvSpPr txBox="1">
                <a:spLocks noChangeArrowheads="1"/>
              </p:cNvSpPr>
              <p:nvPr/>
            </p:nvSpPr>
            <p:spPr bwMode="auto">
              <a:xfrm>
                <a:off x="3649662" y="3203574"/>
                <a:ext cx="704849" cy="121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4.SRM-COPY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Tier0 to Tier1</a:t>
                </a:r>
              </a:p>
            </p:txBody>
          </p:sp>
          <p:sp>
            <p:nvSpPr>
              <p:cNvPr id="221" name="Freeform 215"/>
              <p:cNvSpPr>
                <a:spLocks noChangeArrowheads="1"/>
              </p:cNvSpPr>
              <p:nvPr/>
            </p:nvSpPr>
            <p:spPr bwMode="auto">
              <a:xfrm>
                <a:off x="2462213" y="5418138"/>
                <a:ext cx="1433512" cy="219075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2987" y="151"/>
                  </a:cxn>
                  <a:cxn ang="0">
                    <a:pos x="2987" y="0"/>
                  </a:cxn>
                  <a:cxn ang="0">
                    <a:pos x="3982" y="304"/>
                  </a:cxn>
                  <a:cxn ang="0">
                    <a:pos x="2987" y="608"/>
                  </a:cxn>
                  <a:cxn ang="0">
                    <a:pos x="2987" y="457"/>
                  </a:cxn>
                  <a:cxn ang="0">
                    <a:pos x="0" y="457"/>
                  </a:cxn>
                  <a:cxn ang="0">
                    <a:pos x="0" y="151"/>
                  </a:cxn>
                </a:cxnLst>
                <a:rect l="0" t="0" r="r" b="b"/>
                <a:pathLst>
                  <a:path w="3983" h="609">
                    <a:moveTo>
                      <a:pt x="0" y="151"/>
                    </a:moveTo>
                    <a:lnTo>
                      <a:pt x="2987" y="151"/>
                    </a:lnTo>
                    <a:lnTo>
                      <a:pt x="2987" y="0"/>
                    </a:lnTo>
                    <a:lnTo>
                      <a:pt x="3982" y="304"/>
                    </a:lnTo>
                    <a:lnTo>
                      <a:pt x="2987" y="608"/>
                    </a:lnTo>
                    <a:lnTo>
                      <a:pt x="2987" y="457"/>
                    </a:lnTo>
                    <a:lnTo>
                      <a:pt x="0" y="457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22" name="Text Box 216"/>
              <p:cNvSpPr txBox="1">
                <a:spLocks noChangeArrowheads="1"/>
              </p:cNvSpPr>
              <p:nvPr/>
            </p:nvSpPr>
            <p:spPr bwMode="auto">
              <a:xfrm>
                <a:off x="2301875" y="4243387"/>
                <a:ext cx="1385888" cy="240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5.SRM-GET</a:t>
                </a:r>
              </a:p>
            </p:txBody>
          </p:sp>
          <p:sp>
            <p:nvSpPr>
              <p:cNvPr id="223" name="Freeform 217"/>
              <p:cNvSpPr>
                <a:spLocks noChangeArrowheads="1"/>
              </p:cNvSpPr>
              <p:nvPr/>
            </p:nvSpPr>
            <p:spPr bwMode="auto">
              <a:xfrm>
                <a:off x="2438400" y="5565775"/>
                <a:ext cx="1433513" cy="219075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2987" y="151"/>
                  </a:cxn>
                  <a:cxn ang="0">
                    <a:pos x="2987" y="0"/>
                  </a:cxn>
                  <a:cxn ang="0">
                    <a:pos x="3982" y="304"/>
                  </a:cxn>
                  <a:cxn ang="0">
                    <a:pos x="2987" y="608"/>
                  </a:cxn>
                  <a:cxn ang="0">
                    <a:pos x="2987" y="457"/>
                  </a:cxn>
                  <a:cxn ang="0">
                    <a:pos x="0" y="457"/>
                  </a:cxn>
                  <a:cxn ang="0">
                    <a:pos x="0" y="151"/>
                  </a:cxn>
                </a:cxnLst>
                <a:rect l="0" t="0" r="r" b="b"/>
                <a:pathLst>
                  <a:path w="3983" h="609">
                    <a:moveTo>
                      <a:pt x="0" y="151"/>
                    </a:moveTo>
                    <a:lnTo>
                      <a:pt x="2987" y="151"/>
                    </a:lnTo>
                    <a:lnTo>
                      <a:pt x="2987" y="0"/>
                    </a:lnTo>
                    <a:lnTo>
                      <a:pt x="3982" y="304"/>
                    </a:lnTo>
                    <a:lnTo>
                      <a:pt x="2987" y="608"/>
                    </a:lnTo>
                    <a:lnTo>
                      <a:pt x="2987" y="457"/>
                    </a:lnTo>
                    <a:lnTo>
                      <a:pt x="0" y="457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24" name="Line 218"/>
              <p:cNvSpPr>
                <a:spLocks noChangeShapeType="1"/>
              </p:cNvSpPr>
              <p:nvPr/>
            </p:nvSpPr>
            <p:spPr bwMode="auto">
              <a:xfrm>
                <a:off x="4038600" y="2209800"/>
                <a:ext cx="304800" cy="158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225" name="Line 219"/>
              <p:cNvSpPr>
                <a:spLocks noChangeShapeType="1"/>
              </p:cNvSpPr>
              <p:nvPr/>
            </p:nvSpPr>
            <p:spPr bwMode="auto">
              <a:xfrm flipV="1">
                <a:off x="1911350" y="4443413"/>
                <a:ext cx="2009775" cy="47625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226" name="Group 220"/>
              <p:cNvGrpSpPr>
                <a:grpSpLocks/>
              </p:cNvGrpSpPr>
              <p:nvPr/>
            </p:nvGrpSpPr>
            <p:grpSpPr bwMode="auto">
              <a:xfrm>
                <a:off x="914400" y="6095998"/>
                <a:ext cx="1311275" cy="252413"/>
                <a:chOff x="576" y="3840"/>
                <a:chExt cx="826" cy="159"/>
              </a:xfrm>
            </p:grpSpPr>
            <p:sp>
              <p:nvSpPr>
                <p:cNvPr id="227" name="AutoShape 221"/>
                <p:cNvSpPr>
                  <a:spLocks noChangeArrowheads="1"/>
                </p:cNvSpPr>
                <p:nvPr/>
              </p:nvSpPr>
              <p:spPr bwMode="auto">
                <a:xfrm>
                  <a:off x="576" y="3840"/>
                  <a:ext cx="651" cy="134"/>
                </a:xfrm>
                <a:prstGeom prst="roundRect">
                  <a:avLst>
                    <a:gd name="adj" fmla="val 74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228" name="Group 222"/>
                <p:cNvGrpSpPr>
                  <a:grpSpLocks/>
                </p:cNvGrpSpPr>
                <p:nvPr/>
              </p:nvGrpSpPr>
              <p:grpSpPr bwMode="auto">
                <a:xfrm>
                  <a:off x="576" y="3840"/>
                  <a:ext cx="826" cy="159"/>
                  <a:chOff x="576" y="3840"/>
                  <a:chExt cx="826" cy="159"/>
                </a:xfrm>
              </p:grpSpPr>
              <p:sp>
                <p:nvSpPr>
                  <p:cNvPr id="229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3840"/>
                    <a:ext cx="641" cy="124"/>
                  </a:xfrm>
                  <a:prstGeom prst="roundRect">
                    <a:avLst>
                      <a:gd name="adj" fmla="val 80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230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576" y="3840"/>
                    <a:ext cx="826" cy="159"/>
                    <a:chOff x="576" y="3840"/>
                    <a:chExt cx="826" cy="159"/>
                  </a:xfrm>
                </p:grpSpPr>
                <p:sp>
                  <p:nvSpPr>
                    <p:cNvPr id="231" name="AutoShap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3840"/>
                      <a:ext cx="633" cy="117"/>
                    </a:xfrm>
                    <a:prstGeom prst="roundRect">
                      <a:avLst>
                        <a:gd name="adj" fmla="val 86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232" name="Group 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3840"/>
                      <a:ext cx="826" cy="159"/>
                      <a:chOff x="576" y="3840"/>
                      <a:chExt cx="826" cy="159"/>
                    </a:xfrm>
                  </p:grpSpPr>
                  <p:sp>
                    <p:nvSpPr>
                      <p:cNvPr id="233" name="AutoShape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3840"/>
                        <a:ext cx="627" cy="111"/>
                      </a:xfrm>
                      <a:prstGeom prst="roundRect">
                        <a:avLst>
                          <a:gd name="adj" fmla="val 90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234" name="Group 2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6" y="3840"/>
                        <a:ext cx="826" cy="159"/>
                        <a:chOff x="576" y="3840"/>
                        <a:chExt cx="826" cy="159"/>
                      </a:xfrm>
                    </p:grpSpPr>
                    <p:sp>
                      <p:nvSpPr>
                        <p:cNvPr id="235" name="AutoShape 2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840"/>
                          <a:ext cx="619" cy="105"/>
                        </a:xfrm>
                        <a:prstGeom prst="roundRect">
                          <a:avLst>
                            <a:gd name="adj" fmla="val 95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236" name="Group 2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76" y="3840"/>
                          <a:ext cx="826" cy="159"/>
                          <a:chOff x="576" y="3840"/>
                          <a:chExt cx="826" cy="159"/>
                        </a:xfrm>
                      </p:grpSpPr>
                      <p:sp>
                        <p:nvSpPr>
                          <p:cNvPr id="237" name="AutoShape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6" y="3840"/>
                            <a:ext cx="612" cy="99"/>
                          </a:xfrm>
                          <a:prstGeom prst="roundRect">
                            <a:avLst>
                              <a:gd name="adj" fmla="val 1019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238" name="Group 2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76" y="3840"/>
                            <a:ext cx="826" cy="159"/>
                            <a:chOff x="576" y="3840"/>
                            <a:chExt cx="826" cy="159"/>
                          </a:xfrm>
                        </p:grpSpPr>
                        <p:sp>
                          <p:nvSpPr>
                            <p:cNvPr id="239" name="AutoShape 2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6" y="3840"/>
                              <a:ext cx="607" cy="95"/>
                            </a:xfrm>
                            <a:prstGeom prst="roundRect">
                              <a:avLst>
                                <a:gd name="adj" fmla="val 1060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240" name="Group 23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76" y="3840"/>
                              <a:ext cx="826" cy="159"/>
                              <a:chOff x="576" y="3840"/>
                              <a:chExt cx="826" cy="159"/>
                            </a:xfrm>
                          </p:grpSpPr>
                          <p:sp>
                            <p:nvSpPr>
                              <p:cNvPr id="241" name="AutoShape 2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6" y="3840"/>
                                <a:ext cx="603" cy="92"/>
                              </a:xfrm>
                              <a:prstGeom prst="roundRect">
                                <a:avLst>
                                  <a:gd name="adj" fmla="val 1083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242" name="Group 23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76" y="3840"/>
                                <a:ext cx="826" cy="159"/>
                                <a:chOff x="576" y="3840"/>
                                <a:chExt cx="826" cy="159"/>
                              </a:xfrm>
                            </p:grpSpPr>
                            <p:sp>
                              <p:nvSpPr>
                                <p:cNvPr id="243" name="AutoShape 23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76" y="3840"/>
                                  <a:ext cx="598" cy="88"/>
                                </a:xfrm>
                                <a:prstGeom prst="roundRect">
                                  <a:avLst>
                                    <a:gd name="adj" fmla="val 1134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244" name="Group 23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76" y="3840"/>
                                  <a:ext cx="826" cy="159"/>
                                  <a:chOff x="576" y="3840"/>
                                  <a:chExt cx="826" cy="159"/>
                                </a:xfrm>
                              </p:grpSpPr>
                              <p:sp>
                                <p:nvSpPr>
                                  <p:cNvPr id="245" name="AutoShape 23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76" y="3840"/>
                                    <a:ext cx="596" cy="85"/>
                                  </a:xfrm>
                                  <a:prstGeom prst="roundRect">
                                    <a:avLst>
                                      <a:gd name="adj" fmla="val 1190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246" name="Group 24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576" y="3840"/>
                                    <a:ext cx="826" cy="159"/>
                                    <a:chOff x="576" y="3840"/>
                                    <a:chExt cx="826" cy="159"/>
                                  </a:xfrm>
                                </p:grpSpPr>
                                <p:sp>
                                  <p:nvSpPr>
                                    <p:cNvPr id="247" name="AutoShape 24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76" y="3840"/>
                                      <a:ext cx="595" cy="85"/>
                                    </a:xfrm>
                                    <a:prstGeom prst="roundRect">
                                      <a:avLst>
                                        <a:gd name="adj" fmla="val 1190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248" name="Group 242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576" y="3840"/>
                                      <a:ext cx="826" cy="159"/>
                                      <a:chOff x="576" y="3840"/>
                                      <a:chExt cx="826" cy="159"/>
                                    </a:xfrm>
                                  </p:grpSpPr>
                                  <p:sp>
                                    <p:nvSpPr>
                                      <p:cNvPr id="249" name="AutoShape 24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76" y="3840"/>
                                        <a:ext cx="594" cy="84"/>
                                      </a:xfrm>
                                      <a:prstGeom prst="roundRect">
                                        <a:avLst>
                                          <a:gd name="adj" fmla="val 1190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sp>
                                    <p:nvSpPr>
                                      <p:cNvPr id="250" name="AutoShape 24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76" y="3840"/>
                                        <a:ext cx="826" cy="159"/>
                                      </a:xfrm>
                                      <a:prstGeom prst="roundRect">
                                        <a:avLst>
                                          <a:gd name="adj" fmla="val 121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lIns="0" tIns="0" rIns="0" bIns="0">
                                        <a:spAutoFit/>
                                      </a:bodyPr>
                                      <a:lstStyle/>
                                      <a:p>
                                        <a:pPr eaLnBrk="1">
                                          <a:lnSpc>
                                            <a:spcPct val="93000"/>
                                          </a:lnSpc>
                                          <a:buClr>
                                            <a:srgbClr val="000000"/>
                                          </a:buClr>
                                          <a:buFont typeface="StarSymbol" charset="0"/>
                                          <a:buNone/>
                                          <a:tabLst>
                                            <a:tab pos="0" algn="l"/>
                                            <a:tab pos="457200" algn="l"/>
                                            <a:tab pos="914400" algn="l"/>
                                            <a:tab pos="1371600" algn="l"/>
                                            <a:tab pos="1828800" algn="l"/>
                                            <a:tab pos="2286000" algn="l"/>
                                            <a:tab pos="2743200" algn="l"/>
                                            <a:tab pos="3200400" algn="l"/>
                                            <a:tab pos="3657600" algn="l"/>
                                            <a:tab pos="4114800" algn="l"/>
                                            <a:tab pos="4572000" algn="l"/>
                                            <a:tab pos="5029200" algn="l"/>
                                            <a:tab pos="5486400" algn="l"/>
                                            <a:tab pos="5943600" algn="l"/>
                                            <a:tab pos="6400800" algn="l"/>
                                            <a:tab pos="6858000" algn="l"/>
                                            <a:tab pos="7315200" algn="l"/>
                                            <a:tab pos="7772400" algn="l"/>
                                            <a:tab pos="8229600" algn="l"/>
                                            <a:tab pos="8686800" algn="l"/>
                                            <a:tab pos="9144000" algn="l"/>
                                          </a:tabLst>
                                        </a:pPr>
                                        <a:r>
                                          <a:rPr lang="en-GB" sz="1050" b="1">
                                            <a:solidFill>
                                              <a:srgbClr val="000000"/>
                                            </a:solidFill>
                                            <a:ea typeface="Gothic" charset="0"/>
                                            <a:cs typeface="Gothic" charset="0"/>
                                          </a:rPr>
                                          <a:t>archive files</a:t>
                                        </a: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251" name="Group 245"/>
              <p:cNvGrpSpPr>
                <a:grpSpLocks/>
              </p:cNvGrpSpPr>
              <p:nvPr/>
            </p:nvGrpSpPr>
            <p:grpSpPr bwMode="auto">
              <a:xfrm>
                <a:off x="7043735" y="4037016"/>
                <a:ext cx="1174749" cy="744538"/>
                <a:chOff x="4437" y="2543"/>
                <a:chExt cx="740" cy="469"/>
              </a:xfrm>
            </p:grpSpPr>
            <p:sp>
              <p:nvSpPr>
                <p:cNvPr id="252" name="AutoShape 246"/>
                <p:cNvSpPr>
                  <a:spLocks noChangeArrowheads="1"/>
                </p:cNvSpPr>
                <p:nvPr/>
              </p:nvSpPr>
              <p:spPr bwMode="auto">
                <a:xfrm>
                  <a:off x="4437" y="2543"/>
                  <a:ext cx="740" cy="469"/>
                </a:xfrm>
                <a:prstGeom prst="roundRect">
                  <a:avLst>
                    <a:gd name="adj" fmla="val 213"/>
                  </a:avLst>
                </a:prstGeom>
                <a:solidFill>
                  <a:srgbClr val="FFCC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253" name="Text Box 247"/>
                <p:cNvSpPr txBox="1">
                  <a:spLocks noChangeArrowheads="1"/>
                </p:cNvSpPr>
                <p:nvPr/>
              </p:nvSpPr>
              <p:spPr bwMode="auto">
                <a:xfrm>
                  <a:off x="4437" y="2610"/>
                  <a:ext cx="740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SRM</a:t>
                  </a:r>
                </a:p>
                <a:p>
                  <a:pPr algn="ctr"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GB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4" name="Group 248"/>
              <p:cNvGrpSpPr>
                <a:grpSpLocks/>
              </p:cNvGrpSpPr>
              <p:nvPr/>
            </p:nvGrpSpPr>
            <p:grpSpPr bwMode="auto">
              <a:xfrm>
                <a:off x="7467604" y="5257804"/>
                <a:ext cx="879476" cy="698501"/>
                <a:chOff x="4704" y="3312"/>
                <a:chExt cx="554" cy="440"/>
              </a:xfrm>
            </p:grpSpPr>
            <p:grpSp>
              <p:nvGrpSpPr>
                <p:cNvPr id="255" name="Group 249"/>
                <p:cNvGrpSpPr>
                  <a:grpSpLocks/>
                </p:cNvGrpSpPr>
                <p:nvPr/>
              </p:nvGrpSpPr>
              <p:grpSpPr bwMode="auto">
                <a:xfrm>
                  <a:off x="4704" y="3312"/>
                  <a:ext cx="544" cy="440"/>
                  <a:chOff x="4704" y="3312"/>
                  <a:chExt cx="544" cy="440"/>
                </a:xfrm>
              </p:grpSpPr>
              <p:sp>
                <p:nvSpPr>
                  <p:cNvPr id="257" name="Freeform 250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312"/>
                    <a:ext cx="543" cy="440"/>
                  </a:xfrm>
                  <a:custGeom>
                    <a:avLst/>
                    <a:gdLst/>
                    <a:ahLst/>
                    <a:cxnLst>
                      <a:cxn ang="0">
                        <a:pos x="1201" y="0"/>
                      </a:cxn>
                      <a:cxn ang="0">
                        <a:pos x="0" y="242"/>
                      </a:cxn>
                      <a:cxn ang="0">
                        <a:pos x="0" y="1698"/>
                      </a:cxn>
                      <a:cxn ang="0">
                        <a:pos x="1201" y="1940"/>
                      </a:cxn>
                      <a:cxn ang="0">
                        <a:pos x="2394" y="1698"/>
                      </a:cxn>
                      <a:cxn ang="0">
                        <a:pos x="2394" y="242"/>
                      </a:cxn>
                      <a:cxn ang="0">
                        <a:pos x="1201" y="0"/>
                      </a:cxn>
                      <a:cxn ang="0">
                        <a:pos x="1201" y="0"/>
                      </a:cxn>
                    </a:cxnLst>
                    <a:rect l="0" t="0" r="r" b="b"/>
                    <a:pathLst>
                      <a:path w="2395" h="1941">
                        <a:moveTo>
                          <a:pt x="1201" y="0"/>
                        </a:moveTo>
                        <a:cubicBezTo>
                          <a:pt x="540" y="0"/>
                          <a:pt x="0" y="116"/>
                          <a:pt x="0" y="242"/>
                        </a:cubicBezTo>
                        <a:lnTo>
                          <a:pt x="0" y="1698"/>
                        </a:lnTo>
                        <a:cubicBezTo>
                          <a:pt x="0" y="1826"/>
                          <a:pt x="540" y="1940"/>
                          <a:pt x="1201" y="1940"/>
                        </a:cubicBezTo>
                        <a:cubicBezTo>
                          <a:pt x="1853" y="1940"/>
                          <a:pt x="2394" y="1826"/>
                          <a:pt x="2394" y="1698"/>
                        </a:cubicBezTo>
                        <a:lnTo>
                          <a:pt x="2394" y="242"/>
                        </a:lnTo>
                        <a:cubicBezTo>
                          <a:pt x="2394" y="116"/>
                          <a:pt x="1853" y="0"/>
                          <a:pt x="1201" y="0"/>
                        </a:cubicBezTo>
                        <a:lnTo>
                          <a:pt x="1201" y="0"/>
                        </a:lnTo>
                      </a:path>
                    </a:pathLst>
                  </a:custGeom>
                  <a:solidFill>
                    <a:srgbClr val="CC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sp>
                <p:nvSpPr>
                  <p:cNvPr id="258" name="Text 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85"/>
                    <a:ext cx="544" cy="3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 eaLnBrk="1">
                      <a:lnSpc>
                        <a:spcPct val="93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000">
                        <a:solidFill>
                          <a:schemeClr val="tx1"/>
                        </a:solidFill>
                      </a:rPr>
                      <a:t>Tier2</a:t>
                    </a:r>
                  </a:p>
                  <a:p>
                    <a:pPr algn="ctr" eaLnBrk="1">
                      <a:lnSpc>
                        <a:spcPct val="94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000">
                        <a:solidFill>
                          <a:schemeClr val="tx1"/>
                        </a:solidFill>
                      </a:rPr>
                      <a:t>Storage</a:t>
                    </a:r>
                  </a:p>
                </p:txBody>
              </p:sp>
            </p:grpSp>
            <p:sp>
              <p:nvSpPr>
                <p:cNvPr id="256" name="Freeform 252"/>
                <p:cNvSpPr>
                  <a:spLocks noChangeArrowheads="1"/>
                </p:cNvSpPr>
                <p:nvPr/>
              </p:nvSpPr>
              <p:spPr bwMode="auto">
                <a:xfrm>
                  <a:off x="4704" y="3312"/>
                  <a:ext cx="554" cy="116"/>
                </a:xfrm>
                <a:custGeom>
                  <a:avLst/>
                  <a:gdLst/>
                  <a:ahLst/>
                  <a:cxnLst>
                    <a:cxn ang="0">
                      <a:pos x="1222" y="0"/>
                    </a:cxn>
                    <a:cxn ang="0">
                      <a:pos x="0" y="248"/>
                    </a:cxn>
                    <a:cxn ang="0">
                      <a:pos x="1222" y="511"/>
                    </a:cxn>
                    <a:cxn ang="0">
                      <a:pos x="2443" y="248"/>
                    </a:cxn>
                    <a:cxn ang="0">
                      <a:pos x="1222" y="0"/>
                    </a:cxn>
                    <a:cxn ang="0">
                      <a:pos x="1222" y="0"/>
                    </a:cxn>
                  </a:cxnLst>
                  <a:rect l="0" t="0" r="r" b="b"/>
                  <a:pathLst>
                    <a:path w="2444" h="512">
                      <a:moveTo>
                        <a:pt x="1222" y="0"/>
                      </a:moveTo>
                      <a:cubicBezTo>
                        <a:pt x="553" y="0"/>
                        <a:pt x="0" y="116"/>
                        <a:pt x="0" y="248"/>
                      </a:cubicBezTo>
                      <a:cubicBezTo>
                        <a:pt x="0" y="395"/>
                        <a:pt x="553" y="511"/>
                        <a:pt x="1222" y="511"/>
                      </a:cubicBezTo>
                      <a:cubicBezTo>
                        <a:pt x="1890" y="511"/>
                        <a:pt x="2443" y="395"/>
                        <a:pt x="2443" y="248"/>
                      </a:cubicBezTo>
                      <a:cubicBezTo>
                        <a:pt x="2443" y="116"/>
                        <a:pt x="1890" y="0"/>
                        <a:pt x="1222" y="0"/>
                      </a:cubicBezTo>
                      <a:lnTo>
                        <a:pt x="1222" y="0"/>
                      </a:lnTo>
                    </a:path>
                  </a:pathLst>
                </a:custGeom>
                <a:solidFill>
                  <a:srgbClr val="D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</p:grpSp>
          <p:sp>
            <p:nvSpPr>
              <p:cNvPr id="259" name="Line 253"/>
              <p:cNvSpPr>
                <a:spLocks noChangeShapeType="1"/>
              </p:cNvSpPr>
              <p:nvPr/>
            </p:nvSpPr>
            <p:spPr bwMode="auto">
              <a:xfrm>
                <a:off x="7848600" y="4800600"/>
                <a:ext cx="1588" cy="44608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260" name="Text Box 254"/>
              <p:cNvSpPr txBox="1">
                <a:spLocks noChangeArrowheads="1"/>
              </p:cNvSpPr>
              <p:nvPr/>
            </p:nvSpPr>
            <p:spPr bwMode="auto">
              <a:xfrm>
                <a:off x="6927849" y="6310312"/>
                <a:ext cx="1063624" cy="577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Tier 2</a:t>
                </a:r>
              </a:p>
              <a:p>
                <a:pPr eaLnBrk="1">
                  <a:lnSpc>
                    <a:spcPct val="93000"/>
                  </a:lnSpc>
                  <a:buClr>
                    <a:srgbClr val="DC0081"/>
                  </a:buClr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DC0081"/>
                    </a:solidFill>
                    <a:ea typeface="Gothic" charset="0"/>
                    <a:cs typeface="Gothic" charset="0"/>
                  </a:rPr>
                  <a:t>Center</a:t>
                </a:r>
              </a:p>
            </p:txBody>
          </p:sp>
          <p:sp>
            <p:nvSpPr>
              <p:cNvPr id="261" name="Freeform 255"/>
              <p:cNvSpPr>
                <a:spLocks noChangeArrowheads="1"/>
              </p:cNvSpPr>
              <p:nvPr/>
            </p:nvSpPr>
            <p:spPr bwMode="auto">
              <a:xfrm>
                <a:off x="5837238" y="5651500"/>
                <a:ext cx="1630362" cy="215900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3395" y="148"/>
                  </a:cxn>
                  <a:cxn ang="0">
                    <a:pos x="3395" y="0"/>
                  </a:cxn>
                  <a:cxn ang="0">
                    <a:pos x="4527" y="299"/>
                  </a:cxn>
                  <a:cxn ang="0">
                    <a:pos x="3395" y="599"/>
                  </a:cxn>
                  <a:cxn ang="0">
                    <a:pos x="3395" y="450"/>
                  </a:cxn>
                  <a:cxn ang="0">
                    <a:pos x="0" y="450"/>
                  </a:cxn>
                  <a:cxn ang="0">
                    <a:pos x="0" y="148"/>
                  </a:cxn>
                </a:cxnLst>
                <a:rect l="0" t="0" r="r" b="b"/>
                <a:pathLst>
                  <a:path w="4528" h="600">
                    <a:moveTo>
                      <a:pt x="0" y="148"/>
                    </a:moveTo>
                    <a:lnTo>
                      <a:pt x="3395" y="148"/>
                    </a:lnTo>
                    <a:lnTo>
                      <a:pt x="3395" y="0"/>
                    </a:lnTo>
                    <a:lnTo>
                      <a:pt x="4527" y="299"/>
                    </a:lnTo>
                    <a:lnTo>
                      <a:pt x="3395" y="599"/>
                    </a:lnTo>
                    <a:lnTo>
                      <a:pt x="3395" y="450"/>
                    </a:lnTo>
                    <a:lnTo>
                      <a:pt x="0" y="450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62" name="Text Box 256"/>
              <p:cNvSpPr txBox="1">
                <a:spLocks noChangeArrowheads="1"/>
              </p:cNvSpPr>
              <p:nvPr/>
            </p:nvSpPr>
            <p:spPr bwMode="auto">
              <a:xfrm>
                <a:off x="5591176" y="5110161"/>
                <a:ext cx="1225550" cy="433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900" b="1">
                    <a:solidFill>
                      <a:schemeClr val="tx1"/>
                    </a:solidFill>
                  </a:rPr>
                  <a:t>Network transfer</a:t>
                </a:r>
              </a:p>
            </p:txBody>
          </p:sp>
          <p:sp>
            <p:nvSpPr>
              <p:cNvPr id="263" name="Line 257"/>
              <p:cNvSpPr>
                <a:spLocks noChangeShapeType="1"/>
              </p:cNvSpPr>
              <p:nvPr/>
            </p:nvSpPr>
            <p:spPr bwMode="auto">
              <a:xfrm>
                <a:off x="5157788" y="4367213"/>
                <a:ext cx="1930400" cy="1587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264" name="Line 258"/>
              <p:cNvSpPr>
                <a:spLocks noChangeShapeType="1"/>
              </p:cNvSpPr>
              <p:nvPr/>
            </p:nvSpPr>
            <p:spPr bwMode="auto">
              <a:xfrm flipH="1">
                <a:off x="5135563" y="4651375"/>
                <a:ext cx="1987550" cy="1588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265" name="Group 259"/>
              <p:cNvGrpSpPr>
                <a:grpSpLocks/>
              </p:cNvGrpSpPr>
              <p:nvPr/>
            </p:nvGrpSpPr>
            <p:grpSpPr bwMode="auto">
              <a:xfrm>
                <a:off x="5156200" y="4398977"/>
                <a:ext cx="3038476" cy="376238"/>
                <a:chOff x="3248" y="2771"/>
                <a:chExt cx="1914" cy="237"/>
              </a:xfrm>
            </p:grpSpPr>
            <p:sp>
              <p:nvSpPr>
                <p:cNvPr id="266" name="AutoShape 260"/>
                <p:cNvSpPr>
                  <a:spLocks noChangeArrowheads="1"/>
                </p:cNvSpPr>
                <p:nvPr/>
              </p:nvSpPr>
              <p:spPr bwMode="auto">
                <a:xfrm>
                  <a:off x="3248" y="2771"/>
                  <a:ext cx="1200" cy="160"/>
                </a:xfrm>
                <a:prstGeom prst="roundRect">
                  <a:avLst>
                    <a:gd name="adj" fmla="val 62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grpSp>
              <p:nvGrpSpPr>
                <p:cNvPr id="267" name="Group 261"/>
                <p:cNvGrpSpPr>
                  <a:grpSpLocks/>
                </p:cNvGrpSpPr>
                <p:nvPr/>
              </p:nvGrpSpPr>
              <p:grpSpPr bwMode="auto">
                <a:xfrm>
                  <a:off x="3250" y="2771"/>
                  <a:ext cx="1912" cy="237"/>
                  <a:chOff x="3250" y="2771"/>
                  <a:chExt cx="1912" cy="237"/>
                </a:xfrm>
              </p:grpSpPr>
              <p:sp>
                <p:nvSpPr>
                  <p:cNvPr id="268" name="AutoShape 262"/>
                  <p:cNvSpPr>
                    <a:spLocks noChangeArrowheads="1"/>
                  </p:cNvSpPr>
                  <p:nvPr/>
                </p:nvSpPr>
                <p:spPr bwMode="auto">
                  <a:xfrm>
                    <a:off x="3250" y="2771"/>
                    <a:ext cx="1185" cy="168"/>
                  </a:xfrm>
                  <a:prstGeom prst="roundRect">
                    <a:avLst>
                      <a:gd name="adj" fmla="val 59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100"/>
                  </a:p>
                </p:txBody>
              </p:sp>
              <p:grpSp>
                <p:nvGrpSpPr>
                  <p:cNvPr id="269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3250" y="2771"/>
                    <a:ext cx="1912" cy="237"/>
                    <a:chOff x="3250" y="2771"/>
                    <a:chExt cx="1912" cy="237"/>
                  </a:xfrm>
                </p:grpSpPr>
                <p:sp>
                  <p:nvSpPr>
                    <p:cNvPr id="270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0" y="2771"/>
                      <a:ext cx="1172" cy="156"/>
                    </a:xfrm>
                    <a:prstGeom prst="roundRect">
                      <a:avLst>
                        <a:gd name="adj" fmla="val 63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grpSp>
                  <p:nvGrpSpPr>
                    <p:cNvPr id="271" name="Group 2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0" y="2771"/>
                      <a:ext cx="1912" cy="237"/>
                      <a:chOff x="3250" y="2771"/>
                      <a:chExt cx="1912" cy="237"/>
                    </a:xfrm>
                  </p:grpSpPr>
                  <p:sp>
                    <p:nvSpPr>
                      <p:cNvPr id="272" name="AutoShape 2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50" y="2771"/>
                        <a:ext cx="1160" cy="146"/>
                      </a:xfrm>
                      <a:prstGeom prst="roundRect">
                        <a:avLst>
                          <a:gd name="adj" fmla="val 68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 sz="1100"/>
                      </a:p>
                    </p:txBody>
                  </p:sp>
                  <p:grpSp>
                    <p:nvGrpSpPr>
                      <p:cNvPr id="273" name="Group 2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50" y="2771"/>
                        <a:ext cx="1912" cy="237"/>
                        <a:chOff x="3250" y="2771"/>
                        <a:chExt cx="1912" cy="237"/>
                      </a:xfrm>
                    </p:grpSpPr>
                    <p:sp>
                      <p:nvSpPr>
                        <p:cNvPr id="274" name="AutoShape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50" y="2771"/>
                          <a:ext cx="1149" cy="137"/>
                        </a:xfrm>
                        <a:prstGeom prst="roundRect">
                          <a:avLst>
                            <a:gd name="adj" fmla="val 731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100"/>
                        </a:p>
                      </p:txBody>
                    </p:sp>
                    <p:grpSp>
                      <p:nvGrpSpPr>
                        <p:cNvPr id="275" name="Group 2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50" y="2771"/>
                          <a:ext cx="1912" cy="237"/>
                          <a:chOff x="3250" y="2771"/>
                          <a:chExt cx="1912" cy="237"/>
                        </a:xfrm>
                      </p:grpSpPr>
                      <p:sp>
                        <p:nvSpPr>
                          <p:cNvPr id="276" name="AutoShape 2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0" y="2771"/>
                            <a:ext cx="1139" cy="128"/>
                          </a:xfrm>
                          <a:prstGeom prst="roundRect">
                            <a:avLst>
                              <a:gd name="adj" fmla="val 778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 sz="1100"/>
                          </a:p>
                        </p:txBody>
                      </p:sp>
                      <p:grpSp>
                        <p:nvGrpSpPr>
                          <p:cNvPr id="277" name="Group 2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50" y="2771"/>
                            <a:ext cx="1912" cy="237"/>
                            <a:chOff x="3250" y="2771"/>
                            <a:chExt cx="1912" cy="237"/>
                          </a:xfrm>
                        </p:grpSpPr>
                        <p:sp>
                          <p:nvSpPr>
                            <p:cNvPr id="278" name="AutoShape 2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50" y="2771"/>
                              <a:ext cx="1131" cy="118"/>
                            </a:xfrm>
                            <a:prstGeom prst="roundRect">
                              <a:avLst>
                                <a:gd name="adj" fmla="val 847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 sz="1100"/>
                            </a:p>
                          </p:txBody>
                        </p:sp>
                        <p:grpSp>
                          <p:nvGrpSpPr>
                            <p:cNvPr id="279" name="Group 27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50" y="2771"/>
                              <a:ext cx="1912" cy="237"/>
                              <a:chOff x="3250" y="2771"/>
                              <a:chExt cx="1912" cy="237"/>
                            </a:xfrm>
                          </p:grpSpPr>
                          <p:sp>
                            <p:nvSpPr>
                              <p:cNvPr id="280" name="AutoShape 27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50" y="2771"/>
                                <a:ext cx="1121" cy="112"/>
                              </a:xfrm>
                              <a:prstGeom prst="roundRect">
                                <a:avLst>
                                  <a:gd name="adj" fmla="val 889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1100"/>
                              </a:p>
                            </p:txBody>
                          </p:sp>
                          <p:grpSp>
                            <p:nvGrpSpPr>
                              <p:cNvPr id="281" name="Group 27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250" y="2771"/>
                                <a:ext cx="1912" cy="237"/>
                                <a:chOff x="3250" y="2771"/>
                                <a:chExt cx="1912" cy="237"/>
                              </a:xfrm>
                            </p:grpSpPr>
                            <p:sp>
                              <p:nvSpPr>
                                <p:cNvPr id="282" name="AutoShape 2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50" y="2771"/>
                                  <a:ext cx="1114" cy="106"/>
                                </a:xfrm>
                                <a:prstGeom prst="roundRect">
                                  <a:avLst>
                                    <a:gd name="adj" fmla="val 940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sz="1100"/>
                                </a:p>
                              </p:txBody>
                            </p:sp>
                            <p:grpSp>
                              <p:nvGrpSpPr>
                                <p:cNvPr id="283" name="Group 27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250" y="2771"/>
                                  <a:ext cx="1912" cy="237"/>
                                  <a:chOff x="3250" y="2771"/>
                                  <a:chExt cx="1912" cy="237"/>
                                </a:xfrm>
                              </p:grpSpPr>
                              <p:sp>
                                <p:nvSpPr>
                                  <p:cNvPr id="284" name="AutoShape 27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250" y="2771"/>
                                    <a:ext cx="1108" cy="101"/>
                                  </a:xfrm>
                                  <a:prstGeom prst="roundRect">
                                    <a:avLst>
                                      <a:gd name="adj" fmla="val 1000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sz="1100"/>
                                  </a:p>
                                </p:txBody>
                              </p:sp>
                              <p:grpSp>
                                <p:nvGrpSpPr>
                                  <p:cNvPr id="285" name="Group 27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250" y="2771"/>
                                    <a:ext cx="1912" cy="237"/>
                                    <a:chOff x="3250" y="2771"/>
                                    <a:chExt cx="1912" cy="237"/>
                                  </a:xfrm>
                                </p:grpSpPr>
                                <p:sp>
                                  <p:nvSpPr>
                                    <p:cNvPr id="286" name="AutoShape 2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250" y="2771"/>
                                      <a:ext cx="1103" cy="97"/>
                                    </a:xfrm>
                                    <a:prstGeom prst="roundRect">
                                      <a:avLst>
                                        <a:gd name="adj" fmla="val 1042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sz="1100"/>
                                    </a:p>
                                  </p:txBody>
                                </p:sp>
                                <p:grpSp>
                                  <p:nvGrpSpPr>
                                    <p:cNvPr id="287" name="Group 28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250" y="2771"/>
                                      <a:ext cx="1912" cy="237"/>
                                      <a:chOff x="3250" y="2771"/>
                                      <a:chExt cx="1912" cy="237"/>
                                    </a:xfrm>
                                  </p:grpSpPr>
                                  <p:sp>
                                    <p:nvSpPr>
                                      <p:cNvPr id="288" name="AutoShape 28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250" y="2771"/>
                                        <a:ext cx="1099" cy="92"/>
                                      </a:xfrm>
                                      <a:prstGeom prst="roundRect">
                                        <a:avLst>
                                          <a:gd name="adj" fmla="val 1083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n-US" sz="1100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89" name="Group 283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3250" y="2771"/>
                                        <a:ext cx="1912" cy="237"/>
                                        <a:chOff x="3250" y="2771"/>
                                        <a:chExt cx="1912" cy="237"/>
                                      </a:xfrm>
                                    </p:grpSpPr>
                                    <p:sp>
                                      <p:nvSpPr>
                                        <p:cNvPr id="290" name="AutoShape 284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250" y="2771"/>
                                          <a:ext cx="1094" cy="89"/>
                                        </a:xfrm>
                                        <a:prstGeom prst="roundRect">
                                          <a:avLst>
                                            <a:gd name="adj" fmla="val 1134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n-US" sz="1100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91" name="Group 285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3250" y="2771"/>
                                          <a:ext cx="1912" cy="237"/>
                                          <a:chOff x="3250" y="2771"/>
                                          <a:chExt cx="1912" cy="237"/>
                                        </a:xfrm>
                                      </p:grpSpPr>
                                      <p:sp>
                                        <p:nvSpPr>
                                          <p:cNvPr id="292" name="AutoShape 286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250" y="2771"/>
                                            <a:ext cx="1092" cy="87"/>
                                          </a:xfrm>
                                          <a:prstGeom prst="roundRect">
                                            <a:avLst>
                                              <a:gd name="adj" fmla="val 1162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n-US" sz="1100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93" name="Group 287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250" y="2771"/>
                                            <a:ext cx="1912" cy="237"/>
                                            <a:chOff x="3250" y="2771"/>
                                            <a:chExt cx="1912" cy="237"/>
                                          </a:xfrm>
                                        </p:grpSpPr>
                                        <p:sp>
                                          <p:nvSpPr>
                                            <p:cNvPr id="294" name="AutoShape 28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250" y="2771"/>
                                              <a:ext cx="1090" cy="86"/>
                                            </a:xfrm>
                                            <a:prstGeom prst="roundRect">
                                              <a:avLst>
                                                <a:gd name="adj" fmla="val 116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n-US" sz="1100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95" name="Group 289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3250" y="2771"/>
                                              <a:ext cx="1912" cy="237"/>
                                              <a:chOff x="3250" y="2771"/>
                                              <a:chExt cx="1912" cy="237"/>
                                            </a:xfrm>
                                          </p:grpSpPr>
                                          <p:sp>
                                            <p:nvSpPr>
                                              <p:cNvPr id="296" name="AutoShape 290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3250" y="2771"/>
                                                <a:ext cx="1090" cy="86"/>
                                              </a:xfrm>
                                              <a:prstGeom prst="roundRect">
                                                <a:avLst>
                                                  <a:gd name="adj" fmla="val 116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n-US" sz="1100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97" name="AutoShape 291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3250" y="2771"/>
                                                <a:ext cx="1912" cy="237"/>
                                              </a:xfrm>
                                              <a:prstGeom prst="roundRect">
                                                <a:avLst>
                                                  <a:gd name="adj" fmla="val 1190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lIns="90000" tIns="46800" rIns="90000" bIns="4680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eaLnBrk="1">
                                                  <a:lnSpc>
                                                    <a:spcPct val="93000"/>
                                                  </a:lnSpc>
                                                  <a:buClr>
                                                    <a:srgbClr val="000000"/>
                                                  </a:buClr>
                                                  <a:buFont typeface="StarSymbol" charset="0"/>
                                                  <a:buNone/>
                                                  <a:tabLst>
                                                    <a:tab pos="0" algn="l"/>
                                                    <a:tab pos="457200" algn="l"/>
                                                    <a:tab pos="914400" algn="l"/>
                                                    <a:tab pos="1371600" algn="l"/>
                                                    <a:tab pos="1828800" algn="l"/>
                                                    <a:tab pos="2286000" algn="l"/>
                                                    <a:tab pos="2743200" algn="l"/>
                                                    <a:tab pos="3200400" algn="l"/>
                                                    <a:tab pos="3657600" algn="l"/>
                                                    <a:tab pos="4114800" algn="l"/>
                                                    <a:tab pos="4572000" algn="l"/>
                                                    <a:tab pos="5029200" algn="l"/>
                                                    <a:tab pos="5486400" algn="l"/>
                                                    <a:tab pos="5943600" algn="l"/>
                                                    <a:tab pos="6400800" algn="l"/>
                                                    <a:tab pos="6858000" algn="l"/>
                                                    <a:tab pos="7315200" algn="l"/>
                                                    <a:tab pos="7772400" algn="l"/>
                                                    <a:tab pos="8229600" algn="l"/>
                                                    <a:tab pos="8686800" algn="l"/>
                                                    <a:tab pos="9144000" algn="l"/>
                                                  </a:tabLst>
                                                </a:pPr>
                                                <a:r>
                                                  <a:rPr lang="en-GB" sz="900" b="1">
                                                    <a:solidFill>
                                                      <a:srgbClr val="000000"/>
                                                    </a:solidFill>
                                                    <a:ea typeface="Gothic" charset="0"/>
                                                    <a:cs typeface="Gothic" charset="0"/>
                                                  </a:rPr>
                                                  <a:t>9.GridFTP ESTO (push mode)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298" name="Text Box 292"/>
              <p:cNvSpPr txBox="1">
                <a:spLocks noChangeArrowheads="1"/>
              </p:cNvSpPr>
              <p:nvPr/>
            </p:nvSpPr>
            <p:spPr bwMode="auto">
              <a:xfrm>
                <a:off x="5468937" y="4143375"/>
                <a:ext cx="1385887" cy="240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8.SRM-PUT</a:t>
                </a:r>
              </a:p>
            </p:txBody>
          </p:sp>
          <p:sp>
            <p:nvSpPr>
              <p:cNvPr id="299" name="Line 293"/>
              <p:cNvSpPr>
                <a:spLocks noChangeShapeType="1"/>
              </p:cNvSpPr>
              <p:nvPr/>
            </p:nvSpPr>
            <p:spPr bwMode="auto">
              <a:xfrm>
                <a:off x="5108575" y="2808288"/>
                <a:ext cx="1588" cy="1262062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300" name="Text Box 294"/>
              <p:cNvSpPr txBox="1">
                <a:spLocks noChangeArrowheads="1"/>
              </p:cNvSpPr>
              <p:nvPr/>
            </p:nvSpPr>
            <p:spPr bwMode="auto">
              <a:xfrm>
                <a:off x="5184775" y="3254374"/>
                <a:ext cx="704849" cy="1211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7.SRM-COPY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Tier1 to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Tier2</a:t>
                </a:r>
              </a:p>
            </p:txBody>
          </p:sp>
          <p:grpSp>
            <p:nvGrpSpPr>
              <p:cNvPr id="301" name="Group 295"/>
              <p:cNvGrpSpPr>
                <a:grpSpLocks/>
              </p:cNvGrpSpPr>
              <p:nvPr/>
            </p:nvGrpSpPr>
            <p:grpSpPr bwMode="auto">
              <a:xfrm>
                <a:off x="655638" y="2447926"/>
                <a:ext cx="1144588" cy="530226"/>
                <a:chOff x="413" y="1542"/>
                <a:chExt cx="721" cy="334"/>
              </a:xfrm>
            </p:grpSpPr>
            <p:sp>
              <p:nvSpPr>
                <p:cNvPr id="302" name="AutoShape 296"/>
                <p:cNvSpPr>
                  <a:spLocks noChangeArrowheads="1"/>
                </p:cNvSpPr>
                <p:nvPr/>
              </p:nvSpPr>
              <p:spPr bwMode="auto">
                <a:xfrm>
                  <a:off x="413" y="1598"/>
                  <a:ext cx="721" cy="222"/>
                </a:xfrm>
                <a:prstGeom prst="roundRect">
                  <a:avLst>
                    <a:gd name="adj" fmla="val 449"/>
                  </a:avLst>
                </a:prstGeom>
                <a:solidFill>
                  <a:srgbClr val="8CF4EA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303" name="Text Box 297"/>
                <p:cNvSpPr txBox="1">
                  <a:spLocks noChangeArrowheads="1"/>
                </p:cNvSpPr>
                <p:nvPr/>
              </p:nvSpPr>
              <p:spPr bwMode="auto">
                <a:xfrm>
                  <a:off x="413" y="1542"/>
                  <a:ext cx="721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SRM-Clien</a:t>
                  </a:r>
                  <a:r>
                    <a:rPr lang="en-GB" sz="1100" b="1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t</a:t>
                  </a:r>
                </a:p>
              </p:txBody>
            </p:sp>
          </p:grpSp>
          <p:sp>
            <p:nvSpPr>
              <p:cNvPr id="304" name="Text Box 298"/>
              <p:cNvSpPr txBox="1">
                <a:spLocks noChangeArrowheads="1"/>
              </p:cNvSpPr>
              <p:nvPr/>
            </p:nvSpPr>
            <p:spPr bwMode="auto">
              <a:xfrm>
                <a:off x="6324599" y="3428999"/>
                <a:ext cx="1112837" cy="1455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 Retrieve data 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for analysis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10.SRM-GET</a:t>
                </a:r>
              </a:p>
            </p:txBody>
          </p:sp>
          <p:sp>
            <p:nvSpPr>
              <p:cNvPr id="305" name="Line 299"/>
              <p:cNvSpPr>
                <a:spLocks noChangeShapeType="1"/>
              </p:cNvSpPr>
              <p:nvPr/>
            </p:nvSpPr>
            <p:spPr bwMode="auto">
              <a:xfrm>
                <a:off x="7696200" y="3429000"/>
                <a:ext cx="1588" cy="59055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306" name="Group 300"/>
              <p:cNvGrpSpPr>
                <a:grpSpLocks/>
              </p:cNvGrpSpPr>
              <p:nvPr/>
            </p:nvGrpSpPr>
            <p:grpSpPr bwMode="auto">
              <a:xfrm>
                <a:off x="7239003" y="2590803"/>
                <a:ext cx="1125538" cy="442913"/>
                <a:chOff x="4560" y="1632"/>
                <a:chExt cx="709" cy="279"/>
              </a:xfrm>
            </p:grpSpPr>
            <p:sp>
              <p:nvSpPr>
                <p:cNvPr id="307" name="AutoShape 301"/>
                <p:cNvSpPr>
                  <a:spLocks noChangeArrowheads="1"/>
                </p:cNvSpPr>
                <p:nvPr/>
              </p:nvSpPr>
              <p:spPr bwMode="auto">
                <a:xfrm>
                  <a:off x="4560" y="1632"/>
                  <a:ext cx="709" cy="279"/>
                </a:xfrm>
                <a:prstGeom prst="roundRect">
                  <a:avLst>
                    <a:gd name="adj" fmla="val 356"/>
                  </a:avLst>
                </a:prstGeom>
                <a:solidFill>
                  <a:srgbClr val="00B8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308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4560" y="1694"/>
                  <a:ext cx="709" cy="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chemeClr val="tx1"/>
                      </a:solidFill>
                    </a:rPr>
                    <a:t>Users</a:t>
                  </a:r>
                </a:p>
              </p:txBody>
            </p:sp>
          </p:grpSp>
          <p:grpSp>
            <p:nvGrpSpPr>
              <p:cNvPr id="309" name="Group 303"/>
              <p:cNvGrpSpPr>
                <a:grpSpLocks/>
              </p:cNvGrpSpPr>
              <p:nvPr/>
            </p:nvGrpSpPr>
            <p:grpSpPr bwMode="auto">
              <a:xfrm>
                <a:off x="7239003" y="2979743"/>
                <a:ext cx="1146176" cy="530226"/>
                <a:chOff x="4560" y="1877"/>
                <a:chExt cx="722" cy="334"/>
              </a:xfrm>
            </p:grpSpPr>
            <p:sp>
              <p:nvSpPr>
                <p:cNvPr id="310" name="AutoShape 304"/>
                <p:cNvSpPr>
                  <a:spLocks noChangeArrowheads="1"/>
                </p:cNvSpPr>
                <p:nvPr/>
              </p:nvSpPr>
              <p:spPr bwMode="auto">
                <a:xfrm>
                  <a:off x="4560" y="1927"/>
                  <a:ext cx="722" cy="223"/>
                </a:xfrm>
                <a:prstGeom prst="roundRect">
                  <a:avLst>
                    <a:gd name="adj" fmla="val 449"/>
                  </a:avLst>
                </a:prstGeom>
                <a:solidFill>
                  <a:srgbClr val="8CF4EA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71785" dir="2700000" algn="ctr" rotWithShape="0">
                    <a:srgbClr val="919191">
                      <a:alpha val="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311" name="Text Box 305"/>
                <p:cNvSpPr txBox="1">
                  <a:spLocks noChangeArrowheads="1"/>
                </p:cNvSpPr>
                <p:nvPr/>
              </p:nvSpPr>
              <p:spPr bwMode="auto">
                <a:xfrm>
                  <a:off x="4560" y="1877"/>
                  <a:ext cx="722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 eaLnBrk="1">
                    <a:lnSpc>
                      <a:spcPct val="93000"/>
                    </a:lnSpc>
                    <a:buClr>
                      <a:srgbClr val="000000"/>
                    </a:buClr>
                    <a:buFont typeface="StarSymbol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100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SRM-Clien</a:t>
                  </a:r>
                  <a:r>
                    <a:rPr lang="en-GB" sz="1100" b="1">
                      <a:solidFill>
                        <a:srgbClr val="000000"/>
                      </a:solidFill>
                      <a:ea typeface="Gothic" charset="0"/>
                      <a:cs typeface="Gothic" charset="0"/>
                    </a:rPr>
                    <a:t>t</a:t>
                  </a:r>
                </a:p>
              </p:txBody>
            </p:sp>
          </p:grpSp>
          <p:pic>
            <p:nvPicPr>
              <p:cNvPr id="312" name="Picture 30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58000" y="1676400"/>
                <a:ext cx="1611313" cy="915988"/>
              </a:xfrm>
              <a:prstGeom prst="rect">
                <a:avLst/>
              </a:prstGeom>
              <a:noFill/>
            </p:spPr>
          </p:pic>
          <p:sp>
            <p:nvSpPr>
              <p:cNvPr id="313" name="Freeform 307"/>
              <p:cNvSpPr>
                <a:spLocks noChangeArrowheads="1"/>
              </p:cNvSpPr>
              <p:nvPr/>
            </p:nvSpPr>
            <p:spPr bwMode="auto">
              <a:xfrm>
                <a:off x="8153400" y="3429000"/>
                <a:ext cx="304800" cy="1905000"/>
              </a:xfrm>
              <a:custGeom>
                <a:avLst/>
                <a:gdLst/>
                <a:ahLst/>
                <a:cxnLst>
                  <a:cxn ang="0">
                    <a:pos x="623" y="5291"/>
                  </a:cxn>
                  <a:cxn ang="0">
                    <a:pos x="636" y="1321"/>
                  </a:cxn>
                  <a:cxn ang="0">
                    <a:pos x="846" y="1323"/>
                  </a:cxn>
                  <a:cxn ang="0">
                    <a:pos x="427" y="0"/>
                  </a:cxn>
                  <a:cxn ang="0">
                    <a:pos x="0" y="1319"/>
                  </a:cxn>
                  <a:cxn ang="0">
                    <a:pos x="210" y="1321"/>
                  </a:cxn>
                  <a:cxn ang="0">
                    <a:pos x="197" y="5291"/>
                  </a:cxn>
                  <a:cxn ang="0">
                    <a:pos x="623" y="5291"/>
                  </a:cxn>
                </a:cxnLst>
                <a:rect l="0" t="0" r="r" b="b"/>
                <a:pathLst>
                  <a:path w="847" h="5292">
                    <a:moveTo>
                      <a:pt x="623" y="5291"/>
                    </a:moveTo>
                    <a:lnTo>
                      <a:pt x="636" y="1321"/>
                    </a:lnTo>
                    <a:lnTo>
                      <a:pt x="846" y="1323"/>
                    </a:lnTo>
                    <a:lnTo>
                      <a:pt x="427" y="0"/>
                    </a:lnTo>
                    <a:lnTo>
                      <a:pt x="0" y="1319"/>
                    </a:lnTo>
                    <a:lnTo>
                      <a:pt x="210" y="1321"/>
                    </a:lnTo>
                    <a:lnTo>
                      <a:pt x="197" y="5291"/>
                    </a:lnTo>
                    <a:lnTo>
                      <a:pt x="623" y="5291"/>
                    </a:lnTo>
                  </a:path>
                </a:pathLst>
              </a:custGeom>
              <a:solidFill>
                <a:srgbClr val="618FFD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314" name="Text Box 308"/>
              <p:cNvSpPr txBox="1">
                <a:spLocks noChangeArrowheads="1"/>
              </p:cNvSpPr>
              <p:nvPr/>
            </p:nvSpPr>
            <p:spPr bwMode="auto">
              <a:xfrm>
                <a:off x="8534400" y="3962400"/>
                <a:ext cx="890588" cy="72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Network transfer</a:t>
                </a:r>
              </a:p>
              <a:p>
                <a:pPr eaLnBrk="1">
                  <a:lnSpc>
                    <a:spcPct val="9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b="1">
                    <a:solidFill>
                      <a:schemeClr val="tx1"/>
                    </a:solidFill>
                  </a:rPr>
                  <a:t>of DATA</a:t>
                </a:r>
              </a:p>
            </p:txBody>
          </p:sp>
        </p:grpSp>
      </p:grpSp>
      <p:pic>
        <p:nvPicPr>
          <p:cNvPr id="318" name="Picture 2" descr="H:\Home\davidg\DutchGrid\User-Grid-Interaction-NonProductiz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437112"/>
            <a:ext cx="2592288" cy="178536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319" name="TextBox 318"/>
          <p:cNvSpPr txBox="1"/>
          <p:nvPr/>
        </p:nvSpPr>
        <p:spPr>
          <a:xfrm>
            <a:off x="6876256" y="1184704"/>
            <a:ext cx="2267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file transfer services using managed third-party copy via the SRM protocol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-108520" y="5662989"/>
            <a:ext cx="644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automatic workload distribution across many sites in a Grid</a:t>
            </a:r>
            <a:endParaRPr lang="en-US" dirty="0"/>
          </a:p>
        </p:txBody>
      </p:sp>
      <p:sp>
        <p:nvSpPr>
          <p:cNvPr id="321" name="TextBox 320"/>
          <p:cNvSpPr txBox="1"/>
          <p:nvPr/>
        </p:nvSpPr>
        <p:spPr>
          <a:xfrm>
            <a:off x="209492" y="5513275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SRM graphic: </a:t>
            </a:r>
            <a:r>
              <a:rPr lang="en-US" sz="1200" dirty="0" err="1" smtClean="0">
                <a:solidFill>
                  <a:srgbClr val="C00000"/>
                </a:solidFill>
              </a:rPr>
              <a:t>Timur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Perelmutov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>and Don </a:t>
            </a:r>
            <a:r>
              <a:rPr lang="en-US" sz="1200" dirty="0" err="1" smtClean="0">
                <a:solidFill>
                  <a:srgbClr val="C00000"/>
                </a:solidFill>
              </a:rPr>
              <a:t>Petravick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</a:rPr>
              <a:t>Fermilab</a:t>
            </a:r>
            <a:r>
              <a:rPr lang="en-US" sz="1200" dirty="0" smtClean="0">
                <a:solidFill>
                  <a:srgbClr val="C00000"/>
                </a:solidFill>
              </a:rPr>
              <a:t>, US</a:t>
            </a:r>
            <a:endParaRPr lang="en-US" sz="1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Delegating rights and privileges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4" descr="grid-delegation-J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53412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8215338" cy="796925"/>
          </a:xfrm>
        </p:spPr>
        <p:txBody>
          <a:bodyPr/>
          <a:lstStyle/>
          <a:p>
            <a:r>
              <a:rPr lang="en-GB" dirty="0" smtClean="0"/>
              <a:t>Delegation – why break the recursion?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GB" sz="2400" dirty="0" smtClean="0"/>
              <a:t>Mechanism to have someone, or some-thing </a:t>
            </a:r>
            <a:r>
              <a:rPr lang="en-GB" sz="2400" dirty="0" smtClean="0"/>
              <a:t>– </a:t>
            </a:r>
            <a:r>
              <a:rPr lang="en-GB" sz="2400" dirty="0" smtClean="0"/>
              <a:t>a program –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act </a:t>
            </a:r>
            <a:r>
              <a:rPr lang="en-GB" sz="2400" dirty="0" smtClean="0"/>
              <a:t>on your behalf</a:t>
            </a:r>
          </a:p>
          <a:p>
            <a:pPr lvl="1"/>
            <a:r>
              <a:rPr lang="en-US" sz="2000" dirty="0" smtClean="0"/>
              <a:t>as yourself</a:t>
            </a:r>
          </a:p>
          <a:p>
            <a:pPr lvl="1"/>
            <a:r>
              <a:rPr lang="en-US" sz="2000" dirty="0" smtClean="0"/>
              <a:t>with a (sub)set of your rights</a:t>
            </a:r>
          </a:p>
          <a:p>
            <a:r>
              <a:rPr lang="en-US" sz="2400" dirty="0" smtClean="0"/>
              <a:t>Essential </a:t>
            </a:r>
            <a:r>
              <a:rPr lang="en-US" sz="2400" dirty="0" smtClean="0"/>
              <a:t>for the grid model to </a:t>
            </a:r>
            <a:r>
              <a:rPr lang="en-US" sz="2400" dirty="0" smtClean="0"/>
              <a:t>work</a:t>
            </a:r>
          </a:p>
          <a:p>
            <a:pPr lvl="1"/>
            <a:r>
              <a:rPr lang="en-US" sz="2000" dirty="0" smtClean="0"/>
              <a:t>since the grid is highly dynamic and </a:t>
            </a:r>
            <a:br>
              <a:rPr lang="en-US" sz="2000" dirty="0" smtClean="0"/>
            </a:br>
            <a:r>
              <a:rPr lang="en-US" sz="2000" dirty="0" smtClean="0"/>
              <a:t>resources do not necessarily know about each other</a:t>
            </a:r>
          </a:p>
          <a:p>
            <a:pPr lvl="1"/>
            <a:r>
              <a:rPr lang="en-US" sz="2000" dirty="0" smtClean="0"/>
              <a:t>only the user (and VO) can ‘grasp’ the current view of their grid</a:t>
            </a:r>
            <a:endParaRPr lang="en-GB" sz="2000" dirty="0" smtClean="0"/>
          </a:p>
          <a:p>
            <a:endParaRPr lang="en-GB" sz="2400" dirty="0" smtClean="0"/>
          </a:p>
          <a:p>
            <a:r>
              <a:rPr lang="en-GB" sz="2400" dirty="0" smtClean="0"/>
              <a:t>GSI-PKI </a:t>
            </a:r>
            <a:r>
              <a:rPr lang="en-GB" sz="2400" dirty="0" smtClean="0"/>
              <a:t>(and now finally some recent SAML) define</a:t>
            </a:r>
          </a:p>
          <a:p>
            <a:pPr lvl="1"/>
            <a:r>
              <a:rPr lang="en-US" sz="2000" dirty="0" smtClean="0"/>
              <a:t>GSI (PKI) through ‘proxy’ certificates (see RFC3820)</a:t>
            </a:r>
          </a:p>
          <a:p>
            <a:pPr lvl="1"/>
            <a:r>
              <a:rPr lang="en-US" sz="2000" dirty="0" smtClean="0"/>
              <a:t>SAML through </a:t>
            </a:r>
            <a:r>
              <a:rPr lang="en-US" sz="2000" i="1" dirty="0" smtClean="0"/>
              <a:t>Subject </a:t>
            </a:r>
            <a:r>
              <a:rPr lang="en-US" sz="2000" i="1" dirty="0" smtClean="0"/>
              <a:t>Confirmation</a:t>
            </a:r>
            <a:r>
              <a:rPr lang="en-US" sz="2000" dirty="0" smtClean="0"/>
              <a:t>, </a:t>
            </a:r>
            <a:r>
              <a:rPr lang="en-US" sz="2000" dirty="0" smtClean="0"/>
              <a:t>linking </a:t>
            </a:r>
            <a:r>
              <a:rPr lang="en-US" sz="2000" dirty="0" smtClean="0"/>
              <a:t>to at least one key or </a:t>
            </a:r>
            <a:r>
              <a:rPr lang="en-US" sz="2000" dirty="0" smtClean="0"/>
              <a:t>name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Delegation, but to whom?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RFC3820 – dynamic delegation via ‘proxy </a:t>
            </a:r>
            <a:r>
              <a:rPr lang="en-US" dirty="0" err="1" smtClean="0"/>
              <a:t>certs</a:t>
            </a:r>
            <a:r>
              <a:rPr lang="en-US" dirty="0" smtClean="0"/>
              <a:t>’</a:t>
            </a:r>
            <a:endParaRPr lang="en-US" dirty="0" smtClean="0"/>
          </a:p>
          <a:p>
            <a:pPr lvl="1"/>
            <a:r>
              <a:rPr lang="en-US" dirty="0" smtClean="0"/>
              <a:t>Subject name of the proxy derived from issuer</a:t>
            </a:r>
            <a:endParaRPr lang="en-GB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Contains </a:t>
            </a:r>
            <a:r>
              <a:rPr lang="en-US" b="1" dirty="0" smtClean="0"/>
              <a:t>policy constraints on delegation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AuthZ</a:t>
            </a:r>
            <a:r>
              <a:rPr lang="en-US" sz="2400" dirty="0" smtClean="0"/>
              <a:t> based on end-entity </a:t>
            </a:r>
            <a:r>
              <a:rPr lang="en-US" sz="2400" dirty="0" smtClean="0"/>
              <a:t>+</a:t>
            </a:r>
            <a:r>
              <a:rPr lang="en-US" sz="2400" dirty="0" smtClean="0"/>
              <a:t> embedded </a:t>
            </a:r>
            <a:r>
              <a:rPr lang="en-US" sz="2400" dirty="0" err="1" smtClean="0"/>
              <a:t>attributes&amp;policies</a:t>
            </a:r>
            <a:endParaRPr lang="en-US" sz="2000" dirty="0" smtClean="0"/>
          </a:p>
          <a:p>
            <a:r>
              <a:rPr lang="en-US" sz="2400" dirty="0" smtClean="0"/>
              <a:t>with SAML</a:t>
            </a:r>
            <a:r>
              <a:rPr lang="en-US" sz="2400" dirty="0" smtClean="0"/>
              <a:t>, </a:t>
            </a:r>
            <a:r>
              <a:rPr lang="en-US" sz="2400" dirty="0" smtClean="0"/>
              <a:t>delegation </a:t>
            </a:r>
            <a:r>
              <a:rPr lang="en-US" sz="2400" dirty="0" smtClean="0"/>
              <a:t>can be to any </a:t>
            </a:r>
            <a:r>
              <a:rPr lang="en-US" sz="2400" dirty="0" err="1" smtClean="0"/>
              <a:t>NameID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smtClean="0"/>
              <a:t>RFC3820, </a:t>
            </a:r>
            <a:r>
              <a:rPr lang="en-US" sz="2400" dirty="0" smtClean="0"/>
              <a:t>these are called ‘independent proxies’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5852" y="2285992"/>
            <a:ext cx="671517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“/DC=org/DC=example/CN=John Doe/CN=24623/CN=535431”</a:t>
            </a:r>
          </a:p>
          <a:p>
            <a:r>
              <a:rPr lang="en-US" dirty="0" smtClean="0"/>
              <a:t>is a proxy for user </a:t>
            </a:r>
          </a:p>
          <a:p>
            <a:r>
              <a:rPr lang="en-GB" dirty="0" smtClean="0"/>
              <a:t>“/DC=org/DC=example/CN=John Doe”</a:t>
            </a:r>
            <a:endParaRPr lang="en-GB" dirty="0"/>
          </a:p>
        </p:txBody>
      </p:sp>
      <p:pic>
        <p:nvPicPr>
          <p:cNvPr id="9" name="Picture 5" descr="proxychain-cn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861048"/>
            <a:ext cx="6552728" cy="939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authentication and X.509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US" dirty="0" smtClean="0"/>
              <a:t>‘Conventional’ </a:t>
            </a:r>
            <a:r>
              <a:rPr lang="en-US" dirty="0" smtClean="0"/>
              <a:t>PKI engines in </a:t>
            </a:r>
            <a:r>
              <a:rPr lang="en-US" sz="2400" dirty="0" smtClean="0"/>
              <a:t>*</a:t>
            </a:r>
            <a:r>
              <a:rPr lang="en-US" dirty="0" smtClean="0"/>
              <a:t>nix domain</a:t>
            </a:r>
            <a:endParaRPr lang="en-US" dirty="0" smtClean="0"/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, Apache </a:t>
            </a:r>
            <a:r>
              <a:rPr lang="en-US" dirty="0" err="1" smtClean="0"/>
              <a:t>mod_ssl</a:t>
            </a:r>
            <a:r>
              <a:rPr lang="en-US" dirty="0" smtClean="0"/>
              <a:t>, </a:t>
            </a:r>
            <a:r>
              <a:rPr lang="en-US" dirty="0" err="1" smtClean="0"/>
              <a:t>nss</a:t>
            </a:r>
            <a:endParaRPr lang="en-US" dirty="0" smtClean="0"/>
          </a:p>
          <a:p>
            <a:pPr lvl="1"/>
            <a:r>
              <a:rPr lang="en-US" dirty="0" smtClean="0"/>
              <a:t>Java JCE providers, such as </a:t>
            </a:r>
            <a:r>
              <a:rPr lang="en-US" dirty="0" err="1" smtClean="0"/>
              <a:t>BouncyCastle</a:t>
            </a:r>
            <a:endParaRPr lang="en-US" dirty="0" smtClean="0"/>
          </a:p>
          <a:p>
            <a:pPr lvl="1"/>
            <a:r>
              <a:rPr lang="en-US" dirty="0" smtClean="0"/>
              <a:t>Perl, Python usually wrappers around </a:t>
            </a:r>
            <a:r>
              <a:rPr lang="en-US" dirty="0" err="1" smtClean="0"/>
              <a:t>OpenSSL</a:t>
            </a:r>
            <a:endParaRPr lang="en-US" dirty="0" smtClean="0"/>
          </a:p>
          <a:p>
            <a:r>
              <a:rPr lang="en-US" dirty="0" smtClean="0"/>
              <a:t>With proxy support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 (0.9.8+)</a:t>
            </a:r>
          </a:p>
          <a:p>
            <a:pPr lvl="1"/>
            <a:r>
              <a:rPr lang="en-US" dirty="0" err="1" smtClean="0"/>
              <a:t>Globus</a:t>
            </a:r>
            <a:r>
              <a:rPr lang="en-US" dirty="0" smtClean="0"/>
              <a:t> Toolkit (C, Java)</a:t>
            </a:r>
          </a:p>
          <a:p>
            <a:pPr lvl="1"/>
            <a:r>
              <a:rPr lang="en-US" dirty="0" err="1" smtClean="0"/>
              <a:t>gLite</a:t>
            </a:r>
            <a:r>
              <a:rPr lang="en-US" dirty="0" smtClean="0"/>
              <a:t> </a:t>
            </a:r>
            <a:r>
              <a:rPr lang="en-US" dirty="0" err="1" smtClean="0"/>
              <a:t>proxyVerify</a:t>
            </a:r>
            <a:r>
              <a:rPr lang="en-US" dirty="0" smtClean="0"/>
              <a:t> library (LCMAPS)</a:t>
            </a:r>
          </a:p>
          <a:p>
            <a:pPr lvl="1"/>
            <a:r>
              <a:rPr lang="en-US" dirty="0" err="1" smtClean="0"/>
              <a:t>gLite</a:t>
            </a:r>
            <a:r>
              <a:rPr lang="en-US" dirty="0" smtClean="0"/>
              <a:t> </a:t>
            </a:r>
            <a:r>
              <a:rPr lang="en-US" dirty="0" err="1" smtClean="0"/>
              <a:t>TrustManager</a:t>
            </a:r>
            <a:r>
              <a:rPr lang="en-US" dirty="0" smtClean="0"/>
              <a:t> on Java’s </a:t>
            </a:r>
            <a:r>
              <a:rPr lang="en-US" dirty="0" err="1" smtClean="0"/>
              <a:t>BouncyCastle</a:t>
            </a:r>
            <a:endParaRPr lang="en-US" dirty="0" smtClean="0"/>
          </a:p>
          <a:p>
            <a:pPr lvl="1"/>
            <a:r>
              <a:rPr lang="en-US" dirty="0" err="1" smtClean="0"/>
              <a:t>GridSite</a:t>
            </a:r>
            <a:endParaRPr lang="en-US" dirty="0" smtClean="0"/>
          </a:p>
          <a:p>
            <a:r>
              <a:rPr lang="en-US" sz="2400" dirty="0" smtClean="0"/>
              <a:t>and always </a:t>
            </a:r>
            <a:r>
              <a:rPr lang="en-US" sz="2400" dirty="0" smtClean="0"/>
              <a:t>ensure </a:t>
            </a:r>
            <a:r>
              <a:rPr lang="en-US" sz="2400" i="1" dirty="0" smtClean="0"/>
              <a:t>proxy </a:t>
            </a:r>
            <a:r>
              <a:rPr lang="en-US" sz="2400" i="1" dirty="0" smtClean="0"/>
              <a:t>policies</a:t>
            </a:r>
            <a:r>
              <a:rPr lang="en-US" sz="2400" dirty="0" smtClean="0"/>
              <a:t> are </a:t>
            </a:r>
            <a:r>
              <a:rPr lang="en-US" sz="2400" dirty="0" smtClean="0"/>
              <a:t>implemented &amp; enforced</a:t>
            </a:r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Community Models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Proxies and delegation with attributes: VOMS</a:t>
            </a:r>
          </a:p>
          <a:p>
            <a:r>
              <a:rPr lang="en-US" dirty="0" smtClean="0"/>
              <a:t>Authorization with VOMS: autonomous, GUMS</a:t>
            </a:r>
          </a:p>
          <a:p>
            <a:r>
              <a:rPr lang="en-US" dirty="0" smtClean="0"/>
              <a:t>Towards a multi-authority world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7A233-C085-4621-AE82-93BA4DF5A3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 r="10197"/>
          <a:stretch>
            <a:fillRect/>
          </a:stretch>
        </p:blipFill>
        <p:spPr bwMode="auto">
          <a:xfrm>
            <a:off x="-5516" y="139485"/>
            <a:ext cx="9157347" cy="671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169168" y="3356992"/>
            <a:ext cx="8435280" cy="26477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Grid is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global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lang="en-US" sz="2400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based around </a:t>
            </a:r>
            <a:r>
              <a:rPr lang="en-US" sz="2400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(dynamic) </a:t>
            </a:r>
            <a:r>
              <a:rPr lang="en-US" sz="2400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/>
            </a:r>
            <a:br>
              <a:rPr lang="en-US" sz="2400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</a:br>
            <a:r>
              <a:rPr lang="en-US" sz="2400" b="1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user communities </a:t>
            </a:r>
            <a:br>
              <a:rPr lang="en-US" sz="2400" b="1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</a:br>
            <a:r>
              <a:rPr lang="en-US" sz="2400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not around their </a:t>
            </a:r>
            <a:r>
              <a:rPr lang="en-US" sz="2400" i="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home </a:t>
            </a:r>
            <a:r>
              <a:rPr lang="en-US" sz="2400" i="0" dirty="0" err="1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organisations</a:t>
            </a:r>
            <a:endParaRPr lang="en-US" sz="2400" i="0" dirty="0" smtClean="0">
              <a:solidFill>
                <a:schemeClr val="bg1">
                  <a:lumMod val="95000"/>
                </a:schemeClr>
              </a:solidFill>
              <a:latin typeface="Franklin Gothic Book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that may live long or be over quickly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deal with compute, data,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visualisation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Franklin Gothic Book" pitchFamily="34" charset="0"/>
                <a:cs typeface="+mn-cs"/>
              </a:rPr>
              <a:t>, services, and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can consist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of staff,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students,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technicians,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8" name="Picture 4" descr="vostructure-abstract"/>
          <p:cNvPicPr>
            <a:picLocks noChangeAspect="1" noChangeArrowheads="1"/>
          </p:cNvPicPr>
          <p:nvPr/>
        </p:nvPicPr>
        <p:blipFill>
          <a:blip r:embed="rId3" cstate="print">
            <a:lum bright="-33000"/>
          </a:blip>
          <a:srcRect/>
          <a:stretch>
            <a:fillRect/>
          </a:stretch>
        </p:blipFill>
        <p:spPr bwMode="auto">
          <a:xfrm>
            <a:off x="6084168" y="3645024"/>
            <a:ext cx="2706510" cy="138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H:\Home\davidg\UvA\Onderwijs\SNE2007\vostructure-abstr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14620"/>
            <a:ext cx="3476622" cy="181389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Sept.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EGI-TF10 NREN-Grids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7256-56D2-4F73-938B-084F5D612C9C}" type="slidenum">
              <a:rPr lang="en-GB"/>
              <a:pPr/>
              <a:t>20</a:t>
            </a:fld>
            <a:endParaRPr lang="en-GB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Authorization: VO representations</a:t>
            </a:r>
            <a:endParaRPr lang="en-GB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GB" sz="2400" dirty="0" smtClean="0"/>
              <a:t>VO</a:t>
            </a:r>
            <a:r>
              <a:rPr lang="en-GB" sz="2000" dirty="0" smtClean="0"/>
              <a:t>*</a:t>
            </a:r>
            <a:r>
              <a:rPr lang="en-GB" sz="2400" dirty="0" smtClean="0"/>
              <a:t>: directory </a:t>
            </a:r>
            <a:r>
              <a:rPr lang="en-GB" sz="2400" dirty="0"/>
              <a:t>(database) </a:t>
            </a:r>
            <a:r>
              <a:rPr lang="en-GB" sz="2400" dirty="0" smtClean="0"/>
              <a:t>of members</a:t>
            </a:r>
            <a:r>
              <a:rPr lang="en-GB" sz="2400" dirty="0"/>
              <a:t>, groups, </a:t>
            </a:r>
            <a:r>
              <a:rPr lang="en-GB" sz="2400" dirty="0" smtClean="0"/>
              <a:t>roles, attributes</a:t>
            </a:r>
            <a:endParaRPr lang="en-GB" sz="2400" dirty="0"/>
          </a:p>
          <a:p>
            <a:r>
              <a:rPr lang="en-GB" sz="2400" dirty="0"/>
              <a:t>based on identifiers issues at the </a:t>
            </a:r>
            <a:r>
              <a:rPr lang="en-GB" sz="2400" dirty="0" err="1"/>
              <a:t>AuthN</a:t>
            </a:r>
            <a:r>
              <a:rPr lang="en-GB" sz="2400" dirty="0"/>
              <a:t> stage</a:t>
            </a:r>
          </a:p>
          <a:p>
            <a:r>
              <a:rPr lang="en-GB" sz="2400" dirty="0"/>
              <a:t>Membership information is to be conveyed </a:t>
            </a:r>
            <a:br>
              <a:rPr lang="en-GB" sz="2400" dirty="0"/>
            </a:br>
            <a:r>
              <a:rPr lang="en-GB" sz="2400" dirty="0"/>
              <a:t>to the resource </a:t>
            </a:r>
            <a:r>
              <a:rPr lang="en-GB" sz="2400" dirty="0" smtClean="0"/>
              <a:t>providers</a:t>
            </a:r>
          </a:p>
          <a:p>
            <a:pPr>
              <a:buNone/>
            </a:pPr>
            <a:endParaRPr lang="en-GB" sz="2400" dirty="0"/>
          </a:p>
          <a:p>
            <a:pPr lvl="1"/>
            <a:r>
              <a:rPr lang="en-GB" sz="2000" dirty="0"/>
              <a:t>configured statically, out of band		</a:t>
            </a:r>
            <a:endParaRPr lang="en-GB" sz="2000" dirty="0">
              <a:solidFill>
                <a:srgbClr val="A50021"/>
              </a:solidFill>
            </a:endParaRPr>
          </a:p>
          <a:p>
            <a:pPr lvl="1"/>
            <a:r>
              <a:rPr lang="en-GB" sz="2000" dirty="0"/>
              <a:t>in advance, by periodically pulling lists	</a:t>
            </a:r>
            <a:r>
              <a:rPr lang="en-GB" sz="2000" dirty="0" smtClean="0">
                <a:solidFill>
                  <a:srgbClr val="A50021"/>
                </a:solidFill>
              </a:rPr>
              <a:t/>
            </a:r>
            <a:br>
              <a:rPr lang="en-GB" sz="2000" dirty="0" smtClean="0">
                <a:solidFill>
                  <a:srgbClr val="A50021"/>
                </a:solidFill>
              </a:rPr>
            </a:br>
            <a:r>
              <a:rPr lang="en-GB" sz="2000" dirty="0"/>
              <a:t>	VO </a:t>
            </a:r>
            <a:r>
              <a:rPr lang="en-GB" sz="2000" dirty="0" smtClean="0"/>
              <a:t>(LDAP) </a:t>
            </a:r>
            <a:r>
              <a:rPr lang="en-GB" sz="2000" dirty="0"/>
              <a:t>directories</a:t>
            </a:r>
          </a:p>
          <a:p>
            <a:pPr lvl="1"/>
            <a:r>
              <a:rPr lang="en-GB" sz="2000" dirty="0"/>
              <a:t>in VO-signed assertions pushed with the	</a:t>
            </a:r>
            <a:r>
              <a:rPr lang="en-GB" sz="2000" dirty="0" smtClean="0">
                <a:solidFill>
                  <a:srgbClr val="A50021"/>
                </a:solidFill>
              </a:rPr>
              <a:t/>
            </a:r>
            <a:br>
              <a:rPr lang="en-GB" sz="2000" dirty="0" smtClean="0">
                <a:solidFill>
                  <a:srgbClr val="A50021"/>
                </a:solidFill>
              </a:rPr>
            </a:br>
            <a:r>
              <a:rPr lang="en-GB" sz="2000" dirty="0" smtClean="0"/>
              <a:t>  request</a:t>
            </a:r>
            <a:r>
              <a:rPr lang="en-GB" sz="2000" dirty="0"/>
              <a:t>: VOMS, Community </a:t>
            </a:r>
            <a:r>
              <a:rPr lang="en-GB" sz="2000" dirty="0" err="1"/>
              <a:t>AuthZ</a:t>
            </a:r>
            <a:r>
              <a:rPr lang="en-GB" sz="2000" dirty="0"/>
              <a:t> </a:t>
            </a:r>
            <a:r>
              <a:rPr lang="en-GB" sz="2000" dirty="0" smtClean="0"/>
              <a:t>Service</a:t>
            </a:r>
          </a:p>
          <a:p>
            <a:pPr lvl="1"/>
            <a:r>
              <a:rPr lang="en-US" sz="2000" dirty="0" smtClean="0"/>
              <a:t>Push or pull assertions via SAML		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056" y="5930116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this is the ‘EGI’ or e-Infrastructure sense of VO, representing users. </a:t>
            </a:r>
            <a:br>
              <a:rPr lang="en-US" sz="1400" dirty="0" smtClean="0"/>
            </a:br>
            <a:r>
              <a:rPr lang="en-US" sz="1400" dirty="0" smtClean="0"/>
              <a:t>Other definitions at times include resources providers, in a more vertically oriented ‘silo’ model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Sept. 2010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EGI-TF10 NREN-Grids workshop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F5F8-A073-40F3-B51B-6FCE6D7E1095}" type="slidenum">
              <a:rPr lang="en-GB"/>
              <a:pPr/>
              <a:t>21</a:t>
            </a:fld>
            <a:endParaRPr lang="en-GB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VOMS: the ‘proxy’ </a:t>
            </a:r>
            <a:r>
              <a:rPr lang="en-GB" dirty="0"/>
              <a:t>as a container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dirty="0"/>
              <a:t>Virtual Organisation Management System (VOMS)</a:t>
            </a:r>
          </a:p>
          <a:p>
            <a:r>
              <a:rPr lang="en-GB" sz="2000" dirty="0"/>
              <a:t>developed by INFN for EU </a:t>
            </a:r>
            <a:r>
              <a:rPr lang="en-GB" sz="2000" dirty="0" err="1"/>
              <a:t>DataTAG</a:t>
            </a:r>
            <a:r>
              <a:rPr lang="en-GB" sz="2000" dirty="0"/>
              <a:t> and EGEE</a:t>
            </a:r>
          </a:p>
          <a:p>
            <a:r>
              <a:rPr lang="en-GB" sz="2000" dirty="0"/>
              <a:t>used by VOs in </a:t>
            </a:r>
            <a:r>
              <a:rPr lang="en-GB" sz="2000" dirty="0" smtClean="0"/>
              <a:t>EGI, </a:t>
            </a:r>
            <a:r>
              <a:rPr lang="en-GB" sz="2000" dirty="0"/>
              <a:t>Open Science Grid, NAREGI, …</a:t>
            </a:r>
          </a:p>
          <a:p>
            <a:r>
              <a:rPr lang="en-GB" sz="2000" dirty="0"/>
              <a:t>push-model signed VO membership tokens</a:t>
            </a:r>
          </a:p>
          <a:p>
            <a:pPr lvl="1"/>
            <a:r>
              <a:rPr lang="en-GB" sz="1800" dirty="0"/>
              <a:t>using the traditional X.509 ‘proxy’ certificate for trans-shipment</a:t>
            </a:r>
          </a:p>
          <a:p>
            <a:pPr lvl="1"/>
            <a:r>
              <a:rPr lang="en-GB" sz="1800" dirty="0"/>
              <a:t>fully backward-compatible with only-identity-based mechanisms</a:t>
            </a:r>
          </a:p>
        </p:txBody>
      </p:sp>
      <p:pic>
        <p:nvPicPr>
          <p:cNvPr id="154629" name="Picture 5" descr="VOMS-proxy-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09997"/>
            <a:ext cx="7427913" cy="30337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Sept.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EGI-TF10 NREN-Grids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D3-33CB-491D-91EF-C047A618B5D7}" type="slidenum">
              <a:rPr lang="en-GB"/>
              <a:pPr/>
              <a:t>22</a:t>
            </a:fld>
            <a:endParaRPr lang="en-GB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VOMS model</a:t>
            </a:r>
          </a:p>
        </p:txBody>
      </p:sp>
      <p:pic>
        <p:nvPicPr>
          <p:cNvPr id="150534" name="Picture 6" descr="VO-VOMS-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929618" cy="54621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22301" y="1489983"/>
            <a:ext cx="7878789" cy="4867975"/>
            <a:chOff x="1975" y="1630"/>
            <a:chExt cx="3483" cy="215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975" y="1630"/>
              <a:ext cx="3483" cy="2152"/>
              <a:chOff x="960" y="771"/>
              <a:chExt cx="3483" cy="2152"/>
            </a:xfrm>
          </p:grpSpPr>
          <p:pic>
            <p:nvPicPr>
              <p:cNvPr id="12" name="Picture 4" descr="architecture-06040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29497"/>
              <a:stretch>
                <a:fillRect/>
              </a:stretch>
            </p:blipFill>
            <p:spPr bwMode="auto">
              <a:xfrm>
                <a:off x="960" y="771"/>
                <a:ext cx="3483" cy="2132"/>
              </a:xfrm>
              <a:prstGeom prst="rect">
                <a:avLst/>
              </a:prstGeom>
              <a:noFill/>
            </p:spPr>
          </p:pic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844" y="2807"/>
                <a:ext cx="392" cy="1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684" y="2896"/>
                <a:ext cx="1148" cy="0"/>
              </a:xfrm>
              <a:prstGeom prst="line">
                <a:avLst/>
              </a:prstGeom>
              <a:noFill/>
              <a:ln w="1905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99" y="2408"/>
              <a:ext cx="917" cy="154"/>
              <a:chOff x="3699" y="2408"/>
              <a:chExt cx="917" cy="154"/>
            </a:xfrm>
          </p:grpSpPr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3699" y="2546"/>
                <a:ext cx="9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853" y="2408"/>
                <a:ext cx="581" cy="15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synchronizes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GUMS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857241"/>
          </a:xfrm>
        </p:spPr>
        <p:txBody>
          <a:bodyPr/>
          <a:lstStyle/>
          <a:p>
            <a:r>
              <a:rPr lang="en-US" dirty="0" smtClean="0"/>
              <a:t>VO configuration replicated locally at the site</a:t>
            </a:r>
          </a:p>
          <a:p>
            <a:r>
              <a:rPr lang="en-US" dirty="0" smtClean="0"/>
              <a:t>Here, pushed VOMS attributes are advisory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Gabriele </a:t>
            </a:r>
            <a:r>
              <a:rPr lang="en-US" sz="1200" dirty="0" err="1" smtClean="0">
                <a:solidFill>
                  <a:srgbClr val="C00000"/>
                </a:solidFill>
              </a:rPr>
              <a:t>Garzoglio</a:t>
            </a:r>
            <a:r>
              <a:rPr lang="en-US" sz="1200" dirty="0" smtClean="0">
                <a:solidFill>
                  <a:srgbClr val="C00000"/>
                </a:solidFill>
              </a:rPr>
              <a:t>, FNAL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from many 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BDC3-490E-4051-87A9-DBD07A0E03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 descr="H:\Home\davidg\Projects-misc\ISGC2009\federation-clu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69408"/>
            <a:ext cx="6137968" cy="3959783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>
            <a:off x="357158" y="4786322"/>
            <a:ext cx="2045694" cy="1500198"/>
            <a:chOff x="6572264" y="1643050"/>
            <a:chExt cx="2571736" cy="1928826"/>
          </a:xfrm>
        </p:grpSpPr>
        <p:sp>
          <p:nvSpPr>
            <p:cNvPr id="9" name="Rectangle 8"/>
            <p:cNvSpPr/>
            <p:nvPr/>
          </p:nvSpPr>
          <p:spPr>
            <a:xfrm>
              <a:off x="6572264" y="1643050"/>
              <a:ext cx="2571736" cy="1928826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7" name="Picture 4" descr="vostructure-abstrac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9015" y="2357430"/>
              <a:ext cx="2019265" cy="105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618074" y="1643050"/>
              <a:ext cx="2444850" cy="672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grid structure was not </a:t>
              </a:r>
              <a:br>
                <a:rPr lang="en-US" sz="1400" dirty="0" smtClean="0"/>
              </a:br>
              <a:r>
                <a:rPr lang="en-US" sz="1400" dirty="0" smtClean="0"/>
                <a:t>too much different!</a:t>
              </a:r>
              <a:endParaRPr lang="en-US" sz="1400" dirty="0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GB" sz="2400" dirty="0" smtClean="0"/>
              <a:t>In ‘conventional’ grids, all attributes assigned by VO</a:t>
            </a:r>
          </a:p>
          <a:p>
            <a:r>
              <a:rPr lang="en-GB" sz="2400" dirty="0" smtClean="0"/>
              <a:t>but there are many more attributes, and</a:t>
            </a:r>
            <a:br>
              <a:rPr lang="en-GB" sz="2400" dirty="0" smtClean="0"/>
            </a:br>
            <a:r>
              <a:rPr lang="en-GB" sz="2400" dirty="0" smtClean="0"/>
              <a:t>some of these may be very useful for grid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Sept. 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EGI-TF10 NREN-Grids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F3B5-7FC4-498F-BF2B-C82BE82C4A71}" type="slidenum">
              <a:rPr lang="en-GB"/>
              <a:pPr/>
              <a:t>25</a:t>
            </a:fld>
            <a:endParaRPr lang="en-GB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multi-authority world (AAI)</a:t>
            </a:r>
            <a:endParaRPr lang="en-GB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2400" dirty="0">
                <a:solidFill>
                  <a:srgbClr val="A50021"/>
                </a:solidFill>
              </a:rPr>
              <a:t>Interlinking of technologies can be </a:t>
            </a:r>
            <a:r>
              <a:rPr lang="en-GB" sz="2400" dirty="0" smtClean="0">
                <a:solidFill>
                  <a:srgbClr val="A50021"/>
                </a:solidFill>
              </a:rPr>
              <a:t>done </a:t>
            </a:r>
            <a:r>
              <a:rPr lang="en-GB" sz="2400" dirty="0">
                <a:solidFill>
                  <a:srgbClr val="A50021"/>
                </a:solidFill>
              </a:rPr>
              <a:t>at various points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Authentication: linking (federations of) identity providers to the existing grid </a:t>
            </a:r>
            <a:r>
              <a:rPr lang="en-GB" sz="2400" dirty="0" err="1"/>
              <a:t>AuthN</a:t>
            </a:r>
            <a:r>
              <a:rPr lang="en-GB" sz="2400" dirty="0"/>
              <a:t> systems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‘Short-Lived Credential Services’ translation bridges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Populate VO databases with UHO Attributes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Equip resource providers to also inspect UHO attributes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400" dirty="0"/>
              <a:t>Expressing VO attributes as function of UHO attributes</a:t>
            </a:r>
          </a:p>
          <a:p>
            <a:pPr marL="457200" indent="-457200">
              <a:lnSpc>
                <a:spcPct val="90000"/>
              </a:lnSpc>
            </a:pPr>
            <a:r>
              <a:rPr lang="en-GB" sz="2400" i="1" dirty="0" smtClean="0"/>
              <a:t>and </a:t>
            </a:r>
            <a:r>
              <a:rPr lang="en-GB" sz="2400" i="1" dirty="0"/>
              <a:t>most probably many other options as well …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GB" sz="2400" dirty="0">
              <a:solidFill>
                <a:srgbClr val="A50021"/>
              </a:solidFill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2400" dirty="0">
                <a:solidFill>
                  <a:srgbClr val="A50021"/>
                </a:solidFill>
              </a:rPr>
              <a:t>Leads to assertions with multiple </a:t>
            </a:r>
            <a:r>
              <a:rPr lang="en-GB" sz="2400" dirty="0" err="1">
                <a:solidFill>
                  <a:srgbClr val="A50021"/>
                </a:solidFill>
              </a:rPr>
              <a:t>LoAs</a:t>
            </a:r>
            <a:r>
              <a:rPr lang="en-GB" sz="2400" dirty="0">
                <a:solidFill>
                  <a:srgbClr val="A50021"/>
                </a:solidFill>
              </a:rPr>
              <a:t> in the same decision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thus all assertions should carry their </a:t>
            </a:r>
            <a:r>
              <a:rPr lang="en-GB" sz="2000" dirty="0" err="1"/>
              <a:t>LoA</a:t>
            </a:r>
            <a:endParaRPr lang="en-GB" sz="2000" dirty="0"/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expressed in a way that’s recognisable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sz="2000" dirty="0"/>
              <a:t>and the </a:t>
            </a:r>
            <a:r>
              <a:rPr lang="en-GB" sz="2000" dirty="0" err="1"/>
              <a:t>LoA</a:t>
            </a:r>
            <a:r>
              <a:rPr lang="en-GB" sz="2000" dirty="0"/>
              <a:t> attested to by ‘third parties’ </a:t>
            </a:r>
            <a:r>
              <a:rPr lang="en-GB" sz="2000" dirty="0" smtClean="0"/>
              <a:t>(</a:t>
            </a:r>
            <a:r>
              <a:rPr lang="en-GB" sz="2000" dirty="0" smtClean="0"/>
              <a:t>e.g</a:t>
            </a:r>
            <a:r>
              <a:rPr lang="en-GB" sz="2000" dirty="0" smtClean="0"/>
              <a:t>. </a:t>
            </a:r>
            <a:r>
              <a:rPr lang="en-GB" sz="2000" dirty="0"/>
              <a:t>the federation)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Attributes from multi-authority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Linking two worlds example –</a:t>
            </a:r>
          </a:p>
          <a:p>
            <a:r>
              <a:rPr lang="en-GB" sz="2400" dirty="0" smtClean="0"/>
              <a:t>VASH</a:t>
            </a:r>
            <a:r>
              <a:rPr lang="en-GB" sz="2400" dirty="0" smtClean="0"/>
              <a:t>: ‘VOMS Attributes </a:t>
            </a:r>
            <a:br>
              <a:rPr lang="en-GB" sz="2400" dirty="0" smtClean="0"/>
            </a:br>
            <a:r>
              <a:rPr lang="en-GB" sz="2400" dirty="0" smtClean="0"/>
              <a:t>from Shibboleth’</a:t>
            </a:r>
            <a:endParaRPr lang="en-US" sz="2400" dirty="0" smtClean="0"/>
          </a:p>
          <a:p>
            <a:pPr lvl="1"/>
            <a:r>
              <a:rPr lang="en-US" sz="2000" dirty="0" smtClean="0"/>
              <a:t>Populate VOMS with </a:t>
            </a:r>
            <a:br>
              <a:rPr lang="en-US" sz="2000" dirty="0" smtClean="0"/>
            </a:br>
            <a:r>
              <a:rPr lang="en-US" sz="2000" dirty="0" smtClean="0"/>
              <a:t>generic attributes</a:t>
            </a:r>
          </a:p>
          <a:p>
            <a:pPr lvl="1"/>
            <a:r>
              <a:rPr lang="en-US" sz="2000" dirty="0" smtClean="0"/>
              <a:t>Part of gLite (SWITCH)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http://www.switch.ch/grid/vash/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14620"/>
            <a:ext cx="4486287" cy="362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</a:t>
            </a:r>
            <a:r>
              <a:rPr lang="en-US" sz="1200" dirty="0" err="1" smtClean="0">
                <a:solidFill>
                  <a:srgbClr val="C00000"/>
                </a:solidFill>
              </a:rPr>
              <a:t>Christoph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Witzig</a:t>
            </a:r>
            <a:r>
              <a:rPr lang="en-US" sz="1200" dirty="0" smtClean="0">
                <a:solidFill>
                  <a:srgbClr val="C00000"/>
                </a:solidFill>
              </a:rPr>
              <a:t>, SWITCH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Sept. 2010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EGI-TF10 NREN-Grids workshop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6FF8-3078-437F-839B-D8FAB8C524C3}" type="slidenum">
              <a:rPr lang="en-GB"/>
              <a:pPr/>
              <a:t>27</a:t>
            </a:fld>
            <a:endParaRPr lang="en-GB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Putting home attributes in the VO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013325"/>
            <a:ext cx="8763000" cy="158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Characteristics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The VO will know the source of the attributes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Resource can make a decision on combined VO and UHO attributes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but for the outside world, the VO now has asserted to the validity of the UHO attributes – over which the VO has hardly any control</a:t>
            </a:r>
          </a:p>
        </p:txBody>
      </p:sp>
      <p:pic>
        <p:nvPicPr>
          <p:cNvPr id="151559" name="Picture 7" descr="UHO-attrs-in-VOMS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366024" cy="38954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Sept. 2010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EGI-TF10 NREN-Grids workshop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C84-7C28-4D8A-A6C0-7A7DB9752599}" type="slidenum">
              <a:rPr lang="en-GB"/>
              <a:pPr/>
              <a:t>28</a:t>
            </a:fld>
            <a:endParaRPr lang="en-GB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 collection </a:t>
            </a:r>
            <a:r>
              <a:rPr lang="en-GB" dirty="0" smtClean="0"/>
              <a:t>‘at </a:t>
            </a:r>
            <a:r>
              <a:rPr lang="en-GB" dirty="0"/>
              <a:t>the </a:t>
            </a:r>
            <a:r>
              <a:rPr lang="en-GB" dirty="0" smtClean="0"/>
              <a:t>resource’</a:t>
            </a:r>
            <a:endParaRPr lang="en-GB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060971"/>
            <a:ext cx="8763000" cy="136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Characteristics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The RP (at the decision point) knows the source of all attributes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but has to combine these and make the ‘informed decision’ 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is suddenly faced with a decision on quality from different assertions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needs to push a kind of ‘session identifier’ to select a role at the target resource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27091" y="1214422"/>
            <a:ext cx="3694676" cy="2500330"/>
            <a:chOff x="1156" y="1162"/>
            <a:chExt cx="3839" cy="2598"/>
          </a:xfrm>
        </p:grpSpPr>
        <p:pic>
          <p:nvPicPr>
            <p:cNvPr id="152582" name="Picture 6" descr="egee_security_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6" y="1162"/>
              <a:ext cx="3839" cy="2446"/>
            </a:xfrm>
            <a:prstGeom prst="rect">
              <a:avLst/>
            </a:prstGeom>
            <a:noFill/>
          </p:spPr>
        </p:pic>
        <p:pic>
          <p:nvPicPr>
            <p:cNvPr id="152583" name="Picture 7" descr="13_mil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3" y="3113"/>
              <a:ext cx="447" cy="647"/>
            </a:xfrm>
            <a:prstGeom prst="rect">
              <a:avLst/>
            </a:prstGeom>
            <a:noFill/>
          </p:spPr>
        </p:pic>
      </p:grp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5143504" y="3786190"/>
            <a:ext cx="3619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1200" dirty="0">
                <a:solidFill>
                  <a:srgbClr val="CC0000"/>
                </a:solidFill>
              </a:rPr>
              <a:t>graphic from: </a:t>
            </a:r>
            <a:r>
              <a:rPr lang="en-GB" sz="1200" dirty="0" smtClean="0">
                <a:solidFill>
                  <a:srgbClr val="CC0000"/>
                </a:solidFill>
              </a:rPr>
              <a:t/>
            </a:r>
            <a:br>
              <a:rPr lang="en-GB" sz="1200" dirty="0" smtClean="0">
                <a:solidFill>
                  <a:srgbClr val="CC0000"/>
                </a:solidFill>
              </a:rPr>
            </a:br>
            <a:r>
              <a:rPr lang="en-GB" sz="1200" dirty="0" err="1" smtClean="0">
                <a:solidFill>
                  <a:srgbClr val="CC0000"/>
                </a:solidFill>
              </a:rPr>
              <a:t>Chistoph</a:t>
            </a:r>
            <a:r>
              <a:rPr lang="en-GB" sz="1200" dirty="0" smtClean="0">
                <a:solidFill>
                  <a:srgbClr val="CC0000"/>
                </a:solidFill>
              </a:rPr>
              <a:t> </a:t>
            </a:r>
            <a:r>
              <a:rPr lang="en-GB" sz="1200" dirty="0" err="1">
                <a:solidFill>
                  <a:srgbClr val="CC0000"/>
                </a:solidFill>
              </a:rPr>
              <a:t>Witzig</a:t>
            </a:r>
            <a:r>
              <a:rPr lang="en-GB" sz="1200" dirty="0">
                <a:solidFill>
                  <a:srgbClr val="CC0000"/>
                </a:solidFill>
              </a:rPr>
              <a:t>, SWITCH, GGF16, February 2006</a:t>
            </a:r>
          </a:p>
        </p:txBody>
      </p:sp>
      <p:pic>
        <p:nvPicPr>
          <p:cNvPr id="23555" name="Picture 3" descr="H:\Home\Documents\GridTechnology\Security-AuthZ\gridshib-deployment-scenari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86" y="1000108"/>
            <a:ext cx="4503728" cy="3517024"/>
          </a:xfrm>
          <a:prstGeom prst="rect">
            <a:avLst/>
          </a:prstGeom>
          <a:noFill/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5720" y="4538971"/>
            <a:ext cx="4344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CC0000"/>
                </a:solidFill>
              </a:rPr>
              <a:t>Graphic: the </a:t>
            </a:r>
            <a:r>
              <a:rPr lang="en-GB" sz="1200" dirty="0" err="1" smtClean="0">
                <a:solidFill>
                  <a:srgbClr val="CC0000"/>
                </a:solidFill>
              </a:rPr>
              <a:t>GridShib</a:t>
            </a:r>
            <a:r>
              <a:rPr lang="en-GB" sz="1200" dirty="0" smtClean="0">
                <a:solidFill>
                  <a:srgbClr val="CC0000"/>
                </a:solidFill>
              </a:rPr>
              <a:t> project (NCSA)</a:t>
            </a:r>
            <a:br>
              <a:rPr lang="en-GB" sz="1200" dirty="0" smtClean="0">
                <a:solidFill>
                  <a:srgbClr val="CC0000"/>
                </a:solidFill>
              </a:rPr>
            </a:br>
            <a:r>
              <a:rPr lang="en-GB" sz="1200" dirty="0" smtClean="0">
                <a:solidFill>
                  <a:srgbClr val="CC0000"/>
                </a:solidFill>
              </a:rPr>
              <a:t>http://gridshib.globus.org/docs/gridshib/deploy-scenarios.html</a:t>
            </a:r>
            <a:endParaRPr lang="en-GB" sz="1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Access Control for Compute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running compute jobs</a:t>
            </a:r>
          </a:p>
          <a:p>
            <a:r>
              <a:rPr lang="en-US" dirty="0" smtClean="0"/>
              <a:t>The Meaning of Attributes: Unix domain mapping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Grid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41314" name="Picture 2" descr="H:\Home\davidg\DutchGrid\User-Grid-Interaction-NonProductiz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22783"/>
            <a:ext cx="7344816" cy="5058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Submission Today</a:t>
            </a:r>
          </a:p>
        </p:txBody>
      </p:sp>
      <p:pic>
        <p:nvPicPr>
          <p:cNvPr id="5123" name="Picture 2" descr="H:\Home\davidg\EGEE\JRA3\glExec\Site-gatekeeper-scenar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2130425"/>
            <a:ext cx="6696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587500"/>
            <a:ext cx="9509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10800000">
            <a:off x="1430338" y="2433638"/>
            <a:ext cx="782637" cy="4857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42875" y="3859213"/>
            <a:ext cx="3805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User submits his jobs to a resource through a ‘cloud’ of intermediaries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57200" y="5221288"/>
            <a:ext cx="8156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Direct binding of payload and submitted grid job</a:t>
            </a:r>
          </a:p>
          <a:p>
            <a:pPr>
              <a:buFont typeface="Arial" charset="0"/>
              <a:buChar char="•"/>
            </a:pPr>
            <a:r>
              <a:rPr lang="en-US" dirty="0"/>
              <a:t>    job contains all the user’s business</a:t>
            </a:r>
          </a:p>
          <a:p>
            <a:pPr>
              <a:buFont typeface="Arial" charset="0"/>
              <a:buChar char="•"/>
            </a:pPr>
            <a:r>
              <a:rPr lang="en-US" dirty="0"/>
              <a:t>    access control is done at the site’s edge</a:t>
            </a:r>
          </a:p>
          <a:p>
            <a:pPr>
              <a:buFont typeface="Arial" charset="0"/>
              <a:buChar char="•"/>
            </a:pPr>
            <a:r>
              <a:rPr lang="en-US" dirty="0"/>
              <a:t>    inside the site, the user job </a:t>
            </a:r>
            <a:r>
              <a:rPr lang="en-US" dirty="0" smtClean="0"/>
              <a:t>should get a </a:t>
            </a:r>
            <a:r>
              <a:rPr lang="en-US" dirty="0"/>
              <a:t>specific, site-local, system identity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pic>
        <p:nvPicPr>
          <p:cNvPr id="12" name="Picture 4" descr="Site-CE-scena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703" y="5081536"/>
            <a:ext cx="3544891" cy="9906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basic yes-no does not get you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 smtClean="0">
                <a:solidFill>
                  <a:srgbClr val="C00000"/>
                </a:solidFill>
              </a:rPr>
              <a:t>If yes, what are you allowed to do?</a:t>
            </a:r>
          </a:p>
          <a:p>
            <a:pPr lvl="1"/>
            <a:r>
              <a:rPr lang="en-GB" sz="2000" dirty="0" smtClean="0"/>
              <a:t>Credential mapping via obligations, e.g. </a:t>
            </a:r>
            <a:r>
              <a:rPr lang="en-GB" sz="2000" dirty="0" err="1" smtClean="0"/>
              <a:t>unix</a:t>
            </a:r>
            <a:r>
              <a:rPr lang="en-GB" sz="2000" dirty="0" smtClean="0"/>
              <a:t> account, to limit what a user can do and disambiguate users</a:t>
            </a:r>
          </a:p>
          <a:p>
            <a:pPr lvl="1"/>
            <a:r>
              <a:rPr lang="en-GB" sz="2000" dirty="0" smtClean="0"/>
              <a:t>Intended side effects: allocating or creating accounts ... or virtual machines, or ...</a:t>
            </a:r>
          </a:p>
          <a:p>
            <a:pPr lvl="1"/>
            <a:r>
              <a:rPr lang="en-GB" sz="2000" dirty="0" smtClean="0"/>
              <a:t>Limit access to specific (batch) queues, or specific </a:t>
            </a:r>
            <a:r>
              <a:rPr lang="en-GB" sz="2000" dirty="0" smtClean="0"/>
              <a:t>systems</a:t>
            </a:r>
          </a:p>
          <a:p>
            <a:pPr lvl="1"/>
            <a:endParaRPr lang="en-GB" sz="2000" dirty="0" smtClean="0"/>
          </a:p>
          <a:p>
            <a:r>
              <a:rPr lang="en-US" sz="2400" dirty="0" smtClean="0"/>
              <a:t>Additional software needed</a:t>
            </a:r>
          </a:p>
          <a:p>
            <a:pPr lvl="1"/>
            <a:r>
              <a:rPr lang="en-US" sz="2000" dirty="0" smtClean="0"/>
              <a:t>Interpreting policy and constraints</a:t>
            </a:r>
          </a:p>
          <a:p>
            <a:pPr lvl="1"/>
            <a:r>
              <a:rPr lang="en-US" sz="2000" dirty="0" smtClean="0"/>
              <a:t>Handling </a:t>
            </a:r>
            <a:r>
              <a:rPr lang="en-US" sz="2000" dirty="0" smtClean="0"/>
              <a:t>‘</a:t>
            </a:r>
            <a:r>
              <a:rPr lang="en-US" sz="2000" dirty="0" smtClean="0"/>
              <a:t>obligations</a:t>
            </a:r>
            <a:r>
              <a:rPr lang="en-US" sz="2000" dirty="0" smtClean="0"/>
              <a:t>’ conveyed with a decision</a:t>
            </a:r>
          </a:p>
          <a:p>
            <a:pPr lvl="1"/>
            <a:r>
              <a:rPr lang="en-US" sz="2000" dirty="0" smtClean="0"/>
              <a:t>e.g. </a:t>
            </a:r>
            <a:br>
              <a:rPr lang="en-US" sz="2000" dirty="0" smtClean="0"/>
            </a:br>
            <a:r>
              <a:rPr lang="en-US" sz="1800" dirty="0" smtClean="0"/>
              <a:t>LCMAPS</a:t>
            </a:r>
            <a:r>
              <a:rPr lang="en-US" sz="2000" dirty="0" smtClean="0"/>
              <a:t>: account mappings, AFS </a:t>
            </a:r>
            <a:r>
              <a:rPr lang="en-US" sz="2000" dirty="0" smtClean="0"/>
              <a:t>tokens, Argus call-out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Argus</a:t>
            </a:r>
            <a:r>
              <a:rPr lang="en-US" sz="2000" dirty="0" smtClean="0"/>
              <a:t>: pluggable obligation handlers per </a:t>
            </a:r>
            <a:r>
              <a:rPr lang="en-US" sz="2000" dirty="0" smtClean="0"/>
              <a:t>application</a:t>
            </a:r>
          </a:p>
          <a:p>
            <a:pPr lvl="2"/>
            <a:r>
              <a:rPr lang="en-US" sz="1600" dirty="0" smtClean="0"/>
              <a:t>and interpret (pre-provisioned) policies applicable to a transaction/credential</a:t>
            </a: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the Unix world: Problem</a:t>
            </a:r>
            <a:endParaRPr lang="en-GB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ADD5-A8B4-4732-9A81-7483BEBD7A63}" type="slidenum">
              <a:rPr lang="en-US"/>
              <a:pPr/>
              <a:t>32</a:t>
            </a:fld>
            <a:endParaRPr lang="en-US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8317" y="3752850"/>
            <a:ext cx="8589963" cy="2260600"/>
          </a:xfrm>
        </p:spPr>
        <p:txBody>
          <a:bodyPr/>
          <a:lstStyle/>
          <a:p>
            <a:pPr marL="457200" indent="-457200"/>
            <a:r>
              <a:rPr lang="en-GB" dirty="0"/>
              <a:t>Unix does not talk Grid, so</a:t>
            </a:r>
            <a:br>
              <a:rPr lang="en-GB" dirty="0"/>
            </a:br>
            <a:r>
              <a:rPr lang="en-GB" dirty="0"/>
              <a:t>translation is needed between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grid </a:t>
            </a:r>
            <a:r>
              <a:rPr lang="en-GB" dirty="0"/>
              <a:t>and local </a:t>
            </a:r>
            <a:r>
              <a:rPr lang="en-GB" dirty="0" smtClean="0"/>
              <a:t>identity</a:t>
            </a:r>
            <a:endParaRPr lang="en-GB" dirty="0"/>
          </a:p>
          <a:p>
            <a:pPr marL="457200" indent="-457200">
              <a:buFontTx/>
              <a:buAutoNum type="arabicPeriod"/>
            </a:pPr>
            <a:r>
              <a:rPr lang="en-GB" dirty="0" smtClean="0"/>
              <a:t>translation </a:t>
            </a:r>
            <a:r>
              <a:rPr lang="en-GB" dirty="0"/>
              <a:t>has to happen somewhere</a:t>
            </a:r>
          </a:p>
          <a:p>
            <a:pPr marL="457200" indent="-457200">
              <a:buFontTx/>
              <a:buAutoNum type="arabicPeriod"/>
            </a:pPr>
            <a:r>
              <a:rPr lang="en-GB" dirty="0"/>
              <a:t>something needs to do that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3282" y="1196752"/>
            <a:ext cx="1354138" cy="866775"/>
            <a:chOff x="737" y="2513"/>
            <a:chExt cx="988" cy="694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737" y="2513"/>
              <a:ext cx="960" cy="590"/>
            </a:xfrm>
            <a:prstGeom prst="verticalScrol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800" b="1">
                <a:solidFill>
                  <a:srgbClr val="000000"/>
                </a:solidFill>
                <a:latin typeface="Helvetic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800" b="1">
                <a:solidFill>
                  <a:srgbClr val="000000"/>
                </a:solidFill>
                <a:latin typeface="Helvetica" pitchFamily="34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C=IT/O=INFN 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/L=CNAF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/CN=Pinco Palla</a:t>
              </a:r>
              <a:b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it-IT" sz="800" b="1">
                  <a:solidFill>
                    <a:srgbClr val="000000"/>
                  </a:solidFill>
                  <a:latin typeface="Helvetica" pitchFamily="34" charset="0"/>
                </a:rPr>
                <a:t>/CN=proxy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it-IT" sz="900" b="1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 sz="1400">
                <a:solidFill>
                  <a:schemeClr val="tx1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79" y="2579"/>
              <a:ext cx="446" cy="628"/>
              <a:chOff x="4001" y="2995"/>
              <a:chExt cx="957" cy="835"/>
            </a:xfrm>
          </p:grpSpPr>
          <p:pic>
            <p:nvPicPr>
              <p:cNvPr id="360455" name="Picture 7" descr="j025587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01" y="2995"/>
                <a:ext cx="957" cy="835"/>
              </a:xfrm>
              <a:prstGeom prst="rect">
                <a:avLst/>
              </a:prstGeom>
              <a:noFill/>
            </p:spPr>
          </p:pic>
          <p:sp>
            <p:nvSpPr>
              <p:cNvPr id="360456" name="Text Box 8"/>
              <p:cNvSpPr txBox="1">
                <a:spLocks noChangeArrowheads="1"/>
              </p:cNvSpPr>
              <p:nvPr/>
            </p:nvSpPr>
            <p:spPr bwMode="auto">
              <a:xfrm>
                <a:off x="4027" y="3045"/>
                <a:ext cx="759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  <a:t>VOMS</a:t>
                </a:r>
                <a:b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</a:br>
                <a:r>
                  <a:rPr lang="it-IT" sz="600" b="1">
                    <a:solidFill>
                      <a:srgbClr val="003366"/>
                    </a:solidFill>
                    <a:latin typeface="Helvetica-Narrow" pitchFamily="34" charset="0"/>
                  </a:rPr>
                  <a:t>pseudo-cert</a:t>
                </a:r>
                <a:endParaRPr lang="it-IT" sz="600">
                  <a:solidFill>
                    <a:schemeClr val="tx1"/>
                  </a:solidFill>
                  <a:latin typeface="Helvetica-Narrow" pitchFamily="34" charset="0"/>
                </a:endParaRPr>
              </a:p>
            </p:txBody>
          </p:sp>
        </p:grpSp>
      </p:grpSp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5220072" y="1324238"/>
            <a:ext cx="3582987" cy="3715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b="1" dirty="0" smtClean="0"/>
              <a:t>VOMS + other attributes</a:t>
            </a:r>
            <a:endParaRPr lang="en-GB" sz="1600" b="1" dirty="0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>
            <a:off x="4238595" y="2018820"/>
            <a:ext cx="0" cy="78898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 type="oval" w="sm" len="sm"/>
            <a:tailEnd type="triangl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214282" y="2924944"/>
            <a:ext cx="8718550" cy="2635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>
                <a:srgbClr val="FFCC00"/>
              </a:buClr>
              <a:buFontTx/>
              <a:buNone/>
            </a:pPr>
            <a:r>
              <a:rPr lang="it-IT" sz="1600" dirty="0">
                <a:solidFill>
                  <a:schemeClr val="bg1"/>
                </a:solidFill>
                <a:latin typeface="Courier New" pitchFamily="49" charset="0"/>
              </a:rPr>
              <a:t>pvier001:x:43401:2029:PoolAccount VL-e P4 no.1:/home/pvier001:/bin/sh</a:t>
            </a:r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1672282" y="1355502"/>
            <a:ext cx="2179638" cy="3715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GB" b="1" dirty="0" smtClean="0"/>
              <a:t>Identity</a:t>
            </a:r>
            <a:endParaRPr lang="en-GB" b="1" dirty="0"/>
          </a:p>
        </p:txBody>
      </p:sp>
      <p:sp>
        <p:nvSpPr>
          <p:cNvPr id="360462" name="WordArt 14"/>
          <p:cNvSpPr>
            <a:spLocks noChangeArrowheads="1" noChangeShapeType="1" noTextEdit="1"/>
          </p:cNvSpPr>
          <p:nvPr/>
        </p:nvSpPr>
        <p:spPr bwMode="auto">
          <a:xfrm>
            <a:off x="3184495" y="2182332"/>
            <a:ext cx="2092325" cy="29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translate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080002" y="3140968"/>
            <a:ext cx="2020390" cy="3211056"/>
            <a:chOff x="5715008" y="1244402"/>
            <a:chExt cx="3259013" cy="5179630"/>
          </a:xfrm>
        </p:grpSpPr>
        <p:pic>
          <p:nvPicPr>
            <p:cNvPr id="19" name="Picture 2" descr="H:\Home\davidg\EGEE\JRA3\glExec\scas-lcmaps-classic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6190" y="2046762"/>
              <a:ext cx="2286016" cy="3562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Arrow Connector 19"/>
            <p:cNvCxnSpPr/>
            <p:nvPr/>
          </p:nvCxnSpPr>
          <p:spPr>
            <a:xfrm rot="5400000">
              <a:off x="5394719" y="1677975"/>
              <a:ext cx="64373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5965429" y="5892817"/>
              <a:ext cx="64373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5715008" y="2065275"/>
              <a:ext cx="572126" cy="3507698"/>
            </a:xfrm>
            <a:custGeom>
              <a:avLst/>
              <a:gdLst>
                <a:gd name="connsiteX0" fmla="*/ 14991 w 572126"/>
                <a:gd name="connsiteY0" fmla="*/ 0 h 3507698"/>
                <a:gd name="connsiteX1" fmla="*/ 569627 w 572126"/>
                <a:gd name="connsiteY1" fmla="*/ 554636 h 3507698"/>
                <a:gd name="connsiteX2" fmla="*/ 14991 w 572126"/>
                <a:gd name="connsiteY2" fmla="*/ 1244183 h 3507698"/>
                <a:gd name="connsiteX3" fmla="*/ 569627 w 572126"/>
                <a:gd name="connsiteY3" fmla="*/ 1663908 h 3507698"/>
                <a:gd name="connsiteX4" fmla="*/ 0 w 572126"/>
                <a:gd name="connsiteY4" fmla="*/ 1963711 h 3507698"/>
                <a:gd name="connsiteX5" fmla="*/ 569627 w 572126"/>
                <a:gd name="connsiteY5" fmla="*/ 2293495 h 3507698"/>
                <a:gd name="connsiteX6" fmla="*/ 0 w 572126"/>
                <a:gd name="connsiteY6" fmla="*/ 2713219 h 3507698"/>
                <a:gd name="connsiteX7" fmla="*/ 569627 w 572126"/>
                <a:gd name="connsiteY7" fmla="*/ 3507698 h 35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126" h="3507698">
                  <a:moveTo>
                    <a:pt x="14991" y="0"/>
                  </a:moveTo>
                  <a:cubicBezTo>
                    <a:pt x="292309" y="173636"/>
                    <a:pt x="569627" y="347272"/>
                    <a:pt x="569627" y="554636"/>
                  </a:cubicBezTo>
                  <a:cubicBezTo>
                    <a:pt x="569627" y="762000"/>
                    <a:pt x="14991" y="1059304"/>
                    <a:pt x="14991" y="1244183"/>
                  </a:cubicBezTo>
                  <a:cubicBezTo>
                    <a:pt x="14991" y="1429062"/>
                    <a:pt x="572126" y="1543987"/>
                    <a:pt x="569627" y="1663908"/>
                  </a:cubicBezTo>
                  <a:cubicBezTo>
                    <a:pt x="567129" y="1783829"/>
                    <a:pt x="0" y="1858780"/>
                    <a:pt x="0" y="1963711"/>
                  </a:cubicBezTo>
                  <a:cubicBezTo>
                    <a:pt x="0" y="2068642"/>
                    <a:pt x="569627" y="2168577"/>
                    <a:pt x="569627" y="2293495"/>
                  </a:cubicBezTo>
                  <a:cubicBezTo>
                    <a:pt x="569627" y="2418413"/>
                    <a:pt x="0" y="2510852"/>
                    <a:pt x="0" y="2713219"/>
                  </a:cubicBezTo>
                  <a:cubicBezTo>
                    <a:pt x="0" y="2915586"/>
                    <a:pt x="284813" y="3211642"/>
                    <a:pt x="569627" y="3507698"/>
                  </a:cubicBezTo>
                </a:path>
              </a:pathLst>
            </a:custGeom>
            <a:ln w="38100" cmpd="sng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59066" y="1244402"/>
              <a:ext cx="3114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 as </a:t>
              </a:r>
              <a:r>
                <a:rPr lang="en-US" b="1" dirty="0" smtClean="0"/>
                <a:t>root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credential: …/CN=</a:t>
              </a:r>
              <a:r>
                <a:rPr lang="en-US" dirty="0" err="1" smtClean="0"/>
                <a:t>Pietje</a:t>
              </a:r>
              <a:r>
                <a:rPr lang="en-US" dirty="0" smtClean="0"/>
                <a:t> </a:t>
              </a:r>
              <a:r>
                <a:rPr lang="en-US" dirty="0" err="1" smtClean="0"/>
                <a:t>Puk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30570" y="5500702"/>
              <a:ext cx="20826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 as target user</a:t>
              </a:r>
            </a:p>
            <a:p>
              <a:r>
                <a:rPr lang="en-US" dirty="0" err="1" smtClean="0"/>
                <a:t>uid</a:t>
              </a:r>
              <a:r>
                <a:rPr lang="en-US" dirty="0" smtClean="0"/>
                <a:t>: ppuk001</a:t>
              </a:r>
            </a:p>
            <a:p>
              <a:r>
                <a:rPr lang="en-US" dirty="0" err="1" smtClean="0"/>
                <a:t>uidNumber</a:t>
              </a:r>
              <a:r>
                <a:rPr lang="en-US" dirty="0" smtClean="0"/>
                <a:t>: 96201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all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363272" cy="4768850"/>
          </a:xfrm>
        </p:spPr>
        <p:txBody>
          <a:bodyPr/>
          <a:lstStyle/>
          <a:p>
            <a:r>
              <a:rPr lang="en-US" sz="2400" dirty="0" smtClean="0"/>
              <a:t>Attribute interpretation is much more than mere mapping</a:t>
            </a:r>
          </a:p>
          <a:p>
            <a:pPr lvl="1"/>
            <a:r>
              <a:rPr lang="en-US" sz="2000" dirty="0" smtClean="0"/>
              <a:t>what do the attributes mean, and do all VOs mean similar things with the same kinds of attributes?</a:t>
            </a:r>
          </a:p>
          <a:p>
            <a:pPr lvl="1"/>
            <a:r>
              <a:rPr lang="en-US" sz="2000" dirty="0" smtClean="0"/>
              <a:t>Is the order in which the attributes are presented </a:t>
            </a:r>
            <a:r>
              <a:rPr lang="en-US" sz="2000" dirty="0" smtClean="0"/>
              <a:t>important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Can the same bag of attributes (or same priority) be used for both compute and data access?</a:t>
            </a:r>
          </a:p>
          <a:p>
            <a:pPr lvl="1"/>
            <a:r>
              <a:rPr lang="en-US" sz="2000" dirty="0" smtClean="0"/>
              <a:t>How do changing attributes reflect access rights on persistent storage, if the VO evolves its attribute set?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Is there a driving use case by RPs (VO, sites) for an attribute?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only then makes harmonization any sense…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Let RPs (co-)define requirements, not only </a:t>
            </a:r>
            <a:r>
              <a:rPr lang="en-US" sz="2400" dirty="0" err="1" smtClean="0">
                <a:solidFill>
                  <a:srgbClr val="C00000"/>
                </a:solidFill>
              </a:rPr>
              <a:t>IdPs</a:t>
            </a:r>
            <a:r>
              <a:rPr lang="en-US" sz="2400" dirty="0" smtClean="0">
                <a:solidFill>
                  <a:srgbClr val="C00000"/>
                </a:solidFill>
              </a:rPr>
              <a:t>, CAs, or VOs</a:t>
            </a:r>
            <a:r>
              <a:rPr lang="en-US" sz="2400" dirty="0" smtClean="0">
                <a:solidFill>
                  <a:srgbClr val="C00000"/>
                </a:solidFill>
              </a:rPr>
              <a:t>!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attributes and policies needed, and the meaning of attributes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levels of assurance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Acces</a:t>
            </a:r>
            <a:r>
              <a:rPr lang="en-US" b="0" dirty="0" smtClean="0"/>
              <a:t>s Control inside –</a:t>
            </a:r>
            <a:br>
              <a:rPr lang="en-US" b="0" dirty="0" smtClean="0"/>
            </a:br>
            <a:r>
              <a:rPr lang="en-US" b="0" i="1" dirty="0" smtClean="0"/>
              <a:t>Example: </a:t>
            </a:r>
            <a:r>
              <a:rPr lang="en-US" b="0" i="1" dirty="0" smtClean="0"/>
              <a:t>Data </a:t>
            </a:r>
            <a:r>
              <a:rPr lang="en-US" b="0" i="1" dirty="0" smtClean="0"/>
              <a:t>Storage</a:t>
            </a:r>
            <a:endParaRPr lang="en-GB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Control semantics</a:t>
            </a:r>
          </a:p>
          <a:p>
            <a:r>
              <a:rPr lang="en-US" dirty="0" smtClean="0"/>
              <a:t>Legacy </a:t>
            </a:r>
            <a:r>
              <a:rPr lang="en-US" dirty="0" smtClean="0"/>
              <a:t>forever: mapping grid storage onto Unix semantics</a:t>
            </a:r>
          </a:p>
          <a:p>
            <a:r>
              <a:rPr lang="en-US" dirty="0" smtClean="0"/>
              <a:t>Native storage control: the </a:t>
            </a:r>
            <a:r>
              <a:rPr lang="en-US" dirty="0" smtClean="0"/>
              <a:t>DPM model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Storage: Access </a:t>
            </a:r>
            <a:r>
              <a:rPr lang="en-GB" dirty="0"/>
              <a:t>Control </a:t>
            </a:r>
            <a:r>
              <a:rPr lang="en-GB" dirty="0" smtClean="0"/>
              <a:t>Lists</a:t>
            </a:r>
            <a:endParaRPr lang="en-GB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Catalogue level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protects access to meta-data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is only advisory for actual file access</a:t>
            </a:r>
            <a:br>
              <a:rPr lang="en-GB" sz="1600" dirty="0"/>
            </a:br>
            <a:r>
              <a:rPr lang="en-GB" sz="1600" dirty="0"/>
              <a:t>unless the storage system only accepts connections from a trusted agent that does itself </a:t>
            </a:r>
            <a:r>
              <a:rPr lang="en-GB" sz="1600" dirty="0" smtClean="0"/>
              <a:t>do a </a:t>
            </a:r>
            <a:r>
              <a:rPr lang="en-GB" sz="1600" dirty="0"/>
              <a:t>catalogue </a:t>
            </a:r>
            <a:r>
              <a:rPr lang="en-GB" sz="1600" dirty="0" smtClean="0"/>
              <a:t>lookup</a:t>
            </a:r>
          </a:p>
          <a:p>
            <a:pPr lvl="1"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2000" dirty="0"/>
              <a:t>SE level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either natively (i.e. supported by both the SRM and transfer services</a:t>
            </a:r>
            <a:r>
              <a:rPr lang="en-GB" sz="1600" dirty="0" smtClean="0"/>
              <a:t>)</a:t>
            </a:r>
          </a:p>
          <a:p>
            <a:pPr lvl="1"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2000" dirty="0"/>
              <a:t>SRM/transfer level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SRM and </a:t>
            </a:r>
            <a:r>
              <a:rPr lang="en-GB" sz="1600" dirty="0" err="1"/>
              <a:t>GridFTp</a:t>
            </a:r>
            <a:r>
              <a:rPr lang="en-GB" sz="1600" dirty="0"/>
              <a:t> server need to lookup in local ACL store </a:t>
            </a:r>
            <a:r>
              <a:rPr lang="en-GB" sz="1600" dirty="0" smtClean="0"/>
              <a:t>for </a:t>
            </a:r>
            <a:r>
              <a:rPr lang="en-GB" sz="1600" dirty="0"/>
              <a:t>each transfer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need “all files owned by SRM” unless underlying FS supports ACLs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i="1" dirty="0" smtClean="0"/>
              <a:t>OS level?</a:t>
            </a:r>
            <a:endParaRPr lang="en-GB" sz="2000" i="1" dirty="0"/>
          </a:p>
          <a:p>
            <a:pPr lvl="1">
              <a:lnSpc>
                <a:spcPct val="90000"/>
              </a:lnSpc>
            </a:pPr>
            <a:r>
              <a:rPr lang="en-GB" sz="1600" i="1" dirty="0"/>
              <a:t>native POSIX-ACL support in OS </a:t>
            </a:r>
            <a:r>
              <a:rPr lang="en-GB" sz="1600" i="1" dirty="0" smtClean="0"/>
              <a:t>would be needed</a:t>
            </a:r>
          </a:p>
          <a:p>
            <a:pPr lvl="1">
              <a:lnSpc>
                <a:spcPct val="90000"/>
              </a:lnSpc>
            </a:pPr>
            <a:r>
              <a:rPr lang="en-US" sz="1600" i="1" dirty="0" smtClean="0"/>
              <a:t>Mapping would still be requires (as for job execution)</a:t>
            </a:r>
            <a:endParaRPr lang="en-GB" sz="16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Grid ACL considerations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Semantics</a:t>
            </a:r>
          </a:p>
          <a:p>
            <a:pPr lvl="1"/>
            <a:r>
              <a:rPr lang="en-GB" sz="2000" dirty="0" err="1"/>
              <a:t>Posix</a:t>
            </a:r>
            <a:r>
              <a:rPr lang="en-GB" sz="2000" dirty="0"/>
              <a:t> </a:t>
            </a:r>
            <a:r>
              <a:rPr lang="en-GB" sz="2000" dirty="0" smtClean="0"/>
              <a:t>semantics </a:t>
            </a:r>
            <a:r>
              <a:rPr lang="en-GB" sz="2000" dirty="0"/>
              <a:t>require that you traverse </a:t>
            </a:r>
            <a:r>
              <a:rPr lang="en-GB" sz="2000" i="1" dirty="0"/>
              <a:t>up</a:t>
            </a:r>
            <a:r>
              <a:rPr lang="en-GB" sz="2000" dirty="0"/>
              <a:t> the tree to find all constraints</a:t>
            </a:r>
          </a:p>
          <a:p>
            <a:pPr lvl="1"/>
            <a:r>
              <a:rPr lang="en-GB" sz="2000" dirty="0"/>
              <a:t>behaviour both costly and possibly undefined in a distributed context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VMS and NTFS container semantics are self-contained</a:t>
            </a:r>
          </a:p>
          <a:p>
            <a:pPr lvl="1"/>
            <a:r>
              <a:rPr lang="en-GB" sz="2000" dirty="0"/>
              <a:t>taken as a basis for the ACL semantics in many grid services</a:t>
            </a:r>
          </a:p>
          <a:p>
            <a:pPr lvl="1"/>
            <a:endParaRPr lang="en-GB" sz="2000" dirty="0"/>
          </a:p>
          <a:p>
            <a:r>
              <a:rPr lang="en-GB" sz="2400" dirty="0"/>
              <a:t>ACL syntax &amp; local semantics typically </a:t>
            </a:r>
            <a:r>
              <a:rPr lang="en-GB" sz="2400" dirty="0" err="1" smtClean="0"/>
              <a:t>Posix</a:t>
            </a:r>
            <a:r>
              <a:rPr lang="en-GB" sz="2400" dirty="0" smtClean="0"/>
              <a:t>-style – </a:t>
            </a:r>
            <a:br>
              <a:rPr lang="en-GB" sz="2400" dirty="0" smtClean="0"/>
            </a:br>
            <a:r>
              <a:rPr lang="en-GB" sz="2400" dirty="0" smtClean="0"/>
              <a:t>	this is what many end-users are accustomed to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Access control on top of Unix: </a:t>
            </a:r>
            <a:r>
              <a:rPr lang="en-GB" sz="3200" dirty="0" smtClean="0"/>
              <a:t>dCache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2" name="Group 56"/>
          <p:cNvGrpSpPr/>
          <p:nvPr/>
        </p:nvGrpSpPr>
        <p:grpSpPr>
          <a:xfrm>
            <a:off x="409604" y="1071546"/>
            <a:ext cx="8305800" cy="5357100"/>
            <a:chOff x="838200" y="1371600"/>
            <a:chExt cx="7467600" cy="4816475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990600" y="3368675"/>
              <a:ext cx="2438400" cy="1676400"/>
            </a:xfrm>
            <a:prstGeom prst="flowChartAlternateProcess">
              <a:avLst/>
            </a:prstGeom>
            <a:solidFill>
              <a:srgbClr val="F4F4F4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400" b="1">
                <a:latin typeface="Arial Narrow" pitchFamily="1" charset="0"/>
              </a:endParaRPr>
            </a:p>
            <a:p>
              <a:pPr algn="ctr"/>
              <a:endParaRPr lang="en-US" sz="1600" b="1">
                <a:latin typeface="Arial Narrow" pitchFamily="1" charset="0"/>
              </a:endParaRPr>
            </a:p>
            <a:p>
              <a:pPr algn="ctr"/>
              <a:r>
                <a:rPr lang="en-US" sz="1600" b="1">
                  <a:latin typeface="Arial Narrow" pitchFamily="1" charset="0"/>
                </a:rPr>
                <a:t>SRM-dCache</a:t>
              </a:r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838200" y="2987675"/>
              <a:ext cx="1524000" cy="5334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SRM Server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6800" y="1371600"/>
              <a:ext cx="2057400" cy="51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CC0000"/>
                  </a:solidFill>
                  <a:latin typeface="Courier New" pitchFamily="49" charset="0"/>
                </a:rPr>
                <a:t>voms-proxy-init</a:t>
              </a:r>
            </a:p>
            <a:p>
              <a:r>
                <a:rPr lang="en-US" sz="1050" b="1">
                  <a:latin typeface="Arial Narrow" pitchFamily="1" charset="0"/>
                </a:rPr>
                <a:t>Proxy with VO </a:t>
              </a:r>
            </a:p>
            <a:p>
              <a:r>
                <a:rPr lang="en-US" sz="1050" b="1">
                  <a:latin typeface="Arial Narrow" pitchFamily="1" charset="0"/>
                </a:rPr>
                <a:t>Membership | Role attributes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371600" y="1997075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819400" y="4054475"/>
              <a:ext cx="762000" cy="3048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gPLAZMA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4038600" y="3978275"/>
              <a:ext cx="8382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PRIMA SAML Client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5943600" y="39782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Storage Authorization Service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7391400" y="3978275"/>
              <a:ext cx="8382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Storage metadata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667000" y="3140075"/>
              <a:ext cx="838200" cy="3810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GridFTP</a:t>
              </a:r>
            </a:p>
            <a:p>
              <a:r>
                <a:rPr lang="en-US" sz="1050" b="1">
                  <a:latin typeface="Arial Narrow" pitchFamily="1" charset="0"/>
                </a:rPr>
                <a:t>Server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371600" y="3521075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371600" y="4283075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581400" y="4283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876800" y="4343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6934200" y="4283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4876800" y="407035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581400" y="41306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934200" y="41306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H="1">
              <a:off x="1676400" y="4130675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1676400" y="3521075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2362200" y="344487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2971800" y="35210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3124200" y="35210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H="1">
              <a:off x="3505200" y="3216275"/>
              <a:ext cx="9906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rot="5400000" flipH="1">
              <a:off x="2019300" y="2720975"/>
              <a:ext cx="9906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3886200" y="2911475"/>
              <a:ext cx="6858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00CC00"/>
                  </a:solidFill>
                  <a:latin typeface="Arial Narrow" pitchFamily="1" charset="0"/>
                </a:rPr>
                <a:t>DATA</a:t>
              </a: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2667000" y="2378075"/>
              <a:ext cx="6858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00CC00"/>
                  </a:solidFill>
                  <a:latin typeface="Arial Narrow" pitchFamily="1" charset="0"/>
                </a:rPr>
                <a:t>DATA</a:t>
              </a: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5029200" y="4114800"/>
              <a:ext cx="8382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>
                  <a:latin typeface="Arial Narrow" pitchFamily="1" charset="0"/>
                </a:rPr>
                <a:t>https/SOAP</a:t>
              </a: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9906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SAML response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4953000" y="4403725"/>
              <a:ext cx="8382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SAML query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6934200" y="4435475"/>
              <a:ext cx="13716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Get storage authz for this username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858000" y="3597275"/>
              <a:ext cx="11430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User Authorization </a:t>
              </a:r>
            </a:p>
            <a:p>
              <a:r>
                <a:rPr lang="en-US" sz="1050" b="1">
                  <a:latin typeface="Arial Narrow" pitchFamily="1" charset="0"/>
                </a:rPr>
                <a:t>Record</a:t>
              </a:r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6172200" y="44354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flipV="1">
              <a:off x="6477000" y="44354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5943600" y="4784725"/>
              <a:ext cx="14478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If authorized,</a:t>
              </a:r>
            </a:p>
            <a:p>
              <a:r>
                <a:rPr lang="en-US" sz="1050" b="1">
                  <a:latin typeface="Arial Narrow" pitchFamily="1" charset="0"/>
                </a:rPr>
                <a:t>get username</a:t>
              </a:r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 flipH="1">
              <a:off x="2362200" y="3216275"/>
              <a:ext cx="3048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1371600" y="4267200"/>
              <a:ext cx="990600" cy="22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SRM Callout</a:t>
              </a:r>
            </a:p>
          </p:txBody>
        </p:sp>
        <p:sp>
          <p:nvSpPr>
            <p:cNvPr id="45" name="Text Box 38"/>
            <p:cNvSpPr txBox="1">
              <a:spLocks noChangeArrowheads="1"/>
            </p:cNvSpPr>
            <p:nvPr/>
          </p:nvSpPr>
          <p:spPr bwMode="auto">
            <a:xfrm>
              <a:off x="1066800" y="2149475"/>
              <a:ext cx="762000" cy="228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solidFill>
                    <a:srgbClr val="CC0000"/>
                  </a:solidFill>
                  <a:latin typeface="Courier New" pitchFamily="49" charset="0"/>
                </a:rPr>
                <a:t>srmcp</a:t>
              </a: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2438400" y="3597275"/>
              <a:ext cx="609600" cy="37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b="1">
                  <a:latin typeface="Arial Narrow" pitchFamily="1" charset="0"/>
                </a:rPr>
                <a:t>GridFTP </a:t>
              </a:r>
            </a:p>
            <a:p>
              <a:r>
                <a:rPr lang="en-US" sz="1050" b="1">
                  <a:latin typeface="Arial Narrow" pitchFamily="1" charset="0"/>
                </a:rPr>
                <a:t>Callout</a:t>
              </a:r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>
              <a:off x="4038600" y="46640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gPLAZMALite Authorization Service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48" name="AutoShape 42"/>
            <p:cNvSpPr>
              <a:spLocks noChangeArrowheads="1"/>
            </p:cNvSpPr>
            <p:nvPr/>
          </p:nvSpPr>
          <p:spPr bwMode="auto">
            <a:xfrm>
              <a:off x="4038600" y="51974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gPLAZMALite grid-mapfile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49" name="AutoShape 43"/>
            <p:cNvSpPr>
              <a:spLocks noChangeArrowheads="1"/>
            </p:cNvSpPr>
            <p:nvPr/>
          </p:nvSpPr>
          <p:spPr bwMode="auto">
            <a:xfrm>
              <a:off x="4038600" y="57308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dcache.kpwd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3581400" y="4816475"/>
              <a:ext cx="4572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3581400" y="5349875"/>
              <a:ext cx="4572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3581400" y="5883275"/>
              <a:ext cx="457200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3581400" y="4283075"/>
              <a:ext cx="0" cy="160020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4" name="AutoShape 48"/>
            <p:cNvSpPr>
              <a:spLocks noChangeArrowheads="1"/>
            </p:cNvSpPr>
            <p:nvPr/>
          </p:nvSpPr>
          <p:spPr bwMode="auto">
            <a:xfrm>
              <a:off x="5943600" y="5334000"/>
              <a:ext cx="11430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50" b="1">
                  <a:latin typeface="Arial Narrow" pitchFamily="1" charset="0"/>
                </a:rPr>
                <a:t>GUMS </a:t>
              </a:r>
            </a:p>
            <a:p>
              <a:r>
                <a:rPr lang="en-US" sz="1050" b="1">
                  <a:latin typeface="Arial Narrow" pitchFamily="1" charset="0"/>
                </a:rPr>
                <a:t>Identity Mapping</a:t>
              </a:r>
            </a:p>
            <a:p>
              <a:r>
                <a:rPr lang="en-US" sz="1050" b="1">
                  <a:latin typeface="Arial Narrow" pitchFamily="1" charset="0"/>
                </a:rPr>
                <a:t>Service</a:t>
              </a:r>
              <a:endParaRPr lang="en-US" sz="1050">
                <a:latin typeface="Arial Narrow" pitchFamily="1" charset="0"/>
              </a:endParaRPr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>
              <a:off x="61722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>
              <a:off x="64770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200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214942" y="6143644"/>
            <a:ext cx="392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Graphic: </a:t>
            </a:r>
            <a:r>
              <a:rPr lang="en-US" sz="1200" dirty="0" smtClean="0">
                <a:solidFill>
                  <a:srgbClr val="C00000"/>
                </a:solidFill>
              </a:rPr>
              <a:t>Frank </a:t>
            </a:r>
            <a:r>
              <a:rPr lang="en-US" sz="1200" dirty="0" err="1" smtClean="0">
                <a:solidFill>
                  <a:srgbClr val="C00000"/>
                </a:solidFill>
              </a:rPr>
              <a:t>Wurthwein</a:t>
            </a:r>
            <a:r>
              <a:rPr lang="en-US" sz="1200" dirty="0" smtClean="0">
                <a:solidFill>
                  <a:srgbClr val="C00000"/>
                </a:solidFill>
              </a:rPr>
              <a:t>, CHEP2006 Mumbai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59" name="Flowchart: Direct Access Storage 58"/>
          <p:cNvSpPr/>
          <p:nvPr/>
        </p:nvSpPr>
        <p:spPr>
          <a:xfrm>
            <a:off x="5715008" y="4000504"/>
            <a:ext cx="285752" cy="428628"/>
          </a:xfrm>
          <a:prstGeom prst="flowChartMagneticDru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/>
          <p:cNvCxnSpPr>
            <a:endCxn id="59" idx="0"/>
          </p:cNvCxnSpPr>
          <p:nvPr/>
        </p:nvCxnSpPr>
        <p:spPr>
          <a:xfrm rot="5400000">
            <a:off x="5750727" y="3321843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29388" y="264318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SAML2XACML2</a:t>
            </a:r>
          </a:p>
          <a:p>
            <a:r>
              <a:rPr lang="en-GB" sz="1400" dirty="0" err="1" smtClean="0"/>
              <a:t>interop</a:t>
            </a:r>
            <a:r>
              <a:rPr lang="en-GB" sz="1400" dirty="0" smtClean="0"/>
              <a:t> protocol</a:t>
            </a:r>
          </a:p>
          <a:p>
            <a:r>
              <a:rPr lang="en-GB" sz="1400" dirty="0" smtClean="0"/>
              <a:t>GUMS, SCAS, &amp;c</a:t>
            </a:r>
            <a:endParaRPr lang="en-GB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345162" y="95369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as an example only …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8035826" cy="796925"/>
          </a:xfrm>
        </p:spPr>
        <p:txBody>
          <a:bodyPr/>
          <a:lstStyle/>
          <a:p>
            <a:r>
              <a:rPr lang="en-GB" sz="3200" dirty="0" smtClean="0"/>
              <a:t>Grid </a:t>
            </a:r>
            <a:r>
              <a:rPr lang="en-GB" sz="3200" dirty="0" smtClean="0"/>
              <a:t>storage access </a:t>
            </a:r>
            <a:r>
              <a:rPr lang="en-GB" sz="3200" dirty="0" smtClean="0"/>
              <a:t>control: the native way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‘grid’ identity and attributes to define ACLs</a:t>
            </a:r>
          </a:p>
          <a:p>
            <a:endParaRPr lang="en-GB" dirty="0" smtClean="0"/>
          </a:p>
          <a:p>
            <a:r>
              <a:rPr lang="en-GB" dirty="0" smtClean="0"/>
              <a:t>With ‘POSIX’ semantics </a:t>
            </a:r>
          </a:p>
          <a:p>
            <a:pPr lvl="1"/>
            <a:r>
              <a:rPr lang="en-GB" dirty="0" smtClean="0"/>
              <a:t>So traversal based, not object based</a:t>
            </a:r>
          </a:p>
          <a:p>
            <a:pPr lvl="1"/>
            <a:r>
              <a:rPr lang="en-GB" dirty="0" smtClean="0"/>
              <a:t>Needs ‘good’ database schema to store </a:t>
            </a:r>
            <a:r>
              <a:rPr lang="en-GB" dirty="0" err="1" smtClean="0"/>
              <a:t>ACLs&amp;metadata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Example: DPM “Disk Pool Manager”</a:t>
            </a:r>
          </a:p>
          <a:p>
            <a:pPr lvl="1"/>
            <a:r>
              <a:rPr lang="en-GB" dirty="0" smtClean="0"/>
              <a:t>See </a:t>
            </a:r>
            <a:br>
              <a:rPr lang="en-GB" dirty="0" smtClean="0"/>
            </a:br>
            <a:r>
              <a:rPr lang="en-GB" dirty="0" smtClean="0"/>
              <a:t>https://twiki.cern.ch/twiki/bin/view/EGEE/GliteDPM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DPM Architecture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9750" y="1628775"/>
            <a:ext cx="1524000" cy="3048000"/>
            <a:chOff x="480" y="816"/>
            <a:chExt cx="960" cy="1920"/>
          </a:xfrm>
        </p:grpSpPr>
        <p:sp>
          <p:nvSpPr>
            <p:cNvPr id="401414" name="Rectangle 6"/>
            <p:cNvSpPr>
              <a:spLocks noChangeArrowheads="1"/>
            </p:cNvSpPr>
            <p:nvPr/>
          </p:nvSpPr>
          <p:spPr bwMode="auto">
            <a:xfrm>
              <a:off x="480" y="816"/>
              <a:ext cx="960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15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960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Grid Client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44750" y="1628775"/>
            <a:ext cx="2971800" cy="1981200"/>
            <a:chOff x="1680" y="816"/>
            <a:chExt cx="1872" cy="1248"/>
          </a:xfrm>
        </p:grpSpPr>
        <p:sp>
          <p:nvSpPr>
            <p:cNvPr id="401417" name="Rectangle 9"/>
            <p:cNvSpPr>
              <a:spLocks noChangeArrowheads="1"/>
            </p:cNvSpPr>
            <p:nvPr/>
          </p:nvSpPr>
          <p:spPr bwMode="auto">
            <a:xfrm>
              <a:off x="1680" y="816"/>
              <a:ext cx="1872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18" name="Text Box 10"/>
            <p:cNvSpPr txBox="1">
              <a:spLocks noChangeArrowheads="1"/>
            </p:cNvSpPr>
            <p:nvPr/>
          </p:nvSpPr>
          <p:spPr bwMode="auto">
            <a:xfrm>
              <a:off x="1680" y="816"/>
              <a:ext cx="187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Data Server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54350" y="3762375"/>
            <a:ext cx="1676400" cy="914400"/>
            <a:chOff x="2064" y="2160"/>
            <a:chExt cx="1056" cy="576"/>
          </a:xfrm>
          <a:solidFill>
            <a:srgbClr val="FFC000"/>
          </a:solidFill>
        </p:grpSpPr>
        <p:sp>
          <p:nvSpPr>
            <p:cNvPr id="401420" name="Rectangle 12"/>
            <p:cNvSpPr>
              <a:spLocks noChangeArrowheads="1"/>
            </p:cNvSpPr>
            <p:nvPr/>
          </p:nvSpPr>
          <p:spPr bwMode="auto">
            <a:xfrm>
              <a:off x="2064" y="2161"/>
              <a:ext cx="1056" cy="5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21" name="Text Box 13"/>
            <p:cNvSpPr txBox="1">
              <a:spLocks noChangeArrowheads="1"/>
            </p:cNvSpPr>
            <p:nvPr/>
          </p:nvSpPr>
          <p:spPr bwMode="auto">
            <a:xfrm>
              <a:off x="2064" y="2160"/>
              <a:ext cx="1056" cy="17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SRM Server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645150" y="1628775"/>
            <a:ext cx="2895600" cy="1219200"/>
            <a:chOff x="3696" y="816"/>
            <a:chExt cx="1824" cy="768"/>
          </a:xfrm>
        </p:grpSpPr>
        <p:sp>
          <p:nvSpPr>
            <p:cNvPr id="401423" name="Rectangle 15"/>
            <p:cNvSpPr>
              <a:spLocks noChangeArrowheads="1"/>
            </p:cNvSpPr>
            <p:nvPr/>
          </p:nvSpPr>
          <p:spPr bwMode="auto">
            <a:xfrm>
              <a:off x="3696" y="816"/>
              <a:ext cx="1824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24" name="Text Box 16"/>
            <p:cNvSpPr txBox="1">
              <a:spLocks noChangeArrowheads="1"/>
            </p:cNvSpPr>
            <p:nvPr/>
          </p:nvSpPr>
          <p:spPr bwMode="auto">
            <a:xfrm>
              <a:off x="3696" y="816"/>
              <a:ext cx="1824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Name Server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645150" y="3076575"/>
            <a:ext cx="2895600" cy="1600200"/>
            <a:chOff x="3696" y="1728"/>
            <a:chExt cx="1824" cy="1008"/>
          </a:xfrm>
          <a:solidFill>
            <a:srgbClr val="FFC000"/>
          </a:solidFill>
        </p:grpSpPr>
        <p:sp>
          <p:nvSpPr>
            <p:cNvPr id="401426" name="Rectangle 18"/>
            <p:cNvSpPr>
              <a:spLocks noChangeArrowheads="1"/>
            </p:cNvSpPr>
            <p:nvPr/>
          </p:nvSpPr>
          <p:spPr bwMode="auto">
            <a:xfrm>
              <a:off x="3696" y="1728"/>
              <a:ext cx="1824" cy="10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27" name="Text Box 19"/>
            <p:cNvSpPr txBox="1">
              <a:spLocks noChangeArrowheads="1"/>
            </p:cNvSpPr>
            <p:nvPr/>
          </p:nvSpPr>
          <p:spPr bwMode="auto">
            <a:xfrm>
              <a:off x="3696" y="1728"/>
              <a:ext cx="1824" cy="17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Disk Pool Manager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0449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29" name="Rectangle 21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30" name="Text Box 22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Disk System</a:t>
              </a:r>
            </a:p>
          </p:txBody>
        </p:sp>
      </p:grpSp>
      <p:sp>
        <p:nvSpPr>
          <p:cNvPr id="401431" name="Line 23"/>
          <p:cNvSpPr>
            <a:spLocks noChangeShapeType="1"/>
          </p:cNvSpPr>
          <p:nvPr/>
        </p:nvSpPr>
        <p:spPr bwMode="auto">
          <a:xfrm flipV="1">
            <a:off x="3816350" y="2314575"/>
            <a:ext cx="2286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32" name="Line 24"/>
          <p:cNvSpPr>
            <a:spLocks noChangeShapeType="1"/>
          </p:cNvSpPr>
          <p:nvPr/>
        </p:nvSpPr>
        <p:spPr bwMode="auto">
          <a:xfrm flipV="1">
            <a:off x="3282950" y="2619375"/>
            <a:ext cx="0" cy="2286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33" name="Line 25"/>
          <p:cNvSpPr>
            <a:spLocks noChangeShapeType="1"/>
          </p:cNvSpPr>
          <p:nvPr/>
        </p:nvSpPr>
        <p:spPr bwMode="auto">
          <a:xfrm>
            <a:off x="1911350" y="3076575"/>
            <a:ext cx="6858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92150" y="2847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35" name="Rectangle 27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36" name="Text Box 28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Gridftp Client</a:t>
              </a:r>
            </a:p>
          </p:txBody>
        </p:sp>
      </p:grpSp>
      <p:sp>
        <p:nvSpPr>
          <p:cNvPr id="401437" name="Line 29"/>
          <p:cNvSpPr>
            <a:spLocks noChangeShapeType="1"/>
          </p:cNvSpPr>
          <p:nvPr/>
        </p:nvSpPr>
        <p:spPr bwMode="auto">
          <a:xfrm>
            <a:off x="1911350" y="4295775"/>
            <a:ext cx="1371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38" name="Line 30"/>
          <p:cNvSpPr>
            <a:spLocks noChangeShapeType="1"/>
          </p:cNvSpPr>
          <p:nvPr/>
        </p:nvSpPr>
        <p:spPr bwMode="auto">
          <a:xfrm>
            <a:off x="1911350" y="2314575"/>
            <a:ext cx="6858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6921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40" name="Rectangle 32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41" name="Text Box 33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RFIO Client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92150" y="3990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43" name="Rectangle 35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44" name="Text Box 36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SRM Client</a:t>
              </a:r>
            </a:p>
          </p:txBody>
        </p:sp>
      </p:grpSp>
      <p:sp>
        <p:nvSpPr>
          <p:cNvPr id="401445" name="Freeform 37"/>
          <p:cNvSpPr>
            <a:spLocks/>
          </p:cNvSpPr>
          <p:nvPr/>
        </p:nvSpPr>
        <p:spPr bwMode="auto">
          <a:xfrm>
            <a:off x="4273550" y="2466975"/>
            <a:ext cx="2362200" cy="533400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1488" y="282"/>
              </a:cxn>
              <a:cxn ang="0">
                <a:pos x="1488" y="0"/>
              </a:cxn>
            </a:cxnLst>
            <a:rect l="0" t="0" r="r" b="b"/>
            <a:pathLst>
              <a:path w="1488" h="282">
                <a:moveTo>
                  <a:pt x="0" y="282"/>
                </a:moveTo>
                <a:lnTo>
                  <a:pt x="1488" y="282"/>
                </a:lnTo>
                <a:lnTo>
                  <a:pt x="1488" y="0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71691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47" name="Rectangle 39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48" name="Text Box 40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NS Database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7169150" y="40671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50" name="Rectangle 42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51" name="Text Box 43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19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100" b="1">
                  <a:solidFill>
                    <a:schemeClr val="tx1"/>
                  </a:solidFill>
                </a:rPr>
                <a:t>DPM Database</a:t>
              </a:r>
            </a:p>
          </p:txBody>
        </p:sp>
      </p:grpSp>
      <p:sp>
        <p:nvSpPr>
          <p:cNvPr id="401452" name="Freeform 44"/>
          <p:cNvSpPr>
            <a:spLocks/>
          </p:cNvSpPr>
          <p:nvPr/>
        </p:nvSpPr>
        <p:spPr bwMode="auto">
          <a:xfrm>
            <a:off x="6854825" y="2619375"/>
            <a:ext cx="1381125" cy="914400"/>
          </a:xfrm>
          <a:custGeom>
            <a:avLst/>
            <a:gdLst/>
            <a:ahLst/>
            <a:cxnLst>
              <a:cxn ang="0">
                <a:pos x="870" y="528"/>
              </a:cxn>
              <a:cxn ang="0">
                <a:pos x="864" y="204"/>
              </a:cxn>
              <a:cxn ang="0">
                <a:pos x="0" y="198"/>
              </a:cxn>
              <a:cxn ang="0">
                <a:pos x="6" y="0"/>
              </a:cxn>
            </a:cxnLst>
            <a:rect l="0" t="0" r="r" b="b"/>
            <a:pathLst>
              <a:path w="870" h="528">
                <a:moveTo>
                  <a:pt x="870" y="528"/>
                </a:moveTo>
                <a:lnTo>
                  <a:pt x="864" y="204"/>
                </a:lnTo>
                <a:lnTo>
                  <a:pt x="0" y="198"/>
                </a:lnTo>
                <a:lnTo>
                  <a:pt x="6" y="0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3" name="Freeform 45"/>
          <p:cNvSpPr>
            <a:spLocks/>
          </p:cNvSpPr>
          <p:nvPr/>
        </p:nvSpPr>
        <p:spPr bwMode="auto">
          <a:xfrm>
            <a:off x="3121025" y="1971675"/>
            <a:ext cx="2676525" cy="342900"/>
          </a:xfrm>
          <a:custGeom>
            <a:avLst/>
            <a:gdLst/>
            <a:ahLst/>
            <a:cxnLst>
              <a:cxn ang="0">
                <a:pos x="6" y="70"/>
              </a:cxn>
              <a:cxn ang="0">
                <a:pos x="0" y="0"/>
              </a:cxn>
              <a:cxn ang="0">
                <a:pos x="1548" y="0"/>
              </a:cxn>
              <a:cxn ang="0">
                <a:pos x="1544" y="216"/>
              </a:cxn>
              <a:cxn ang="0">
                <a:pos x="1686" y="209"/>
              </a:cxn>
            </a:cxnLst>
            <a:rect l="0" t="0" r="r" b="b"/>
            <a:pathLst>
              <a:path w="1686" h="216">
                <a:moveTo>
                  <a:pt x="6" y="70"/>
                </a:moveTo>
                <a:lnTo>
                  <a:pt x="0" y="0"/>
                </a:lnTo>
                <a:lnTo>
                  <a:pt x="1548" y="0"/>
                </a:lnTo>
                <a:lnTo>
                  <a:pt x="1544" y="216"/>
                </a:lnTo>
                <a:lnTo>
                  <a:pt x="1686" y="209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4" name="Line 46"/>
          <p:cNvSpPr>
            <a:spLocks noChangeShapeType="1"/>
          </p:cNvSpPr>
          <p:nvPr/>
        </p:nvSpPr>
        <p:spPr bwMode="auto">
          <a:xfrm flipH="1">
            <a:off x="7854950" y="3914775"/>
            <a:ext cx="0" cy="152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5" name="Line 47"/>
          <p:cNvSpPr>
            <a:spLocks noChangeShapeType="1"/>
          </p:cNvSpPr>
          <p:nvPr/>
        </p:nvSpPr>
        <p:spPr bwMode="auto">
          <a:xfrm>
            <a:off x="7016750" y="4219575"/>
            <a:ext cx="152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6" name="Line 48"/>
          <p:cNvSpPr>
            <a:spLocks noChangeShapeType="1"/>
          </p:cNvSpPr>
          <p:nvPr/>
        </p:nvSpPr>
        <p:spPr bwMode="auto">
          <a:xfrm flipV="1">
            <a:off x="7016750" y="2390775"/>
            <a:ext cx="1524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1457" name="Freeform 49"/>
          <p:cNvSpPr>
            <a:spLocks/>
          </p:cNvSpPr>
          <p:nvPr/>
        </p:nvSpPr>
        <p:spPr bwMode="auto">
          <a:xfrm>
            <a:off x="4273550" y="3228975"/>
            <a:ext cx="1981200" cy="3810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56" y="0"/>
              </a:cxn>
              <a:cxn ang="0">
                <a:pos x="1056" y="875"/>
              </a:cxn>
            </a:cxnLst>
            <a:rect l="0" t="0" r="r" b="b"/>
            <a:pathLst>
              <a:path w="1056" h="875">
                <a:moveTo>
                  <a:pt x="0" y="3"/>
                </a:moveTo>
                <a:lnTo>
                  <a:pt x="1056" y="0"/>
                </a:lnTo>
                <a:lnTo>
                  <a:pt x="1056" y="875"/>
                </a:ln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7169150" y="33813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59" name="Rectangle 51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60" name="Text Box 52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DPM Daemon</a:t>
              </a:r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7975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62" name="Rectangle 54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63" name="Text Box 55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NS Daemon</a:t>
              </a:r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2597150" y="20859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65" name="Rectangle 57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66" name="Text Box 58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RFIO Daemon</a:t>
              </a:r>
            </a:p>
          </p:txBody>
        </p:sp>
      </p:grpSp>
      <p:sp>
        <p:nvSpPr>
          <p:cNvPr id="401467" name="Rectangle 59"/>
          <p:cNvSpPr>
            <a:spLocks noChangeArrowheads="1"/>
          </p:cNvSpPr>
          <p:nvPr/>
        </p:nvSpPr>
        <p:spPr bwMode="auto">
          <a:xfrm>
            <a:off x="2597150" y="2847975"/>
            <a:ext cx="1676400" cy="685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200" b="1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01468" name="Text Box 60"/>
          <p:cNvSpPr txBox="1">
            <a:spLocks noChangeArrowheads="1"/>
          </p:cNvSpPr>
          <p:nvPr/>
        </p:nvSpPr>
        <p:spPr bwMode="auto">
          <a:xfrm>
            <a:off x="2597150" y="2847975"/>
            <a:ext cx="1676400" cy="2841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Gridftp Server</a:t>
            </a:r>
          </a:p>
        </p:txBody>
      </p:sp>
      <p:sp>
        <p:nvSpPr>
          <p:cNvPr id="401469" name="Text Box 61"/>
          <p:cNvSpPr txBox="1">
            <a:spLocks noChangeArrowheads="1"/>
          </p:cNvSpPr>
          <p:nvPr/>
        </p:nvSpPr>
        <p:spPr bwMode="auto">
          <a:xfrm>
            <a:off x="2901950" y="3152775"/>
            <a:ext cx="1016000" cy="2746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 b="1">
                <a:solidFill>
                  <a:schemeClr val="tx1"/>
                </a:solidFill>
              </a:rPr>
              <a:t>RFIO Client</a:t>
            </a:r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5797550" y="3609975"/>
            <a:ext cx="1219200" cy="7620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71" name="Rectangle 63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72" name="Text Box 64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Request Daemon</a:t>
              </a:r>
            </a:p>
          </p:txBody>
        </p:sp>
      </p:grpSp>
      <p:sp>
        <p:nvSpPr>
          <p:cNvPr id="401473" name="Line 65"/>
          <p:cNvSpPr>
            <a:spLocks noChangeShapeType="1"/>
          </p:cNvSpPr>
          <p:nvPr/>
        </p:nvSpPr>
        <p:spPr bwMode="auto">
          <a:xfrm>
            <a:off x="4502150" y="4219575"/>
            <a:ext cx="1295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3282950" y="4067175"/>
            <a:ext cx="1219200" cy="533400"/>
            <a:chOff x="1968" y="1392"/>
            <a:chExt cx="1008" cy="384"/>
          </a:xfrm>
          <a:solidFill>
            <a:srgbClr val="FFC000"/>
          </a:solidFill>
        </p:grpSpPr>
        <p:sp>
          <p:nvSpPr>
            <p:cNvPr id="401475" name="Rectangle 67"/>
            <p:cNvSpPr>
              <a:spLocks noChangeArrowheads="1"/>
            </p:cNvSpPr>
            <p:nvPr/>
          </p:nvSpPr>
          <p:spPr bwMode="auto">
            <a:xfrm>
              <a:off x="1968" y="1392"/>
              <a:ext cx="1008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01476" name="Text Box 68"/>
            <p:cNvSpPr txBox="1">
              <a:spLocks noChangeArrowheads="1"/>
            </p:cNvSpPr>
            <p:nvPr/>
          </p:nvSpPr>
          <p:spPr bwMode="auto">
            <a:xfrm>
              <a:off x="1968" y="1392"/>
              <a:ext cx="1008" cy="2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tx1"/>
                  </a:solidFill>
                </a:rPr>
                <a:t>SRM Daemon</a:t>
              </a:r>
            </a:p>
          </p:txBody>
        </p:sp>
      </p:grpSp>
      <p:sp>
        <p:nvSpPr>
          <p:cNvPr id="401477" name="Line 69"/>
          <p:cNvSpPr>
            <a:spLocks noChangeShapeType="1"/>
          </p:cNvSpPr>
          <p:nvPr/>
        </p:nvSpPr>
        <p:spPr bwMode="auto">
          <a:xfrm>
            <a:off x="4502150" y="4524375"/>
            <a:ext cx="2667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00034" y="6072206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7A233-C085-4621-AE82-93BA4DF5A37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0" name="Date Placeholder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57200" y="4857759"/>
            <a:ext cx="8229600" cy="126840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All disk-based (data)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files owned by a generic ‘</a:t>
            </a:r>
            <a:r>
              <a:rPr kumimoji="0" lang="en-GB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dpm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’ user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Franklin Gothic Heavy" pitchFamily="34" charset="0"/>
              <a:buChar char="&gt;"/>
              <a:tabLst/>
              <a:defRPr/>
            </a:pPr>
            <a:r>
              <a:rPr lang="en-GB" sz="2400" baseline="0" dirty="0" smtClean="0">
                <a:latin typeface="Franklin Gothic Book" pitchFamily="34" charset="0"/>
                <a:cs typeface="+mn-cs"/>
              </a:rPr>
              <a:t>Meta-data, locations, ownership, ACLs:</a:t>
            </a:r>
            <a:r>
              <a:rPr lang="en-GB" sz="2400" dirty="0" smtClean="0">
                <a:latin typeface="Franklin Gothic Book" pitchFamily="34" charset="0"/>
                <a:cs typeface="+mn-cs"/>
              </a:rPr>
              <a:t> all in a database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Non-interactive, autonomous 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7A233-C085-4621-AE82-93BA4DF5A3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2" descr="H:\Home\davidg\EGEE\JRA3\glExec\single-user-pilotjob-scenar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3214"/>
            <a:ext cx="8229600" cy="36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Ids and VOMS integration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DNs are mapped to virtual UIDs: the virtual </a:t>
            </a:r>
            <a:r>
              <a:rPr lang="en-US" sz="2400" dirty="0" err="1"/>
              <a:t>uid</a:t>
            </a:r>
            <a:r>
              <a:rPr lang="en-US" sz="2400" dirty="0"/>
              <a:t> is created on the fly the first time the system receives a request for this DN (no pool account)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VOMS roles are mapped to virtual GIDs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given user may have one DN and several roles, so a given user may be mapped to one UID and several GIDs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Currently only the primary role is used in LFC/DPM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Support for normal proxies and VOMS proxies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Administrative tools available to update the DB mapping table: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create VO groups in advance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keep same </a:t>
            </a:r>
            <a:r>
              <a:rPr lang="en-US" sz="2000" dirty="0" err="1"/>
              <a:t>uid</a:t>
            </a:r>
            <a:r>
              <a:rPr lang="en-US" sz="2000" dirty="0"/>
              <a:t> when DN changes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get same </a:t>
            </a:r>
            <a:r>
              <a:rPr lang="en-US" sz="2000" dirty="0" err="1"/>
              <a:t>uid</a:t>
            </a:r>
            <a:r>
              <a:rPr lang="en-US" sz="2000" dirty="0"/>
              <a:t> for a DN and a Kerberos principal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6072206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and 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Control Lists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918"/>
            <a:ext cx="8229600" cy="4768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LFC and DPM support </a:t>
            </a:r>
            <a:r>
              <a:rPr lang="en-US" sz="2000" dirty="0" err="1"/>
              <a:t>Posix</a:t>
            </a:r>
            <a:r>
              <a:rPr lang="en-US" sz="2000" dirty="0"/>
              <a:t> ACLs based on Virtual Ids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Access Control Lists on files and directories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Default Access Control Lists on directories: they are inherited by the sub-directories and files under the directory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1900" dirty="0" err="1"/>
              <a:t>dpns-mkdir</a:t>
            </a:r>
            <a:r>
              <a:rPr lang="en-US" sz="1900" dirty="0"/>
              <a:t>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dpns-setacl</a:t>
            </a:r>
            <a:r>
              <a:rPr lang="en-US" sz="1900" dirty="0"/>
              <a:t> -m d:u::7,d:g::7,d:o:5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dpns-getacl</a:t>
            </a:r>
            <a:r>
              <a:rPr lang="en-US" sz="1900" dirty="0"/>
              <a:t> /</a:t>
            </a:r>
            <a:r>
              <a:rPr lang="en-US" sz="1900" dirty="0" err="1"/>
              <a:t>dpm</a:t>
            </a:r>
            <a:r>
              <a:rPr lang="en-US" sz="1900" dirty="0"/>
              <a:t>/cern.ch/home/</a:t>
            </a:r>
            <a:r>
              <a:rPr lang="en-US" sz="1900" dirty="0" err="1"/>
              <a:t>dteam</a:t>
            </a:r>
            <a:r>
              <a:rPr lang="en-US" sz="1900" dirty="0"/>
              <a:t>/</a:t>
            </a:r>
            <a:r>
              <a:rPr lang="en-US" sz="1900" dirty="0" err="1"/>
              <a:t>jpb</a:t>
            </a:r>
            <a:endParaRPr lang="en-US" sz="1900" dirty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file: 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dpm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/cern.ch/home/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dteam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jpb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owner: /C=CH/O=CERN/OU=GRID/CN=Jean-Philippe Baud 7183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group: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dteam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user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group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              #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effective:r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-x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other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default:user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default:group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rwx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default:other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::r-x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6264495"/>
            <a:ext cx="86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and graphics: ‘ACLs in Light Weight Disk Pool Manager’ MWSG 2006, Jean Philippe Baud,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Authorization Frameworks</a:t>
            </a:r>
            <a:endParaRPr lang="en-GB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from multiple sources</a:t>
            </a:r>
            <a:endParaRPr lang="en-US" dirty="0" smtClean="0"/>
          </a:p>
          <a:p>
            <a:r>
              <a:rPr lang="en-US" dirty="0" smtClean="0"/>
              <a:t>Frameworks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multi-authority world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60480"/>
            <a:ext cx="8229600" cy="4768850"/>
          </a:xfrm>
        </p:spPr>
        <p:txBody>
          <a:bodyPr/>
          <a:lstStyle/>
          <a:p>
            <a:r>
              <a:rPr lang="en-GB" dirty="0" smtClean="0"/>
              <a:t>Authorization elements (from OGSA 1.0)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85852" y="1857364"/>
          <a:ext cx="7215238" cy="4303713"/>
        </p:xfrm>
        <a:graphic>
          <a:graphicData uri="http://schemas.openxmlformats.org/presentationml/2006/ole">
            <p:oleObj spid="_x0000_s201730" name="VISIO" r:id="rId3" imgW="6054852" imgH="4358640" progId="Visio.Drawing.6">
              <p:link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OGSA Working Group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points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639762"/>
          </a:xfrm>
        </p:spPr>
        <p:txBody>
          <a:bodyPr/>
          <a:lstStyle/>
          <a:p>
            <a:r>
              <a:rPr lang="en-GB" dirty="0" smtClean="0"/>
              <a:t>Container based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3951288"/>
          </a:xfrm>
        </p:spPr>
        <p:txBody>
          <a:bodyPr/>
          <a:lstStyle/>
          <a:p>
            <a:r>
              <a:rPr lang="en-GB" sz="2000" dirty="0" smtClean="0"/>
              <a:t>Single control point</a:t>
            </a:r>
          </a:p>
          <a:p>
            <a:r>
              <a:rPr lang="en-GB" sz="2000" dirty="0" smtClean="0"/>
              <a:t>Agnostic to service semantics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639762"/>
          </a:xfrm>
        </p:spPr>
        <p:txBody>
          <a:bodyPr/>
          <a:lstStyle/>
          <a:p>
            <a:r>
              <a:rPr lang="en-GB" dirty="0" smtClean="0"/>
              <a:t>In-service </a:t>
            </a:r>
            <a:r>
              <a:rPr lang="en-GB" dirty="0" smtClean="0"/>
              <a:t>based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3951288"/>
          </a:xfrm>
        </p:spPr>
        <p:txBody>
          <a:bodyPr/>
          <a:lstStyle/>
          <a:p>
            <a:r>
              <a:rPr lang="en-GB" sz="2000" dirty="0" smtClean="0"/>
              <a:t>Many control </a:t>
            </a:r>
            <a:r>
              <a:rPr lang="en-GB" sz="2000" dirty="0" smtClean="0"/>
              <a:t>points</a:t>
            </a:r>
            <a:endParaRPr lang="en-GB" sz="2000" dirty="0" smtClean="0"/>
          </a:p>
          <a:p>
            <a:r>
              <a:rPr lang="en-GB" sz="2000" dirty="0" smtClean="0"/>
              <a:t>Authorization can depend on </a:t>
            </a:r>
            <a:br>
              <a:rPr lang="en-GB" sz="2000" dirty="0" smtClean="0"/>
            </a:br>
            <a:r>
              <a:rPr lang="en-GB" sz="2000" dirty="0" smtClean="0"/>
              <a:t>requested action and </a:t>
            </a:r>
            <a:r>
              <a:rPr lang="en-GB" sz="2000" dirty="0" smtClean="0"/>
              <a:t>resource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2" descr="H:\Home\davidg\Projects-misc\ISGC2009\authz-service-contai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3509952" cy="3049521"/>
          </a:xfrm>
          <a:prstGeom prst="rect">
            <a:avLst/>
          </a:prstGeom>
          <a:noFill/>
        </p:spPr>
      </p:pic>
      <p:pic>
        <p:nvPicPr>
          <p:cNvPr id="18434" name="Picture 2" descr="H:\Home\davidg\Projects-misc\ISGC2009\authz-service-byserv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97481"/>
            <a:ext cx="3605256" cy="24880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Frameworks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58827" y="2412266"/>
          <a:ext cx="7599387" cy="4088568"/>
        </p:xfrm>
        <a:graphic>
          <a:graphicData uri="http://schemas.openxmlformats.org/presentationml/2006/ole">
            <p:oleObj spid="_x0000_s202754" name="Document" r:id="rId3" imgW="5140410" imgH="2922762" progId="Word.Documen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00662" y="628652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</a:rPr>
              <a:t>Graphic: Frank </a:t>
            </a:r>
            <a:r>
              <a:rPr lang="en-US" sz="1200" dirty="0" err="1" smtClean="0">
                <a:solidFill>
                  <a:srgbClr val="C00000"/>
                </a:solidFill>
              </a:rPr>
              <a:t>Siebenlist</a:t>
            </a:r>
            <a:r>
              <a:rPr lang="en-US" sz="1200" dirty="0" smtClean="0">
                <a:solidFill>
                  <a:srgbClr val="C00000"/>
                </a:solidFill>
              </a:rPr>
              <a:t>, </a:t>
            </a:r>
            <a:r>
              <a:rPr lang="en-US" sz="1200" dirty="0" err="1" smtClean="0">
                <a:solidFill>
                  <a:srgbClr val="C00000"/>
                </a:solidFill>
              </a:rPr>
              <a:t>Globus</a:t>
            </a:r>
            <a:r>
              <a:rPr lang="en-US" sz="1200" dirty="0" smtClean="0">
                <a:solidFill>
                  <a:srgbClr val="C00000"/>
                </a:solidFill>
              </a:rPr>
              <a:t> and ANL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4768850"/>
          </a:xfrm>
        </p:spPr>
        <p:txBody>
          <a:bodyPr/>
          <a:lstStyle/>
          <a:p>
            <a:r>
              <a:rPr lang="en-GB" dirty="0" smtClean="0"/>
              <a:t>(chain of) decision making modules controlling access</a:t>
            </a:r>
          </a:p>
          <a:p>
            <a:pPr lvl="1"/>
            <a:r>
              <a:rPr lang="en-GB" dirty="0" smtClean="0"/>
              <a:t>Loosely or tightly coupled to a service or container</a:t>
            </a:r>
          </a:p>
          <a:p>
            <a:pPr lvl="1"/>
            <a:r>
              <a:rPr lang="en-GB" dirty="0" smtClean="0"/>
              <a:t>Generic ‘library’, or tied into the service business logic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271462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example: GT4/Java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46075"/>
            <a:ext cx="8215338" cy="796925"/>
          </a:xfrm>
        </p:spPr>
        <p:txBody>
          <a:bodyPr/>
          <a:lstStyle/>
          <a:p>
            <a:r>
              <a:rPr lang="en-GB" dirty="0" smtClean="0"/>
              <a:t>Example framework </a:t>
            </a:r>
            <a:r>
              <a:rPr lang="en-GB" dirty="0" smtClean="0"/>
              <a:t>implementations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PRIMA-SAZ-GUMS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gPlazma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suite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Globus Toolkit  Authorization Framework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Site Access Control ‘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LCAS-LCMAPS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’ suite</a:t>
            </a:r>
          </a:p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gLite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 Argus</a:t>
            </a:r>
            <a:endParaRPr lang="en-GB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 err="1" smtClean="0"/>
              <a:t>GridSite</a:t>
            </a:r>
            <a:r>
              <a:rPr lang="en-GB" dirty="0" smtClean="0"/>
              <a:t> &amp; </a:t>
            </a:r>
            <a:r>
              <a:rPr lang="en-GB" sz="2400" dirty="0" smtClean="0"/>
              <a:t>GACL</a:t>
            </a:r>
            <a:endParaRPr lang="en-GB" dirty="0" smtClean="0"/>
          </a:p>
          <a:p>
            <a:r>
              <a:rPr lang="en-GB" dirty="0" smtClean="0"/>
              <a:t>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2400" i="1" dirty="0" smtClean="0"/>
              <a:t>		     ... and don’t forget ‘native’ service implementations</a:t>
            </a:r>
            <a:endParaRPr lang="en-GB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500958" y="1500174"/>
            <a:ext cx="214314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858148" y="195811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interop</a:t>
            </a:r>
            <a:endParaRPr lang="en-GB" dirty="0" smtClean="0"/>
          </a:p>
        </p:txBody>
      </p:sp>
      <p:sp>
        <p:nvSpPr>
          <p:cNvPr id="9" name="Right Brace 8"/>
          <p:cNvSpPr/>
          <p:nvPr/>
        </p:nvSpPr>
        <p:spPr>
          <a:xfrm>
            <a:off x="7643834" y="2428868"/>
            <a:ext cx="214314" cy="9286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17996" y="271462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interop</a:t>
            </a:r>
            <a:endParaRPr lang="en-GB" dirty="0" smtClean="0"/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frameworks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Each framework has</a:t>
            </a:r>
          </a:p>
          <a:p>
            <a:pPr lvl="1"/>
            <a:r>
              <a:rPr lang="en-GB" sz="2000" dirty="0" smtClean="0"/>
              <a:t>own calling semantics (but may/will interoperate at the back)</a:t>
            </a:r>
          </a:p>
          <a:p>
            <a:pPr lvl="1"/>
            <a:r>
              <a:rPr lang="en-GB" sz="2000" dirty="0" smtClean="0"/>
              <a:t>its own form of logging and auditing</a:t>
            </a:r>
          </a:p>
          <a:p>
            <a:endParaRPr lang="en-GB" sz="2400" dirty="0" smtClean="0"/>
          </a:p>
          <a:p>
            <a:r>
              <a:rPr lang="en-GB" sz="2400" dirty="0" smtClean="0"/>
              <a:t>Most </a:t>
            </a:r>
            <a:r>
              <a:rPr lang="en-GB" sz="2400" dirty="0" smtClean="0"/>
              <a:t>provide</a:t>
            </a:r>
          </a:p>
          <a:p>
            <a:pPr lvl="1"/>
            <a:r>
              <a:rPr lang="en-GB" sz="2000" dirty="0" smtClean="0"/>
              <a:t>Validity checking of credentials</a:t>
            </a:r>
          </a:p>
          <a:p>
            <a:pPr lvl="1"/>
            <a:r>
              <a:rPr lang="en-GB" sz="2000" dirty="0" smtClean="0"/>
              <a:t>Access control based on Subject DN and VOMS FQANs</a:t>
            </a:r>
          </a:p>
          <a:p>
            <a:pPr lvl="1"/>
            <a:r>
              <a:rPr lang="en-GB" sz="2000" dirty="0" smtClean="0"/>
              <a:t>Subject DN banning capability</a:t>
            </a:r>
          </a:p>
          <a:p>
            <a:r>
              <a:rPr lang="en-GB" sz="2400" dirty="0" smtClean="0"/>
              <a:t>And some have specific features, e.g.,</a:t>
            </a:r>
          </a:p>
          <a:p>
            <a:pPr lvl="1"/>
            <a:r>
              <a:rPr lang="en-GB" sz="2000" dirty="0" smtClean="0"/>
              <a:t>Capability to process arbitrary ‘XACML’ (composite) policies</a:t>
            </a:r>
          </a:p>
          <a:p>
            <a:pPr lvl="1"/>
            <a:r>
              <a:rPr lang="en-GB" sz="2000" dirty="0" smtClean="0"/>
              <a:t>Calling out to obtain new user attributes</a:t>
            </a:r>
          </a:p>
          <a:p>
            <a:pPr lvl="1"/>
            <a:r>
              <a:rPr lang="en-GB" sz="2000" dirty="0" smtClean="0"/>
              <a:t>Limiting the user executables, or proxy life time, </a:t>
            </a:r>
            <a:r>
              <a:rPr lang="en-GB" sz="2000" dirty="0" smtClean="0"/>
              <a:t>...</a:t>
            </a:r>
          </a:p>
          <a:p>
            <a:pPr lvl="1"/>
            <a:r>
              <a:rPr lang="en-GB" sz="2000" dirty="0" smtClean="0"/>
              <a:t>allow embedding inside the application business logic</a:t>
            </a: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Control Management Systems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Centralizing Authorization in the site</a:t>
            </a:r>
          </a:p>
          <a:p>
            <a:r>
              <a:rPr lang="en-GB" dirty="0" smtClean="0"/>
              <a:t>Available middleware: GUMS and SAZ, </a:t>
            </a:r>
            <a:r>
              <a:rPr lang="en-GB" dirty="0" smtClean="0"/>
              <a:t>Argus, ...</a:t>
            </a:r>
            <a:endParaRPr lang="en-GB" dirty="0" smtClean="0"/>
          </a:p>
          <a:p>
            <a:r>
              <a:rPr lang="en-GB" dirty="0" smtClean="0"/>
              <a:t>Interoperability through common protocols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Embedded controls: CE, </a:t>
            </a:r>
            <a:r>
              <a:rPr lang="en-GB" dirty="0" err="1" smtClean="0"/>
              <a:t>dCache</a:t>
            </a:r>
            <a:r>
              <a:rPr lang="en-GB" dirty="0" smtClean="0"/>
              <a:t>, ...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pSp>
        <p:nvGrpSpPr>
          <p:cNvPr id="2" name="Group 56"/>
          <p:cNvGrpSpPr/>
          <p:nvPr/>
        </p:nvGrpSpPr>
        <p:grpSpPr>
          <a:xfrm>
            <a:off x="3779912" y="3245336"/>
            <a:ext cx="4935492" cy="3183309"/>
            <a:chOff x="838200" y="1371600"/>
            <a:chExt cx="7467600" cy="4816475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990600" y="3368675"/>
              <a:ext cx="2438400" cy="1676400"/>
            </a:xfrm>
            <a:prstGeom prst="flowChartAlternateProcess">
              <a:avLst/>
            </a:prstGeom>
            <a:solidFill>
              <a:srgbClr val="F4F4F4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1000" b="1">
                <a:latin typeface="Arial Narrow" pitchFamily="1" charset="0"/>
              </a:endParaRPr>
            </a:p>
            <a:p>
              <a:pPr algn="ctr"/>
              <a:endParaRPr lang="en-US" sz="1000" b="1">
                <a:latin typeface="Arial Narrow" pitchFamily="1" charset="0"/>
              </a:endParaRPr>
            </a:p>
            <a:p>
              <a:pPr algn="ctr"/>
              <a:endParaRPr lang="en-US" sz="1000" b="1">
                <a:latin typeface="Arial Narrow" pitchFamily="1" charset="0"/>
              </a:endParaRPr>
            </a:p>
            <a:p>
              <a:pPr algn="ctr"/>
              <a:endParaRPr lang="en-US" sz="1000" b="1">
                <a:latin typeface="Arial Narrow" pitchFamily="1" charset="0"/>
              </a:endParaRPr>
            </a:p>
            <a:p>
              <a:pPr algn="ctr"/>
              <a:endParaRPr lang="en-US" sz="1000" b="1">
                <a:latin typeface="Arial Narrow" pitchFamily="1" charset="0"/>
              </a:endParaRPr>
            </a:p>
            <a:p>
              <a:pPr algn="ctr"/>
              <a:endParaRPr lang="en-US" sz="1000" b="1">
                <a:latin typeface="Arial Narrow" pitchFamily="1" charset="0"/>
              </a:endParaRPr>
            </a:p>
            <a:p>
              <a:pPr algn="ctr"/>
              <a:endParaRPr lang="en-US" sz="1050" b="1">
                <a:latin typeface="Arial Narrow" pitchFamily="1" charset="0"/>
              </a:endParaRPr>
            </a:p>
            <a:p>
              <a:pPr algn="ctr"/>
              <a:r>
                <a:rPr lang="en-US" sz="1050" b="1">
                  <a:latin typeface="Arial Narrow" pitchFamily="1" charset="0"/>
                </a:rPr>
                <a:t>SRM-dCache</a:t>
              </a:r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838200" y="2987675"/>
              <a:ext cx="1524000" cy="5334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700" b="1">
                  <a:latin typeface="Arial Narrow" pitchFamily="1" charset="0"/>
                </a:rPr>
                <a:t>SRM Server</a:t>
              </a:r>
              <a:endParaRPr lang="en-US" sz="700">
                <a:latin typeface="Arial Narrow" pitchFamily="1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6799" y="1371600"/>
              <a:ext cx="2057399" cy="62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solidFill>
                    <a:srgbClr val="CC0000"/>
                  </a:solidFill>
                  <a:latin typeface="Courier New" pitchFamily="49" charset="0"/>
                </a:rPr>
                <a:t>voms-proxy-init</a:t>
              </a:r>
            </a:p>
            <a:p>
              <a:r>
                <a:rPr lang="en-US" sz="700" b="1">
                  <a:latin typeface="Arial Narrow" pitchFamily="1" charset="0"/>
                </a:rPr>
                <a:t>Proxy with VO </a:t>
              </a:r>
            </a:p>
            <a:p>
              <a:r>
                <a:rPr lang="en-US" sz="700" b="1">
                  <a:latin typeface="Arial Narrow" pitchFamily="1" charset="0"/>
                </a:rPr>
                <a:t>Membership | Role attributes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371600" y="1997075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2819400" y="4054475"/>
              <a:ext cx="762000" cy="3048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700" b="1">
                  <a:latin typeface="Arial Narrow" pitchFamily="1" charset="0"/>
                </a:rPr>
                <a:t>gPLAZMA</a:t>
              </a:r>
              <a:endParaRPr lang="en-US" sz="700">
                <a:latin typeface="Arial Narrow" pitchFamily="1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4038600" y="3978275"/>
              <a:ext cx="8382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700" b="1">
                  <a:latin typeface="Arial Narrow" pitchFamily="1" charset="0"/>
                </a:rPr>
                <a:t>PRIMA SAML Client</a:t>
              </a:r>
              <a:endParaRPr lang="en-US" sz="700">
                <a:latin typeface="Arial Narrow" pitchFamily="1" charset="0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5943600" y="39782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700" b="1">
                  <a:latin typeface="Arial Narrow" pitchFamily="1" charset="0"/>
                </a:rPr>
                <a:t>Storage Authorization Service</a:t>
              </a:r>
              <a:endParaRPr lang="en-US" sz="700">
                <a:latin typeface="Arial Narrow" pitchFamily="1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7391400" y="3978275"/>
              <a:ext cx="8382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700" b="1">
                  <a:latin typeface="Arial Narrow" pitchFamily="1" charset="0"/>
                </a:rPr>
                <a:t>Storage metadata</a:t>
              </a:r>
              <a:endParaRPr lang="en-US" sz="700">
                <a:latin typeface="Arial Narrow" pitchFamily="1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667000" y="3140075"/>
              <a:ext cx="838200" cy="3810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700" b="1">
                  <a:latin typeface="Arial Narrow" pitchFamily="1" charset="0"/>
                </a:rPr>
                <a:t>GridFTP</a:t>
              </a:r>
            </a:p>
            <a:p>
              <a:r>
                <a:rPr lang="en-US" sz="700" b="1">
                  <a:latin typeface="Arial Narrow" pitchFamily="1" charset="0"/>
                </a:rPr>
                <a:t>Server</a:t>
              </a:r>
              <a:endParaRPr lang="en-US" sz="700">
                <a:latin typeface="Arial Narrow" pitchFamily="1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371600" y="3521075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371600" y="4283075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581400" y="4283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876800" y="4343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6934200" y="4283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4876800" y="407035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581400" y="41306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934200" y="41306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H="1">
              <a:off x="1676400" y="4130675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1676400" y="3521075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2362200" y="344487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2971800" y="35210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3124200" y="352107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H="1">
              <a:off x="3505200" y="3216275"/>
              <a:ext cx="9906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rot="5400000" flipH="1">
              <a:off x="2019300" y="2720975"/>
              <a:ext cx="9906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3886201" y="2911476"/>
              <a:ext cx="685799" cy="30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solidFill>
                    <a:srgbClr val="00CC00"/>
                  </a:solidFill>
                  <a:latin typeface="Arial Narrow" pitchFamily="1" charset="0"/>
                </a:rPr>
                <a:t>DATA</a:t>
              </a: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2667000" y="2378074"/>
              <a:ext cx="685799" cy="30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solidFill>
                    <a:srgbClr val="00CC00"/>
                  </a:solidFill>
                  <a:latin typeface="Arial Narrow" pitchFamily="1" charset="0"/>
                </a:rPr>
                <a:t>DATA</a:t>
              </a: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5029200" y="4114800"/>
              <a:ext cx="838200" cy="46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>
                  <a:latin typeface="Arial Narrow" pitchFamily="1" charset="0"/>
                </a:rPr>
                <a:t>https/SOAP</a:t>
              </a: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990600" cy="46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latin typeface="Arial Narrow" pitchFamily="1" charset="0"/>
                </a:rPr>
                <a:t>SAML response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4953000" y="4403725"/>
              <a:ext cx="838200" cy="46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latin typeface="Arial Narrow" pitchFamily="1" charset="0"/>
                </a:rPr>
                <a:t>SAML query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6934200" y="4435475"/>
              <a:ext cx="1371600" cy="46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latin typeface="Arial Narrow" pitchFamily="1" charset="0"/>
                </a:rPr>
                <a:t>Get storage authz for this username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858000" y="3597275"/>
              <a:ext cx="1142999" cy="62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latin typeface="Arial Narrow" pitchFamily="1" charset="0"/>
                </a:rPr>
                <a:t>User Authorization </a:t>
              </a:r>
            </a:p>
            <a:p>
              <a:r>
                <a:rPr lang="en-US" sz="700" b="1">
                  <a:latin typeface="Arial Narrow" pitchFamily="1" charset="0"/>
                </a:rPr>
                <a:t>Record</a:t>
              </a:r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6172200" y="44354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flipV="1">
              <a:off x="6477000" y="44354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5943600" y="4784726"/>
              <a:ext cx="1447800" cy="46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latin typeface="Arial Narrow" pitchFamily="1" charset="0"/>
                </a:rPr>
                <a:t>If authorized,</a:t>
              </a:r>
            </a:p>
            <a:p>
              <a:r>
                <a:rPr lang="en-US" sz="700" b="1">
                  <a:latin typeface="Arial Narrow" pitchFamily="1" charset="0"/>
                </a:rPr>
                <a:t>get username</a:t>
              </a:r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 flipH="1">
              <a:off x="2362200" y="3216275"/>
              <a:ext cx="3048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1371600" y="4267201"/>
              <a:ext cx="990600" cy="30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latin typeface="Arial Narrow" pitchFamily="1" charset="0"/>
                </a:rPr>
                <a:t>SRM Callout</a:t>
              </a:r>
            </a:p>
          </p:txBody>
        </p:sp>
        <p:sp>
          <p:nvSpPr>
            <p:cNvPr id="45" name="Text Box 38"/>
            <p:cNvSpPr txBox="1">
              <a:spLocks noChangeArrowheads="1"/>
            </p:cNvSpPr>
            <p:nvPr/>
          </p:nvSpPr>
          <p:spPr bwMode="auto">
            <a:xfrm>
              <a:off x="1066799" y="2149475"/>
              <a:ext cx="762001" cy="3026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solidFill>
                    <a:srgbClr val="CC0000"/>
                  </a:solidFill>
                  <a:latin typeface="Courier New" pitchFamily="49" charset="0"/>
                </a:rPr>
                <a:t>srmcp</a:t>
              </a: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2438399" y="3597275"/>
              <a:ext cx="609600" cy="791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00" b="1">
                  <a:latin typeface="Arial Narrow" pitchFamily="1" charset="0"/>
                </a:rPr>
                <a:t>GridFTP </a:t>
              </a:r>
            </a:p>
            <a:p>
              <a:r>
                <a:rPr lang="en-US" sz="700" b="1">
                  <a:latin typeface="Arial Narrow" pitchFamily="1" charset="0"/>
                </a:rPr>
                <a:t>Callout</a:t>
              </a:r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>
              <a:off x="4038600" y="46640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700" b="1">
                  <a:latin typeface="Arial Narrow" pitchFamily="1" charset="0"/>
                </a:rPr>
                <a:t>gPLAZMALite Authorization Service</a:t>
              </a:r>
              <a:endParaRPr lang="en-US" sz="700">
                <a:latin typeface="Arial Narrow" pitchFamily="1" charset="0"/>
              </a:endParaRPr>
            </a:p>
          </p:txBody>
        </p:sp>
        <p:sp>
          <p:nvSpPr>
            <p:cNvPr id="48" name="AutoShape 42"/>
            <p:cNvSpPr>
              <a:spLocks noChangeArrowheads="1"/>
            </p:cNvSpPr>
            <p:nvPr/>
          </p:nvSpPr>
          <p:spPr bwMode="auto">
            <a:xfrm>
              <a:off x="4038600" y="51974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700" b="1">
                  <a:latin typeface="Arial Narrow" pitchFamily="1" charset="0"/>
                </a:rPr>
                <a:t>gPLAZMALite grid-mapfile</a:t>
              </a:r>
              <a:endParaRPr lang="en-US" sz="700">
                <a:latin typeface="Arial Narrow" pitchFamily="1" charset="0"/>
              </a:endParaRPr>
            </a:p>
          </p:txBody>
        </p:sp>
        <p:sp>
          <p:nvSpPr>
            <p:cNvPr id="49" name="AutoShape 43"/>
            <p:cNvSpPr>
              <a:spLocks noChangeArrowheads="1"/>
            </p:cNvSpPr>
            <p:nvPr/>
          </p:nvSpPr>
          <p:spPr bwMode="auto">
            <a:xfrm>
              <a:off x="4038600" y="5730875"/>
              <a:ext cx="9906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700" b="1">
                  <a:latin typeface="Arial Narrow" pitchFamily="1" charset="0"/>
                </a:rPr>
                <a:t>dcache.kpwd</a:t>
              </a:r>
              <a:endParaRPr lang="en-US" sz="700">
                <a:latin typeface="Arial Narrow" pitchFamily="1" charset="0"/>
              </a:endParaRPr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3581400" y="4816475"/>
              <a:ext cx="4572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3581400" y="5349875"/>
              <a:ext cx="4572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3581400" y="5883275"/>
              <a:ext cx="457200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3581400" y="4283075"/>
              <a:ext cx="0" cy="160020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4" name="AutoShape 48"/>
            <p:cNvSpPr>
              <a:spLocks noChangeArrowheads="1"/>
            </p:cNvSpPr>
            <p:nvPr/>
          </p:nvSpPr>
          <p:spPr bwMode="auto">
            <a:xfrm>
              <a:off x="5943600" y="5334000"/>
              <a:ext cx="1143000" cy="457200"/>
            </a:xfrm>
            <a:prstGeom prst="flowChartAlternateProcess">
              <a:avLst/>
            </a:prstGeom>
            <a:solidFill>
              <a:srgbClr val="FFFFCC"/>
            </a:solidFill>
            <a:ln w="158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700" b="1">
                  <a:latin typeface="Arial Narrow" pitchFamily="1" charset="0"/>
                </a:rPr>
                <a:t>GUMS </a:t>
              </a:r>
            </a:p>
            <a:p>
              <a:r>
                <a:rPr lang="en-US" sz="700" b="1">
                  <a:latin typeface="Arial Narrow" pitchFamily="1" charset="0"/>
                </a:rPr>
                <a:t>Identity Mapping</a:t>
              </a:r>
            </a:p>
            <a:p>
              <a:r>
                <a:rPr lang="en-US" sz="700" b="1">
                  <a:latin typeface="Arial Narrow" pitchFamily="1" charset="0"/>
                </a:rPr>
                <a:t>Service</a:t>
              </a:r>
              <a:endParaRPr lang="en-US" sz="700">
                <a:latin typeface="Arial Narrow" pitchFamily="1" charset="0"/>
              </a:endParaRPr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>
              <a:off x="61722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>
              <a:off x="64770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214942" y="6143644"/>
            <a:ext cx="392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Graphic: </a:t>
            </a:r>
            <a:r>
              <a:rPr lang="en-US" sz="1200" dirty="0" smtClean="0">
                <a:solidFill>
                  <a:srgbClr val="C00000"/>
                </a:solidFill>
              </a:rPr>
              <a:t>Frank </a:t>
            </a:r>
            <a:r>
              <a:rPr lang="en-US" sz="1200" dirty="0" err="1" smtClean="0">
                <a:solidFill>
                  <a:srgbClr val="C00000"/>
                </a:solidFill>
              </a:rPr>
              <a:t>Wurthwein</a:t>
            </a:r>
            <a:r>
              <a:rPr lang="en-US" sz="1200" dirty="0" smtClean="0">
                <a:solidFill>
                  <a:srgbClr val="C00000"/>
                </a:solidFill>
              </a:rPr>
              <a:t>, CHEP2006 Mumbai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59" name="Flowchart: Direct Access Storage 58"/>
          <p:cNvSpPr/>
          <p:nvPr/>
        </p:nvSpPr>
        <p:spPr>
          <a:xfrm>
            <a:off x="5715008" y="4000504"/>
            <a:ext cx="285752" cy="428628"/>
          </a:xfrm>
          <a:prstGeom prst="flowChartMagneticDru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/>
          <p:cNvCxnSpPr>
            <a:stCxn id="62" idx="1"/>
            <a:endCxn id="59" idx="0"/>
          </p:cNvCxnSpPr>
          <p:nvPr/>
        </p:nvCxnSpPr>
        <p:spPr>
          <a:xfrm rot="10800000" flipV="1">
            <a:off x="5857884" y="3801090"/>
            <a:ext cx="442308" cy="199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300192" y="3501008"/>
            <a:ext cx="23574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SAML2XACML2</a:t>
            </a:r>
          </a:p>
          <a:p>
            <a:r>
              <a:rPr lang="en-GB" sz="1100" dirty="0" err="1" smtClean="0"/>
              <a:t>interop</a:t>
            </a:r>
            <a:r>
              <a:rPr lang="en-GB" sz="1100" dirty="0" smtClean="0"/>
              <a:t> protocol</a:t>
            </a:r>
          </a:p>
          <a:p>
            <a:r>
              <a:rPr lang="en-GB" sz="1100" dirty="0" smtClean="0"/>
              <a:t>GUMS, SCAS, &amp;c</a:t>
            </a:r>
            <a:endParaRPr lang="en-GB" sz="1100" dirty="0"/>
          </a:p>
        </p:txBody>
      </p:sp>
      <p:pic>
        <p:nvPicPr>
          <p:cNvPr id="63" name="Picture 3" descr="H:\Home\davidg\EGEE\JRA3\glExec\SCAS-scenarios-GK-LCMAPS-class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688558" cy="230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via portals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57313"/>
            <a:ext cx="3970784" cy="4768850"/>
          </a:xfrm>
        </p:spPr>
        <p:txBody>
          <a:bodyPr/>
          <a:lstStyle/>
          <a:p>
            <a:r>
              <a:rPr lang="en-US" dirty="0" smtClean="0"/>
              <a:t>Flexible </a:t>
            </a:r>
            <a:r>
              <a:rPr lang="en-US" dirty="0" smtClean="0"/>
              <a:t>portals acting on behalf of the user, </a:t>
            </a:r>
          </a:p>
          <a:p>
            <a:r>
              <a:rPr lang="en-US" dirty="0" smtClean="0"/>
              <a:t>work-flow portals with canned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turn-around: min-hours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7A233-C085-4621-AE82-93BA4DF5A3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80728"/>
            <a:ext cx="4523721" cy="531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381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at the Service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FD76A6-078F-4CC5-AB4F-766EB49B539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4794"/>
            <a:ext cx="8258204" cy="47688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 smtClean="0"/>
              <a:t>Most prevalent solution today …</a:t>
            </a:r>
          </a:p>
          <a:p>
            <a:pPr>
              <a:buFontTx/>
              <a:buNone/>
            </a:pPr>
            <a:endParaRPr lang="en-US" sz="2400" b="1" dirty="0" smtClean="0"/>
          </a:p>
          <a:p>
            <a:pPr>
              <a:buFontTx/>
              <a:buNone/>
            </a:pPr>
            <a:r>
              <a:rPr lang="en-US" sz="2400" b="1" dirty="0" smtClean="0"/>
              <a:t>Pros:</a:t>
            </a:r>
          </a:p>
          <a:p>
            <a:r>
              <a:rPr lang="en-US" sz="2400" dirty="0" smtClean="0"/>
              <a:t>services independent and have no common failure mode</a:t>
            </a:r>
          </a:p>
          <a:p>
            <a:r>
              <a:rPr lang="en-US" sz="2400" dirty="0" smtClean="0"/>
              <a:t>quick and easy to develop and deploy</a:t>
            </a:r>
          </a:p>
          <a:p>
            <a:pPr>
              <a:buNone/>
            </a:pPr>
            <a:r>
              <a:rPr lang="en-US" sz="2400" b="1" dirty="0" smtClean="0"/>
              <a:t>Con:</a:t>
            </a:r>
          </a:p>
          <a:p>
            <a:r>
              <a:rPr lang="en-US" sz="2400" dirty="0" smtClean="0"/>
              <a:t>no single ‘Big Red Button’</a:t>
            </a:r>
          </a:p>
          <a:p>
            <a:r>
              <a:rPr lang="en-US" sz="2400" dirty="0" smtClean="0"/>
              <a:t>difficult auditing…</a:t>
            </a:r>
          </a:p>
          <a:p>
            <a:r>
              <a:rPr lang="en-US" sz="2400" dirty="0" smtClean="0"/>
              <a:t>risk of inconsistency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Centralizing decentralized </a:t>
            </a:r>
            <a:r>
              <a:rPr lang="en-US" sz="3200" dirty="0" smtClean="0"/>
              <a:t>Access Control</a:t>
            </a:r>
            <a:endParaRPr lang="en-US" sz="3200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74794"/>
            <a:ext cx="8686800" cy="47688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 smtClean="0"/>
              <a:t>Aim: support consistently</a:t>
            </a:r>
          </a:p>
          <a:p>
            <a:pPr marL="354013" lvl="1" indent="-354013"/>
            <a:r>
              <a:rPr lang="en-US" b="0" dirty="0" smtClean="0"/>
              <a:t>policy management across services </a:t>
            </a:r>
          </a:p>
          <a:p>
            <a:pPr marL="354013" lvl="1" indent="-354013"/>
            <a:r>
              <a:rPr lang="en-US" b="0" dirty="0" smtClean="0"/>
              <a:t>quick banning of bad users</a:t>
            </a:r>
          </a:p>
          <a:p>
            <a:pPr marL="354013" lvl="1" indent="-354013"/>
            <a:r>
              <a:rPr lang="en-US" dirty="0" smtClean="0"/>
              <a:t>coordinated common </a:t>
            </a:r>
            <a:r>
              <a:rPr lang="en-US" b="0" dirty="0" smtClean="0"/>
              <a:t>user mappings (if not WN-local)</a:t>
            </a:r>
          </a:p>
          <a:p>
            <a:pPr>
              <a:buFontTx/>
              <a:buNone/>
            </a:pPr>
            <a:endParaRPr lang="en-US" sz="1600" b="1" dirty="0" smtClean="0"/>
          </a:p>
          <a:p>
            <a:pPr>
              <a:buFontTx/>
              <a:buNone/>
            </a:pPr>
            <a:r>
              <a:rPr lang="en-US" sz="2400" b="1" dirty="0" smtClean="0"/>
              <a:t>Different options to implement it </a:t>
            </a:r>
            <a:r>
              <a:rPr lang="en-US" sz="2400" b="1" dirty="0" smtClean="0"/>
              <a:t>…</a:t>
            </a:r>
          </a:p>
          <a:p>
            <a:r>
              <a:rPr lang="en-US" sz="2000" dirty="0" smtClean="0"/>
              <a:t>Regular site management tools (</a:t>
            </a:r>
            <a:r>
              <a:rPr lang="en-US" sz="2000" dirty="0" err="1" smtClean="0"/>
              <a:t>CFengine</a:t>
            </a:r>
            <a:r>
              <a:rPr lang="en-US" sz="2000" dirty="0" smtClean="0"/>
              <a:t>, </a:t>
            </a:r>
            <a:r>
              <a:rPr lang="en-US" sz="2000" dirty="0" err="1" smtClean="0"/>
              <a:t>Quattor</a:t>
            </a:r>
            <a:r>
              <a:rPr lang="en-US" sz="2000" dirty="0" smtClean="0"/>
              <a:t>, etc)</a:t>
            </a:r>
          </a:p>
          <a:p>
            <a:pPr lvl="1"/>
            <a:r>
              <a:rPr lang="en-US" sz="1800" dirty="0" smtClean="0"/>
              <a:t>Addresses site-wide banning in a trivial and quick </a:t>
            </a:r>
            <a:r>
              <a:rPr lang="en-US" sz="1800" dirty="0" smtClean="0"/>
              <a:t>way</a:t>
            </a:r>
          </a:p>
          <a:p>
            <a:pPr lvl="1"/>
            <a:r>
              <a:rPr lang="en-US" sz="1800" dirty="0" smtClean="0"/>
              <a:t>but appears ‘out of band’ and works only for managed installations</a:t>
            </a:r>
          </a:p>
          <a:p>
            <a:r>
              <a:rPr lang="en-US" sz="2000" dirty="0" smtClean="0"/>
              <a:t>One of the ‘central authorization services’</a:t>
            </a:r>
          </a:p>
          <a:p>
            <a:pPr lvl="1"/>
            <a:r>
              <a:rPr lang="en-US" sz="1800" dirty="0" smtClean="0"/>
              <a:t>these can be department-central, site-central, but even grid-wide or global!</a:t>
            </a:r>
          </a:p>
          <a:p>
            <a:pPr lvl="1"/>
            <a:r>
              <a:rPr lang="en-US" sz="1800" dirty="0" smtClean="0"/>
              <a:t>some to choose from in Grid: Argus, GUMS, …</a:t>
            </a:r>
          </a:p>
          <a:p>
            <a:pPr lvl="1"/>
            <a:r>
              <a:rPr lang="en-US" sz="1800" dirty="0" smtClean="0"/>
              <a:t>like ‘inverse’ </a:t>
            </a:r>
            <a:r>
              <a:rPr lang="en-US" sz="1800" dirty="0" err="1" smtClean="0"/>
              <a:t>IdP</a:t>
            </a:r>
            <a:r>
              <a:rPr lang="en-US" sz="1800" dirty="0" smtClean="0"/>
              <a:t>, centrally processing assertions for </a:t>
            </a:r>
            <a:r>
              <a:rPr lang="en-US" sz="1800" dirty="0" err="1" smtClean="0"/>
              <a:t>AuthZ</a:t>
            </a:r>
            <a:r>
              <a:rPr lang="en-US" sz="1800" dirty="0" smtClean="0"/>
              <a:t> instead of making …</a:t>
            </a: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7ED506-AA14-47AC-9A59-AF21676024B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Centralizing access control in M/W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E95E8D-05AF-4126-A272-750EB932CB8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1142976" y="4643446"/>
            <a:ext cx="355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33413" algn="r"/>
                <a:tab pos="722313" algn="l"/>
              </a:tabLst>
            </a:pPr>
            <a:r>
              <a:rPr lang="en-US" sz="1200" dirty="0"/>
              <a:t>	*	of course, central policy and distributed </a:t>
            </a:r>
            <a:br>
              <a:rPr lang="en-US" sz="1200" dirty="0"/>
            </a:br>
            <a:r>
              <a:rPr lang="en-US" sz="1200" dirty="0"/>
              <a:t>		per-WN mapping also possible!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3" y="963626"/>
            <a:ext cx="6953250" cy="4394200"/>
            <a:chOff x="760413" y="963626"/>
            <a:chExt cx="6953250" cy="4394200"/>
          </a:xfrm>
        </p:grpSpPr>
        <p:pic>
          <p:nvPicPr>
            <p:cNvPr id="24581" name="Picture 2" descr="H:\Home\davidg\EGEE\JRA3\glExec\SCAS-scenarios-WN-gL-SCAS-sitecentral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0413" y="963626"/>
              <a:ext cx="6953250" cy="439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857884" y="3971008"/>
              <a:ext cx="1071570" cy="28575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57620" y="3601372"/>
              <a:ext cx="1517248" cy="271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72132" y="357187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site-central service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5" idx="2"/>
          </p:cNvCxnSpPr>
          <p:nvPr/>
        </p:nvCxnSpPr>
        <p:spPr>
          <a:xfrm flipV="1">
            <a:off x="7358082" y="3575265"/>
            <a:ext cx="1317360" cy="92530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06884" y="2928934"/>
            <a:ext cx="937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off-site </a:t>
            </a:r>
            <a:br>
              <a:rPr lang="en-US" dirty="0" smtClean="0"/>
            </a:br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Elements for </a:t>
            </a:r>
            <a:r>
              <a:rPr lang="en-US" dirty="0" err="1" smtClean="0"/>
              <a:t>interop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i="1" dirty="0" smtClean="0"/>
              <a:t>communications</a:t>
            </a:r>
            <a:r>
              <a:rPr lang="en-US" dirty="0" smtClean="0"/>
              <a:t> profile</a:t>
            </a:r>
          </a:p>
          <a:p>
            <a:pPr lvl="1"/>
            <a:r>
              <a:rPr lang="en-US" dirty="0" smtClean="0"/>
              <a:t>Agreed on use of SAML2-XACML2 </a:t>
            </a:r>
          </a:p>
          <a:p>
            <a:pPr lvl="1"/>
            <a:r>
              <a:rPr lang="en-US" sz="2000" dirty="0" smtClean="0">
                <a:hlinkClick r:id="rId2"/>
              </a:rPr>
              <a:t>http://www.switch.ch/grid/support/documents/xacmlsaml.pdf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i="1" dirty="0" smtClean="0"/>
              <a:t>attributes and obligations </a:t>
            </a:r>
            <a:r>
              <a:rPr lang="en-US" dirty="0" smtClean="0"/>
              <a:t>profile</a:t>
            </a:r>
          </a:p>
          <a:p>
            <a:pPr lvl="1"/>
            <a:r>
              <a:rPr lang="en-US" dirty="0" smtClean="0"/>
              <a:t>List and semantics of attributes sent and obligations received between a ‘PEP’ and ‘PDP’</a:t>
            </a:r>
          </a:p>
          <a:p>
            <a:pPr lvl="1"/>
            <a:r>
              <a:rPr lang="en-US" dirty="0" smtClean="0"/>
              <a:t>Now at version 1.1</a:t>
            </a:r>
          </a:p>
          <a:p>
            <a:pPr lvl="1"/>
            <a:r>
              <a:rPr lang="en-US" sz="2000" dirty="0" smtClean="0">
                <a:hlinkClick r:id="rId3"/>
              </a:rPr>
              <a:t>http://cd-docdb.fnal.gov/cgi-bin/ShowDocument?docid=2952</a:t>
            </a:r>
            <a:endParaRPr lang="en-US" dirty="0" smtClean="0"/>
          </a:p>
          <a:p>
            <a:pPr lvl="1"/>
            <a:r>
              <a:rPr lang="en-US" sz="2000" dirty="0" smtClean="0">
                <a:hlinkClick r:id="rId4"/>
              </a:rPr>
              <a:t>http://edms.cern.ch/document/929867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CBDD-E846-458A-8393-A274EE15E76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123728" y="2636912"/>
            <a:ext cx="4449614" cy="1364746"/>
            <a:chOff x="467544" y="2551318"/>
            <a:chExt cx="7473950" cy="2292343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670744" y="2818011"/>
              <a:ext cx="5662613" cy="1908175"/>
            </a:xfrm>
            <a:prstGeom prst="roundRect">
              <a:avLst>
                <a:gd name="adj" fmla="val 64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/>
            </a:p>
          </p:txBody>
        </p:sp>
        <p:grpSp>
          <p:nvGrpSpPr>
            <p:cNvPr id="8" name="Group 154"/>
            <p:cNvGrpSpPr>
              <a:grpSpLocks/>
            </p:cNvGrpSpPr>
            <p:nvPr/>
          </p:nvGrpSpPr>
          <p:grpSpPr bwMode="auto">
            <a:xfrm>
              <a:off x="4712519" y="3200599"/>
              <a:ext cx="1362075" cy="900112"/>
              <a:chOff x="3648075" y="1609725"/>
              <a:chExt cx="1352550" cy="1066800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3648075" y="1609725"/>
                <a:ext cx="1352550" cy="10668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10" name="AutoShape 15"/>
              <p:cNvSpPr>
                <a:spLocks noChangeArrowheads="1"/>
              </p:cNvSpPr>
              <p:nvPr/>
            </p:nvSpPr>
            <p:spPr bwMode="auto">
              <a:xfrm>
                <a:off x="3850196" y="2141931"/>
                <a:ext cx="914400" cy="420231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/>
                  <a:t>PDP</a:t>
                </a: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3717665" y="1675021"/>
                <a:ext cx="1221553" cy="367622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600"/>
                  <a:t>Site Services</a:t>
                </a:r>
                <a:endParaRPr lang="en-US" sz="800"/>
              </a:p>
            </p:txBody>
          </p:sp>
        </p:grpSp>
        <p:grpSp>
          <p:nvGrpSpPr>
            <p:cNvPr id="12" name="Group 153"/>
            <p:cNvGrpSpPr>
              <a:grpSpLocks/>
            </p:cNvGrpSpPr>
            <p:nvPr/>
          </p:nvGrpSpPr>
          <p:grpSpPr bwMode="auto">
            <a:xfrm>
              <a:off x="946969" y="3213299"/>
              <a:ext cx="1433513" cy="896937"/>
              <a:chOff x="5973370" y="2495550"/>
              <a:chExt cx="1359454" cy="1358901"/>
            </a:xfrm>
          </p:grpSpPr>
          <p:sp>
            <p:nvSpPr>
              <p:cNvPr id="13" name="Rectangle 28"/>
              <p:cNvSpPr>
                <a:spLocks noChangeArrowheads="1"/>
              </p:cNvSpPr>
              <p:nvPr/>
            </p:nvSpPr>
            <p:spPr bwMode="auto">
              <a:xfrm>
                <a:off x="5973370" y="2495550"/>
                <a:ext cx="1359454" cy="135890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6029573" y="2552699"/>
                <a:ext cx="1249061" cy="46993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600"/>
                  <a:t>CE / SE / WN</a:t>
                </a:r>
              </a:p>
            </p:txBody>
          </p: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6030764" y="3025775"/>
                <a:ext cx="1252588" cy="771525"/>
                <a:chOff x="2260" y="2590"/>
                <a:chExt cx="1010" cy="486"/>
              </a:xfrm>
            </p:grpSpPr>
            <p:sp>
              <p:nvSpPr>
                <p:cNvPr id="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260" y="2590"/>
                  <a:ext cx="1010" cy="48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tIns="0"/>
                <a:lstStyle/>
                <a:p>
                  <a:pPr algn="ctr"/>
                  <a:r>
                    <a:rPr lang="en-US" sz="700"/>
                    <a:t>Gateway</a:t>
                  </a:r>
                </a:p>
              </p:txBody>
            </p:sp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2325" y="2802"/>
                  <a:ext cx="865" cy="2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CC"/>
                </a:solidFill>
                <a:ln w="9525">
                  <a:solidFill>
                    <a:srgbClr val="5A99A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600"/>
                    <a:t>PEP</a:t>
                  </a:r>
                </a:p>
              </p:txBody>
            </p:sp>
          </p:grpSp>
        </p:grpSp>
        <p:sp>
          <p:nvSpPr>
            <p:cNvPr id="18" name="Curved Down Arrow 17"/>
            <p:cNvSpPr/>
            <p:nvPr/>
          </p:nvSpPr>
          <p:spPr>
            <a:xfrm>
              <a:off x="2307457" y="3225999"/>
              <a:ext cx="2681287" cy="51435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XACML Request</a:t>
              </a:r>
            </a:p>
          </p:txBody>
        </p:sp>
        <p:sp>
          <p:nvSpPr>
            <p:cNvPr id="19" name="Curved Down Arrow 18"/>
            <p:cNvSpPr/>
            <p:nvPr/>
          </p:nvSpPr>
          <p:spPr>
            <a:xfrm flipH="1" flipV="1">
              <a:off x="2209032" y="3864174"/>
              <a:ext cx="2681287" cy="51435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2607495" y="3889573"/>
              <a:ext cx="1904165" cy="38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XACML Response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764406" y="4399161"/>
              <a:ext cx="1064092" cy="38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Grid Site</a:t>
              </a: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467544" y="2852936"/>
              <a:ext cx="5859464" cy="31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3550" lvl="1"/>
              <a:r>
                <a:rPr lang="en-US" sz="600" i="1" u="sng"/>
                <a:t>Subject </a:t>
              </a:r>
              <a:r>
                <a:rPr lang="en-US" sz="600" u="sng"/>
                <a:t>S requests to perform </a:t>
              </a:r>
              <a:r>
                <a:rPr lang="en-US" sz="600" i="1" u="sng"/>
                <a:t>Action </a:t>
              </a:r>
              <a:r>
                <a:rPr lang="en-US" sz="600" u="sng"/>
                <a:t>A on </a:t>
              </a:r>
              <a:r>
                <a:rPr lang="en-US" sz="600" i="1" u="sng"/>
                <a:t>Resource </a:t>
              </a:r>
              <a:r>
                <a:rPr lang="en-US" sz="600" u="sng"/>
                <a:t>R within </a:t>
              </a:r>
              <a:r>
                <a:rPr lang="en-US" sz="600" i="1" u="sng"/>
                <a:t>Environment </a:t>
              </a:r>
              <a:r>
                <a:rPr lang="en-US" sz="600" u="sng"/>
                <a:t>E</a:t>
              </a:r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2905944" y="4443611"/>
              <a:ext cx="3206751" cy="31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/>
              <a:r>
                <a:rPr lang="en-US" sz="600" i="1"/>
                <a:t>Decision </a:t>
              </a:r>
              <a:r>
                <a:rPr lang="en-US" sz="600"/>
                <a:t>Permit, but must fulfill </a:t>
              </a:r>
              <a:r>
                <a:rPr lang="en-US" sz="600" i="1"/>
                <a:t>Obligation </a:t>
              </a:r>
              <a:r>
                <a:rPr lang="en-US" sz="600"/>
                <a:t>O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>
              <a:off x="2998019" y="4503936"/>
              <a:ext cx="2928938" cy="1588"/>
            </a:xfrm>
            <a:prstGeom prst="line">
              <a:avLst/>
            </a:prstGeom>
            <a:ln w="889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715569" y="3067249"/>
              <a:ext cx="376238" cy="300037"/>
            </a:xfrm>
            <a:prstGeom prst="line">
              <a:avLst/>
            </a:prstGeom>
            <a:ln w="889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610794" y="4164211"/>
              <a:ext cx="463550" cy="333375"/>
            </a:xfrm>
            <a:prstGeom prst="line">
              <a:avLst/>
            </a:prstGeom>
            <a:ln w="889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ate Placeholder 24"/>
            <p:cNvSpPr txBox="1">
              <a:spLocks/>
            </p:cNvSpPr>
            <p:nvPr/>
          </p:nvSpPr>
          <p:spPr>
            <a:xfrm>
              <a:off x="5441182" y="4622999"/>
              <a:ext cx="1071562" cy="22066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Sept. 2009</a:t>
              </a: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</p:txBody>
        </p:sp>
        <p:sp>
          <p:nvSpPr>
            <p:cNvPr id="28" name="Slide Number Placeholder 26"/>
            <p:cNvSpPr txBox="1">
              <a:spLocks/>
            </p:cNvSpPr>
            <p:nvPr/>
          </p:nvSpPr>
          <p:spPr>
            <a:xfrm>
              <a:off x="7012807" y="4622999"/>
              <a:ext cx="471487" cy="21431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C35CBDD-E846-458A-8393-A274EE15E760}" type="slidenum">
                <a:rPr kumimoji="0" lang="en-US" sz="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53</a:t>
              </a:fld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</p:txBody>
        </p:sp>
        <p:sp>
          <p:nvSpPr>
            <p:cNvPr id="29" name="Footer Placeholder 28"/>
            <p:cNvSpPr txBox="1">
              <a:spLocks/>
            </p:cNvSpPr>
            <p:nvPr/>
          </p:nvSpPr>
          <p:spPr>
            <a:xfrm>
              <a:off x="1226369" y="4622999"/>
              <a:ext cx="3286125" cy="22066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Franklin Gothic Book" pitchFamily="34" charset="0"/>
                  <a:ea typeface="+mn-ea"/>
                  <a:cs typeface="+mn-cs"/>
                </a:rPr>
                <a:t>EGI-TF10 NREN-Grids workshop</a:t>
              </a: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98156" y="2551318"/>
              <a:ext cx="3643338" cy="31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dirty="0" smtClean="0">
                  <a:solidFill>
                    <a:srgbClr val="C00000"/>
                  </a:solidFill>
                </a:rPr>
                <a:t>Graphic: Gabriele </a:t>
              </a:r>
              <a:r>
                <a:rPr lang="en-US" sz="600" dirty="0" err="1" smtClean="0">
                  <a:solidFill>
                    <a:srgbClr val="C00000"/>
                  </a:solidFill>
                </a:rPr>
                <a:t>Garzoglio</a:t>
              </a:r>
              <a:r>
                <a:rPr lang="en-US" sz="600" dirty="0" smtClean="0">
                  <a:solidFill>
                    <a:srgbClr val="C00000"/>
                  </a:solidFill>
                </a:rPr>
                <a:t>, FNAL</a:t>
              </a:r>
              <a:endParaRPr lang="en-GB" sz="6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GUMS and SAZ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138113" y="1225570"/>
            <a:ext cx="8686800" cy="5060950"/>
            <a:chOff x="138113" y="1225570"/>
            <a:chExt cx="8686800" cy="5060950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42900" y="1270020"/>
              <a:ext cx="2654300" cy="1538287"/>
            </a:xfrm>
            <a:prstGeom prst="roundRect">
              <a:avLst>
                <a:gd name="adj" fmla="val 57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3454400" y="1250970"/>
              <a:ext cx="5338763" cy="4484687"/>
            </a:xfrm>
            <a:prstGeom prst="roundRect">
              <a:avLst>
                <a:gd name="adj" fmla="val 64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7961313" y="1301770"/>
              <a:ext cx="615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Grid</a:t>
              </a:r>
            </a:p>
            <a:p>
              <a:r>
                <a:rPr lang="en-US"/>
                <a:t>Site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4313238" y="1293832"/>
              <a:ext cx="1998662" cy="12906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4395788" y="1843107"/>
              <a:ext cx="914400" cy="66833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GUMS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465638" y="1368445"/>
              <a:ext cx="1517650" cy="36671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Site Services</a:t>
              </a:r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5373688" y="1839932"/>
              <a:ext cx="838200" cy="668338"/>
            </a:xfrm>
            <a:prstGeom prst="roundRect">
              <a:avLst>
                <a:gd name="adj" fmla="val 16667"/>
              </a:avLst>
            </a:prstGeom>
            <a:solidFill>
              <a:srgbClr val="FFCDE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SAZ</a:t>
              </a:r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5462588" y="3511570"/>
              <a:ext cx="1577975" cy="1189037"/>
              <a:chOff x="3441" y="2361"/>
              <a:chExt cx="993" cy="749"/>
            </a:xfrm>
          </p:grpSpPr>
          <p:grpSp>
            <p:nvGrpSpPr>
              <p:cNvPr id="15" name="Group 20"/>
              <p:cNvGrpSpPr>
                <a:grpSpLocks/>
              </p:cNvGrpSpPr>
              <p:nvPr/>
            </p:nvGrpSpPr>
            <p:grpSpPr bwMode="auto">
              <a:xfrm>
                <a:off x="3441" y="2361"/>
                <a:ext cx="993" cy="749"/>
                <a:chOff x="3648" y="2508"/>
                <a:chExt cx="993" cy="868"/>
              </a:xfrm>
            </p:grpSpPr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3648" y="2531"/>
                  <a:ext cx="993" cy="845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325" y="2508"/>
                  <a:ext cx="3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CE</a:t>
                  </a:r>
                </a:p>
              </p:txBody>
            </p:sp>
          </p:grp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3485" y="2538"/>
                <a:ext cx="897" cy="537"/>
                <a:chOff x="3485" y="2538"/>
                <a:chExt cx="897" cy="537"/>
              </a:xfrm>
            </p:grpSpPr>
            <p:sp>
              <p:nvSpPr>
                <p:cNvPr id="17" name="AutoShape 24"/>
                <p:cNvSpPr>
                  <a:spLocks noChangeArrowheads="1"/>
                </p:cNvSpPr>
                <p:nvPr/>
              </p:nvSpPr>
              <p:spPr bwMode="auto">
                <a:xfrm>
                  <a:off x="3485" y="2538"/>
                  <a:ext cx="897" cy="53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400"/>
                    <a:t>Gatekeeper</a:t>
                  </a:r>
                </a:p>
              </p:txBody>
            </p:sp>
            <p:sp>
              <p:nvSpPr>
                <p:cNvPr id="18" name="AutoShape 25"/>
                <p:cNvSpPr>
                  <a:spLocks noChangeArrowheads="1"/>
                </p:cNvSpPr>
                <p:nvPr/>
              </p:nvSpPr>
              <p:spPr bwMode="auto">
                <a:xfrm>
                  <a:off x="3543" y="2770"/>
                  <a:ext cx="768" cy="2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CC"/>
                </a:solidFill>
                <a:ln w="9525">
                  <a:solidFill>
                    <a:srgbClr val="5A99A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/>
                </a:p>
                <a:p>
                  <a:pPr algn="ctr"/>
                  <a:r>
                    <a:rPr lang="en-US" sz="1400"/>
                    <a:t>Prima </a:t>
                  </a:r>
                </a:p>
                <a:p>
                  <a:pPr algn="ctr"/>
                  <a:endParaRPr lang="en-US" sz="1400"/>
                </a:p>
              </p:txBody>
            </p:sp>
          </p:grpSp>
        </p:grp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 rot="5400000">
              <a:off x="5337175" y="2711470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Is Auth?</a:t>
              </a:r>
            </a:p>
            <a:p>
              <a:pPr algn="ctr"/>
              <a:r>
                <a:rPr lang="en-US" sz="1200"/>
                <a:t>Yes / No</a:t>
              </a:r>
            </a:p>
          </p:txBody>
        </p:sp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3509963" y="3506807"/>
              <a:ext cx="1773237" cy="1196975"/>
              <a:chOff x="2211" y="2358"/>
              <a:chExt cx="1117" cy="754"/>
            </a:xfrm>
          </p:grpSpPr>
          <p:grpSp>
            <p:nvGrpSpPr>
              <p:cNvPr id="23" name="Group 28"/>
              <p:cNvGrpSpPr>
                <a:grpSpLocks/>
              </p:cNvGrpSpPr>
              <p:nvPr/>
            </p:nvGrpSpPr>
            <p:grpSpPr bwMode="auto">
              <a:xfrm>
                <a:off x="2211" y="2358"/>
                <a:ext cx="1117" cy="754"/>
                <a:chOff x="2016" y="2517"/>
                <a:chExt cx="993" cy="868"/>
              </a:xfrm>
            </p:grpSpPr>
            <p:sp>
              <p:nvSpPr>
                <p:cNvPr id="27" name="Rectangle 29"/>
                <p:cNvSpPr>
                  <a:spLocks noChangeArrowheads="1"/>
                </p:cNvSpPr>
                <p:nvPr/>
              </p:nvSpPr>
              <p:spPr bwMode="auto">
                <a:xfrm>
                  <a:off x="2016" y="2540"/>
                  <a:ext cx="993" cy="845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016" y="2517"/>
                  <a:ext cx="274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SE</a:t>
                  </a:r>
                </a:p>
              </p:txBody>
            </p:sp>
          </p:grpSp>
          <p:grpSp>
            <p:nvGrpSpPr>
              <p:cNvPr id="24" name="Group 31"/>
              <p:cNvGrpSpPr>
                <a:grpSpLocks/>
              </p:cNvGrpSpPr>
              <p:nvPr/>
            </p:nvGrpSpPr>
            <p:grpSpPr bwMode="auto">
              <a:xfrm>
                <a:off x="2260" y="2536"/>
                <a:ext cx="1010" cy="540"/>
                <a:chOff x="2260" y="2536"/>
                <a:chExt cx="1010" cy="54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2260" y="2536"/>
                  <a:ext cx="1010" cy="54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400"/>
                    <a:t>SRM</a:t>
                  </a:r>
                </a:p>
              </p:txBody>
            </p:sp>
            <p:sp>
              <p:nvSpPr>
                <p:cNvPr id="26" name="AutoShape 33"/>
                <p:cNvSpPr>
                  <a:spLocks noChangeArrowheads="1"/>
                </p:cNvSpPr>
                <p:nvPr/>
              </p:nvSpPr>
              <p:spPr bwMode="auto">
                <a:xfrm>
                  <a:off x="2325" y="2770"/>
                  <a:ext cx="865" cy="2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CC"/>
                </a:solidFill>
                <a:ln w="9525">
                  <a:solidFill>
                    <a:srgbClr val="5A99A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/>
                    <a:t>gPlazma</a:t>
                  </a:r>
                </a:p>
              </p:txBody>
            </p:sp>
          </p:grpSp>
        </p:grpSp>
        <p:grpSp>
          <p:nvGrpSpPr>
            <p:cNvPr id="29" name="Group 34"/>
            <p:cNvGrpSpPr>
              <a:grpSpLocks/>
            </p:cNvGrpSpPr>
            <p:nvPr/>
          </p:nvGrpSpPr>
          <p:grpSpPr bwMode="auto">
            <a:xfrm>
              <a:off x="4114800" y="2506682"/>
              <a:ext cx="639763" cy="1655763"/>
              <a:chOff x="2592" y="1728"/>
              <a:chExt cx="403" cy="1043"/>
            </a:xfrm>
          </p:grpSpPr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 rot="5400000">
                <a:off x="2445" y="1875"/>
                <a:ext cx="69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/>
                  <a:t>ID Mapping?</a:t>
                </a:r>
              </a:p>
              <a:p>
                <a:pPr algn="ctr"/>
                <a:r>
                  <a:rPr lang="en-US" sz="1200"/>
                  <a:t>Yes / No +</a:t>
                </a:r>
              </a:p>
              <a:p>
                <a:pPr algn="ctr"/>
                <a:r>
                  <a:rPr lang="en-US" sz="1200"/>
                  <a:t>UserName</a:t>
                </a:r>
              </a:p>
            </p:txBody>
          </p:sp>
          <p:sp>
            <p:nvSpPr>
              <p:cNvPr id="31" name="Line 36"/>
              <p:cNvSpPr>
                <a:spLocks noChangeShapeType="1"/>
              </p:cNvSpPr>
              <p:nvPr/>
            </p:nvSpPr>
            <p:spPr bwMode="auto">
              <a:xfrm flipV="1">
                <a:off x="2856" y="1735"/>
                <a:ext cx="0" cy="10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7"/>
            <p:cNvGrpSpPr>
              <a:grpSpLocks/>
            </p:cNvGrpSpPr>
            <p:nvPr/>
          </p:nvGrpSpPr>
          <p:grpSpPr bwMode="auto">
            <a:xfrm>
              <a:off x="392113" y="1604982"/>
              <a:ext cx="2551112" cy="1143000"/>
              <a:chOff x="96" y="1008"/>
              <a:chExt cx="1606" cy="720"/>
            </a:xfrm>
          </p:grpSpPr>
          <p:sp>
            <p:nvSpPr>
              <p:cNvPr id="33" name="Rectangle 38"/>
              <p:cNvSpPr>
                <a:spLocks noChangeArrowheads="1"/>
              </p:cNvSpPr>
              <p:nvPr/>
            </p:nvSpPr>
            <p:spPr bwMode="auto">
              <a:xfrm>
                <a:off x="96" y="1008"/>
                <a:ext cx="1606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759" y="1046"/>
                <a:ext cx="916" cy="231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VO Services</a:t>
                </a:r>
              </a:p>
            </p:txBody>
          </p:sp>
          <p:sp>
            <p:nvSpPr>
              <p:cNvPr id="35" name="AutoShape 40" descr="10%"/>
              <p:cNvSpPr>
                <a:spLocks noChangeArrowheads="1"/>
              </p:cNvSpPr>
              <p:nvPr/>
            </p:nvSpPr>
            <p:spPr bwMode="auto">
              <a:xfrm>
                <a:off x="123" y="1312"/>
                <a:ext cx="672" cy="355"/>
              </a:xfrm>
              <a:prstGeom prst="roundRect">
                <a:avLst>
                  <a:gd name="adj" fmla="val 16667"/>
                </a:avLst>
              </a:prstGeom>
              <a:pattFill prst="pct10">
                <a:fgClr>
                  <a:srgbClr val="5A99A6"/>
                </a:fgClr>
                <a:bgClr>
                  <a:schemeClr val="bg1"/>
                </a:bgClr>
              </a:pattFill>
              <a:ln w="1270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VOMRS</a:t>
                </a:r>
              </a:p>
            </p:txBody>
          </p:sp>
          <p:sp>
            <p:nvSpPr>
              <p:cNvPr id="36" name="AutoShape 41" descr="10%"/>
              <p:cNvSpPr>
                <a:spLocks noChangeArrowheads="1"/>
              </p:cNvSpPr>
              <p:nvPr/>
            </p:nvSpPr>
            <p:spPr bwMode="auto">
              <a:xfrm>
                <a:off x="1104" y="1312"/>
                <a:ext cx="576" cy="355"/>
              </a:xfrm>
              <a:prstGeom prst="roundRect">
                <a:avLst>
                  <a:gd name="adj" fmla="val 16667"/>
                </a:avLst>
              </a:prstGeom>
              <a:pattFill prst="pct10">
                <a:fgClr>
                  <a:srgbClr val="5A99A6"/>
                </a:fgClr>
                <a:bgClr>
                  <a:schemeClr val="bg1"/>
                </a:bgClr>
              </a:pattFill>
              <a:ln w="1270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VOMS</a:t>
                </a:r>
              </a:p>
            </p:txBody>
          </p:sp>
          <p:cxnSp>
            <p:nvCxnSpPr>
              <p:cNvPr id="37" name="AutoShape 42"/>
              <p:cNvCxnSpPr>
                <a:cxnSpLocks noChangeShapeType="1"/>
                <a:stCxn id="36" idx="1"/>
                <a:endCxn id="35" idx="3"/>
              </p:cNvCxnSpPr>
              <p:nvPr/>
            </p:nvCxnSpPr>
            <p:spPr bwMode="auto">
              <a:xfrm flipH="1">
                <a:off x="795" y="1490"/>
                <a:ext cx="30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</p:cxnSp>
          <p:sp>
            <p:nvSpPr>
              <p:cNvPr id="38" name="Text Box 43"/>
              <p:cNvSpPr txBox="1">
                <a:spLocks noChangeArrowheads="1"/>
              </p:cNvSpPr>
              <p:nvPr/>
            </p:nvSpPr>
            <p:spPr bwMode="auto">
              <a:xfrm>
                <a:off x="775" y="1337"/>
                <a:ext cx="3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synch</a:t>
                </a:r>
              </a:p>
            </p:txBody>
          </p:sp>
        </p:grp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 rot="16200000">
              <a:off x="506412" y="3025795"/>
              <a:ext cx="6905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register</a:t>
              </a: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1285875" y="3730645"/>
              <a:ext cx="12223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get voms-proxy</a:t>
              </a:r>
            </a:p>
          </p:txBody>
        </p:sp>
        <p:grpSp>
          <p:nvGrpSpPr>
            <p:cNvPr id="41" name="Group 46"/>
            <p:cNvGrpSpPr>
              <a:grpSpLocks/>
            </p:cNvGrpSpPr>
            <p:nvPr/>
          </p:nvGrpSpPr>
          <p:grpSpPr bwMode="auto">
            <a:xfrm>
              <a:off x="728663" y="3441718"/>
              <a:ext cx="5022850" cy="1322386"/>
              <a:chOff x="459" y="2317"/>
              <a:chExt cx="3164" cy="833"/>
            </a:xfrm>
          </p:grpSpPr>
          <p:grpSp>
            <p:nvGrpSpPr>
              <p:cNvPr id="42" name="Group 47"/>
              <p:cNvGrpSpPr>
                <a:grpSpLocks/>
              </p:cNvGrpSpPr>
              <p:nvPr/>
            </p:nvGrpSpPr>
            <p:grpSpPr bwMode="auto">
              <a:xfrm>
                <a:off x="459" y="2317"/>
                <a:ext cx="3164" cy="825"/>
                <a:chOff x="458" y="2274"/>
                <a:chExt cx="3164" cy="1030"/>
              </a:xfrm>
            </p:grpSpPr>
            <p:sp>
              <p:nvSpPr>
                <p:cNvPr id="44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457" y="3164"/>
                  <a:ext cx="0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45" name="AutoShape 49"/>
                <p:cNvCxnSpPr>
                  <a:cxnSpLocks noChangeShapeType="1"/>
                  <a:endCxn id="17" idx="2"/>
                </p:cNvCxnSpPr>
                <p:nvPr/>
              </p:nvCxnSpPr>
              <p:spPr bwMode="auto">
                <a:xfrm rot="16200000" flipH="1">
                  <a:off x="1686" y="1046"/>
                  <a:ext cx="708" cy="3164"/>
                </a:xfrm>
                <a:prstGeom prst="bentConnector3">
                  <a:avLst>
                    <a:gd name="adj1" fmla="val 120338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sp>
            <p:nvSpPr>
              <p:cNvPr id="43" name="Text Box 50"/>
              <p:cNvSpPr txBox="1">
                <a:spLocks noChangeArrowheads="1"/>
              </p:cNvSpPr>
              <p:nvPr/>
            </p:nvSpPr>
            <p:spPr bwMode="auto">
              <a:xfrm>
                <a:off x="623" y="286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Submit request </a:t>
                </a:r>
              </a:p>
              <a:p>
                <a:pPr algn="ctr"/>
                <a:r>
                  <a:rPr lang="en-US" sz="1200"/>
                  <a:t>with voms-proxy</a:t>
                </a:r>
              </a:p>
            </p:txBody>
          </p:sp>
        </p:grpSp>
        <p:grpSp>
          <p:nvGrpSpPr>
            <p:cNvPr id="46" name="Group 51"/>
            <p:cNvGrpSpPr>
              <a:grpSpLocks/>
            </p:cNvGrpSpPr>
            <p:nvPr/>
          </p:nvGrpSpPr>
          <p:grpSpPr bwMode="auto">
            <a:xfrm>
              <a:off x="2933700" y="2114570"/>
              <a:ext cx="1447800" cy="274637"/>
              <a:chOff x="1848" y="1481"/>
              <a:chExt cx="912" cy="173"/>
            </a:xfrm>
          </p:grpSpPr>
          <p:sp>
            <p:nvSpPr>
              <p:cNvPr id="47" name="Text Box 52"/>
              <p:cNvSpPr txBox="1">
                <a:spLocks noChangeArrowheads="1"/>
              </p:cNvSpPr>
              <p:nvPr/>
            </p:nvSpPr>
            <p:spPr bwMode="auto">
              <a:xfrm>
                <a:off x="1848" y="1481"/>
                <a:ext cx="3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synch</a:t>
                </a:r>
              </a:p>
            </p:txBody>
          </p:sp>
          <p:sp>
            <p:nvSpPr>
              <p:cNvPr id="48" name="Line 53"/>
              <p:cNvSpPr>
                <a:spLocks noChangeShapeType="1"/>
              </p:cNvSpPr>
              <p:nvPr/>
            </p:nvSpPr>
            <p:spPr bwMode="auto">
              <a:xfrm>
                <a:off x="1881" y="1634"/>
                <a:ext cx="8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492125" y="2863870"/>
              <a:ext cx="268288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393825" y="3411557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765175" y="4410095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5232400" y="2697182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auto">
            <a:xfrm>
              <a:off x="4757738" y="2694007"/>
              <a:ext cx="268287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auto">
            <a:xfrm>
              <a:off x="1590675" y="2422545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auto">
            <a:xfrm>
              <a:off x="3097213" y="2386032"/>
              <a:ext cx="268287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3</a:t>
              </a:r>
            </a:p>
          </p:txBody>
        </p:sp>
        <p:grpSp>
          <p:nvGrpSpPr>
            <p:cNvPr id="56" name="Group 61"/>
            <p:cNvGrpSpPr>
              <a:grpSpLocks/>
            </p:cNvGrpSpPr>
            <p:nvPr/>
          </p:nvGrpSpPr>
          <p:grpSpPr bwMode="auto">
            <a:xfrm>
              <a:off x="7156450" y="3506807"/>
              <a:ext cx="1639888" cy="1189038"/>
              <a:chOff x="4508" y="2358"/>
              <a:chExt cx="1033" cy="749"/>
            </a:xfrm>
          </p:grpSpPr>
          <p:grpSp>
            <p:nvGrpSpPr>
              <p:cNvPr id="57" name="Group 62"/>
              <p:cNvGrpSpPr>
                <a:grpSpLocks/>
              </p:cNvGrpSpPr>
              <p:nvPr/>
            </p:nvGrpSpPr>
            <p:grpSpPr bwMode="auto">
              <a:xfrm>
                <a:off x="4508" y="2358"/>
                <a:ext cx="1033" cy="749"/>
                <a:chOff x="3648" y="2508"/>
                <a:chExt cx="1033" cy="868"/>
              </a:xfrm>
            </p:grpSpPr>
            <p:sp>
              <p:nvSpPr>
                <p:cNvPr id="61" name="Rectangle 63"/>
                <p:cNvSpPr>
                  <a:spLocks noChangeArrowheads="1"/>
                </p:cNvSpPr>
                <p:nvPr/>
              </p:nvSpPr>
              <p:spPr bwMode="auto">
                <a:xfrm>
                  <a:off x="3648" y="2531"/>
                  <a:ext cx="993" cy="845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25" y="2508"/>
                  <a:ext cx="35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WN</a:t>
                  </a:r>
                </a:p>
              </p:txBody>
            </p:sp>
          </p:grpSp>
          <p:grpSp>
            <p:nvGrpSpPr>
              <p:cNvPr id="58" name="Group 65"/>
              <p:cNvGrpSpPr>
                <a:grpSpLocks/>
              </p:cNvGrpSpPr>
              <p:nvPr/>
            </p:nvGrpSpPr>
            <p:grpSpPr bwMode="auto">
              <a:xfrm>
                <a:off x="4552" y="2535"/>
                <a:ext cx="897" cy="537"/>
                <a:chOff x="4552" y="2535"/>
                <a:chExt cx="897" cy="537"/>
              </a:xfrm>
            </p:grpSpPr>
            <p:sp>
              <p:nvSpPr>
                <p:cNvPr id="59" name="AutoShape 66"/>
                <p:cNvSpPr>
                  <a:spLocks noChangeArrowheads="1"/>
                </p:cNvSpPr>
                <p:nvPr/>
              </p:nvSpPr>
              <p:spPr bwMode="auto">
                <a:xfrm>
                  <a:off x="4552" y="2535"/>
                  <a:ext cx="897" cy="53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sz="1400"/>
                    <a:t>gLExec</a:t>
                  </a:r>
                </a:p>
              </p:txBody>
            </p:sp>
            <p:sp>
              <p:nvSpPr>
                <p:cNvPr id="60" name="AutoShape 67"/>
                <p:cNvSpPr>
                  <a:spLocks noChangeArrowheads="1"/>
                </p:cNvSpPr>
                <p:nvPr/>
              </p:nvSpPr>
              <p:spPr bwMode="auto">
                <a:xfrm>
                  <a:off x="4610" y="2767"/>
                  <a:ext cx="768" cy="2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CC"/>
                </a:solidFill>
                <a:ln w="9525">
                  <a:solidFill>
                    <a:srgbClr val="5A99A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/>
                </a:p>
                <a:p>
                  <a:pPr algn="ctr"/>
                  <a:r>
                    <a:rPr lang="en-US" sz="1400"/>
                    <a:t>Prima </a:t>
                  </a:r>
                </a:p>
                <a:p>
                  <a:pPr algn="ctr"/>
                  <a:endParaRPr lang="en-US" sz="1400"/>
                </a:p>
              </p:txBody>
            </p:sp>
          </p:grpSp>
        </p:grpSp>
        <p:grpSp>
          <p:nvGrpSpPr>
            <p:cNvPr id="63" name="Group 68"/>
            <p:cNvGrpSpPr>
              <a:grpSpLocks/>
            </p:cNvGrpSpPr>
            <p:nvPr/>
          </p:nvGrpSpPr>
          <p:grpSpPr bwMode="auto">
            <a:xfrm>
              <a:off x="3748088" y="5033982"/>
              <a:ext cx="715962" cy="609600"/>
              <a:chOff x="2457" y="3320"/>
              <a:chExt cx="451" cy="384"/>
            </a:xfrm>
          </p:grpSpPr>
          <p:grpSp>
            <p:nvGrpSpPr>
              <p:cNvPr id="64" name="Group 69"/>
              <p:cNvGrpSpPr>
                <a:grpSpLocks/>
              </p:cNvGrpSpPr>
              <p:nvPr/>
            </p:nvGrpSpPr>
            <p:grpSpPr bwMode="auto">
              <a:xfrm>
                <a:off x="2499" y="3320"/>
                <a:ext cx="364" cy="384"/>
                <a:chOff x="2630" y="3661"/>
                <a:chExt cx="364" cy="384"/>
              </a:xfrm>
            </p:grpSpPr>
            <p:sp>
              <p:nvSpPr>
                <p:cNvPr id="66" name="Oval 70"/>
                <p:cNvSpPr>
                  <a:spLocks noChangeArrowheads="1"/>
                </p:cNvSpPr>
                <p:nvPr/>
              </p:nvSpPr>
              <p:spPr bwMode="auto">
                <a:xfrm>
                  <a:off x="2630" y="3661"/>
                  <a:ext cx="364" cy="12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Oval 71"/>
                <p:cNvSpPr>
                  <a:spLocks noChangeArrowheads="1"/>
                </p:cNvSpPr>
                <p:nvPr/>
              </p:nvSpPr>
              <p:spPr bwMode="auto">
                <a:xfrm>
                  <a:off x="2630" y="3924"/>
                  <a:ext cx="364" cy="12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72"/>
                <p:cNvSpPr>
                  <a:spLocks noChangeShapeType="1"/>
                </p:cNvSpPr>
                <p:nvPr/>
              </p:nvSpPr>
              <p:spPr bwMode="auto">
                <a:xfrm>
                  <a:off x="2631" y="3723"/>
                  <a:ext cx="0" cy="2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73"/>
                <p:cNvSpPr>
                  <a:spLocks noChangeShapeType="1"/>
                </p:cNvSpPr>
                <p:nvPr/>
              </p:nvSpPr>
              <p:spPr bwMode="auto">
                <a:xfrm>
                  <a:off x="2994" y="3729"/>
                  <a:ext cx="0" cy="2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" name="Text Box 74"/>
              <p:cNvSpPr txBox="1">
                <a:spLocks noChangeArrowheads="1"/>
              </p:cNvSpPr>
              <p:nvPr/>
            </p:nvSpPr>
            <p:spPr bwMode="auto">
              <a:xfrm>
                <a:off x="2457" y="3421"/>
                <a:ext cx="45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Storage</a:t>
                </a:r>
              </a:p>
            </p:txBody>
          </p:sp>
        </p:grpSp>
        <p:grpSp>
          <p:nvGrpSpPr>
            <p:cNvPr id="70" name="Group 75"/>
            <p:cNvGrpSpPr>
              <a:grpSpLocks/>
            </p:cNvGrpSpPr>
            <p:nvPr/>
          </p:nvGrpSpPr>
          <p:grpSpPr bwMode="auto">
            <a:xfrm>
              <a:off x="6253163" y="4899045"/>
              <a:ext cx="723900" cy="771525"/>
              <a:chOff x="3972" y="3510"/>
              <a:chExt cx="456" cy="486"/>
            </a:xfrm>
          </p:grpSpPr>
          <p:grpSp>
            <p:nvGrpSpPr>
              <p:cNvPr id="71" name="Group 76"/>
              <p:cNvGrpSpPr>
                <a:grpSpLocks/>
              </p:cNvGrpSpPr>
              <p:nvPr/>
            </p:nvGrpSpPr>
            <p:grpSpPr bwMode="auto">
              <a:xfrm>
                <a:off x="3976" y="3510"/>
                <a:ext cx="447" cy="486"/>
                <a:chOff x="3976" y="3510"/>
                <a:chExt cx="447" cy="486"/>
              </a:xfrm>
            </p:grpSpPr>
            <p:grpSp>
              <p:nvGrpSpPr>
                <p:cNvPr id="73" name="Group 77"/>
                <p:cNvGrpSpPr>
                  <a:grpSpLocks/>
                </p:cNvGrpSpPr>
                <p:nvPr/>
              </p:nvGrpSpPr>
              <p:grpSpPr bwMode="auto">
                <a:xfrm>
                  <a:off x="3976" y="3903"/>
                  <a:ext cx="447" cy="93"/>
                  <a:chOff x="3972" y="3903"/>
                  <a:chExt cx="447" cy="93"/>
                </a:xfrm>
              </p:grpSpPr>
              <p:sp>
                <p:nvSpPr>
                  <p:cNvPr id="8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408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32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" name="Group 82"/>
                <p:cNvGrpSpPr>
                  <a:grpSpLocks/>
                </p:cNvGrpSpPr>
                <p:nvPr/>
              </p:nvGrpSpPr>
              <p:grpSpPr bwMode="auto">
                <a:xfrm>
                  <a:off x="3976" y="3777"/>
                  <a:ext cx="447" cy="93"/>
                  <a:chOff x="3972" y="3903"/>
                  <a:chExt cx="447" cy="93"/>
                </a:xfrm>
              </p:grpSpPr>
              <p:sp>
                <p:nvSpPr>
                  <p:cNvPr id="85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8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32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87"/>
                <p:cNvGrpSpPr>
                  <a:grpSpLocks/>
                </p:cNvGrpSpPr>
                <p:nvPr/>
              </p:nvGrpSpPr>
              <p:grpSpPr bwMode="auto">
                <a:xfrm>
                  <a:off x="3976" y="3648"/>
                  <a:ext cx="447" cy="93"/>
                  <a:chOff x="3972" y="3903"/>
                  <a:chExt cx="447" cy="93"/>
                </a:xfrm>
              </p:grpSpPr>
              <p:sp>
                <p:nvSpPr>
                  <p:cNvPr id="81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408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432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92"/>
                <p:cNvGrpSpPr>
                  <a:grpSpLocks/>
                </p:cNvGrpSpPr>
                <p:nvPr/>
              </p:nvGrpSpPr>
              <p:grpSpPr bwMode="auto">
                <a:xfrm>
                  <a:off x="3976" y="3510"/>
                  <a:ext cx="447" cy="93"/>
                  <a:chOff x="3972" y="3903"/>
                  <a:chExt cx="447" cy="93"/>
                </a:xfrm>
              </p:grpSpPr>
              <p:sp>
                <p:nvSpPr>
                  <p:cNvPr id="7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3972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08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4326" y="3903"/>
                    <a:ext cx="93" cy="9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Right"/>
                    <a:lightRig rig="legacyFlat3" dir="b"/>
                  </a:scene3d>
                  <a:sp3d extrusionH="887400" prstMaterial="legacyMatte">
                    <a:bevelT w="13500" h="13500" prst="angle"/>
                    <a:bevelB w="13500" h="13500" prst="angle"/>
                    <a:extrusionClr>
                      <a:schemeClr val="bg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2" name="Text Box 97"/>
              <p:cNvSpPr txBox="1">
                <a:spLocks noChangeArrowheads="1"/>
              </p:cNvSpPr>
              <p:nvPr/>
            </p:nvSpPr>
            <p:spPr bwMode="auto">
              <a:xfrm>
                <a:off x="3972" y="3609"/>
                <a:ext cx="4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/>
                  <a:t>Batch</a:t>
                </a:r>
              </a:p>
              <a:p>
                <a:pPr algn="ctr"/>
                <a:r>
                  <a:rPr lang="en-US" sz="1200" b="1"/>
                  <a:t>System</a:t>
                </a:r>
              </a:p>
            </p:txBody>
          </p:sp>
        </p:grpSp>
        <p:grpSp>
          <p:nvGrpSpPr>
            <p:cNvPr id="93" name="Group 98"/>
            <p:cNvGrpSpPr>
              <a:grpSpLocks/>
            </p:cNvGrpSpPr>
            <p:nvPr/>
          </p:nvGrpSpPr>
          <p:grpSpPr bwMode="auto">
            <a:xfrm>
              <a:off x="5618163" y="4551382"/>
              <a:ext cx="638175" cy="1177925"/>
              <a:chOff x="3538" y="3016"/>
              <a:chExt cx="403" cy="742"/>
            </a:xfrm>
          </p:grpSpPr>
          <p:grpSp>
            <p:nvGrpSpPr>
              <p:cNvPr id="94" name="Group 99"/>
              <p:cNvGrpSpPr>
                <a:grpSpLocks/>
              </p:cNvGrpSpPr>
              <p:nvPr/>
            </p:nvGrpSpPr>
            <p:grpSpPr bwMode="auto">
              <a:xfrm>
                <a:off x="2105" y="3016"/>
                <a:ext cx="175" cy="676"/>
                <a:chOff x="3683" y="3002"/>
                <a:chExt cx="175" cy="446"/>
              </a:xfrm>
            </p:grpSpPr>
            <p:sp>
              <p:nvSpPr>
                <p:cNvPr id="96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3686" y="3002"/>
                  <a:ext cx="0" cy="4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01"/>
                <p:cNvSpPr>
                  <a:spLocks noChangeShapeType="1"/>
                </p:cNvSpPr>
                <p:nvPr/>
              </p:nvSpPr>
              <p:spPr bwMode="auto">
                <a:xfrm>
                  <a:off x="3683" y="3448"/>
                  <a:ext cx="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" name="Text Box 102"/>
              <p:cNvSpPr txBox="1">
                <a:spLocks noChangeArrowheads="1"/>
              </p:cNvSpPr>
              <p:nvPr/>
            </p:nvSpPr>
            <p:spPr bwMode="auto">
              <a:xfrm rot="5400000">
                <a:off x="3377" y="3194"/>
                <a:ext cx="725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/>
                  <a:t>Submit</a:t>
                </a:r>
              </a:p>
              <a:p>
                <a:pPr algn="ctr"/>
                <a:r>
                  <a:rPr lang="en-US" sz="1200"/>
                  <a:t>Pilot OR  Job </a:t>
                </a:r>
              </a:p>
              <a:p>
                <a:pPr algn="ctr"/>
                <a:r>
                  <a:rPr lang="en-US" sz="1200"/>
                  <a:t>(UID/GID)</a:t>
                </a:r>
              </a:p>
            </p:txBody>
          </p:sp>
        </p:grpSp>
        <p:grpSp>
          <p:nvGrpSpPr>
            <p:cNvPr id="98" name="Group 103"/>
            <p:cNvGrpSpPr>
              <a:grpSpLocks/>
            </p:cNvGrpSpPr>
            <p:nvPr/>
          </p:nvGrpSpPr>
          <p:grpSpPr bwMode="auto">
            <a:xfrm flipH="1">
              <a:off x="4351338" y="4564082"/>
              <a:ext cx="336550" cy="1057275"/>
              <a:chOff x="3683" y="3002"/>
              <a:chExt cx="175" cy="446"/>
            </a:xfrm>
          </p:grpSpPr>
          <p:sp>
            <p:nvSpPr>
              <p:cNvPr id="99" name="Line 104"/>
              <p:cNvSpPr>
                <a:spLocks noChangeShapeType="1"/>
              </p:cNvSpPr>
              <p:nvPr/>
            </p:nvSpPr>
            <p:spPr bwMode="auto">
              <a:xfrm flipV="1">
                <a:off x="3686" y="3002"/>
                <a:ext cx="0" cy="4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05"/>
              <p:cNvSpPr>
                <a:spLocks noChangeShapeType="1"/>
              </p:cNvSpPr>
              <p:nvPr/>
            </p:nvSpPr>
            <p:spPr bwMode="auto">
              <a:xfrm>
                <a:off x="3683" y="3448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" name="Text Box 106"/>
            <p:cNvSpPr txBox="1">
              <a:spLocks noChangeArrowheads="1"/>
            </p:cNvSpPr>
            <p:nvPr/>
          </p:nvSpPr>
          <p:spPr bwMode="auto">
            <a:xfrm rot="5400000">
              <a:off x="4339431" y="4874439"/>
              <a:ext cx="862013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Access</a:t>
              </a:r>
            </a:p>
            <a:p>
              <a:pPr algn="ctr"/>
              <a:r>
                <a:rPr lang="en-US" sz="1200"/>
                <a:t>Data</a:t>
              </a:r>
            </a:p>
            <a:p>
              <a:pPr algn="ctr"/>
              <a:r>
                <a:rPr lang="en-US" sz="1200"/>
                <a:t>(UID/GID)</a:t>
              </a:r>
            </a:p>
          </p:txBody>
        </p:sp>
        <p:sp>
          <p:nvSpPr>
            <p:cNvPr id="102" name="Oval 107"/>
            <p:cNvSpPr>
              <a:spLocks noChangeArrowheads="1"/>
            </p:cNvSpPr>
            <p:nvPr/>
          </p:nvSpPr>
          <p:spPr bwMode="auto">
            <a:xfrm>
              <a:off x="5003800" y="5054620"/>
              <a:ext cx="268288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03" name="Oval 108"/>
            <p:cNvSpPr>
              <a:spLocks noChangeArrowheads="1"/>
            </p:cNvSpPr>
            <p:nvPr/>
          </p:nvSpPr>
          <p:spPr bwMode="auto">
            <a:xfrm>
              <a:off x="5384800" y="5049857"/>
              <a:ext cx="268288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04" name="Line 109"/>
            <p:cNvSpPr>
              <a:spLocks noChangeShapeType="1"/>
            </p:cNvSpPr>
            <p:nvPr/>
          </p:nvSpPr>
          <p:spPr bwMode="auto">
            <a:xfrm>
              <a:off x="5346700" y="3482995"/>
              <a:ext cx="0" cy="998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0"/>
            <p:cNvSpPr>
              <a:spLocks noChangeShapeType="1"/>
            </p:cNvSpPr>
            <p:nvPr/>
          </p:nvSpPr>
          <p:spPr bwMode="auto">
            <a:xfrm>
              <a:off x="5346700" y="4492645"/>
              <a:ext cx="298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11"/>
            <p:cNvSpPr>
              <a:spLocks noChangeShapeType="1"/>
            </p:cNvSpPr>
            <p:nvPr/>
          </p:nvSpPr>
          <p:spPr bwMode="auto">
            <a:xfrm>
              <a:off x="7412038" y="3481407"/>
              <a:ext cx="0" cy="652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12"/>
            <p:cNvSpPr>
              <a:spLocks noChangeShapeType="1"/>
            </p:cNvSpPr>
            <p:nvPr/>
          </p:nvSpPr>
          <p:spPr bwMode="auto">
            <a:xfrm flipV="1">
              <a:off x="5738813" y="2517795"/>
              <a:ext cx="0" cy="1627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" name="Group 113"/>
            <p:cNvGrpSpPr>
              <a:grpSpLocks/>
            </p:cNvGrpSpPr>
            <p:nvPr/>
          </p:nvGrpSpPr>
          <p:grpSpPr bwMode="auto">
            <a:xfrm>
              <a:off x="5738813" y="3300432"/>
              <a:ext cx="1781175" cy="836613"/>
              <a:chOff x="3615" y="2228"/>
              <a:chExt cx="1122" cy="527"/>
            </a:xfrm>
          </p:grpSpPr>
          <p:sp>
            <p:nvSpPr>
              <p:cNvPr id="109" name="Line 114"/>
              <p:cNvSpPr>
                <a:spLocks noChangeShapeType="1"/>
              </p:cNvSpPr>
              <p:nvPr/>
            </p:nvSpPr>
            <p:spPr bwMode="auto">
              <a:xfrm>
                <a:off x="3615" y="2228"/>
                <a:ext cx="1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15"/>
              <p:cNvSpPr>
                <a:spLocks noChangeShapeType="1"/>
              </p:cNvSpPr>
              <p:nvPr/>
            </p:nvSpPr>
            <p:spPr bwMode="auto">
              <a:xfrm>
                <a:off x="4737" y="2228"/>
                <a:ext cx="0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116"/>
            <p:cNvGrpSpPr>
              <a:grpSpLocks/>
            </p:cNvGrpSpPr>
            <p:nvPr/>
          </p:nvGrpSpPr>
          <p:grpSpPr bwMode="auto">
            <a:xfrm>
              <a:off x="7015163" y="4564082"/>
              <a:ext cx="469900" cy="1047750"/>
              <a:chOff x="4419" y="3039"/>
              <a:chExt cx="219" cy="622"/>
            </a:xfrm>
          </p:grpSpPr>
          <p:sp>
            <p:nvSpPr>
              <p:cNvPr id="112" name="Line 117"/>
              <p:cNvSpPr>
                <a:spLocks noChangeShapeType="1"/>
              </p:cNvSpPr>
              <p:nvPr/>
            </p:nvSpPr>
            <p:spPr bwMode="auto">
              <a:xfrm>
                <a:off x="4419" y="3661"/>
                <a:ext cx="2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18"/>
              <p:cNvSpPr>
                <a:spLocks noChangeShapeType="1"/>
              </p:cNvSpPr>
              <p:nvPr/>
            </p:nvSpPr>
            <p:spPr bwMode="auto">
              <a:xfrm flipV="1">
                <a:off x="4638" y="3039"/>
                <a:ext cx="0" cy="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Text Box 119"/>
            <p:cNvSpPr txBox="1">
              <a:spLocks noChangeArrowheads="1"/>
            </p:cNvSpPr>
            <p:nvPr/>
          </p:nvSpPr>
          <p:spPr bwMode="auto">
            <a:xfrm rot="5400000">
              <a:off x="6918325" y="4924445"/>
              <a:ext cx="1114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Schedule</a:t>
              </a:r>
            </a:p>
            <a:p>
              <a:pPr algn="ctr"/>
              <a:r>
                <a:rPr lang="en-US" sz="1200"/>
                <a:t>Pilot OR Job</a:t>
              </a:r>
            </a:p>
          </p:txBody>
        </p:sp>
        <p:sp>
          <p:nvSpPr>
            <p:cNvPr id="115" name="Oval 120"/>
            <p:cNvSpPr>
              <a:spLocks noChangeArrowheads="1"/>
            </p:cNvSpPr>
            <p:nvPr/>
          </p:nvSpPr>
          <p:spPr bwMode="auto">
            <a:xfrm>
              <a:off x="7561263" y="5435620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9</a:t>
              </a:r>
            </a:p>
          </p:txBody>
        </p:sp>
        <p:grpSp>
          <p:nvGrpSpPr>
            <p:cNvPr id="116" name="Group 121"/>
            <p:cNvGrpSpPr>
              <a:grpSpLocks/>
            </p:cNvGrpSpPr>
            <p:nvPr/>
          </p:nvGrpSpPr>
          <p:grpSpPr bwMode="auto">
            <a:xfrm>
              <a:off x="7631113" y="4545032"/>
              <a:ext cx="863600" cy="749300"/>
              <a:chOff x="4807" y="3012"/>
              <a:chExt cx="543" cy="472"/>
            </a:xfrm>
          </p:grpSpPr>
          <p:grpSp>
            <p:nvGrpSpPr>
              <p:cNvPr id="117" name="Group 122"/>
              <p:cNvGrpSpPr>
                <a:grpSpLocks/>
              </p:cNvGrpSpPr>
              <p:nvPr/>
            </p:nvGrpSpPr>
            <p:grpSpPr bwMode="auto">
              <a:xfrm>
                <a:off x="4108" y="3012"/>
                <a:ext cx="342" cy="334"/>
                <a:chOff x="4878" y="3012"/>
                <a:chExt cx="342" cy="301"/>
              </a:xfrm>
            </p:grpSpPr>
            <p:sp>
              <p:nvSpPr>
                <p:cNvPr id="119" name="Line 123"/>
                <p:cNvSpPr>
                  <a:spLocks noChangeShapeType="1"/>
                </p:cNvSpPr>
                <p:nvPr/>
              </p:nvSpPr>
              <p:spPr bwMode="auto">
                <a:xfrm>
                  <a:off x="4881" y="302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24"/>
                <p:cNvSpPr>
                  <a:spLocks noChangeShapeType="1"/>
                </p:cNvSpPr>
                <p:nvPr/>
              </p:nvSpPr>
              <p:spPr bwMode="auto">
                <a:xfrm>
                  <a:off x="5220" y="3012"/>
                  <a:ext cx="0" cy="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25"/>
                <p:cNvSpPr>
                  <a:spLocks noChangeShapeType="1"/>
                </p:cNvSpPr>
                <p:nvPr/>
              </p:nvSpPr>
              <p:spPr bwMode="auto">
                <a:xfrm>
                  <a:off x="4878" y="3313"/>
                  <a:ext cx="3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8" name="Text Box 126"/>
              <p:cNvSpPr txBox="1">
                <a:spLocks noChangeArrowheads="1"/>
              </p:cNvSpPr>
              <p:nvPr/>
            </p:nvSpPr>
            <p:spPr bwMode="auto">
              <a:xfrm>
                <a:off x="4807" y="3081"/>
                <a:ext cx="543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/>
                  <a:t>Pilot SU</a:t>
                </a:r>
              </a:p>
              <a:p>
                <a:pPr algn="ctr"/>
                <a:r>
                  <a:rPr lang="en-US" sz="1200"/>
                  <a:t>Job</a:t>
                </a:r>
              </a:p>
              <a:p>
                <a:pPr algn="ctr"/>
                <a:r>
                  <a:rPr lang="en-US" sz="1200"/>
                  <a:t>(UID/GID)</a:t>
                </a:r>
              </a:p>
            </p:txBody>
          </p:sp>
        </p:grpSp>
        <p:sp>
          <p:nvSpPr>
            <p:cNvPr id="122" name="Oval 127"/>
            <p:cNvSpPr>
              <a:spLocks noChangeArrowheads="1"/>
            </p:cNvSpPr>
            <p:nvPr/>
          </p:nvSpPr>
          <p:spPr bwMode="auto">
            <a:xfrm>
              <a:off x="8418513" y="4745057"/>
              <a:ext cx="3048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/>
                <a:t>10</a:t>
              </a:r>
            </a:p>
          </p:txBody>
        </p:sp>
        <p:pic>
          <p:nvPicPr>
            <p:cNvPr id="123" name="Picture 128" descr="MCj039741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5" y="3494107"/>
              <a:ext cx="731838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Text Box 129"/>
            <p:cNvSpPr txBox="1">
              <a:spLocks noChangeArrowheads="1"/>
            </p:cNvSpPr>
            <p:nvPr/>
          </p:nvSpPr>
          <p:spPr bwMode="auto">
            <a:xfrm>
              <a:off x="2386013" y="1225570"/>
              <a:ext cx="514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VO</a:t>
              </a:r>
            </a:p>
          </p:txBody>
        </p:sp>
        <p:cxnSp>
          <p:nvCxnSpPr>
            <p:cNvPr id="125" name="AutoShape 130"/>
            <p:cNvCxnSpPr>
              <a:cxnSpLocks noChangeShapeType="1"/>
            </p:cNvCxnSpPr>
            <p:nvPr/>
          </p:nvCxnSpPr>
          <p:spPr bwMode="auto">
            <a:xfrm flipV="1">
              <a:off x="1331913" y="2651145"/>
              <a:ext cx="1119187" cy="113982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6" name="AutoShape 131"/>
            <p:cNvCxnSpPr>
              <a:cxnSpLocks noChangeShapeType="1"/>
            </p:cNvCxnSpPr>
            <p:nvPr/>
          </p:nvCxnSpPr>
          <p:spPr bwMode="auto">
            <a:xfrm flipV="1">
              <a:off x="966788" y="2651145"/>
              <a:ext cx="1587" cy="842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27" name="Group 132"/>
            <p:cNvGrpSpPr>
              <a:grpSpLocks/>
            </p:cNvGrpSpPr>
            <p:nvPr/>
          </p:nvGrpSpPr>
          <p:grpSpPr bwMode="auto">
            <a:xfrm>
              <a:off x="4514850" y="3419495"/>
              <a:ext cx="2898775" cy="57150"/>
              <a:chOff x="2844" y="2303"/>
              <a:chExt cx="1826" cy="36"/>
            </a:xfrm>
          </p:grpSpPr>
          <p:sp>
            <p:nvSpPr>
              <p:cNvPr id="128" name="Line 133"/>
              <p:cNvSpPr>
                <a:spLocks noChangeShapeType="1"/>
              </p:cNvSpPr>
              <p:nvPr/>
            </p:nvSpPr>
            <p:spPr bwMode="auto">
              <a:xfrm>
                <a:off x="2844" y="2339"/>
                <a:ext cx="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34"/>
              <p:cNvSpPr>
                <a:spLocks/>
              </p:cNvSpPr>
              <p:nvPr/>
            </p:nvSpPr>
            <p:spPr bwMode="auto">
              <a:xfrm>
                <a:off x="3582" y="2303"/>
                <a:ext cx="63" cy="34"/>
              </a:xfrm>
              <a:custGeom>
                <a:avLst/>
                <a:gdLst>
                  <a:gd name="T0" fmla="*/ 0 w 48"/>
                  <a:gd name="T1" fmla="*/ 31 h 34"/>
                  <a:gd name="T2" fmla="*/ 370 w 48"/>
                  <a:gd name="T3" fmla="*/ 1 h 34"/>
                  <a:gd name="T4" fmla="*/ 732 w 48"/>
                  <a:gd name="T5" fmla="*/ 34 h 34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34"/>
                  <a:gd name="T11" fmla="*/ 48 w 48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34">
                    <a:moveTo>
                      <a:pt x="0" y="31"/>
                    </a:moveTo>
                    <a:cubicBezTo>
                      <a:pt x="8" y="15"/>
                      <a:pt x="16" y="0"/>
                      <a:pt x="24" y="1"/>
                    </a:cubicBezTo>
                    <a:cubicBezTo>
                      <a:pt x="32" y="2"/>
                      <a:pt x="45" y="29"/>
                      <a:pt x="48" y="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35"/>
              <p:cNvSpPr>
                <a:spLocks noChangeShapeType="1"/>
              </p:cNvSpPr>
              <p:nvPr/>
            </p:nvSpPr>
            <p:spPr bwMode="auto">
              <a:xfrm>
                <a:off x="3645" y="2339"/>
                <a:ext cx="10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136"/>
            <p:cNvGrpSpPr>
              <a:grpSpLocks/>
            </p:cNvGrpSpPr>
            <p:nvPr/>
          </p:nvGrpSpPr>
          <p:grpSpPr bwMode="auto">
            <a:xfrm>
              <a:off x="4840288" y="3297257"/>
              <a:ext cx="898525" cy="862013"/>
              <a:chOff x="3049" y="2226"/>
              <a:chExt cx="566" cy="543"/>
            </a:xfrm>
          </p:grpSpPr>
          <p:sp>
            <p:nvSpPr>
              <p:cNvPr id="132" name="Line 137"/>
              <p:cNvSpPr>
                <a:spLocks noChangeShapeType="1"/>
              </p:cNvSpPr>
              <p:nvPr/>
            </p:nvSpPr>
            <p:spPr bwMode="auto">
              <a:xfrm rot="-5400000">
                <a:off x="2888" y="2572"/>
                <a:ext cx="3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8"/>
              <p:cNvSpPr>
                <a:spLocks/>
              </p:cNvSpPr>
              <p:nvPr/>
            </p:nvSpPr>
            <p:spPr bwMode="auto">
              <a:xfrm rot="-5400000">
                <a:off x="3034" y="2324"/>
                <a:ext cx="63" cy="34"/>
              </a:xfrm>
              <a:custGeom>
                <a:avLst/>
                <a:gdLst>
                  <a:gd name="T0" fmla="*/ 0 w 48"/>
                  <a:gd name="T1" fmla="*/ 31 h 34"/>
                  <a:gd name="T2" fmla="*/ 370 w 48"/>
                  <a:gd name="T3" fmla="*/ 1 h 34"/>
                  <a:gd name="T4" fmla="*/ 732 w 48"/>
                  <a:gd name="T5" fmla="*/ 34 h 34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34"/>
                  <a:gd name="T11" fmla="*/ 48 w 48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34">
                    <a:moveTo>
                      <a:pt x="0" y="31"/>
                    </a:moveTo>
                    <a:cubicBezTo>
                      <a:pt x="8" y="15"/>
                      <a:pt x="16" y="0"/>
                      <a:pt x="24" y="1"/>
                    </a:cubicBezTo>
                    <a:cubicBezTo>
                      <a:pt x="32" y="2"/>
                      <a:pt x="45" y="29"/>
                      <a:pt x="48" y="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39"/>
              <p:cNvSpPr>
                <a:spLocks noChangeShapeType="1"/>
              </p:cNvSpPr>
              <p:nvPr/>
            </p:nvSpPr>
            <p:spPr bwMode="auto">
              <a:xfrm rot="-5400000">
                <a:off x="3043" y="2268"/>
                <a:ext cx="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40"/>
              <p:cNvSpPr>
                <a:spLocks noChangeShapeType="1"/>
              </p:cNvSpPr>
              <p:nvPr/>
            </p:nvSpPr>
            <p:spPr bwMode="auto">
              <a:xfrm flipH="1">
                <a:off x="3084" y="2229"/>
                <a:ext cx="5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6" name="Text Box 14"/>
            <p:cNvSpPr txBox="1">
              <a:spLocks noChangeArrowheads="1"/>
            </p:cNvSpPr>
            <p:nvPr/>
          </p:nvSpPr>
          <p:spPr bwMode="auto">
            <a:xfrm>
              <a:off x="6353175" y="1319232"/>
              <a:ext cx="65881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PDP</a:t>
              </a:r>
            </a:p>
          </p:txBody>
        </p:sp>
        <p:sp>
          <p:nvSpPr>
            <p:cNvPr id="137" name="Text Box 14"/>
            <p:cNvSpPr txBox="1">
              <a:spLocks noChangeArrowheads="1"/>
            </p:cNvSpPr>
            <p:nvPr/>
          </p:nvSpPr>
          <p:spPr bwMode="auto">
            <a:xfrm>
              <a:off x="8062913" y="3141682"/>
              <a:ext cx="762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PEPs</a:t>
              </a:r>
            </a:p>
          </p:txBody>
        </p:sp>
        <p:grpSp>
          <p:nvGrpSpPr>
            <p:cNvPr id="138" name="Group 146"/>
            <p:cNvGrpSpPr>
              <a:grpSpLocks/>
            </p:cNvGrpSpPr>
            <p:nvPr/>
          </p:nvGrpSpPr>
          <p:grpSpPr bwMode="auto">
            <a:xfrm>
              <a:off x="138113" y="5449907"/>
              <a:ext cx="3238500" cy="836613"/>
              <a:chOff x="138176" y="5685790"/>
              <a:chExt cx="3239008" cy="836930"/>
            </a:xfrm>
          </p:grpSpPr>
          <p:sp>
            <p:nvSpPr>
              <p:cNvPr id="139" name="Rectangle 6"/>
              <p:cNvSpPr>
                <a:spLocks noChangeArrowheads="1"/>
              </p:cNvSpPr>
              <p:nvPr/>
            </p:nvSpPr>
            <p:spPr bwMode="auto">
              <a:xfrm>
                <a:off x="138176" y="5685790"/>
                <a:ext cx="3239008" cy="8369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Text Box 7"/>
              <p:cNvSpPr txBox="1">
                <a:spLocks noChangeArrowheads="1"/>
              </p:cNvSpPr>
              <p:nvPr/>
            </p:nvSpPr>
            <p:spPr bwMode="auto">
              <a:xfrm>
                <a:off x="657289" y="6027103"/>
                <a:ext cx="184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" name="Text Box 8"/>
              <p:cNvSpPr txBox="1">
                <a:spLocks noChangeArrowheads="1"/>
              </p:cNvSpPr>
              <p:nvPr/>
            </p:nvSpPr>
            <p:spPr bwMode="auto">
              <a:xfrm>
                <a:off x="581089" y="5874703"/>
                <a:ext cx="184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AutoShape 9"/>
              <p:cNvSpPr>
                <a:spLocks noChangeArrowheads="1"/>
              </p:cNvSpPr>
              <p:nvPr/>
            </p:nvSpPr>
            <p:spPr bwMode="auto">
              <a:xfrm>
                <a:off x="206439" y="5990590"/>
                <a:ext cx="878649" cy="3810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/>
                  <a:t>AuthZ </a:t>
                </a:r>
              </a:p>
              <a:p>
                <a:pPr algn="ctr"/>
                <a:r>
                  <a:rPr lang="en-US" sz="900"/>
                  <a:t>Components</a:t>
                </a:r>
              </a:p>
            </p:txBody>
          </p:sp>
          <p:sp>
            <p:nvSpPr>
              <p:cNvPr id="143" name="Text Box 10"/>
              <p:cNvSpPr txBox="1">
                <a:spLocks noChangeArrowheads="1"/>
              </p:cNvSpPr>
              <p:nvPr/>
            </p:nvSpPr>
            <p:spPr bwMode="auto">
              <a:xfrm>
                <a:off x="138176" y="5685790"/>
                <a:ext cx="690563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Legend</a:t>
                </a:r>
              </a:p>
            </p:txBody>
          </p:sp>
          <p:sp>
            <p:nvSpPr>
              <p:cNvPr id="144" name="AutoShape 18"/>
              <p:cNvSpPr>
                <a:spLocks noChangeArrowheads="1"/>
              </p:cNvSpPr>
              <p:nvPr/>
            </p:nvSpPr>
            <p:spPr bwMode="auto">
              <a:xfrm>
                <a:off x="1149160" y="5983986"/>
                <a:ext cx="850328" cy="392430"/>
              </a:xfrm>
              <a:prstGeom prst="roundRect">
                <a:avLst>
                  <a:gd name="adj" fmla="val 16667"/>
                </a:avLst>
              </a:prstGeom>
              <a:solidFill>
                <a:srgbClr val="FFCD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/>
                  <a:t>Not Officially</a:t>
                </a:r>
              </a:p>
              <a:p>
                <a:pPr algn="ctr"/>
                <a:r>
                  <a:rPr lang="en-US" sz="900"/>
                  <a:t>In OSG</a:t>
                </a:r>
              </a:p>
            </p:txBody>
          </p:sp>
          <p:grpSp>
            <p:nvGrpSpPr>
              <p:cNvPr id="145" name="Group 145"/>
              <p:cNvGrpSpPr>
                <a:grpSpLocks/>
              </p:cNvGrpSpPr>
              <p:nvPr/>
            </p:nvGrpSpPr>
            <p:grpSpPr bwMode="auto">
              <a:xfrm>
                <a:off x="2072640" y="5974080"/>
                <a:ext cx="1194816" cy="414528"/>
                <a:chOff x="1499616" y="5583936"/>
                <a:chExt cx="1194816" cy="470091"/>
              </a:xfrm>
            </p:grpSpPr>
            <p:sp>
              <p:nvSpPr>
                <p:cNvPr id="146" name="AutoShape 11" descr="10%"/>
                <p:cNvSpPr>
                  <a:spLocks noChangeArrowheads="1"/>
                </p:cNvSpPr>
                <p:nvPr/>
              </p:nvSpPr>
              <p:spPr bwMode="auto">
                <a:xfrm>
                  <a:off x="1499616" y="5583936"/>
                  <a:ext cx="1194816" cy="470091"/>
                </a:xfrm>
                <a:prstGeom prst="roundRect">
                  <a:avLst>
                    <a:gd name="adj" fmla="val 16667"/>
                  </a:avLst>
                </a:prstGeom>
                <a:pattFill prst="pct10">
                  <a:fgClr>
                    <a:srgbClr val="5A99A6"/>
                  </a:fgClr>
                  <a:bgClr>
                    <a:schemeClr val="bg1"/>
                  </a:bgClr>
                </a:patt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Text Box 12" descr="10%"/>
                <p:cNvSpPr txBox="1">
                  <a:spLocks noChangeArrowheads="1"/>
                </p:cNvSpPr>
                <p:nvPr/>
              </p:nvSpPr>
              <p:spPr bwMode="auto">
                <a:xfrm>
                  <a:off x="1512824" y="5649214"/>
                  <a:ext cx="1145032" cy="369332"/>
                </a:xfrm>
                <a:prstGeom prst="rect">
                  <a:avLst/>
                </a:prstGeom>
                <a:pattFill prst="pct10">
                  <a:fgClr>
                    <a:srgbClr val="5A99A6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/>
                    <a:t>VO Management </a:t>
                  </a:r>
                </a:p>
                <a:p>
                  <a:pPr algn="ctr"/>
                  <a:r>
                    <a:rPr lang="en-US" sz="900"/>
                    <a:t>Services</a:t>
                  </a:r>
                </a:p>
              </p:txBody>
            </p:sp>
          </p:grpSp>
        </p:grpSp>
      </p:grpSp>
      <p:sp>
        <p:nvSpPr>
          <p:cNvPr id="150" name="TextBox 149"/>
          <p:cNvSpPr txBox="1"/>
          <p:nvPr/>
        </p:nvSpPr>
        <p:spPr>
          <a:xfrm>
            <a:off x="2260776" y="6215082"/>
            <a:ext cx="6668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graphic: Dave Dykstra, Fermi National Accelerator Laboratory, CHEP, March 2009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Argus services and daemons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Administration Point </a:t>
            </a:r>
            <a:br>
              <a:rPr lang="en-US" sz="2400" dirty="0" smtClean="0"/>
            </a:br>
            <a:r>
              <a:rPr lang="en-US" sz="2400" dirty="0" smtClean="0"/>
              <a:t>Formulating rules through CLI and/or </a:t>
            </a:r>
            <a:r>
              <a:rPr lang="en-GB" sz="2400" dirty="0" smtClean="0"/>
              <a:t>file-based input</a:t>
            </a:r>
          </a:p>
          <a:p>
            <a:r>
              <a:rPr lang="en-US" sz="2400" dirty="0" smtClean="0"/>
              <a:t>Decision Point</a:t>
            </a:r>
            <a:br>
              <a:rPr lang="en-US" sz="2400" dirty="0" smtClean="0"/>
            </a:br>
            <a:r>
              <a:rPr lang="en-US" sz="2400" dirty="0" smtClean="0"/>
              <a:t>Evaluating a request from a </a:t>
            </a:r>
            <a:br>
              <a:rPr lang="en-US" sz="2400" dirty="0" smtClean="0"/>
            </a:br>
            <a:r>
              <a:rPr lang="en-US" sz="2400" dirty="0" smtClean="0"/>
              <a:t>client based on the rules</a:t>
            </a:r>
          </a:p>
          <a:p>
            <a:r>
              <a:rPr lang="en-US" sz="2400" dirty="0" smtClean="0"/>
              <a:t>Enforcement Point</a:t>
            </a:r>
            <a:br>
              <a:rPr lang="en-US" sz="2400" dirty="0" smtClean="0"/>
            </a:br>
            <a:r>
              <a:rPr lang="en-US" sz="2400" dirty="0" smtClean="0"/>
              <a:t>Thin client part and server part: </a:t>
            </a:r>
            <a:br>
              <a:rPr lang="en-US" sz="2400" dirty="0" smtClean="0"/>
            </a:br>
            <a:r>
              <a:rPr lang="en-US" sz="2400" dirty="0" smtClean="0"/>
              <a:t>all complexity in server part</a:t>
            </a:r>
          </a:p>
          <a:p>
            <a:r>
              <a:rPr lang="en-US" sz="2400" dirty="0" smtClean="0"/>
              <a:t>Runtime Execution Environment</a:t>
            </a:r>
            <a:br>
              <a:rPr lang="en-US" sz="2400" dirty="0" smtClean="0"/>
            </a:br>
            <a:r>
              <a:rPr lang="en-US" sz="2400" dirty="0" smtClean="0"/>
              <a:t>Under which </a:t>
            </a:r>
            <a:r>
              <a:rPr lang="en-US" sz="2400" dirty="0" err="1" smtClean="0"/>
              <a:t>env</a:t>
            </a:r>
            <a:r>
              <a:rPr lang="en-US" sz="2400" dirty="0" smtClean="0"/>
              <a:t>. must I run? </a:t>
            </a:r>
            <a:br>
              <a:rPr lang="en-US" sz="2400" dirty="0" smtClean="0"/>
            </a:br>
            <a:r>
              <a:rPr lang="en-US" sz="2400" dirty="0" smtClean="0"/>
              <a:t>(Unix UID, GID, …)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316913"/>
            <a:ext cx="4071934" cy="36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222734" y="6143644"/>
            <a:ext cx="3921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Graphic: </a:t>
            </a:r>
            <a:r>
              <a:rPr lang="en-GB" sz="1400" dirty="0" err="1" smtClean="0">
                <a:solidFill>
                  <a:srgbClr val="C00000"/>
                </a:solidFill>
              </a:rPr>
              <a:t>Christoph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 err="1" smtClean="0">
                <a:solidFill>
                  <a:srgbClr val="C00000"/>
                </a:solidFill>
              </a:rPr>
              <a:t>Witzig</a:t>
            </a:r>
            <a:r>
              <a:rPr lang="en-GB" sz="1400" dirty="0" smtClean="0">
                <a:solidFill>
                  <a:srgbClr val="C00000"/>
                </a:solidFill>
              </a:rPr>
              <a:t>, SWITCH and EGEE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Argus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46" y="642919"/>
            <a:ext cx="23177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000232" y="6215082"/>
            <a:ext cx="6752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graphic: MJRA1.4 (EGEE-II) </a:t>
            </a:r>
            <a:r>
              <a:rPr lang="en-US" sz="1400" i="1" dirty="0" err="1" smtClean="0"/>
              <a:t>gLite</a:t>
            </a:r>
            <a:r>
              <a:rPr lang="en-US" sz="1400" i="1" dirty="0" smtClean="0"/>
              <a:t> security architecture, Oct 2008, </a:t>
            </a:r>
            <a:r>
              <a:rPr lang="en-US" sz="1400" i="1" dirty="0" err="1" smtClean="0"/>
              <a:t>Christoph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Witzig</a:t>
            </a:r>
            <a:endParaRPr lang="en-US" sz="1400" i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75057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achievements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" name="Picture 2" descr="H:\Home\davidg\Projects-misc\Privilege\authz-interop-diagram-0.8.gif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85786" y="1285859"/>
            <a:ext cx="7500990" cy="50932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6143644"/>
            <a:ext cx="2920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graphic: Gabriele </a:t>
            </a:r>
            <a:r>
              <a:rPr lang="en-US" sz="1400" i="1" dirty="0" err="1" smtClean="0">
                <a:solidFill>
                  <a:srgbClr val="C00000"/>
                </a:solidFill>
              </a:rPr>
              <a:t>Garzoglio</a:t>
            </a:r>
            <a:r>
              <a:rPr lang="en-US" sz="1400" i="1" dirty="0" smtClean="0">
                <a:solidFill>
                  <a:srgbClr val="C00000"/>
                </a:solidFill>
              </a:rPr>
              <a:t>, FNAL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 (Argus as an example)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Enables/eases various authorization tasks:</a:t>
            </a:r>
          </a:p>
          <a:p>
            <a:pPr lvl="1"/>
            <a:r>
              <a:rPr lang="en-US" sz="1800" dirty="0" smtClean="0"/>
              <a:t>Banning of users (VO, WMS, site, or grid wide)</a:t>
            </a:r>
          </a:p>
          <a:p>
            <a:r>
              <a:rPr lang="en-US" sz="2400" dirty="0" smtClean="0"/>
              <a:t>Composition of policies – e.g.</a:t>
            </a:r>
            <a:br>
              <a:rPr lang="en-US" sz="2400" dirty="0" smtClean="0"/>
            </a:br>
            <a:r>
              <a:rPr lang="en-US" sz="2400" dirty="0" smtClean="0"/>
              <a:t>CERN policy + experiment policy + CE </a:t>
            </a:r>
            <a:r>
              <a:rPr lang="en-GB" sz="2400" dirty="0" smtClean="0"/>
              <a:t>policy </a:t>
            </a:r>
            <a:br>
              <a:rPr lang="en-GB" sz="2400" dirty="0" smtClean="0"/>
            </a:br>
            <a:r>
              <a:rPr lang="en-GB" sz="2400" dirty="0" smtClean="0"/>
              <a:t>+ OCST policy + NGI policy=&gt; Effective policy</a:t>
            </a:r>
          </a:p>
          <a:p>
            <a:r>
              <a:rPr lang="en-US" sz="2400" dirty="0" smtClean="0"/>
              <a:t>Support for authorization based on more detailed information about the job, action, and execution environment</a:t>
            </a:r>
          </a:p>
          <a:p>
            <a:pPr lvl="1"/>
            <a:r>
              <a:rPr lang="en-US" sz="1800" dirty="0" smtClean="0"/>
              <a:t>Support for authorization based on attributes other than FQAN</a:t>
            </a:r>
          </a:p>
          <a:p>
            <a:pPr lvl="1"/>
            <a:r>
              <a:rPr lang="en-US" sz="1800" dirty="0" smtClean="0"/>
              <a:t>Support for multiple credential formats (not just X.509)</a:t>
            </a:r>
          </a:p>
          <a:p>
            <a:pPr lvl="1"/>
            <a:r>
              <a:rPr lang="en-US" sz="1800" dirty="0" smtClean="0"/>
              <a:t>Support for multiple types of execution environments</a:t>
            </a:r>
          </a:p>
          <a:p>
            <a:pPr lvl="1"/>
            <a:r>
              <a:rPr lang="en-GB" sz="1800" dirty="0" smtClean="0"/>
              <a:t>Virtual machines, workspaces,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4596" y="6072206"/>
            <a:ext cx="642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smtClean="0">
                <a:solidFill>
                  <a:srgbClr val="C00000"/>
                </a:solidFill>
              </a:rPr>
              <a:t>https://twiki.cern.ch/twiki/bin/view/EGEE/AuthorizationFramework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Specialised</a:t>
            </a:r>
            <a:r>
              <a:rPr lang="en-US" b="0" dirty="0" smtClean="0"/>
              <a:t> Middleware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Hydra distributed key store</a:t>
            </a:r>
          </a:p>
          <a:p>
            <a:r>
              <a:rPr lang="en-US" dirty="0" smtClean="0"/>
              <a:t>SSSS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drove the Grid AAI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Accommodate multiple sources for assertions</a:t>
            </a:r>
          </a:p>
          <a:p>
            <a:pPr lvl="1"/>
            <a:r>
              <a:rPr lang="en-US" sz="2000" dirty="0" err="1" smtClean="0"/>
              <a:t>AuthN</a:t>
            </a:r>
            <a:r>
              <a:rPr lang="en-US" sz="2000" dirty="0" smtClean="0"/>
              <a:t> vs. </a:t>
            </a:r>
            <a:r>
              <a:rPr lang="en-US" sz="2000" dirty="0" err="1" smtClean="0"/>
              <a:t>AuthZ</a:t>
            </a:r>
            <a:r>
              <a:rPr lang="en-US" sz="2000" dirty="0" smtClean="0"/>
              <a:t> is a logical implementable separation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Accommodate delegation (disconnected operation)</a:t>
            </a:r>
          </a:p>
          <a:p>
            <a:pPr lvl="1"/>
            <a:r>
              <a:rPr lang="en-US" sz="2000" dirty="0" smtClean="0"/>
              <a:t>Entities act on behalf of a user</a:t>
            </a:r>
          </a:p>
          <a:p>
            <a:pPr lvl="1"/>
            <a:r>
              <a:rPr lang="en-US" sz="2000" dirty="0" smtClean="0"/>
              <a:t>Service providers </a:t>
            </a:r>
            <a:r>
              <a:rPr lang="en-US" sz="2000" dirty="0" smtClean="0"/>
              <a:t>do not know (or cannot </a:t>
            </a:r>
            <a:r>
              <a:rPr lang="en-US" sz="2000" dirty="0" smtClean="0"/>
              <a:t>fully </a:t>
            </a:r>
            <a:r>
              <a:rPr lang="en-US" sz="2000" dirty="0" smtClean="0"/>
              <a:t>trust) </a:t>
            </a:r>
            <a:r>
              <a:rPr lang="en-US" sz="2000" dirty="0" smtClean="0"/>
              <a:t>each other</a:t>
            </a:r>
          </a:p>
          <a:p>
            <a:pPr lvl="1"/>
            <a:r>
              <a:rPr lang="en-US" sz="2000" dirty="0" smtClean="0"/>
              <a:t>Commensurate impact of resource </a:t>
            </a:r>
            <a:r>
              <a:rPr lang="en-US" sz="2000" dirty="0" smtClean="0"/>
              <a:t>compromise</a:t>
            </a:r>
            <a:endParaRPr lang="en-US" sz="2000" dirty="0" smtClean="0"/>
          </a:p>
          <a:p>
            <a:pPr lvl="2"/>
            <a:r>
              <a:rPr lang="en-US" sz="1800" dirty="0" smtClean="0"/>
              <a:t>compromise of </a:t>
            </a:r>
            <a:r>
              <a:rPr lang="en-US" sz="1800" dirty="0" smtClean="0"/>
              <a:t>small resource </a:t>
            </a:r>
            <a:r>
              <a:rPr lang="en-US" sz="1800" dirty="0" smtClean="0"/>
              <a:t>should have limited </a:t>
            </a:r>
            <a:r>
              <a:rPr lang="en-US" sz="1800" dirty="0" smtClean="0"/>
              <a:t>impact</a:t>
            </a:r>
            <a:endParaRPr lang="en-US" sz="18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Accommodate individual, independent researchers</a:t>
            </a:r>
          </a:p>
          <a:p>
            <a:pPr lvl="1"/>
            <a:r>
              <a:rPr lang="en-US" sz="2000" dirty="0" smtClean="0"/>
              <a:t>collaboration without necessity to involve bureaucracy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Inspire enough trust for resource providers to relinquish per-user local registration </a:t>
            </a:r>
            <a:r>
              <a:rPr lang="en-US" sz="2400" dirty="0" smtClean="0"/>
              <a:t>and allow direct access to their systems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Has to work </a:t>
            </a:r>
            <a:r>
              <a:rPr lang="en-US" sz="2400" i="1" dirty="0" smtClean="0">
                <a:solidFill>
                  <a:srgbClr val="C00000"/>
                </a:solidFill>
              </a:rPr>
              <a:t>now </a:t>
            </a:r>
            <a:r>
              <a:rPr lang="en-US" sz="2400" dirty="0" smtClean="0">
                <a:solidFill>
                  <a:srgbClr val="C00000"/>
                </a:solidFill>
              </a:rPr>
              <a:t>(and has had to work since 2002!)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5720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Accessing medical images</a:t>
            </a:r>
            <a:endParaRPr lang="en-GB" dirty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image ID is located by AMGA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key is retrieved from the Hydra key </a:t>
            </a:r>
            <a:r>
              <a:rPr lang="en-GB" sz="2000" dirty="0" smtClean="0"/>
              <a:t>servers (implicitly)</a:t>
            </a:r>
            <a:endParaRPr lang="en-GB" sz="2000" dirty="0"/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file is accessed by SRM (access control in DPM)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data is read and decrypted block-by-block </a:t>
            </a:r>
            <a:br>
              <a:rPr lang="en-GB" sz="2000" dirty="0"/>
            </a:br>
            <a:r>
              <a:rPr lang="en-GB" sz="2000" dirty="0"/>
              <a:t>in memory only (</a:t>
            </a:r>
            <a:r>
              <a:rPr lang="en-GB" sz="2000" dirty="0">
                <a:solidFill>
                  <a:srgbClr val="FF0000"/>
                </a:solidFill>
              </a:rPr>
              <a:t>GFAL</a:t>
            </a:r>
            <a:r>
              <a:rPr lang="en-GB" sz="2000" dirty="0"/>
              <a:t> and hydra-</a:t>
            </a:r>
            <a:r>
              <a:rPr lang="en-GB" sz="2000" dirty="0" err="1"/>
              <a:t>cli</a:t>
            </a:r>
            <a:r>
              <a:rPr lang="en-GB" sz="2000" dirty="0"/>
              <a:t>)---&gt; useful for all</a:t>
            </a:r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FF0000"/>
                </a:solidFill>
              </a:rPr>
              <a:t>Still to be solved:</a:t>
            </a:r>
            <a:endParaRPr lang="en-GB" sz="2000" dirty="0"/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ACL synchronization among SEs</a:t>
            </a:r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  <a:p>
            <a:pPr marL="339725" indent="-33972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/>
          </a:p>
        </p:txBody>
      </p:sp>
      <p:sp>
        <p:nvSpPr>
          <p:cNvPr id="816132" name="AutoShape 4"/>
          <p:cNvSpPr>
            <a:spLocks noChangeArrowheads="1"/>
          </p:cNvSpPr>
          <p:nvPr/>
        </p:nvSpPr>
        <p:spPr bwMode="auto">
          <a:xfrm>
            <a:off x="6215040" y="4792661"/>
            <a:ext cx="6858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6133" name="AutoShape 5"/>
          <p:cNvSpPr>
            <a:spLocks noChangeArrowheads="1"/>
          </p:cNvSpPr>
          <p:nvPr/>
        </p:nvSpPr>
        <p:spPr bwMode="auto">
          <a:xfrm>
            <a:off x="3452790" y="4078286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6134" name="Text Box 6"/>
          <p:cNvSpPr txBox="1">
            <a:spLocks noChangeArrowheads="1"/>
          </p:cNvSpPr>
          <p:nvPr/>
        </p:nvSpPr>
        <p:spPr bwMode="auto">
          <a:xfrm>
            <a:off x="3444852" y="5907086"/>
            <a:ext cx="132397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DICOM-SE</a:t>
            </a:r>
          </a:p>
        </p:txBody>
      </p:sp>
      <p:sp>
        <p:nvSpPr>
          <p:cNvPr id="816135" name="Rectangle 7"/>
          <p:cNvSpPr>
            <a:spLocks noChangeArrowheads="1"/>
          </p:cNvSpPr>
          <p:nvPr/>
        </p:nvSpPr>
        <p:spPr bwMode="auto">
          <a:xfrm>
            <a:off x="3884590" y="4852986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SRMv2</a:t>
            </a:r>
          </a:p>
        </p:txBody>
      </p:sp>
      <p:sp>
        <p:nvSpPr>
          <p:cNvPr id="816136" name="Rectangle 8"/>
          <p:cNvSpPr>
            <a:spLocks noChangeArrowheads="1"/>
          </p:cNvSpPr>
          <p:nvPr/>
        </p:nvSpPr>
        <p:spPr bwMode="auto">
          <a:xfrm>
            <a:off x="3884590" y="4279898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gridftp</a:t>
            </a:r>
          </a:p>
        </p:txBody>
      </p:sp>
      <p:sp>
        <p:nvSpPr>
          <p:cNvPr id="816137" name="Rectangle 9"/>
          <p:cNvSpPr>
            <a:spLocks noChangeArrowheads="1"/>
          </p:cNvSpPr>
          <p:nvPr/>
        </p:nvSpPr>
        <p:spPr bwMode="auto">
          <a:xfrm>
            <a:off x="3884590" y="5438773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I/O</a:t>
            </a:r>
          </a:p>
        </p:txBody>
      </p:sp>
      <p:sp>
        <p:nvSpPr>
          <p:cNvPr id="816138" name="AutoShape 10"/>
          <p:cNvSpPr>
            <a:spLocks noChangeArrowheads="1"/>
          </p:cNvSpPr>
          <p:nvPr/>
        </p:nvSpPr>
        <p:spPr bwMode="auto">
          <a:xfrm>
            <a:off x="1357290" y="4078286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6139" name="Text Box 11"/>
          <p:cNvSpPr txBox="1">
            <a:spLocks noChangeArrowheads="1"/>
          </p:cNvSpPr>
          <p:nvPr/>
        </p:nvSpPr>
        <p:spPr bwMode="auto">
          <a:xfrm>
            <a:off x="1814490" y="5907086"/>
            <a:ext cx="94297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cs typeface="Arial" charset="0"/>
              </a:rPr>
              <a:t>DICOM</a:t>
            </a:r>
          </a:p>
        </p:txBody>
      </p:sp>
      <p:cxnSp>
        <p:nvCxnSpPr>
          <p:cNvPr id="816140" name="AutoShape 12"/>
          <p:cNvCxnSpPr>
            <a:cxnSpLocks noChangeShapeType="1"/>
            <a:stCxn id="816138" idx="3"/>
            <a:endCxn id="816133" idx="1"/>
          </p:cNvCxnSpPr>
          <p:nvPr/>
        </p:nvCxnSpPr>
        <p:spPr bwMode="auto">
          <a:xfrm>
            <a:off x="2728890" y="5162548"/>
            <a:ext cx="725487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41" name="AutoShape 13"/>
          <p:cNvSpPr>
            <a:spLocks noChangeArrowheads="1"/>
          </p:cNvSpPr>
          <p:nvPr/>
        </p:nvSpPr>
        <p:spPr bwMode="auto">
          <a:xfrm>
            <a:off x="5018065" y="321468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cxnSp>
        <p:nvCxnSpPr>
          <p:cNvPr id="816142" name="AutoShape 14"/>
          <p:cNvCxnSpPr>
            <a:cxnSpLocks noChangeShapeType="1"/>
            <a:stCxn id="816132" idx="1"/>
            <a:endCxn id="816144" idx="2"/>
          </p:cNvCxnSpPr>
          <p:nvPr/>
        </p:nvCxnSpPr>
        <p:spPr bwMode="auto">
          <a:xfrm flipH="1" flipV="1">
            <a:off x="5714977" y="4040186"/>
            <a:ext cx="600075" cy="85090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43" name="AutoShape 15"/>
          <p:cNvSpPr>
            <a:spLocks noChangeArrowheads="1"/>
          </p:cNvSpPr>
          <p:nvPr/>
        </p:nvSpPr>
        <p:spPr bwMode="auto">
          <a:xfrm>
            <a:off x="5076802" y="3273423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6144" name="AutoShape 16"/>
          <p:cNvSpPr>
            <a:spLocks noChangeArrowheads="1"/>
          </p:cNvSpPr>
          <p:nvPr/>
        </p:nvSpPr>
        <p:spPr bwMode="auto">
          <a:xfrm>
            <a:off x="5143477" y="335438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6145" name="AutoShape 17"/>
          <p:cNvSpPr>
            <a:spLocks noChangeArrowheads="1"/>
          </p:cNvSpPr>
          <p:nvPr/>
        </p:nvSpPr>
        <p:spPr bwMode="auto">
          <a:xfrm>
            <a:off x="7389790" y="330993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2B519A"/>
                </a:solidFill>
                <a:cs typeface="Arial" charset="0"/>
              </a:rPr>
              <a:t>AMGA</a:t>
            </a:r>
            <a:br>
              <a:rPr lang="en-GB">
                <a:solidFill>
                  <a:srgbClr val="2B519A"/>
                </a:solidFill>
                <a:cs typeface="Arial" charset="0"/>
              </a:rPr>
            </a:br>
            <a:r>
              <a:rPr lang="en-GB">
                <a:solidFill>
                  <a:srgbClr val="2B519A"/>
                </a:solidFill>
                <a:cs typeface="Arial" charset="0"/>
              </a:rPr>
              <a:t>metadata</a:t>
            </a:r>
          </a:p>
        </p:txBody>
      </p:sp>
      <p:cxnSp>
        <p:nvCxnSpPr>
          <p:cNvPr id="816146" name="AutoShape 18"/>
          <p:cNvCxnSpPr>
            <a:cxnSpLocks noChangeShapeType="1"/>
            <a:stCxn id="816132" idx="7"/>
            <a:endCxn id="816145" idx="2"/>
          </p:cNvCxnSpPr>
          <p:nvPr/>
        </p:nvCxnSpPr>
        <p:spPr bwMode="auto">
          <a:xfrm flipV="1">
            <a:off x="6800827" y="3995736"/>
            <a:ext cx="1160463" cy="89535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47" name="Text Box 19"/>
          <p:cNvSpPr txBox="1">
            <a:spLocks noChangeArrowheads="1"/>
          </p:cNvSpPr>
          <p:nvPr/>
        </p:nvSpPr>
        <p:spPr bwMode="auto">
          <a:xfrm>
            <a:off x="2784452" y="5154611"/>
            <a:ext cx="695325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image</a:t>
            </a:r>
          </a:p>
        </p:txBody>
      </p:sp>
      <p:sp>
        <p:nvSpPr>
          <p:cNvPr id="816148" name="Text Box 20"/>
          <p:cNvSpPr txBox="1">
            <a:spLocks noChangeArrowheads="1"/>
          </p:cNvSpPr>
          <p:nvPr/>
        </p:nvSpPr>
        <p:spPr bwMode="auto">
          <a:xfrm>
            <a:off x="7037365" y="4395786"/>
            <a:ext cx="1652587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1. patient look-up</a:t>
            </a:r>
          </a:p>
        </p:txBody>
      </p:sp>
      <p:sp>
        <p:nvSpPr>
          <p:cNvPr id="816149" name="Text Box 21"/>
          <p:cNvSpPr txBox="1">
            <a:spLocks noChangeArrowheads="1"/>
          </p:cNvSpPr>
          <p:nvPr/>
        </p:nvSpPr>
        <p:spPr bwMode="auto">
          <a:xfrm>
            <a:off x="4984727" y="4879973"/>
            <a:ext cx="1168400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3. get TURL</a:t>
            </a:r>
          </a:p>
        </p:txBody>
      </p:sp>
      <p:sp>
        <p:nvSpPr>
          <p:cNvPr id="816150" name="Text Box 22"/>
          <p:cNvSpPr txBox="1">
            <a:spLocks noChangeArrowheads="1"/>
          </p:cNvSpPr>
          <p:nvPr/>
        </p:nvSpPr>
        <p:spPr bwMode="auto">
          <a:xfrm>
            <a:off x="5526065" y="4297361"/>
            <a:ext cx="774700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2. keys</a:t>
            </a:r>
          </a:p>
        </p:txBody>
      </p:sp>
      <p:cxnSp>
        <p:nvCxnSpPr>
          <p:cNvPr id="816151" name="AutoShape 23"/>
          <p:cNvCxnSpPr>
            <a:cxnSpLocks noChangeShapeType="1"/>
            <a:stCxn id="816132" idx="3"/>
            <a:endCxn id="816137" idx="3"/>
          </p:cNvCxnSpPr>
          <p:nvPr/>
        </p:nvCxnSpPr>
        <p:spPr bwMode="auto">
          <a:xfrm flipH="1">
            <a:off x="4798990" y="5376861"/>
            <a:ext cx="1514475" cy="2905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16152" name="AutoShape 24"/>
          <p:cNvCxnSpPr>
            <a:cxnSpLocks noChangeShapeType="1"/>
            <a:stCxn id="816132" idx="2"/>
            <a:endCxn id="816135" idx="3"/>
          </p:cNvCxnSpPr>
          <p:nvPr/>
        </p:nvCxnSpPr>
        <p:spPr bwMode="auto">
          <a:xfrm flipH="1" flipV="1">
            <a:off x="4798990" y="5081586"/>
            <a:ext cx="1414462" cy="53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6153" name="Text Box 25"/>
          <p:cNvSpPr txBox="1">
            <a:spLocks noChangeArrowheads="1"/>
          </p:cNvSpPr>
          <p:nvPr/>
        </p:nvSpPr>
        <p:spPr bwMode="auto">
          <a:xfrm>
            <a:off x="5249840" y="5380036"/>
            <a:ext cx="754062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cs typeface="Arial" charset="0"/>
              </a:rPr>
              <a:t>4. read</a:t>
            </a:r>
          </a:p>
        </p:txBody>
      </p:sp>
      <p:sp>
        <p:nvSpPr>
          <p:cNvPr id="816154" name="Text Box 26"/>
          <p:cNvSpPr txBox="1">
            <a:spLocks noChangeArrowheads="1"/>
          </p:cNvSpPr>
          <p:nvPr/>
        </p:nvSpPr>
        <p:spPr bwMode="auto">
          <a:xfrm>
            <a:off x="7040540" y="4957761"/>
            <a:ext cx="7778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US"/>
              <a:t>GFAL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defTabSz="45720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Exporting Images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“wrapping” DICOM :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anonymity: patient data is separated and stored in AMGA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access control: ACL information on individual files in SE (DPM)</a:t>
            </a:r>
          </a:p>
          <a:p>
            <a:pPr marL="739775" lvl="1" indent="-282575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privacy: per-file keys </a:t>
            </a:r>
          </a:p>
          <a:p>
            <a:pPr lvl="2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/>
              <a:t>distributed among several Hydra key servers </a:t>
            </a:r>
          </a:p>
          <a:p>
            <a:pPr lvl="2" defTabSz="45720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/>
              <a:t>fine grained access </a:t>
            </a:r>
            <a:r>
              <a:rPr lang="en-GB" sz="1800" dirty="0" smtClean="0"/>
              <a:t>control</a:t>
            </a:r>
            <a:endParaRPr lang="en-GB" sz="1800" dirty="0"/>
          </a:p>
          <a:p>
            <a:pPr marL="339725" indent="-339725" defTabSz="457200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/>
              <a:t>Image is retrieved from DICOM and processed to be “exported” to the grid.</a:t>
            </a:r>
          </a:p>
        </p:txBody>
      </p:sp>
      <p:sp>
        <p:nvSpPr>
          <p:cNvPr id="814084" name="AutoShape 4"/>
          <p:cNvSpPr>
            <a:spLocks noChangeArrowheads="1"/>
          </p:cNvSpPr>
          <p:nvPr/>
        </p:nvSpPr>
        <p:spPr bwMode="auto">
          <a:xfrm>
            <a:off x="6215074" y="4214818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814085" name="Text Box 5"/>
          <p:cNvSpPr txBox="1">
            <a:spLocks noChangeArrowheads="1"/>
          </p:cNvSpPr>
          <p:nvPr/>
        </p:nvSpPr>
        <p:spPr bwMode="auto">
          <a:xfrm>
            <a:off x="6243649" y="6043618"/>
            <a:ext cx="1207680" cy="3198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DICOM-SE</a:t>
            </a:r>
          </a:p>
        </p:txBody>
      </p:sp>
      <p:sp>
        <p:nvSpPr>
          <p:cNvPr id="814086" name="Rectangle 6"/>
          <p:cNvSpPr>
            <a:spLocks noChangeArrowheads="1"/>
          </p:cNvSpPr>
          <p:nvPr/>
        </p:nvSpPr>
        <p:spPr bwMode="auto">
          <a:xfrm>
            <a:off x="6215074" y="4989518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SRMv2</a:t>
            </a:r>
          </a:p>
        </p:txBody>
      </p:sp>
      <p:sp>
        <p:nvSpPr>
          <p:cNvPr id="814087" name="Rectangle 7"/>
          <p:cNvSpPr>
            <a:spLocks noChangeArrowheads="1"/>
          </p:cNvSpPr>
          <p:nvPr/>
        </p:nvSpPr>
        <p:spPr bwMode="auto">
          <a:xfrm>
            <a:off x="6215074" y="4416431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gridftp</a:t>
            </a:r>
          </a:p>
        </p:txBody>
      </p:sp>
      <p:sp>
        <p:nvSpPr>
          <p:cNvPr id="814088" name="Rectangle 8"/>
          <p:cNvSpPr>
            <a:spLocks noChangeArrowheads="1"/>
          </p:cNvSpPr>
          <p:nvPr/>
        </p:nvSpPr>
        <p:spPr bwMode="auto">
          <a:xfrm>
            <a:off x="6215074" y="5575306"/>
            <a:ext cx="9144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I/O</a:t>
            </a:r>
          </a:p>
        </p:txBody>
      </p:sp>
      <p:sp>
        <p:nvSpPr>
          <p:cNvPr id="814089" name="AutoShape 9"/>
          <p:cNvSpPr>
            <a:spLocks noChangeArrowheads="1"/>
          </p:cNvSpPr>
          <p:nvPr/>
        </p:nvSpPr>
        <p:spPr bwMode="auto">
          <a:xfrm>
            <a:off x="1563699" y="4143381"/>
            <a:ext cx="1371600" cy="2168525"/>
          </a:xfrm>
          <a:prstGeom prst="roundRect">
            <a:avLst>
              <a:gd name="adj" fmla="val 116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814090" name="Text Box 10"/>
          <p:cNvSpPr txBox="1">
            <a:spLocks noChangeArrowheads="1"/>
          </p:cNvSpPr>
          <p:nvPr/>
        </p:nvSpPr>
        <p:spPr bwMode="auto">
          <a:xfrm>
            <a:off x="2020899" y="5972181"/>
            <a:ext cx="866241" cy="3198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cs typeface="Arial" charset="0"/>
              </a:rPr>
              <a:t>DICOM</a:t>
            </a:r>
          </a:p>
        </p:txBody>
      </p:sp>
      <p:cxnSp>
        <p:nvCxnSpPr>
          <p:cNvPr id="814091" name="AutoShape 11"/>
          <p:cNvCxnSpPr>
            <a:cxnSpLocks noChangeShapeType="1"/>
            <a:stCxn id="814089" idx="3"/>
            <a:endCxn id="814092" idx="1"/>
          </p:cNvCxnSpPr>
          <p:nvPr/>
        </p:nvCxnSpPr>
        <p:spPr bwMode="auto">
          <a:xfrm flipV="1">
            <a:off x="2935299" y="5197481"/>
            <a:ext cx="739775" cy="28575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4092" name="Rectangle 12"/>
          <p:cNvSpPr>
            <a:spLocks noChangeArrowheads="1"/>
          </p:cNvSpPr>
          <p:nvPr/>
        </p:nvSpPr>
        <p:spPr bwMode="auto">
          <a:xfrm>
            <a:off x="3673486" y="4991106"/>
            <a:ext cx="784225" cy="414337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trigger</a:t>
            </a:r>
          </a:p>
        </p:txBody>
      </p:sp>
      <p:sp>
        <p:nvSpPr>
          <p:cNvPr id="814093" name="AutoShape 13"/>
          <p:cNvSpPr>
            <a:spLocks noChangeArrowheads="1"/>
          </p:cNvSpPr>
          <p:nvPr/>
        </p:nvSpPr>
        <p:spPr bwMode="auto">
          <a:xfrm>
            <a:off x="4778386" y="3789368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cxnSp>
        <p:nvCxnSpPr>
          <p:cNvPr id="814094" name="AutoShape 14"/>
          <p:cNvCxnSpPr>
            <a:cxnSpLocks noChangeShapeType="1"/>
            <a:stCxn id="814092" idx="0"/>
            <a:endCxn id="814096" idx="2"/>
          </p:cNvCxnSpPr>
          <p:nvPr/>
        </p:nvCxnSpPr>
        <p:spPr bwMode="auto">
          <a:xfrm flipV="1">
            <a:off x="4065599" y="4614868"/>
            <a:ext cx="1409700" cy="376238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4095" name="AutoShape 15"/>
          <p:cNvSpPr>
            <a:spLocks noChangeArrowheads="1"/>
          </p:cNvSpPr>
          <p:nvPr/>
        </p:nvSpPr>
        <p:spPr bwMode="auto">
          <a:xfrm>
            <a:off x="4837124" y="3848106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4096" name="AutoShape 16"/>
          <p:cNvSpPr>
            <a:spLocks noChangeArrowheads="1"/>
          </p:cNvSpPr>
          <p:nvPr/>
        </p:nvSpPr>
        <p:spPr bwMode="auto">
          <a:xfrm>
            <a:off x="4903799" y="3929068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Hydra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KeyStore</a:t>
            </a:r>
          </a:p>
        </p:txBody>
      </p:sp>
      <p:sp>
        <p:nvSpPr>
          <p:cNvPr id="814097" name="AutoShape 17"/>
          <p:cNvSpPr>
            <a:spLocks noChangeArrowheads="1"/>
          </p:cNvSpPr>
          <p:nvPr/>
        </p:nvSpPr>
        <p:spPr bwMode="auto">
          <a:xfrm>
            <a:off x="3290899" y="3768731"/>
            <a:ext cx="11430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2B519A"/>
                </a:solidFill>
                <a:cs typeface="Arial" charset="0"/>
              </a:rPr>
              <a:t>AMGA</a:t>
            </a:r>
            <a:br>
              <a:rPr lang="en-GB" sz="1600">
                <a:solidFill>
                  <a:srgbClr val="2B519A"/>
                </a:solidFill>
                <a:cs typeface="Arial" charset="0"/>
              </a:rPr>
            </a:br>
            <a:r>
              <a:rPr lang="en-GB" sz="1600">
                <a:solidFill>
                  <a:srgbClr val="2B519A"/>
                </a:solidFill>
                <a:cs typeface="Arial" charset="0"/>
              </a:rPr>
              <a:t>metadata</a:t>
            </a:r>
          </a:p>
        </p:txBody>
      </p:sp>
      <p:cxnSp>
        <p:nvCxnSpPr>
          <p:cNvPr id="814098" name="AutoShape 18"/>
          <p:cNvCxnSpPr>
            <a:cxnSpLocks noChangeShapeType="1"/>
            <a:stCxn id="814092" idx="0"/>
            <a:endCxn id="814097" idx="2"/>
          </p:cNvCxnSpPr>
          <p:nvPr/>
        </p:nvCxnSpPr>
        <p:spPr bwMode="auto">
          <a:xfrm flipH="1" flipV="1">
            <a:off x="3862399" y="4454531"/>
            <a:ext cx="203200" cy="536575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814099" name="Text Box 19"/>
          <p:cNvSpPr txBox="1">
            <a:spLocks noChangeArrowheads="1"/>
          </p:cNvSpPr>
          <p:nvPr/>
        </p:nvSpPr>
        <p:spPr bwMode="auto">
          <a:xfrm>
            <a:off x="2989274" y="5219706"/>
            <a:ext cx="625790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image</a:t>
            </a:r>
          </a:p>
        </p:txBody>
      </p:sp>
      <p:sp>
        <p:nvSpPr>
          <p:cNvPr id="814100" name="Text Box 20"/>
          <p:cNvSpPr txBox="1">
            <a:spLocks noChangeArrowheads="1"/>
          </p:cNvSpPr>
          <p:nvPr/>
        </p:nvSpPr>
        <p:spPr bwMode="auto">
          <a:xfrm>
            <a:off x="3213111" y="4608518"/>
            <a:ext cx="1045777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patient data</a:t>
            </a:r>
          </a:p>
        </p:txBody>
      </p:sp>
      <p:sp>
        <p:nvSpPr>
          <p:cNvPr id="814101" name="Text Box 21"/>
          <p:cNvSpPr txBox="1">
            <a:spLocks noChangeArrowheads="1"/>
          </p:cNvSpPr>
          <p:nvPr/>
        </p:nvSpPr>
        <p:spPr bwMode="auto">
          <a:xfrm>
            <a:off x="4625986" y="5200656"/>
            <a:ext cx="757941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file ACL</a:t>
            </a:r>
          </a:p>
        </p:txBody>
      </p:sp>
      <p:sp>
        <p:nvSpPr>
          <p:cNvPr id="814102" name="Text Box 22"/>
          <p:cNvSpPr txBox="1">
            <a:spLocks noChangeArrowheads="1"/>
          </p:cNvSpPr>
          <p:nvPr/>
        </p:nvSpPr>
        <p:spPr bwMode="auto">
          <a:xfrm>
            <a:off x="4621224" y="4754568"/>
            <a:ext cx="521594" cy="262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>
              <a:lnSpc>
                <a:spcPct val="93000"/>
              </a:lnSpc>
              <a:spcBef>
                <a:spcPct val="0"/>
              </a:spcBef>
              <a:buClr>
                <a:srgbClr val="2B519A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  <a:cs typeface="Arial" charset="0"/>
              </a:rPr>
              <a:t>keys</a:t>
            </a:r>
          </a:p>
        </p:txBody>
      </p:sp>
      <p:cxnSp>
        <p:nvCxnSpPr>
          <p:cNvPr id="814103" name="AutoShape 23"/>
          <p:cNvCxnSpPr>
            <a:cxnSpLocks noChangeShapeType="1"/>
            <a:stCxn id="814092" idx="3"/>
            <a:endCxn id="814086" idx="1"/>
          </p:cNvCxnSpPr>
          <p:nvPr/>
        </p:nvCxnSpPr>
        <p:spPr bwMode="auto">
          <a:xfrm>
            <a:off x="4457711" y="5197481"/>
            <a:ext cx="1757363" cy="206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72066" y="6335933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 key store theory, and SSSS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Keys are split for security and reliability reasons using Shamir's </a:t>
            </a:r>
            <a:r>
              <a:rPr lang="en-US" sz="2400" dirty="0" err="1" smtClean="0"/>
              <a:t>Secrect</a:t>
            </a:r>
            <a:r>
              <a:rPr lang="en-US" sz="2400" dirty="0" smtClean="0"/>
              <a:t> Sharing Scheme (</a:t>
            </a:r>
            <a:r>
              <a:rPr lang="en-US" sz="2400" dirty="0" err="1" smtClean="0"/>
              <a:t>org.glite.security.ssss</a:t>
            </a:r>
            <a:r>
              <a:rPr lang="en-US" sz="2400" dirty="0" smtClean="0"/>
              <a:t>)</a:t>
            </a:r>
          </a:p>
          <a:p>
            <a:pPr lvl="1"/>
            <a:r>
              <a:rPr lang="en-GB" sz="2000" dirty="0" smtClean="0"/>
              <a:t>standalone library and CLI</a:t>
            </a:r>
          </a:p>
          <a:p>
            <a:pPr lvl="1"/>
            <a:r>
              <a:rPr lang="en-US" sz="2000" dirty="0" smtClean="0"/>
              <a:t>modified Hydra service and Hydra client library/CLI</a:t>
            </a:r>
          </a:p>
          <a:p>
            <a:pPr lvl="1"/>
            <a:r>
              <a:rPr lang="en-US" sz="2000" dirty="0" smtClean="0"/>
              <a:t>the client contacts all services for key registration, retrieval and to change permissions</a:t>
            </a:r>
          </a:p>
          <a:p>
            <a:pPr lvl="2"/>
            <a:r>
              <a:rPr lang="en-US" sz="1600" dirty="0" smtClean="0"/>
              <a:t>there is no synchronization or transaction coordinator service</a:t>
            </a:r>
          </a:p>
          <a:p>
            <a:pPr lvl="2"/>
            <a:endParaRPr lang="en-US" sz="1600" dirty="0" smtClean="0"/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glite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ssss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-split-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-q 5 3 secret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137c9547aba101ef 6ee7adbbaacac1ef 1256bcc160eda592 fdabc259cdfbacc9 3113be83f203d794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glite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ssss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-join-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-q 137c9547aba101ef NULL \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1256bcc160eda592 NULL 3113be83f203d794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secret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integration into DPM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lcg</a:t>
            </a:r>
            <a:r>
              <a:rPr lang="en-GB" sz="2400" dirty="0" smtClean="0"/>
              <a:t>-cp -</a:t>
            </a:r>
            <a:r>
              <a:rPr lang="en-GB" sz="2400" dirty="0" err="1" smtClean="0"/>
              <a:t>bD</a:t>
            </a:r>
            <a:r>
              <a:rPr lang="en-GB" sz="2400" dirty="0" smtClean="0"/>
              <a:t> srmv2 srm://dpm.example.org:8446/srm/managerv2?</a:t>
            </a:r>
          </a:p>
          <a:p>
            <a:pPr lvl="1"/>
            <a:r>
              <a:rPr lang="en-GB" sz="2000" dirty="0" smtClean="0"/>
              <a:t>SFN=/</a:t>
            </a:r>
            <a:r>
              <a:rPr lang="en-GB" sz="2000" dirty="0" err="1" smtClean="0"/>
              <a:t>dpm</a:t>
            </a:r>
            <a:r>
              <a:rPr lang="en-GB" sz="2000" dirty="0" smtClean="0"/>
              <a:t>/example.org/home/biomed/</a:t>
            </a:r>
            <a:r>
              <a:rPr lang="en-GB" sz="2000" dirty="0" err="1" smtClean="0"/>
              <a:t>mdm</a:t>
            </a:r>
            <a:r>
              <a:rPr lang="en-GB" sz="2000" dirty="0" smtClean="0"/>
              <a:t>/&lt;ID&gt; file:picture.enc</a:t>
            </a:r>
          </a:p>
          <a:p>
            <a:r>
              <a:rPr lang="en-GB" sz="2400" dirty="0" err="1" smtClean="0"/>
              <a:t>glite</a:t>
            </a:r>
            <a:r>
              <a:rPr lang="en-GB" sz="2400" dirty="0" smtClean="0"/>
              <a:t>-</a:t>
            </a:r>
            <a:r>
              <a:rPr lang="en-GB" sz="2400" dirty="0" err="1" smtClean="0"/>
              <a:t>eds</a:t>
            </a:r>
            <a:r>
              <a:rPr lang="en-GB" sz="2400" dirty="0" smtClean="0"/>
              <a:t>-decrypt &lt;ID&gt; picture.enc picture</a:t>
            </a:r>
          </a:p>
          <a:p>
            <a:r>
              <a:rPr lang="en-GB" sz="2400" dirty="0" err="1" smtClean="0"/>
              <a:t>glite</a:t>
            </a:r>
            <a:r>
              <a:rPr lang="en-GB" sz="2400" dirty="0" smtClean="0"/>
              <a:t>-</a:t>
            </a:r>
            <a:r>
              <a:rPr lang="en-GB" sz="2400" dirty="0" err="1" smtClean="0"/>
              <a:t>eds</a:t>
            </a:r>
            <a:r>
              <a:rPr lang="en-GB" sz="2400" dirty="0" smtClean="0"/>
              <a:t>-get -</a:t>
            </a:r>
            <a:r>
              <a:rPr lang="en-GB" sz="2400" dirty="0" err="1" smtClean="0"/>
              <a:t>i</a:t>
            </a:r>
            <a:r>
              <a:rPr lang="en-GB" sz="2400" dirty="0" smtClean="0"/>
              <a:t> &lt;ID&gt; rfio:////dpm/example.org/home/biomed/mdm/&lt;ID&gt; picture</a:t>
            </a:r>
          </a:p>
          <a:p>
            <a:pPr lvl="1"/>
            <a:r>
              <a:rPr lang="en-GB" sz="2000" dirty="0" smtClean="0"/>
              <a:t>file is opened via </a:t>
            </a:r>
            <a:r>
              <a:rPr lang="en-GB" sz="2000" dirty="0" err="1" smtClean="0"/>
              <a:t>gfal_open</a:t>
            </a:r>
            <a:r>
              <a:rPr lang="en-GB" sz="2000" dirty="0" smtClean="0"/>
              <a:t>()</a:t>
            </a:r>
          </a:p>
          <a:p>
            <a:pPr lvl="1"/>
            <a:r>
              <a:rPr lang="en-US" sz="2000" dirty="0" smtClean="0"/>
              <a:t>decryption key is fetched for &lt;ID&gt;</a:t>
            </a:r>
          </a:p>
          <a:p>
            <a:pPr lvl="1"/>
            <a:r>
              <a:rPr lang="en-US" sz="2000" dirty="0" smtClean="0"/>
              <a:t>loop on </a:t>
            </a:r>
            <a:r>
              <a:rPr lang="en-US" sz="2000" dirty="0" err="1" smtClean="0"/>
              <a:t>gfal_read</a:t>
            </a:r>
            <a:r>
              <a:rPr lang="en-US" sz="2000" dirty="0" smtClean="0"/>
              <a:t>(), </a:t>
            </a:r>
            <a:r>
              <a:rPr lang="en-US" sz="2000" dirty="0" err="1" smtClean="0"/>
              <a:t>glite_eds_decrypt_block</a:t>
            </a:r>
            <a:r>
              <a:rPr lang="en-US" sz="2000" dirty="0" smtClean="0"/>
              <a:t>(), write()</a:t>
            </a:r>
          </a:p>
          <a:p>
            <a:endParaRPr lang="en-US" sz="2400" dirty="0" smtClean="0"/>
          </a:p>
          <a:p>
            <a:r>
              <a:rPr lang="en-US" sz="2400" dirty="0" smtClean="0"/>
              <a:t>'</a:t>
            </a:r>
            <a:r>
              <a:rPr lang="en-US" sz="2400" dirty="0" err="1" smtClean="0"/>
              <a:t>glite</a:t>
            </a:r>
            <a:r>
              <a:rPr lang="en-US" sz="2400" dirty="0" smtClean="0"/>
              <a:t>-</a:t>
            </a:r>
            <a:r>
              <a:rPr lang="en-US" sz="2400" dirty="0" err="1" smtClean="0"/>
              <a:t>eds</a:t>
            </a:r>
            <a:r>
              <a:rPr lang="en-US" sz="2400" dirty="0" smtClean="0"/>
              <a:t>-get' is a simple utility over the EDS library.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2066" y="6143644"/>
            <a:ext cx="406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Slides based on </a:t>
            </a:r>
            <a:r>
              <a:rPr lang="en-US" sz="1400" dirty="0" err="1" smtClean="0">
                <a:solidFill>
                  <a:srgbClr val="C00000"/>
                </a:solidFill>
              </a:rPr>
              <a:t>Akos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Frohner</a:t>
            </a:r>
            <a:r>
              <a:rPr lang="en-US" sz="1400" dirty="0" smtClean="0">
                <a:solidFill>
                  <a:srgbClr val="C00000"/>
                </a:solidFill>
              </a:rPr>
              <a:t>, EGEE and CERN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Here?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Summary and last words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Grid AAI does for you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686800" cy="476885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Accommodates multiple sources for assertions</a:t>
            </a:r>
          </a:p>
          <a:p>
            <a:pPr lvl="1"/>
            <a:r>
              <a:rPr lang="en-US" sz="2000" dirty="0" err="1" smtClean="0"/>
              <a:t>AuthN</a:t>
            </a:r>
            <a:r>
              <a:rPr lang="en-US" sz="2000" dirty="0" smtClean="0"/>
              <a:t> vs. </a:t>
            </a:r>
            <a:r>
              <a:rPr lang="en-US" sz="2000" dirty="0" err="1" smtClean="0"/>
              <a:t>AuthZ</a:t>
            </a:r>
            <a:r>
              <a:rPr lang="en-US" sz="2000" dirty="0" smtClean="0"/>
              <a:t> separated, with multiple VO membership off same ID</a:t>
            </a:r>
          </a:p>
          <a:p>
            <a:pPr lvl="1"/>
            <a:r>
              <a:rPr lang="en-US" sz="2000" dirty="0" smtClean="0"/>
              <a:t>With the ‘PKI bits’ being cleverly hidden from the user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Accommodate delegation (disconnected operation)</a:t>
            </a:r>
          </a:p>
          <a:p>
            <a:pPr lvl="1"/>
            <a:r>
              <a:rPr lang="en-US" sz="2000" dirty="0" smtClean="0"/>
              <a:t>Entities act on behalf of a user</a:t>
            </a:r>
          </a:p>
          <a:p>
            <a:pPr lvl="1"/>
            <a:r>
              <a:rPr lang="en-US" sz="2000" dirty="0" smtClean="0"/>
              <a:t>services like </a:t>
            </a:r>
            <a:r>
              <a:rPr lang="en-US" sz="2000" dirty="0" err="1" smtClean="0"/>
              <a:t>MyProxy</a:t>
            </a:r>
            <a:r>
              <a:rPr lang="en-US" sz="2000" dirty="0" smtClean="0"/>
              <a:t> and SLCS make it transparent </a:t>
            </a:r>
            <a:br>
              <a:rPr lang="en-US" sz="2000" dirty="0" smtClean="0"/>
            </a:br>
            <a:r>
              <a:rPr lang="en-US" sz="2000" dirty="0" smtClean="0"/>
              <a:t>even for portals and long-running jobs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Accommodate individual, independent researchers</a:t>
            </a:r>
          </a:p>
          <a:p>
            <a:pPr lvl="1"/>
            <a:r>
              <a:rPr lang="en-US" sz="2000" dirty="0" smtClean="0"/>
              <a:t>even though federations will aid 99% percent, full coverage will be rare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EGI demonstrates that the mechanisms </a:t>
            </a:r>
            <a:r>
              <a:rPr lang="en-US" sz="2000" b="1" dirty="0" smtClean="0">
                <a:solidFill>
                  <a:srgbClr val="C00000"/>
                </a:solidFill>
              </a:rPr>
              <a:t>and associated policies and standards</a:t>
            </a:r>
            <a:r>
              <a:rPr lang="en-US" sz="2000" dirty="0" smtClean="0">
                <a:solidFill>
                  <a:srgbClr val="C00000"/>
                </a:solidFill>
              </a:rPr>
              <a:t> convinced </a:t>
            </a:r>
            <a:r>
              <a:rPr lang="en-US" sz="2000" dirty="0" smtClean="0">
                <a:solidFill>
                  <a:srgbClr val="C00000"/>
                </a:solidFill>
              </a:rPr>
              <a:t>30</a:t>
            </a:r>
            <a:r>
              <a:rPr lang="en-US" sz="2000" dirty="0" smtClean="0">
                <a:solidFill>
                  <a:srgbClr val="C00000"/>
                </a:solidFill>
              </a:rPr>
              <a:t>0</a:t>
            </a:r>
            <a:r>
              <a:rPr lang="en-US" sz="2000" dirty="0" smtClean="0">
                <a:solidFill>
                  <a:srgbClr val="C00000"/>
                </a:solidFill>
              </a:rPr>
              <a:t>+ resource providers grid is trustworthy enough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Users </a:t>
            </a:r>
            <a:r>
              <a:rPr lang="en-US" sz="2000" b="1" dirty="0" smtClean="0">
                <a:solidFill>
                  <a:srgbClr val="C00000"/>
                </a:solidFill>
              </a:rPr>
              <a:t>actually see a single interface</a:t>
            </a:r>
            <a:r>
              <a:rPr lang="en-US" sz="2000" dirty="0" smtClean="0">
                <a:solidFill>
                  <a:srgbClr val="C00000"/>
                </a:solidFill>
              </a:rPr>
              <a:t> (VO), and no longer need to register at 100s different sites and fill in 100+ AUP statements … since 2002!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Having left out a lot of things ... are there any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‘Grid’ Security Mechanism Foundations and scope</a:t>
            </a:r>
            <a:endParaRPr lang="en-GB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Authentication (vs. Authorization)</a:t>
            </a:r>
            <a:endParaRPr lang="en-GB" dirty="0" smtClean="0"/>
          </a:p>
          <a:p>
            <a:r>
              <a:rPr lang="en-GB" dirty="0" smtClean="0"/>
              <a:t>Obtaining trustworthy unique, persistent ID</a:t>
            </a:r>
          </a:p>
          <a:p>
            <a:r>
              <a:rPr lang="en-GB" dirty="0" smtClean="0"/>
              <a:t>Delegation </a:t>
            </a:r>
            <a:r>
              <a:rPr lang="en-GB" dirty="0" smtClean="0"/>
              <a:t>and </a:t>
            </a:r>
            <a:r>
              <a:rPr lang="en-GB" dirty="0" smtClean="0"/>
              <a:t>proxies</a:t>
            </a:r>
            <a:endParaRPr 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9827-203A-491B-8DCD-71C2DCB938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EGI-TF10 NREN-Grids workshop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Home\davidg\EUGridPMA\Presentations\images\igtf-worldstatus-2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468" y="3645024"/>
            <a:ext cx="6879532" cy="331236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0430"/>
            <a:ext cx="8229600" cy="476885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A ‘policy bridge’ infrastructure for authentication</a:t>
            </a:r>
          </a:p>
          <a:p>
            <a:r>
              <a:rPr lang="en-US" sz="2400" dirty="0" smtClean="0"/>
              <a:t>Today there are </a:t>
            </a:r>
            <a:r>
              <a:rPr lang="en-US" sz="2400" dirty="0" smtClean="0"/>
              <a:t>86 accredited authorities</a:t>
            </a:r>
          </a:p>
          <a:p>
            <a:r>
              <a:rPr lang="en-US" sz="2400" dirty="0" smtClean="0"/>
              <a:t>From 54 countries or economic regions</a:t>
            </a:r>
          </a:p>
          <a:p>
            <a:r>
              <a:rPr lang="en-US" sz="2400" dirty="0" smtClean="0"/>
              <a:t>Direct relying </a:t>
            </a:r>
            <a:r>
              <a:rPr lang="en-US" sz="2400" dirty="0" smtClean="0"/>
              <a:t>party </a:t>
            </a:r>
            <a:r>
              <a:rPr lang="en-US" sz="2400" dirty="0" smtClean="0"/>
              <a:t>(customer!) representation &amp; influence</a:t>
            </a:r>
            <a:endParaRPr lang="en-US" sz="2400" dirty="0" smtClean="0"/>
          </a:p>
          <a:p>
            <a:r>
              <a:rPr lang="en-US" sz="2400" dirty="0" smtClean="0"/>
              <a:t>from countries … and </a:t>
            </a:r>
            <a:r>
              <a:rPr lang="en-US" sz="2400" dirty="0" smtClean="0"/>
              <a:t>major cross-national </a:t>
            </a:r>
            <a:r>
              <a:rPr lang="en-US" sz="2400" dirty="0" err="1" smtClean="0"/>
              <a:t>organisations</a:t>
            </a:r>
            <a:endParaRPr lang="en-US" sz="2400" dirty="0" smtClean="0"/>
          </a:p>
          <a:p>
            <a:pPr lvl="1"/>
            <a:r>
              <a:rPr lang="en-US" sz="2000" b="1" dirty="0" smtClean="0">
                <a:solidFill>
                  <a:srgbClr val="36417A"/>
                </a:solidFill>
              </a:rPr>
              <a:t>EGI</a:t>
            </a:r>
          </a:p>
          <a:p>
            <a:pPr lvl="1"/>
            <a:r>
              <a:rPr lang="en-US" sz="2000" dirty="0" smtClean="0"/>
              <a:t>DEISA</a:t>
            </a:r>
          </a:p>
          <a:p>
            <a:pPr lvl="1"/>
            <a:r>
              <a:rPr lang="en-US" sz="2000" dirty="0" err="1" smtClean="0"/>
              <a:t>wLCG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TERENA</a:t>
            </a:r>
          </a:p>
          <a:p>
            <a:pPr lvl="1"/>
            <a:r>
              <a:rPr lang="en-US" sz="2000" dirty="0" smtClean="0"/>
              <a:t>PRAGMA (</a:t>
            </a:r>
            <a:r>
              <a:rPr lang="en-US" sz="2000" dirty="0" err="1" smtClean="0"/>
              <a:t>APGridPMA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Teragrid</a:t>
            </a:r>
            <a:r>
              <a:rPr lang="en-US" sz="2000" dirty="0" smtClean="0"/>
              <a:t> (TAGPMA)</a:t>
            </a:r>
          </a:p>
          <a:p>
            <a:pPr lvl="1"/>
            <a:r>
              <a:rPr lang="en-US" sz="2000" dirty="0" smtClean="0"/>
              <a:t>Open Science Grid </a:t>
            </a:r>
            <a:r>
              <a:rPr lang="en-US" sz="2000" dirty="0" smtClean="0"/>
              <a:t>(</a:t>
            </a:r>
            <a:r>
              <a:rPr lang="en-US" sz="2000" dirty="0" smtClean="0"/>
              <a:t>TAGPMA)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coordinated trust fabric: IGTF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43688" y="6500813"/>
            <a:ext cx="1071562" cy="220662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8875" y="6500813"/>
            <a:ext cx="3286125" cy="2206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13" y="6500813"/>
            <a:ext cx="471487" cy="214312"/>
          </a:xfrm>
        </p:spPr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Policy Guidelines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060028"/>
            <a:ext cx="8040688" cy="94283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IGTF </a:t>
            </a:r>
            <a:r>
              <a:rPr lang="en-US" sz="2400" dirty="0" smtClean="0"/>
              <a:t>established a single trust fabric, incorporating authorities using different techniques 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00472" y="2057452"/>
            <a:ext cx="3772471" cy="43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Common Elements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Unique Subject Naming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Identifier Association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Publication &amp; IPR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Contact and</a:t>
            </a:r>
            <a:r>
              <a:rPr lang="en-US" sz="2000" i="0" kern="0" dirty="0">
                <a:solidFill>
                  <a:srgbClr val="000066"/>
                </a:solidFill>
                <a:latin typeface="Trebuchet MS" pitchFamily="34" charset="0"/>
              </a:rPr>
              <a:t/>
            </a:r>
            <a:br>
              <a:rPr lang="en-US" sz="2000" i="0" kern="0" dirty="0">
                <a:solidFill>
                  <a:srgbClr val="000066"/>
                </a:solidFill>
                <a:latin typeface="Trebuchet MS" pitchFamily="34" charset="0"/>
              </a:rPr>
            </a:b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incident response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Auditability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87961" y="2046078"/>
            <a:ext cx="3772471" cy="43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Profiles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Classic PKI</a:t>
            </a:r>
            <a:endParaRPr lang="en-US" sz="2000" i="0" kern="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i="0" kern="0" dirty="0" smtClean="0">
                <a:solidFill>
                  <a:srgbClr val="000066"/>
                </a:solidFill>
                <a:latin typeface="Trebuchet MS" pitchFamily="34" charset="0"/>
              </a:rPr>
              <a:t>Real-time vetting</a:t>
            </a:r>
            <a:br>
              <a:rPr lang="en-US" sz="1600" i="0" kern="0" dirty="0" smtClean="0">
                <a:solidFill>
                  <a:srgbClr val="000066"/>
                </a:solidFill>
                <a:latin typeface="Trebuchet MS" pitchFamily="34" charset="0"/>
              </a:rPr>
            </a:br>
            <a:r>
              <a:rPr lang="en-US" sz="1600" i="0" kern="0" dirty="0" smtClean="0">
                <a:solidFill>
                  <a:srgbClr val="000066"/>
                </a:solidFill>
                <a:latin typeface="Trebuchet MS" pitchFamily="34" charset="0"/>
              </a:rPr>
              <a:t>(F2F or TTP)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i="0" kern="0" dirty="0" smtClean="0">
                <a:solidFill>
                  <a:srgbClr val="000066"/>
                </a:solidFill>
                <a:latin typeface="Trebuchet MS" pitchFamily="34" charset="0"/>
              </a:rPr>
              <a:t>13 months life time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SLCS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Existing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IdM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databases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i="0" kern="0" dirty="0" smtClean="0">
                <a:solidFill>
                  <a:srgbClr val="000066"/>
                </a:solidFill>
                <a:latin typeface="Trebuchet MS" pitchFamily="34" charset="0"/>
              </a:rPr>
              <a:t>100k – 1Ms life time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  <a:defRPr/>
            </a:pPr>
            <a:r>
              <a:rPr lang="en-US" sz="2000" i="0" kern="0" dirty="0" smtClean="0">
                <a:solidFill>
                  <a:srgbClr val="000066"/>
                </a:solidFill>
                <a:latin typeface="Trebuchet MS" pitchFamily="34" charset="0"/>
              </a:rPr>
              <a:t>MICS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IdM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Federation with F2F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600" kern="0" dirty="0" smtClean="0">
                <a:solidFill>
                  <a:srgbClr val="000066"/>
                </a:solidFill>
                <a:latin typeface="Trebuchet MS" pitchFamily="34" charset="0"/>
              </a:rPr>
              <a:t>managed, revocable, identity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800100" lvl="1" indent="-342900" algn="l" eaLnBrk="0" hangingPunct="0">
              <a:spcBef>
                <a:spcPct val="20000"/>
              </a:spcBef>
              <a:buFont typeface="Symbol" pitchFamily="18" charset="2"/>
              <a:buChar char="·"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13 months max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6200000" flipH="1">
            <a:off x="2446250" y="4118257"/>
            <a:ext cx="4162568" cy="27295"/>
          </a:xfrm>
          <a:prstGeom prst="line">
            <a:avLst/>
          </a:prstGeom>
          <a:solidFill>
            <a:srgbClr val="66FF99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717488" y="5882554"/>
            <a:ext cx="3661445" cy="341131"/>
          </a:xfrm>
          <a:prstGeom prst="rect">
            <a:avLst/>
          </a:prstGeom>
          <a:solidFill>
            <a:srgbClr val="EAEAEA"/>
          </a:soli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90000"/>
                </a:solidFill>
              </a:rPr>
              <a:t>https://www.eugridpma.org/guidelines/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643688" y="6500813"/>
            <a:ext cx="1071562" cy="220662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Sept. 2010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8875" y="6500813"/>
            <a:ext cx="3286125" cy="2206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EGI-TF10 NREN-Grids workshop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13" y="6500813"/>
            <a:ext cx="471487" cy="214312"/>
          </a:xfrm>
        </p:spPr>
        <p:txBody>
          <a:bodyPr/>
          <a:lstStyle/>
          <a:p>
            <a:pPr>
              <a:defRPr/>
            </a:pPr>
            <a:fld id="{797DAF94-7CC7-4666-B314-5C787AD3ED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ikhef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Nikhef-New</Template>
  <TotalTime>43549</TotalTime>
  <Words>3679</Words>
  <Application>Microsoft Office PowerPoint</Application>
  <PresentationFormat>On-screen Show (4:3)</PresentationFormat>
  <Paragraphs>964</Paragraphs>
  <Slides>66</Slides>
  <Notes>3</Notes>
  <HiddenSlides>14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Nikhef-New</vt:lpstr>
      <vt:lpstr>franks\My Documents\ogsa-wg\apa.vsd</vt:lpstr>
      <vt:lpstr>Document</vt:lpstr>
      <vt:lpstr>Grid Technologies for AAI*</vt:lpstr>
      <vt:lpstr>Slide 2</vt:lpstr>
      <vt:lpstr>A Typical Grid Scenario</vt:lpstr>
      <vt:lpstr>Non-interactive, autonomous work</vt:lpstr>
      <vt:lpstr>Or via portals</vt:lpstr>
      <vt:lpstr>What drove the Grid AAI model</vt:lpstr>
      <vt:lpstr>‘Grid’ Security Mechanism Foundations and scope</vt:lpstr>
      <vt:lpstr>A coordinated trust fabric: IGTF</vt:lpstr>
      <vt:lpstr>Authentication Policy Guidelines</vt:lpstr>
      <vt:lpstr>Relying Party Defined Namespace Constraints</vt:lpstr>
      <vt:lpstr>Hiding PKI internals from the User</vt:lpstr>
      <vt:lpstr>A Federated PKI</vt:lpstr>
      <vt:lpstr>Automated Tasks, Services,  and brokering</vt:lpstr>
      <vt:lpstr>Distributed Services in Grid</vt:lpstr>
      <vt:lpstr>Delegating rights and privileges</vt:lpstr>
      <vt:lpstr>Delegation – why break the recursion?</vt:lpstr>
      <vt:lpstr>Delegation, but to whom?</vt:lpstr>
      <vt:lpstr>Verifying authentication and X.509</vt:lpstr>
      <vt:lpstr>User Community Models</vt:lpstr>
      <vt:lpstr>Authorization: VO representations</vt:lpstr>
      <vt:lpstr>VOMS: the ‘proxy’ as a container</vt:lpstr>
      <vt:lpstr>VOMS model</vt:lpstr>
      <vt:lpstr>GUMS model</vt:lpstr>
      <vt:lpstr>Attributes from many sources</vt:lpstr>
      <vt:lpstr>Towards a multi-authority world (AAI)</vt:lpstr>
      <vt:lpstr>Attributes from multi-authority world</vt:lpstr>
      <vt:lpstr>Putting home attributes in the VO</vt:lpstr>
      <vt:lpstr>Attribute collection ‘at the resource’</vt:lpstr>
      <vt:lpstr>Access Control for Compute</vt:lpstr>
      <vt:lpstr>Job Submission Today</vt:lpstr>
      <vt:lpstr>But basic yes-no does not get you far</vt:lpstr>
      <vt:lpstr>To the Unix world: Problem</vt:lpstr>
      <vt:lpstr>What does this all mean?</vt:lpstr>
      <vt:lpstr>Access Control inside – Example: Data Storage</vt:lpstr>
      <vt:lpstr>Storage: Access Control Lists</vt:lpstr>
      <vt:lpstr>Grid ACL considerations</vt:lpstr>
      <vt:lpstr>Access control on top of Unix: dCache</vt:lpstr>
      <vt:lpstr>Grid storage access control: the native way</vt:lpstr>
      <vt:lpstr>DPM Architecture</vt:lpstr>
      <vt:lpstr>Virtual Ids and VOMS integration</vt:lpstr>
      <vt:lpstr>Access Control Lists</vt:lpstr>
      <vt:lpstr>Authorization Frameworks</vt:lpstr>
      <vt:lpstr>A multi-authority world</vt:lpstr>
      <vt:lpstr>Control points</vt:lpstr>
      <vt:lpstr>Frameworks</vt:lpstr>
      <vt:lpstr>Example framework implementations</vt:lpstr>
      <vt:lpstr>Different frameworks</vt:lpstr>
      <vt:lpstr>Access Control Management Systems</vt:lpstr>
      <vt:lpstr>Embedded controls: CE, dCache, ...</vt:lpstr>
      <vt:lpstr>Access Control at the Service</vt:lpstr>
      <vt:lpstr>Centralizing decentralized Access Control</vt:lpstr>
      <vt:lpstr>Centralizing access control in M/W</vt:lpstr>
      <vt:lpstr>Key Elements for interop</vt:lpstr>
      <vt:lpstr>GUMS and SAZ</vt:lpstr>
      <vt:lpstr>Argus services and daemons</vt:lpstr>
      <vt:lpstr>Argus service</vt:lpstr>
      <vt:lpstr>Interoperability achievements</vt:lpstr>
      <vt:lpstr>Capabilities (Argus as an example)</vt:lpstr>
      <vt:lpstr>Specialised Middleware</vt:lpstr>
      <vt:lpstr>Accessing medical images</vt:lpstr>
      <vt:lpstr>Exporting Images</vt:lpstr>
      <vt:lpstr>Hydra key store theory, and SSSS</vt:lpstr>
      <vt:lpstr>Example: integration into DPM</vt:lpstr>
      <vt:lpstr>From Here?</vt:lpstr>
      <vt:lpstr>What Grid AAI does for you today</vt:lpstr>
      <vt:lpstr>Questions?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Middleware Security</dc:title>
  <dc:creator>davidg</dc:creator>
  <cp:lastModifiedBy>davidg</cp:lastModifiedBy>
  <cp:revision>330</cp:revision>
  <dcterms:created xsi:type="dcterms:W3CDTF">2009-03-22T16:20:02Z</dcterms:created>
  <dcterms:modified xsi:type="dcterms:W3CDTF">2010-09-15T10:07:39Z</dcterms:modified>
</cp:coreProperties>
</file>