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3" r:id="rId3"/>
    <p:sldId id="409" r:id="rId4"/>
    <p:sldId id="411" r:id="rId5"/>
    <p:sldId id="410" r:id="rId6"/>
    <p:sldId id="412" r:id="rId7"/>
    <p:sldId id="413" r:id="rId8"/>
    <p:sldId id="414" r:id="rId9"/>
    <p:sldId id="415" r:id="rId10"/>
    <p:sldId id="417" r:id="rId11"/>
    <p:sldId id="429" r:id="rId12"/>
    <p:sldId id="418" r:id="rId13"/>
    <p:sldId id="262" r:id="rId14"/>
    <p:sldId id="419" r:id="rId15"/>
    <p:sldId id="430" r:id="rId16"/>
    <p:sldId id="271" r:id="rId17"/>
    <p:sldId id="432" r:id="rId18"/>
    <p:sldId id="272" r:id="rId19"/>
    <p:sldId id="408" r:id="rId20"/>
    <p:sldId id="431" r:id="rId21"/>
    <p:sldId id="422" r:id="rId22"/>
    <p:sldId id="423" r:id="rId23"/>
    <p:sldId id="425" r:id="rId24"/>
    <p:sldId id="424" r:id="rId25"/>
    <p:sldId id="402" r:id="rId26"/>
    <p:sldId id="286" r:id="rId27"/>
    <p:sldId id="288" r:id="rId28"/>
    <p:sldId id="289" r:id="rId29"/>
    <p:sldId id="403" r:id="rId30"/>
    <p:sldId id="404" r:id="rId31"/>
    <p:sldId id="279" r:id="rId32"/>
    <p:sldId id="433" r:id="rId33"/>
    <p:sldId id="426" r:id="rId34"/>
    <p:sldId id="427" r:id="rId35"/>
    <p:sldId id="428" r:id="rId36"/>
    <p:sldId id="395" r:id="rId37"/>
    <p:sldId id="292" r:id="rId38"/>
    <p:sldId id="301" r:id="rId39"/>
    <p:sldId id="356" r:id="rId40"/>
    <p:sldId id="302" r:id="rId41"/>
    <p:sldId id="439" r:id="rId42"/>
    <p:sldId id="437" r:id="rId43"/>
    <p:sldId id="438" r:id="rId44"/>
    <p:sldId id="434" r:id="rId45"/>
    <p:sldId id="435" r:id="rId46"/>
    <p:sldId id="420" r:id="rId47"/>
    <p:sldId id="436" r:id="rId48"/>
    <p:sldId id="440" r:id="rId49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82" autoAdjust="0"/>
  </p:normalViewPr>
  <p:slideViewPr>
    <p:cSldViewPr>
      <p:cViewPr varScale="1">
        <p:scale>
          <a:sx n="60" d="100"/>
          <a:sy n="60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8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3FF15-286B-4E86-BE97-10E7BE7C8AE5}" type="datetimeFigureOut">
              <a:rPr lang="en-US" smtClean="0"/>
              <a:pPr/>
              <a:t>11/24/2009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2E804-7218-4D50-9968-190B4C129FD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0CF9D-2DA0-4DF6-9568-064F047E59F1}" type="datetimeFigureOut">
              <a:rPr lang="en-US" smtClean="0"/>
              <a:pPr/>
              <a:t>11/24/2009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50B05-3BEC-4D1B-9C0A-28D17C90931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7C6E3-B5C7-4D8F-9E92-18EB6A8E0C1C}" type="slidenum">
              <a:rPr lang="en-GB"/>
              <a:pPr/>
              <a:t>22</a:t>
            </a:fld>
            <a:endParaRPr lang="en-GB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34" y="4711383"/>
            <a:ext cx="4982633" cy="446341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50B05-3BEC-4D1B-9C0A-28D17C909313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‘We have yet to see grid incident’:</a:t>
            </a:r>
          </a:p>
          <a:p>
            <a:r>
              <a:rPr lang="en-GB" sz="1200" dirty="0" smtClean="0"/>
              <a:t>- The structures set</a:t>
            </a:r>
            <a:r>
              <a:rPr lang="en-GB" sz="1200" baseline="0" dirty="0" smtClean="0"/>
              <a:t> up for handling cross-site grid incidents do actually help to coordinate incident response, since the ‘</a:t>
            </a:r>
            <a:r>
              <a:rPr lang="en-GB" sz="1200" baseline="0" dirty="0" err="1" smtClean="0"/>
              <a:t>griddy</a:t>
            </a:r>
            <a:r>
              <a:rPr lang="en-GB" sz="1200" baseline="0" dirty="0" smtClean="0"/>
              <a:t>’ OSCT structure is driven by the research collaboration patterns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50B05-3BEC-4D1B-9C0A-28D17C909313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" y="3713163"/>
            <a:ext cx="428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2B20A-8D30-46FC-8674-81CAE8D1C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68" y="-14069"/>
            <a:ext cx="9172136" cy="133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 userDrawn="1"/>
        </p:nvGrpSpPr>
        <p:grpSpPr>
          <a:xfrm>
            <a:off x="815957" y="5786454"/>
            <a:ext cx="1963417" cy="500066"/>
            <a:chOff x="815957" y="5786454"/>
            <a:chExt cx="1184275" cy="301625"/>
          </a:xfrm>
        </p:grpSpPr>
        <p:pic>
          <p:nvPicPr>
            <p:cNvPr id="12" name="Picture 2" descr="H:\Home\davidg\Template\Logos\NIKHEF.wm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5957" y="5786454"/>
              <a:ext cx="684213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H:\Home\davidg\Template\Logos\pdpbw-small.gif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90657" y="5821379"/>
              <a:ext cx="4095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75" y="5814590"/>
            <a:ext cx="4786313" cy="357188"/>
          </a:xfrm>
        </p:spPr>
        <p:txBody>
          <a:bodyPr/>
          <a:lstStyle>
            <a:lvl1pPr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Author and affiliation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420688" y="228600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7758138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D5ED-88F6-42CE-AF53-0FC15CFCD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2009-11-25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8B3AB-EAE3-4CC8-ACAA-E7A9BF087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420688" y="214313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7758138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AF94-7CC7-4666-B314-5C787AD3E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721519" y="2156619"/>
            <a:ext cx="4286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9827-203A-491B-8DCD-71C2DCB93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420688" y="214313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7758138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362D-BF3B-402A-90C1-30D5877A4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5400000">
            <a:off x="420688" y="214313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7758138" cy="7969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143D-C8FD-4F2A-9499-DB13EE472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420688" y="214313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7758138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7A233-C085-4621-AE82-93BA4DF5A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2009-11-25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A366-783F-4092-974E-D1ECF1163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40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33407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9545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2009-11-25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37B99-807B-4DB1-8E31-4C2425634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2009-11-25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F7DCA-28B3-46B7-AE1A-DED32AE62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85813" y="346075"/>
            <a:ext cx="790098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7313"/>
            <a:ext cx="82296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43688" y="6500813"/>
            <a:ext cx="1071562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2009-11-25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8875" y="6500813"/>
            <a:ext cx="328612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500813"/>
            <a:ext cx="471487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FE22299A-08F5-4923-B1E6-FBFA07A56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 descr="H:\Home\davidg\Template\Logos\NIKHEF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9900" y="6484938"/>
            <a:ext cx="6842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" descr="H:\Home\davidg\Template\Logos\pdpbw-small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44600" y="6519863"/>
            <a:ext cx="4095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71688" y="6429375"/>
            <a:ext cx="428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03" r:id="rId7"/>
    <p:sldLayoutId id="2147483704" r:id="rId8"/>
    <p:sldLayoutId id="2147483705" r:id="rId9"/>
    <p:sldLayoutId id="2147483713" r:id="rId10"/>
    <p:sldLayoutId id="2147483706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Franklin Gothic Dem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Franklin Gothic Heavy" pitchFamily="34" charset="0"/>
        <a:buChar char="&gt;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Franklin Gothic Book" pitchFamily="34" charset="0"/>
        <a:buChar char="&gt;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roj-lcg-security.web.cern.ch/proj-lcg-security/docs/LCG_Security_Guide.as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5.png"/><Relationship Id="rId9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Grid Security, an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Introduction to security issues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 grid infrastructures and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cross-domain user collaborations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David Groep, Nikhef</a:t>
            </a:r>
            <a:endParaRPr lang="en-GB" dirty="0"/>
          </a:p>
        </p:txBody>
      </p:sp>
      <p:pic>
        <p:nvPicPr>
          <p:cNvPr id="57345" name="Picture 1" descr="C:\Users\davidg\Pictures\BiGGrid-Logo-791x5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984742"/>
            <a:ext cx="1624523" cy="12035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OGSA-VO-rolemapp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2928934"/>
            <a:ext cx="8905875" cy="3233737"/>
          </a:xfrm>
          <a:prstGeom prst="rect">
            <a:avLst/>
          </a:prstGeom>
          <a:noFill/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2009-11-25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Grid Security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C047-BBA3-4F0D-A514-9E47CAFABCBD}" type="slidenum">
              <a:rPr lang="en-GB"/>
              <a:pPr/>
              <a:t>10</a:t>
            </a:fld>
            <a:endParaRPr lang="en-GB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vs. Organic structure</a:t>
            </a:r>
            <a:endParaRPr lang="en-GB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Virtual communities (“virtual </a:t>
            </a:r>
            <a:r>
              <a:rPr lang="en-US" sz="2400" dirty="0" err="1"/>
              <a:t>organisations</a:t>
            </a:r>
            <a:r>
              <a:rPr lang="en-US" sz="2400" dirty="0"/>
              <a:t>”) are many</a:t>
            </a:r>
          </a:p>
          <a:p>
            <a:r>
              <a:rPr lang="en-US" sz="2400" dirty="0"/>
              <a:t>An </a:t>
            </a:r>
            <a:r>
              <a:rPr lang="en-US" sz="2400" dirty="0" smtClean="0"/>
              <a:t>person will </a:t>
            </a:r>
            <a:r>
              <a:rPr lang="en-US" sz="2400" dirty="0"/>
              <a:t>typically be part of many communities</a:t>
            </a:r>
          </a:p>
          <a:p>
            <a:pPr lvl="1"/>
            <a:r>
              <a:rPr lang="en-US" sz="2000" dirty="0"/>
              <a:t>has different roles in different VOs (distinct from </a:t>
            </a:r>
            <a:r>
              <a:rPr lang="en-US" sz="2000" dirty="0" err="1"/>
              <a:t>organisational</a:t>
            </a:r>
            <a:r>
              <a:rPr lang="en-US" sz="2000" dirty="0"/>
              <a:t> role)</a:t>
            </a:r>
          </a:p>
          <a:p>
            <a:pPr lvl="1"/>
            <a:r>
              <a:rPr lang="en-US" sz="2000" dirty="0"/>
              <a:t>all at the </a:t>
            </a:r>
            <a:r>
              <a:rPr lang="en-US" sz="2000" i="1" dirty="0"/>
              <a:t>same time</a:t>
            </a:r>
            <a:r>
              <a:rPr lang="en-US" sz="2000" dirty="0"/>
              <a:t>, at the </a:t>
            </a:r>
            <a:r>
              <a:rPr lang="en-US" sz="2000" i="1" dirty="0"/>
              <a:t>same set of </a:t>
            </a:r>
            <a:r>
              <a:rPr lang="en-US" sz="2000" i="1" dirty="0" smtClean="0"/>
              <a:t>resources</a:t>
            </a:r>
            <a:r>
              <a:rPr lang="en-US" sz="2000" dirty="0" smtClean="0"/>
              <a:t>, with SSO</a:t>
            </a:r>
            <a:endParaRPr lang="en-US" sz="2000" dirty="0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0" y="6140691"/>
            <a:ext cx="9144000" cy="2746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rgbClr val="800000"/>
                </a:solidFill>
                <a:latin typeface="Verdana" pitchFamily="34" charset="0"/>
              </a:rPr>
              <a:t>graphic: OGSA Architecture 1.0, OGF GFD-I.030</a:t>
            </a:r>
            <a:endParaRPr lang="en-GB" sz="1200" i="1">
              <a:solidFill>
                <a:srgbClr val="8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H:\Home\davidg\BIG\Events\Security-Kennismiddag\collaboration-shar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286124"/>
            <a:ext cx="3324220" cy="24263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and parallel to the Grid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Each user in a collaboration gets </a:t>
            </a:r>
            <a:r>
              <a:rPr lang="en-GB" sz="2400" i="1" dirty="0" smtClean="0"/>
              <a:t>individual </a:t>
            </a:r>
            <a:r>
              <a:rPr lang="en-GB" sz="2400" dirty="0" smtClean="0"/>
              <a:t>access to many or most of the ICT resources </a:t>
            </a:r>
            <a:br>
              <a:rPr lang="en-GB" sz="2400" dirty="0" smtClean="0"/>
            </a:br>
            <a:r>
              <a:rPr lang="en-GB" sz="2400" dirty="0" smtClean="0"/>
              <a:t>of all participating groups</a:t>
            </a:r>
          </a:p>
          <a:p>
            <a:pPr lvl="1"/>
            <a:r>
              <a:rPr lang="en-GB" sz="2000" dirty="0" smtClean="0"/>
              <a:t>Shared group accounts</a:t>
            </a:r>
          </a:p>
          <a:p>
            <a:pPr lvl="1"/>
            <a:r>
              <a:rPr lang="en-GB" sz="2000" dirty="0" smtClean="0"/>
              <a:t>Individual accounts with the same name (and password)</a:t>
            </a:r>
          </a:p>
          <a:p>
            <a:pPr lvl="1"/>
            <a:r>
              <a:rPr lang="en-GB" sz="2000" dirty="0" smtClean="0"/>
              <a:t>Permissive password sharing</a:t>
            </a:r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r>
              <a:rPr lang="en-GB" sz="2400" dirty="0" smtClean="0"/>
              <a:t>Characteristics</a:t>
            </a:r>
          </a:p>
          <a:p>
            <a:pPr lvl="1"/>
            <a:r>
              <a:rPr lang="en-GB" sz="2000" dirty="0" smtClean="0"/>
              <a:t>Gets more access than needed</a:t>
            </a:r>
          </a:p>
          <a:p>
            <a:pPr lvl="1"/>
            <a:r>
              <a:rPr lang="en-GB" sz="2000" dirty="0" smtClean="0"/>
              <a:t>No centralized management </a:t>
            </a:r>
          </a:p>
          <a:p>
            <a:pPr lvl="1"/>
            <a:r>
              <a:rPr lang="en-GB" sz="2000" dirty="0" smtClean="0"/>
              <a:t>Easy ‘hopping’ between sites, also for attackers ... !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vostructure-eg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714620"/>
            <a:ext cx="6907213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2009-11-25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Grid Security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B724-ACD2-4433-A821-2CCD57EA77CC}" type="slidenum">
              <a:rPr lang="en-GB"/>
              <a:pPr/>
              <a:t>12</a:t>
            </a:fld>
            <a:endParaRPr lang="en-GB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Grid ‘VOs’: structuring communities </a:t>
            </a:r>
            <a:br>
              <a:rPr lang="en-GB" sz="3200" dirty="0" smtClean="0"/>
            </a:br>
            <a:r>
              <a:rPr lang="en-GB" sz="3200" dirty="0" smtClean="0"/>
              <a:t>on a sustainable infrastructure</a:t>
            </a:r>
            <a:endParaRPr lang="en-GB" sz="32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Virtual Organisations as groupings of users</a:t>
            </a:r>
            <a:endParaRPr lang="en-GB" sz="2400" dirty="0"/>
          </a:p>
          <a:p>
            <a:pPr lvl="1"/>
            <a:r>
              <a:rPr lang="en-GB" sz="2000" dirty="0" smtClean="0"/>
              <a:t>E-infrastructures (EGI</a:t>
            </a:r>
            <a:r>
              <a:rPr lang="en-GB" sz="2000" dirty="0" smtClean="0"/>
              <a:t>, BiG Grid) provide </a:t>
            </a:r>
            <a:r>
              <a:rPr lang="en-GB" sz="2000" dirty="0" smtClean="0"/>
              <a:t>persistent infrastructure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with a “bus-like</a:t>
            </a:r>
            <a:r>
              <a:rPr lang="en-GB" sz="2000" dirty="0"/>
              <a:t>” </a:t>
            </a:r>
            <a:r>
              <a:rPr lang="en-GB" sz="2000" dirty="0" smtClean="0"/>
              <a:t>view for VOs: essentially </a:t>
            </a:r>
            <a:r>
              <a:rPr lang="en-GB" sz="2000" i="1" dirty="0"/>
              <a:t>user communities</a:t>
            </a:r>
            <a:endParaRPr lang="en-GB" sz="2000" dirty="0"/>
          </a:p>
          <a:p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1571572" y="5214950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smtClean="0"/>
              <a:t>Communities can exist </a:t>
            </a:r>
            <a:br>
              <a:rPr lang="en-GB" dirty="0" smtClean="0"/>
            </a:br>
            <a:r>
              <a:rPr lang="en-GB" dirty="0" smtClean="0"/>
              <a:t>without their ‘own’ resources</a:t>
            </a:r>
          </a:p>
          <a:p>
            <a:pPr algn="r"/>
            <a:r>
              <a:rPr lang="en-GB" dirty="0" smtClean="0"/>
              <a:t>... and resource centres can do </a:t>
            </a:r>
            <a:br>
              <a:rPr lang="en-GB" dirty="0" smtClean="0"/>
            </a:br>
            <a:r>
              <a:rPr lang="en-GB" dirty="0" smtClean="0"/>
              <a:t>without local users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Grid Security Mechanisms</a:t>
            </a:r>
            <a:endParaRPr lang="en-GB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Granting Access</a:t>
            </a:r>
            <a:endParaRPr lang="en-GB" dirty="0" smtClean="0"/>
          </a:p>
          <a:p>
            <a:r>
              <a:rPr lang="en-GB" dirty="0" smtClean="0"/>
              <a:t>Policy framework</a:t>
            </a:r>
          </a:p>
          <a:p>
            <a:r>
              <a:rPr lang="en-GB" dirty="0" smtClean="0"/>
              <a:t>Authentication</a:t>
            </a:r>
            <a:endParaRPr lang="en-GB" dirty="0" smtClean="0"/>
          </a:p>
          <a:p>
            <a:r>
              <a:rPr lang="en-GB" dirty="0" smtClean="0"/>
              <a:t>Authorization and Virtual </a:t>
            </a:r>
            <a:r>
              <a:rPr lang="en-GB" dirty="0" smtClean="0"/>
              <a:t>Organisation </a:t>
            </a:r>
            <a:r>
              <a:rPr lang="en-GB" dirty="0" smtClean="0"/>
              <a:t>membership</a:t>
            </a:r>
            <a:endParaRPr lang="en-GB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and Allocation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But: why grant access to a user or community?</a:t>
            </a:r>
          </a:p>
          <a:p>
            <a:pPr lvl="1"/>
            <a:r>
              <a:rPr lang="en-GB" sz="2000" dirty="0" smtClean="0"/>
              <a:t>Joint research programme</a:t>
            </a:r>
          </a:p>
          <a:p>
            <a:pPr lvl="1"/>
            <a:r>
              <a:rPr lang="en-GB" sz="2000" dirty="0" smtClean="0"/>
              <a:t>Joint funding in projects</a:t>
            </a:r>
          </a:p>
          <a:p>
            <a:pPr lvl="1"/>
            <a:r>
              <a:rPr lang="en-GB" sz="2000" dirty="0" smtClean="0"/>
              <a:t>Economic models, </a:t>
            </a:r>
            <a:br>
              <a:rPr lang="en-GB" sz="2000" dirty="0" smtClean="0"/>
            </a:br>
            <a:r>
              <a:rPr lang="en-GB" sz="2000" dirty="0" smtClean="0"/>
              <a:t>either virtual ‘pot money’ or proper billing &amp; settlement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Not too different from ‘conventional’ models</a:t>
            </a:r>
          </a:p>
          <a:p>
            <a:pPr lvl="1"/>
            <a:r>
              <a:rPr lang="en-GB" sz="2000" dirty="0" smtClean="0"/>
              <a:t>‘Get an account because we work together’</a:t>
            </a:r>
          </a:p>
          <a:p>
            <a:pPr lvl="1"/>
            <a:r>
              <a:rPr lang="en-GB" sz="2000" dirty="0" smtClean="0"/>
              <a:t>Allocations on supercomputers or large clusters</a:t>
            </a:r>
          </a:p>
          <a:p>
            <a:pPr lvl="1"/>
            <a:r>
              <a:rPr lang="en-GB" sz="2000" dirty="0" smtClean="0"/>
              <a:t>Pay-per-use infrastructure (AWS EC2 &amp; S3, etc...)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2009-11-25</a:t>
            </a:r>
            <a:endParaRPr lang="en-GB"/>
          </a:p>
        </p:txBody>
      </p:sp>
      <p:sp>
        <p:nvSpPr>
          <p:cNvPr id="21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Grid Security</a:t>
            </a:r>
            <a:endParaRPr lang="en-GB"/>
          </a:p>
        </p:txBody>
      </p:sp>
      <p:sp>
        <p:nvSpPr>
          <p:cNvPr id="21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A1D6-7206-43CF-9194-F2047F87733D}" type="slidenum">
              <a:rPr lang="en-GB"/>
              <a:pPr/>
              <a:t>15</a:t>
            </a:fld>
            <a:endParaRPr lang="en-GB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 relationships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08"/>
            <a:ext cx="8229600" cy="4768850"/>
          </a:xfrm>
        </p:spPr>
        <p:txBody>
          <a:bodyPr/>
          <a:lstStyle/>
          <a:p>
            <a:r>
              <a:rPr lang="en-GB" sz="2400" dirty="0"/>
              <a:t>For the VO model to work, parties need a trust relationship</a:t>
            </a:r>
          </a:p>
          <a:p>
            <a:pPr lvl="1"/>
            <a:r>
              <a:rPr lang="en-GB" sz="2000" b="1" dirty="0">
                <a:solidFill>
                  <a:srgbClr val="C00000"/>
                </a:solidFill>
              </a:rPr>
              <a:t>the alternative: every user </a:t>
            </a:r>
            <a:r>
              <a:rPr lang="en-GB" sz="2000" b="1" dirty="0" smtClean="0">
                <a:solidFill>
                  <a:srgbClr val="C00000"/>
                </a:solidFill>
              </a:rPr>
              <a:t>would need </a:t>
            </a:r>
            <a:r>
              <a:rPr lang="en-GB" sz="2000" b="1" dirty="0">
                <a:solidFill>
                  <a:srgbClr val="C00000"/>
                </a:solidFill>
              </a:rPr>
              <a:t>to register at every </a:t>
            </a:r>
            <a:r>
              <a:rPr lang="en-GB" sz="2000" b="1" dirty="0" smtClean="0">
                <a:solidFill>
                  <a:srgbClr val="C00000"/>
                </a:solidFill>
              </a:rPr>
              <a:t>resource!</a:t>
            </a:r>
            <a:endParaRPr lang="en-GB" sz="2000" b="1" dirty="0">
              <a:solidFill>
                <a:srgbClr val="C00000"/>
              </a:solidFill>
            </a:endParaRPr>
          </a:p>
          <a:p>
            <a:pPr lvl="1"/>
            <a:r>
              <a:rPr lang="en-GB" sz="2000" dirty="0" smtClean="0"/>
              <a:t>need </a:t>
            </a:r>
            <a:r>
              <a:rPr lang="en-GB" sz="2000" dirty="0"/>
              <a:t>to provide a ‘sign-on’ for </a:t>
            </a:r>
            <a:r>
              <a:rPr lang="en-GB" sz="2000" dirty="0" smtClean="0"/>
              <a:t>users </a:t>
            </a:r>
            <a:r>
              <a:rPr lang="en-GB" sz="2000" dirty="0"/>
              <a:t>that works across VOs</a:t>
            </a:r>
          </a:p>
          <a:p>
            <a:pPr lvl="1"/>
            <a:endParaRPr lang="en-GB" sz="2000" b="1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24013" y="2133600"/>
            <a:ext cx="5721350" cy="4116388"/>
            <a:chOff x="385" y="482"/>
            <a:chExt cx="4850" cy="3838"/>
          </a:xfrm>
        </p:grpSpPr>
        <p:sp>
          <p:nvSpPr>
            <p:cNvPr id="68613" name="Freeform 5"/>
            <p:cNvSpPr>
              <a:spLocks/>
            </p:cNvSpPr>
            <p:nvPr/>
          </p:nvSpPr>
          <p:spPr bwMode="auto">
            <a:xfrm rot="-5400000">
              <a:off x="2400" y="1584"/>
              <a:ext cx="2208" cy="1680"/>
            </a:xfrm>
            <a:custGeom>
              <a:avLst/>
              <a:gdLst/>
              <a:ahLst/>
              <a:cxnLst>
                <a:cxn ang="0">
                  <a:pos x="3" y="686"/>
                </a:cxn>
                <a:cxn ang="0">
                  <a:pos x="20" y="600"/>
                </a:cxn>
                <a:cxn ang="0">
                  <a:pos x="51" y="517"/>
                </a:cxn>
                <a:cxn ang="0">
                  <a:pos x="95" y="436"/>
                </a:cxn>
                <a:cxn ang="0">
                  <a:pos x="153" y="359"/>
                </a:cxn>
                <a:cxn ang="0">
                  <a:pos x="223" y="288"/>
                </a:cxn>
                <a:cxn ang="0">
                  <a:pos x="303" y="223"/>
                </a:cxn>
                <a:cxn ang="0">
                  <a:pos x="395" y="165"/>
                </a:cxn>
                <a:cxn ang="0">
                  <a:pos x="495" y="114"/>
                </a:cxn>
                <a:cxn ang="0">
                  <a:pos x="603" y="72"/>
                </a:cxn>
                <a:cxn ang="0">
                  <a:pos x="718" y="39"/>
                </a:cxn>
                <a:cxn ang="0">
                  <a:pos x="837" y="16"/>
                </a:cxn>
                <a:cxn ang="0">
                  <a:pos x="958" y="3"/>
                </a:cxn>
                <a:cxn ang="0">
                  <a:pos x="1081" y="0"/>
                </a:cxn>
                <a:cxn ang="0">
                  <a:pos x="1205" y="6"/>
                </a:cxn>
                <a:cxn ang="0">
                  <a:pos x="1326" y="23"/>
                </a:cxn>
                <a:cxn ang="0">
                  <a:pos x="1443" y="50"/>
                </a:cxn>
                <a:cxn ang="0">
                  <a:pos x="1556" y="85"/>
                </a:cxn>
                <a:cxn ang="0">
                  <a:pos x="1661" y="130"/>
                </a:cxn>
                <a:cxn ang="0">
                  <a:pos x="1759" y="183"/>
                </a:cxn>
                <a:cxn ang="0">
                  <a:pos x="1847" y="244"/>
                </a:cxn>
                <a:cxn ang="0">
                  <a:pos x="1924" y="311"/>
                </a:cxn>
                <a:cxn ang="0">
                  <a:pos x="1990" y="384"/>
                </a:cxn>
                <a:cxn ang="0">
                  <a:pos x="2044" y="462"/>
                </a:cxn>
                <a:cxn ang="0">
                  <a:pos x="2083" y="544"/>
                </a:cxn>
                <a:cxn ang="0">
                  <a:pos x="2109" y="629"/>
                </a:cxn>
                <a:cxn ang="0">
                  <a:pos x="2122" y="715"/>
                </a:cxn>
                <a:cxn ang="0">
                  <a:pos x="2119" y="801"/>
                </a:cxn>
                <a:cxn ang="0">
                  <a:pos x="2102" y="887"/>
                </a:cxn>
                <a:cxn ang="0">
                  <a:pos x="2071" y="971"/>
                </a:cxn>
                <a:cxn ang="0">
                  <a:pos x="2027" y="1052"/>
                </a:cxn>
                <a:cxn ang="0">
                  <a:pos x="1970" y="1128"/>
                </a:cxn>
                <a:cxn ang="0">
                  <a:pos x="1900" y="1200"/>
                </a:cxn>
                <a:cxn ang="0">
                  <a:pos x="1819" y="1265"/>
                </a:cxn>
                <a:cxn ang="0">
                  <a:pos x="1727" y="1323"/>
                </a:cxn>
                <a:cxn ang="0">
                  <a:pos x="1627" y="1374"/>
                </a:cxn>
                <a:cxn ang="0">
                  <a:pos x="1519" y="1415"/>
                </a:cxn>
                <a:cxn ang="0">
                  <a:pos x="1404" y="1448"/>
                </a:cxn>
                <a:cxn ang="0">
                  <a:pos x="1286" y="1471"/>
                </a:cxn>
                <a:cxn ang="0">
                  <a:pos x="1164" y="1485"/>
                </a:cxn>
                <a:cxn ang="0">
                  <a:pos x="1041" y="1488"/>
                </a:cxn>
                <a:cxn ang="0">
                  <a:pos x="917" y="1481"/>
                </a:cxn>
                <a:cxn ang="0">
                  <a:pos x="797" y="1464"/>
                </a:cxn>
                <a:cxn ang="0">
                  <a:pos x="679" y="1438"/>
                </a:cxn>
                <a:cxn ang="0">
                  <a:pos x="567" y="1402"/>
                </a:cxn>
                <a:cxn ang="0">
                  <a:pos x="461" y="1357"/>
                </a:cxn>
                <a:cxn ang="0">
                  <a:pos x="364" y="1304"/>
                </a:cxn>
                <a:cxn ang="0">
                  <a:pos x="275" y="1244"/>
                </a:cxn>
                <a:cxn ang="0">
                  <a:pos x="198" y="1177"/>
                </a:cxn>
                <a:cxn ang="0">
                  <a:pos x="132" y="1103"/>
                </a:cxn>
                <a:cxn ang="0">
                  <a:pos x="79" y="1025"/>
                </a:cxn>
                <a:cxn ang="0">
                  <a:pos x="39" y="943"/>
                </a:cxn>
                <a:cxn ang="0">
                  <a:pos x="13" y="859"/>
                </a:cxn>
                <a:cxn ang="0">
                  <a:pos x="1" y="773"/>
                </a:cxn>
              </a:cxnLst>
              <a:rect l="0" t="0" r="r" b="b"/>
              <a:pathLst>
                <a:path w="2122" h="1488">
                  <a:moveTo>
                    <a:pt x="0" y="744"/>
                  </a:moveTo>
                  <a:lnTo>
                    <a:pt x="1" y="715"/>
                  </a:lnTo>
                  <a:lnTo>
                    <a:pt x="3" y="686"/>
                  </a:lnTo>
                  <a:lnTo>
                    <a:pt x="7" y="658"/>
                  </a:lnTo>
                  <a:lnTo>
                    <a:pt x="13" y="629"/>
                  </a:lnTo>
                  <a:lnTo>
                    <a:pt x="20" y="600"/>
                  </a:lnTo>
                  <a:lnTo>
                    <a:pt x="29" y="572"/>
                  </a:lnTo>
                  <a:lnTo>
                    <a:pt x="39" y="544"/>
                  </a:lnTo>
                  <a:lnTo>
                    <a:pt x="51" y="517"/>
                  </a:lnTo>
                  <a:lnTo>
                    <a:pt x="64" y="489"/>
                  </a:lnTo>
                  <a:lnTo>
                    <a:pt x="79" y="462"/>
                  </a:lnTo>
                  <a:lnTo>
                    <a:pt x="95" y="436"/>
                  </a:lnTo>
                  <a:lnTo>
                    <a:pt x="113" y="410"/>
                  </a:lnTo>
                  <a:lnTo>
                    <a:pt x="132" y="384"/>
                  </a:lnTo>
                  <a:lnTo>
                    <a:pt x="153" y="359"/>
                  </a:lnTo>
                  <a:lnTo>
                    <a:pt x="174" y="335"/>
                  </a:lnTo>
                  <a:lnTo>
                    <a:pt x="198" y="311"/>
                  </a:lnTo>
                  <a:lnTo>
                    <a:pt x="223" y="288"/>
                  </a:lnTo>
                  <a:lnTo>
                    <a:pt x="248" y="265"/>
                  </a:lnTo>
                  <a:lnTo>
                    <a:pt x="275" y="244"/>
                  </a:lnTo>
                  <a:lnTo>
                    <a:pt x="303" y="223"/>
                  </a:lnTo>
                  <a:lnTo>
                    <a:pt x="333" y="202"/>
                  </a:lnTo>
                  <a:lnTo>
                    <a:pt x="364" y="183"/>
                  </a:lnTo>
                  <a:lnTo>
                    <a:pt x="395" y="165"/>
                  </a:lnTo>
                  <a:lnTo>
                    <a:pt x="427" y="147"/>
                  </a:lnTo>
                  <a:lnTo>
                    <a:pt x="461" y="130"/>
                  </a:lnTo>
                  <a:lnTo>
                    <a:pt x="495" y="114"/>
                  </a:lnTo>
                  <a:lnTo>
                    <a:pt x="531" y="99"/>
                  </a:lnTo>
                  <a:lnTo>
                    <a:pt x="567" y="85"/>
                  </a:lnTo>
                  <a:lnTo>
                    <a:pt x="603" y="72"/>
                  </a:lnTo>
                  <a:lnTo>
                    <a:pt x="641" y="61"/>
                  </a:lnTo>
                  <a:lnTo>
                    <a:pt x="679" y="50"/>
                  </a:lnTo>
                  <a:lnTo>
                    <a:pt x="718" y="39"/>
                  </a:lnTo>
                  <a:lnTo>
                    <a:pt x="757" y="31"/>
                  </a:lnTo>
                  <a:lnTo>
                    <a:pt x="797" y="23"/>
                  </a:lnTo>
                  <a:lnTo>
                    <a:pt x="837" y="16"/>
                  </a:lnTo>
                  <a:lnTo>
                    <a:pt x="877" y="11"/>
                  </a:lnTo>
                  <a:lnTo>
                    <a:pt x="917" y="6"/>
                  </a:lnTo>
                  <a:lnTo>
                    <a:pt x="958" y="3"/>
                  </a:lnTo>
                  <a:lnTo>
                    <a:pt x="999" y="1"/>
                  </a:lnTo>
                  <a:lnTo>
                    <a:pt x="1041" y="0"/>
                  </a:lnTo>
                  <a:lnTo>
                    <a:pt x="1081" y="0"/>
                  </a:lnTo>
                  <a:lnTo>
                    <a:pt x="1123" y="1"/>
                  </a:lnTo>
                  <a:lnTo>
                    <a:pt x="1164" y="3"/>
                  </a:lnTo>
                  <a:lnTo>
                    <a:pt x="1205" y="6"/>
                  </a:lnTo>
                  <a:lnTo>
                    <a:pt x="1245" y="11"/>
                  </a:lnTo>
                  <a:lnTo>
                    <a:pt x="1286" y="16"/>
                  </a:lnTo>
                  <a:lnTo>
                    <a:pt x="1326" y="23"/>
                  </a:lnTo>
                  <a:lnTo>
                    <a:pt x="1365" y="31"/>
                  </a:lnTo>
                  <a:lnTo>
                    <a:pt x="1404" y="39"/>
                  </a:lnTo>
                  <a:lnTo>
                    <a:pt x="1443" y="50"/>
                  </a:lnTo>
                  <a:lnTo>
                    <a:pt x="1481" y="61"/>
                  </a:lnTo>
                  <a:lnTo>
                    <a:pt x="1519" y="72"/>
                  </a:lnTo>
                  <a:lnTo>
                    <a:pt x="1556" y="85"/>
                  </a:lnTo>
                  <a:lnTo>
                    <a:pt x="1592" y="99"/>
                  </a:lnTo>
                  <a:lnTo>
                    <a:pt x="1627" y="114"/>
                  </a:lnTo>
                  <a:lnTo>
                    <a:pt x="1661" y="130"/>
                  </a:lnTo>
                  <a:lnTo>
                    <a:pt x="1695" y="147"/>
                  </a:lnTo>
                  <a:lnTo>
                    <a:pt x="1727" y="165"/>
                  </a:lnTo>
                  <a:lnTo>
                    <a:pt x="1759" y="183"/>
                  </a:lnTo>
                  <a:lnTo>
                    <a:pt x="1789" y="202"/>
                  </a:lnTo>
                  <a:lnTo>
                    <a:pt x="1819" y="223"/>
                  </a:lnTo>
                  <a:lnTo>
                    <a:pt x="1847" y="244"/>
                  </a:lnTo>
                  <a:lnTo>
                    <a:pt x="1874" y="265"/>
                  </a:lnTo>
                  <a:lnTo>
                    <a:pt x="1900" y="288"/>
                  </a:lnTo>
                  <a:lnTo>
                    <a:pt x="1924" y="311"/>
                  </a:lnTo>
                  <a:lnTo>
                    <a:pt x="1948" y="335"/>
                  </a:lnTo>
                  <a:lnTo>
                    <a:pt x="1970" y="359"/>
                  </a:lnTo>
                  <a:lnTo>
                    <a:pt x="1990" y="384"/>
                  </a:lnTo>
                  <a:lnTo>
                    <a:pt x="2009" y="410"/>
                  </a:lnTo>
                  <a:lnTo>
                    <a:pt x="2027" y="436"/>
                  </a:lnTo>
                  <a:lnTo>
                    <a:pt x="2044" y="462"/>
                  </a:lnTo>
                  <a:lnTo>
                    <a:pt x="2058" y="489"/>
                  </a:lnTo>
                  <a:lnTo>
                    <a:pt x="2071" y="517"/>
                  </a:lnTo>
                  <a:lnTo>
                    <a:pt x="2083" y="544"/>
                  </a:lnTo>
                  <a:lnTo>
                    <a:pt x="2094" y="572"/>
                  </a:lnTo>
                  <a:lnTo>
                    <a:pt x="2102" y="600"/>
                  </a:lnTo>
                  <a:lnTo>
                    <a:pt x="2109" y="629"/>
                  </a:lnTo>
                  <a:lnTo>
                    <a:pt x="2115" y="658"/>
                  </a:lnTo>
                  <a:lnTo>
                    <a:pt x="2119" y="686"/>
                  </a:lnTo>
                  <a:lnTo>
                    <a:pt x="2122" y="715"/>
                  </a:lnTo>
                  <a:lnTo>
                    <a:pt x="2122" y="744"/>
                  </a:lnTo>
                  <a:lnTo>
                    <a:pt x="2122" y="773"/>
                  </a:lnTo>
                  <a:lnTo>
                    <a:pt x="2119" y="801"/>
                  </a:lnTo>
                  <a:lnTo>
                    <a:pt x="2115" y="830"/>
                  </a:lnTo>
                  <a:lnTo>
                    <a:pt x="2109" y="859"/>
                  </a:lnTo>
                  <a:lnTo>
                    <a:pt x="2102" y="887"/>
                  </a:lnTo>
                  <a:lnTo>
                    <a:pt x="2094" y="916"/>
                  </a:lnTo>
                  <a:lnTo>
                    <a:pt x="2083" y="943"/>
                  </a:lnTo>
                  <a:lnTo>
                    <a:pt x="2071" y="971"/>
                  </a:lnTo>
                  <a:lnTo>
                    <a:pt x="2058" y="999"/>
                  </a:lnTo>
                  <a:lnTo>
                    <a:pt x="2044" y="1025"/>
                  </a:lnTo>
                  <a:lnTo>
                    <a:pt x="2027" y="1052"/>
                  </a:lnTo>
                  <a:lnTo>
                    <a:pt x="2009" y="1078"/>
                  </a:lnTo>
                  <a:lnTo>
                    <a:pt x="1990" y="1103"/>
                  </a:lnTo>
                  <a:lnTo>
                    <a:pt x="1970" y="1128"/>
                  </a:lnTo>
                  <a:lnTo>
                    <a:pt x="1948" y="1153"/>
                  </a:lnTo>
                  <a:lnTo>
                    <a:pt x="1924" y="1177"/>
                  </a:lnTo>
                  <a:lnTo>
                    <a:pt x="1900" y="1200"/>
                  </a:lnTo>
                  <a:lnTo>
                    <a:pt x="1874" y="1222"/>
                  </a:lnTo>
                  <a:lnTo>
                    <a:pt x="1847" y="1244"/>
                  </a:lnTo>
                  <a:lnTo>
                    <a:pt x="1819" y="1265"/>
                  </a:lnTo>
                  <a:lnTo>
                    <a:pt x="1789" y="1285"/>
                  </a:lnTo>
                  <a:lnTo>
                    <a:pt x="1759" y="1304"/>
                  </a:lnTo>
                  <a:lnTo>
                    <a:pt x="1727" y="1323"/>
                  </a:lnTo>
                  <a:lnTo>
                    <a:pt x="1695" y="1341"/>
                  </a:lnTo>
                  <a:lnTo>
                    <a:pt x="1661" y="1357"/>
                  </a:lnTo>
                  <a:lnTo>
                    <a:pt x="1627" y="1374"/>
                  </a:lnTo>
                  <a:lnTo>
                    <a:pt x="1592" y="1388"/>
                  </a:lnTo>
                  <a:lnTo>
                    <a:pt x="1556" y="1402"/>
                  </a:lnTo>
                  <a:lnTo>
                    <a:pt x="1519" y="1415"/>
                  </a:lnTo>
                  <a:lnTo>
                    <a:pt x="1481" y="1427"/>
                  </a:lnTo>
                  <a:lnTo>
                    <a:pt x="1443" y="1438"/>
                  </a:lnTo>
                  <a:lnTo>
                    <a:pt x="1404" y="1448"/>
                  </a:lnTo>
                  <a:lnTo>
                    <a:pt x="1365" y="1457"/>
                  </a:lnTo>
                  <a:lnTo>
                    <a:pt x="1326" y="1464"/>
                  </a:lnTo>
                  <a:lnTo>
                    <a:pt x="1286" y="1471"/>
                  </a:lnTo>
                  <a:lnTo>
                    <a:pt x="1245" y="1477"/>
                  </a:lnTo>
                  <a:lnTo>
                    <a:pt x="1205" y="1481"/>
                  </a:lnTo>
                  <a:lnTo>
                    <a:pt x="1164" y="1485"/>
                  </a:lnTo>
                  <a:lnTo>
                    <a:pt x="1123" y="1487"/>
                  </a:lnTo>
                  <a:lnTo>
                    <a:pt x="1081" y="1488"/>
                  </a:lnTo>
                  <a:lnTo>
                    <a:pt x="1041" y="1488"/>
                  </a:lnTo>
                  <a:lnTo>
                    <a:pt x="999" y="1487"/>
                  </a:lnTo>
                  <a:lnTo>
                    <a:pt x="958" y="1485"/>
                  </a:lnTo>
                  <a:lnTo>
                    <a:pt x="917" y="1481"/>
                  </a:lnTo>
                  <a:lnTo>
                    <a:pt x="877" y="1477"/>
                  </a:lnTo>
                  <a:lnTo>
                    <a:pt x="837" y="1471"/>
                  </a:lnTo>
                  <a:lnTo>
                    <a:pt x="797" y="1464"/>
                  </a:lnTo>
                  <a:lnTo>
                    <a:pt x="757" y="1457"/>
                  </a:lnTo>
                  <a:lnTo>
                    <a:pt x="718" y="1448"/>
                  </a:lnTo>
                  <a:lnTo>
                    <a:pt x="679" y="1438"/>
                  </a:lnTo>
                  <a:lnTo>
                    <a:pt x="641" y="1427"/>
                  </a:lnTo>
                  <a:lnTo>
                    <a:pt x="603" y="1415"/>
                  </a:lnTo>
                  <a:lnTo>
                    <a:pt x="567" y="1402"/>
                  </a:lnTo>
                  <a:lnTo>
                    <a:pt x="531" y="1388"/>
                  </a:lnTo>
                  <a:lnTo>
                    <a:pt x="495" y="1374"/>
                  </a:lnTo>
                  <a:lnTo>
                    <a:pt x="461" y="1357"/>
                  </a:lnTo>
                  <a:lnTo>
                    <a:pt x="427" y="1341"/>
                  </a:lnTo>
                  <a:lnTo>
                    <a:pt x="395" y="1323"/>
                  </a:lnTo>
                  <a:lnTo>
                    <a:pt x="364" y="1304"/>
                  </a:lnTo>
                  <a:lnTo>
                    <a:pt x="333" y="1285"/>
                  </a:lnTo>
                  <a:lnTo>
                    <a:pt x="303" y="1265"/>
                  </a:lnTo>
                  <a:lnTo>
                    <a:pt x="275" y="1244"/>
                  </a:lnTo>
                  <a:lnTo>
                    <a:pt x="248" y="1222"/>
                  </a:lnTo>
                  <a:lnTo>
                    <a:pt x="223" y="1200"/>
                  </a:lnTo>
                  <a:lnTo>
                    <a:pt x="198" y="1177"/>
                  </a:lnTo>
                  <a:lnTo>
                    <a:pt x="174" y="1153"/>
                  </a:lnTo>
                  <a:lnTo>
                    <a:pt x="153" y="1128"/>
                  </a:lnTo>
                  <a:lnTo>
                    <a:pt x="132" y="1103"/>
                  </a:lnTo>
                  <a:lnTo>
                    <a:pt x="113" y="1078"/>
                  </a:lnTo>
                  <a:lnTo>
                    <a:pt x="95" y="1052"/>
                  </a:lnTo>
                  <a:lnTo>
                    <a:pt x="79" y="1025"/>
                  </a:lnTo>
                  <a:lnTo>
                    <a:pt x="64" y="999"/>
                  </a:lnTo>
                  <a:lnTo>
                    <a:pt x="51" y="971"/>
                  </a:lnTo>
                  <a:lnTo>
                    <a:pt x="39" y="943"/>
                  </a:lnTo>
                  <a:lnTo>
                    <a:pt x="29" y="916"/>
                  </a:lnTo>
                  <a:lnTo>
                    <a:pt x="20" y="887"/>
                  </a:lnTo>
                  <a:lnTo>
                    <a:pt x="13" y="859"/>
                  </a:lnTo>
                  <a:lnTo>
                    <a:pt x="7" y="830"/>
                  </a:lnTo>
                  <a:lnTo>
                    <a:pt x="3" y="801"/>
                  </a:lnTo>
                  <a:lnTo>
                    <a:pt x="1" y="773"/>
                  </a:lnTo>
                  <a:lnTo>
                    <a:pt x="0" y="744"/>
                  </a:lnTo>
                  <a:close/>
                </a:path>
              </a:pathLst>
            </a:custGeom>
            <a:solidFill>
              <a:srgbClr val="FFFF99"/>
            </a:solidFill>
            <a:ln w="3333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auto">
            <a:xfrm rot="-5400000">
              <a:off x="1008" y="1536"/>
              <a:ext cx="2256" cy="1824"/>
            </a:xfrm>
            <a:custGeom>
              <a:avLst/>
              <a:gdLst/>
              <a:ahLst/>
              <a:cxnLst>
                <a:cxn ang="0">
                  <a:pos x="3" y="686"/>
                </a:cxn>
                <a:cxn ang="0">
                  <a:pos x="20" y="600"/>
                </a:cxn>
                <a:cxn ang="0">
                  <a:pos x="51" y="517"/>
                </a:cxn>
                <a:cxn ang="0">
                  <a:pos x="95" y="436"/>
                </a:cxn>
                <a:cxn ang="0">
                  <a:pos x="153" y="359"/>
                </a:cxn>
                <a:cxn ang="0">
                  <a:pos x="223" y="288"/>
                </a:cxn>
                <a:cxn ang="0">
                  <a:pos x="303" y="223"/>
                </a:cxn>
                <a:cxn ang="0">
                  <a:pos x="395" y="165"/>
                </a:cxn>
                <a:cxn ang="0">
                  <a:pos x="495" y="114"/>
                </a:cxn>
                <a:cxn ang="0">
                  <a:pos x="603" y="72"/>
                </a:cxn>
                <a:cxn ang="0">
                  <a:pos x="718" y="39"/>
                </a:cxn>
                <a:cxn ang="0">
                  <a:pos x="837" y="16"/>
                </a:cxn>
                <a:cxn ang="0">
                  <a:pos x="958" y="3"/>
                </a:cxn>
                <a:cxn ang="0">
                  <a:pos x="1081" y="0"/>
                </a:cxn>
                <a:cxn ang="0">
                  <a:pos x="1205" y="6"/>
                </a:cxn>
                <a:cxn ang="0">
                  <a:pos x="1326" y="23"/>
                </a:cxn>
                <a:cxn ang="0">
                  <a:pos x="1443" y="50"/>
                </a:cxn>
                <a:cxn ang="0">
                  <a:pos x="1556" y="85"/>
                </a:cxn>
                <a:cxn ang="0">
                  <a:pos x="1661" y="130"/>
                </a:cxn>
                <a:cxn ang="0">
                  <a:pos x="1759" y="183"/>
                </a:cxn>
                <a:cxn ang="0">
                  <a:pos x="1847" y="244"/>
                </a:cxn>
                <a:cxn ang="0">
                  <a:pos x="1924" y="311"/>
                </a:cxn>
                <a:cxn ang="0">
                  <a:pos x="1990" y="384"/>
                </a:cxn>
                <a:cxn ang="0">
                  <a:pos x="2044" y="462"/>
                </a:cxn>
                <a:cxn ang="0">
                  <a:pos x="2083" y="544"/>
                </a:cxn>
                <a:cxn ang="0">
                  <a:pos x="2109" y="629"/>
                </a:cxn>
                <a:cxn ang="0">
                  <a:pos x="2122" y="715"/>
                </a:cxn>
                <a:cxn ang="0">
                  <a:pos x="2119" y="801"/>
                </a:cxn>
                <a:cxn ang="0">
                  <a:pos x="2102" y="887"/>
                </a:cxn>
                <a:cxn ang="0">
                  <a:pos x="2071" y="971"/>
                </a:cxn>
                <a:cxn ang="0">
                  <a:pos x="2027" y="1052"/>
                </a:cxn>
                <a:cxn ang="0">
                  <a:pos x="1970" y="1128"/>
                </a:cxn>
                <a:cxn ang="0">
                  <a:pos x="1900" y="1200"/>
                </a:cxn>
                <a:cxn ang="0">
                  <a:pos x="1819" y="1265"/>
                </a:cxn>
                <a:cxn ang="0">
                  <a:pos x="1727" y="1323"/>
                </a:cxn>
                <a:cxn ang="0">
                  <a:pos x="1627" y="1374"/>
                </a:cxn>
                <a:cxn ang="0">
                  <a:pos x="1519" y="1415"/>
                </a:cxn>
                <a:cxn ang="0">
                  <a:pos x="1404" y="1448"/>
                </a:cxn>
                <a:cxn ang="0">
                  <a:pos x="1286" y="1471"/>
                </a:cxn>
                <a:cxn ang="0">
                  <a:pos x="1164" y="1485"/>
                </a:cxn>
                <a:cxn ang="0">
                  <a:pos x="1041" y="1488"/>
                </a:cxn>
                <a:cxn ang="0">
                  <a:pos x="917" y="1481"/>
                </a:cxn>
                <a:cxn ang="0">
                  <a:pos x="797" y="1464"/>
                </a:cxn>
                <a:cxn ang="0">
                  <a:pos x="679" y="1438"/>
                </a:cxn>
                <a:cxn ang="0">
                  <a:pos x="567" y="1402"/>
                </a:cxn>
                <a:cxn ang="0">
                  <a:pos x="461" y="1357"/>
                </a:cxn>
                <a:cxn ang="0">
                  <a:pos x="364" y="1304"/>
                </a:cxn>
                <a:cxn ang="0">
                  <a:pos x="275" y="1244"/>
                </a:cxn>
                <a:cxn ang="0">
                  <a:pos x="198" y="1177"/>
                </a:cxn>
                <a:cxn ang="0">
                  <a:pos x="132" y="1103"/>
                </a:cxn>
                <a:cxn ang="0">
                  <a:pos x="79" y="1025"/>
                </a:cxn>
                <a:cxn ang="0">
                  <a:pos x="39" y="943"/>
                </a:cxn>
                <a:cxn ang="0">
                  <a:pos x="13" y="859"/>
                </a:cxn>
                <a:cxn ang="0">
                  <a:pos x="1" y="773"/>
                </a:cxn>
              </a:cxnLst>
              <a:rect l="0" t="0" r="r" b="b"/>
              <a:pathLst>
                <a:path w="2122" h="1488">
                  <a:moveTo>
                    <a:pt x="0" y="744"/>
                  </a:moveTo>
                  <a:lnTo>
                    <a:pt x="1" y="715"/>
                  </a:lnTo>
                  <a:lnTo>
                    <a:pt x="3" y="686"/>
                  </a:lnTo>
                  <a:lnTo>
                    <a:pt x="7" y="658"/>
                  </a:lnTo>
                  <a:lnTo>
                    <a:pt x="13" y="629"/>
                  </a:lnTo>
                  <a:lnTo>
                    <a:pt x="20" y="600"/>
                  </a:lnTo>
                  <a:lnTo>
                    <a:pt x="29" y="572"/>
                  </a:lnTo>
                  <a:lnTo>
                    <a:pt x="39" y="544"/>
                  </a:lnTo>
                  <a:lnTo>
                    <a:pt x="51" y="517"/>
                  </a:lnTo>
                  <a:lnTo>
                    <a:pt x="64" y="489"/>
                  </a:lnTo>
                  <a:lnTo>
                    <a:pt x="79" y="462"/>
                  </a:lnTo>
                  <a:lnTo>
                    <a:pt x="95" y="436"/>
                  </a:lnTo>
                  <a:lnTo>
                    <a:pt x="113" y="410"/>
                  </a:lnTo>
                  <a:lnTo>
                    <a:pt x="132" y="384"/>
                  </a:lnTo>
                  <a:lnTo>
                    <a:pt x="153" y="359"/>
                  </a:lnTo>
                  <a:lnTo>
                    <a:pt x="174" y="335"/>
                  </a:lnTo>
                  <a:lnTo>
                    <a:pt x="198" y="311"/>
                  </a:lnTo>
                  <a:lnTo>
                    <a:pt x="223" y="288"/>
                  </a:lnTo>
                  <a:lnTo>
                    <a:pt x="248" y="265"/>
                  </a:lnTo>
                  <a:lnTo>
                    <a:pt x="275" y="244"/>
                  </a:lnTo>
                  <a:lnTo>
                    <a:pt x="303" y="223"/>
                  </a:lnTo>
                  <a:lnTo>
                    <a:pt x="333" y="202"/>
                  </a:lnTo>
                  <a:lnTo>
                    <a:pt x="364" y="183"/>
                  </a:lnTo>
                  <a:lnTo>
                    <a:pt x="395" y="165"/>
                  </a:lnTo>
                  <a:lnTo>
                    <a:pt x="427" y="147"/>
                  </a:lnTo>
                  <a:lnTo>
                    <a:pt x="461" y="130"/>
                  </a:lnTo>
                  <a:lnTo>
                    <a:pt x="495" y="114"/>
                  </a:lnTo>
                  <a:lnTo>
                    <a:pt x="531" y="99"/>
                  </a:lnTo>
                  <a:lnTo>
                    <a:pt x="567" y="85"/>
                  </a:lnTo>
                  <a:lnTo>
                    <a:pt x="603" y="72"/>
                  </a:lnTo>
                  <a:lnTo>
                    <a:pt x="641" y="61"/>
                  </a:lnTo>
                  <a:lnTo>
                    <a:pt x="679" y="50"/>
                  </a:lnTo>
                  <a:lnTo>
                    <a:pt x="718" y="39"/>
                  </a:lnTo>
                  <a:lnTo>
                    <a:pt x="757" y="31"/>
                  </a:lnTo>
                  <a:lnTo>
                    <a:pt x="797" y="23"/>
                  </a:lnTo>
                  <a:lnTo>
                    <a:pt x="837" y="16"/>
                  </a:lnTo>
                  <a:lnTo>
                    <a:pt x="877" y="11"/>
                  </a:lnTo>
                  <a:lnTo>
                    <a:pt x="917" y="6"/>
                  </a:lnTo>
                  <a:lnTo>
                    <a:pt x="958" y="3"/>
                  </a:lnTo>
                  <a:lnTo>
                    <a:pt x="999" y="1"/>
                  </a:lnTo>
                  <a:lnTo>
                    <a:pt x="1041" y="0"/>
                  </a:lnTo>
                  <a:lnTo>
                    <a:pt x="1081" y="0"/>
                  </a:lnTo>
                  <a:lnTo>
                    <a:pt x="1123" y="1"/>
                  </a:lnTo>
                  <a:lnTo>
                    <a:pt x="1164" y="3"/>
                  </a:lnTo>
                  <a:lnTo>
                    <a:pt x="1205" y="6"/>
                  </a:lnTo>
                  <a:lnTo>
                    <a:pt x="1245" y="11"/>
                  </a:lnTo>
                  <a:lnTo>
                    <a:pt x="1286" y="16"/>
                  </a:lnTo>
                  <a:lnTo>
                    <a:pt x="1326" y="23"/>
                  </a:lnTo>
                  <a:lnTo>
                    <a:pt x="1365" y="31"/>
                  </a:lnTo>
                  <a:lnTo>
                    <a:pt x="1404" y="39"/>
                  </a:lnTo>
                  <a:lnTo>
                    <a:pt x="1443" y="50"/>
                  </a:lnTo>
                  <a:lnTo>
                    <a:pt x="1481" y="61"/>
                  </a:lnTo>
                  <a:lnTo>
                    <a:pt x="1519" y="72"/>
                  </a:lnTo>
                  <a:lnTo>
                    <a:pt x="1556" y="85"/>
                  </a:lnTo>
                  <a:lnTo>
                    <a:pt x="1592" y="99"/>
                  </a:lnTo>
                  <a:lnTo>
                    <a:pt x="1627" y="114"/>
                  </a:lnTo>
                  <a:lnTo>
                    <a:pt x="1661" y="130"/>
                  </a:lnTo>
                  <a:lnTo>
                    <a:pt x="1695" y="147"/>
                  </a:lnTo>
                  <a:lnTo>
                    <a:pt x="1727" y="165"/>
                  </a:lnTo>
                  <a:lnTo>
                    <a:pt x="1759" y="183"/>
                  </a:lnTo>
                  <a:lnTo>
                    <a:pt x="1789" y="202"/>
                  </a:lnTo>
                  <a:lnTo>
                    <a:pt x="1819" y="223"/>
                  </a:lnTo>
                  <a:lnTo>
                    <a:pt x="1847" y="244"/>
                  </a:lnTo>
                  <a:lnTo>
                    <a:pt x="1874" y="265"/>
                  </a:lnTo>
                  <a:lnTo>
                    <a:pt x="1900" y="288"/>
                  </a:lnTo>
                  <a:lnTo>
                    <a:pt x="1924" y="311"/>
                  </a:lnTo>
                  <a:lnTo>
                    <a:pt x="1948" y="335"/>
                  </a:lnTo>
                  <a:lnTo>
                    <a:pt x="1970" y="359"/>
                  </a:lnTo>
                  <a:lnTo>
                    <a:pt x="1990" y="384"/>
                  </a:lnTo>
                  <a:lnTo>
                    <a:pt x="2009" y="410"/>
                  </a:lnTo>
                  <a:lnTo>
                    <a:pt x="2027" y="436"/>
                  </a:lnTo>
                  <a:lnTo>
                    <a:pt x="2044" y="462"/>
                  </a:lnTo>
                  <a:lnTo>
                    <a:pt x="2058" y="489"/>
                  </a:lnTo>
                  <a:lnTo>
                    <a:pt x="2071" y="517"/>
                  </a:lnTo>
                  <a:lnTo>
                    <a:pt x="2083" y="544"/>
                  </a:lnTo>
                  <a:lnTo>
                    <a:pt x="2094" y="572"/>
                  </a:lnTo>
                  <a:lnTo>
                    <a:pt x="2102" y="600"/>
                  </a:lnTo>
                  <a:lnTo>
                    <a:pt x="2109" y="629"/>
                  </a:lnTo>
                  <a:lnTo>
                    <a:pt x="2115" y="658"/>
                  </a:lnTo>
                  <a:lnTo>
                    <a:pt x="2119" y="686"/>
                  </a:lnTo>
                  <a:lnTo>
                    <a:pt x="2122" y="715"/>
                  </a:lnTo>
                  <a:lnTo>
                    <a:pt x="2122" y="744"/>
                  </a:lnTo>
                  <a:lnTo>
                    <a:pt x="2122" y="773"/>
                  </a:lnTo>
                  <a:lnTo>
                    <a:pt x="2119" y="801"/>
                  </a:lnTo>
                  <a:lnTo>
                    <a:pt x="2115" y="830"/>
                  </a:lnTo>
                  <a:lnTo>
                    <a:pt x="2109" y="859"/>
                  </a:lnTo>
                  <a:lnTo>
                    <a:pt x="2102" y="887"/>
                  </a:lnTo>
                  <a:lnTo>
                    <a:pt x="2094" y="916"/>
                  </a:lnTo>
                  <a:lnTo>
                    <a:pt x="2083" y="943"/>
                  </a:lnTo>
                  <a:lnTo>
                    <a:pt x="2071" y="971"/>
                  </a:lnTo>
                  <a:lnTo>
                    <a:pt x="2058" y="999"/>
                  </a:lnTo>
                  <a:lnTo>
                    <a:pt x="2044" y="1025"/>
                  </a:lnTo>
                  <a:lnTo>
                    <a:pt x="2027" y="1052"/>
                  </a:lnTo>
                  <a:lnTo>
                    <a:pt x="2009" y="1078"/>
                  </a:lnTo>
                  <a:lnTo>
                    <a:pt x="1990" y="1103"/>
                  </a:lnTo>
                  <a:lnTo>
                    <a:pt x="1970" y="1128"/>
                  </a:lnTo>
                  <a:lnTo>
                    <a:pt x="1948" y="1153"/>
                  </a:lnTo>
                  <a:lnTo>
                    <a:pt x="1924" y="1177"/>
                  </a:lnTo>
                  <a:lnTo>
                    <a:pt x="1900" y="1200"/>
                  </a:lnTo>
                  <a:lnTo>
                    <a:pt x="1874" y="1222"/>
                  </a:lnTo>
                  <a:lnTo>
                    <a:pt x="1847" y="1244"/>
                  </a:lnTo>
                  <a:lnTo>
                    <a:pt x="1819" y="1265"/>
                  </a:lnTo>
                  <a:lnTo>
                    <a:pt x="1789" y="1285"/>
                  </a:lnTo>
                  <a:lnTo>
                    <a:pt x="1759" y="1304"/>
                  </a:lnTo>
                  <a:lnTo>
                    <a:pt x="1727" y="1323"/>
                  </a:lnTo>
                  <a:lnTo>
                    <a:pt x="1695" y="1341"/>
                  </a:lnTo>
                  <a:lnTo>
                    <a:pt x="1661" y="1357"/>
                  </a:lnTo>
                  <a:lnTo>
                    <a:pt x="1627" y="1374"/>
                  </a:lnTo>
                  <a:lnTo>
                    <a:pt x="1592" y="1388"/>
                  </a:lnTo>
                  <a:lnTo>
                    <a:pt x="1556" y="1402"/>
                  </a:lnTo>
                  <a:lnTo>
                    <a:pt x="1519" y="1415"/>
                  </a:lnTo>
                  <a:lnTo>
                    <a:pt x="1481" y="1427"/>
                  </a:lnTo>
                  <a:lnTo>
                    <a:pt x="1443" y="1438"/>
                  </a:lnTo>
                  <a:lnTo>
                    <a:pt x="1404" y="1448"/>
                  </a:lnTo>
                  <a:lnTo>
                    <a:pt x="1365" y="1457"/>
                  </a:lnTo>
                  <a:lnTo>
                    <a:pt x="1326" y="1464"/>
                  </a:lnTo>
                  <a:lnTo>
                    <a:pt x="1286" y="1471"/>
                  </a:lnTo>
                  <a:lnTo>
                    <a:pt x="1245" y="1477"/>
                  </a:lnTo>
                  <a:lnTo>
                    <a:pt x="1205" y="1481"/>
                  </a:lnTo>
                  <a:lnTo>
                    <a:pt x="1164" y="1485"/>
                  </a:lnTo>
                  <a:lnTo>
                    <a:pt x="1123" y="1487"/>
                  </a:lnTo>
                  <a:lnTo>
                    <a:pt x="1081" y="1488"/>
                  </a:lnTo>
                  <a:lnTo>
                    <a:pt x="1041" y="1488"/>
                  </a:lnTo>
                  <a:lnTo>
                    <a:pt x="999" y="1487"/>
                  </a:lnTo>
                  <a:lnTo>
                    <a:pt x="958" y="1485"/>
                  </a:lnTo>
                  <a:lnTo>
                    <a:pt x="917" y="1481"/>
                  </a:lnTo>
                  <a:lnTo>
                    <a:pt x="877" y="1477"/>
                  </a:lnTo>
                  <a:lnTo>
                    <a:pt x="837" y="1471"/>
                  </a:lnTo>
                  <a:lnTo>
                    <a:pt x="797" y="1464"/>
                  </a:lnTo>
                  <a:lnTo>
                    <a:pt x="757" y="1457"/>
                  </a:lnTo>
                  <a:lnTo>
                    <a:pt x="718" y="1448"/>
                  </a:lnTo>
                  <a:lnTo>
                    <a:pt x="679" y="1438"/>
                  </a:lnTo>
                  <a:lnTo>
                    <a:pt x="641" y="1427"/>
                  </a:lnTo>
                  <a:lnTo>
                    <a:pt x="603" y="1415"/>
                  </a:lnTo>
                  <a:lnTo>
                    <a:pt x="567" y="1402"/>
                  </a:lnTo>
                  <a:lnTo>
                    <a:pt x="531" y="1388"/>
                  </a:lnTo>
                  <a:lnTo>
                    <a:pt x="495" y="1374"/>
                  </a:lnTo>
                  <a:lnTo>
                    <a:pt x="461" y="1357"/>
                  </a:lnTo>
                  <a:lnTo>
                    <a:pt x="427" y="1341"/>
                  </a:lnTo>
                  <a:lnTo>
                    <a:pt x="395" y="1323"/>
                  </a:lnTo>
                  <a:lnTo>
                    <a:pt x="364" y="1304"/>
                  </a:lnTo>
                  <a:lnTo>
                    <a:pt x="333" y="1285"/>
                  </a:lnTo>
                  <a:lnTo>
                    <a:pt x="303" y="1265"/>
                  </a:lnTo>
                  <a:lnTo>
                    <a:pt x="275" y="1244"/>
                  </a:lnTo>
                  <a:lnTo>
                    <a:pt x="248" y="1222"/>
                  </a:lnTo>
                  <a:lnTo>
                    <a:pt x="223" y="1200"/>
                  </a:lnTo>
                  <a:lnTo>
                    <a:pt x="198" y="1177"/>
                  </a:lnTo>
                  <a:lnTo>
                    <a:pt x="174" y="1153"/>
                  </a:lnTo>
                  <a:lnTo>
                    <a:pt x="153" y="1128"/>
                  </a:lnTo>
                  <a:lnTo>
                    <a:pt x="132" y="1103"/>
                  </a:lnTo>
                  <a:lnTo>
                    <a:pt x="113" y="1078"/>
                  </a:lnTo>
                  <a:lnTo>
                    <a:pt x="95" y="1052"/>
                  </a:lnTo>
                  <a:lnTo>
                    <a:pt x="79" y="1025"/>
                  </a:lnTo>
                  <a:lnTo>
                    <a:pt x="64" y="999"/>
                  </a:lnTo>
                  <a:lnTo>
                    <a:pt x="51" y="971"/>
                  </a:lnTo>
                  <a:lnTo>
                    <a:pt x="39" y="943"/>
                  </a:lnTo>
                  <a:lnTo>
                    <a:pt x="29" y="916"/>
                  </a:lnTo>
                  <a:lnTo>
                    <a:pt x="20" y="887"/>
                  </a:lnTo>
                  <a:lnTo>
                    <a:pt x="13" y="859"/>
                  </a:lnTo>
                  <a:lnTo>
                    <a:pt x="7" y="830"/>
                  </a:lnTo>
                  <a:lnTo>
                    <a:pt x="3" y="801"/>
                  </a:lnTo>
                  <a:lnTo>
                    <a:pt x="1" y="773"/>
                  </a:lnTo>
                  <a:lnTo>
                    <a:pt x="0" y="744"/>
                  </a:lnTo>
                  <a:close/>
                </a:path>
              </a:pathLst>
            </a:custGeom>
            <a:solidFill>
              <a:srgbClr val="C2C2F0"/>
            </a:solidFill>
            <a:ln w="3333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15" name="Freeform 7"/>
            <p:cNvSpPr>
              <a:spLocks/>
            </p:cNvSpPr>
            <p:nvPr/>
          </p:nvSpPr>
          <p:spPr bwMode="auto">
            <a:xfrm>
              <a:off x="2628" y="877"/>
              <a:ext cx="2607" cy="2916"/>
            </a:xfrm>
            <a:custGeom>
              <a:avLst/>
              <a:gdLst/>
              <a:ahLst/>
              <a:cxnLst>
                <a:cxn ang="0">
                  <a:pos x="1390" y="3"/>
                </a:cxn>
                <a:cxn ang="0">
                  <a:pos x="1518" y="20"/>
                </a:cxn>
                <a:cxn ang="0">
                  <a:pos x="1644" y="51"/>
                </a:cxn>
                <a:cxn ang="0">
                  <a:pos x="1767" y="96"/>
                </a:cxn>
                <a:cxn ang="0">
                  <a:pos x="1886" y="154"/>
                </a:cxn>
                <a:cxn ang="0">
                  <a:pos x="1999" y="225"/>
                </a:cxn>
                <a:cxn ang="0">
                  <a:pos x="2104" y="308"/>
                </a:cxn>
                <a:cxn ang="0">
                  <a:pos x="2202" y="402"/>
                </a:cxn>
                <a:cxn ang="0">
                  <a:pos x="2291" y="507"/>
                </a:cxn>
                <a:cxn ang="0">
                  <a:pos x="2371" y="621"/>
                </a:cxn>
                <a:cxn ang="0">
                  <a:pos x="2440" y="743"/>
                </a:cxn>
                <a:cxn ang="0">
                  <a:pos x="2497" y="872"/>
                </a:cxn>
                <a:cxn ang="0">
                  <a:pos x="2543" y="1008"/>
                </a:cxn>
                <a:cxn ang="0">
                  <a:pos x="2577" y="1147"/>
                </a:cxn>
                <a:cxn ang="0">
                  <a:pos x="2598" y="1290"/>
                </a:cxn>
                <a:cxn ang="0">
                  <a:pos x="2607" y="1434"/>
                </a:cxn>
                <a:cxn ang="0">
                  <a:pos x="2603" y="1579"/>
                </a:cxn>
                <a:cxn ang="0">
                  <a:pos x="2585" y="1722"/>
                </a:cxn>
                <a:cxn ang="0">
                  <a:pos x="2556" y="1863"/>
                </a:cxn>
                <a:cxn ang="0">
                  <a:pos x="2514" y="2000"/>
                </a:cxn>
                <a:cxn ang="0">
                  <a:pos x="2460" y="2131"/>
                </a:cxn>
                <a:cxn ang="0">
                  <a:pos x="2395" y="2256"/>
                </a:cxn>
                <a:cxn ang="0">
                  <a:pos x="2319" y="2373"/>
                </a:cxn>
                <a:cxn ang="0">
                  <a:pos x="2233" y="2481"/>
                </a:cxn>
                <a:cxn ang="0">
                  <a:pos x="2138" y="2579"/>
                </a:cxn>
                <a:cxn ang="0">
                  <a:pos x="2034" y="2665"/>
                </a:cxn>
                <a:cxn ang="0">
                  <a:pos x="1924" y="2741"/>
                </a:cxn>
                <a:cxn ang="0">
                  <a:pos x="1807" y="2803"/>
                </a:cxn>
                <a:cxn ang="0">
                  <a:pos x="1686" y="2852"/>
                </a:cxn>
                <a:cxn ang="0">
                  <a:pos x="1560" y="2888"/>
                </a:cxn>
                <a:cxn ang="0">
                  <a:pos x="1433" y="2909"/>
                </a:cxn>
                <a:cxn ang="0">
                  <a:pos x="1304" y="2916"/>
                </a:cxn>
                <a:cxn ang="0">
                  <a:pos x="1174" y="2909"/>
                </a:cxn>
                <a:cxn ang="0">
                  <a:pos x="1047" y="2888"/>
                </a:cxn>
                <a:cxn ang="0">
                  <a:pos x="921" y="2852"/>
                </a:cxn>
                <a:cxn ang="0">
                  <a:pos x="800" y="2803"/>
                </a:cxn>
                <a:cxn ang="0">
                  <a:pos x="683" y="2741"/>
                </a:cxn>
                <a:cxn ang="0">
                  <a:pos x="572" y="2665"/>
                </a:cxn>
                <a:cxn ang="0">
                  <a:pos x="469" y="2579"/>
                </a:cxn>
                <a:cxn ang="0">
                  <a:pos x="374" y="2481"/>
                </a:cxn>
                <a:cxn ang="0">
                  <a:pos x="288" y="2373"/>
                </a:cxn>
                <a:cxn ang="0">
                  <a:pos x="212" y="2256"/>
                </a:cxn>
                <a:cxn ang="0">
                  <a:pos x="147" y="2131"/>
                </a:cxn>
                <a:cxn ang="0">
                  <a:pos x="93" y="2000"/>
                </a:cxn>
                <a:cxn ang="0">
                  <a:pos x="51" y="1863"/>
                </a:cxn>
                <a:cxn ang="0">
                  <a:pos x="21" y="1722"/>
                </a:cxn>
                <a:cxn ang="0">
                  <a:pos x="5" y="1579"/>
                </a:cxn>
                <a:cxn ang="0">
                  <a:pos x="0" y="1434"/>
                </a:cxn>
                <a:cxn ang="0">
                  <a:pos x="9" y="1290"/>
                </a:cxn>
                <a:cxn ang="0">
                  <a:pos x="30" y="1147"/>
                </a:cxn>
                <a:cxn ang="0">
                  <a:pos x="64" y="1008"/>
                </a:cxn>
                <a:cxn ang="0">
                  <a:pos x="110" y="872"/>
                </a:cxn>
                <a:cxn ang="0">
                  <a:pos x="167" y="743"/>
                </a:cxn>
                <a:cxn ang="0">
                  <a:pos x="236" y="621"/>
                </a:cxn>
                <a:cxn ang="0">
                  <a:pos x="316" y="507"/>
                </a:cxn>
                <a:cxn ang="0">
                  <a:pos x="405" y="402"/>
                </a:cxn>
                <a:cxn ang="0">
                  <a:pos x="503" y="308"/>
                </a:cxn>
                <a:cxn ang="0">
                  <a:pos x="609" y="225"/>
                </a:cxn>
                <a:cxn ang="0">
                  <a:pos x="721" y="154"/>
                </a:cxn>
                <a:cxn ang="0">
                  <a:pos x="840" y="96"/>
                </a:cxn>
                <a:cxn ang="0">
                  <a:pos x="962" y="51"/>
                </a:cxn>
                <a:cxn ang="0">
                  <a:pos x="1089" y="20"/>
                </a:cxn>
                <a:cxn ang="0">
                  <a:pos x="1217" y="3"/>
                </a:cxn>
              </a:cxnLst>
              <a:rect l="0" t="0" r="r" b="b"/>
              <a:pathLst>
                <a:path w="2607" h="2916">
                  <a:moveTo>
                    <a:pt x="1304" y="0"/>
                  </a:moveTo>
                  <a:lnTo>
                    <a:pt x="1347" y="1"/>
                  </a:lnTo>
                  <a:lnTo>
                    <a:pt x="1390" y="3"/>
                  </a:lnTo>
                  <a:lnTo>
                    <a:pt x="1433" y="7"/>
                  </a:lnTo>
                  <a:lnTo>
                    <a:pt x="1475" y="13"/>
                  </a:lnTo>
                  <a:lnTo>
                    <a:pt x="1518" y="20"/>
                  </a:lnTo>
                  <a:lnTo>
                    <a:pt x="1560" y="29"/>
                  </a:lnTo>
                  <a:lnTo>
                    <a:pt x="1603" y="39"/>
                  </a:lnTo>
                  <a:lnTo>
                    <a:pt x="1644" y="51"/>
                  </a:lnTo>
                  <a:lnTo>
                    <a:pt x="1686" y="64"/>
                  </a:lnTo>
                  <a:lnTo>
                    <a:pt x="1727" y="79"/>
                  </a:lnTo>
                  <a:lnTo>
                    <a:pt x="1767" y="96"/>
                  </a:lnTo>
                  <a:lnTo>
                    <a:pt x="1807" y="113"/>
                  </a:lnTo>
                  <a:lnTo>
                    <a:pt x="1847" y="133"/>
                  </a:lnTo>
                  <a:lnTo>
                    <a:pt x="1886" y="154"/>
                  </a:lnTo>
                  <a:lnTo>
                    <a:pt x="1924" y="176"/>
                  </a:lnTo>
                  <a:lnTo>
                    <a:pt x="1961" y="200"/>
                  </a:lnTo>
                  <a:lnTo>
                    <a:pt x="1999" y="225"/>
                  </a:lnTo>
                  <a:lnTo>
                    <a:pt x="2034" y="251"/>
                  </a:lnTo>
                  <a:lnTo>
                    <a:pt x="2070" y="279"/>
                  </a:lnTo>
                  <a:lnTo>
                    <a:pt x="2104" y="308"/>
                  </a:lnTo>
                  <a:lnTo>
                    <a:pt x="2138" y="338"/>
                  </a:lnTo>
                  <a:lnTo>
                    <a:pt x="2170" y="369"/>
                  </a:lnTo>
                  <a:lnTo>
                    <a:pt x="2202" y="402"/>
                  </a:lnTo>
                  <a:lnTo>
                    <a:pt x="2233" y="436"/>
                  </a:lnTo>
                  <a:lnTo>
                    <a:pt x="2262" y="471"/>
                  </a:lnTo>
                  <a:lnTo>
                    <a:pt x="2291" y="507"/>
                  </a:lnTo>
                  <a:lnTo>
                    <a:pt x="2319" y="544"/>
                  </a:lnTo>
                  <a:lnTo>
                    <a:pt x="2345" y="582"/>
                  </a:lnTo>
                  <a:lnTo>
                    <a:pt x="2371" y="621"/>
                  </a:lnTo>
                  <a:lnTo>
                    <a:pt x="2395" y="661"/>
                  </a:lnTo>
                  <a:lnTo>
                    <a:pt x="2418" y="701"/>
                  </a:lnTo>
                  <a:lnTo>
                    <a:pt x="2440" y="743"/>
                  </a:lnTo>
                  <a:lnTo>
                    <a:pt x="2460" y="786"/>
                  </a:lnTo>
                  <a:lnTo>
                    <a:pt x="2480" y="829"/>
                  </a:lnTo>
                  <a:lnTo>
                    <a:pt x="2497" y="872"/>
                  </a:lnTo>
                  <a:lnTo>
                    <a:pt x="2514" y="917"/>
                  </a:lnTo>
                  <a:lnTo>
                    <a:pt x="2529" y="962"/>
                  </a:lnTo>
                  <a:lnTo>
                    <a:pt x="2543" y="1008"/>
                  </a:lnTo>
                  <a:lnTo>
                    <a:pt x="2556" y="1054"/>
                  </a:lnTo>
                  <a:lnTo>
                    <a:pt x="2567" y="1100"/>
                  </a:lnTo>
                  <a:lnTo>
                    <a:pt x="2577" y="1147"/>
                  </a:lnTo>
                  <a:lnTo>
                    <a:pt x="2585" y="1194"/>
                  </a:lnTo>
                  <a:lnTo>
                    <a:pt x="2593" y="1242"/>
                  </a:lnTo>
                  <a:lnTo>
                    <a:pt x="2598" y="1290"/>
                  </a:lnTo>
                  <a:lnTo>
                    <a:pt x="2603" y="1338"/>
                  </a:lnTo>
                  <a:lnTo>
                    <a:pt x="2606" y="1386"/>
                  </a:lnTo>
                  <a:lnTo>
                    <a:pt x="2607" y="1434"/>
                  </a:lnTo>
                  <a:lnTo>
                    <a:pt x="2607" y="1482"/>
                  </a:lnTo>
                  <a:lnTo>
                    <a:pt x="2606" y="1531"/>
                  </a:lnTo>
                  <a:lnTo>
                    <a:pt x="2603" y="1579"/>
                  </a:lnTo>
                  <a:lnTo>
                    <a:pt x="2598" y="1627"/>
                  </a:lnTo>
                  <a:lnTo>
                    <a:pt x="2593" y="1674"/>
                  </a:lnTo>
                  <a:lnTo>
                    <a:pt x="2585" y="1722"/>
                  </a:lnTo>
                  <a:lnTo>
                    <a:pt x="2577" y="1769"/>
                  </a:lnTo>
                  <a:lnTo>
                    <a:pt x="2567" y="1816"/>
                  </a:lnTo>
                  <a:lnTo>
                    <a:pt x="2556" y="1863"/>
                  </a:lnTo>
                  <a:lnTo>
                    <a:pt x="2543" y="1909"/>
                  </a:lnTo>
                  <a:lnTo>
                    <a:pt x="2529" y="1955"/>
                  </a:lnTo>
                  <a:lnTo>
                    <a:pt x="2514" y="2000"/>
                  </a:lnTo>
                  <a:lnTo>
                    <a:pt x="2497" y="2044"/>
                  </a:lnTo>
                  <a:lnTo>
                    <a:pt x="2480" y="2088"/>
                  </a:lnTo>
                  <a:lnTo>
                    <a:pt x="2460" y="2131"/>
                  </a:lnTo>
                  <a:lnTo>
                    <a:pt x="2440" y="2173"/>
                  </a:lnTo>
                  <a:lnTo>
                    <a:pt x="2418" y="2215"/>
                  </a:lnTo>
                  <a:lnTo>
                    <a:pt x="2395" y="2256"/>
                  </a:lnTo>
                  <a:lnTo>
                    <a:pt x="2371" y="2296"/>
                  </a:lnTo>
                  <a:lnTo>
                    <a:pt x="2345" y="2334"/>
                  </a:lnTo>
                  <a:lnTo>
                    <a:pt x="2319" y="2373"/>
                  </a:lnTo>
                  <a:lnTo>
                    <a:pt x="2291" y="2410"/>
                  </a:lnTo>
                  <a:lnTo>
                    <a:pt x="2262" y="2446"/>
                  </a:lnTo>
                  <a:lnTo>
                    <a:pt x="2233" y="2481"/>
                  </a:lnTo>
                  <a:lnTo>
                    <a:pt x="2202" y="2514"/>
                  </a:lnTo>
                  <a:lnTo>
                    <a:pt x="2170" y="2547"/>
                  </a:lnTo>
                  <a:lnTo>
                    <a:pt x="2138" y="2579"/>
                  </a:lnTo>
                  <a:lnTo>
                    <a:pt x="2104" y="2609"/>
                  </a:lnTo>
                  <a:lnTo>
                    <a:pt x="2070" y="2638"/>
                  </a:lnTo>
                  <a:lnTo>
                    <a:pt x="2034" y="2665"/>
                  </a:lnTo>
                  <a:lnTo>
                    <a:pt x="1999" y="2692"/>
                  </a:lnTo>
                  <a:lnTo>
                    <a:pt x="1961" y="2717"/>
                  </a:lnTo>
                  <a:lnTo>
                    <a:pt x="1924" y="2741"/>
                  </a:lnTo>
                  <a:lnTo>
                    <a:pt x="1886" y="2763"/>
                  </a:lnTo>
                  <a:lnTo>
                    <a:pt x="1847" y="2784"/>
                  </a:lnTo>
                  <a:lnTo>
                    <a:pt x="1807" y="2803"/>
                  </a:lnTo>
                  <a:lnTo>
                    <a:pt x="1767" y="2821"/>
                  </a:lnTo>
                  <a:lnTo>
                    <a:pt x="1727" y="2837"/>
                  </a:lnTo>
                  <a:lnTo>
                    <a:pt x="1686" y="2852"/>
                  </a:lnTo>
                  <a:lnTo>
                    <a:pt x="1644" y="2865"/>
                  </a:lnTo>
                  <a:lnTo>
                    <a:pt x="1603" y="2878"/>
                  </a:lnTo>
                  <a:lnTo>
                    <a:pt x="1560" y="2888"/>
                  </a:lnTo>
                  <a:lnTo>
                    <a:pt x="1518" y="2896"/>
                  </a:lnTo>
                  <a:lnTo>
                    <a:pt x="1475" y="2903"/>
                  </a:lnTo>
                  <a:lnTo>
                    <a:pt x="1433" y="2909"/>
                  </a:lnTo>
                  <a:lnTo>
                    <a:pt x="1390" y="2913"/>
                  </a:lnTo>
                  <a:lnTo>
                    <a:pt x="1347" y="2916"/>
                  </a:lnTo>
                  <a:lnTo>
                    <a:pt x="1304" y="2916"/>
                  </a:lnTo>
                  <a:lnTo>
                    <a:pt x="1260" y="2916"/>
                  </a:lnTo>
                  <a:lnTo>
                    <a:pt x="1217" y="2913"/>
                  </a:lnTo>
                  <a:lnTo>
                    <a:pt x="1174" y="2909"/>
                  </a:lnTo>
                  <a:lnTo>
                    <a:pt x="1131" y="2903"/>
                  </a:lnTo>
                  <a:lnTo>
                    <a:pt x="1089" y="2896"/>
                  </a:lnTo>
                  <a:lnTo>
                    <a:pt x="1047" y="2888"/>
                  </a:lnTo>
                  <a:lnTo>
                    <a:pt x="1005" y="2878"/>
                  </a:lnTo>
                  <a:lnTo>
                    <a:pt x="962" y="2865"/>
                  </a:lnTo>
                  <a:lnTo>
                    <a:pt x="921" y="2852"/>
                  </a:lnTo>
                  <a:lnTo>
                    <a:pt x="880" y="2837"/>
                  </a:lnTo>
                  <a:lnTo>
                    <a:pt x="840" y="2821"/>
                  </a:lnTo>
                  <a:lnTo>
                    <a:pt x="800" y="2803"/>
                  </a:lnTo>
                  <a:lnTo>
                    <a:pt x="760" y="2784"/>
                  </a:lnTo>
                  <a:lnTo>
                    <a:pt x="721" y="2763"/>
                  </a:lnTo>
                  <a:lnTo>
                    <a:pt x="683" y="2741"/>
                  </a:lnTo>
                  <a:lnTo>
                    <a:pt x="646" y="2717"/>
                  </a:lnTo>
                  <a:lnTo>
                    <a:pt x="609" y="2692"/>
                  </a:lnTo>
                  <a:lnTo>
                    <a:pt x="572" y="2665"/>
                  </a:lnTo>
                  <a:lnTo>
                    <a:pt x="537" y="2638"/>
                  </a:lnTo>
                  <a:lnTo>
                    <a:pt x="503" y="2609"/>
                  </a:lnTo>
                  <a:lnTo>
                    <a:pt x="469" y="2579"/>
                  </a:lnTo>
                  <a:lnTo>
                    <a:pt x="437" y="2547"/>
                  </a:lnTo>
                  <a:lnTo>
                    <a:pt x="405" y="2514"/>
                  </a:lnTo>
                  <a:lnTo>
                    <a:pt x="374" y="2481"/>
                  </a:lnTo>
                  <a:lnTo>
                    <a:pt x="344" y="2446"/>
                  </a:lnTo>
                  <a:lnTo>
                    <a:pt x="316" y="2410"/>
                  </a:lnTo>
                  <a:lnTo>
                    <a:pt x="288" y="2373"/>
                  </a:lnTo>
                  <a:lnTo>
                    <a:pt x="262" y="2334"/>
                  </a:lnTo>
                  <a:lnTo>
                    <a:pt x="236" y="2296"/>
                  </a:lnTo>
                  <a:lnTo>
                    <a:pt x="212" y="2256"/>
                  </a:lnTo>
                  <a:lnTo>
                    <a:pt x="189" y="2215"/>
                  </a:lnTo>
                  <a:lnTo>
                    <a:pt x="167" y="2173"/>
                  </a:lnTo>
                  <a:lnTo>
                    <a:pt x="147" y="2131"/>
                  </a:lnTo>
                  <a:lnTo>
                    <a:pt x="128" y="2088"/>
                  </a:lnTo>
                  <a:lnTo>
                    <a:pt x="110" y="2044"/>
                  </a:lnTo>
                  <a:lnTo>
                    <a:pt x="93" y="2000"/>
                  </a:lnTo>
                  <a:lnTo>
                    <a:pt x="78" y="1955"/>
                  </a:lnTo>
                  <a:lnTo>
                    <a:pt x="64" y="1909"/>
                  </a:lnTo>
                  <a:lnTo>
                    <a:pt x="51" y="1863"/>
                  </a:lnTo>
                  <a:lnTo>
                    <a:pt x="40" y="1816"/>
                  </a:lnTo>
                  <a:lnTo>
                    <a:pt x="30" y="1769"/>
                  </a:lnTo>
                  <a:lnTo>
                    <a:pt x="21" y="1722"/>
                  </a:lnTo>
                  <a:lnTo>
                    <a:pt x="14" y="1674"/>
                  </a:lnTo>
                  <a:lnTo>
                    <a:pt x="9" y="1627"/>
                  </a:lnTo>
                  <a:lnTo>
                    <a:pt x="5" y="1579"/>
                  </a:lnTo>
                  <a:lnTo>
                    <a:pt x="2" y="1531"/>
                  </a:lnTo>
                  <a:lnTo>
                    <a:pt x="0" y="1482"/>
                  </a:lnTo>
                  <a:lnTo>
                    <a:pt x="0" y="1434"/>
                  </a:lnTo>
                  <a:lnTo>
                    <a:pt x="2" y="1386"/>
                  </a:lnTo>
                  <a:lnTo>
                    <a:pt x="5" y="1338"/>
                  </a:lnTo>
                  <a:lnTo>
                    <a:pt x="9" y="1290"/>
                  </a:lnTo>
                  <a:lnTo>
                    <a:pt x="14" y="1242"/>
                  </a:lnTo>
                  <a:lnTo>
                    <a:pt x="21" y="1194"/>
                  </a:lnTo>
                  <a:lnTo>
                    <a:pt x="30" y="1147"/>
                  </a:lnTo>
                  <a:lnTo>
                    <a:pt x="40" y="1100"/>
                  </a:lnTo>
                  <a:lnTo>
                    <a:pt x="51" y="1054"/>
                  </a:lnTo>
                  <a:lnTo>
                    <a:pt x="64" y="1008"/>
                  </a:lnTo>
                  <a:lnTo>
                    <a:pt x="78" y="962"/>
                  </a:lnTo>
                  <a:lnTo>
                    <a:pt x="93" y="917"/>
                  </a:lnTo>
                  <a:lnTo>
                    <a:pt x="110" y="872"/>
                  </a:lnTo>
                  <a:lnTo>
                    <a:pt x="128" y="829"/>
                  </a:lnTo>
                  <a:lnTo>
                    <a:pt x="147" y="786"/>
                  </a:lnTo>
                  <a:lnTo>
                    <a:pt x="167" y="743"/>
                  </a:lnTo>
                  <a:lnTo>
                    <a:pt x="189" y="701"/>
                  </a:lnTo>
                  <a:lnTo>
                    <a:pt x="212" y="661"/>
                  </a:lnTo>
                  <a:lnTo>
                    <a:pt x="236" y="621"/>
                  </a:lnTo>
                  <a:lnTo>
                    <a:pt x="262" y="582"/>
                  </a:lnTo>
                  <a:lnTo>
                    <a:pt x="288" y="544"/>
                  </a:lnTo>
                  <a:lnTo>
                    <a:pt x="316" y="507"/>
                  </a:lnTo>
                  <a:lnTo>
                    <a:pt x="344" y="471"/>
                  </a:lnTo>
                  <a:lnTo>
                    <a:pt x="374" y="436"/>
                  </a:lnTo>
                  <a:lnTo>
                    <a:pt x="405" y="402"/>
                  </a:lnTo>
                  <a:lnTo>
                    <a:pt x="437" y="369"/>
                  </a:lnTo>
                  <a:lnTo>
                    <a:pt x="469" y="338"/>
                  </a:lnTo>
                  <a:lnTo>
                    <a:pt x="503" y="308"/>
                  </a:lnTo>
                  <a:lnTo>
                    <a:pt x="537" y="279"/>
                  </a:lnTo>
                  <a:lnTo>
                    <a:pt x="572" y="251"/>
                  </a:lnTo>
                  <a:lnTo>
                    <a:pt x="609" y="225"/>
                  </a:lnTo>
                  <a:lnTo>
                    <a:pt x="646" y="200"/>
                  </a:lnTo>
                  <a:lnTo>
                    <a:pt x="683" y="176"/>
                  </a:lnTo>
                  <a:lnTo>
                    <a:pt x="721" y="154"/>
                  </a:lnTo>
                  <a:lnTo>
                    <a:pt x="760" y="133"/>
                  </a:lnTo>
                  <a:lnTo>
                    <a:pt x="800" y="113"/>
                  </a:lnTo>
                  <a:lnTo>
                    <a:pt x="840" y="96"/>
                  </a:lnTo>
                  <a:lnTo>
                    <a:pt x="880" y="79"/>
                  </a:lnTo>
                  <a:lnTo>
                    <a:pt x="921" y="64"/>
                  </a:lnTo>
                  <a:lnTo>
                    <a:pt x="962" y="51"/>
                  </a:lnTo>
                  <a:lnTo>
                    <a:pt x="1005" y="39"/>
                  </a:lnTo>
                  <a:lnTo>
                    <a:pt x="1047" y="29"/>
                  </a:lnTo>
                  <a:lnTo>
                    <a:pt x="1089" y="20"/>
                  </a:lnTo>
                  <a:lnTo>
                    <a:pt x="1131" y="13"/>
                  </a:lnTo>
                  <a:lnTo>
                    <a:pt x="1174" y="7"/>
                  </a:lnTo>
                  <a:lnTo>
                    <a:pt x="1217" y="3"/>
                  </a:lnTo>
                  <a:lnTo>
                    <a:pt x="1260" y="1"/>
                  </a:lnTo>
                  <a:lnTo>
                    <a:pt x="1304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16" name="Freeform 8"/>
            <p:cNvSpPr>
              <a:spLocks/>
            </p:cNvSpPr>
            <p:nvPr/>
          </p:nvSpPr>
          <p:spPr bwMode="auto">
            <a:xfrm>
              <a:off x="385" y="877"/>
              <a:ext cx="2667" cy="2916"/>
            </a:xfrm>
            <a:custGeom>
              <a:avLst/>
              <a:gdLst/>
              <a:ahLst/>
              <a:cxnLst>
                <a:cxn ang="0">
                  <a:pos x="1245" y="2913"/>
                </a:cxn>
                <a:cxn ang="0">
                  <a:pos x="1114" y="2896"/>
                </a:cxn>
                <a:cxn ang="0">
                  <a:pos x="985" y="2865"/>
                </a:cxn>
                <a:cxn ang="0">
                  <a:pos x="859" y="2821"/>
                </a:cxn>
                <a:cxn ang="0">
                  <a:pos x="738" y="2763"/>
                </a:cxn>
                <a:cxn ang="0">
                  <a:pos x="622" y="2692"/>
                </a:cxn>
                <a:cxn ang="0">
                  <a:pos x="514" y="2609"/>
                </a:cxn>
                <a:cxn ang="0">
                  <a:pos x="414" y="2514"/>
                </a:cxn>
                <a:cxn ang="0">
                  <a:pos x="323" y="2410"/>
                </a:cxn>
                <a:cxn ang="0">
                  <a:pos x="241" y="2296"/>
                </a:cxn>
                <a:cxn ang="0">
                  <a:pos x="171" y="2173"/>
                </a:cxn>
                <a:cxn ang="0">
                  <a:pos x="112" y="2044"/>
                </a:cxn>
                <a:cxn ang="0">
                  <a:pos x="65" y="1909"/>
                </a:cxn>
                <a:cxn ang="0">
                  <a:pos x="30" y="1769"/>
                </a:cxn>
                <a:cxn ang="0">
                  <a:pos x="9" y="1627"/>
                </a:cxn>
                <a:cxn ang="0">
                  <a:pos x="0" y="1482"/>
                </a:cxn>
                <a:cxn ang="0">
                  <a:pos x="4" y="1338"/>
                </a:cxn>
                <a:cxn ang="0">
                  <a:pos x="21" y="1194"/>
                </a:cxn>
                <a:cxn ang="0">
                  <a:pos x="52" y="1054"/>
                </a:cxn>
                <a:cxn ang="0">
                  <a:pos x="95" y="917"/>
                </a:cxn>
                <a:cxn ang="0">
                  <a:pos x="150" y="786"/>
                </a:cxn>
                <a:cxn ang="0">
                  <a:pos x="217" y="661"/>
                </a:cxn>
                <a:cxn ang="0">
                  <a:pos x="294" y="544"/>
                </a:cxn>
                <a:cxn ang="0">
                  <a:pos x="382" y="436"/>
                </a:cxn>
                <a:cxn ang="0">
                  <a:pos x="480" y="338"/>
                </a:cxn>
                <a:cxn ang="0">
                  <a:pos x="585" y="251"/>
                </a:cxn>
                <a:cxn ang="0">
                  <a:pos x="699" y="176"/>
                </a:cxn>
                <a:cxn ang="0">
                  <a:pos x="818" y="113"/>
                </a:cxn>
                <a:cxn ang="0">
                  <a:pos x="942" y="64"/>
                </a:cxn>
                <a:cxn ang="0">
                  <a:pos x="1070" y="29"/>
                </a:cxn>
                <a:cxn ang="0">
                  <a:pos x="1201" y="7"/>
                </a:cxn>
                <a:cxn ang="0">
                  <a:pos x="1333" y="0"/>
                </a:cxn>
                <a:cxn ang="0">
                  <a:pos x="1465" y="7"/>
                </a:cxn>
                <a:cxn ang="0">
                  <a:pos x="1596" y="29"/>
                </a:cxn>
                <a:cxn ang="0">
                  <a:pos x="1724" y="64"/>
                </a:cxn>
                <a:cxn ang="0">
                  <a:pos x="1849" y="113"/>
                </a:cxn>
                <a:cxn ang="0">
                  <a:pos x="1968" y="176"/>
                </a:cxn>
                <a:cxn ang="0">
                  <a:pos x="2081" y="251"/>
                </a:cxn>
                <a:cxn ang="0">
                  <a:pos x="2187" y="338"/>
                </a:cxn>
                <a:cxn ang="0">
                  <a:pos x="2284" y="436"/>
                </a:cxn>
                <a:cxn ang="0">
                  <a:pos x="2372" y="544"/>
                </a:cxn>
                <a:cxn ang="0">
                  <a:pos x="2450" y="661"/>
                </a:cxn>
                <a:cxn ang="0">
                  <a:pos x="2517" y="786"/>
                </a:cxn>
                <a:cxn ang="0">
                  <a:pos x="2572" y="917"/>
                </a:cxn>
                <a:cxn ang="0">
                  <a:pos x="2615" y="1054"/>
                </a:cxn>
                <a:cxn ang="0">
                  <a:pos x="2645" y="1194"/>
                </a:cxn>
                <a:cxn ang="0">
                  <a:pos x="2663" y="1338"/>
                </a:cxn>
                <a:cxn ang="0">
                  <a:pos x="2667" y="1482"/>
                </a:cxn>
                <a:cxn ang="0">
                  <a:pos x="2658" y="1627"/>
                </a:cxn>
                <a:cxn ang="0">
                  <a:pos x="2637" y="1769"/>
                </a:cxn>
                <a:cxn ang="0">
                  <a:pos x="2602" y="1909"/>
                </a:cxn>
                <a:cxn ang="0">
                  <a:pos x="2555" y="2044"/>
                </a:cxn>
                <a:cxn ang="0">
                  <a:pos x="2496" y="2173"/>
                </a:cxn>
                <a:cxn ang="0">
                  <a:pos x="2425" y="2296"/>
                </a:cxn>
                <a:cxn ang="0">
                  <a:pos x="2344" y="2410"/>
                </a:cxn>
                <a:cxn ang="0">
                  <a:pos x="2253" y="2514"/>
                </a:cxn>
                <a:cxn ang="0">
                  <a:pos x="2153" y="2609"/>
                </a:cxn>
                <a:cxn ang="0">
                  <a:pos x="2045" y="2692"/>
                </a:cxn>
                <a:cxn ang="0">
                  <a:pos x="1929" y="2763"/>
                </a:cxn>
                <a:cxn ang="0">
                  <a:pos x="1808" y="2821"/>
                </a:cxn>
                <a:cxn ang="0">
                  <a:pos x="1682" y="2865"/>
                </a:cxn>
                <a:cxn ang="0">
                  <a:pos x="1553" y="2896"/>
                </a:cxn>
                <a:cxn ang="0">
                  <a:pos x="1422" y="2913"/>
                </a:cxn>
              </a:cxnLst>
              <a:rect l="0" t="0" r="r" b="b"/>
              <a:pathLst>
                <a:path w="2667" h="2916">
                  <a:moveTo>
                    <a:pt x="1333" y="2916"/>
                  </a:moveTo>
                  <a:lnTo>
                    <a:pt x="1289" y="2916"/>
                  </a:lnTo>
                  <a:lnTo>
                    <a:pt x="1245" y="2913"/>
                  </a:lnTo>
                  <a:lnTo>
                    <a:pt x="1201" y="2909"/>
                  </a:lnTo>
                  <a:lnTo>
                    <a:pt x="1157" y="2903"/>
                  </a:lnTo>
                  <a:lnTo>
                    <a:pt x="1114" y="2896"/>
                  </a:lnTo>
                  <a:lnTo>
                    <a:pt x="1070" y="2888"/>
                  </a:lnTo>
                  <a:lnTo>
                    <a:pt x="1027" y="2878"/>
                  </a:lnTo>
                  <a:lnTo>
                    <a:pt x="985" y="2865"/>
                  </a:lnTo>
                  <a:lnTo>
                    <a:pt x="942" y="2852"/>
                  </a:lnTo>
                  <a:lnTo>
                    <a:pt x="900" y="2837"/>
                  </a:lnTo>
                  <a:lnTo>
                    <a:pt x="859" y="2821"/>
                  </a:lnTo>
                  <a:lnTo>
                    <a:pt x="818" y="2803"/>
                  </a:lnTo>
                  <a:lnTo>
                    <a:pt x="777" y="2784"/>
                  </a:lnTo>
                  <a:lnTo>
                    <a:pt x="738" y="2763"/>
                  </a:lnTo>
                  <a:lnTo>
                    <a:pt x="699" y="2741"/>
                  </a:lnTo>
                  <a:lnTo>
                    <a:pt x="660" y="2717"/>
                  </a:lnTo>
                  <a:lnTo>
                    <a:pt x="622" y="2692"/>
                  </a:lnTo>
                  <a:lnTo>
                    <a:pt x="585" y="2665"/>
                  </a:lnTo>
                  <a:lnTo>
                    <a:pt x="549" y="2638"/>
                  </a:lnTo>
                  <a:lnTo>
                    <a:pt x="514" y="2609"/>
                  </a:lnTo>
                  <a:lnTo>
                    <a:pt x="480" y="2579"/>
                  </a:lnTo>
                  <a:lnTo>
                    <a:pt x="446" y="2547"/>
                  </a:lnTo>
                  <a:lnTo>
                    <a:pt x="414" y="2514"/>
                  </a:lnTo>
                  <a:lnTo>
                    <a:pt x="382" y="2481"/>
                  </a:lnTo>
                  <a:lnTo>
                    <a:pt x="352" y="2446"/>
                  </a:lnTo>
                  <a:lnTo>
                    <a:pt x="323" y="2410"/>
                  </a:lnTo>
                  <a:lnTo>
                    <a:pt x="294" y="2373"/>
                  </a:lnTo>
                  <a:lnTo>
                    <a:pt x="267" y="2334"/>
                  </a:lnTo>
                  <a:lnTo>
                    <a:pt x="241" y="2296"/>
                  </a:lnTo>
                  <a:lnTo>
                    <a:pt x="217" y="2256"/>
                  </a:lnTo>
                  <a:lnTo>
                    <a:pt x="193" y="2215"/>
                  </a:lnTo>
                  <a:lnTo>
                    <a:pt x="171" y="2173"/>
                  </a:lnTo>
                  <a:lnTo>
                    <a:pt x="150" y="2131"/>
                  </a:lnTo>
                  <a:lnTo>
                    <a:pt x="130" y="2088"/>
                  </a:lnTo>
                  <a:lnTo>
                    <a:pt x="112" y="2044"/>
                  </a:lnTo>
                  <a:lnTo>
                    <a:pt x="95" y="2000"/>
                  </a:lnTo>
                  <a:lnTo>
                    <a:pt x="79" y="1955"/>
                  </a:lnTo>
                  <a:lnTo>
                    <a:pt x="65" y="1909"/>
                  </a:lnTo>
                  <a:lnTo>
                    <a:pt x="52" y="1863"/>
                  </a:lnTo>
                  <a:lnTo>
                    <a:pt x="40" y="1816"/>
                  </a:lnTo>
                  <a:lnTo>
                    <a:pt x="30" y="1769"/>
                  </a:lnTo>
                  <a:lnTo>
                    <a:pt x="21" y="1722"/>
                  </a:lnTo>
                  <a:lnTo>
                    <a:pt x="14" y="1674"/>
                  </a:lnTo>
                  <a:lnTo>
                    <a:pt x="9" y="1627"/>
                  </a:lnTo>
                  <a:lnTo>
                    <a:pt x="4" y="1579"/>
                  </a:lnTo>
                  <a:lnTo>
                    <a:pt x="1" y="1531"/>
                  </a:lnTo>
                  <a:lnTo>
                    <a:pt x="0" y="1482"/>
                  </a:lnTo>
                  <a:lnTo>
                    <a:pt x="0" y="1434"/>
                  </a:lnTo>
                  <a:lnTo>
                    <a:pt x="1" y="1386"/>
                  </a:lnTo>
                  <a:lnTo>
                    <a:pt x="4" y="1338"/>
                  </a:lnTo>
                  <a:lnTo>
                    <a:pt x="9" y="1290"/>
                  </a:lnTo>
                  <a:lnTo>
                    <a:pt x="14" y="1242"/>
                  </a:lnTo>
                  <a:lnTo>
                    <a:pt x="21" y="1194"/>
                  </a:lnTo>
                  <a:lnTo>
                    <a:pt x="30" y="1147"/>
                  </a:lnTo>
                  <a:lnTo>
                    <a:pt x="40" y="1100"/>
                  </a:lnTo>
                  <a:lnTo>
                    <a:pt x="52" y="1054"/>
                  </a:lnTo>
                  <a:lnTo>
                    <a:pt x="65" y="1008"/>
                  </a:lnTo>
                  <a:lnTo>
                    <a:pt x="79" y="962"/>
                  </a:lnTo>
                  <a:lnTo>
                    <a:pt x="95" y="917"/>
                  </a:lnTo>
                  <a:lnTo>
                    <a:pt x="112" y="872"/>
                  </a:lnTo>
                  <a:lnTo>
                    <a:pt x="130" y="829"/>
                  </a:lnTo>
                  <a:lnTo>
                    <a:pt x="150" y="786"/>
                  </a:lnTo>
                  <a:lnTo>
                    <a:pt x="171" y="743"/>
                  </a:lnTo>
                  <a:lnTo>
                    <a:pt x="193" y="701"/>
                  </a:lnTo>
                  <a:lnTo>
                    <a:pt x="217" y="661"/>
                  </a:lnTo>
                  <a:lnTo>
                    <a:pt x="241" y="621"/>
                  </a:lnTo>
                  <a:lnTo>
                    <a:pt x="267" y="582"/>
                  </a:lnTo>
                  <a:lnTo>
                    <a:pt x="294" y="544"/>
                  </a:lnTo>
                  <a:lnTo>
                    <a:pt x="323" y="507"/>
                  </a:lnTo>
                  <a:lnTo>
                    <a:pt x="352" y="471"/>
                  </a:lnTo>
                  <a:lnTo>
                    <a:pt x="382" y="436"/>
                  </a:lnTo>
                  <a:lnTo>
                    <a:pt x="414" y="402"/>
                  </a:lnTo>
                  <a:lnTo>
                    <a:pt x="446" y="369"/>
                  </a:lnTo>
                  <a:lnTo>
                    <a:pt x="480" y="338"/>
                  </a:lnTo>
                  <a:lnTo>
                    <a:pt x="514" y="308"/>
                  </a:lnTo>
                  <a:lnTo>
                    <a:pt x="549" y="279"/>
                  </a:lnTo>
                  <a:lnTo>
                    <a:pt x="585" y="251"/>
                  </a:lnTo>
                  <a:lnTo>
                    <a:pt x="622" y="225"/>
                  </a:lnTo>
                  <a:lnTo>
                    <a:pt x="660" y="200"/>
                  </a:lnTo>
                  <a:lnTo>
                    <a:pt x="699" y="176"/>
                  </a:lnTo>
                  <a:lnTo>
                    <a:pt x="738" y="154"/>
                  </a:lnTo>
                  <a:lnTo>
                    <a:pt x="777" y="133"/>
                  </a:lnTo>
                  <a:lnTo>
                    <a:pt x="818" y="113"/>
                  </a:lnTo>
                  <a:lnTo>
                    <a:pt x="859" y="96"/>
                  </a:lnTo>
                  <a:lnTo>
                    <a:pt x="900" y="79"/>
                  </a:lnTo>
                  <a:lnTo>
                    <a:pt x="942" y="64"/>
                  </a:lnTo>
                  <a:lnTo>
                    <a:pt x="985" y="51"/>
                  </a:lnTo>
                  <a:lnTo>
                    <a:pt x="1027" y="39"/>
                  </a:lnTo>
                  <a:lnTo>
                    <a:pt x="1070" y="29"/>
                  </a:lnTo>
                  <a:lnTo>
                    <a:pt x="1114" y="20"/>
                  </a:lnTo>
                  <a:lnTo>
                    <a:pt x="1157" y="13"/>
                  </a:lnTo>
                  <a:lnTo>
                    <a:pt x="1201" y="7"/>
                  </a:lnTo>
                  <a:lnTo>
                    <a:pt x="1245" y="3"/>
                  </a:lnTo>
                  <a:lnTo>
                    <a:pt x="1289" y="1"/>
                  </a:lnTo>
                  <a:lnTo>
                    <a:pt x="1333" y="0"/>
                  </a:lnTo>
                  <a:lnTo>
                    <a:pt x="1378" y="1"/>
                  </a:lnTo>
                  <a:lnTo>
                    <a:pt x="1422" y="3"/>
                  </a:lnTo>
                  <a:lnTo>
                    <a:pt x="1465" y="7"/>
                  </a:lnTo>
                  <a:lnTo>
                    <a:pt x="1509" y="13"/>
                  </a:lnTo>
                  <a:lnTo>
                    <a:pt x="1553" y="20"/>
                  </a:lnTo>
                  <a:lnTo>
                    <a:pt x="1596" y="29"/>
                  </a:lnTo>
                  <a:lnTo>
                    <a:pt x="1640" y="39"/>
                  </a:lnTo>
                  <a:lnTo>
                    <a:pt x="1682" y="51"/>
                  </a:lnTo>
                  <a:lnTo>
                    <a:pt x="1724" y="64"/>
                  </a:lnTo>
                  <a:lnTo>
                    <a:pt x="1766" y="79"/>
                  </a:lnTo>
                  <a:lnTo>
                    <a:pt x="1808" y="96"/>
                  </a:lnTo>
                  <a:lnTo>
                    <a:pt x="1849" y="113"/>
                  </a:lnTo>
                  <a:lnTo>
                    <a:pt x="1889" y="133"/>
                  </a:lnTo>
                  <a:lnTo>
                    <a:pt x="1929" y="154"/>
                  </a:lnTo>
                  <a:lnTo>
                    <a:pt x="1968" y="176"/>
                  </a:lnTo>
                  <a:lnTo>
                    <a:pt x="2007" y="200"/>
                  </a:lnTo>
                  <a:lnTo>
                    <a:pt x="2045" y="225"/>
                  </a:lnTo>
                  <a:lnTo>
                    <a:pt x="2081" y="251"/>
                  </a:lnTo>
                  <a:lnTo>
                    <a:pt x="2117" y="279"/>
                  </a:lnTo>
                  <a:lnTo>
                    <a:pt x="2153" y="308"/>
                  </a:lnTo>
                  <a:lnTo>
                    <a:pt x="2187" y="338"/>
                  </a:lnTo>
                  <a:lnTo>
                    <a:pt x="2220" y="369"/>
                  </a:lnTo>
                  <a:lnTo>
                    <a:pt x="2253" y="402"/>
                  </a:lnTo>
                  <a:lnTo>
                    <a:pt x="2284" y="436"/>
                  </a:lnTo>
                  <a:lnTo>
                    <a:pt x="2315" y="471"/>
                  </a:lnTo>
                  <a:lnTo>
                    <a:pt x="2344" y="507"/>
                  </a:lnTo>
                  <a:lnTo>
                    <a:pt x="2372" y="544"/>
                  </a:lnTo>
                  <a:lnTo>
                    <a:pt x="2399" y="582"/>
                  </a:lnTo>
                  <a:lnTo>
                    <a:pt x="2425" y="621"/>
                  </a:lnTo>
                  <a:lnTo>
                    <a:pt x="2450" y="661"/>
                  </a:lnTo>
                  <a:lnTo>
                    <a:pt x="2473" y="701"/>
                  </a:lnTo>
                  <a:lnTo>
                    <a:pt x="2496" y="743"/>
                  </a:lnTo>
                  <a:lnTo>
                    <a:pt x="2517" y="786"/>
                  </a:lnTo>
                  <a:lnTo>
                    <a:pt x="2537" y="829"/>
                  </a:lnTo>
                  <a:lnTo>
                    <a:pt x="2555" y="872"/>
                  </a:lnTo>
                  <a:lnTo>
                    <a:pt x="2572" y="917"/>
                  </a:lnTo>
                  <a:lnTo>
                    <a:pt x="2588" y="962"/>
                  </a:lnTo>
                  <a:lnTo>
                    <a:pt x="2602" y="1008"/>
                  </a:lnTo>
                  <a:lnTo>
                    <a:pt x="2615" y="1054"/>
                  </a:lnTo>
                  <a:lnTo>
                    <a:pt x="2627" y="1100"/>
                  </a:lnTo>
                  <a:lnTo>
                    <a:pt x="2637" y="1147"/>
                  </a:lnTo>
                  <a:lnTo>
                    <a:pt x="2645" y="1194"/>
                  </a:lnTo>
                  <a:lnTo>
                    <a:pt x="2653" y="1242"/>
                  </a:lnTo>
                  <a:lnTo>
                    <a:pt x="2658" y="1290"/>
                  </a:lnTo>
                  <a:lnTo>
                    <a:pt x="2663" y="1338"/>
                  </a:lnTo>
                  <a:lnTo>
                    <a:pt x="2665" y="1386"/>
                  </a:lnTo>
                  <a:lnTo>
                    <a:pt x="2667" y="1434"/>
                  </a:lnTo>
                  <a:lnTo>
                    <a:pt x="2667" y="1482"/>
                  </a:lnTo>
                  <a:lnTo>
                    <a:pt x="2665" y="1531"/>
                  </a:lnTo>
                  <a:lnTo>
                    <a:pt x="2663" y="1579"/>
                  </a:lnTo>
                  <a:lnTo>
                    <a:pt x="2658" y="1627"/>
                  </a:lnTo>
                  <a:lnTo>
                    <a:pt x="2653" y="1674"/>
                  </a:lnTo>
                  <a:lnTo>
                    <a:pt x="2645" y="1722"/>
                  </a:lnTo>
                  <a:lnTo>
                    <a:pt x="2637" y="1769"/>
                  </a:lnTo>
                  <a:lnTo>
                    <a:pt x="2627" y="1816"/>
                  </a:lnTo>
                  <a:lnTo>
                    <a:pt x="2615" y="1863"/>
                  </a:lnTo>
                  <a:lnTo>
                    <a:pt x="2602" y="1909"/>
                  </a:lnTo>
                  <a:lnTo>
                    <a:pt x="2588" y="1955"/>
                  </a:lnTo>
                  <a:lnTo>
                    <a:pt x="2572" y="2000"/>
                  </a:lnTo>
                  <a:lnTo>
                    <a:pt x="2555" y="2044"/>
                  </a:lnTo>
                  <a:lnTo>
                    <a:pt x="2537" y="2088"/>
                  </a:lnTo>
                  <a:lnTo>
                    <a:pt x="2517" y="2131"/>
                  </a:lnTo>
                  <a:lnTo>
                    <a:pt x="2496" y="2173"/>
                  </a:lnTo>
                  <a:lnTo>
                    <a:pt x="2473" y="2215"/>
                  </a:lnTo>
                  <a:lnTo>
                    <a:pt x="2450" y="2256"/>
                  </a:lnTo>
                  <a:lnTo>
                    <a:pt x="2425" y="2296"/>
                  </a:lnTo>
                  <a:lnTo>
                    <a:pt x="2399" y="2334"/>
                  </a:lnTo>
                  <a:lnTo>
                    <a:pt x="2372" y="2373"/>
                  </a:lnTo>
                  <a:lnTo>
                    <a:pt x="2344" y="2410"/>
                  </a:lnTo>
                  <a:lnTo>
                    <a:pt x="2315" y="2446"/>
                  </a:lnTo>
                  <a:lnTo>
                    <a:pt x="2284" y="2481"/>
                  </a:lnTo>
                  <a:lnTo>
                    <a:pt x="2253" y="2514"/>
                  </a:lnTo>
                  <a:lnTo>
                    <a:pt x="2220" y="2547"/>
                  </a:lnTo>
                  <a:lnTo>
                    <a:pt x="2187" y="2579"/>
                  </a:lnTo>
                  <a:lnTo>
                    <a:pt x="2153" y="2609"/>
                  </a:lnTo>
                  <a:lnTo>
                    <a:pt x="2117" y="2638"/>
                  </a:lnTo>
                  <a:lnTo>
                    <a:pt x="2081" y="2665"/>
                  </a:lnTo>
                  <a:lnTo>
                    <a:pt x="2045" y="2692"/>
                  </a:lnTo>
                  <a:lnTo>
                    <a:pt x="2007" y="2717"/>
                  </a:lnTo>
                  <a:lnTo>
                    <a:pt x="1968" y="2741"/>
                  </a:lnTo>
                  <a:lnTo>
                    <a:pt x="1929" y="2763"/>
                  </a:lnTo>
                  <a:lnTo>
                    <a:pt x="1889" y="2784"/>
                  </a:lnTo>
                  <a:lnTo>
                    <a:pt x="1849" y="2803"/>
                  </a:lnTo>
                  <a:lnTo>
                    <a:pt x="1808" y="2821"/>
                  </a:lnTo>
                  <a:lnTo>
                    <a:pt x="1766" y="2837"/>
                  </a:lnTo>
                  <a:lnTo>
                    <a:pt x="1724" y="2852"/>
                  </a:lnTo>
                  <a:lnTo>
                    <a:pt x="1682" y="2865"/>
                  </a:lnTo>
                  <a:lnTo>
                    <a:pt x="1640" y="2878"/>
                  </a:lnTo>
                  <a:lnTo>
                    <a:pt x="1596" y="2888"/>
                  </a:lnTo>
                  <a:lnTo>
                    <a:pt x="1553" y="2896"/>
                  </a:lnTo>
                  <a:lnTo>
                    <a:pt x="1509" y="2903"/>
                  </a:lnTo>
                  <a:lnTo>
                    <a:pt x="1465" y="2909"/>
                  </a:lnTo>
                  <a:lnTo>
                    <a:pt x="1422" y="2913"/>
                  </a:lnTo>
                  <a:lnTo>
                    <a:pt x="1378" y="2916"/>
                  </a:lnTo>
                  <a:lnTo>
                    <a:pt x="1333" y="2916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17" name="Freeform 9"/>
            <p:cNvSpPr>
              <a:spLocks/>
            </p:cNvSpPr>
            <p:nvPr/>
          </p:nvSpPr>
          <p:spPr bwMode="auto">
            <a:xfrm>
              <a:off x="1779" y="2123"/>
              <a:ext cx="2122" cy="2197"/>
            </a:xfrm>
            <a:custGeom>
              <a:avLst/>
              <a:gdLst/>
              <a:ahLst/>
              <a:cxnLst>
                <a:cxn ang="0">
                  <a:pos x="3" y="686"/>
                </a:cxn>
                <a:cxn ang="0">
                  <a:pos x="20" y="600"/>
                </a:cxn>
                <a:cxn ang="0">
                  <a:pos x="51" y="517"/>
                </a:cxn>
                <a:cxn ang="0">
                  <a:pos x="95" y="436"/>
                </a:cxn>
                <a:cxn ang="0">
                  <a:pos x="153" y="359"/>
                </a:cxn>
                <a:cxn ang="0">
                  <a:pos x="223" y="288"/>
                </a:cxn>
                <a:cxn ang="0">
                  <a:pos x="303" y="223"/>
                </a:cxn>
                <a:cxn ang="0">
                  <a:pos x="395" y="165"/>
                </a:cxn>
                <a:cxn ang="0">
                  <a:pos x="495" y="114"/>
                </a:cxn>
                <a:cxn ang="0">
                  <a:pos x="603" y="72"/>
                </a:cxn>
                <a:cxn ang="0">
                  <a:pos x="718" y="39"/>
                </a:cxn>
                <a:cxn ang="0">
                  <a:pos x="837" y="16"/>
                </a:cxn>
                <a:cxn ang="0">
                  <a:pos x="958" y="3"/>
                </a:cxn>
                <a:cxn ang="0">
                  <a:pos x="1081" y="0"/>
                </a:cxn>
                <a:cxn ang="0">
                  <a:pos x="1205" y="6"/>
                </a:cxn>
                <a:cxn ang="0">
                  <a:pos x="1326" y="23"/>
                </a:cxn>
                <a:cxn ang="0">
                  <a:pos x="1443" y="50"/>
                </a:cxn>
                <a:cxn ang="0">
                  <a:pos x="1556" y="85"/>
                </a:cxn>
                <a:cxn ang="0">
                  <a:pos x="1661" y="130"/>
                </a:cxn>
                <a:cxn ang="0">
                  <a:pos x="1759" y="183"/>
                </a:cxn>
                <a:cxn ang="0">
                  <a:pos x="1847" y="244"/>
                </a:cxn>
                <a:cxn ang="0">
                  <a:pos x="1924" y="311"/>
                </a:cxn>
                <a:cxn ang="0">
                  <a:pos x="1990" y="384"/>
                </a:cxn>
                <a:cxn ang="0">
                  <a:pos x="2044" y="462"/>
                </a:cxn>
                <a:cxn ang="0">
                  <a:pos x="2083" y="544"/>
                </a:cxn>
                <a:cxn ang="0">
                  <a:pos x="2109" y="629"/>
                </a:cxn>
                <a:cxn ang="0">
                  <a:pos x="2122" y="715"/>
                </a:cxn>
                <a:cxn ang="0">
                  <a:pos x="2119" y="801"/>
                </a:cxn>
                <a:cxn ang="0">
                  <a:pos x="2102" y="887"/>
                </a:cxn>
                <a:cxn ang="0">
                  <a:pos x="2071" y="971"/>
                </a:cxn>
                <a:cxn ang="0">
                  <a:pos x="2027" y="1052"/>
                </a:cxn>
                <a:cxn ang="0">
                  <a:pos x="1970" y="1128"/>
                </a:cxn>
                <a:cxn ang="0">
                  <a:pos x="1900" y="1200"/>
                </a:cxn>
                <a:cxn ang="0">
                  <a:pos x="1819" y="1265"/>
                </a:cxn>
                <a:cxn ang="0">
                  <a:pos x="1727" y="1323"/>
                </a:cxn>
                <a:cxn ang="0">
                  <a:pos x="1627" y="1374"/>
                </a:cxn>
                <a:cxn ang="0">
                  <a:pos x="1519" y="1415"/>
                </a:cxn>
                <a:cxn ang="0">
                  <a:pos x="1404" y="1448"/>
                </a:cxn>
                <a:cxn ang="0">
                  <a:pos x="1286" y="1471"/>
                </a:cxn>
                <a:cxn ang="0">
                  <a:pos x="1164" y="1485"/>
                </a:cxn>
                <a:cxn ang="0">
                  <a:pos x="1041" y="1488"/>
                </a:cxn>
                <a:cxn ang="0">
                  <a:pos x="917" y="1481"/>
                </a:cxn>
                <a:cxn ang="0">
                  <a:pos x="797" y="1464"/>
                </a:cxn>
                <a:cxn ang="0">
                  <a:pos x="679" y="1438"/>
                </a:cxn>
                <a:cxn ang="0">
                  <a:pos x="567" y="1402"/>
                </a:cxn>
                <a:cxn ang="0">
                  <a:pos x="461" y="1357"/>
                </a:cxn>
                <a:cxn ang="0">
                  <a:pos x="364" y="1304"/>
                </a:cxn>
                <a:cxn ang="0">
                  <a:pos x="275" y="1244"/>
                </a:cxn>
                <a:cxn ang="0">
                  <a:pos x="198" y="1177"/>
                </a:cxn>
                <a:cxn ang="0">
                  <a:pos x="132" y="1103"/>
                </a:cxn>
                <a:cxn ang="0">
                  <a:pos x="79" y="1025"/>
                </a:cxn>
                <a:cxn ang="0">
                  <a:pos x="39" y="943"/>
                </a:cxn>
                <a:cxn ang="0">
                  <a:pos x="13" y="859"/>
                </a:cxn>
                <a:cxn ang="0">
                  <a:pos x="1" y="773"/>
                </a:cxn>
              </a:cxnLst>
              <a:rect l="0" t="0" r="r" b="b"/>
              <a:pathLst>
                <a:path w="2122" h="1488">
                  <a:moveTo>
                    <a:pt x="0" y="744"/>
                  </a:moveTo>
                  <a:lnTo>
                    <a:pt x="1" y="715"/>
                  </a:lnTo>
                  <a:lnTo>
                    <a:pt x="3" y="686"/>
                  </a:lnTo>
                  <a:lnTo>
                    <a:pt x="7" y="658"/>
                  </a:lnTo>
                  <a:lnTo>
                    <a:pt x="13" y="629"/>
                  </a:lnTo>
                  <a:lnTo>
                    <a:pt x="20" y="600"/>
                  </a:lnTo>
                  <a:lnTo>
                    <a:pt x="29" y="572"/>
                  </a:lnTo>
                  <a:lnTo>
                    <a:pt x="39" y="544"/>
                  </a:lnTo>
                  <a:lnTo>
                    <a:pt x="51" y="517"/>
                  </a:lnTo>
                  <a:lnTo>
                    <a:pt x="64" y="489"/>
                  </a:lnTo>
                  <a:lnTo>
                    <a:pt x="79" y="462"/>
                  </a:lnTo>
                  <a:lnTo>
                    <a:pt x="95" y="436"/>
                  </a:lnTo>
                  <a:lnTo>
                    <a:pt x="113" y="410"/>
                  </a:lnTo>
                  <a:lnTo>
                    <a:pt x="132" y="384"/>
                  </a:lnTo>
                  <a:lnTo>
                    <a:pt x="153" y="359"/>
                  </a:lnTo>
                  <a:lnTo>
                    <a:pt x="174" y="335"/>
                  </a:lnTo>
                  <a:lnTo>
                    <a:pt x="198" y="311"/>
                  </a:lnTo>
                  <a:lnTo>
                    <a:pt x="223" y="288"/>
                  </a:lnTo>
                  <a:lnTo>
                    <a:pt x="248" y="265"/>
                  </a:lnTo>
                  <a:lnTo>
                    <a:pt x="275" y="244"/>
                  </a:lnTo>
                  <a:lnTo>
                    <a:pt x="303" y="223"/>
                  </a:lnTo>
                  <a:lnTo>
                    <a:pt x="333" y="202"/>
                  </a:lnTo>
                  <a:lnTo>
                    <a:pt x="364" y="183"/>
                  </a:lnTo>
                  <a:lnTo>
                    <a:pt x="395" y="165"/>
                  </a:lnTo>
                  <a:lnTo>
                    <a:pt x="427" y="147"/>
                  </a:lnTo>
                  <a:lnTo>
                    <a:pt x="461" y="130"/>
                  </a:lnTo>
                  <a:lnTo>
                    <a:pt x="495" y="114"/>
                  </a:lnTo>
                  <a:lnTo>
                    <a:pt x="531" y="99"/>
                  </a:lnTo>
                  <a:lnTo>
                    <a:pt x="567" y="85"/>
                  </a:lnTo>
                  <a:lnTo>
                    <a:pt x="603" y="72"/>
                  </a:lnTo>
                  <a:lnTo>
                    <a:pt x="641" y="61"/>
                  </a:lnTo>
                  <a:lnTo>
                    <a:pt x="679" y="50"/>
                  </a:lnTo>
                  <a:lnTo>
                    <a:pt x="718" y="39"/>
                  </a:lnTo>
                  <a:lnTo>
                    <a:pt x="757" y="31"/>
                  </a:lnTo>
                  <a:lnTo>
                    <a:pt x="797" y="23"/>
                  </a:lnTo>
                  <a:lnTo>
                    <a:pt x="837" y="16"/>
                  </a:lnTo>
                  <a:lnTo>
                    <a:pt x="877" y="11"/>
                  </a:lnTo>
                  <a:lnTo>
                    <a:pt x="917" y="6"/>
                  </a:lnTo>
                  <a:lnTo>
                    <a:pt x="958" y="3"/>
                  </a:lnTo>
                  <a:lnTo>
                    <a:pt x="999" y="1"/>
                  </a:lnTo>
                  <a:lnTo>
                    <a:pt x="1041" y="0"/>
                  </a:lnTo>
                  <a:lnTo>
                    <a:pt x="1081" y="0"/>
                  </a:lnTo>
                  <a:lnTo>
                    <a:pt x="1123" y="1"/>
                  </a:lnTo>
                  <a:lnTo>
                    <a:pt x="1164" y="3"/>
                  </a:lnTo>
                  <a:lnTo>
                    <a:pt x="1205" y="6"/>
                  </a:lnTo>
                  <a:lnTo>
                    <a:pt x="1245" y="11"/>
                  </a:lnTo>
                  <a:lnTo>
                    <a:pt x="1286" y="16"/>
                  </a:lnTo>
                  <a:lnTo>
                    <a:pt x="1326" y="23"/>
                  </a:lnTo>
                  <a:lnTo>
                    <a:pt x="1365" y="31"/>
                  </a:lnTo>
                  <a:lnTo>
                    <a:pt x="1404" y="39"/>
                  </a:lnTo>
                  <a:lnTo>
                    <a:pt x="1443" y="50"/>
                  </a:lnTo>
                  <a:lnTo>
                    <a:pt x="1481" y="61"/>
                  </a:lnTo>
                  <a:lnTo>
                    <a:pt x="1519" y="72"/>
                  </a:lnTo>
                  <a:lnTo>
                    <a:pt x="1556" y="85"/>
                  </a:lnTo>
                  <a:lnTo>
                    <a:pt x="1592" y="99"/>
                  </a:lnTo>
                  <a:lnTo>
                    <a:pt x="1627" y="114"/>
                  </a:lnTo>
                  <a:lnTo>
                    <a:pt x="1661" y="130"/>
                  </a:lnTo>
                  <a:lnTo>
                    <a:pt x="1695" y="147"/>
                  </a:lnTo>
                  <a:lnTo>
                    <a:pt x="1727" y="165"/>
                  </a:lnTo>
                  <a:lnTo>
                    <a:pt x="1759" y="183"/>
                  </a:lnTo>
                  <a:lnTo>
                    <a:pt x="1789" y="202"/>
                  </a:lnTo>
                  <a:lnTo>
                    <a:pt x="1819" y="223"/>
                  </a:lnTo>
                  <a:lnTo>
                    <a:pt x="1847" y="244"/>
                  </a:lnTo>
                  <a:lnTo>
                    <a:pt x="1874" y="265"/>
                  </a:lnTo>
                  <a:lnTo>
                    <a:pt x="1900" y="288"/>
                  </a:lnTo>
                  <a:lnTo>
                    <a:pt x="1924" y="311"/>
                  </a:lnTo>
                  <a:lnTo>
                    <a:pt x="1948" y="335"/>
                  </a:lnTo>
                  <a:lnTo>
                    <a:pt x="1970" y="359"/>
                  </a:lnTo>
                  <a:lnTo>
                    <a:pt x="1990" y="384"/>
                  </a:lnTo>
                  <a:lnTo>
                    <a:pt x="2009" y="410"/>
                  </a:lnTo>
                  <a:lnTo>
                    <a:pt x="2027" y="436"/>
                  </a:lnTo>
                  <a:lnTo>
                    <a:pt x="2044" y="462"/>
                  </a:lnTo>
                  <a:lnTo>
                    <a:pt x="2058" y="489"/>
                  </a:lnTo>
                  <a:lnTo>
                    <a:pt x="2071" y="517"/>
                  </a:lnTo>
                  <a:lnTo>
                    <a:pt x="2083" y="544"/>
                  </a:lnTo>
                  <a:lnTo>
                    <a:pt x="2094" y="572"/>
                  </a:lnTo>
                  <a:lnTo>
                    <a:pt x="2102" y="600"/>
                  </a:lnTo>
                  <a:lnTo>
                    <a:pt x="2109" y="629"/>
                  </a:lnTo>
                  <a:lnTo>
                    <a:pt x="2115" y="658"/>
                  </a:lnTo>
                  <a:lnTo>
                    <a:pt x="2119" y="686"/>
                  </a:lnTo>
                  <a:lnTo>
                    <a:pt x="2122" y="715"/>
                  </a:lnTo>
                  <a:lnTo>
                    <a:pt x="2122" y="744"/>
                  </a:lnTo>
                  <a:lnTo>
                    <a:pt x="2122" y="773"/>
                  </a:lnTo>
                  <a:lnTo>
                    <a:pt x="2119" y="801"/>
                  </a:lnTo>
                  <a:lnTo>
                    <a:pt x="2115" y="830"/>
                  </a:lnTo>
                  <a:lnTo>
                    <a:pt x="2109" y="859"/>
                  </a:lnTo>
                  <a:lnTo>
                    <a:pt x="2102" y="887"/>
                  </a:lnTo>
                  <a:lnTo>
                    <a:pt x="2094" y="916"/>
                  </a:lnTo>
                  <a:lnTo>
                    <a:pt x="2083" y="943"/>
                  </a:lnTo>
                  <a:lnTo>
                    <a:pt x="2071" y="971"/>
                  </a:lnTo>
                  <a:lnTo>
                    <a:pt x="2058" y="999"/>
                  </a:lnTo>
                  <a:lnTo>
                    <a:pt x="2044" y="1025"/>
                  </a:lnTo>
                  <a:lnTo>
                    <a:pt x="2027" y="1052"/>
                  </a:lnTo>
                  <a:lnTo>
                    <a:pt x="2009" y="1078"/>
                  </a:lnTo>
                  <a:lnTo>
                    <a:pt x="1990" y="1103"/>
                  </a:lnTo>
                  <a:lnTo>
                    <a:pt x="1970" y="1128"/>
                  </a:lnTo>
                  <a:lnTo>
                    <a:pt x="1948" y="1153"/>
                  </a:lnTo>
                  <a:lnTo>
                    <a:pt x="1924" y="1177"/>
                  </a:lnTo>
                  <a:lnTo>
                    <a:pt x="1900" y="1200"/>
                  </a:lnTo>
                  <a:lnTo>
                    <a:pt x="1874" y="1222"/>
                  </a:lnTo>
                  <a:lnTo>
                    <a:pt x="1847" y="1244"/>
                  </a:lnTo>
                  <a:lnTo>
                    <a:pt x="1819" y="1265"/>
                  </a:lnTo>
                  <a:lnTo>
                    <a:pt x="1789" y="1285"/>
                  </a:lnTo>
                  <a:lnTo>
                    <a:pt x="1759" y="1304"/>
                  </a:lnTo>
                  <a:lnTo>
                    <a:pt x="1727" y="1323"/>
                  </a:lnTo>
                  <a:lnTo>
                    <a:pt x="1695" y="1341"/>
                  </a:lnTo>
                  <a:lnTo>
                    <a:pt x="1661" y="1357"/>
                  </a:lnTo>
                  <a:lnTo>
                    <a:pt x="1627" y="1374"/>
                  </a:lnTo>
                  <a:lnTo>
                    <a:pt x="1592" y="1388"/>
                  </a:lnTo>
                  <a:lnTo>
                    <a:pt x="1556" y="1402"/>
                  </a:lnTo>
                  <a:lnTo>
                    <a:pt x="1519" y="1415"/>
                  </a:lnTo>
                  <a:lnTo>
                    <a:pt x="1481" y="1427"/>
                  </a:lnTo>
                  <a:lnTo>
                    <a:pt x="1443" y="1438"/>
                  </a:lnTo>
                  <a:lnTo>
                    <a:pt x="1404" y="1448"/>
                  </a:lnTo>
                  <a:lnTo>
                    <a:pt x="1365" y="1457"/>
                  </a:lnTo>
                  <a:lnTo>
                    <a:pt x="1326" y="1464"/>
                  </a:lnTo>
                  <a:lnTo>
                    <a:pt x="1286" y="1471"/>
                  </a:lnTo>
                  <a:lnTo>
                    <a:pt x="1245" y="1477"/>
                  </a:lnTo>
                  <a:lnTo>
                    <a:pt x="1205" y="1481"/>
                  </a:lnTo>
                  <a:lnTo>
                    <a:pt x="1164" y="1485"/>
                  </a:lnTo>
                  <a:lnTo>
                    <a:pt x="1123" y="1487"/>
                  </a:lnTo>
                  <a:lnTo>
                    <a:pt x="1081" y="1488"/>
                  </a:lnTo>
                  <a:lnTo>
                    <a:pt x="1041" y="1488"/>
                  </a:lnTo>
                  <a:lnTo>
                    <a:pt x="999" y="1487"/>
                  </a:lnTo>
                  <a:lnTo>
                    <a:pt x="958" y="1485"/>
                  </a:lnTo>
                  <a:lnTo>
                    <a:pt x="917" y="1481"/>
                  </a:lnTo>
                  <a:lnTo>
                    <a:pt x="877" y="1477"/>
                  </a:lnTo>
                  <a:lnTo>
                    <a:pt x="837" y="1471"/>
                  </a:lnTo>
                  <a:lnTo>
                    <a:pt x="797" y="1464"/>
                  </a:lnTo>
                  <a:lnTo>
                    <a:pt x="757" y="1457"/>
                  </a:lnTo>
                  <a:lnTo>
                    <a:pt x="718" y="1448"/>
                  </a:lnTo>
                  <a:lnTo>
                    <a:pt x="679" y="1438"/>
                  </a:lnTo>
                  <a:lnTo>
                    <a:pt x="641" y="1427"/>
                  </a:lnTo>
                  <a:lnTo>
                    <a:pt x="603" y="1415"/>
                  </a:lnTo>
                  <a:lnTo>
                    <a:pt x="567" y="1402"/>
                  </a:lnTo>
                  <a:lnTo>
                    <a:pt x="531" y="1388"/>
                  </a:lnTo>
                  <a:lnTo>
                    <a:pt x="495" y="1374"/>
                  </a:lnTo>
                  <a:lnTo>
                    <a:pt x="461" y="1357"/>
                  </a:lnTo>
                  <a:lnTo>
                    <a:pt x="427" y="1341"/>
                  </a:lnTo>
                  <a:lnTo>
                    <a:pt x="395" y="1323"/>
                  </a:lnTo>
                  <a:lnTo>
                    <a:pt x="364" y="1304"/>
                  </a:lnTo>
                  <a:lnTo>
                    <a:pt x="333" y="1285"/>
                  </a:lnTo>
                  <a:lnTo>
                    <a:pt x="303" y="1265"/>
                  </a:lnTo>
                  <a:lnTo>
                    <a:pt x="275" y="1244"/>
                  </a:lnTo>
                  <a:lnTo>
                    <a:pt x="248" y="1222"/>
                  </a:lnTo>
                  <a:lnTo>
                    <a:pt x="223" y="1200"/>
                  </a:lnTo>
                  <a:lnTo>
                    <a:pt x="198" y="1177"/>
                  </a:lnTo>
                  <a:lnTo>
                    <a:pt x="174" y="1153"/>
                  </a:lnTo>
                  <a:lnTo>
                    <a:pt x="153" y="1128"/>
                  </a:lnTo>
                  <a:lnTo>
                    <a:pt x="132" y="1103"/>
                  </a:lnTo>
                  <a:lnTo>
                    <a:pt x="113" y="1078"/>
                  </a:lnTo>
                  <a:lnTo>
                    <a:pt x="95" y="1052"/>
                  </a:lnTo>
                  <a:lnTo>
                    <a:pt x="79" y="1025"/>
                  </a:lnTo>
                  <a:lnTo>
                    <a:pt x="64" y="999"/>
                  </a:lnTo>
                  <a:lnTo>
                    <a:pt x="51" y="971"/>
                  </a:lnTo>
                  <a:lnTo>
                    <a:pt x="39" y="943"/>
                  </a:lnTo>
                  <a:lnTo>
                    <a:pt x="29" y="916"/>
                  </a:lnTo>
                  <a:lnTo>
                    <a:pt x="20" y="887"/>
                  </a:lnTo>
                  <a:lnTo>
                    <a:pt x="13" y="859"/>
                  </a:lnTo>
                  <a:lnTo>
                    <a:pt x="7" y="830"/>
                  </a:lnTo>
                  <a:lnTo>
                    <a:pt x="3" y="801"/>
                  </a:lnTo>
                  <a:lnTo>
                    <a:pt x="1" y="773"/>
                  </a:lnTo>
                  <a:lnTo>
                    <a:pt x="0" y="744"/>
                  </a:lnTo>
                  <a:close/>
                </a:path>
              </a:pathLst>
            </a:custGeom>
            <a:solidFill>
              <a:srgbClr val="CCFFFF"/>
            </a:solidFill>
            <a:ln w="333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18" name="Freeform 10"/>
            <p:cNvSpPr>
              <a:spLocks noEditPoints="1"/>
            </p:cNvSpPr>
            <p:nvPr/>
          </p:nvSpPr>
          <p:spPr bwMode="auto">
            <a:xfrm>
              <a:off x="1294" y="968"/>
              <a:ext cx="303" cy="243"/>
            </a:xfrm>
            <a:custGeom>
              <a:avLst/>
              <a:gdLst/>
              <a:ahLst/>
              <a:cxnLst>
                <a:cxn ang="0">
                  <a:pos x="0" y="243"/>
                </a:cxn>
                <a:cxn ang="0">
                  <a:pos x="0" y="238"/>
                </a:cxn>
                <a:cxn ang="0">
                  <a:pos x="30" y="223"/>
                </a:cxn>
                <a:cxn ang="0">
                  <a:pos x="30" y="0"/>
                </a:cxn>
                <a:cxn ang="0">
                  <a:pos x="111" y="0"/>
                </a:cxn>
                <a:cxn ang="0">
                  <a:pos x="111" y="223"/>
                </a:cxn>
                <a:cxn ang="0">
                  <a:pos x="144" y="238"/>
                </a:cxn>
                <a:cxn ang="0">
                  <a:pos x="144" y="243"/>
                </a:cxn>
                <a:cxn ang="0">
                  <a:pos x="0" y="243"/>
                </a:cxn>
                <a:cxn ang="0">
                  <a:pos x="121" y="209"/>
                </a:cxn>
                <a:cxn ang="0">
                  <a:pos x="150" y="209"/>
                </a:cxn>
                <a:cxn ang="0">
                  <a:pos x="181" y="218"/>
                </a:cxn>
                <a:cxn ang="0">
                  <a:pos x="181" y="235"/>
                </a:cxn>
                <a:cxn ang="0">
                  <a:pos x="150" y="235"/>
                </a:cxn>
                <a:cxn ang="0">
                  <a:pos x="150" y="243"/>
                </a:cxn>
                <a:cxn ang="0">
                  <a:pos x="275" y="243"/>
                </a:cxn>
                <a:cxn ang="0">
                  <a:pos x="275" y="235"/>
                </a:cxn>
                <a:cxn ang="0">
                  <a:pos x="243" y="235"/>
                </a:cxn>
                <a:cxn ang="0">
                  <a:pos x="243" y="218"/>
                </a:cxn>
                <a:cxn ang="0">
                  <a:pos x="275" y="209"/>
                </a:cxn>
                <a:cxn ang="0">
                  <a:pos x="303" y="209"/>
                </a:cxn>
                <a:cxn ang="0">
                  <a:pos x="303" y="61"/>
                </a:cxn>
                <a:cxn ang="0">
                  <a:pos x="121" y="61"/>
                </a:cxn>
                <a:cxn ang="0">
                  <a:pos x="121" y="209"/>
                </a:cxn>
              </a:cxnLst>
              <a:rect l="0" t="0" r="r" b="b"/>
              <a:pathLst>
                <a:path w="303" h="243">
                  <a:moveTo>
                    <a:pt x="0" y="243"/>
                  </a:moveTo>
                  <a:lnTo>
                    <a:pt x="0" y="238"/>
                  </a:lnTo>
                  <a:lnTo>
                    <a:pt x="30" y="223"/>
                  </a:lnTo>
                  <a:lnTo>
                    <a:pt x="30" y="0"/>
                  </a:lnTo>
                  <a:lnTo>
                    <a:pt x="111" y="0"/>
                  </a:lnTo>
                  <a:lnTo>
                    <a:pt x="111" y="223"/>
                  </a:lnTo>
                  <a:lnTo>
                    <a:pt x="144" y="238"/>
                  </a:lnTo>
                  <a:lnTo>
                    <a:pt x="144" y="243"/>
                  </a:lnTo>
                  <a:lnTo>
                    <a:pt x="0" y="243"/>
                  </a:lnTo>
                  <a:close/>
                  <a:moveTo>
                    <a:pt x="121" y="209"/>
                  </a:moveTo>
                  <a:lnTo>
                    <a:pt x="150" y="209"/>
                  </a:lnTo>
                  <a:lnTo>
                    <a:pt x="181" y="218"/>
                  </a:lnTo>
                  <a:lnTo>
                    <a:pt x="181" y="235"/>
                  </a:lnTo>
                  <a:lnTo>
                    <a:pt x="150" y="235"/>
                  </a:lnTo>
                  <a:lnTo>
                    <a:pt x="150" y="243"/>
                  </a:lnTo>
                  <a:lnTo>
                    <a:pt x="275" y="243"/>
                  </a:lnTo>
                  <a:lnTo>
                    <a:pt x="275" y="235"/>
                  </a:lnTo>
                  <a:lnTo>
                    <a:pt x="243" y="235"/>
                  </a:lnTo>
                  <a:lnTo>
                    <a:pt x="243" y="218"/>
                  </a:lnTo>
                  <a:lnTo>
                    <a:pt x="275" y="209"/>
                  </a:lnTo>
                  <a:lnTo>
                    <a:pt x="303" y="209"/>
                  </a:lnTo>
                  <a:lnTo>
                    <a:pt x="303" y="61"/>
                  </a:lnTo>
                  <a:lnTo>
                    <a:pt x="121" y="61"/>
                  </a:lnTo>
                  <a:lnTo>
                    <a:pt x="121" y="2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19" name="Line 11"/>
            <p:cNvSpPr>
              <a:spLocks noChangeShapeType="1"/>
            </p:cNvSpPr>
            <p:nvPr/>
          </p:nvSpPr>
          <p:spPr bwMode="auto">
            <a:xfrm>
              <a:off x="1324" y="1191"/>
              <a:ext cx="1" cy="2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20" name="Line 12"/>
            <p:cNvSpPr>
              <a:spLocks noChangeShapeType="1"/>
            </p:cNvSpPr>
            <p:nvPr/>
          </p:nvSpPr>
          <p:spPr bwMode="auto">
            <a:xfrm>
              <a:off x="1405" y="1191"/>
              <a:ext cx="1" cy="2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21" name="Line 13"/>
            <p:cNvSpPr>
              <a:spLocks noChangeShapeType="1"/>
            </p:cNvSpPr>
            <p:nvPr/>
          </p:nvSpPr>
          <p:spPr bwMode="auto">
            <a:xfrm>
              <a:off x="1350" y="1044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22" name="Line 14"/>
            <p:cNvSpPr>
              <a:spLocks noChangeShapeType="1"/>
            </p:cNvSpPr>
            <p:nvPr/>
          </p:nvSpPr>
          <p:spPr bwMode="auto">
            <a:xfrm>
              <a:off x="1344" y="1019"/>
              <a:ext cx="4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23" name="Rectangle 15"/>
            <p:cNvSpPr>
              <a:spLocks noChangeArrowheads="1"/>
            </p:cNvSpPr>
            <p:nvPr/>
          </p:nvSpPr>
          <p:spPr bwMode="auto">
            <a:xfrm>
              <a:off x="1334" y="978"/>
              <a:ext cx="61" cy="142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24" name="Freeform 16"/>
            <p:cNvSpPr>
              <a:spLocks/>
            </p:cNvSpPr>
            <p:nvPr/>
          </p:nvSpPr>
          <p:spPr bwMode="auto">
            <a:xfrm>
              <a:off x="1294" y="968"/>
              <a:ext cx="144" cy="243"/>
            </a:xfrm>
            <a:custGeom>
              <a:avLst/>
              <a:gdLst/>
              <a:ahLst/>
              <a:cxnLst>
                <a:cxn ang="0">
                  <a:pos x="0" y="243"/>
                </a:cxn>
                <a:cxn ang="0">
                  <a:pos x="0" y="238"/>
                </a:cxn>
                <a:cxn ang="0">
                  <a:pos x="30" y="223"/>
                </a:cxn>
                <a:cxn ang="0">
                  <a:pos x="30" y="0"/>
                </a:cxn>
                <a:cxn ang="0">
                  <a:pos x="111" y="0"/>
                </a:cxn>
                <a:cxn ang="0">
                  <a:pos x="111" y="223"/>
                </a:cxn>
                <a:cxn ang="0">
                  <a:pos x="144" y="238"/>
                </a:cxn>
                <a:cxn ang="0">
                  <a:pos x="144" y="243"/>
                </a:cxn>
                <a:cxn ang="0">
                  <a:pos x="0" y="243"/>
                </a:cxn>
              </a:cxnLst>
              <a:rect l="0" t="0" r="r" b="b"/>
              <a:pathLst>
                <a:path w="144" h="243">
                  <a:moveTo>
                    <a:pt x="0" y="243"/>
                  </a:moveTo>
                  <a:lnTo>
                    <a:pt x="0" y="238"/>
                  </a:lnTo>
                  <a:lnTo>
                    <a:pt x="30" y="223"/>
                  </a:lnTo>
                  <a:lnTo>
                    <a:pt x="30" y="0"/>
                  </a:lnTo>
                  <a:lnTo>
                    <a:pt x="111" y="0"/>
                  </a:lnTo>
                  <a:lnTo>
                    <a:pt x="111" y="223"/>
                  </a:lnTo>
                  <a:lnTo>
                    <a:pt x="144" y="238"/>
                  </a:lnTo>
                  <a:lnTo>
                    <a:pt x="144" y="243"/>
                  </a:lnTo>
                  <a:lnTo>
                    <a:pt x="0" y="24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25" name="Freeform 17"/>
            <p:cNvSpPr>
              <a:spLocks/>
            </p:cNvSpPr>
            <p:nvPr/>
          </p:nvSpPr>
          <p:spPr bwMode="auto">
            <a:xfrm>
              <a:off x="1415" y="1029"/>
              <a:ext cx="182" cy="182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29" y="148"/>
                </a:cxn>
                <a:cxn ang="0">
                  <a:pos x="60" y="157"/>
                </a:cxn>
                <a:cxn ang="0">
                  <a:pos x="60" y="174"/>
                </a:cxn>
                <a:cxn ang="0">
                  <a:pos x="29" y="174"/>
                </a:cxn>
                <a:cxn ang="0">
                  <a:pos x="29" y="182"/>
                </a:cxn>
                <a:cxn ang="0">
                  <a:pos x="154" y="182"/>
                </a:cxn>
                <a:cxn ang="0">
                  <a:pos x="154" y="174"/>
                </a:cxn>
                <a:cxn ang="0">
                  <a:pos x="122" y="174"/>
                </a:cxn>
                <a:cxn ang="0">
                  <a:pos x="122" y="157"/>
                </a:cxn>
                <a:cxn ang="0">
                  <a:pos x="154" y="148"/>
                </a:cxn>
                <a:cxn ang="0">
                  <a:pos x="182" y="148"/>
                </a:cxn>
                <a:cxn ang="0">
                  <a:pos x="182" y="0"/>
                </a:cxn>
                <a:cxn ang="0">
                  <a:pos x="0" y="0"/>
                </a:cxn>
                <a:cxn ang="0">
                  <a:pos x="0" y="148"/>
                </a:cxn>
              </a:cxnLst>
              <a:rect l="0" t="0" r="r" b="b"/>
              <a:pathLst>
                <a:path w="182" h="182">
                  <a:moveTo>
                    <a:pt x="0" y="148"/>
                  </a:moveTo>
                  <a:lnTo>
                    <a:pt x="29" y="148"/>
                  </a:lnTo>
                  <a:lnTo>
                    <a:pt x="60" y="157"/>
                  </a:lnTo>
                  <a:lnTo>
                    <a:pt x="60" y="174"/>
                  </a:lnTo>
                  <a:lnTo>
                    <a:pt x="29" y="174"/>
                  </a:lnTo>
                  <a:lnTo>
                    <a:pt x="29" y="182"/>
                  </a:lnTo>
                  <a:lnTo>
                    <a:pt x="154" y="182"/>
                  </a:lnTo>
                  <a:lnTo>
                    <a:pt x="154" y="174"/>
                  </a:lnTo>
                  <a:lnTo>
                    <a:pt x="122" y="174"/>
                  </a:lnTo>
                  <a:lnTo>
                    <a:pt x="122" y="157"/>
                  </a:lnTo>
                  <a:lnTo>
                    <a:pt x="154" y="148"/>
                  </a:lnTo>
                  <a:lnTo>
                    <a:pt x="182" y="148"/>
                  </a:lnTo>
                  <a:lnTo>
                    <a:pt x="182" y="0"/>
                  </a:lnTo>
                  <a:lnTo>
                    <a:pt x="0" y="0"/>
                  </a:lnTo>
                  <a:lnTo>
                    <a:pt x="0" y="14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26" name="Line 18"/>
            <p:cNvSpPr>
              <a:spLocks noChangeShapeType="1"/>
            </p:cNvSpPr>
            <p:nvPr/>
          </p:nvSpPr>
          <p:spPr bwMode="auto">
            <a:xfrm>
              <a:off x="1475" y="1203"/>
              <a:ext cx="6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27" name="Line 19"/>
            <p:cNvSpPr>
              <a:spLocks noChangeShapeType="1"/>
            </p:cNvSpPr>
            <p:nvPr/>
          </p:nvSpPr>
          <p:spPr bwMode="auto">
            <a:xfrm>
              <a:off x="1475" y="1186"/>
              <a:ext cx="6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28" name="Line 20"/>
            <p:cNvSpPr>
              <a:spLocks noChangeShapeType="1"/>
            </p:cNvSpPr>
            <p:nvPr/>
          </p:nvSpPr>
          <p:spPr bwMode="auto">
            <a:xfrm>
              <a:off x="1444" y="1177"/>
              <a:ext cx="12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29" name="Freeform 21"/>
            <p:cNvSpPr>
              <a:spLocks noEditPoints="1"/>
            </p:cNvSpPr>
            <p:nvPr/>
          </p:nvSpPr>
          <p:spPr bwMode="auto">
            <a:xfrm>
              <a:off x="1332" y="1130"/>
              <a:ext cx="66" cy="66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0" y="0"/>
                </a:cxn>
                <a:cxn ang="0">
                  <a:pos x="10" y="41"/>
                </a:cxn>
                <a:cxn ang="0">
                  <a:pos x="15" y="0"/>
                </a:cxn>
                <a:cxn ang="0">
                  <a:pos x="10" y="41"/>
                </a:cxn>
                <a:cxn ang="0">
                  <a:pos x="25" y="41"/>
                </a:cxn>
                <a:cxn ang="0">
                  <a:pos x="20" y="0"/>
                </a:cxn>
                <a:cxn ang="0">
                  <a:pos x="30" y="41"/>
                </a:cxn>
                <a:cxn ang="0">
                  <a:pos x="35" y="0"/>
                </a:cxn>
                <a:cxn ang="0">
                  <a:pos x="30" y="41"/>
                </a:cxn>
                <a:cxn ang="0">
                  <a:pos x="45" y="41"/>
                </a:cxn>
                <a:cxn ang="0">
                  <a:pos x="40" y="0"/>
                </a:cxn>
                <a:cxn ang="0">
                  <a:pos x="50" y="41"/>
                </a:cxn>
                <a:cxn ang="0">
                  <a:pos x="56" y="0"/>
                </a:cxn>
                <a:cxn ang="0">
                  <a:pos x="50" y="41"/>
                </a:cxn>
                <a:cxn ang="0">
                  <a:pos x="66" y="41"/>
                </a:cxn>
                <a:cxn ang="0">
                  <a:pos x="60" y="0"/>
                </a:cxn>
                <a:cxn ang="0">
                  <a:pos x="60" y="66"/>
                </a:cxn>
                <a:cxn ang="0">
                  <a:pos x="66" y="46"/>
                </a:cxn>
                <a:cxn ang="0">
                  <a:pos x="60" y="66"/>
                </a:cxn>
                <a:cxn ang="0">
                  <a:pos x="56" y="66"/>
                </a:cxn>
                <a:cxn ang="0">
                  <a:pos x="50" y="46"/>
                </a:cxn>
                <a:cxn ang="0">
                  <a:pos x="40" y="66"/>
                </a:cxn>
                <a:cxn ang="0">
                  <a:pos x="45" y="46"/>
                </a:cxn>
                <a:cxn ang="0">
                  <a:pos x="40" y="66"/>
                </a:cxn>
                <a:cxn ang="0">
                  <a:pos x="35" y="66"/>
                </a:cxn>
                <a:cxn ang="0">
                  <a:pos x="30" y="46"/>
                </a:cxn>
                <a:cxn ang="0">
                  <a:pos x="20" y="66"/>
                </a:cxn>
                <a:cxn ang="0">
                  <a:pos x="25" y="46"/>
                </a:cxn>
                <a:cxn ang="0">
                  <a:pos x="20" y="66"/>
                </a:cxn>
                <a:cxn ang="0">
                  <a:pos x="15" y="66"/>
                </a:cxn>
                <a:cxn ang="0">
                  <a:pos x="10" y="46"/>
                </a:cxn>
                <a:cxn ang="0">
                  <a:pos x="0" y="66"/>
                </a:cxn>
                <a:cxn ang="0">
                  <a:pos x="5" y="46"/>
                </a:cxn>
                <a:cxn ang="0">
                  <a:pos x="0" y="66"/>
                </a:cxn>
              </a:cxnLst>
              <a:rect l="0" t="0" r="r" b="b"/>
              <a:pathLst>
                <a:path w="66" h="66">
                  <a:moveTo>
                    <a:pt x="0" y="41"/>
                  </a:moveTo>
                  <a:lnTo>
                    <a:pt x="5" y="4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1"/>
                  </a:lnTo>
                  <a:close/>
                  <a:moveTo>
                    <a:pt x="10" y="41"/>
                  </a:moveTo>
                  <a:lnTo>
                    <a:pt x="15" y="4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10" y="41"/>
                  </a:lnTo>
                  <a:close/>
                  <a:moveTo>
                    <a:pt x="20" y="41"/>
                  </a:moveTo>
                  <a:lnTo>
                    <a:pt x="25" y="41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20" y="41"/>
                  </a:lnTo>
                  <a:close/>
                  <a:moveTo>
                    <a:pt x="30" y="41"/>
                  </a:moveTo>
                  <a:lnTo>
                    <a:pt x="35" y="41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30" y="41"/>
                  </a:lnTo>
                  <a:close/>
                  <a:moveTo>
                    <a:pt x="40" y="41"/>
                  </a:moveTo>
                  <a:lnTo>
                    <a:pt x="45" y="4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40" y="41"/>
                  </a:lnTo>
                  <a:close/>
                  <a:moveTo>
                    <a:pt x="50" y="41"/>
                  </a:moveTo>
                  <a:lnTo>
                    <a:pt x="56" y="4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50" y="41"/>
                  </a:lnTo>
                  <a:close/>
                  <a:moveTo>
                    <a:pt x="60" y="41"/>
                  </a:moveTo>
                  <a:lnTo>
                    <a:pt x="66" y="41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60" y="41"/>
                  </a:lnTo>
                  <a:close/>
                  <a:moveTo>
                    <a:pt x="60" y="66"/>
                  </a:moveTo>
                  <a:lnTo>
                    <a:pt x="66" y="66"/>
                  </a:lnTo>
                  <a:lnTo>
                    <a:pt x="66" y="46"/>
                  </a:lnTo>
                  <a:lnTo>
                    <a:pt x="60" y="46"/>
                  </a:lnTo>
                  <a:lnTo>
                    <a:pt x="60" y="66"/>
                  </a:lnTo>
                  <a:close/>
                  <a:moveTo>
                    <a:pt x="50" y="66"/>
                  </a:moveTo>
                  <a:lnTo>
                    <a:pt x="56" y="66"/>
                  </a:lnTo>
                  <a:lnTo>
                    <a:pt x="56" y="46"/>
                  </a:lnTo>
                  <a:lnTo>
                    <a:pt x="50" y="46"/>
                  </a:lnTo>
                  <a:lnTo>
                    <a:pt x="50" y="66"/>
                  </a:lnTo>
                  <a:close/>
                  <a:moveTo>
                    <a:pt x="40" y="66"/>
                  </a:moveTo>
                  <a:lnTo>
                    <a:pt x="45" y="66"/>
                  </a:lnTo>
                  <a:lnTo>
                    <a:pt x="45" y="46"/>
                  </a:lnTo>
                  <a:lnTo>
                    <a:pt x="40" y="46"/>
                  </a:lnTo>
                  <a:lnTo>
                    <a:pt x="40" y="66"/>
                  </a:lnTo>
                  <a:close/>
                  <a:moveTo>
                    <a:pt x="30" y="66"/>
                  </a:moveTo>
                  <a:lnTo>
                    <a:pt x="35" y="66"/>
                  </a:lnTo>
                  <a:lnTo>
                    <a:pt x="35" y="46"/>
                  </a:lnTo>
                  <a:lnTo>
                    <a:pt x="30" y="46"/>
                  </a:lnTo>
                  <a:lnTo>
                    <a:pt x="30" y="66"/>
                  </a:lnTo>
                  <a:close/>
                  <a:moveTo>
                    <a:pt x="20" y="66"/>
                  </a:moveTo>
                  <a:lnTo>
                    <a:pt x="25" y="66"/>
                  </a:lnTo>
                  <a:lnTo>
                    <a:pt x="25" y="46"/>
                  </a:lnTo>
                  <a:lnTo>
                    <a:pt x="20" y="46"/>
                  </a:lnTo>
                  <a:lnTo>
                    <a:pt x="20" y="66"/>
                  </a:lnTo>
                  <a:close/>
                  <a:moveTo>
                    <a:pt x="10" y="66"/>
                  </a:moveTo>
                  <a:lnTo>
                    <a:pt x="15" y="66"/>
                  </a:lnTo>
                  <a:lnTo>
                    <a:pt x="15" y="46"/>
                  </a:lnTo>
                  <a:lnTo>
                    <a:pt x="10" y="46"/>
                  </a:lnTo>
                  <a:lnTo>
                    <a:pt x="10" y="66"/>
                  </a:lnTo>
                  <a:close/>
                  <a:moveTo>
                    <a:pt x="0" y="66"/>
                  </a:moveTo>
                  <a:lnTo>
                    <a:pt x="5" y="66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30" name="Rectangle 22"/>
            <p:cNvSpPr>
              <a:spLocks noChangeArrowheads="1"/>
            </p:cNvSpPr>
            <p:nvPr/>
          </p:nvSpPr>
          <p:spPr bwMode="auto">
            <a:xfrm>
              <a:off x="1339" y="984"/>
              <a:ext cx="51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31" name="Freeform 23"/>
            <p:cNvSpPr>
              <a:spLocks/>
            </p:cNvSpPr>
            <p:nvPr/>
          </p:nvSpPr>
          <p:spPr bwMode="auto">
            <a:xfrm>
              <a:off x="1339" y="984"/>
              <a:ext cx="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46" y="4"/>
                </a:cxn>
                <a:cxn ang="0">
                  <a:pos x="51" y="0"/>
                </a:cxn>
              </a:cxnLst>
              <a:rect l="0" t="0" r="r" b="b"/>
              <a:pathLst>
                <a:path w="51" h="4">
                  <a:moveTo>
                    <a:pt x="0" y="0"/>
                  </a:moveTo>
                  <a:lnTo>
                    <a:pt x="5" y="4"/>
                  </a:lnTo>
                  <a:lnTo>
                    <a:pt x="46" y="4"/>
                  </a:lnTo>
                  <a:lnTo>
                    <a:pt x="5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32" name="Rectangle 24"/>
            <p:cNvSpPr>
              <a:spLocks noChangeArrowheads="1"/>
            </p:cNvSpPr>
            <p:nvPr/>
          </p:nvSpPr>
          <p:spPr bwMode="auto">
            <a:xfrm>
              <a:off x="1339" y="1009"/>
              <a:ext cx="51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33" name="Rectangle 25"/>
            <p:cNvSpPr>
              <a:spLocks noChangeArrowheads="1"/>
            </p:cNvSpPr>
            <p:nvPr/>
          </p:nvSpPr>
          <p:spPr bwMode="auto">
            <a:xfrm>
              <a:off x="1339" y="1034"/>
              <a:ext cx="51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34" name="Rectangle 26"/>
            <p:cNvSpPr>
              <a:spLocks noChangeArrowheads="1"/>
            </p:cNvSpPr>
            <p:nvPr/>
          </p:nvSpPr>
          <p:spPr bwMode="auto">
            <a:xfrm>
              <a:off x="1339" y="1059"/>
              <a:ext cx="51" cy="2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35" name="Rectangle 27"/>
            <p:cNvSpPr>
              <a:spLocks noChangeArrowheads="1"/>
            </p:cNvSpPr>
            <p:nvPr/>
          </p:nvSpPr>
          <p:spPr bwMode="auto">
            <a:xfrm>
              <a:off x="1339" y="1085"/>
              <a:ext cx="51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36" name="Rectangle 28"/>
            <p:cNvSpPr>
              <a:spLocks noChangeArrowheads="1"/>
            </p:cNvSpPr>
            <p:nvPr/>
          </p:nvSpPr>
          <p:spPr bwMode="auto">
            <a:xfrm>
              <a:off x="1332" y="1130"/>
              <a:ext cx="5" cy="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37" name="Rectangle 29"/>
            <p:cNvSpPr>
              <a:spLocks noChangeArrowheads="1"/>
            </p:cNvSpPr>
            <p:nvPr/>
          </p:nvSpPr>
          <p:spPr bwMode="auto">
            <a:xfrm>
              <a:off x="1342" y="1130"/>
              <a:ext cx="5" cy="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38" name="Rectangle 30"/>
            <p:cNvSpPr>
              <a:spLocks noChangeArrowheads="1"/>
            </p:cNvSpPr>
            <p:nvPr/>
          </p:nvSpPr>
          <p:spPr bwMode="auto">
            <a:xfrm>
              <a:off x="1352" y="1130"/>
              <a:ext cx="5" cy="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39" name="Rectangle 31"/>
            <p:cNvSpPr>
              <a:spLocks noChangeArrowheads="1"/>
            </p:cNvSpPr>
            <p:nvPr/>
          </p:nvSpPr>
          <p:spPr bwMode="auto">
            <a:xfrm>
              <a:off x="1362" y="1130"/>
              <a:ext cx="5" cy="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40" name="Rectangle 32"/>
            <p:cNvSpPr>
              <a:spLocks noChangeArrowheads="1"/>
            </p:cNvSpPr>
            <p:nvPr/>
          </p:nvSpPr>
          <p:spPr bwMode="auto">
            <a:xfrm>
              <a:off x="1372" y="1130"/>
              <a:ext cx="5" cy="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41" name="Rectangle 33"/>
            <p:cNvSpPr>
              <a:spLocks noChangeArrowheads="1"/>
            </p:cNvSpPr>
            <p:nvPr/>
          </p:nvSpPr>
          <p:spPr bwMode="auto">
            <a:xfrm>
              <a:off x="1382" y="1130"/>
              <a:ext cx="6" cy="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42" name="Rectangle 34"/>
            <p:cNvSpPr>
              <a:spLocks noChangeArrowheads="1"/>
            </p:cNvSpPr>
            <p:nvPr/>
          </p:nvSpPr>
          <p:spPr bwMode="auto">
            <a:xfrm>
              <a:off x="1392" y="1130"/>
              <a:ext cx="6" cy="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43" name="Rectangle 35"/>
            <p:cNvSpPr>
              <a:spLocks noChangeArrowheads="1"/>
            </p:cNvSpPr>
            <p:nvPr/>
          </p:nvSpPr>
          <p:spPr bwMode="auto">
            <a:xfrm>
              <a:off x="1392" y="1176"/>
              <a:ext cx="6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44" name="Rectangle 36"/>
            <p:cNvSpPr>
              <a:spLocks noChangeArrowheads="1"/>
            </p:cNvSpPr>
            <p:nvPr/>
          </p:nvSpPr>
          <p:spPr bwMode="auto">
            <a:xfrm>
              <a:off x="1382" y="1176"/>
              <a:ext cx="6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45" name="Rectangle 37"/>
            <p:cNvSpPr>
              <a:spLocks noChangeArrowheads="1"/>
            </p:cNvSpPr>
            <p:nvPr/>
          </p:nvSpPr>
          <p:spPr bwMode="auto">
            <a:xfrm>
              <a:off x="1372" y="1176"/>
              <a:ext cx="5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46" name="Rectangle 38"/>
            <p:cNvSpPr>
              <a:spLocks noChangeArrowheads="1"/>
            </p:cNvSpPr>
            <p:nvPr/>
          </p:nvSpPr>
          <p:spPr bwMode="auto">
            <a:xfrm>
              <a:off x="1362" y="1176"/>
              <a:ext cx="5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47" name="Rectangle 39"/>
            <p:cNvSpPr>
              <a:spLocks noChangeArrowheads="1"/>
            </p:cNvSpPr>
            <p:nvPr/>
          </p:nvSpPr>
          <p:spPr bwMode="auto">
            <a:xfrm>
              <a:off x="1352" y="1176"/>
              <a:ext cx="5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48" name="Rectangle 40"/>
            <p:cNvSpPr>
              <a:spLocks noChangeArrowheads="1"/>
            </p:cNvSpPr>
            <p:nvPr/>
          </p:nvSpPr>
          <p:spPr bwMode="auto">
            <a:xfrm>
              <a:off x="1342" y="1176"/>
              <a:ext cx="5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49" name="Rectangle 41"/>
            <p:cNvSpPr>
              <a:spLocks noChangeArrowheads="1"/>
            </p:cNvSpPr>
            <p:nvPr/>
          </p:nvSpPr>
          <p:spPr bwMode="auto">
            <a:xfrm>
              <a:off x="1332" y="1176"/>
              <a:ext cx="5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50" name="Line 42"/>
            <p:cNvSpPr>
              <a:spLocks noChangeShapeType="1"/>
            </p:cNvSpPr>
            <p:nvPr/>
          </p:nvSpPr>
          <p:spPr bwMode="auto">
            <a:xfrm flipV="1">
              <a:off x="1339" y="988"/>
              <a:ext cx="5" cy="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51" name="Line 43"/>
            <p:cNvSpPr>
              <a:spLocks noChangeShapeType="1"/>
            </p:cNvSpPr>
            <p:nvPr/>
          </p:nvSpPr>
          <p:spPr bwMode="auto">
            <a:xfrm>
              <a:off x="1385" y="988"/>
              <a:ext cx="5" cy="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52" name="Line 44"/>
            <p:cNvSpPr>
              <a:spLocks noChangeShapeType="1"/>
            </p:cNvSpPr>
            <p:nvPr/>
          </p:nvSpPr>
          <p:spPr bwMode="auto">
            <a:xfrm>
              <a:off x="1342" y="1077"/>
              <a:ext cx="3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53" name="Line 45"/>
            <p:cNvSpPr>
              <a:spLocks noChangeShapeType="1"/>
            </p:cNvSpPr>
            <p:nvPr/>
          </p:nvSpPr>
          <p:spPr bwMode="auto">
            <a:xfrm>
              <a:off x="1342" y="1073"/>
              <a:ext cx="3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54" name="Line 46"/>
            <p:cNvSpPr>
              <a:spLocks noChangeShapeType="1"/>
            </p:cNvSpPr>
            <p:nvPr/>
          </p:nvSpPr>
          <p:spPr bwMode="auto">
            <a:xfrm>
              <a:off x="1342" y="1069"/>
              <a:ext cx="3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55" name="Line 47"/>
            <p:cNvSpPr>
              <a:spLocks noChangeShapeType="1"/>
            </p:cNvSpPr>
            <p:nvPr/>
          </p:nvSpPr>
          <p:spPr bwMode="auto">
            <a:xfrm>
              <a:off x="1342" y="1066"/>
              <a:ext cx="3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56" name="Line 48"/>
            <p:cNvSpPr>
              <a:spLocks noChangeShapeType="1"/>
            </p:cNvSpPr>
            <p:nvPr/>
          </p:nvSpPr>
          <p:spPr bwMode="auto">
            <a:xfrm>
              <a:off x="1342" y="1062"/>
              <a:ext cx="3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57" name="Rectangle 49"/>
            <p:cNvSpPr>
              <a:spLocks noChangeArrowheads="1"/>
            </p:cNvSpPr>
            <p:nvPr/>
          </p:nvSpPr>
          <p:spPr bwMode="auto">
            <a:xfrm>
              <a:off x="1364" y="1014"/>
              <a:ext cx="16" cy="1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58" name="Rectangle 50"/>
            <p:cNvSpPr>
              <a:spLocks noChangeArrowheads="1"/>
            </p:cNvSpPr>
            <p:nvPr/>
          </p:nvSpPr>
          <p:spPr bwMode="auto">
            <a:xfrm>
              <a:off x="1379" y="1048"/>
              <a:ext cx="7" cy="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59" name="Rectangle 51"/>
            <p:cNvSpPr>
              <a:spLocks noChangeArrowheads="1"/>
            </p:cNvSpPr>
            <p:nvPr/>
          </p:nvSpPr>
          <p:spPr bwMode="auto">
            <a:xfrm>
              <a:off x="1379" y="1062"/>
              <a:ext cx="7" cy="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60" name="Rectangle 52"/>
            <p:cNvSpPr>
              <a:spLocks noChangeArrowheads="1"/>
            </p:cNvSpPr>
            <p:nvPr/>
          </p:nvSpPr>
          <p:spPr bwMode="auto">
            <a:xfrm>
              <a:off x="1379" y="1067"/>
              <a:ext cx="7" cy="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61" name="Freeform 53"/>
            <p:cNvSpPr>
              <a:spLocks noEditPoints="1"/>
            </p:cNvSpPr>
            <p:nvPr/>
          </p:nvSpPr>
          <p:spPr bwMode="auto">
            <a:xfrm>
              <a:off x="1357" y="1042"/>
              <a:ext cx="234" cy="12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5" y="5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26" y="129"/>
                </a:cxn>
                <a:cxn ang="0">
                  <a:pos x="234" y="129"/>
                </a:cxn>
                <a:cxn ang="0">
                  <a:pos x="234" y="127"/>
                </a:cxn>
                <a:cxn ang="0">
                  <a:pos x="226" y="127"/>
                </a:cxn>
                <a:cxn ang="0">
                  <a:pos x="226" y="129"/>
                </a:cxn>
                <a:cxn ang="0">
                  <a:pos x="87" y="101"/>
                </a:cxn>
                <a:cxn ang="0">
                  <a:pos x="87" y="16"/>
                </a:cxn>
                <a:cxn ang="0">
                  <a:pos x="212" y="16"/>
                </a:cxn>
                <a:cxn ang="0">
                  <a:pos x="212" y="101"/>
                </a:cxn>
                <a:cxn ang="0">
                  <a:pos x="87" y="101"/>
                </a:cxn>
                <a:cxn ang="0">
                  <a:pos x="81" y="107"/>
                </a:cxn>
                <a:cxn ang="0">
                  <a:pos x="217" y="107"/>
                </a:cxn>
                <a:cxn ang="0">
                  <a:pos x="217" y="10"/>
                </a:cxn>
                <a:cxn ang="0">
                  <a:pos x="223" y="10"/>
                </a:cxn>
                <a:cxn ang="0">
                  <a:pos x="223" y="4"/>
                </a:cxn>
                <a:cxn ang="0">
                  <a:pos x="75" y="4"/>
                </a:cxn>
                <a:cxn ang="0">
                  <a:pos x="75" y="112"/>
                </a:cxn>
                <a:cxn ang="0">
                  <a:pos x="81" y="112"/>
                </a:cxn>
                <a:cxn ang="0">
                  <a:pos x="81" y="107"/>
                </a:cxn>
              </a:cxnLst>
              <a:rect l="0" t="0" r="r" b="b"/>
              <a:pathLst>
                <a:path w="234" h="129">
                  <a:moveTo>
                    <a:pt x="0" y="5"/>
                  </a:moveTo>
                  <a:lnTo>
                    <a:pt x="15" y="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5"/>
                  </a:lnTo>
                  <a:close/>
                  <a:moveTo>
                    <a:pt x="226" y="129"/>
                  </a:moveTo>
                  <a:lnTo>
                    <a:pt x="234" y="129"/>
                  </a:lnTo>
                  <a:lnTo>
                    <a:pt x="234" y="127"/>
                  </a:lnTo>
                  <a:lnTo>
                    <a:pt x="226" y="127"/>
                  </a:lnTo>
                  <a:lnTo>
                    <a:pt x="226" y="129"/>
                  </a:lnTo>
                  <a:close/>
                  <a:moveTo>
                    <a:pt x="87" y="101"/>
                  </a:moveTo>
                  <a:lnTo>
                    <a:pt x="87" y="16"/>
                  </a:lnTo>
                  <a:lnTo>
                    <a:pt x="212" y="16"/>
                  </a:lnTo>
                  <a:lnTo>
                    <a:pt x="212" y="101"/>
                  </a:lnTo>
                  <a:lnTo>
                    <a:pt x="87" y="101"/>
                  </a:lnTo>
                  <a:close/>
                  <a:moveTo>
                    <a:pt x="81" y="107"/>
                  </a:moveTo>
                  <a:lnTo>
                    <a:pt x="217" y="107"/>
                  </a:lnTo>
                  <a:lnTo>
                    <a:pt x="217" y="10"/>
                  </a:lnTo>
                  <a:lnTo>
                    <a:pt x="223" y="10"/>
                  </a:lnTo>
                  <a:lnTo>
                    <a:pt x="223" y="4"/>
                  </a:lnTo>
                  <a:lnTo>
                    <a:pt x="75" y="4"/>
                  </a:lnTo>
                  <a:lnTo>
                    <a:pt x="75" y="112"/>
                  </a:lnTo>
                  <a:lnTo>
                    <a:pt x="81" y="112"/>
                  </a:lnTo>
                  <a:lnTo>
                    <a:pt x="81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62" name="Rectangle 54"/>
            <p:cNvSpPr>
              <a:spLocks noChangeArrowheads="1"/>
            </p:cNvSpPr>
            <p:nvPr/>
          </p:nvSpPr>
          <p:spPr bwMode="auto">
            <a:xfrm>
              <a:off x="1357" y="1042"/>
              <a:ext cx="15" cy="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63" name="Rectangle 55"/>
            <p:cNvSpPr>
              <a:spLocks noChangeArrowheads="1"/>
            </p:cNvSpPr>
            <p:nvPr/>
          </p:nvSpPr>
          <p:spPr bwMode="auto">
            <a:xfrm>
              <a:off x="1583" y="1169"/>
              <a:ext cx="8" cy="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64" name="Rectangle 56"/>
            <p:cNvSpPr>
              <a:spLocks noChangeArrowheads="1"/>
            </p:cNvSpPr>
            <p:nvPr/>
          </p:nvSpPr>
          <p:spPr bwMode="auto">
            <a:xfrm>
              <a:off x="1444" y="1058"/>
              <a:ext cx="125" cy="8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65" name="Freeform 57"/>
            <p:cNvSpPr>
              <a:spLocks/>
            </p:cNvSpPr>
            <p:nvPr/>
          </p:nvSpPr>
          <p:spPr bwMode="auto">
            <a:xfrm>
              <a:off x="1432" y="1046"/>
              <a:ext cx="148" cy="108"/>
            </a:xfrm>
            <a:custGeom>
              <a:avLst/>
              <a:gdLst/>
              <a:ahLst/>
              <a:cxnLst>
                <a:cxn ang="0">
                  <a:pos x="6" y="103"/>
                </a:cxn>
                <a:cxn ang="0">
                  <a:pos x="142" y="103"/>
                </a:cxn>
                <a:cxn ang="0">
                  <a:pos x="142" y="6"/>
                </a:cxn>
                <a:cxn ang="0">
                  <a:pos x="148" y="6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08"/>
                </a:cxn>
                <a:cxn ang="0">
                  <a:pos x="6" y="108"/>
                </a:cxn>
                <a:cxn ang="0">
                  <a:pos x="6" y="103"/>
                </a:cxn>
              </a:cxnLst>
              <a:rect l="0" t="0" r="r" b="b"/>
              <a:pathLst>
                <a:path w="148" h="108">
                  <a:moveTo>
                    <a:pt x="6" y="103"/>
                  </a:moveTo>
                  <a:lnTo>
                    <a:pt x="142" y="103"/>
                  </a:lnTo>
                  <a:lnTo>
                    <a:pt x="142" y="6"/>
                  </a:lnTo>
                  <a:lnTo>
                    <a:pt x="148" y="6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6" y="108"/>
                  </a:lnTo>
                  <a:lnTo>
                    <a:pt x="6" y="10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66" name="Freeform 58"/>
            <p:cNvSpPr>
              <a:spLocks/>
            </p:cNvSpPr>
            <p:nvPr/>
          </p:nvSpPr>
          <p:spPr bwMode="auto">
            <a:xfrm>
              <a:off x="1415" y="1169"/>
              <a:ext cx="9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0"/>
                </a:cxn>
                <a:cxn ang="0">
                  <a:pos x="91" y="8"/>
                </a:cxn>
              </a:cxnLst>
              <a:rect l="0" t="0" r="r" b="b"/>
              <a:pathLst>
                <a:path w="91" h="8">
                  <a:moveTo>
                    <a:pt x="0" y="0"/>
                  </a:moveTo>
                  <a:lnTo>
                    <a:pt x="91" y="0"/>
                  </a:lnTo>
                  <a:lnTo>
                    <a:pt x="91" y="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67" name="Line 59"/>
            <p:cNvSpPr>
              <a:spLocks noChangeShapeType="1"/>
            </p:cNvSpPr>
            <p:nvPr/>
          </p:nvSpPr>
          <p:spPr bwMode="auto">
            <a:xfrm flipV="1">
              <a:off x="1461" y="1169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68" name="Rectangle 60"/>
            <p:cNvSpPr>
              <a:spLocks noChangeArrowheads="1"/>
            </p:cNvSpPr>
            <p:nvPr/>
          </p:nvSpPr>
          <p:spPr bwMode="auto">
            <a:xfrm>
              <a:off x="1079" y="1216"/>
              <a:ext cx="833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800" b="1">
                  <a:solidFill>
                    <a:srgbClr val="000000"/>
                  </a:solidFill>
                  <a:latin typeface="Verdana" pitchFamily="34" charset="0"/>
                </a:rPr>
                <a:t>Org. Certification</a:t>
              </a:r>
              <a:endParaRPr lang="en-US" sz="1000" i="1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68669" name="Freeform 61"/>
            <p:cNvSpPr>
              <a:spLocks noEditPoints="1"/>
            </p:cNvSpPr>
            <p:nvPr/>
          </p:nvSpPr>
          <p:spPr bwMode="auto">
            <a:xfrm>
              <a:off x="4083" y="968"/>
              <a:ext cx="303" cy="243"/>
            </a:xfrm>
            <a:custGeom>
              <a:avLst/>
              <a:gdLst/>
              <a:ahLst/>
              <a:cxnLst>
                <a:cxn ang="0">
                  <a:pos x="0" y="243"/>
                </a:cxn>
                <a:cxn ang="0">
                  <a:pos x="0" y="238"/>
                </a:cxn>
                <a:cxn ang="0">
                  <a:pos x="31" y="223"/>
                </a:cxn>
                <a:cxn ang="0">
                  <a:pos x="31" y="0"/>
                </a:cxn>
                <a:cxn ang="0">
                  <a:pos x="111" y="0"/>
                </a:cxn>
                <a:cxn ang="0">
                  <a:pos x="111" y="223"/>
                </a:cxn>
                <a:cxn ang="0">
                  <a:pos x="144" y="238"/>
                </a:cxn>
                <a:cxn ang="0">
                  <a:pos x="144" y="243"/>
                </a:cxn>
                <a:cxn ang="0">
                  <a:pos x="0" y="243"/>
                </a:cxn>
                <a:cxn ang="0">
                  <a:pos x="122" y="209"/>
                </a:cxn>
                <a:cxn ang="0">
                  <a:pos x="150" y="209"/>
                </a:cxn>
                <a:cxn ang="0">
                  <a:pos x="181" y="218"/>
                </a:cxn>
                <a:cxn ang="0">
                  <a:pos x="181" y="235"/>
                </a:cxn>
                <a:cxn ang="0">
                  <a:pos x="150" y="235"/>
                </a:cxn>
                <a:cxn ang="0">
                  <a:pos x="150" y="243"/>
                </a:cxn>
                <a:cxn ang="0">
                  <a:pos x="275" y="243"/>
                </a:cxn>
                <a:cxn ang="0">
                  <a:pos x="275" y="235"/>
                </a:cxn>
                <a:cxn ang="0">
                  <a:pos x="244" y="235"/>
                </a:cxn>
                <a:cxn ang="0">
                  <a:pos x="244" y="218"/>
                </a:cxn>
                <a:cxn ang="0">
                  <a:pos x="275" y="209"/>
                </a:cxn>
                <a:cxn ang="0">
                  <a:pos x="303" y="209"/>
                </a:cxn>
                <a:cxn ang="0">
                  <a:pos x="303" y="61"/>
                </a:cxn>
                <a:cxn ang="0">
                  <a:pos x="122" y="61"/>
                </a:cxn>
                <a:cxn ang="0">
                  <a:pos x="122" y="209"/>
                </a:cxn>
              </a:cxnLst>
              <a:rect l="0" t="0" r="r" b="b"/>
              <a:pathLst>
                <a:path w="303" h="243">
                  <a:moveTo>
                    <a:pt x="0" y="243"/>
                  </a:moveTo>
                  <a:lnTo>
                    <a:pt x="0" y="238"/>
                  </a:lnTo>
                  <a:lnTo>
                    <a:pt x="31" y="223"/>
                  </a:lnTo>
                  <a:lnTo>
                    <a:pt x="31" y="0"/>
                  </a:lnTo>
                  <a:lnTo>
                    <a:pt x="111" y="0"/>
                  </a:lnTo>
                  <a:lnTo>
                    <a:pt x="111" y="223"/>
                  </a:lnTo>
                  <a:lnTo>
                    <a:pt x="144" y="238"/>
                  </a:lnTo>
                  <a:lnTo>
                    <a:pt x="144" y="243"/>
                  </a:lnTo>
                  <a:lnTo>
                    <a:pt x="0" y="243"/>
                  </a:lnTo>
                  <a:close/>
                  <a:moveTo>
                    <a:pt x="122" y="209"/>
                  </a:moveTo>
                  <a:lnTo>
                    <a:pt x="150" y="209"/>
                  </a:lnTo>
                  <a:lnTo>
                    <a:pt x="181" y="218"/>
                  </a:lnTo>
                  <a:lnTo>
                    <a:pt x="181" y="235"/>
                  </a:lnTo>
                  <a:lnTo>
                    <a:pt x="150" y="235"/>
                  </a:lnTo>
                  <a:lnTo>
                    <a:pt x="150" y="243"/>
                  </a:lnTo>
                  <a:lnTo>
                    <a:pt x="275" y="243"/>
                  </a:lnTo>
                  <a:lnTo>
                    <a:pt x="275" y="235"/>
                  </a:lnTo>
                  <a:lnTo>
                    <a:pt x="244" y="235"/>
                  </a:lnTo>
                  <a:lnTo>
                    <a:pt x="244" y="218"/>
                  </a:lnTo>
                  <a:lnTo>
                    <a:pt x="275" y="209"/>
                  </a:lnTo>
                  <a:lnTo>
                    <a:pt x="303" y="209"/>
                  </a:lnTo>
                  <a:lnTo>
                    <a:pt x="303" y="61"/>
                  </a:lnTo>
                  <a:lnTo>
                    <a:pt x="122" y="61"/>
                  </a:lnTo>
                  <a:lnTo>
                    <a:pt x="122" y="2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70" name="Line 62"/>
            <p:cNvSpPr>
              <a:spLocks noChangeShapeType="1"/>
            </p:cNvSpPr>
            <p:nvPr/>
          </p:nvSpPr>
          <p:spPr bwMode="auto">
            <a:xfrm>
              <a:off x="4114" y="1191"/>
              <a:ext cx="1" cy="2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71" name="Line 63"/>
            <p:cNvSpPr>
              <a:spLocks noChangeShapeType="1"/>
            </p:cNvSpPr>
            <p:nvPr/>
          </p:nvSpPr>
          <p:spPr bwMode="auto">
            <a:xfrm>
              <a:off x="4194" y="1191"/>
              <a:ext cx="1" cy="2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72" name="Line 64"/>
            <p:cNvSpPr>
              <a:spLocks noChangeShapeType="1"/>
            </p:cNvSpPr>
            <p:nvPr/>
          </p:nvSpPr>
          <p:spPr bwMode="auto">
            <a:xfrm>
              <a:off x="4139" y="1044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73" name="Line 65"/>
            <p:cNvSpPr>
              <a:spLocks noChangeShapeType="1"/>
            </p:cNvSpPr>
            <p:nvPr/>
          </p:nvSpPr>
          <p:spPr bwMode="auto">
            <a:xfrm>
              <a:off x="4134" y="1019"/>
              <a:ext cx="4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74" name="Rectangle 66"/>
            <p:cNvSpPr>
              <a:spLocks noChangeArrowheads="1"/>
            </p:cNvSpPr>
            <p:nvPr/>
          </p:nvSpPr>
          <p:spPr bwMode="auto">
            <a:xfrm>
              <a:off x="4124" y="978"/>
              <a:ext cx="60" cy="142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75" name="Freeform 67"/>
            <p:cNvSpPr>
              <a:spLocks/>
            </p:cNvSpPr>
            <p:nvPr/>
          </p:nvSpPr>
          <p:spPr bwMode="auto">
            <a:xfrm>
              <a:off x="4083" y="968"/>
              <a:ext cx="144" cy="243"/>
            </a:xfrm>
            <a:custGeom>
              <a:avLst/>
              <a:gdLst/>
              <a:ahLst/>
              <a:cxnLst>
                <a:cxn ang="0">
                  <a:pos x="0" y="243"/>
                </a:cxn>
                <a:cxn ang="0">
                  <a:pos x="0" y="238"/>
                </a:cxn>
                <a:cxn ang="0">
                  <a:pos x="31" y="223"/>
                </a:cxn>
                <a:cxn ang="0">
                  <a:pos x="31" y="0"/>
                </a:cxn>
                <a:cxn ang="0">
                  <a:pos x="111" y="0"/>
                </a:cxn>
                <a:cxn ang="0">
                  <a:pos x="111" y="223"/>
                </a:cxn>
                <a:cxn ang="0">
                  <a:pos x="144" y="238"/>
                </a:cxn>
                <a:cxn ang="0">
                  <a:pos x="144" y="243"/>
                </a:cxn>
                <a:cxn ang="0">
                  <a:pos x="0" y="243"/>
                </a:cxn>
              </a:cxnLst>
              <a:rect l="0" t="0" r="r" b="b"/>
              <a:pathLst>
                <a:path w="144" h="243">
                  <a:moveTo>
                    <a:pt x="0" y="243"/>
                  </a:moveTo>
                  <a:lnTo>
                    <a:pt x="0" y="238"/>
                  </a:lnTo>
                  <a:lnTo>
                    <a:pt x="31" y="223"/>
                  </a:lnTo>
                  <a:lnTo>
                    <a:pt x="31" y="0"/>
                  </a:lnTo>
                  <a:lnTo>
                    <a:pt x="111" y="0"/>
                  </a:lnTo>
                  <a:lnTo>
                    <a:pt x="111" y="223"/>
                  </a:lnTo>
                  <a:lnTo>
                    <a:pt x="144" y="238"/>
                  </a:lnTo>
                  <a:lnTo>
                    <a:pt x="144" y="243"/>
                  </a:lnTo>
                  <a:lnTo>
                    <a:pt x="0" y="24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76" name="Freeform 68"/>
            <p:cNvSpPr>
              <a:spLocks/>
            </p:cNvSpPr>
            <p:nvPr/>
          </p:nvSpPr>
          <p:spPr bwMode="auto">
            <a:xfrm>
              <a:off x="4205" y="1029"/>
              <a:ext cx="181" cy="182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28" y="148"/>
                </a:cxn>
                <a:cxn ang="0">
                  <a:pos x="59" y="157"/>
                </a:cxn>
                <a:cxn ang="0">
                  <a:pos x="59" y="174"/>
                </a:cxn>
                <a:cxn ang="0">
                  <a:pos x="28" y="174"/>
                </a:cxn>
                <a:cxn ang="0">
                  <a:pos x="28" y="182"/>
                </a:cxn>
                <a:cxn ang="0">
                  <a:pos x="153" y="182"/>
                </a:cxn>
                <a:cxn ang="0">
                  <a:pos x="153" y="174"/>
                </a:cxn>
                <a:cxn ang="0">
                  <a:pos x="122" y="174"/>
                </a:cxn>
                <a:cxn ang="0">
                  <a:pos x="122" y="157"/>
                </a:cxn>
                <a:cxn ang="0">
                  <a:pos x="153" y="148"/>
                </a:cxn>
                <a:cxn ang="0">
                  <a:pos x="181" y="148"/>
                </a:cxn>
                <a:cxn ang="0">
                  <a:pos x="181" y="0"/>
                </a:cxn>
                <a:cxn ang="0">
                  <a:pos x="0" y="0"/>
                </a:cxn>
                <a:cxn ang="0">
                  <a:pos x="0" y="148"/>
                </a:cxn>
              </a:cxnLst>
              <a:rect l="0" t="0" r="r" b="b"/>
              <a:pathLst>
                <a:path w="181" h="182">
                  <a:moveTo>
                    <a:pt x="0" y="148"/>
                  </a:moveTo>
                  <a:lnTo>
                    <a:pt x="28" y="148"/>
                  </a:lnTo>
                  <a:lnTo>
                    <a:pt x="59" y="157"/>
                  </a:lnTo>
                  <a:lnTo>
                    <a:pt x="59" y="174"/>
                  </a:lnTo>
                  <a:lnTo>
                    <a:pt x="28" y="174"/>
                  </a:lnTo>
                  <a:lnTo>
                    <a:pt x="28" y="182"/>
                  </a:lnTo>
                  <a:lnTo>
                    <a:pt x="153" y="182"/>
                  </a:lnTo>
                  <a:lnTo>
                    <a:pt x="153" y="174"/>
                  </a:lnTo>
                  <a:lnTo>
                    <a:pt x="122" y="174"/>
                  </a:lnTo>
                  <a:lnTo>
                    <a:pt x="122" y="157"/>
                  </a:lnTo>
                  <a:lnTo>
                    <a:pt x="153" y="148"/>
                  </a:lnTo>
                  <a:lnTo>
                    <a:pt x="181" y="148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14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77" name="Line 69"/>
            <p:cNvSpPr>
              <a:spLocks noChangeShapeType="1"/>
            </p:cNvSpPr>
            <p:nvPr/>
          </p:nvSpPr>
          <p:spPr bwMode="auto">
            <a:xfrm>
              <a:off x="4264" y="1203"/>
              <a:ext cx="6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78" name="Line 70"/>
            <p:cNvSpPr>
              <a:spLocks noChangeShapeType="1"/>
            </p:cNvSpPr>
            <p:nvPr/>
          </p:nvSpPr>
          <p:spPr bwMode="auto">
            <a:xfrm>
              <a:off x="4264" y="1186"/>
              <a:ext cx="6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79" name="Line 71"/>
            <p:cNvSpPr>
              <a:spLocks noChangeShapeType="1"/>
            </p:cNvSpPr>
            <p:nvPr/>
          </p:nvSpPr>
          <p:spPr bwMode="auto">
            <a:xfrm>
              <a:off x="4233" y="1177"/>
              <a:ext cx="12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80" name="Freeform 72"/>
            <p:cNvSpPr>
              <a:spLocks noEditPoints="1"/>
            </p:cNvSpPr>
            <p:nvPr/>
          </p:nvSpPr>
          <p:spPr bwMode="auto">
            <a:xfrm>
              <a:off x="4121" y="1130"/>
              <a:ext cx="66" cy="66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0" y="0"/>
                </a:cxn>
                <a:cxn ang="0">
                  <a:pos x="10" y="41"/>
                </a:cxn>
                <a:cxn ang="0">
                  <a:pos x="15" y="0"/>
                </a:cxn>
                <a:cxn ang="0">
                  <a:pos x="10" y="41"/>
                </a:cxn>
                <a:cxn ang="0">
                  <a:pos x="25" y="41"/>
                </a:cxn>
                <a:cxn ang="0">
                  <a:pos x="20" y="0"/>
                </a:cxn>
                <a:cxn ang="0">
                  <a:pos x="30" y="41"/>
                </a:cxn>
                <a:cxn ang="0">
                  <a:pos x="35" y="0"/>
                </a:cxn>
                <a:cxn ang="0">
                  <a:pos x="30" y="41"/>
                </a:cxn>
                <a:cxn ang="0">
                  <a:pos x="46" y="41"/>
                </a:cxn>
                <a:cxn ang="0">
                  <a:pos x="40" y="0"/>
                </a:cxn>
                <a:cxn ang="0">
                  <a:pos x="50" y="41"/>
                </a:cxn>
                <a:cxn ang="0">
                  <a:pos x="56" y="0"/>
                </a:cxn>
                <a:cxn ang="0">
                  <a:pos x="50" y="41"/>
                </a:cxn>
                <a:cxn ang="0">
                  <a:pos x="66" y="41"/>
                </a:cxn>
                <a:cxn ang="0">
                  <a:pos x="60" y="0"/>
                </a:cxn>
                <a:cxn ang="0">
                  <a:pos x="60" y="66"/>
                </a:cxn>
                <a:cxn ang="0">
                  <a:pos x="66" y="46"/>
                </a:cxn>
                <a:cxn ang="0">
                  <a:pos x="60" y="66"/>
                </a:cxn>
                <a:cxn ang="0">
                  <a:pos x="56" y="66"/>
                </a:cxn>
                <a:cxn ang="0">
                  <a:pos x="50" y="46"/>
                </a:cxn>
                <a:cxn ang="0">
                  <a:pos x="40" y="66"/>
                </a:cxn>
                <a:cxn ang="0">
                  <a:pos x="46" y="46"/>
                </a:cxn>
                <a:cxn ang="0">
                  <a:pos x="40" y="66"/>
                </a:cxn>
                <a:cxn ang="0">
                  <a:pos x="35" y="66"/>
                </a:cxn>
                <a:cxn ang="0">
                  <a:pos x="30" y="46"/>
                </a:cxn>
                <a:cxn ang="0">
                  <a:pos x="20" y="66"/>
                </a:cxn>
                <a:cxn ang="0">
                  <a:pos x="25" y="46"/>
                </a:cxn>
                <a:cxn ang="0">
                  <a:pos x="20" y="66"/>
                </a:cxn>
                <a:cxn ang="0">
                  <a:pos x="15" y="66"/>
                </a:cxn>
                <a:cxn ang="0">
                  <a:pos x="10" y="46"/>
                </a:cxn>
                <a:cxn ang="0">
                  <a:pos x="0" y="66"/>
                </a:cxn>
                <a:cxn ang="0">
                  <a:pos x="5" y="46"/>
                </a:cxn>
                <a:cxn ang="0">
                  <a:pos x="0" y="66"/>
                </a:cxn>
              </a:cxnLst>
              <a:rect l="0" t="0" r="r" b="b"/>
              <a:pathLst>
                <a:path w="66" h="66">
                  <a:moveTo>
                    <a:pt x="0" y="41"/>
                  </a:moveTo>
                  <a:lnTo>
                    <a:pt x="5" y="4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1"/>
                  </a:lnTo>
                  <a:close/>
                  <a:moveTo>
                    <a:pt x="10" y="41"/>
                  </a:moveTo>
                  <a:lnTo>
                    <a:pt x="15" y="4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10" y="41"/>
                  </a:lnTo>
                  <a:close/>
                  <a:moveTo>
                    <a:pt x="20" y="41"/>
                  </a:moveTo>
                  <a:lnTo>
                    <a:pt x="25" y="41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20" y="41"/>
                  </a:lnTo>
                  <a:close/>
                  <a:moveTo>
                    <a:pt x="30" y="41"/>
                  </a:moveTo>
                  <a:lnTo>
                    <a:pt x="35" y="41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30" y="41"/>
                  </a:lnTo>
                  <a:close/>
                  <a:moveTo>
                    <a:pt x="40" y="41"/>
                  </a:moveTo>
                  <a:lnTo>
                    <a:pt x="46" y="41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41"/>
                  </a:lnTo>
                  <a:close/>
                  <a:moveTo>
                    <a:pt x="50" y="41"/>
                  </a:moveTo>
                  <a:lnTo>
                    <a:pt x="56" y="4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50" y="41"/>
                  </a:lnTo>
                  <a:close/>
                  <a:moveTo>
                    <a:pt x="60" y="41"/>
                  </a:moveTo>
                  <a:lnTo>
                    <a:pt x="66" y="41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60" y="41"/>
                  </a:lnTo>
                  <a:close/>
                  <a:moveTo>
                    <a:pt x="60" y="66"/>
                  </a:moveTo>
                  <a:lnTo>
                    <a:pt x="66" y="66"/>
                  </a:lnTo>
                  <a:lnTo>
                    <a:pt x="66" y="46"/>
                  </a:lnTo>
                  <a:lnTo>
                    <a:pt x="60" y="46"/>
                  </a:lnTo>
                  <a:lnTo>
                    <a:pt x="60" y="66"/>
                  </a:lnTo>
                  <a:close/>
                  <a:moveTo>
                    <a:pt x="50" y="66"/>
                  </a:moveTo>
                  <a:lnTo>
                    <a:pt x="56" y="66"/>
                  </a:lnTo>
                  <a:lnTo>
                    <a:pt x="56" y="46"/>
                  </a:lnTo>
                  <a:lnTo>
                    <a:pt x="50" y="46"/>
                  </a:lnTo>
                  <a:lnTo>
                    <a:pt x="50" y="66"/>
                  </a:lnTo>
                  <a:close/>
                  <a:moveTo>
                    <a:pt x="40" y="66"/>
                  </a:moveTo>
                  <a:lnTo>
                    <a:pt x="46" y="66"/>
                  </a:lnTo>
                  <a:lnTo>
                    <a:pt x="46" y="46"/>
                  </a:lnTo>
                  <a:lnTo>
                    <a:pt x="40" y="46"/>
                  </a:lnTo>
                  <a:lnTo>
                    <a:pt x="40" y="66"/>
                  </a:lnTo>
                  <a:close/>
                  <a:moveTo>
                    <a:pt x="30" y="66"/>
                  </a:moveTo>
                  <a:lnTo>
                    <a:pt x="35" y="66"/>
                  </a:lnTo>
                  <a:lnTo>
                    <a:pt x="35" y="46"/>
                  </a:lnTo>
                  <a:lnTo>
                    <a:pt x="30" y="46"/>
                  </a:lnTo>
                  <a:lnTo>
                    <a:pt x="30" y="66"/>
                  </a:lnTo>
                  <a:close/>
                  <a:moveTo>
                    <a:pt x="20" y="66"/>
                  </a:moveTo>
                  <a:lnTo>
                    <a:pt x="25" y="66"/>
                  </a:lnTo>
                  <a:lnTo>
                    <a:pt x="25" y="46"/>
                  </a:lnTo>
                  <a:lnTo>
                    <a:pt x="20" y="46"/>
                  </a:lnTo>
                  <a:lnTo>
                    <a:pt x="20" y="66"/>
                  </a:lnTo>
                  <a:close/>
                  <a:moveTo>
                    <a:pt x="10" y="66"/>
                  </a:moveTo>
                  <a:lnTo>
                    <a:pt x="15" y="66"/>
                  </a:lnTo>
                  <a:lnTo>
                    <a:pt x="15" y="46"/>
                  </a:lnTo>
                  <a:lnTo>
                    <a:pt x="10" y="46"/>
                  </a:lnTo>
                  <a:lnTo>
                    <a:pt x="10" y="66"/>
                  </a:lnTo>
                  <a:close/>
                  <a:moveTo>
                    <a:pt x="0" y="66"/>
                  </a:moveTo>
                  <a:lnTo>
                    <a:pt x="5" y="66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81" name="Rectangle 73"/>
            <p:cNvSpPr>
              <a:spLocks noChangeArrowheads="1"/>
            </p:cNvSpPr>
            <p:nvPr/>
          </p:nvSpPr>
          <p:spPr bwMode="auto">
            <a:xfrm>
              <a:off x="4129" y="984"/>
              <a:ext cx="50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82" name="Freeform 74"/>
            <p:cNvSpPr>
              <a:spLocks/>
            </p:cNvSpPr>
            <p:nvPr/>
          </p:nvSpPr>
          <p:spPr bwMode="auto">
            <a:xfrm>
              <a:off x="4129" y="984"/>
              <a:ext cx="5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45" y="4"/>
                </a:cxn>
                <a:cxn ang="0">
                  <a:pos x="50" y="0"/>
                </a:cxn>
              </a:cxnLst>
              <a:rect l="0" t="0" r="r" b="b"/>
              <a:pathLst>
                <a:path w="50" h="4">
                  <a:moveTo>
                    <a:pt x="0" y="0"/>
                  </a:moveTo>
                  <a:lnTo>
                    <a:pt x="5" y="4"/>
                  </a:lnTo>
                  <a:lnTo>
                    <a:pt x="45" y="4"/>
                  </a:lnTo>
                  <a:lnTo>
                    <a:pt x="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83" name="Rectangle 75"/>
            <p:cNvSpPr>
              <a:spLocks noChangeArrowheads="1"/>
            </p:cNvSpPr>
            <p:nvPr/>
          </p:nvSpPr>
          <p:spPr bwMode="auto">
            <a:xfrm>
              <a:off x="4129" y="1009"/>
              <a:ext cx="50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84" name="Rectangle 76"/>
            <p:cNvSpPr>
              <a:spLocks noChangeArrowheads="1"/>
            </p:cNvSpPr>
            <p:nvPr/>
          </p:nvSpPr>
          <p:spPr bwMode="auto">
            <a:xfrm>
              <a:off x="4129" y="1034"/>
              <a:ext cx="50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85" name="Rectangle 77"/>
            <p:cNvSpPr>
              <a:spLocks noChangeArrowheads="1"/>
            </p:cNvSpPr>
            <p:nvPr/>
          </p:nvSpPr>
          <p:spPr bwMode="auto">
            <a:xfrm>
              <a:off x="4129" y="1059"/>
              <a:ext cx="50" cy="2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86" name="Rectangle 78"/>
            <p:cNvSpPr>
              <a:spLocks noChangeArrowheads="1"/>
            </p:cNvSpPr>
            <p:nvPr/>
          </p:nvSpPr>
          <p:spPr bwMode="auto">
            <a:xfrm>
              <a:off x="4129" y="1085"/>
              <a:ext cx="50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87" name="Rectangle 79"/>
            <p:cNvSpPr>
              <a:spLocks noChangeArrowheads="1"/>
            </p:cNvSpPr>
            <p:nvPr/>
          </p:nvSpPr>
          <p:spPr bwMode="auto">
            <a:xfrm>
              <a:off x="4121" y="1130"/>
              <a:ext cx="5" cy="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88" name="Rectangle 80"/>
            <p:cNvSpPr>
              <a:spLocks noChangeArrowheads="1"/>
            </p:cNvSpPr>
            <p:nvPr/>
          </p:nvSpPr>
          <p:spPr bwMode="auto">
            <a:xfrm>
              <a:off x="4131" y="1130"/>
              <a:ext cx="5" cy="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89" name="Rectangle 81"/>
            <p:cNvSpPr>
              <a:spLocks noChangeArrowheads="1"/>
            </p:cNvSpPr>
            <p:nvPr/>
          </p:nvSpPr>
          <p:spPr bwMode="auto">
            <a:xfrm>
              <a:off x="4141" y="1130"/>
              <a:ext cx="5" cy="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90" name="Rectangle 82"/>
            <p:cNvSpPr>
              <a:spLocks noChangeArrowheads="1"/>
            </p:cNvSpPr>
            <p:nvPr/>
          </p:nvSpPr>
          <p:spPr bwMode="auto">
            <a:xfrm>
              <a:off x="4151" y="1130"/>
              <a:ext cx="5" cy="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91" name="Rectangle 83"/>
            <p:cNvSpPr>
              <a:spLocks noChangeArrowheads="1"/>
            </p:cNvSpPr>
            <p:nvPr/>
          </p:nvSpPr>
          <p:spPr bwMode="auto">
            <a:xfrm>
              <a:off x="4161" y="1130"/>
              <a:ext cx="6" cy="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92" name="Rectangle 84"/>
            <p:cNvSpPr>
              <a:spLocks noChangeArrowheads="1"/>
            </p:cNvSpPr>
            <p:nvPr/>
          </p:nvSpPr>
          <p:spPr bwMode="auto">
            <a:xfrm>
              <a:off x="4171" y="1130"/>
              <a:ext cx="6" cy="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93" name="Rectangle 85"/>
            <p:cNvSpPr>
              <a:spLocks noChangeArrowheads="1"/>
            </p:cNvSpPr>
            <p:nvPr/>
          </p:nvSpPr>
          <p:spPr bwMode="auto">
            <a:xfrm>
              <a:off x="4181" y="1130"/>
              <a:ext cx="6" cy="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94" name="Rectangle 86"/>
            <p:cNvSpPr>
              <a:spLocks noChangeArrowheads="1"/>
            </p:cNvSpPr>
            <p:nvPr/>
          </p:nvSpPr>
          <p:spPr bwMode="auto">
            <a:xfrm>
              <a:off x="4181" y="1176"/>
              <a:ext cx="6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95" name="Rectangle 87"/>
            <p:cNvSpPr>
              <a:spLocks noChangeArrowheads="1"/>
            </p:cNvSpPr>
            <p:nvPr/>
          </p:nvSpPr>
          <p:spPr bwMode="auto">
            <a:xfrm>
              <a:off x="4171" y="1176"/>
              <a:ext cx="6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96" name="Rectangle 88"/>
            <p:cNvSpPr>
              <a:spLocks noChangeArrowheads="1"/>
            </p:cNvSpPr>
            <p:nvPr/>
          </p:nvSpPr>
          <p:spPr bwMode="auto">
            <a:xfrm>
              <a:off x="4161" y="1176"/>
              <a:ext cx="6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97" name="Rectangle 89"/>
            <p:cNvSpPr>
              <a:spLocks noChangeArrowheads="1"/>
            </p:cNvSpPr>
            <p:nvPr/>
          </p:nvSpPr>
          <p:spPr bwMode="auto">
            <a:xfrm>
              <a:off x="4151" y="1176"/>
              <a:ext cx="5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98" name="Rectangle 90"/>
            <p:cNvSpPr>
              <a:spLocks noChangeArrowheads="1"/>
            </p:cNvSpPr>
            <p:nvPr/>
          </p:nvSpPr>
          <p:spPr bwMode="auto">
            <a:xfrm>
              <a:off x="4141" y="1176"/>
              <a:ext cx="5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99" name="Rectangle 91"/>
            <p:cNvSpPr>
              <a:spLocks noChangeArrowheads="1"/>
            </p:cNvSpPr>
            <p:nvPr/>
          </p:nvSpPr>
          <p:spPr bwMode="auto">
            <a:xfrm>
              <a:off x="4131" y="1176"/>
              <a:ext cx="5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00" name="Rectangle 92"/>
            <p:cNvSpPr>
              <a:spLocks noChangeArrowheads="1"/>
            </p:cNvSpPr>
            <p:nvPr/>
          </p:nvSpPr>
          <p:spPr bwMode="auto">
            <a:xfrm>
              <a:off x="4121" y="1176"/>
              <a:ext cx="5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01" name="Line 93"/>
            <p:cNvSpPr>
              <a:spLocks noChangeShapeType="1"/>
            </p:cNvSpPr>
            <p:nvPr/>
          </p:nvSpPr>
          <p:spPr bwMode="auto">
            <a:xfrm flipV="1">
              <a:off x="4129" y="988"/>
              <a:ext cx="5" cy="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02" name="Line 94"/>
            <p:cNvSpPr>
              <a:spLocks noChangeShapeType="1"/>
            </p:cNvSpPr>
            <p:nvPr/>
          </p:nvSpPr>
          <p:spPr bwMode="auto">
            <a:xfrm>
              <a:off x="4174" y="988"/>
              <a:ext cx="5" cy="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03" name="Line 95"/>
            <p:cNvSpPr>
              <a:spLocks noChangeShapeType="1"/>
            </p:cNvSpPr>
            <p:nvPr/>
          </p:nvSpPr>
          <p:spPr bwMode="auto">
            <a:xfrm>
              <a:off x="4131" y="1077"/>
              <a:ext cx="3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04" name="Line 96"/>
            <p:cNvSpPr>
              <a:spLocks noChangeShapeType="1"/>
            </p:cNvSpPr>
            <p:nvPr/>
          </p:nvSpPr>
          <p:spPr bwMode="auto">
            <a:xfrm>
              <a:off x="4131" y="1073"/>
              <a:ext cx="3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05" name="Line 97"/>
            <p:cNvSpPr>
              <a:spLocks noChangeShapeType="1"/>
            </p:cNvSpPr>
            <p:nvPr/>
          </p:nvSpPr>
          <p:spPr bwMode="auto">
            <a:xfrm>
              <a:off x="4131" y="1069"/>
              <a:ext cx="3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06" name="Line 98"/>
            <p:cNvSpPr>
              <a:spLocks noChangeShapeType="1"/>
            </p:cNvSpPr>
            <p:nvPr/>
          </p:nvSpPr>
          <p:spPr bwMode="auto">
            <a:xfrm>
              <a:off x="4131" y="1066"/>
              <a:ext cx="3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07" name="Line 99"/>
            <p:cNvSpPr>
              <a:spLocks noChangeShapeType="1"/>
            </p:cNvSpPr>
            <p:nvPr/>
          </p:nvSpPr>
          <p:spPr bwMode="auto">
            <a:xfrm>
              <a:off x="4131" y="1062"/>
              <a:ext cx="3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08" name="Rectangle 100"/>
            <p:cNvSpPr>
              <a:spLocks noChangeArrowheads="1"/>
            </p:cNvSpPr>
            <p:nvPr/>
          </p:nvSpPr>
          <p:spPr bwMode="auto">
            <a:xfrm>
              <a:off x="4154" y="1014"/>
              <a:ext cx="15" cy="1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09" name="Rectangle 101"/>
            <p:cNvSpPr>
              <a:spLocks noChangeArrowheads="1"/>
            </p:cNvSpPr>
            <p:nvPr/>
          </p:nvSpPr>
          <p:spPr bwMode="auto">
            <a:xfrm>
              <a:off x="4168" y="1048"/>
              <a:ext cx="7" cy="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10" name="Rectangle 102"/>
            <p:cNvSpPr>
              <a:spLocks noChangeArrowheads="1"/>
            </p:cNvSpPr>
            <p:nvPr/>
          </p:nvSpPr>
          <p:spPr bwMode="auto">
            <a:xfrm>
              <a:off x="4168" y="1062"/>
              <a:ext cx="7" cy="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11" name="Rectangle 103"/>
            <p:cNvSpPr>
              <a:spLocks noChangeArrowheads="1"/>
            </p:cNvSpPr>
            <p:nvPr/>
          </p:nvSpPr>
          <p:spPr bwMode="auto">
            <a:xfrm>
              <a:off x="4168" y="1067"/>
              <a:ext cx="7" cy="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12" name="Freeform 104"/>
            <p:cNvSpPr>
              <a:spLocks noEditPoints="1"/>
            </p:cNvSpPr>
            <p:nvPr/>
          </p:nvSpPr>
          <p:spPr bwMode="auto">
            <a:xfrm>
              <a:off x="4146" y="1042"/>
              <a:ext cx="235" cy="12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5" y="5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26" y="129"/>
                </a:cxn>
                <a:cxn ang="0">
                  <a:pos x="235" y="129"/>
                </a:cxn>
                <a:cxn ang="0">
                  <a:pos x="235" y="127"/>
                </a:cxn>
                <a:cxn ang="0">
                  <a:pos x="226" y="127"/>
                </a:cxn>
                <a:cxn ang="0">
                  <a:pos x="226" y="129"/>
                </a:cxn>
                <a:cxn ang="0">
                  <a:pos x="87" y="101"/>
                </a:cxn>
                <a:cxn ang="0">
                  <a:pos x="87" y="16"/>
                </a:cxn>
                <a:cxn ang="0">
                  <a:pos x="212" y="16"/>
                </a:cxn>
                <a:cxn ang="0">
                  <a:pos x="212" y="101"/>
                </a:cxn>
                <a:cxn ang="0">
                  <a:pos x="87" y="101"/>
                </a:cxn>
                <a:cxn ang="0">
                  <a:pos x="81" y="107"/>
                </a:cxn>
                <a:cxn ang="0">
                  <a:pos x="217" y="107"/>
                </a:cxn>
                <a:cxn ang="0">
                  <a:pos x="217" y="10"/>
                </a:cxn>
                <a:cxn ang="0">
                  <a:pos x="223" y="10"/>
                </a:cxn>
                <a:cxn ang="0">
                  <a:pos x="223" y="4"/>
                </a:cxn>
                <a:cxn ang="0">
                  <a:pos x="75" y="4"/>
                </a:cxn>
                <a:cxn ang="0">
                  <a:pos x="75" y="112"/>
                </a:cxn>
                <a:cxn ang="0">
                  <a:pos x="81" y="112"/>
                </a:cxn>
                <a:cxn ang="0">
                  <a:pos x="81" y="107"/>
                </a:cxn>
              </a:cxnLst>
              <a:rect l="0" t="0" r="r" b="b"/>
              <a:pathLst>
                <a:path w="235" h="129">
                  <a:moveTo>
                    <a:pt x="0" y="5"/>
                  </a:moveTo>
                  <a:lnTo>
                    <a:pt x="15" y="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5"/>
                  </a:lnTo>
                  <a:close/>
                  <a:moveTo>
                    <a:pt x="226" y="129"/>
                  </a:moveTo>
                  <a:lnTo>
                    <a:pt x="235" y="129"/>
                  </a:lnTo>
                  <a:lnTo>
                    <a:pt x="235" y="127"/>
                  </a:lnTo>
                  <a:lnTo>
                    <a:pt x="226" y="127"/>
                  </a:lnTo>
                  <a:lnTo>
                    <a:pt x="226" y="129"/>
                  </a:lnTo>
                  <a:close/>
                  <a:moveTo>
                    <a:pt x="87" y="101"/>
                  </a:moveTo>
                  <a:lnTo>
                    <a:pt x="87" y="16"/>
                  </a:lnTo>
                  <a:lnTo>
                    <a:pt x="212" y="16"/>
                  </a:lnTo>
                  <a:lnTo>
                    <a:pt x="212" y="101"/>
                  </a:lnTo>
                  <a:lnTo>
                    <a:pt x="87" y="101"/>
                  </a:lnTo>
                  <a:close/>
                  <a:moveTo>
                    <a:pt x="81" y="107"/>
                  </a:moveTo>
                  <a:lnTo>
                    <a:pt x="217" y="107"/>
                  </a:lnTo>
                  <a:lnTo>
                    <a:pt x="217" y="10"/>
                  </a:lnTo>
                  <a:lnTo>
                    <a:pt x="223" y="10"/>
                  </a:lnTo>
                  <a:lnTo>
                    <a:pt x="223" y="4"/>
                  </a:lnTo>
                  <a:lnTo>
                    <a:pt x="75" y="4"/>
                  </a:lnTo>
                  <a:lnTo>
                    <a:pt x="75" y="112"/>
                  </a:lnTo>
                  <a:lnTo>
                    <a:pt x="81" y="112"/>
                  </a:lnTo>
                  <a:lnTo>
                    <a:pt x="81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13" name="Rectangle 105"/>
            <p:cNvSpPr>
              <a:spLocks noChangeArrowheads="1"/>
            </p:cNvSpPr>
            <p:nvPr/>
          </p:nvSpPr>
          <p:spPr bwMode="auto">
            <a:xfrm>
              <a:off x="4146" y="1042"/>
              <a:ext cx="15" cy="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14" name="Rectangle 106"/>
            <p:cNvSpPr>
              <a:spLocks noChangeArrowheads="1"/>
            </p:cNvSpPr>
            <p:nvPr/>
          </p:nvSpPr>
          <p:spPr bwMode="auto">
            <a:xfrm>
              <a:off x="4372" y="1169"/>
              <a:ext cx="9" cy="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15" name="Rectangle 107"/>
            <p:cNvSpPr>
              <a:spLocks noChangeArrowheads="1"/>
            </p:cNvSpPr>
            <p:nvPr/>
          </p:nvSpPr>
          <p:spPr bwMode="auto">
            <a:xfrm>
              <a:off x="4233" y="1058"/>
              <a:ext cx="125" cy="8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16" name="Freeform 108"/>
            <p:cNvSpPr>
              <a:spLocks/>
            </p:cNvSpPr>
            <p:nvPr/>
          </p:nvSpPr>
          <p:spPr bwMode="auto">
            <a:xfrm>
              <a:off x="4221" y="1046"/>
              <a:ext cx="148" cy="108"/>
            </a:xfrm>
            <a:custGeom>
              <a:avLst/>
              <a:gdLst/>
              <a:ahLst/>
              <a:cxnLst>
                <a:cxn ang="0">
                  <a:pos x="6" y="103"/>
                </a:cxn>
                <a:cxn ang="0">
                  <a:pos x="142" y="103"/>
                </a:cxn>
                <a:cxn ang="0">
                  <a:pos x="142" y="6"/>
                </a:cxn>
                <a:cxn ang="0">
                  <a:pos x="148" y="6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08"/>
                </a:cxn>
                <a:cxn ang="0">
                  <a:pos x="6" y="108"/>
                </a:cxn>
                <a:cxn ang="0">
                  <a:pos x="6" y="103"/>
                </a:cxn>
              </a:cxnLst>
              <a:rect l="0" t="0" r="r" b="b"/>
              <a:pathLst>
                <a:path w="148" h="108">
                  <a:moveTo>
                    <a:pt x="6" y="103"/>
                  </a:moveTo>
                  <a:lnTo>
                    <a:pt x="142" y="103"/>
                  </a:lnTo>
                  <a:lnTo>
                    <a:pt x="142" y="6"/>
                  </a:lnTo>
                  <a:lnTo>
                    <a:pt x="148" y="6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6" y="108"/>
                  </a:lnTo>
                  <a:lnTo>
                    <a:pt x="6" y="10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17" name="Freeform 109"/>
            <p:cNvSpPr>
              <a:spLocks/>
            </p:cNvSpPr>
            <p:nvPr/>
          </p:nvSpPr>
          <p:spPr bwMode="auto">
            <a:xfrm>
              <a:off x="4205" y="1169"/>
              <a:ext cx="90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0"/>
                </a:cxn>
                <a:cxn ang="0">
                  <a:pos x="90" y="8"/>
                </a:cxn>
              </a:cxnLst>
              <a:rect l="0" t="0" r="r" b="b"/>
              <a:pathLst>
                <a:path w="90" h="8">
                  <a:moveTo>
                    <a:pt x="0" y="0"/>
                  </a:moveTo>
                  <a:lnTo>
                    <a:pt x="90" y="0"/>
                  </a:lnTo>
                  <a:lnTo>
                    <a:pt x="90" y="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18" name="Line 110"/>
            <p:cNvSpPr>
              <a:spLocks noChangeShapeType="1"/>
            </p:cNvSpPr>
            <p:nvPr/>
          </p:nvSpPr>
          <p:spPr bwMode="auto">
            <a:xfrm flipV="1">
              <a:off x="4250" y="1169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19" name="Freeform 111"/>
            <p:cNvSpPr>
              <a:spLocks/>
            </p:cNvSpPr>
            <p:nvPr/>
          </p:nvSpPr>
          <p:spPr bwMode="auto">
            <a:xfrm>
              <a:off x="3902" y="918"/>
              <a:ext cx="103" cy="53"/>
            </a:xfrm>
            <a:custGeom>
              <a:avLst/>
              <a:gdLst/>
              <a:ahLst/>
              <a:cxnLst>
                <a:cxn ang="0">
                  <a:pos x="255" y="133"/>
                </a:cxn>
                <a:cxn ang="0">
                  <a:pos x="124" y="63"/>
                </a:cxn>
                <a:cxn ang="0">
                  <a:pos x="0" y="0"/>
                </a:cxn>
              </a:cxnLst>
              <a:rect l="0" t="0" r="r" b="b"/>
              <a:pathLst>
                <a:path w="255" h="133">
                  <a:moveTo>
                    <a:pt x="255" y="133"/>
                  </a:moveTo>
                  <a:lnTo>
                    <a:pt x="124" y="63"/>
                  </a:lnTo>
                  <a:lnTo>
                    <a:pt x="0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20" name="Freeform 112"/>
            <p:cNvSpPr>
              <a:spLocks/>
            </p:cNvSpPr>
            <p:nvPr/>
          </p:nvSpPr>
          <p:spPr bwMode="auto">
            <a:xfrm>
              <a:off x="3730" y="839"/>
              <a:ext cx="106" cy="47"/>
            </a:xfrm>
            <a:custGeom>
              <a:avLst/>
              <a:gdLst/>
              <a:ahLst/>
              <a:cxnLst>
                <a:cxn ang="0">
                  <a:pos x="264" y="115"/>
                </a:cxn>
                <a:cxn ang="0">
                  <a:pos x="154" y="65"/>
                </a:cxn>
                <a:cxn ang="0">
                  <a:pos x="21" y="8"/>
                </a:cxn>
                <a:cxn ang="0">
                  <a:pos x="0" y="0"/>
                </a:cxn>
              </a:cxnLst>
              <a:rect l="0" t="0" r="r" b="b"/>
              <a:pathLst>
                <a:path w="264" h="115">
                  <a:moveTo>
                    <a:pt x="264" y="115"/>
                  </a:moveTo>
                  <a:lnTo>
                    <a:pt x="154" y="65"/>
                  </a:lnTo>
                  <a:lnTo>
                    <a:pt x="21" y="8"/>
                  </a:lnTo>
                  <a:lnTo>
                    <a:pt x="0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21" name="Freeform 113"/>
            <p:cNvSpPr>
              <a:spLocks/>
            </p:cNvSpPr>
            <p:nvPr/>
          </p:nvSpPr>
          <p:spPr bwMode="auto">
            <a:xfrm>
              <a:off x="3552" y="774"/>
              <a:ext cx="110" cy="39"/>
            </a:xfrm>
            <a:custGeom>
              <a:avLst/>
              <a:gdLst/>
              <a:ahLst/>
              <a:cxnLst>
                <a:cxn ang="0">
                  <a:pos x="272" y="95"/>
                </a:cxn>
                <a:cxn ang="0">
                  <a:pos x="195" y="66"/>
                </a:cxn>
                <a:cxn ang="0">
                  <a:pos x="61" y="19"/>
                </a:cxn>
                <a:cxn ang="0">
                  <a:pos x="0" y="0"/>
                </a:cxn>
              </a:cxnLst>
              <a:rect l="0" t="0" r="r" b="b"/>
              <a:pathLst>
                <a:path w="272" h="95">
                  <a:moveTo>
                    <a:pt x="272" y="95"/>
                  </a:moveTo>
                  <a:lnTo>
                    <a:pt x="195" y="66"/>
                  </a:lnTo>
                  <a:lnTo>
                    <a:pt x="61" y="19"/>
                  </a:lnTo>
                  <a:lnTo>
                    <a:pt x="0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22" name="Freeform 114"/>
            <p:cNvSpPr>
              <a:spLocks/>
            </p:cNvSpPr>
            <p:nvPr/>
          </p:nvSpPr>
          <p:spPr bwMode="auto">
            <a:xfrm>
              <a:off x="3369" y="724"/>
              <a:ext cx="113" cy="29"/>
            </a:xfrm>
            <a:custGeom>
              <a:avLst/>
              <a:gdLst/>
              <a:ahLst/>
              <a:cxnLst>
                <a:cxn ang="0">
                  <a:pos x="279" y="72"/>
                </a:cxn>
                <a:cxn ang="0">
                  <a:pos x="244" y="62"/>
                </a:cxn>
                <a:cxn ang="0">
                  <a:pos x="109" y="26"/>
                </a:cxn>
                <a:cxn ang="0">
                  <a:pos x="0" y="0"/>
                </a:cxn>
              </a:cxnLst>
              <a:rect l="0" t="0" r="r" b="b"/>
              <a:pathLst>
                <a:path w="279" h="72">
                  <a:moveTo>
                    <a:pt x="279" y="72"/>
                  </a:moveTo>
                  <a:lnTo>
                    <a:pt x="244" y="62"/>
                  </a:lnTo>
                  <a:lnTo>
                    <a:pt x="109" y="26"/>
                  </a:lnTo>
                  <a:lnTo>
                    <a:pt x="0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23" name="Freeform 115"/>
            <p:cNvSpPr>
              <a:spLocks/>
            </p:cNvSpPr>
            <p:nvPr/>
          </p:nvSpPr>
          <p:spPr bwMode="auto">
            <a:xfrm>
              <a:off x="3183" y="688"/>
              <a:ext cx="115" cy="20"/>
            </a:xfrm>
            <a:custGeom>
              <a:avLst/>
              <a:gdLst/>
              <a:ahLst/>
              <a:cxnLst>
                <a:cxn ang="0">
                  <a:pos x="284" y="48"/>
                </a:cxn>
                <a:cxn ang="0">
                  <a:pos x="162" y="25"/>
                </a:cxn>
                <a:cxn ang="0">
                  <a:pos x="25" y="3"/>
                </a:cxn>
                <a:cxn ang="0">
                  <a:pos x="0" y="0"/>
                </a:cxn>
              </a:cxnLst>
              <a:rect l="0" t="0" r="r" b="b"/>
              <a:pathLst>
                <a:path w="284" h="48">
                  <a:moveTo>
                    <a:pt x="284" y="48"/>
                  </a:moveTo>
                  <a:lnTo>
                    <a:pt x="162" y="25"/>
                  </a:lnTo>
                  <a:lnTo>
                    <a:pt x="25" y="3"/>
                  </a:lnTo>
                  <a:lnTo>
                    <a:pt x="0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24" name="Freeform 116"/>
            <p:cNvSpPr>
              <a:spLocks/>
            </p:cNvSpPr>
            <p:nvPr/>
          </p:nvSpPr>
          <p:spPr bwMode="auto">
            <a:xfrm>
              <a:off x="2995" y="669"/>
              <a:ext cx="117" cy="10"/>
            </a:xfrm>
            <a:custGeom>
              <a:avLst/>
              <a:gdLst/>
              <a:ahLst/>
              <a:cxnLst>
                <a:cxn ang="0">
                  <a:pos x="287" y="25"/>
                </a:cxn>
                <a:cxn ang="0">
                  <a:pos x="216" y="17"/>
                </a:cxn>
                <a:cxn ang="0">
                  <a:pos x="79" y="5"/>
                </a:cxn>
                <a:cxn ang="0">
                  <a:pos x="0" y="0"/>
                </a:cxn>
              </a:cxnLst>
              <a:rect l="0" t="0" r="r" b="b"/>
              <a:pathLst>
                <a:path w="287" h="25">
                  <a:moveTo>
                    <a:pt x="287" y="25"/>
                  </a:moveTo>
                  <a:lnTo>
                    <a:pt x="216" y="17"/>
                  </a:lnTo>
                  <a:lnTo>
                    <a:pt x="79" y="5"/>
                  </a:lnTo>
                  <a:lnTo>
                    <a:pt x="0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25" name="Freeform 117"/>
            <p:cNvSpPr>
              <a:spLocks/>
            </p:cNvSpPr>
            <p:nvPr/>
          </p:nvSpPr>
          <p:spPr bwMode="auto">
            <a:xfrm>
              <a:off x="2806" y="664"/>
              <a:ext cx="117" cy="2"/>
            </a:xfrm>
            <a:custGeom>
              <a:avLst/>
              <a:gdLst/>
              <a:ahLst/>
              <a:cxnLst>
                <a:cxn ang="0">
                  <a:pos x="288" y="3"/>
                </a:cxn>
                <a:cxn ang="0">
                  <a:pos x="270" y="2"/>
                </a:cxn>
                <a:cxn ang="0">
                  <a:pos x="132" y="0"/>
                </a:cxn>
                <a:cxn ang="0">
                  <a:pos x="0" y="2"/>
                </a:cxn>
              </a:cxnLst>
              <a:rect l="0" t="0" r="r" b="b"/>
              <a:pathLst>
                <a:path w="288" h="3">
                  <a:moveTo>
                    <a:pt x="288" y="3"/>
                  </a:moveTo>
                  <a:lnTo>
                    <a:pt x="270" y="2"/>
                  </a:lnTo>
                  <a:lnTo>
                    <a:pt x="132" y="0"/>
                  </a:lnTo>
                  <a:lnTo>
                    <a:pt x="0" y="2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26" name="Freeform 118"/>
            <p:cNvSpPr>
              <a:spLocks/>
            </p:cNvSpPr>
            <p:nvPr/>
          </p:nvSpPr>
          <p:spPr bwMode="auto">
            <a:xfrm>
              <a:off x="2618" y="668"/>
              <a:ext cx="116" cy="10"/>
            </a:xfrm>
            <a:custGeom>
              <a:avLst/>
              <a:gdLst/>
              <a:ahLst/>
              <a:cxnLst>
                <a:cxn ang="0">
                  <a:pos x="287" y="0"/>
                </a:cxn>
                <a:cxn ang="0">
                  <a:pos x="180" y="6"/>
                </a:cxn>
                <a:cxn ang="0">
                  <a:pos x="40" y="19"/>
                </a:cxn>
                <a:cxn ang="0">
                  <a:pos x="0" y="23"/>
                </a:cxn>
              </a:cxnLst>
              <a:rect l="0" t="0" r="r" b="b"/>
              <a:pathLst>
                <a:path w="287" h="23">
                  <a:moveTo>
                    <a:pt x="287" y="0"/>
                  </a:moveTo>
                  <a:lnTo>
                    <a:pt x="180" y="6"/>
                  </a:lnTo>
                  <a:lnTo>
                    <a:pt x="40" y="19"/>
                  </a:lnTo>
                  <a:lnTo>
                    <a:pt x="0" y="23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27" name="Freeform 119"/>
            <p:cNvSpPr>
              <a:spLocks/>
            </p:cNvSpPr>
            <p:nvPr/>
          </p:nvSpPr>
          <p:spPr bwMode="auto">
            <a:xfrm>
              <a:off x="2430" y="686"/>
              <a:ext cx="115" cy="19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221" y="9"/>
                </a:cxn>
                <a:cxn ang="0">
                  <a:pos x="80" y="32"/>
                </a:cxn>
                <a:cxn ang="0">
                  <a:pos x="0" y="47"/>
                </a:cxn>
              </a:cxnLst>
              <a:rect l="0" t="0" r="r" b="b"/>
              <a:pathLst>
                <a:path w="284" h="47">
                  <a:moveTo>
                    <a:pt x="284" y="0"/>
                  </a:moveTo>
                  <a:lnTo>
                    <a:pt x="221" y="9"/>
                  </a:lnTo>
                  <a:lnTo>
                    <a:pt x="80" y="32"/>
                  </a:lnTo>
                  <a:lnTo>
                    <a:pt x="0" y="47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28" name="Freeform 120"/>
            <p:cNvSpPr>
              <a:spLocks/>
            </p:cNvSpPr>
            <p:nvPr/>
          </p:nvSpPr>
          <p:spPr bwMode="auto">
            <a:xfrm>
              <a:off x="2246" y="719"/>
              <a:ext cx="113" cy="27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253" y="6"/>
                </a:cxn>
                <a:cxn ang="0">
                  <a:pos x="110" y="39"/>
                </a:cxn>
                <a:cxn ang="0">
                  <a:pos x="0" y="67"/>
                </a:cxn>
              </a:cxnLst>
              <a:rect l="0" t="0" r="r" b="b"/>
              <a:pathLst>
                <a:path w="280" h="67">
                  <a:moveTo>
                    <a:pt x="280" y="0"/>
                  </a:moveTo>
                  <a:lnTo>
                    <a:pt x="253" y="6"/>
                  </a:lnTo>
                  <a:lnTo>
                    <a:pt x="110" y="39"/>
                  </a:lnTo>
                  <a:lnTo>
                    <a:pt x="0" y="67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29" name="Freeform 121"/>
            <p:cNvSpPr>
              <a:spLocks/>
            </p:cNvSpPr>
            <p:nvPr/>
          </p:nvSpPr>
          <p:spPr bwMode="auto">
            <a:xfrm>
              <a:off x="2065" y="766"/>
              <a:ext cx="111" cy="34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272" y="1"/>
                </a:cxn>
                <a:cxn ang="0">
                  <a:pos x="129" y="44"/>
                </a:cxn>
                <a:cxn ang="0">
                  <a:pos x="0" y="85"/>
                </a:cxn>
              </a:cxnLst>
              <a:rect l="0" t="0" r="r" b="b"/>
              <a:pathLst>
                <a:path w="275" h="85">
                  <a:moveTo>
                    <a:pt x="275" y="0"/>
                  </a:moveTo>
                  <a:lnTo>
                    <a:pt x="272" y="1"/>
                  </a:lnTo>
                  <a:lnTo>
                    <a:pt x="129" y="44"/>
                  </a:lnTo>
                  <a:lnTo>
                    <a:pt x="0" y="85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30" name="Freeform 122"/>
            <p:cNvSpPr>
              <a:spLocks/>
            </p:cNvSpPr>
            <p:nvPr/>
          </p:nvSpPr>
          <p:spPr bwMode="auto">
            <a:xfrm>
              <a:off x="1887" y="824"/>
              <a:ext cx="109" cy="4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134" y="49"/>
                </a:cxn>
                <a:cxn ang="0">
                  <a:pos x="0" y="102"/>
                </a:cxn>
              </a:cxnLst>
              <a:rect l="0" t="0" r="r" b="b"/>
              <a:pathLst>
                <a:path w="269" h="102">
                  <a:moveTo>
                    <a:pt x="269" y="0"/>
                  </a:moveTo>
                  <a:lnTo>
                    <a:pt x="134" y="49"/>
                  </a:lnTo>
                  <a:lnTo>
                    <a:pt x="0" y="102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31" name="Freeform 123"/>
            <p:cNvSpPr>
              <a:spLocks/>
            </p:cNvSpPr>
            <p:nvPr/>
          </p:nvSpPr>
          <p:spPr bwMode="auto">
            <a:xfrm>
              <a:off x="1714" y="894"/>
              <a:ext cx="106" cy="4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126" y="60"/>
                </a:cxn>
                <a:cxn ang="0">
                  <a:pos x="0" y="118"/>
                </a:cxn>
              </a:cxnLst>
              <a:rect l="0" t="0" r="r" b="b"/>
              <a:pathLst>
                <a:path w="263" h="118">
                  <a:moveTo>
                    <a:pt x="263" y="0"/>
                  </a:moveTo>
                  <a:lnTo>
                    <a:pt x="126" y="60"/>
                  </a:lnTo>
                  <a:lnTo>
                    <a:pt x="0" y="11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32" name="Line 124"/>
            <p:cNvSpPr>
              <a:spLocks noChangeShapeType="1"/>
            </p:cNvSpPr>
            <p:nvPr/>
          </p:nvSpPr>
          <p:spPr bwMode="auto">
            <a:xfrm flipH="1">
              <a:off x="1646" y="973"/>
              <a:ext cx="2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33" name="Freeform 125"/>
            <p:cNvSpPr>
              <a:spLocks/>
            </p:cNvSpPr>
            <p:nvPr/>
          </p:nvSpPr>
          <p:spPr bwMode="auto">
            <a:xfrm>
              <a:off x="3982" y="940"/>
              <a:ext cx="71" cy="59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71" y="59"/>
                </a:cxn>
                <a:cxn ang="0">
                  <a:pos x="31" y="0"/>
                </a:cxn>
                <a:cxn ang="0">
                  <a:pos x="0" y="55"/>
                </a:cxn>
              </a:cxnLst>
              <a:rect l="0" t="0" r="r" b="b"/>
              <a:pathLst>
                <a:path w="71" h="59">
                  <a:moveTo>
                    <a:pt x="0" y="55"/>
                  </a:moveTo>
                  <a:lnTo>
                    <a:pt x="71" y="59"/>
                  </a:lnTo>
                  <a:lnTo>
                    <a:pt x="31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34" name="Freeform 126"/>
            <p:cNvSpPr>
              <a:spLocks/>
            </p:cNvSpPr>
            <p:nvPr/>
          </p:nvSpPr>
          <p:spPr bwMode="auto">
            <a:xfrm>
              <a:off x="1597" y="942"/>
              <a:ext cx="71" cy="5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7"/>
                </a:cxn>
                <a:cxn ang="0">
                  <a:pos x="71" y="57"/>
                </a:cxn>
                <a:cxn ang="0">
                  <a:pos x="42" y="0"/>
                </a:cxn>
              </a:cxnLst>
              <a:rect l="0" t="0" r="r" b="b"/>
              <a:pathLst>
                <a:path w="71" h="57">
                  <a:moveTo>
                    <a:pt x="42" y="0"/>
                  </a:moveTo>
                  <a:lnTo>
                    <a:pt x="0" y="57"/>
                  </a:lnTo>
                  <a:lnTo>
                    <a:pt x="71" y="5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35" name="Freeform 127"/>
            <p:cNvSpPr>
              <a:spLocks noEditPoints="1"/>
            </p:cNvSpPr>
            <p:nvPr/>
          </p:nvSpPr>
          <p:spPr bwMode="auto">
            <a:xfrm>
              <a:off x="2628" y="482"/>
              <a:ext cx="424" cy="425"/>
            </a:xfrm>
            <a:custGeom>
              <a:avLst/>
              <a:gdLst/>
              <a:ahLst/>
              <a:cxnLst>
                <a:cxn ang="0">
                  <a:pos x="3" y="250"/>
                </a:cxn>
                <a:cxn ang="0">
                  <a:pos x="20" y="303"/>
                </a:cxn>
                <a:cxn ang="0">
                  <a:pos x="49" y="350"/>
                </a:cxn>
                <a:cxn ang="0">
                  <a:pos x="90" y="387"/>
                </a:cxn>
                <a:cxn ang="0">
                  <a:pos x="140" y="413"/>
                </a:cxn>
                <a:cxn ang="0">
                  <a:pos x="194" y="425"/>
                </a:cxn>
                <a:cxn ang="0">
                  <a:pos x="249" y="422"/>
                </a:cxn>
                <a:cxn ang="0">
                  <a:pos x="302" y="406"/>
                </a:cxn>
                <a:cxn ang="0">
                  <a:pos x="348" y="376"/>
                </a:cxn>
                <a:cxn ang="0">
                  <a:pos x="386" y="335"/>
                </a:cxn>
                <a:cxn ang="0">
                  <a:pos x="412" y="286"/>
                </a:cxn>
                <a:cxn ang="0">
                  <a:pos x="424" y="231"/>
                </a:cxn>
                <a:cxn ang="0">
                  <a:pos x="421" y="176"/>
                </a:cxn>
                <a:cxn ang="0">
                  <a:pos x="404" y="123"/>
                </a:cxn>
                <a:cxn ang="0">
                  <a:pos x="375" y="76"/>
                </a:cxn>
                <a:cxn ang="0">
                  <a:pos x="334" y="39"/>
                </a:cxn>
                <a:cxn ang="0">
                  <a:pos x="285" y="13"/>
                </a:cxn>
                <a:cxn ang="0">
                  <a:pos x="230" y="1"/>
                </a:cxn>
                <a:cxn ang="0">
                  <a:pos x="175" y="3"/>
                </a:cxn>
                <a:cxn ang="0">
                  <a:pos x="123" y="20"/>
                </a:cxn>
                <a:cxn ang="0">
                  <a:pos x="76" y="50"/>
                </a:cxn>
                <a:cxn ang="0">
                  <a:pos x="38" y="91"/>
                </a:cxn>
                <a:cxn ang="0">
                  <a:pos x="13" y="140"/>
                </a:cxn>
                <a:cxn ang="0">
                  <a:pos x="1" y="195"/>
                </a:cxn>
                <a:cxn ang="0">
                  <a:pos x="289" y="340"/>
                </a:cxn>
                <a:cxn ang="0">
                  <a:pos x="247" y="357"/>
                </a:cxn>
                <a:cxn ang="0">
                  <a:pos x="203" y="361"/>
                </a:cxn>
                <a:cxn ang="0">
                  <a:pos x="159" y="352"/>
                </a:cxn>
                <a:cxn ang="0">
                  <a:pos x="121" y="330"/>
                </a:cxn>
                <a:cxn ang="0">
                  <a:pos x="90" y="297"/>
                </a:cxn>
                <a:cxn ang="0">
                  <a:pos x="70" y="257"/>
                </a:cxn>
                <a:cxn ang="0">
                  <a:pos x="64" y="213"/>
                </a:cxn>
                <a:cxn ang="0">
                  <a:pos x="69" y="173"/>
                </a:cxn>
                <a:cxn ang="0">
                  <a:pos x="85" y="135"/>
                </a:cxn>
                <a:cxn ang="0">
                  <a:pos x="123" y="94"/>
                </a:cxn>
                <a:cxn ang="0">
                  <a:pos x="163" y="73"/>
                </a:cxn>
                <a:cxn ang="0">
                  <a:pos x="206" y="64"/>
                </a:cxn>
                <a:cxn ang="0">
                  <a:pos x="251" y="69"/>
                </a:cxn>
                <a:cxn ang="0">
                  <a:pos x="291" y="87"/>
                </a:cxn>
                <a:cxn ang="0">
                  <a:pos x="325" y="117"/>
                </a:cxn>
                <a:cxn ang="0">
                  <a:pos x="349" y="155"/>
                </a:cxn>
                <a:cxn ang="0">
                  <a:pos x="360" y="198"/>
                </a:cxn>
                <a:cxn ang="0">
                  <a:pos x="358" y="240"/>
                </a:cxn>
                <a:cxn ang="0">
                  <a:pos x="345" y="279"/>
                </a:cxn>
                <a:cxn ang="0">
                  <a:pos x="123" y="94"/>
                </a:cxn>
              </a:cxnLst>
              <a:rect l="0" t="0" r="r" b="b"/>
              <a:pathLst>
                <a:path w="424" h="425">
                  <a:moveTo>
                    <a:pt x="0" y="213"/>
                  </a:moveTo>
                  <a:lnTo>
                    <a:pt x="1" y="231"/>
                  </a:lnTo>
                  <a:lnTo>
                    <a:pt x="3" y="250"/>
                  </a:lnTo>
                  <a:lnTo>
                    <a:pt x="7" y="268"/>
                  </a:lnTo>
                  <a:lnTo>
                    <a:pt x="13" y="286"/>
                  </a:lnTo>
                  <a:lnTo>
                    <a:pt x="20" y="303"/>
                  </a:lnTo>
                  <a:lnTo>
                    <a:pt x="28" y="319"/>
                  </a:lnTo>
                  <a:lnTo>
                    <a:pt x="38" y="335"/>
                  </a:lnTo>
                  <a:lnTo>
                    <a:pt x="49" y="350"/>
                  </a:lnTo>
                  <a:lnTo>
                    <a:pt x="62" y="363"/>
                  </a:lnTo>
                  <a:lnTo>
                    <a:pt x="76" y="376"/>
                  </a:lnTo>
                  <a:lnTo>
                    <a:pt x="90" y="387"/>
                  </a:lnTo>
                  <a:lnTo>
                    <a:pt x="106" y="397"/>
                  </a:lnTo>
                  <a:lnTo>
                    <a:pt x="123" y="406"/>
                  </a:lnTo>
                  <a:lnTo>
                    <a:pt x="140" y="413"/>
                  </a:lnTo>
                  <a:lnTo>
                    <a:pt x="157" y="419"/>
                  </a:lnTo>
                  <a:lnTo>
                    <a:pt x="175" y="422"/>
                  </a:lnTo>
                  <a:lnTo>
                    <a:pt x="194" y="425"/>
                  </a:lnTo>
                  <a:lnTo>
                    <a:pt x="212" y="425"/>
                  </a:lnTo>
                  <a:lnTo>
                    <a:pt x="230" y="425"/>
                  </a:lnTo>
                  <a:lnTo>
                    <a:pt x="249" y="422"/>
                  </a:lnTo>
                  <a:lnTo>
                    <a:pt x="267" y="419"/>
                  </a:lnTo>
                  <a:lnTo>
                    <a:pt x="285" y="413"/>
                  </a:lnTo>
                  <a:lnTo>
                    <a:pt x="302" y="406"/>
                  </a:lnTo>
                  <a:lnTo>
                    <a:pt x="318" y="397"/>
                  </a:lnTo>
                  <a:lnTo>
                    <a:pt x="334" y="387"/>
                  </a:lnTo>
                  <a:lnTo>
                    <a:pt x="348" y="376"/>
                  </a:lnTo>
                  <a:lnTo>
                    <a:pt x="362" y="363"/>
                  </a:lnTo>
                  <a:lnTo>
                    <a:pt x="375" y="350"/>
                  </a:lnTo>
                  <a:lnTo>
                    <a:pt x="386" y="335"/>
                  </a:lnTo>
                  <a:lnTo>
                    <a:pt x="396" y="319"/>
                  </a:lnTo>
                  <a:lnTo>
                    <a:pt x="404" y="303"/>
                  </a:lnTo>
                  <a:lnTo>
                    <a:pt x="412" y="286"/>
                  </a:lnTo>
                  <a:lnTo>
                    <a:pt x="417" y="268"/>
                  </a:lnTo>
                  <a:lnTo>
                    <a:pt x="421" y="250"/>
                  </a:lnTo>
                  <a:lnTo>
                    <a:pt x="424" y="231"/>
                  </a:lnTo>
                  <a:lnTo>
                    <a:pt x="424" y="213"/>
                  </a:lnTo>
                  <a:lnTo>
                    <a:pt x="424" y="195"/>
                  </a:lnTo>
                  <a:lnTo>
                    <a:pt x="421" y="176"/>
                  </a:lnTo>
                  <a:lnTo>
                    <a:pt x="417" y="158"/>
                  </a:lnTo>
                  <a:lnTo>
                    <a:pt x="412" y="140"/>
                  </a:lnTo>
                  <a:lnTo>
                    <a:pt x="404" y="123"/>
                  </a:lnTo>
                  <a:lnTo>
                    <a:pt x="396" y="107"/>
                  </a:lnTo>
                  <a:lnTo>
                    <a:pt x="386" y="91"/>
                  </a:lnTo>
                  <a:lnTo>
                    <a:pt x="375" y="76"/>
                  </a:lnTo>
                  <a:lnTo>
                    <a:pt x="362" y="63"/>
                  </a:lnTo>
                  <a:lnTo>
                    <a:pt x="348" y="50"/>
                  </a:lnTo>
                  <a:lnTo>
                    <a:pt x="334" y="39"/>
                  </a:lnTo>
                  <a:lnTo>
                    <a:pt x="318" y="29"/>
                  </a:lnTo>
                  <a:lnTo>
                    <a:pt x="302" y="20"/>
                  </a:lnTo>
                  <a:lnTo>
                    <a:pt x="285" y="13"/>
                  </a:lnTo>
                  <a:lnTo>
                    <a:pt x="267" y="7"/>
                  </a:lnTo>
                  <a:lnTo>
                    <a:pt x="249" y="3"/>
                  </a:lnTo>
                  <a:lnTo>
                    <a:pt x="230" y="1"/>
                  </a:lnTo>
                  <a:lnTo>
                    <a:pt x="212" y="0"/>
                  </a:lnTo>
                  <a:lnTo>
                    <a:pt x="194" y="1"/>
                  </a:lnTo>
                  <a:lnTo>
                    <a:pt x="175" y="3"/>
                  </a:lnTo>
                  <a:lnTo>
                    <a:pt x="157" y="7"/>
                  </a:lnTo>
                  <a:lnTo>
                    <a:pt x="140" y="13"/>
                  </a:lnTo>
                  <a:lnTo>
                    <a:pt x="123" y="20"/>
                  </a:lnTo>
                  <a:lnTo>
                    <a:pt x="106" y="29"/>
                  </a:lnTo>
                  <a:lnTo>
                    <a:pt x="90" y="39"/>
                  </a:lnTo>
                  <a:lnTo>
                    <a:pt x="76" y="50"/>
                  </a:lnTo>
                  <a:lnTo>
                    <a:pt x="62" y="63"/>
                  </a:lnTo>
                  <a:lnTo>
                    <a:pt x="49" y="76"/>
                  </a:lnTo>
                  <a:lnTo>
                    <a:pt x="38" y="91"/>
                  </a:lnTo>
                  <a:lnTo>
                    <a:pt x="28" y="107"/>
                  </a:lnTo>
                  <a:lnTo>
                    <a:pt x="20" y="123"/>
                  </a:lnTo>
                  <a:lnTo>
                    <a:pt x="13" y="140"/>
                  </a:lnTo>
                  <a:lnTo>
                    <a:pt x="7" y="158"/>
                  </a:lnTo>
                  <a:lnTo>
                    <a:pt x="3" y="176"/>
                  </a:lnTo>
                  <a:lnTo>
                    <a:pt x="1" y="195"/>
                  </a:lnTo>
                  <a:lnTo>
                    <a:pt x="0" y="213"/>
                  </a:lnTo>
                  <a:close/>
                  <a:moveTo>
                    <a:pt x="301" y="332"/>
                  </a:moveTo>
                  <a:lnTo>
                    <a:pt x="289" y="340"/>
                  </a:lnTo>
                  <a:lnTo>
                    <a:pt x="275" y="348"/>
                  </a:lnTo>
                  <a:lnTo>
                    <a:pt x="262" y="353"/>
                  </a:lnTo>
                  <a:lnTo>
                    <a:pt x="247" y="357"/>
                  </a:lnTo>
                  <a:lnTo>
                    <a:pt x="233" y="360"/>
                  </a:lnTo>
                  <a:lnTo>
                    <a:pt x="218" y="362"/>
                  </a:lnTo>
                  <a:lnTo>
                    <a:pt x="203" y="361"/>
                  </a:lnTo>
                  <a:lnTo>
                    <a:pt x="188" y="360"/>
                  </a:lnTo>
                  <a:lnTo>
                    <a:pt x="173" y="357"/>
                  </a:lnTo>
                  <a:lnTo>
                    <a:pt x="159" y="352"/>
                  </a:lnTo>
                  <a:lnTo>
                    <a:pt x="146" y="346"/>
                  </a:lnTo>
                  <a:lnTo>
                    <a:pt x="133" y="339"/>
                  </a:lnTo>
                  <a:lnTo>
                    <a:pt x="121" y="330"/>
                  </a:lnTo>
                  <a:lnTo>
                    <a:pt x="109" y="320"/>
                  </a:lnTo>
                  <a:lnTo>
                    <a:pt x="99" y="309"/>
                  </a:lnTo>
                  <a:lnTo>
                    <a:pt x="90" y="297"/>
                  </a:lnTo>
                  <a:lnTo>
                    <a:pt x="82" y="285"/>
                  </a:lnTo>
                  <a:lnTo>
                    <a:pt x="75" y="271"/>
                  </a:lnTo>
                  <a:lnTo>
                    <a:pt x="70" y="257"/>
                  </a:lnTo>
                  <a:lnTo>
                    <a:pt x="66" y="243"/>
                  </a:lnTo>
                  <a:lnTo>
                    <a:pt x="64" y="228"/>
                  </a:lnTo>
                  <a:lnTo>
                    <a:pt x="64" y="213"/>
                  </a:lnTo>
                  <a:lnTo>
                    <a:pt x="64" y="199"/>
                  </a:lnTo>
                  <a:lnTo>
                    <a:pt x="66" y="186"/>
                  </a:lnTo>
                  <a:lnTo>
                    <a:pt x="69" y="173"/>
                  </a:lnTo>
                  <a:lnTo>
                    <a:pt x="73" y="160"/>
                  </a:lnTo>
                  <a:lnTo>
                    <a:pt x="79" y="147"/>
                  </a:lnTo>
                  <a:lnTo>
                    <a:pt x="85" y="135"/>
                  </a:lnTo>
                  <a:lnTo>
                    <a:pt x="93" y="124"/>
                  </a:lnTo>
                  <a:lnTo>
                    <a:pt x="301" y="332"/>
                  </a:lnTo>
                  <a:close/>
                  <a:moveTo>
                    <a:pt x="123" y="94"/>
                  </a:moveTo>
                  <a:lnTo>
                    <a:pt x="135" y="85"/>
                  </a:lnTo>
                  <a:lnTo>
                    <a:pt x="149" y="78"/>
                  </a:lnTo>
                  <a:lnTo>
                    <a:pt x="163" y="73"/>
                  </a:lnTo>
                  <a:lnTo>
                    <a:pt x="177" y="68"/>
                  </a:lnTo>
                  <a:lnTo>
                    <a:pt x="192" y="65"/>
                  </a:lnTo>
                  <a:lnTo>
                    <a:pt x="206" y="64"/>
                  </a:lnTo>
                  <a:lnTo>
                    <a:pt x="221" y="65"/>
                  </a:lnTo>
                  <a:lnTo>
                    <a:pt x="236" y="66"/>
                  </a:lnTo>
                  <a:lnTo>
                    <a:pt x="251" y="69"/>
                  </a:lnTo>
                  <a:lnTo>
                    <a:pt x="265" y="74"/>
                  </a:lnTo>
                  <a:lnTo>
                    <a:pt x="279" y="80"/>
                  </a:lnTo>
                  <a:lnTo>
                    <a:pt x="291" y="87"/>
                  </a:lnTo>
                  <a:lnTo>
                    <a:pt x="304" y="96"/>
                  </a:lnTo>
                  <a:lnTo>
                    <a:pt x="315" y="106"/>
                  </a:lnTo>
                  <a:lnTo>
                    <a:pt x="325" y="117"/>
                  </a:lnTo>
                  <a:lnTo>
                    <a:pt x="334" y="129"/>
                  </a:lnTo>
                  <a:lnTo>
                    <a:pt x="342" y="141"/>
                  </a:lnTo>
                  <a:lnTo>
                    <a:pt x="349" y="155"/>
                  </a:lnTo>
                  <a:lnTo>
                    <a:pt x="354" y="169"/>
                  </a:lnTo>
                  <a:lnTo>
                    <a:pt x="358" y="183"/>
                  </a:lnTo>
                  <a:lnTo>
                    <a:pt x="360" y="198"/>
                  </a:lnTo>
                  <a:lnTo>
                    <a:pt x="361" y="213"/>
                  </a:lnTo>
                  <a:lnTo>
                    <a:pt x="360" y="227"/>
                  </a:lnTo>
                  <a:lnTo>
                    <a:pt x="358" y="240"/>
                  </a:lnTo>
                  <a:lnTo>
                    <a:pt x="355" y="253"/>
                  </a:lnTo>
                  <a:lnTo>
                    <a:pt x="351" y="266"/>
                  </a:lnTo>
                  <a:lnTo>
                    <a:pt x="345" y="279"/>
                  </a:lnTo>
                  <a:lnTo>
                    <a:pt x="339" y="291"/>
                  </a:lnTo>
                  <a:lnTo>
                    <a:pt x="331" y="302"/>
                  </a:lnTo>
                  <a:lnTo>
                    <a:pt x="123" y="9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36" name="Line 128"/>
            <p:cNvSpPr>
              <a:spLocks noChangeShapeType="1"/>
            </p:cNvSpPr>
            <p:nvPr/>
          </p:nvSpPr>
          <p:spPr bwMode="auto">
            <a:xfrm>
              <a:off x="506" y="260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37" name="Line 129"/>
            <p:cNvSpPr>
              <a:spLocks noChangeShapeType="1"/>
            </p:cNvSpPr>
            <p:nvPr/>
          </p:nvSpPr>
          <p:spPr bwMode="auto">
            <a:xfrm>
              <a:off x="538" y="260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38" name="Line 130"/>
            <p:cNvSpPr>
              <a:spLocks noChangeShapeType="1"/>
            </p:cNvSpPr>
            <p:nvPr/>
          </p:nvSpPr>
          <p:spPr bwMode="auto">
            <a:xfrm>
              <a:off x="570" y="260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39" name="Line 131"/>
            <p:cNvSpPr>
              <a:spLocks noChangeShapeType="1"/>
            </p:cNvSpPr>
            <p:nvPr/>
          </p:nvSpPr>
          <p:spPr bwMode="auto">
            <a:xfrm>
              <a:off x="603" y="260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40" name="Line 132"/>
            <p:cNvSpPr>
              <a:spLocks noChangeShapeType="1"/>
            </p:cNvSpPr>
            <p:nvPr/>
          </p:nvSpPr>
          <p:spPr bwMode="auto">
            <a:xfrm>
              <a:off x="635" y="260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41" name="Line 133"/>
            <p:cNvSpPr>
              <a:spLocks noChangeShapeType="1"/>
            </p:cNvSpPr>
            <p:nvPr/>
          </p:nvSpPr>
          <p:spPr bwMode="auto">
            <a:xfrm>
              <a:off x="667" y="260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42" name="Line 134"/>
            <p:cNvSpPr>
              <a:spLocks noChangeShapeType="1"/>
            </p:cNvSpPr>
            <p:nvPr/>
          </p:nvSpPr>
          <p:spPr bwMode="auto">
            <a:xfrm>
              <a:off x="700" y="260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43" name="Line 135"/>
            <p:cNvSpPr>
              <a:spLocks noChangeShapeType="1"/>
            </p:cNvSpPr>
            <p:nvPr/>
          </p:nvSpPr>
          <p:spPr bwMode="auto">
            <a:xfrm>
              <a:off x="732" y="260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44" name="Line 136"/>
            <p:cNvSpPr>
              <a:spLocks noChangeShapeType="1"/>
            </p:cNvSpPr>
            <p:nvPr/>
          </p:nvSpPr>
          <p:spPr bwMode="auto">
            <a:xfrm>
              <a:off x="764" y="260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45" name="Line 137"/>
            <p:cNvSpPr>
              <a:spLocks noChangeShapeType="1"/>
            </p:cNvSpPr>
            <p:nvPr/>
          </p:nvSpPr>
          <p:spPr bwMode="auto">
            <a:xfrm>
              <a:off x="797" y="260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46" name="Line 138"/>
            <p:cNvSpPr>
              <a:spLocks noChangeShapeType="1"/>
            </p:cNvSpPr>
            <p:nvPr/>
          </p:nvSpPr>
          <p:spPr bwMode="auto">
            <a:xfrm>
              <a:off x="829" y="260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47" name="Line 139"/>
            <p:cNvSpPr>
              <a:spLocks noChangeShapeType="1"/>
            </p:cNvSpPr>
            <p:nvPr/>
          </p:nvSpPr>
          <p:spPr bwMode="auto">
            <a:xfrm>
              <a:off x="861" y="260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48" name="Line 140"/>
            <p:cNvSpPr>
              <a:spLocks noChangeShapeType="1"/>
            </p:cNvSpPr>
            <p:nvPr/>
          </p:nvSpPr>
          <p:spPr bwMode="auto">
            <a:xfrm>
              <a:off x="894" y="260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49" name="Line 141"/>
            <p:cNvSpPr>
              <a:spLocks noChangeShapeType="1"/>
            </p:cNvSpPr>
            <p:nvPr/>
          </p:nvSpPr>
          <p:spPr bwMode="auto">
            <a:xfrm>
              <a:off x="926" y="260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50" name="Line 142"/>
            <p:cNvSpPr>
              <a:spLocks noChangeShapeType="1"/>
            </p:cNvSpPr>
            <p:nvPr/>
          </p:nvSpPr>
          <p:spPr bwMode="auto">
            <a:xfrm>
              <a:off x="958" y="260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51" name="Line 143"/>
            <p:cNvSpPr>
              <a:spLocks noChangeShapeType="1"/>
            </p:cNvSpPr>
            <p:nvPr/>
          </p:nvSpPr>
          <p:spPr bwMode="auto">
            <a:xfrm>
              <a:off x="991" y="260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52" name="Line 144"/>
            <p:cNvSpPr>
              <a:spLocks noChangeShapeType="1"/>
            </p:cNvSpPr>
            <p:nvPr/>
          </p:nvSpPr>
          <p:spPr bwMode="auto">
            <a:xfrm>
              <a:off x="1023" y="260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53" name="Line 145"/>
            <p:cNvSpPr>
              <a:spLocks noChangeShapeType="1"/>
            </p:cNvSpPr>
            <p:nvPr/>
          </p:nvSpPr>
          <p:spPr bwMode="auto">
            <a:xfrm>
              <a:off x="1055" y="260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54" name="Line 146"/>
            <p:cNvSpPr>
              <a:spLocks noChangeShapeType="1"/>
            </p:cNvSpPr>
            <p:nvPr/>
          </p:nvSpPr>
          <p:spPr bwMode="auto">
            <a:xfrm flipV="1">
              <a:off x="1082" y="2578"/>
              <a:ext cx="1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55" name="Line 147"/>
            <p:cNvSpPr>
              <a:spLocks noChangeShapeType="1"/>
            </p:cNvSpPr>
            <p:nvPr/>
          </p:nvSpPr>
          <p:spPr bwMode="auto">
            <a:xfrm flipV="1">
              <a:off x="1082" y="2546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56" name="Line 148"/>
            <p:cNvSpPr>
              <a:spLocks noChangeShapeType="1"/>
            </p:cNvSpPr>
            <p:nvPr/>
          </p:nvSpPr>
          <p:spPr bwMode="auto">
            <a:xfrm flipV="1">
              <a:off x="1082" y="2514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57" name="Line 149"/>
            <p:cNvSpPr>
              <a:spLocks noChangeShapeType="1"/>
            </p:cNvSpPr>
            <p:nvPr/>
          </p:nvSpPr>
          <p:spPr bwMode="auto">
            <a:xfrm flipV="1">
              <a:off x="1082" y="2481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58" name="Line 150"/>
            <p:cNvSpPr>
              <a:spLocks noChangeShapeType="1"/>
            </p:cNvSpPr>
            <p:nvPr/>
          </p:nvSpPr>
          <p:spPr bwMode="auto">
            <a:xfrm flipV="1">
              <a:off x="1082" y="2449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59" name="Line 151"/>
            <p:cNvSpPr>
              <a:spLocks noChangeShapeType="1"/>
            </p:cNvSpPr>
            <p:nvPr/>
          </p:nvSpPr>
          <p:spPr bwMode="auto">
            <a:xfrm flipH="1">
              <a:off x="1064" y="2434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60" name="Line 152"/>
            <p:cNvSpPr>
              <a:spLocks noChangeShapeType="1"/>
            </p:cNvSpPr>
            <p:nvPr/>
          </p:nvSpPr>
          <p:spPr bwMode="auto">
            <a:xfrm flipH="1">
              <a:off x="1031" y="2434"/>
              <a:ext cx="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61" name="Line 153"/>
            <p:cNvSpPr>
              <a:spLocks noChangeShapeType="1"/>
            </p:cNvSpPr>
            <p:nvPr/>
          </p:nvSpPr>
          <p:spPr bwMode="auto">
            <a:xfrm flipH="1">
              <a:off x="999" y="2434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62" name="Line 154"/>
            <p:cNvSpPr>
              <a:spLocks noChangeShapeType="1"/>
            </p:cNvSpPr>
            <p:nvPr/>
          </p:nvSpPr>
          <p:spPr bwMode="auto">
            <a:xfrm flipH="1">
              <a:off x="967" y="2434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63" name="Line 155"/>
            <p:cNvSpPr>
              <a:spLocks noChangeShapeType="1"/>
            </p:cNvSpPr>
            <p:nvPr/>
          </p:nvSpPr>
          <p:spPr bwMode="auto">
            <a:xfrm flipH="1">
              <a:off x="934" y="2434"/>
              <a:ext cx="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64" name="Line 156"/>
            <p:cNvSpPr>
              <a:spLocks noChangeShapeType="1"/>
            </p:cNvSpPr>
            <p:nvPr/>
          </p:nvSpPr>
          <p:spPr bwMode="auto">
            <a:xfrm flipH="1">
              <a:off x="902" y="2434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65" name="Line 157"/>
            <p:cNvSpPr>
              <a:spLocks noChangeShapeType="1"/>
            </p:cNvSpPr>
            <p:nvPr/>
          </p:nvSpPr>
          <p:spPr bwMode="auto">
            <a:xfrm flipH="1">
              <a:off x="870" y="2434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66" name="Line 158"/>
            <p:cNvSpPr>
              <a:spLocks noChangeShapeType="1"/>
            </p:cNvSpPr>
            <p:nvPr/>
          </p:nvSpPr>
          <p:spPr bwMode="auto">
            <a:xfrm flipH="1">
              <a:off x="837" y="2434"/>
              <a:ext cx="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67" name="Line 159"/>
            <p:cNvSpPr>
              <a:spLocks noChangeShapeType="1"/>
            </p:cNvSpPr>
            <p:nvPr/>
          </p:nvSpPr>
          <p:spPr bwMode="auto">
            <a:xfrm flipH="1">
              <a:off x="805" y="2434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68" name="Line 160"/>
            <p:cNvSpPr>
              <a:spLocks noChangeShapeType="1"/>
            </p:cNvSpPr>
            <p:nvPr/>
          </p:nvSpPr>
          <p:spPr bwMode="auto">
            <a:xfrm flipH="1">
              <a:off x="773" y="2434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69" name="Line 161"/>
            <p:cNvSpPr>
              <a:spLocks noChangeShapeType="1"/>
            </p:cNvSpPr>
            <p:nvPr/>
          </p:nvSpPr>
          <p:spPr bwMode="auto">
            <a:xfrm flipH="1">
              <a:off x="740" y="2434"/>
              <a:ext cx="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70" name="Line 162"/>
            <p:cNvSpPr>
              <a:spLocks noChangeShapeType="1"/>
            </p:cNvSpPr>
            <p:nvPr/>
          </p:nvSpPr>
          <p:spPr bwMode="auto">
            <a:xfrm flipH="1">
              <a:off x="708" y="2434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71" name="Line 163"/>
            <p:cNvSpPr>
              <a:spLocks noChangeShapeType="1"/>
            </p:cNvSpPr>
            <p:nvPr/>
          </p:nvSpPr>
          <p:spPr bwMode="auto">
            <a:xfrm flipH="1">
              <a:off x="676" y="2434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72" name="Line 164"/>
            <p:cNvSpPr>
              <a:spLocks noChangeShapeType="1"/>
            </p:cNvSpPr>
            <p:nvPr/>
          </p:nvSpPr>
          <p:spPr bwMode="auto">
            <a:xfrm flipH="1">
              <a:off x="643" y="2434"/>
              <a:ext cx="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73" name="Line 165"/>
            <p:cNvSpPr>
              <a:spLocks noChangeShapeType="1"/>
            </p:cNvSpPr>
            <p:nvPr/>
          </p:nvSpPr>
          <p:spPr bwMode="auto">
            <a:xfrm flipH="1">
              <a:off x="611" y="2434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74" name="Line 166"/>
            <p:cNvSpPr>
              <a:spLocks noChangeShapeType="1"/>
            </p:cNvSpPr>
            <p:nvPr/>
          </p:nvSpPr>
          <p:spPr bwMode="auto">
            <a:xfrm flipH="1">
              <a:off x="579" y="2434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75" name="Line 167"/>
            <p:cNvSpPr>
              <a:spLocks noChangeShapeType="1"/>
            </p:cNvSpPr>
            <p:nvPr/>
          </p:nvSpPr>
          <p:spPr bwMode="auto">
            <a:xfrm flipH="1">
              <a:off x="546" y="2434"/>
              <a:ext cx="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76" name="Line 168"/>
            <p:cNvSpPr>
              <a:spLocks noChangeShapeType="1"/>
            </p:cNvSpPr>
            <p:nvPr/>
          </p:nvSpPr>
          <p:spPr bwMode="auto">
            <a:xfrm flipH="1">
              <a:off x="514" y="2434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77" name="Line 169"/>
            <p:cNvSpPr>
              <a:spLocks noChangeShapeType="1"/>
            </p:cNvSpPr>
            <p:nvPr/>
          </p:nvSpPr>
          <p:spPr bwMode="auto">
            <a:xfrm>
              <a:off x="506" y="2442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78" name="Line 170"/>
            <p:cNvSpPr>
              <a:spLocks noChangeShapeType="1"/>
            </p:cNvSpPr>
            <p:nvPr/>
          </p:nvSpPr>
          <p:spPr bwMode="auto">
            <a:xfrm>
              <a:off x="506" y="2474"/>
              <a:ext cx="1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79" name="Line 171"/>
            <p:cNvSpPr>
              <a:spLocks noChangeShapeType="1"/>
            </p:cNvSpPr>
            <p:nvPr/>
          </p:nvSpPr>
          <p:spPr bwMode="auto">
            <a:xfrm>
              <a:off x="506" y="2507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80" name="Line 172"/>
            <p:cNvSpPr>
              <a:spLocks noChangeShapeType="1"/>
            </p:cNvSpPr>
            <p:nvPr/>
          </p:nvSpPr>
          <p:spPr bwMode="auto">
            <a:xfrm>
              <a:off x="506" y="2539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81" name="Line 173"/>
            <p:cNvSpPr>
              <a:spLocks noChangeShapeType="1"/>
            </p:cNvSpPr>
            <p:nvPr/>
          </p:nvSpPr>
          <p:spPr bwMode="auto">
            <a:xfrm>
              <a:off x="506" y="2572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82" name="Rectangle 174"/>
            <p:cNvSpPr>
              <a:spLocks noChangeArrowheads="1"/>
            </p:cNvSpPr>
            <p:nvPr/>
          </p:nvSpPr>
          <p:spPr bwMode="auto">
            <a:xfrm>
              <a:off x="564" y="2452"/>
              <a:ext cx="525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latin typeface="Verdana" pitchFamily="34" charset="0"/>
                </a:rPr>
                <a:t>Domain A</a:t>
              </a:r>
              <a:endParaRPr lang="en-US" sz="1000" i="1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68783" name="Freeform 175"/>
            <p:cNvSpPr>
              <a:spLocks/>
            </p:cNvSpPr>
            <p:nvPr/>
          </p:nvSpPr>
          <p:spPr bwMode="auto">
            <a:xfrm>
              <a:off x="2431" y="1395"/>
              <a:ext cx="104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23"/>
                </a:cxn>
                <a:cxn ang="0">
                  <a:pos x="131" y="61"/>
                </a:cxn>
                <a:cxn ang="0">
                  <a:pos x="209" y="103"/>
                </a:cxn>
                <a:cxn ang="0">
                  <a:pos x="256" y="131"/>
                </a:cxn>
              </a:cxnLst>
              <a:rect l="0" t="0" r="r" b="b"/>
              <a:pathLst>
                <a:path w="256" h="131">
                  <a:moveTo>
                    <a:pt x="0" y="0"/>
                  </a:moveTo>
                  <a:lnTo>
                    <a:pt x="53" y="23"/>
                  </a:lnTo>
                  <a:lnTo>
                    <a:pt x="131" y="61"/>
                  </a:lnTo>
                  <a:lnTo>
                    <a:pt x="209" y="103"/>
                  </a:lnTo>
                  <a:lnTo>
                    <a:pt x="256" y="131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84" name="Freeform 176"/>
            <p:cNvSpPr>
              <a:spLocks/>
            </p:cNvSpPr>
            <p:nvPr/>
          </p:nvSpPr>
          <p:spPr bwMode="auto">
            <a:xfrm>
              <a:off x="2595" y="1489"/>
              <a:ext cx="8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9"/>
                </a:cxn>
                <a:cxn ang="0">
                  <a:pos x="98" y="75"/>
                </a:cxn>
                <a:cxn ang="0">
                  <a:pos x="167" y="135"/>
                </a:cxn>
                <a:cxn ang="0">
                  <a:pos x="221" y="184"/>
                </a:cxn>
              </a:cxnLst>
              <a:rect l="0" t="0" r="r" b="b"/>
              <a:pathLst>
                <a:path w="221" h="184">
                  <a:moveTo>
                    <a:pt x="0" y="0"/>
                  </a:moveTo>
                  <a:lnTo>
                    <a:pt x="27" y="19"/>
                  </a:lnTo>
                  <a:lnTo>
                    <a:pt x="98" y="75"/>
                  </a:lnTo>
                  <a:lnTo>
                    <a:pt x="167" y="135"/>
                  </a:lnTo>
                  <a:lnTo>
                    <a:pt x="221" y="184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85" name="Freeform 177"/>
            <p:cNvSpPr>
              <a:spLocks/>
            </p:cNvSpPr>
            <p:nvPr/>
          </p:nvSpPr>
          <p:spPr bwMode="auto">
            <a:xfrm>
              <a:off x="2735" y="1616"/>
              <a:ext cx="73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9"/>
                </a:cxn>
                <a:cxn ang="0">
                  <a:pos x="79" y="90"/>
                </a:cxn>
                <a:cxn ang="0">
                  <a:pos x="138" y="165"/>
                </a:cxn>
                <a:cxn ang="0">
                  <a:pos x="181" y="224"/>
                </a:cxn>
              </a:cxnLst>
              <a:rect l="0" t="0" r="r" b="b"/>
              <a:pathLst>
                <a:path w="181" h="224">
                  <a:moveTo>
                    <a:pt x="0" y="0"/>
                  </a:moveTo>
                  <a:lnTo>
                    <a:pt x="17" y="19"/>
                  </a:lnTo>
                  <a:lnTo>
                    <a:pt x="79" y="90"/>
                  </a:lnTo>
                  <a:lnTo>
                    <a:pt x="138" y="165"/>
                  </a:lnTo>
                  <a:lnTo>
                    <a:pt x="181" y="224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86" name="Freeform 178"/>
            <p:cNvSpPr>
              <a:spLocks/>
            </p:cNvSpPr>
            <p:nvPr/>
          </p:nvSpPr>
          <p:spPr bwMode="auto">
            <a:xfrm>
              <a:off x="2849" y="1767"/>
              <a:ext cx="56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31"/>
                </a:cxn>
                <a:cxn ang="0">
                  <a:pos x="68" y="116"/>
                </a:cxn>
                <a:cxn ang="0">
                  <a:pos x="115" y="203"/>
                </a:cxn>
                <a:cxn ang="0">
                  <a:pos x="139" y="252"/>
                </a:cxn>
              </a:cxnLst>
              <a:rect l="0" t="0" r="r" b="b"/>
              <a:pathLst>
                <a:path w="139" h="252">
                  <a:moveTo>
                    <a:pt x="0" y="0"/>
                  </a:moveTo>
                  <a:lnTo>
                    <a:pt x="19" y="31"/>
                  </a:lnTo>
                  <a:lnTo>
                    <a:pt x="68" y="116"/>
                  </a:lnTo>
                  <a:lnTo>
                    <a:pt x="115" y="203"/>
                  </a:lnTo>
                  <a:lnTo>
                    <a:pt x="139" y="252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87" name="Freeform 179"/>
            <p:cNvSpPr>
              <a:spLocks/>
            </p:cNvSpPr>
            <p:nvPr/>
          </p:nvSpPr>
          <p:spPr bwMode="auto">
            <a:xfrm>
              <a:off x="2936" y="1935"/>
              <a:ext cx="40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59"/>
                </a:cxn>
                <a:cxn ang="0">
                  <a:pos x="60" y="154"/>
                </a:cxn>
                <a:cxn ang="0">
                  <a:pos x="93" y="250"/>
                </a:cxn>
                <a:cxn ang="0">
                  <a:pos x="99" y="270"/>
                </a:cxn>
              </a:cxnLst>
              <a:rect l="0" t="0" r="r" b="b"/>
              <a:pathLst>
                <a:path w="99" h="270">
                  <a:moveTo>
                    <a:pt x="0" y="0"/>
                  </a:moveTo>
                  <a:lnTo>
                    <a:pt x="25" y="59"/>
                  </a:lnTo>
                  <a:lnTo>
                    <a:pt x="60" y="154"/>
                  </a:lnTo>
                  <a:lnTo>
                    <a:pt x="93" y="250"/>
                  </a:lnTo>
                  <a:lnTo>
                    <a:pt x="99" y="27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88" name="Freeform 180"/>
            <p:cNvSpPr>
              <a:spLocks/>
            </p:cNvSpPr>
            <p:nvPr/>
          </p:nvSpPr>
          <p:spPr bwMode="auto">
            <a:xfrm>
              <a:off x="2996" y="2115"/>
              <a:ext cx="23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24" y="104"/>
                </a:cxn>
                <a:cxn ang="0">
                  <a:pos x="45" y="205"/>
                </a:cxn>
                <a:cxn ang="0">
                  <a:pos x="58" y="282"/>
                </a:cxn>
              </a:cxnLst>
              <a:rect l="0" t="0" r="r" b="b"/>
              <a:pathLst>
                <a:path w="58" h="282">
                  <a:moveTo>
                    <a:pt x="0" y="0"/>
                  </a:moveTo>
                  <a:lnTo>
                    <a:pt x="1" y="4"/>
                  </a:lnTo>
                  <a:lnTo>
                    <a:pt x="24" y="104"/>
                  </a:lnTo>
                  <a:lnTo>
                    <a:pt x="45" y="205"/>
                  </a:lnTo>
                  <a:lnTo>
                    <a:pt x="58" y="282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89" name="Freeform 181"/>
            <p:cNvSpPr>
              <a:spLocks/>
            </p:cNvSpPr>
            <p:nvPr/>
          </p:nvSpPr>
          <p:spPr bwMode="auto">
            <a:xfrm>
              <a:off x="3029" y="2301"/>
              <a:ext cx="8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3"/>
                </a:cxn>
                <a:cxn ang="0">
                  <a:pos x="14" y="157"/>
                </a:cxn>
                <a:cxn ang="0">
                  <a:pos x="18" y="261"/>
                </a:cxn>
                <a:cxn ang="0">
                  <a:pos x="19" y="287"/>
                </a:cxn>
              </a:cxnLst>
              <a:rect l="0" t="0" r="r" b="b"/>
              <a:pathLst>
                <a:path w="19" h="287">
                  <a:moveTo>
                    <a:pt x="0" y="0"/>
                  </a:moveTo>
                  <a:lnTo>
                    <a:pt x="6" y="53"/>
                  </a:lnTo>
                  <a:lnTo>
                    <a:pt x="14" y="157"/>
                  </a:lnTo>
                  <a:lnTo>
                    <a:pt x="18" y="261"/>
                  </a:lnTo>
                  <a:lnTo>
                    <a:pt x="19" y="287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90" name="Freeform 182"/>
            <p:cNvSpPr>
              <a:spLocks/>
            </p:cNvSpPr>
            <p:nvPr/>
          </p:nvSpPr>
          <p:spPr bwMode="auto">
            <a:xfrm>
              <a:off x="3028" y="2490"/>
              <a:ext cx="8" cy="11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3"/>
                </a:cxn>
                <a:cxn ang="0">
                  <a:pos x="16" y="107"/>
                </a:cxn>
                <a:cxn ang="0">
                  <a:pos x="8" y="211"/>
                </a:cxn>
                <a:cxn ang="0">
                  <a:pos x="0" y="287"/>
                </a:cxn>
              </a:cxnLst>
              <a:rect l="0" t="0" r="r" b="b"/>
              <a:pathLst>
                <a:path w="20" h="287">
                  <a:moveTo>
                    <a:pt x="20" y="0"/>
                  </a:moveTo>
                  <a:lnTo>
                    <a:pt x="20" y="3"/>
                  </a:lnTo>
                  <a:lnTo>
                    <a:pt x="16" y="107"/>
                  </a:lnTo>
                  <a:lnTo>
                    <a:pt x="8" y="211"/>
                  </a:lnTo>
                  <a:lnTo>
                    <a:pt x="0" y="287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91" name="Freeform 183"/>
            <p:cNvSpPr>
              <a:spLocks/>
            </p:cNvSpPr>
            <p:nvPr/>
          </p:nvSpPr>
          <p:spPr bwMode="auto">
            <a:xfrm>
              <a:off x="2993" y="2678"/>
              <a:ext cx="25" cy="11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1" y="54"/>
                </a:cxn>
                <a:cxn ang="0">
                  <a:pos x="30" y="156"/>
                </a:cxn>
                <a:cxn ang="0">
                  <a:pos x="7" y="256"/>
                </a:cxn>
                <a:cxn ang="0">
                  <a:pos x="0" y="282"/>
                </a:cxn>
              </a:cxnLst>
              <a:rect l="0" t="0" r="r" b="b"/>
              <a:pathLst>
                <a:path w="60" h="282">
                  <a:moveTo>
                    <a:pt x="60" y="0"/>
                  </a:moveTo>
                  <a:lnTo>
                    <a:pt x="51" y="54"/>
                  </a:lnTo>
                  <a:lnTo>
                    <a:pt x="30" y="156"/>
                  </a:lnTo>
                  <a:lnTo>
                    <a:pt x="7" y="256"/>
                  </a:lnTo>
                  <a:lnTo>
                    <a:pt x="0" y="282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92" name="Freeform 184"/>
            <p:cNvSpPr>
              <a:spLocks/>
            </p:cNvSpPr>
            <p:nvPr/>
          </p:nvSpPr>
          <p:spPr bwMode="auto">
            <a:xfrm>
              <a:off x="2932" y="2863"/>
              <a:ext cx="41" cy="109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69" y="93"/>
                </a:cxn>
                <a:cxn ang="0">
                  <a:pos x="34" y="188"/>
                </a:cxn>
                <a:cxn ang="0">
                  <a:pos x="0" y="270"/>
                </a:cxn>
              </a:cxnLst>
              <a:rect l="0" t="0" r="r" b="b"/>
              <a:pathLst>
                <a:path w="101" h="270">
                  <a:moveTo>
                    <a:pt x="101" y="0"/>
                  </a:moveTo>
                  <a:lnTo>
                    <a:pt x="69" y="93"/>
                  </a:lnTo>
                  <a:lnTo>
                    <a:pt x="34" y="188"/>
                  </a:lnTo>
                  <a:lnTo>
                    <a:pt x="0" y="27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93" name="Freeform 185"/>
            <p:cNvSpPr>
              <a:spLocks/>
            </p:cNvSpPr>
            <p:nvPr/>
          </p:nvSpPr>
          <p:spPr bwMode="auto">
            <a:xfrm>
              <a:off x="2844" y="3038"/>
              <a:ext cx="57" cy="101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28" y="28"/>
                </a:cxn>
                <a:cxn ang="0">
                  <a:pos x="81" y="115"/>
                </a:cxn>
                <a:cxn ang="0">
                  <a:pos x="32" y="199"/>
                </a:cxn>
                <a:cxn ang="0">
                  <a:pos x="0" y="250"/>
                </a:cxn>
              </a:cxnLst>
              <a:rect l="0" t="0" r="r" b="b"/>
              <a:pathLst>
                <a:path w="142" h="250">
                  <a:moveTo>
                    <a:pt x="142" y="0"/>
                  </a:moveTo>
                  <a:lnTo>
                    <a:pt x="128" y="28"/>
                  </a:lnTo>
                  <a:lnTo>
                    <a:pt x="81" y="115"/>
                  </a:lnTo>
                  <a:lnTo>
                    <a:pt x="32" y="199"/>
                  </a:lnTo>
                  <a:lnTo>
                    <a:pt x="0" y="25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94" name="Freeform 186"/>
            <p:cNvSpPr>
              <a:spLocks/>
            </p:cNvSpPr>
            <p:nvPr/>
          </p:nvSpPr>
          <p:spPr bwMode="auto">
            <a:xfrm>
              <a:off x="2729" y="3199"/>
              <a:ext cx="74" cy="90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54" y="41"/>
                </a:cxn>
                <a:cxn ang="0">
                  <a:pos x="95" y="115"/>
                </a:cxn>
                <a:cxn ang="0">
                  <a:pos x="33" y="187"/>
                </a:cxn>
                <a:cxn ang="0">
                  <a:pos x="0" y="222"/>
                </a:cxn>
              </a:cxnLst>
              <a:rect l="0" t="0" r="r" b="b"/>
              <a:pathLst>
                <a:path w="183" h="222">
                  <a:moveTo>
                    <a:pt x="183" y="0"/>
                  </a:moveTo>
                  <a:lnTo>
                    <a:pt x="154" y="41"/>
                  </a:lnTo>
                  <a:lnTo>
                    <a:pt x="95" y="115"/>
                  </a:lnTo>
                  <a:lnTo>
                    <a:pt x="33" y="187"/>
                  </a:lnTo>
                  <a:lnTo>
                    <a:pt x="0" y="222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95" name="Freeform 187"/>
            <p:cNvSpPr>
              <a:spLocks/>
            </p:cNvSpPr>
            <p:nvPr/>
          </p:nvSpPr>
          <p:spPr bwMode="auto">
            <a:xfrm>
              <a:off x="2587" y="3341"/>
              <a:ext cx="90" cy="74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186" y="34"/>
                </a:cxn>
                <a:cxn ang="0">
                  <a:pos x="117" y="93"/>
                </a:cxn>
                <a:cxn ang="0">
                  <a:pos x="46" y="149"/>
                </a:cxn>
                <a:cxn ang="0">
                  <a:pos x="0" y="182"/>
                </a:cxn>
              </a:cxnLst>
              <a:rect l="0" t="0" r="r" b="b"/>
              <a:pathLst>
                <a:path w="223" h="182">
                  <a:moveTo>
                    <a:pt x="223" y="0"/>
                  </a:moveTo>
                  <a:lnTo>
                    <a:pt x="186" y="34"/>
                  </a:lnTo>
                  <a:lnTo>
                    <a:pt x="117" y="93"/>
                  </a:lnTo>
                  <a:lnTo>
                    <a:pt x="46" y="149"/>
                  </a:lnTo>
                  <a:lnTo>
                    <a:pt x="0" y="182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96" name="Freeform 188"/>
            <p:cNvSpPr>
              <a:spLocks/>
            </p:cNvSpPr>
            <p:nvPr/>
          </p:nvSpPr>
          <p:spPr bwMode="auto">
            <a:xfrm>
              <a:off x="2423" y="3455"/>
              <a:ext cx="104" cy="52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230" y="16"/>
                </a:cxn>
                <a:cxn ang="0">
                  <a:pos x="152" y="58"/>
                </a:cxn>
                <a:cxn ang="0">
                  <a:pos x="74" y="97"/>
                </a:cxn>
                <a:cxn ang="0">
                  <a:pos x="0" y="129"/>
                </a:cxn>
              </a:cxnLst>
              <a:rect l="0" t="0" r="r" b="b"/>
              <a:pathLst>
                <a:path w="257" h="129">
                  <a:moveTo>
                    <a:pt x="257" y="0"/>
                  </a:moveTo>
                  <a:lnTo>
                    <a:pt x="230" y="16"/>
                  </a:lnTo>
                  <a:lnTo>
                    <a:pt x="152" y="58"/>
                  </a:lnTo>
                  <a:lnTo>
                    <a:pt x="74" y="97"/>
                  </a:lnTo>
                  <a:lnTo>
                    <a:pt x="0" y="129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" name="Group 189"/>
            <p:cNvGrpSpPr>
              <a:grpSpLocks/>
            </p:cNvGrpSpPr>
            <p:nvPr/>
          </p:nvGrpSpPr>
          <p:grpSpPr bwMode="auto">
            <a:xfrm>
              <a:off x="1985" y="1333"/>
              <a:ext cx="2341" cy="2202"/>
              <a:chOff x="2153" y="1693"/>
              <a:chExt cx="2341" cy="2202"/>
            </a:xfrm>
          </p:grpSpPr>
          <p:sp>
            <p:nvSpPr>
              <p:cNvPr id="68798" name="Freeform 190"/>
              <p:cNvSpPr>
                <a:spLocks/>
              </p:cNvSpPr>
              <p:nvPr/>
            </p:nvSpPr>
            <p:spPr bwMode="auto">
              <a:xfrm>
                <a:off x="2379" y="3435"/>
                <a:ext cx="6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3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" y="8"/>
                  </a:cxn>
                  <a:cxn ang="0">
                    <a:pos x="1" y="6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4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799" name="Freeform 191"/>
              <p:cNvSpPr>
                <a:spLocks/>
              </p:cNvSpPr>
              <p:nvPr/>
            </p:nvSpPr>
            <p:spPr bwMode="auto">
              <a:xfrm>
                <a:off x="2379" y="3437"/>
                <a:ext cx="6" cy="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00" name="Freeform 192"/>
              <p:cNvSpPr>
                <a:spLocks/>
              </p:cNvSpPr>
              <p:nvPr/>
            </p:nvSpPr>
            <p:spPr bwMode="auto">
              <a:xfrm>
                <a:off x="2380" y="3438"/>
                <a:ext cx="5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01" name="Freeform 193"/>
              <p:cNvSpPr>
                <a:spLocks/>
              </p:cNvSpPr>
              <p:nvPr/>
            </p:nvSpPr>
            <p:spPr bwMode="auto">
              <a:xfrm>
                <a:off x="2381" y="3439"/>
                <a:ext cx="4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02" name="Freeform 194"/>
              <p:cNvSpPr>
                <a:spLocks/>
              </p:cNvSpPr>
              <p:nvPr/>
            </p:nvSpPr>
            <p:spPr bwMode="auto">
              <a:xfrm>
                <a:off x="2382" y="3440"/>
                <a:ext cx="3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03" name="Freeform 195"/>
              <p:cNvSpPr>
                <a:spLocks/>
              </p:cNvSpPr>
              <p:nvPr/>
            </p:nvSpPr>
            <p:spPr bwMode="auto">
              <a:xfrm>
                <a:off x="2383" y="3441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04" name="Freeform 196"/>
              <p:cNvSpPr>
                <a:spLocks/>
              </p:cNvSpPr>
              <p:nvPr/>
            </p:nvSpPr>
            <p:spPr bwMode="auto">
              <a:xfrm>
                <a:off x="2383" y="3443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05" name="Freeform 197"/>
              <p:cNvSpPr>
                <a:spLocks/>
              </p:cNvSpPr>
              <p:nvPr/>
            </p:nvSpPr>
            <p:spPr bwMode="auto">
              <a:xfrm>
                <a:off x="2384" y="3444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06" name="Rectangle 198"/>
              <p:cNvSpPr>
                <a:spLocks noChangeArrowheads="1"/>
              </p:cNvSpPr>
              <p:nvPr/>
            </p:nvSpPr>
            <p:spPr bwMode="auto">
              <a:xfrm>
                <a:off x="2385" y="3445"/>
                <a:ext cx="1" cy="1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07" name="Rectangle 199"/>
              <p:cNvSpPr>
                <a:spLocks noChangeArrowheads="1"/>
              </p:cNvSpPr>
              <p:nvPr/>
            </p:nvSpPr>
            <p:spPr bwMode="auto">
              <a:xfrm>
                <a:off x="2373" y="3295"/>
                <a:ext cx="4" cy="19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08" name="Rectangle 200"/>
              <p:cNvSpPr>
                <a:spLocks noChangeArrowheads="1"/>
              </p:cNvSpPr>
              <p:nvPr/>
            </p:nvSpPr>
            <p:spPr bwMode="auto">
              <a:xfrm>
                <a:off x="2372" y="3295"/>
                <a:ext cx="3" cy="197"/>
              </a:xfrm>
              <a:prstGeom prst="rect">
                <a:avLst/>
              </a:prstGeom>
              <a:solidFill>
                <a:srgbClr val="9A9A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09" name="Freeform 201"/>
              <p:cNvSpPr>
                <a:spLocks/>
              </p:cNvSpPr>
              <p:nvPr/>
            </p:nvSpPr>
            <p:spPr bwMode="auto">
              <a:xfrm>
                <a:off x="2367" y="3458"/>
                <a:ext cx="13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13"/>
                  </a:cxn>
                  <a:cxn ang="0">
                    <a:pos x="5" y="12"/>
                  </a:cxn>
                  <a:cxn ang="0">
                    <a:pos x="8" y="10"/>
                  </a:cxn>
                  <a:cxn ang="0">
                    <a:pos x="10" y="8"/>
                  </a:cxn>
                  <a:cxn ang="0">
                    <a:pos x="12" y="6"/>
                  </a:cxn>
                  <a:cxn ang="0">
                    <a:pos x="12" y="3"/>
                  </a:cxn>
                  <a:cxn ang="0">
                    <a:pos x="13" y="0"/>
                  </a:cxn>
                  <a:cxn ang="0">
                    <a:pos x="13" y="13"/>
                  </a:cxn>
                  <a:cxn ang="0">
                    <a:pos x="0" y="13"/>
                  </a:cxn>
                </a:cxnLst>
                <a:rect l="0" t="0" r="r" b="b"/>
                <a:pathLst>
                  <a:path w="13" h="13">
                    <a:moveTo>
                      <a:pt x="0" y="13"/>
                    </a:moveTo>
                    <a:lnTo>
                      <a:pt x="3" y="13"/>
                    </a:lnTo>
                    <a:lnTo>
                      <a:pt x="5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3" y="0"/>
                    </a:lnTo>
                    <a:lnTo>
                      <a:pt x="13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10" name="Freeform 202"/>
              <p:cNvSpPr>
                <a:spLocks/>
              </p:cNvSpPr>
              <p:nvPr/>
            </p:nvSpPr>
            <p:spPr bwMode="auto">
              <a:xfrm>
                <a:off x="2367" y="3458"/>
                <a:ext cx="13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13"/>
                  </a:cxn>
                  <a:cxn ang="0">
                    <a:pos x="5" y="12"/>
                  </a:cxn>
                  <a:cxn ang="0">
                    <a:pos x="8" y="10"/>
                  </a:cxn>
                  <a:cxn ang="0">
                    <a:pos x="10" y="8"/>
                  </a:cxn>
                  <a:cxn ang="0">
                    <a:pos x="12" y="6"/>
                  </a:cxn>
                  <a:cxn ang="0">
                    <a:pos x="12" y="3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1" y="3"/>
                  </a:cxn>
                  <a:cxn ang="0">
                    <a:pos x="10" y="6"/>
                  </a:cxn>
                  <a:cxn ang="0">
                    <a:pos x="8" y="9"/>
                  </a:cxn>
                  <a:cxn ang="0">
                    <a:pos x="6" y="10"/>
                  </a:cxn>
                  <a:cxn ang="0">
                    <a:pos x="3" y="11"/>
                  </a:cxn>
                  <a:cxn ang="0">
                    <a:pos x="0" y="12"/>
                  </a:cxn>
                  <a:cxn ang="0">
                    <a:pos x="0" y="13"/>
                  </a:cxn>
                </a:cxnLst>
                <a:rect l="0" t="0" r="r" b="b"/>
                <a:pathLst>
                  <a:path w="13" h="13">
                    <a:moveTo>
                      <a:pt x="0" y="13"/>
                    </a:moveTo>
                    <a:lnTo>
                      <a:pt x="3" y="13"/>
                    </a:lnTo>
                    <a:lnTo>
                      <a:pt x="5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3"/>
                    </a:lnTo>
                    <a:lnTo>
                      <a:pt x="10" y="6"/>
                    </a:lnTo>
                    <a:lnTo>
                      <a:pt x="8" y="9"/>
                    </a:lnTo>
                    <a:lnTo>
                      <a:pt x="6" y="10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11" name="Freeform 203"/>
              <p:cNvSpPr>
                <a:spLocks/>
              </p:cNvSpPr>
              <p:nvPr/>
            </p:nvSpPr>
            <p:spPr bwMode="auto">
              <a:xfrm>
                <a:off x="2367" y="3458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1"/>
                  </a:cxn>
                  <a:cxn ang="0">
                    <a:pos x="6" y="10"/>
                  </a:cxn>
                  <a:cxn ang="0">
                    <a:pos x="8" y="9"/>
                  </a:cxn>
                  <a:cxn ang="0">
                    <a:pos x="10" y="6"/>
                  </a:cxn>
                  <a:cxn ang="0">
                    <a:pos x="11" y="3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3"/>
                  </a:cxn>
                  <a:cxn ang="0">
                    <a:pos x="9" y="5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3" y="10"/>
                  </a:cxn>
                  <a:cxn ang="0">
                    <a:pos x="0" y="11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3" y="11"/>
                    </a:lnTo>
                    <a:lnTo>
                      <a:pt x="6" y="10"/>
                    </a:lnTo>
                    <a:lnTo>
                      <a:pt x="8" y="9"/>
                    </a:lnTo>
                    <a:lnTo>
                      <a:pt x="10" y="6"/>
                    </a:lnTo>
                    <a:lnTo>
                      <a:pt x="11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9" y="5"/>
                    </a:lnTo>
                    <a:lnTo>
                      <a:pt x="7" y="8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1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12" name="Freeform 204"/>
              <p:cNvSpPr>
                <a:spLocks/>
              </p:cNvSpPr>
              <p:nvPr/>
            </p:nvSpPr>
            <p:spPr bwMode="auto">
              <a:xfrm>
                <a:off x="2367" y="3458"/>
                <a:ext cx="10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0"/>
                  </a:cxn>
                  <a:cxn ang="0">
                    <a:pos x="5" y="9"/>
                  </a:cxn>
                  <a:cxn ang="0">
                    <a:pos x="7" y="8"/>
                  </a:cxn>
                  <a:cxn ang="0">
                    <a:pos x="9" y="5"/>
                  </a:cxn>
                  <a:cxn ang="0">
                    <a:pos x="10" y="3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9" y="3"/>
                  </a:cxn>
                  <a:cxn ang="0">
                    <a:pos x="8" y="5"/>
                  </a:cxn>
                  <a:cxn ang="0">
                    <a:pos x="6" y="7"/>
                  </a:cxn>
                  <a:cxn ang="0">
                    <a:pos x="5" y="8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0" y="11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lnTo>
                      <a:pt x="3" y="10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8" y="5"/>
                    </a:lnTo>
                    <a:lnTo>
                      <a:pt x="6" y="7"/>
                    </a:lnTo>
                    <a:lnTo>
                      <a:pt x="5" y="8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9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13" name="Freeform 205"/>
              <p:cNvSpPr>
                <a:spLocks/>
              </p:cNvSpPr>
              <p:nvPr/>
            </p:nvSpPr>
            <p:spPr bwMode="auto">
              <a:xfrm>
                <a:off x="2367" y="3458"/>
                <a:ext cx="9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9"/>
                  </a:cxn>
                  <a:cxn ang="0">
                    <a:pos x="5" y="8"/>
                  </a:cxn>
                  <a:cxn ang="0">
                    <a:pos x="6" y="7"/>
                  </a:cxn>
                  <a:cxn ang="0">
                    <a:pos x="8" y="5"/>
                  </a:cxn>
                  <a:cxn ang="0">
                    <a:pos x="9" y="3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3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2" y="9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6" y="5"/>
                    </a:lnTo>
                    <a:lnTo>
                      <a:pt x="5" y="7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14" name="Freeform 206"/>
              <p:cNvSpPr>
                <a:spLocks/>
              </p:cNvSpPr>
              <p:nvPr/>
            </p:nvSpPr>
            <p:spPr bwMode="auto">
              <a:xfrm>
                <a:off x="2367" y="3458"/>
                <a:ext cx="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8"/>
                  </a:cxn>
                  <a:cxn ang="0">
                    <a:pos x="5" y="7"/>
                  </a:cxn>
                  <a:cxn ang="0">
                    <a:pos x="6" y="5"/>
                  </a:cxn>
                  <a:cxn ang="0">
                    <a:pos x="7" y="3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8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2" y="8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EBE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15" name="Freeform 207"/>
              <p:cNvSpPr>
                <a:spLocks/>
              </p:cNvSpPr>
              <p:nvPr/>
            </p:nvSpPr>
            <p:spPr bwMode="auto">
              <a:xfrm>
                <a:off x="2367" y="3458"/>
                <a:ext cx="6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7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2" y="7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16" name="Freeform 208"/>
              <p:cNvSpPr>
                <a:spLocks/>
              </p:cNvSpPr>
              <p:nvPr/>
            </p:nvSpPr>
            <p:spPr bwMode="auto">
              <a:xfrm>
                <a:off x="2367" y="3458"/>
                <a:ext cx="5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2" y="5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17" name="Freeform 209"/>
              <p:cNvSpPr>
                <a:spLocks/>
              </p:cNvSpPr>
              <p:nvPr/>
            </p:nvSpPr>
            <p:spPr bwMode="auto">
              <a:xfrm>
                <a:off x="2367" y="3458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18" name="Freeform 210"/>
              <p:cNvSpPr>
                <a:spLocks/>
              </p:cNvSpPr>
              <p:nvPr/>
            </p:nvSpPr>
            <p:spPr bwMode="auto">
              <a:xfrm>
                <a:off x="2367" y="3458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19" name="Freeform 211"/>
              <p:cNvSpPr>
                <a:spLocks/>
              </p:cNvSpPr>
              <p:nvPr/>
            </p:nvSpPr>
            <p:spPr bwMode="auto">
              <a:xfrm>
                <a:off x="2367" y="3458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20" name="Rectangle 212"/>
              <p:cNvSpPr>
                <a:spLocks noChangeArrowheads="1"/>
              </p:cNvSpPr>
              <p:nvPr/>
            </p:nvSpPr>
            <p:spPr bwMode="auto">
              <a:xfrm>
                <a:off x="2367" y="3458"/>
                <a:ext cx="1" cy="1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21" name="Freeform 213"/>
              <p:cNvSpPr>
                <a:spLocks/>
              </p:cNvSpPr>
              <p:nvPr/>
            </p:nvSpPr>
            <p:spPr bwMode="auto">
              <a:xfrm>
                <a:off x="2370" y="3461"/>
                <a:ext cx="7" cy="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22" name="Freeform 214"/>
              <p:cNvSpPr>
                <a:spLocks/>
              </p:cNvSpPr>
              <p:nvPr/>
            </p:nvSpPr>
            <p:spPr bwMode="auto">
              <a:xfrm>
                <a:off x="2370" y="3461"/>
                <a:ext cx="7" cy="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1" y="6"/>
                  </a:cxn>
                  <a:cxn ang="0">
                    <a:pos x="2" y="4"/>
                  </a:cxn>
                  <a:cxn ang="0">
                    <a:pos x="3" y="2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7" y="0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23" name="Freeform 215"/>
              <p:cNvSpPr>
                <a:spLocks/>
              </p:cNvSpPr>
              <p:nvPr/>
            </p:nvSpPr>
            <p:spPr bwMode="auto">
              <a:xfrm>
                <a:off x="2371" y="3462"/>
                <a:ext cx="6" cy="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24" name="Freeform 216"/>
              <p:cNvSpPr>
                <a:spLocks/>
              </p:cNvSpPr>
              <p:nvPr/>
            </p:nvSpPr>
            <p:spPr bwMode="auto">
              <a:xfrm>
                <a:off x="2372" y="3463"/>
                <a:ext cx="5" cy="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2" y="4"/>
                  </a:cxn>
                  <a:cxn ang="0">
                    <a:pos x="2" y="3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25" name="Freeform 217"/>
              <p:cNvSpPr>
                <a:spLocks/>
              </p:cNvSpPr>
              <p:nvPr/>
            </p:nvSpPr>
            <p:spPr bwMode="auto">
              <a:xfrm>
                <a:off x="2373" y="3465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26" name="Freeform 218"/>
              <p:cNvSpPr>
                <a:spLocks/>
              </p:cNvSpPr>
              <p:nvPr/>
            </p:nvSpPr>
            <p:spPr bwMode="auto">
              <a:xfrm>
                <a:off x="2374" y="3466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27" name="Freeform 219"/>
              <p:cNvSpPr>
                <a:spLocks/>
              </p:cNvSpPr>
              <p:nvPr/>
            </p:nvSpPr>
            <p:spPr bwMode="auto">
              <a:xfrm>
                <a:off x="2376" y="3467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28" name="Rectangle 220"/>
              <p:cNvSpPr>
                <a:spLocks noChangeArrowheads="1"/>
              </p:cNvSpPr>
              <p:nvPr/>
            </p:nvSpPr>
            <p:spPr bwMode="auto">
              <a:xfrm>
                <a:off x="2377" y="3469"/>
                <a:ext cx="1" cy="1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29" name="Freeform 221"/>
              <p:cNvSpPr>
                <a:spLocks/>
              </p:cNvSpPr>
              <p:nvPr/>
            </p:nvSpPr>
            <p:spPr bwMode="auto">
              <a:xfrm>
                <a:off x="2372" y="3464"/>
                <a:ext cx="2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30" name="Freeform 222"/>
              <p:cNvSpPr>
                <a:spLocks/>
              </p:cNvSpPr>
              <p:nvPr/>
            </p:nvSpPr>
            <p:spPr bwMode="auto">
              <a:xfrm>
                <a:off x="2371" y="3464"/>
                <a:ext cx="2" cy="2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2" y="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31" name="Freeform 223"/>
              <p:cNvSpPr>
                <a:spLocks/>
              </p:cNvSpPr>
              <p:nvPr/>
            </p:nvSpPr>
            <p:spPr bwMode="auto">
              <a:xfrm>
                <a:off x="2372" y="3464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32" name="Freeform 224"/>
              <p:cNvSpPr>
                <a:spLocks/>
              </p:cNvSpPr>
              <p:nvPr/>
            </p:nvSpPr>
            <p:spPr bwMode="auto">
              <a:xfrm>
                <a:off x="2372" y="3463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33" name="Rectangle 225"/>
              <p:cNvSpPr>
                <a:spLocks noChangeArrowheads="1"/>
              </p:cNvSpPr>
              <p:nvPr/>
            </p:nvSpPr>
            <p:spPr bwMode="auto">
              <a:xfrm>
                <a:off x="2373" y="3463"/>
                <a:ext cx="1" cy="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34" name="Freeform 226"/>
              <p:cNvSpPr>
                <a:spLocks/>
              </p:cNvSpPr>
              <p:nvPr/>
            </p:nvSpPr>
            <p:spPr bwMode="auto">
              <a:xfrm>
                <a:off x="2374" y="3463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35" name="Freeform 227"/>
              <p:cNvSpPr>
                <a:spLocks/>
              </p:cNvSpPr>
              <p:nvPr/>
            </p:nvSpPr>
            <p:spPr bwMode="auto">
              <a:xfrm>
                <a:off x="2374" y="3464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36" name="Freeform 228"/>
              <p:cNvSpPr>
                <a:spLocks/>
              </p:cNvSpPr>
              <p:nvPr/>
            </p:nvSpPr>
            <p:spPr bwMode="auto">
              <a:xfrm>
                <a:off x="2374" y="346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37" name="Freeform 229"/>
              <p:cNvSpPr>
                <a:spLocks/>
              </p:cNvSpPr>
              <p:nvPr/>
            </p:nvSpPr>
            <p:spPr bwMode="auto">
              <a:xfrm>
                <a:off x="2374" y="346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38" name="Freeform 230"/>
              <p:cNvSpPr>
                <a:spLocks/>
              </p:cNvSpPr>
              <p:nvPr/>
            </p:nvSpPr>
            <p:spPr bwMode="auto">
              <a:xfrm>
                <a:off x="2374" y="3465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39" name="Rectangle 231"/>
              <p:cNvSpPr>
                <a:spLocks noChangeArrowheads="1"/>
              </p:cNvSpPr>
              <p:nvPr/>
            </p:nvSpPr>
            <p:spPr bwMode="auto">
              <a:xfrm>
                <a:off x="2373" y="3465"/>
                <a:ext cx="1" cy="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40" name="Freeform 232"/>
              <p:cNvSpPr>
                <a:spLocks/>
              </p:cNvSpPr>
              <p:nvPr/>
            </p:nvSpPr>
            <p:spPr bwMode="auto">
              <a:xfrm>
                <a:off x="2372" y="3465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41" name="Freeform 233"/>
              <p:cNvSpPr>
                <a:spLocks/>
              </p:cNvSpPr>
              <p:nvPr/>
            </p:nvSpPr>
            <p:spPr bwMode="auto">
              <a:xfrm>
                <a:off x="2372" y="3465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42" name="Freeform 234"/>
              <p:cNvSpPr>
                <a:spLocks/>
              </p:cNvSpPr>
              <p:nvPr/>
            </p:nvSpPr>
            <p:spPr bwMode="auto">
              <a:xfrm>
                <a:off x="2235" y="3227"/>
                <a:ext cx="197" cy="273"/>
              </a:xfrm>
              <a:custGeom>
                <a:avLst/>
                <a:gdLst/>
                <a:ahLst/>
                <a:cxnLst>
                  <a:cxn ang="0">
                    <a:pos x="8" y="273"/>
                  </a:cxn>
                  <a:cxn ang="0">
                    <a:pos x="8" y="265"/>
                  </a:cxn>
                  <a:cxn ang="0">
                    <a:pos x="0" y="265"/>
                  </a:cxn>
                  <a:cxn ang="0">
                    <a:pos x="0" y="30"/>
                  </a:cxn>
                  <a:cxn ang="0">
                    <a:pos x="30" y="0"/>
                  </a:cxn>
                  <a:cxn ang="0">
                    <a:pos x="197" y="0"/>
                  </a:cxn>
                  <a:cxn ang="0">
                    <a:pos x="197" y="235"/>
                  </a:cxn>
                  <a:cxn ang="0">
                    <a:pos x="193" y="239"/>
                  </a:cxn>
                  <a:cxn ang="0">
                    <a:pos x="193" y="243"/>
                  </a:cxn>
                  <a:cxn ang="0">
                    <a:pos x="163" y="273"/>
                  </a:cxn>
                  <a:cxn ang="0">
                    <a:pos x="8" y="273"/>
                  </a:cxn>
                </a:cxnLst>
                <a:rect l="0" t="0" r="r" b="b"/>
                <a:pathLst>
                  <a:path w="197" h="273">
                    <a:moveTo>
                      <a:pt x="8" y="273"/>
                    </a:moveTo>
                    <a:lnTo>
                      <a:pt x="8" y="265"/>
                    </a:lnTo>
                    <a:lnTo>
                      <a:pt x="0" y="265"/>
                    </a:lnTo>
                    <a:lnTo>
                      <a:pt x="0" y="30"/>
                    </a:lnTo>
                    <a:lnTo>
                      <a:pt x="30" y="0"/>
                    </a:lnTo>
                    <a:lnTo>
                      <a:pt x="197" y="0"/>
                    </a:lnTo>
                    <a:lnTo>
                      <a:pt x="197" y="235"/>
                    </a:lnTo>
                    <a:lnTo>
                      <a:pt x="193" y="239"/>
                    </a:lnTo>
                    <a:lnTo>
                      <a:pt x="193" y="243"/>
                    </a:lnTo>
                    <a:lnTo>
                      <a:pt x="163" y="273"/>
                    </a:lnTo>
                    <a:lnTo>
                      <a:pt x="8" y="2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43" name="Rectangle 235"/>
              <p:cNvSpPr>
                <a:spLocks noChangeArrowheads="1"/>
              </p:cNvSpPr>
              <p:nvPr/>
            </p:nvSpPr>
            <p:spPr bwMode="auto">
              <a:xfrm>
                <a:off x="2153" y="3504"/>
                <a:ext cx="414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800" b="1">
                    <a:solidFill>
                      <a:srgbClr val="000000"/>
                    </a:solidFill>
                    <a:latin typeface="Verdana" pitchFamily="34" charset="0"/>
                  </a:rPr>
                  <a:t>Server X</a:t>
                </a:r>
                <a:endParaRPr lang="en-US" sz="1000" i="1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  <p:sp>
            <p:nvSpPr>
              <p:cNvPr id="68844" name="Freeform 236"/>
              <p:cNvSpPr>
                <a:spLocks/>
              </p:cNvSpPr>
              <p:nvPr/>
            </p:nvSpPr>
            <p:spPr bwMode="auto">
              <a:xfrm>
                <a:off x="2811" y="2677"/>
                <a:ext cx="5" cy="117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2" y="184"/>
                  </a:cxn>
                  <a:cxn ang="0">
                    <a:pos x="6" y="80"/>
                  </a:cxn>
                  <a:cxn ang="0">
                    <a:pos x="12" y="0"/>
                  </a:cxn>
                </a:cxnLst>
                <a:rect l="0" t="0" r="r" b="b"/>
                <a:pathLst>
                  <a:path w="12" h="288">
                    <a:moveTo>
                      <a:pt x="0" y="288"/>
                    </a:moveTo>
                    <a:lnTo>
                      <a:pt x="2" y="184"/>
                    </a:lnTo>
                    <a:lnTo>
                      <a:pt x="6" y="80"/>
                    </a:lnTo>
                    <a:lnTo>
                      <a:pt x="12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45" name="Freeform 237"/>
              <p:cNvSpPr>
                <a:spLocks/>
              </p:cNvSpPr>
              <p:nvPr/>
            </p:nvSpPr>
            <p:spPr bwMode="auto">
              <a:xfrm>
                <a:off x="2824" y="2490"/>
                <a:ext cx="20" cy="115"/>
              </a:xfrm>
              <a:custGeom>
                <a:avLst/>
                <a:gdLst/>
                <a:ahLst/>
                <a:cxnLst>
                  <a:cxn ang="0">
                    <a:pos x="0" y="284"/>
                  </a:cxn>
                  <a:cxn ang="0">
                    <a:pos x="7" y="234"/>
                  </a:cxn>
                  <a:cxn ang="0">
                    <a:pos x="24" y="132"/>
                  </a:cxn>
                  <a:cxn ang="0">
                    <a:pos x="43" y="31"/>
                  </a:cxn>
                  <a:cxn ang="0">
                    <a:pos x="50" y="0"/>
                  </a:cxn>
                </a:cxnLst>
                <a:rect l="0" t="0" r="r" b="b"/>
                <a:pathLst>
                  <a:path w="50" h="284">
                    <a:moveTo>
                      <a:pt x="0" y="284"/>
                    </a:moveTo>
                    <a:lnTo>
                      <a:pt x="7" y="234"/>
                    </a:lnTo>
                    <a:lnTo>
                      <a:pt x="24" y="132"/>
                    </a:lnTo>
                    <a:lnTo>
                      <a:pt x="43" y="31"/>
                    </a:lnTo>
                    <a:lnTo>
                      <a:pt x="50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46" name="Freeform 238"/>
              <p:cNvSpPr>
                <a:spLocks/>
              </p:cNvSpPr>
              <p:nvPr/>
            </p:nvSpPr>
            <p:spPr bwMode="auto">
              <a:xfrm>
                <a:off x="2862" y="2308"/>
                <a:ext cx="36" cy="111"/>
              </a:xfrm>
              <a:custGeom>
                <a:avLst/>
                <a:gdLst/>
                <a:ahLst/>
                <a:cxnLst>
                  <a:cxn ang="0">
                    <a:pos x="0" y="274"/>
                  </a:cxn>
                  <a:cxn ang="0">
                    <a:pos x="26" y="184"/>
                  </a:cxn>
                  <a:cxn ang="0">
                    <a:pos x="57" y="88"/>
                  </a:cxn>
                  <a:cxn ang="0">
                    <a:pos x="89" y="0"/>
                  </a:cxn>
                </a:cxnLst>
                <a:rect l="0" t="0" r="r" b="b"/>
                <a:pathLst>
                  <a:path w="89" h="274">
                    <a:moveTo>
                      <a:pt x="0" y="274"/>
                    </a:moveTo>
                    <a:lnTo>
                      <a:pt x="26" y="184"/>
                    </a:lnTo>
                    <a:lnTo>
                      <a:pt x="57" y="88"/>
                    </a:lnTo>
                    <a:lnTo>
                      <a:pt x="89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47" name="Freeform 239"/>
              <p:cNvSpPr>
                <a:spLocks/>
              </p:cNvSpPr>
              <p:nvPr/>
            </p:nvSpPr>
            <p:spPr bwMode="auto">
              <a:xfrm>
                <a:off x="2925" y="2136"/>
                <a:ext cx="53" cy="104"/>
              </a:xfrm>
              <a:custGeom>
                <a:avLst/>
                <a:gdLst/>
                <a:ahLst/>
                <a:cxnLst>
                  <a:cxn ang="0">
                    <a:pos x="0" y="257"/>
                  </a:cxn>
                  <a:cxn ang="0">
                    <a:pos x="10" y="235"/>
                  </a:cxn>
                  <a:cxn ang="0">
                    <a:pos x="52" y="146"/>
                  </a:cxn>
                  <a:cxn ang="0">
                    <a:pos x="97" y="60"/>
                  </a:cxn>
                  <a:cxn ang="0">
                    <a:pos x="130" y="0"/>
                  </a:cxn>
                </a:cxnLst>
                <a:rect l="0" t="0" r="r" b="b"/>
                <a:pathLst>
                  <a:path w="130" h="257">
                    <a:moveTo>
                      <a:pt x="0" y="257"/>
                    </a:moveTo>
                    <a:lnTo>
                      <a:pt x="10" y="235"/>
                    </a:lnTo>
                    <a:lnTo>
                      <a:pt x="52" y="146"/>
                    </a:lnTo>
                    <a:lnTo>
                      <a:pt x="97" y="60"/>
                    </a:lnTo>
                    <a:lnTo>
                      <a:pt x="130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48" name="Freeform 240"/>
              <p:cNvSpPr>
                <a:spLocks/>
              </p:cNvSpPr>
              <p:nvPr/>
            </p:nvSpPr>
            <p:spPr bwMode="auto">
              <a:xfrm>
                <a:off x="3016" y="1981"/>
                <a:ext cx="69" cy="93"/>
              </a:xfrm>
              <a:custGeom>
                <a:avLst/>
                <a:gdLst/>
                <a:ahLst/>
                <a:cxnLst>
                  <a:cxn ang="0">
                    <a:pos x="0" y="231"/>
                  </a:cxn>
                  <a:cxn ang="0">
                    <a:pos x="21" y="199"/>
                  </a:cxn>
                  <a:cxn ang="0">
                    <a:pos x="75" y="123"/>
                  </a:cxn>
                  <a:cxn ang="0">
                    <a:pos x="131" y="49"/>
                  </a:cxn>
                  <a:cxn ang="0">
                    <a:pos x="172" y="0"/>
                  </a:cxn>
                </a:cxnLst>
                <a:rect l="0" t="0" r="r" b="b"/>
                <a:pathLst>
                  <a:path w="172" h="231">
                    <a:moveTo>
                      <a:pt x="0" y="231"/>
                    </a:moveTo>
                    <a:lnTo>
                      <a:pt x="21" y="199"/>
                    </a:lnTo>
                    <a:lnTo>
                      <a:pt x="75" y="123"/>
                    </a:lnTo>
                    <a:lnTo>
                      <a:pt x="131" y="49"/>
                    </a:lnTo>
                    <a:lnTo>
                      <a:pt x="172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49" name="Freeform 241"/>
              <p:cNvSpPr>
                <a:spLocks/>
              </p:cNvSpPr>
              <p:nvPr/>
            </p:nvSpPr>
            <p:spPr bwMode="auto">
              <a:xfrm>
                <a:off x="3134" y="1849"/>
                <a:ext cx="87" cy="78"/>
              </a:xfrm>
              <a:custGeom>
                <a:avLst/>
                <a:gdLst/>
                <a:ahLst/>
                <a:cxnLst>
                  <a:cxn ang="0">
                    <a:pos x="0" y="193"/>
                  </a:cxn>
                  <a:cxn ang="0">
                    <a:pos x="20" y="172"/>
                  </a:cxn>
                  <a:cxn ang="0">
                    <a:pos x="84" y="110"/>
                  </a:cxn>
                  <a:cxn ang="0">
                    <a:pos x="150" y="52"/>
                  </a:cxn>
                  <a:cxn ang="0">
                    <a:pos x="214" y="0"/>
                  </a:cxn>
                </a:cxnLst>
                <a:rect l="0" t="0" r="r" b="b"/>
                <a:pathLst>
                  <a:path w="214" h="193">
                    <a:moveTo>
                      <a:pt x="0" y="193"/>
                    </a:moveTo>
                    <a:lnTo>
                      <a:pt x="20" y="172"/>
                    </a:lnTo>
                    <a:lnTo>
                      <a:pt x="84" y="110"/>
                    </a:lnTo>
                    <a:lnTo>
                      <a:pt x="150" y="52"/>
                    </a:lnTo>
                    <a:lnTo>
                      <a:pt x="214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50" name="Freeform 242"/>
              <p:cNvSpPr>
                <a:spLocks/>
              </p:cNvSpPr>
              <p:nvPr/>
            </p:nvSpPr>
            <p:spPr bwMode="auto">
              <a:xfrm>
                <a:off x="3280" y="1751"/>
                <a:ext cx="103" cy="55"/>
              </a:xfrm>
              <a:custGeom>
                <a:avLst/>
                <a:gdLst/>
                <a:ahLst/>
                <a:cxnLst>
                  <a:cxn ang="0">
                    <a:pos x="0" y="137"/>
                  </a:cxn>
                  <a:cxn ang="0">
                    <a:pos x="69" y="94"/>
                  </a:cxn>
                  <a:cxn ang="0">
                    <a:pos x="142" y="54"/>
                  </a:cxn>
                  <a:cxn ang="0">
                    <a:pos x="217" y="16"/>
                  </a:cxn>
                  <a:cxn ang="0">
                    <a:pos x="253" y="0"/>
                  </a:cxn>
                </a:cxnLst>
                <a:rect l="0" t="0" r="r" b="b"/>
                <a:pathLst>
                  <a:path w="253" h="137">
                    <a:moveTo>
                      <a:pt x="0" y="137"/>
                    </a:moveTo>
                    <a:lnTo>
                      <a:pt x="69" y="94"/>
                    </a:lnTo>
                    <a:lnTo>
                      <a:pt x="142" y="54"/>
                    </a:lnTo>
                    <a:lnTo>
                      <a:pt x="217" y="16"/>
                    </a:lnTo>
                    <a:lnTo>
                      <a:pt x="253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51" name="Freeform 243"/>
              <p:cNvSpPr>
                <a:spLocks/>
              </p:cNvSpPr>
              <p:nvPr/>
            </p:nvSpPr>
            <p:spPr bwMode="auto">
              <a:xfrm>
                <a:off x="3450" y="1699"/>
                <a:ext cx="114" cy="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5" y="56"/>
                  </a:cxn>
                  <a:cxn ang="0">
                    <a:pos x="103" y="34"/>
                  </a:cxn>
                  <a:cxn ang="0">
                    <a:pos x="182" y="16"/>
                  </a:cxn>
                  <a:cxn ang="0">
                    <a:pos x="261" y="2"/>
                  </a:cxn>
                  <a:cxn ang="0">
                    <a:pos x="280" y="0"/>
                  </a:cxn>
                </a:cxnLst>
                <a:rect l="0" t="0" r="r" b="b"/>
                <a:pathLst>
                  <a:path w="280" h="64">
                    <a:moveTo>
                      <a:pt x="0" y="64"/>
                    </a:moveTo>
                    <a:lnTo>
                      <a:pt x="25" y="56"/>
                    </a:lnTo>
                    <a:lnTo>
                      <a:pt x="103" y="34"/>
                    </a:lnTo>
                    <a:lnTo>
                      <a:pt x="182" y="16"/>
                    </a:lnTo>
                    <a:lnTo>
                      <a:pt x="261" y="2"/>
                    </a:lnTo>
                    <a:lnTo>
                      <a:pt x="280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52" name="Freeform 244"/>
              <p:cNvSpPr>
                <a:spLocks/>
              </p:cNvSpPr>
              <p:nvPr/>
            </p:nvSpPr>
            <p:spPr bwMode="auto">
              <a:xfrm>
                <a:off x="3636" y="1693"/>
                <a:ext cx="116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0" y="0"/>
                  </a:cxn>
                  <a:cxn ang="0">
                    <a:pos x="120" y="2"/>
                  </a:cxn>
                  <a:cxn ang="0">
                    <a:pos x="200" y="8"/>
                  </a:cxn>
                  <a:cxn ang="0">
                    <a:pos x="279" y="18"/>
                  </a:cxn>
                  <a:cxn ang="0">
                    <a:pos x="287" y="19"/>
                  </a:cxn>
                </a:cxnLst>
                <a:rect l="0" t="0" r="r" b="b"/>
                <a:pathLst>
                  <a:path w="287" h="19">
                    <a:moveTo>
                      <a:pt x="0" y="1"/>
                    </a:moveTo>
                    <a:lnTo>
                      <a:pt x="40" y="0"/>
                    </a:lnTo>
                    <a:lnTo>
                      <a:pt x="120" y="2"/>
                    </a:lnTo>
                    <a:lnTo>
                      <a:pt x="200" y="8"/>
                    </a:lnTo>
                    <a:lnTo>
                      <a:pt x="279" y="18"/>
                    </a:lnTo>
                    <a:lnTo>
                      <a:pt x="287" y="19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53" name="Freeform 245"/>
              <p:cNvSpPr>
                <a:spLocks/>
              </p:cNvSpPr>
              <p:nvPr/>
            </p:nvSpPr>
            <p:spPr bwMode="auto">
              <a:xfrm>
                <a:off x="3823" y="1716"/>
                <a:ext cx="109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15"/>
                  </a:cxn>
                  <a:cxn ang="0">
                    <a:pos x="129" y="41"/>
                  </a:cxn>
                  <a:cxn ang="0">
                    <a:pos x="205" y="70"/>
                  </a:cxn>
                  <a:cxn ang="0">
                    <a:pos x="270" y="98"/>
                  </a:cxn>
                </a:cxnLst>
                <a:rect l="0" t="0" r="r" b="b"/>
                <a:pathLst>
                  <a:path w="270" h="98">
                    <a:moveTo>
                      <a:pt x="0" y="0"/>
                    </a:moveTo>
                    <a:lnTo>
                      <a:pt x="52" y="15"/>
                    </a:lnTo>
                    <a:lnTo>
                      <a:pt x="129" y="41"/>
                    </a:lnTo>
                    <a:lnTo>
                      <a:pt x="205" y="70"/>
                    </a:lnTo>
                    <a:lnTo>
                      <a:pt x="270" y="98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54" name="Freeform 246"/>
              <p:cNvSpPr>
                <a:spLocks/>
              </p:cNvSpPr>
              <p:nvPr/>
            </p:nvSpPr>
            <p:spPr bwMode="auto">
              <a:xfrm>
                <a:off x="3997" y="1789"/>
                <a:ext cx="95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45"/>
                  </a:cxn>
                  <a:cxn ang="0">
                    <a:pos x="142" y="93"/>
                  </a:cxn>
                  <a:cxn ang="0">
                    <a:pos x="211" y="144"/>
                  </a:cxn>
                  <a:cxn ang="0">
                    <a:pos x="236" y="164"/>
                  </a:cxn>
                </a:cxnLst>
                <a:rect l="0" t="0" r="r" b="b"/>
                <a:pathLst>
                  <a:path w="236" h="164">
                    <a:moveTo>
                      <a:pt x="0" y="0"/>
                    </a:moveTo>
                    <a:lnTo>
                      <a:pt x="71" y="45"/>
                    </a:lnTo>
                    <a:lnTo>
                      <a:pt x="142" y="93"/>
                    </a:lnTo>
                    <a:lnTo>
                      <a:pt x="211" y="144"/>
                    </a:lnTo>
                    <a:lnTo>
                      <a:pt x="236" y="164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55" name="Freeform 247"/>
              <p:cNvSpPr>
                <a:spLocks/>
              </p:cNvSpPr>
              <p:nvPr/>
            </p:nvSpPr>
            <p:spPr bwMode="auto">
              <a:xfrm>
                <a:off x="4147" y="1904"/>
                <a:ext cx="79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36"/>
                  </a:cxn>
                  <a:cxn ang="0">
                    <a:pos x="101" y="101"/>
                  </a:cxn>
                  <a:cxn ang="0">
                    <a:pos x="161" y="169"/>
                  </a:cxn>
                  <a:cxn ang="0">
                    <a:pos x="196" y="211"/>
                  </a:cxn>
                </a:cxnLst>
                <a:rect l="0" t="0" r="r" b="b"/>
                <a:pathLst>
                  <a:path w="196" h="211">
                    <a:moveTo>
                      <a:pt x="0" y="0"/>
                    </a:moveTo>
                    <a:lnTo>
                      <a:pt x="38" y="36"/>
                    </a:lnTo>
                    <a:lnTo>
                      <a:pt x="101" y="101"/>
                    </a:lnTo>
                    <a:lnTo>
                      <a:pt x="161" y="169"/>
                    </a:lnTo>
                    <a:lnTo>
                      <a:pt x="196" y="21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56" name="Freeform 248"/>
              <p:cNvSpPr>
                <a:spLocks/>
              </p:cNvSpPr>
              <p:nvPr/>
            </p:nvSpPr>
            <p:spPr bwMode="auto">
              <a:xfrm>
                <a:off x="4270" y="2047"/>
                <a:ext cx="62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35"/>
                  </a:cxn>
                  <a:cxn ang="0">
                    <a:pos x="77" y="114"/>
                  </a:cxn>
                  <a:cxn ang="0">
                    <a:pos x="127" y="196"/>
                  </a:cxn>
                  <a:cxn ang="0">
                    <a:pos x="154" y="243"/>
                  </a:cxn>
                </a:cxnLst>
                <a:rect l="0" t="0" r="r" b="b"/>
                <a:pathLst>
                  <a:path w="154" h="243">
                    <a:moveTo>
                      <a:pt x="0" y="0"/>
                    </a:moveTo>
                    <a:lnTo>
                      <a:pt x="25" y="35"/>
                    </a:lnTo>
                    <a:lnTo>
                      <a:pt x="77" y="114"/>
                    </a:lnTo>
                    <a:lnTo>
                      <a:pt x="127" y="196"/>
                    </a:lnTo>
                    <a:lnTo>
                      <a:pt x="154" y="24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57" name="Freeform 249"/>
              <p:cNvSpPr>
                <a:spLocks/>
              </p:cNvSpPr>
              <p:nvPr/>
            </p:nvSpPr>
            <p:spPr bwMode="auto">
              <a:xfrm>
                <a:off x="4366" y="2210"/>
                <a:ext cx="45" cy="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52"/>
                  </a:cxn>
                  <a:cxn ang="0">
                    <a:pos x="64" y="142"/>
                  </a:cxn>
                  <a:cxn ang="0">
                    <a:pos x="101" y="235"/>
                  </a:cxn>
                  <a:cxn ang="0">
                    <a:pos x="112" y="265"/>
                  </a:cxn>
                </a:cxnLst>
                <a:rect l="0" t="0" r="r" b="b"/>
                <a:pathLst>
                  <a:path w="112" h="265">
                    <a:moveTo>
                      <a:pt x="0" y="0"/>
                    </a:moveTo>
                    <a:lnTo>
                      <a:pt x="24" y="52"/>
                    </a:lnTo>
                    <a:lnTo>
                      <a:pt x="64" y="142"/>
                    </a:lnTo>
                    <a:lnTo>
                      <a:pt x="101" y="235"/>
                    </a:lnTo>
                    <a:lnTo>
                      <a:pt x="112" y="265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58" name="Freeform 250"/>
              <p:cNvSpPr>
                <a:spLocks/>
              </p:cNvSpPr>
              <p:nvPr/>
            </p:nvSpPr>
            <p:spPr bwMode="auto">
              <a:xfrm>
                <a:off x="4434" y="2387"/>
                <a:ext cx="29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86"/>
                  </a:cxn>
                  <a:cxn ang="0">
                    <a:pos x="51" y="185"/>
                  </a:cxn>
                  <a:cxn ang="0">
                    <a:pos x="72" y="279"/>
                  </a:cxn>
                </a:cxnLst>
                <a:rect l="0" t="0" r="r" b="b"/>
                <a:pathLst>
                  <a:path w="72" h="279">
                    <a:moveTo>
                      <a:pt x="0" y="0"/>
                    </a:moveTo>
                    <a:lnTo>
                      <a:pt x="25" y="86"/>
                    </a:lnTo>
                    <a:lnTo>
                      <a:pt x="51" y="185"/>
                    </a:lnTo>
                    <a:lnTo>
                      <a:pt x="72" y="279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59" name="Freeform 251"/>
              <p:cNvSpPr>
                <a:spLocks/>
              </p:cNvSpPr>
              <p:nvPr/>
            </p:nvSpPr>
            <p:spPr bwMode="auto">
              <a:xfrm>
                <a:off x="4476" y="2571"/>
                <a:ext cx="14" cy="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2"/>
                  </a:cxn>
                  <a:cxn ang="0">
                    <a:pos x="18" y="134"/>
                  </a:cxn>
                  <a:cxn ang="0">
                    <a:pos x="29" y="237"/>
                  </a:cxn>
                  <a:cxn ang="0">
                    <a:pos x="33" y="286"/>
                  </a:cxn>
                </a:cxnLst>
                <a:rect l="0" t="0" r="r" b="b"/>
                <a:pathLst>
                  <a:path w="33" h="286">
                    <a:moveTo>
                      <a:pt x="0" y="0"/>
                    </a:moveTo>
                    <a:lnTo>
                      <a:pt x="5" y="32"/>
                    </a:lnTo>
                    <a:lnTo>
                      <a:pt x="18" y="134"/>
                    </a:lnTo>
                    <a:lnTo>
                      <a:pt x="29" y="237"/>
                    </a:lnTo>
                    <a:lnTo>
                      <a:pt x="33" y="286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60" name="Freeform 252"/>
              <p:cNvSpPr>
                <a:spLocks/>
              </p:cNvSpPr>
              <p:nvPr/>
            </p:nvSpPr>
            <p:spPr bwMode="auto">
              <a:xfrm>
                <a:off x="4491" y="2760"/>
                <a:ext cx="3" cy="11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83"/>
                  </a:cxn>
                  <a:cxn ang="0">
                    <a:pos x="4" y="187"/>
                  </a:cxn>
                  <a:cxn ang="0">
                    <a:pos x="0" y="288"/>
                  </a:cxn>
                </a:cxnLst>
                <a:rect l="0" t="0" r="r" b="b"/>
                <a:pathLst>
                  <a:path w="6" h="288">
                    <a:moveTo>
                      <a:pt x="4" y="0"/>
                    </a:moveTo>
                    <a:lnTo>
                      <a:pt x="6" y="83"/>
                    </a:lnTo>
                    <a:lnTo>
                      <a:pt x="4" y="187"/>
                    </a:lnTo>
                    <a:lnTo>
                      <a:pt x="0" y="288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61" name="Freeform 253"/>
              <p:cNvSpPr>
                <a:spLocks/>
              </p:cNvSpPr>
              <p:nvPr/>
            </p:nvSpPr>
            <p:spPr bwMode="auto">
              <a:xfrm>
                <a:off x="4467" y="2949"/>
                <a:ext cx="18" cy="116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0" y="31"/>
                  </a:cxn>
                  <a:cxn ang="0">
                    <a:pos x="27" y="134"/>
                  </a:cxn>
                  <a:cxn ang="0">
                    <a:pos x="10" y="236"/>
                  </a:cxn>
                  <a:cxn ang="0">
                    <a:pos x="0" y="285"/>
                  </a:cxn>
                </a:cxnLst>
                <a:rect l="0" t="0" r="r" b="b"/>
                <a:pathLst>
                  <a:path w="43" h="285">
                    <a:moveTo>
                      <a:pt x="43" y="0"/>
                    </a:moveTo>
                    <a:lnTo>
                      <a:pt x="40" y="31"/>
                    </a:lnTo>
                    <a:lnTo>
                      <a:pt x="27" y="134"/>
                    </a:lnTo>
                    <a:lnTo>
                      <a:pt x="10" y="236"/>
                    </a:lnTo>
                    <a:lnTo>
                      <a:pt x="0" y="285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62" name="Freeform 254"/>
              <p:cNvSpPr>
                <a:spLocks/>
              </p:cNvSpPr>
              <p:nvPr/>
            </p:nvSpPr>
            <p:spPr bwMode="auto">
              <a:xfrm>
                <a:off x="4419" y="3136"/>
                <a:ext cx="33" cy="1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62" y="74"/>
                  </a:cxn>
                  <a:cxn ang="0">
                    <a:pos x="34" y="172"/>
                  </a:cxn>
                  <a:cxn ang="0">
                    <a:pos x="3" y="267"/>
                  </a:cxn>
                  <a:cxn ang="0">
                    <a:pos x="0" y="276"/>
                  </a:cxn>
                </a:cxnLst>
                <a:rect l="0" t="0" r="r" b="b"/>
                <a:pathLst>
                  <a:path w="82" h="276">
                    <a:moveTo>
                      <a:pt x="82" y="0"/>
                    </a:moveTo>
                    <a:lnTo>
                      <a:pt x="62" y="74"/>
                    </a:lnTo>
                    <a:lnTo>
                      <a:pt x="34" y="172"/>
                    </a:lnTo>
                    <a:lnTo>
                      <a:pt x="3" y="267"/>
                    </a:lnTo>
                    <a:lnTo>
                      <a:pt x="0" y="276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63" name="Freeform 255"/>
              <p:cNvSpPr>
                <a:spLocks/>
              </p:cNvSpPr>
              <p:nvPr/>
            </p:nvSpPr>
            <p:spPr bwMode="auto">
              <a:xfrm>
                <a:off x="4343" y="3316"/>
                <a:ext cx="50" cy="106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19" y="10"/>
                  </a:cxn>
                  <a:cxn ang="0">
                    <a:pos x="79" y="101"/>
                  </a:cxn>
                  <a:cxn ang="0">
                    <a:pos x="37" y="189"/>
                  </a:cxn>
                  <a:cxn ang="0">
                    <a:pos x="0" y="261"/>
                  </a:cxn>
                </a:cxnLst>
                <a:rect l="0" t="0" r="r" b="b"/>
                <a:pathLst>
                  <a:path w="123" h="261">
                    <a:moveTo>
                      <a:pt x="123" y="0"/>
                    </a:moveTo>
                    <a:lnTo>
                      <a:pt x="119" y="10"/>
                    </a:lnTo>
                    <a:lnTo>
                      <a:pt x="79" y="101"/>
                    </a:lnTo>
                    <a:lnTo>
                      <a:pt x="37" y="189"/>
                    </a:lnTo>
                    <a:lnTo>
                      <a:pt x="0" y="26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64" name="Freeform 256"/>
              <p:cNvSpPr>
                <a:spLocks/>
              </p:cNvSpPr>
              <p:nvPr/>
            </p:nvSpPr>
            <p:spPr bwMode="auto">
              <a:xfrm>
                <a:off x="4241" y="3485"/>
                <a:ext cx="66" cy="95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149" y="24"/>
                  </a:cxn>
                  <a:cxn ang="0">
                    <a:pos x="97" y="103"/>
                  </a:cxn>
                  <a:cxn ang="0">
                    <a:pos x="43" y="180"/>
                  </a:cxn>
                  <a:cxn ang="0">
                    <a:pos x="0" y="236"/>
                  </a:cxn>
                </a:cxnLst>
                <a:rect l="0" t="0" r="r" b="b"/>
                <a:pathLst>
                  <a:path w="164" h="236">
                    <a:moveTo>
                      <a:pt x="164" y="0"/>
                    </a:moveTo>
                    <a:lnTo>
                      <a:pt x="149" y="24"/>
                    </a:lnTo>
                    <a:lnTo>
                      <a:pt x="97" y="103"/>
                    </a:lnTo>
                    <a:lnTo>
                      <a:pt x="43" y="180"/>
                    </a:lnTo>
                    <a:lnTo>
                      <a:pt x="0" y="236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65" name="Freeform 257"/>
              <p:cNvSpPr>
                <a:spLocks/>
              </p:cNvSpPr>
              <p:nvPr/>
            </p:nvSpPr>
            <p:spPr bwMode="auto">
              <a:xfrm>
                <a:off x="4111" y="3636"/>
                <a:ext cx="83" cy="81"/>
              </a:xfrm>
              <a:custGeom>
                <a:avLst/>
                <a:gdLst/>
                <a:ahLst/>
                <a:cxnLst>
                  <a:cxn ang="0">
                    <a:pos x="207" y="0"/>
                  </a:cxn>
                  <a:cxn ang="0">
                    <a:pos x="191" y="18"/>
                  </a:cxn>
                  <a:cxn ang="0">
                    <a:pos x="128" y="83"/>
                  </a:cxn>
                  <a:cxn ang="0">
                    <a:pos x="64" y="144"/>
                  </a:cxn>
                  <a:cxn ang="0">
                    <a:pos x="0" y="200"/>
                  </a:cxn>
                </a:cxnLst>
                <a:rect l="0" t="0" r="r" b="b"/>
                <a:pathLst>
                  <a:path w="207" h="200">
                    <a:moveTo>
                      <a:pt x="207" y="0"/>
                    </a:moveTo>
                    <a:lnTo>
                      <a:pt x="191" y="18"/>
                    </a:lnTo>
                    <a:lnTo>
                      <a:pt x="128" y="83"/>
                    </a:lnTo>
                    <a:lnTo>
                      <a:pt x="64" y="144"/>
                    </a:lnTo>
                    <a:lnTo>
                      <a:pt x="0" y="20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66" name="Freeform 258"/>
              <p:cNvSpPr>
                <a:spLocks/>
              </p:cNvSpPr>
              <p:nvPr/>
            </p:nvSpPr>
            <p:spPr bwMode="auto">
              <a:xfrm>
                <a:off x="3953" y="3762"/>
                <a:ext cx="100" cy="60"/>
              </a:xfrm>
              <a:custGeom>
                <a:avLst/>
                <a:gdLst/>
                <a:ahLst/>
                <a:cxnLst>
                  <a:cxn ang="0">
                    <a:pos x="247" y="0"/>
                  </a:cxn>
                  <a:cxn ang="0">
                    <a:pos x="179" y="46"/>
                  </a:cxn>
                  <a:cxn ang="0">
                    <a:pos x="107" y="90"/>
                  </a:cxn>
                  <a:cxn ang="0">
                    <a:pos x="33" y="131"/>
                  </a:cxn>
                  <a:cxn ang="0">
                    <a:pos x="0" y="148"/>
                  </a:cxn>
                </a:cxnLst>
                <a:rect l="0" t="0" r="r" b="b"/>
                <a:pathLst>
                  <a:path w="247" h="148">
                    <a:moveTo>
                      <a:pt x="247" y="0"/>
                    </a:moveTo>
                    <a:lnTo>
                      <a:pt x="179" y="46"/>
                    </a:lnTo>
                    <a:lnTo>
                      <a:pt x="107" y="90"/>
                    </a:lnTo>
                    <a:lnTo>
                      <a:pt x="33" y="131"/>
                    </a:lnTo>
                    <a:lnTo>
                      <a:pt x="0" y="148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67" name="Freeform 259"/>
              <p:cNvSpPr>
                <a:spLocks/>
              </p:cNvSpPr>
              <p:nvPr/>
            </p:nvSpPr>
            <p:spPr bwMode="auto">
              <a:xfrm>
                <a:off x="3775" y="3851"/>
                <a:ext cx="112" cy="32"/>
              </a:xfrm>
              <a:custGeom>
                <a:avLst/>
                <a:gdLst/>
                <a:ahLst/>
                <a:cxnLst>
                  <a:cxn ang="0">
                    <a:pos x="277" y="0"/>
                  </a:cxn>
                  <a:cxn ang="0">
                    <a:pos x="249" y="11"/>
                  </a:cxn>
                  <a:cxn ang="0">
                    <a:pos x="172" y="37"/>
                  </a:cxn>
                  <a:cxn ang="0">
                    <a:pos x="94" y="58"/>
                  </a:cxn>
                  <a:cxn ang="0">
                    <a:pos x="15" y="76"/>
                  </a:cxn>
                  <a:cxn ang="0">
                    <a:pos x="0" y="79"/>
                  </a:cxn>
                </a:cxnLst>
                <a:rect l="0" t="0" r="r" b="b"/>
                <a:pathLst>
                  <a:path w="277" h="79">
                    <a:moveTo>
                      <a:pt x="277" y="0"/>
                    </a:moveTo>
                    <a:lnTo>
                      <a:pt x="249" y="11"/>
                    </a:lnTo>
                    <a:lnTo>
                      <a:pt x="172" y="37"/>
                    </a:lnTo>
                    <a:lnTo>
                      <a:pt x="94" y="58"/>
                    </a:lnTo>
                    <a:lnTo>
                      <a:pt x="15" y="76"/>
                    </a:lnTo>
                    <a:lnTo>
                      <a:pt x="0" y="79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68" name="Freeform 260"/>
              <p:cNvSpPr>
                <a:spLocks/>
              </p:cNvSpPr>
              <p:nvPr/>
            </p:nvSpPr>
            <p:spPr bwMode="auto">
              <a:xfrm>
                <a:off x="3586" y="3892"/>
                <a:ext cx="117" cy="3"/>
              </a:xfrm>
              <a:custGeom>
                <a:avLst/>
                <a:gdLst/>
                <a:ahLst/>
                <a:cxnLst>
                  <a:cxn ang="0">
                    <a:pos x="288" y="3"/>
                  </a:cxn>
                  <a:cxn ang="0">
                    <a:pos x="243" y="6"/>
                  </a:cxn>
                  <a:cxn ang="0">
                    <a:pos x="163" y="8"/>
                  </a:cxn>
                  <a:cxn ang="0">
                    <a:pos x="84" y="6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288" h="8">
                    <a:moveTo>
                      <a:pt x="288" y="3"/>
                    </a:moveTo>
                    <a:lnTo>
                      <a:pt x="243" y="6"/>
                    </a:lnTo>
                    <a:lnTo>
                      <a:pt x="163" y="8"/>
                    </a:lnTo>
                    <a:lnTo>
                      <a:pt x="84" y="6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69" name="Freeform 261"/>
              <p:cNvSpPr>
                <a:spLocks/>
              </p:cNvSpPr>
              <p:nvPr/>
            </p:nvSpPr>
            <p:spPr bwMode="auto">
              <a:xfrm>
                <a:off x="3403" y="3846"/>
                <a:ext cx="111" cy="34"/>
              </a:xfrm>
              <a:custGeom>
                <a:avLst/>
                <a:gdLst/>
                <a:ahLst/>
                <a:cxnLst>
                  <a:cxn ang="0">
                    <a:pos x="275" y="85"/>
                  </a:cxn>
                  <a:cxn ang="0">
                    <a:pos x="220" y="72"/>
                  </a:cxn>
                  <a:cxn ang="0">
                    <a:pos x="142" y="51"/>
                  </a:cxn>
                  <a:cxn ang="0">
                    <a:pos x="65" y="25"/>
                  </a:cxn>
                  <a:cxn ang="0">
                    <a:pos x="0" y="0"/>
                  </a:cxn>
                </a:cxnLst>
                <a:rect l="0" t="0" r="r" b="b"/>
                <a:pathLst>
                  <a:path w="275" h="85">
                    <a:moveTo>
                      <a:pt x="275" y="85"/>
                    </a:moveTo>
                    <a:lnTo>
                      <a:pt x="220" y="72"/>
                    </a:lnTo>
                    <a:lnTo>
                      <a:pt x="142" y="51"/>
                    </a:lnTo>
                    <a:lnTo>
                      <a:pt x="65" y="25"/>
                    </a:lnTo>
                    <a:lnTo>
                      <a:pt x="0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70" name="Freeform 262"/>
              <p:cNvSpPr>
                <a:spLocks/>
              </p:cNvSpPr>
              <p:nvPr/>
            </p:nvSpPr>
            <p:spPr bwMode="auto">
              <a:xfrm>
                <a:off x="3239" y="3753"/>
                <a:ext cx="98" cy="62"/>
              </a:xfrm>
              <a:custGeom>
                <a:avLst/>
                <a:gdLst/>
                <a:ahLst/>
                <a:cxnLst>
                  <a:cxn ang="0">
                    <a:pos x="243" y="153"/>
                  </a:cxn>
                  <a:cxn ang="0">
                    <a:pos x="171" y="113"/>
                  </a:cxn>
                  <a:cxn ang="0">
                    <a:pos x="99" y="69"/>
                  </a:cxn>
                  <a:cxn ang="0">
                    <a:pos x="28" y="21"/>
                  </a:cxn>
                  <a:cxn ang="0">
                    <a:pos x="0" y="0"/>
                  </a:cxn>
                </a:cxnLst>
                <a:rect l="0" t="0" r="r" b="b"/>
                <a:pathLst>
                  <a:path w="243" h="153">
                    <a:moveTo>
                      <a:pt x="243" y="153"/>
                    </a:moveTo>
                    <a:lnTo>
                      <a:pt x="171" y="113"/>
                    </a:lnTo>
                    <a:lnTo>
                      <a:pt x="99" y="69"/>
                    </a:lnTo>
                    <a:lnTo>
                      <a:pt x="28" y="21"/>
                    </a:lnTo>
                    <a:lnTo>
                      <a:pt x="0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71" name="Freeform 263"/>
              <p:cNvSpPr>
                <a:spLocks/>
              </p:cNvSpPr>
              <p:nvPr/>
            </p:nvSpPr>
            <p:spPr bwMode="auto">
              <a:xfrm>
                <a:off x="3100" y="3624"/>
                <a:ext cx="82" cy="83"/>
              </a:xfrm>
              <a:custGeom>
                <a:avLst/>
                <a:gdLst/>
                <a:ahLst/>
                <a:cxnLst>
                  <a:cxn ang="0">
                    <a:pos x="203" y="204"/>
                  </a:cxn>
                  <a:cxn ang="0">
                    <a:pos x="168" y="173"/>
                  </a:cxn>
                  <a:cxn ang="0">
                    <a:pos x="104" y="112"/>
                  </a:cxn>
                  <a:cxn ang="0">
                    <a:pos x="41" y="47"/>
                  </a:cxn>
                  <a:cxn ang="0">
                    <a:pos x="0" y="0"/>
                  </a:cxn>
                </a:cxnLst>
                <a:rect l="0" t="0" r="r" b="b"/>
                <a:pathLst>
                  <a:path w="203" h="204">
                    <a:moveTo>
                      <a:pt x="203" y="204"/>
                    </a:moveTo>
                    <a:lnTo>
                      <a:pt x="168" y="173"/>
                    </a:lnTo>
                    <a:lnTo>
                      <a:pt x="104" y="112"/>
                    </a:lnTo>
                    <a:lnTo>
                      <a:pt x="41" y="47"/>
                    </a:lnTo>
                    <a:lnTo>
                      <a:pt x="0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72" name="Freeform 264"/>
              <p:cNvSpPr>
                <a:spLocks/>
              </p:cNvSpPr>
              <p:nvPr/>
            </p:nvSpPr>
            <p:spPr bwMode="auto">
              <a:xfrm>
                <a:off x="2989" y="3471"/>
                <a:ext cx="65" cy="97"/>
              </a:xfrm>
              <a:custGeom>
                <a:avLst/>
                <a:gdLst/>
                <a:ahLst/>
                <a:cxnLst>
                  <a:cxn ang="0">
                    <a:pos x="161" y="239"/>
                  </a:cxn>
                  <a:cxn ang="0">
                    <a:pos x="141" y="213"/>
                  </a:cxn>
                  <a:cxn ang="0">
                    <a:pos x="87" y="136"/>
                  </a:cxn>
                  <a:cxn ang="0">
                    <a:pos x="35" y="57"/>
                  </a:cxn>
                  <a:cxn ang="0">
                    <a:pos x="0" y="0"/>
                  </a:cxn>
                </a:cxnLst>
                <a:rect l="0" t="0" r="r" b="b"/>
                <a:pathLst>
                  <a:path w="161" h="239">
                    <a:moveTo>
                      <a:pt x="161" y="239"/>
                    </a:moveTo>
                    <a:lnTo>
                      <a:pt x="141" y="213"/>
                    </a:lnTo>
                    <a:lnTo>
                      <a:pt x="87" y="136"/>
                    </a:lnTo>
                    <a:lnTo>
                      <a:pt x="35" y="57"/>
                    </a:lnTo>
                    <a:lnTo>
                      <a:pt x="0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73" name="Freeform 265"/>
              <p:cNvSpPr>
                <a:spLocks/>
              </p:cNvSpPr>
              <p:nvPr/>
            </p:nvSpPr>
            <p:spPr bwMode="auto">
              <a:xfrm>
                <a:off x="2906" y="3302"/>
                <a:ext cx="48" cy="106"/>
              </a:xfrm>
              <a:custGeom>
                <a:avLst/>
                <a:gdLst/>
                <a:ahLst/>
                <a:cxnLst>
                  <a:cxn ang="0">
                    <a:pos x="119" y="262"/>
                  </a:cxn>
                  <a:cxn ang="0">
                    <a:pos x="99" y="224"/>
                  </a:cxn>
                  <a:cxn ang="0">
                    <a:pos x="57" y="136"/>
                  </a:cxn>
                  <a:cxn ang="0">
                    <a:pos x="18" y="45"/>
                  </a:cxn>
                  <a:cxn ang="0">
                    <a:pos x="0" y="0"/>
                  </a:cxn>
                </a:cxnLst>
                <a:rect l="0" t="0" r="r" b="b"/>
                <a:pathLst>
                  <a:path w="119" h="262">
                    <a:moveTo>
                      <a:pt x="119" y="262"/>
                    </a:moveTo>
                    <a:lnTo>
                      <a:pt x="99" y="224"/>
                    </a:lnTo>
                    <a:lnTo>
                      <a:pt x="57" y="136"/>
                    </a:lnTo>
                    <a:lnTo>
                      <a:pt x="18" y="45"/>
                    </a:lnTo>
                    <a:lnTo>
                      <a:pt x="0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74" name="Freeform 266"/>
              <p:cNvSpPr>
                <a:spLocks/>
              </p:cNvSpPr>
              <p:nvPr/>
            </p:nvSpPr>
            <p:spPr bwMode="auto">
              <a:xfrm>
                <a:off x="2849" y="3121"/>
                <a:ext cx="32" cy="112"/>
              </a:xfrm>
              <a:custGeom>
                <a:avLst/>
                <a:gdLst/>
                <a:ahLst/>
                <a:cxnLst>
                  <a:cxn ang="0">
                    <a:pos x="79" y="277"/>
                  </a:cxn>
                  <a:cxn ang="0">
                    <a:pos x="57" y="209"/>
                  </a:cxn>
                  <a:cxn ang="0">
                    <a:pos x="29" y="111"/>
                  </a:cxn>
                  <a:cxn ang="0">
                    <a:pos x="3" y="13"/>
                  </a:cxn>
                  <a:cxn ang="0">
                    <a:pos x="0" y="0"/>
                  </a:cxn>
                </a:cxnLst>
                <a:rect l="0" t="0" r="r" b="b"/>
                <a:pathLst>
                  <a:path w="79" h="277">
                    <a:moveTo>
                      <a:pt x="79" y="277"/>
                    </a:moveTo>
                    <a:lnTo>
                      <a:pt x="57" y="209"/>
                    </a:lnTo>
                    <a:lnTo>
                      <a:pt x="29" y="111"/>
                    </a:lnTo>
                    <a:lnTo>
                      <a:pt x="3" y="13"/>
                    </a:lnTo>
                    <a:lnTo>
                      <a:pt x="0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75" name="Freeform 267"/>
              <p:cNvSpPr>
                <a:spLocks/>
              </p:cNvSpPr>
              <p:nvPr/>
            </p:nvSpPr>
            <p:spPr bwMode="auto">
              <a:xfrm>
                <a:off x="2818" y="2934"/>
                <a:ext cx="16" cy="116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38" y="273"/>
                  </a:cxn>
                  <a:cxn ang="0">
                    <a:pos x="21" y="171"/>
                  </a:cxn>
                  <a:cxn ang="0">
                    <a:pos x="7" y="68"/>
                  </a:cxn>
                  <a:cxn ang="0">
                    <a:pos x="0" y="0"/>
                  </a:cxn>
                </a:cxnLst>
                <a:rect l="0" t="0" r="r" b="b"/>
                <a:pathLst>
                  <a:path w="40" h="285">
                    <a:moveTo>
                      <a:pt x="40" y="285"/>
                    </a:moveTo>
                    <a:lnTo>
                      <a:pt x="38" y="273"/>
                    </a:lnTo>
                    <a:lnTo>
                      <a:pt x="21" y="171"/>
                    </a:lnTo>
                    <a:lnTo>
                      <a:pt x="7" y="68"/>
                    </a:lnTo>
                    <a:lnTo>
                      <a:pt x="0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76" name="Freeform 268"/>
              <p:cNvSpPr>
                <a:spLocks/>
              </p:cNvSpPr>
              <p:nvPr/>
            </p:nvSpPr>
            <p:spPr bwMode="auto">
              <a:xfrm>
                <a:off x="2811" y="2794"/>
                <a:ext cx="2" cy="67"/>
              </a:xfrm>
              <a:custGeom>
                <a:avLst/>
                <a:gdLst/>
                <a:ahLst/>
                <a:cxnLst>
                  <a:cxn ang="0">
                    <a:pos x="4" y="167"/>
                  </a:cxn>
                  <a:cxn ang="0">
                    <a:pos x="2" y="104"/>
                  </a:cxn>
                  <a:cxn ang="0">
                    <a:pos x="0" y="0"/>
                  </a:cxn>
                </a:cxnLst>
                <a:rect l="0" t="0" r="r" b="b"/>
                <a:pathLst>
                  <a:path w="4" h="167">
                    <a:moveTo>
                      <a:pt x="4" y="167"/>
                    </a:moveTo>
                    <a:lnTo>
                      <a:pt x="2" y="104"/>
                    </a:lnTo>
                    <a:lnTo>
                      <a:pt x="0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77" name="Freeform 269"/>
              <p:cNvSpPr>
                <a:spLocks noEditPoints="1"/>
              </p:cNvSpPr>
              <p:nvPr/>
            </p:nvSpPr>
            <p:spPr bwMode="auto">
              <a:xfrm>
                <a:off x="3645" y="3462"/>
                <a:ext cx="185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55" y="38"/>
                  </a:cxn>
                  <a:cxn ang="0">
                    <a:pos x="155" y="30"/>
                  </a:cxn>
                  <a:cxn ang="0">
                    <a:pos x="0" y="30"/>
                  </a:cxn>
                  <a:cxn ang="0">
                    <a:pos x="0" y="38"/>
                  </a:cxn>
                  <a:cxn ang="0">
                    <a:pos x="155" y="38"/>
                  </a:cxn>
                  <a:cxn ang="0">
                    <a:pos x="185" y="8"/>
                  </a:cxn>
                  <a:cxn ang="0">
                    <a:pos x="185" y="0"/>
                  </a:cxn>
                  <a:cxn ang="0">
                    <a:pos x="155" y="30"/>
                  </a:cxn>
                  <a:cxn ang="0">
                    <a:pos x="155" y="38"/>
                  </a:cxn>
                </a:cxnLst>
                <a:rect l="0" t="0" r="r" b="b"/>
                <a:pathLst>
                  <a:path w="185" h="38">
                    <a:moveTo>
                      <a:pt x="0" y="38"/>
                    </a:moveTo>
                    <a:lnTo>
                      <a:pt x="155" y="38"/>
                    </a:lnTo>
                    <a:lnTo>
                      <a:pt x="155" y="30"/>
                    </a:lnTo>
                    <a:lnTo>
                      <a:pt x="0" y="30"/>
                    </a:lnTo>
                    <a:lnTo>
                      <a:pt x="0" y="38"/>
                    </a:lnTo>
                    <a:close/>
                    <a:moveTo>
                      <a:pt x="155" y="38"/>
                    </a:moveTo>
                    <a:lnTo>
                      <a:pt x="185" y="8"/>
                    </a:lnTo>
                    <a:lnTo>
                      <a:pt x="185" y="0"/>
                    </a:lnTo>
                    <a:lnTo>
                      <a:pt x="155" y="30"/>
                    </a:lnTo>
                    <a:lnTo>
                      <a:pt x="155" y="38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78" name="Freeform 270"/>
              <p:cNvSpPr>
                <a:spLocks/>
              </p:cNvSpPr>
              <p:nvPr/>
            </p:nvSpPr>
            <p:spPr bwMode="auto">
              <a:xfrm>
                <a:off x="3804" y="3227"/>
                <a:ext cx="30" cy="265"/>
              </a:xfrm>
              <a:custGeom>
                <a:avLst/>
                <a:gdLst/>
                <a:ahLst/>
                <a:cxnLst>
                  <a:cxn ang="0">
                    <a:pos x="0" y="265"/>
                  </a:cxn>
                  <a:cxn ang="0">
                    <a:pos x="30" y="235"/>
                  </a:cxn>
                  <a:cxn ang="0">
                    <a:pos x="30" y="0"/>
                  </a:cxn>
                  <a:cxn ang="0">
                    <a:pos x="0" y="30"/>
                  </a:cxn>
                  <a:cxn ang="0">
                    <a:pos x="0" y="265"/>
                  </a:cxn>
                </a:cxnLst>
                <a:rect l="0" t="0" r="r" b="b"/>
                <a:pathLst>
                  <a:path w="30" h="265">
                    <a:moveTo>
                      <a:pt x="0" y="265"/>
                    </a:moveTo>
                    <a:lnTo>
                      <a:pt x="30" y="235"/>
                    </a:lnTo>
                    <a:lnTo>
                      <a:pt x="30" y="0"/>
                    </a:lnTo>
                    <a:lnTo>
                      <a:pt x="0" y="30"/>
                    </a:lnTo>
                    <a:lnTo>
                      <a:pt x="0" y="265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79" name="Freeform 271"/>
              <p:cNvSpPr>
                <a:spLocks/>
              </p:cNvSpPr>
              <p:nvPr/>
            </p:nvSpPr>
            <p:spPr bwMode="auto">
              <a:xfrm>
                <a:off x="3637" y="3227"/>
                <a:ext cx="197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31" y="0"/>
                  </a:cxn>
                  <a:cxn ang="0">
                    <a:pos x="197" y="0"/>
                  </a:cxn>
                  <a:cxn ang="0">
                    <a:pos x="167" y="30"/>
                  </a:cxn>
                  <a:cxn ang="0">
                    <a:pos x="0" y="30"/>
                  </a:cxn>
                </a:cxnLst>
                <a:rect l="0" t="0" r="r" b="b"/>
                <a:pathLst>
                  <a:path w="197" h="30">
                    <a:moveTo>
                      <a:pt x="0" y="30"/>
                    </a:moveTo>
                    <a:lnTo>
                      <a:pt x="31" y="0"/>
                    </a:lnTo>
                    <a:lnTo>
                      <a:pt x="197" y="0"/>
                    </a:lnTo>
                    <a:lnTo>
                      <a:pt x="167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80" name="Rectangle 272"/>
              <p:cNvSpPr>
                <a:spLocks noChangeArrowheads="1"/>
              </p:cNvSpPr>
              <p:nvPr/>
            </p:nvSpPr>
            <p:spPr bwMode="auto">
              <a:xfrm>
                <a:off x="3637" y="3257"/>
                <a:ext cx="167" cy="235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81" name="Freeform 273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1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52"/>
                  </a:cxn>
                  <a:cxn ang="0">
                    <a:pos x="0" y="15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48"/>
                  </a:cxn>
                  <a:cxn ang="0">
                    <a:pos x="0" y="148"/>
                  </a:cxn>
                  <a:cxn ang="0">
                    <a:pos x="0" y="0"/>
                  </a:cxn>
                </a:cxnLst>
                <a:rect l="0" t="0" r="r" b="b"/>
                <a:pathLst>
                  <a:path w="140" h="152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52"/>
                    </a:lnTo>
                    <a:lnTo>
                      <a:pt x="0" y="15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148"/>
                    </a:lnTo>
                    <a:lnTo>
                      <a:pt x="0" y="1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82" name="Freeform 274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1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48"/>
                  </a:cxn>
                  <a:cxn ang="0">
                    <a:pos x="0" y="1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44"/>
                  </a:cxn>
                  <a:cxn ang="0">
                    <a:pos x="0" y="144"/>
                  </a:cxn>
                  <a:cxn ang="0">
                    <a:pos x="0" y="0"/>
                  </a:cxn>
                </a:cxnLst>
                <a:rect l="0" t="0" r="r" b="b"/>
                <a:pathLst>
                  <a:path w="140" h="148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48"/>
                    </a:lnTo>
                    <a:lnTo>
                      <a:pt x="0" y="1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83" name="Freeform 275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44"/>
                  </a:cxn>
                  <a:cxn ang="0">
                    <a:pos x="0" y="1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40"/>
                  </a:cxn>
                  <a:cxn ang="0">
                    <a:pos x="0" y="140"/>
                  </a:cxn>
                  <a:cxn ang="0">
                    <a:pos x="0" y="0"/>
                  </a:cxn>
                </a:cxnLst>
                <a:rect l="0" t="0" r="r" b="b"/>
                <a:pathLst>
                  <a:path w="140" h="144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140"/>
                    </a:lnTo>
                    <a:lnTo>
                      <a:pt x="0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84" name="Freeform 276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40"/>
                  </a:cxn>
                  <a:cxn ang="0">
                    <a:pos x="0" y="14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36"/>
                  </a:cxn>
                  <a:cxn ang="0">
                    <a:pos x="0" y="136"/>
                  </a:cxn>
                  <a:cxn ang="0">
                    <a:pos x="0" y="0"/>
                  </a:cxn>
                </a:cxnLst>
                <a:rect l="0" t="0" r="r" b="b"/>
                <a:pathLst>
                  <a:path w="140" h="14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40"/>
                    </a:lnTo>
                    <a:lnTo>
                      <a:pt x="0" y="14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136"/>
                    </a:lnTo>
                    <a:lnTo>
                      <a:pt x="0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85" name="Freeform 277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36"/>
                  </a:cxn>
                  <a:cxn ang="0">
                    <a:pos x="0" y="13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32"/>
                  </a:cxn>
                  <a:cxn ang="0">
                    <a:pos x="0" y="132"/>
                  </a:cxn>
                  <a:cxn ang="0">
                    <a:pos x="0" y="0"/>
                  </a:cxn>
                </a:cxnLst>
                <a:rect l="0" t="0" r="r" b="b"/>
                <a:pathLst>
                  <a:path w="140" h="136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36"/>
                    </a:lnTo>
                    <a:lnTo>
                      <a:pt x="0" y="13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132"/>
                    </a:lnTo>
                    <a:lnTo>
                      <a:pt x="0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86" name="Freeform 278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32"/>
                  </a:cxn>
                  <a:cxn ang="0">
                    <a:pos x="0" y="13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28"/>
                  </a:cxn>
                  <a:cxn ang="0">
                    <a:pos x="0" y="128"/>
                  </a:cxn>
                  <a:cxn ang="0">
                    <a:pos x="0" y="0"/>
                  </a:cxn>
                </a:cxnLst>
                <a:rect l="0" t="0" r="r" b="b"/>
                <a:pathLst>
                  <a:path w="140" h="132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32"/>
                    </a:lnTo>
                    <a:lnTo>
                      <a:pt x="0" y="13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128"/>
                    </a:lnTo>
                    <a:lnTo>
                      <a:pt x="0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87" name="Freeform 279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28"/>
                  </a:cxn>
                  <a:cxn ang="0">
                    <a:pos x="0" y="12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24"/>
                  </a:cxn>
                  <a:cxn ang="0">
                    <a:pos x="0" y="124"/>
                  </a:cxn>
                  <a:cxn ang="0">
                    <a:pos x="0" y="0"/>
                  </a:cxn>
                </a:cxnLst>
                <a:rect l="0" t="0" r="r" b="b"/>
                <a:pathLst>
                  <a:path w="140" h="128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28"/>
                    </a:lnTo>
                    <a:lnTo>
                      <a:pt x="0" y="12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124"/>
                    </a:lnTo>
                    <a:lnTo>
                      <a:pt x="0" y="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88" name="Freeform 280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24"/>
                  </a:cxn>
                  <a:cxn ang="0">
                    <a:pos x="0" y="12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21"/>
                  </a:cxn>
                  <a:cxn ang="0">
                    <a:pos x="0" y="121"/>
                  </a:cxn>
                  <a:cxn ang="0">
                    <a:pos x="0" y="0"/>
                  </a:cxn>
                </a:cxnLst>
                <a:rect l="0" t="0" r="r" b="b"/>
                <a:pathLst>
                  <a:path w="140" h="124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24"/>
                    </a:lnTo>
                    <a:lnTo>
                      <a:pt x="0" y="12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121"/>
                    </a:lnTo>
                    <a:lnTo>
                      <a:pt x="0" y="1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89" name="Freeform 281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21"/>
                  </a:cxn>
                  <a:cxn ang="0">
                    <a:pos x="0" y="12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16"/>
                  </a:cxn>
                  <a:cxn ang="0">
                    <a:pos x="0" y="116"/>
                  </a:cxn>
                  <a:cxn ang="0">
                    <a:pos x="0" y="0"/>
                  </a:cxn>
                </a:cxnLst>
                <a:rect l="0" t="0" r="r" b="b"/>
                <a:pathLst>
                  <a:path w="140" h="121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21"/>
                    </a:lnTo>
                    <a:lnTo>
                      <a:pt x="0" y="12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116"/>
                    </a:lnTo>
                    <a:lnTo>
                      <a:pt x="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90" name="Freeform 282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16"/>
                  </a:cxn>
                  <a:cxn ang="0">
                    <a:pos x="0" y="1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12"/>
                  </a:cxn>
                  <a:cxn ang="0">
                    <a:pos x="0" y="112"/>
                  </a:cxn>
                  <a:cxn ang="0">
                    <a:pos x="0" y="0"/>
                  </a:cxn>
                </a:cxnLst>
                <a:rect l="0" t="0" r="r" b="b"/>
                <a:pathLst>
                  <a:path w="140" h="116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16"/>
                    </a:lnTo>
                    <a:lnTo>
                      <a:pt x="0" y="11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112"/>
                    </a:lnTo>
                    <a:lnTo>
                      <a:pt x="0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91" name="Freeform 283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12"/>
                  </a:cxn>
                  <a:cxn ang="0">
                    <a:pos x="0" y="11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08"/>
                  </a:cxn>
                  <a:cxn ang="0">
                    <a:pos x="0" y="108"/>
                  </a:cxn>
                  <a:cxn ang="0">
                    <a:pos x="0" y="0"/>
                  </a:cxn>
                </a:cxnLst>
                <a:rect l="0" t="0" r="r" b="b"/>
                <a:pathLst>
                  <a:path w="140" h="112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12"/>
                    </a:lnTo>
                    <a:lnTo>
                      <a:pt x="0" y="11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92" name="Freeform 284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08"/>
                  </a:cxn>
                  <a:cxn ang="0">
                    <a:pos x="0" y="10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04"/>
                  </a:cxn>
                  <a:cxn ang="0">
                    <a:pos x="0" y="104"/>
                  </a:cxn>
                  <a:cxn ang="0">
                    <a:pos x="0" y="0"/>
                  </a:cxn>
                </a:cxnLst>
                <a:rect l="0" t="0" r="r" b="b"/>
                <a:pathLst>
                  <a:path w="140" h="108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104"/>
                    </a:lnTo>
                    <a:lnTo>
                      <a:pt x="0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93" name="Freeform 285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04"/>
                  </a:cxn>
                  <a:cxn ang="0">
                    <a:pos x="0" y="10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00"/>
                  </a:cxn>
                  <a:cxn ang="0">
                    <a:pos x="0" y="100"/>
                  </a:cxn>
                  <a:cxn ang="0">
                    <a:pos x="0" y="0"/>
                  </a:cxn>
                </a:cxnLst>
                <a:rect l="0" t="0" r="r" b="b"/>
                <a:pathLst>
                  <a:path w="140" h="104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04"/>
                    </a:lnTo>
                    <a:lnTo>
                      <a:pt x="0" y="10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94" name="Freeform 286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00"/>
                  </a:cxn>
                  <a:cxn ang="0">
                    <a:pos x="0" y="10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96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140" h="10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95" name="Freeform 287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96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92"/>
                  </a:cxn>
                  <a:cxn ang="0">
                    <a:pos x="0" y="92"/>
                  </a:cxn>
                  <a:cxn ang="0">
                    <a:pos x="0" y="0"/>
                  </a:cxn>
                </a:cxnLst>
                <a:rect l="0" t="0" r="r" b="b"/>
                <a:pathLst>
                  <a:path w="140" h="96">
                    <a:moveTo>
                      <a:pt x="0" y="0"/>
                    </a:moveTo>
                    <a:lnTo>
                      <a:pt x="140" y="0"/>
                    </a:lnTo>
                    <a:lnTo>
                      <a:pt x="140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96" name="Freeform 288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92"/>
                  </a:cxn>
                  <a:cxn ang="0">
                    <a:pos x="0" y="9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89"/>
                  </a:cxn>
                  <a:cxn ang="0">
                    <a:pos x="0" y="89"/>
                  </a:cxn>
                  <a:cxn ang="0">
                    <a:pos x="0" y="0"/>
                  </a:cxn>
                </a:cxnLst>
                <a:rect l="0" t="0" r="r" b="b"/>
                <a:pathLst>
                  <a:path w="140" h="92">
                    <a:moveTo>
                      <a:pt x="0" y="0"/>
                    </a:moveTo>
                    <a:lnTo>
                      <a:pt x="140" y="0"/>
                    </a:lnTo>
                    <a:lnTo>
                      <a:pt x="140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97" name="Freeform 289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89"/>
                  </a:cxn>
                  <a:cxn ang="0">
                    <a:pos x="0" y="8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84"/>
                  </a:cxn>
                  <a:cxn ang="0">
                    <a:pos x="0" y="84"/>
                  </a:cxn>
                  <a:cxn ang="0">
                    <a:pos x="0" y="0"/>
                  </a:cxn>
                </a:cxnLst>
                <a:rect l="0" t="0" r="r" b="b"/>
                <a:pathLst>
                  <a:path w="140" h="89">
                    <a:moveTo>
                      <a:pt x="0" y="0"/>
                    </a:moveTo>
                    <a:lnTo>
                      <a:pt x="140" y="0"/>
                    </a:lnTo>
                    <a:lnTo>
                      <a:pt x="140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98" name="Freeform 290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84"/>
                  </a:cxn>
                  <a:cxn ang="0">
                    <a:pos x="0" y="8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40" h="84">
                    <a:moveTo>
                      <a:pt x="0" y="0"/>
                    </a:moveTo>
                    <a:lnTo>
                      <a:pt x="140" y="0"/>
                    </a:lnTo>
                    <a:lnTo>
                      <a:pt x="140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99" name="Freeform 291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80"/>
                  </a:cxn>
                  <a:cxn ang="0">
                    <a:pos x="0" y="8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76"/>
                  </a:cxn>
                  <a:cxn ang="0">
                    <a:pos x="0" y="76"/>
                  </a:cxn>
                  <a:cxn ang="0">
                    <a:pos x="0" y="0"/>
                  </a:cxn>
                </a:cxnLst>
                <a:rect l="0" t="0" r="r" b="b"/>
                <a:pathLst>
                  <a:path w="140" h="8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00" name="Freeform 292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76"/>
                  </a:cxn>
                  <a:cxn ang="0">
                    <a:pos x="0" y="7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72"/>
                  </a:cxn>
                  <a:cxn ang="0">
                    <a:pos x="0" y="72"/>
                  </a:cxn>
                  <a:cxn ang="0">
                    <a:pos x="0" y="0"/>
                  </a:cxn>
                </a:cxnLst>
                <a:rect l="0" t="0" r="r" b="b"/>
                <a:pathLst>
                  <a:path w="140" h="76">
                    <a:moveTo>
                      <a:pt x="0" y="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01" name="Freeform 293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72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68"/>
                  </a:cxn>
                  <a:cxn ang="0">
                    <a:pos x="0" y="68"/>
                  </a:cxn>
                  <a:cxn ang="0">
                    <a:pos x="0" y="0"/>
                  </a:cxn>
                </a:cxnLst>
                <a:rect l="0" t="0" r="r" b="b"/>
                <a:pathLst>
                  <a:path w="140" h="72">
                    <a:moveTo>
                      <a:pt x="0" y="0"/>
                    </a:moveTo>
                    <a:lnTo>
                      <a:pt x="140" y="0"/>
                    </a:lnTo>
                    <a:lnTo>
                      <a:pt x="140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02" name="Freeform 294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68"/>
                  </a:cxn>
                  <a:cxn ang="0">
                    <a:pos x="0" y="6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64"/>
                  </a:cxn>
                  <a:cxn ang="0">
                    <a:pos x="0" y="64"/>
                  </a:cxn>
                  <a:cxn ang="0">
                    <a:pos x="0" y="0"/>
                  </a:cxn>
                </a:cxnLst>
                <a:rect l="0" t="0" r="r" b="b"/>
                <a:pathLst>
                  <a:path w="140" h="68">
                    <a:moveTo>
                      <a:pt x="0" y="0"/>
                    </a:moveTo>
                    <a:lnTo>
                      <a:pt x="140" y="0"/>
                    </a:lnTo>
                    <a:lnTo>
                      <a:pt x="140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03" name="Freeform 295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64"/>
                  </a:cxn>
                  <a:cxn ang="0">
                    <a:pos x="0" y="6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61"/>
                  </a:cxn>
                  <a:cxn ang="0">
                    <a:pos x="0" y="61"/>
                  </a:cxn>
                  <a:cxn ang="0">
                    <a:pos x="0" y="0"/>
                  </a:cxn>
                </a:cxnLst>
                <a:rect l="0" t="0" r="r" b="b"/>
                <a:pathLst>
                  <a:path w="140" h="64">
                    <a:moveTo>
                      <a:pt x="0" y="0"/>
                    </a:moveTo>
                    <a:lnTo>
                      <a:pt x="140" y="0"/>
                    </a:lnTo>
                    <a:lnTo>
                      <a:pt x="140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04" name="Freeform 296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61"/>
                  </a:cxn>
                  <a:cxn ang="0">
                    <a:pos x="0" y="6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57"/>
                  </a:cxn>
                  <a:cxn ang="0">
                    <a:pos x="0" y="57"/>
                  </a:cxn>
                  <a:cxn ang="0">
                    <a:pos x="0" y="0"/>
                  </a:cxn>
                </a:cxnLst>
                <a:rect l="0" t="0" r="r" b="b"/>
                <a:pathLst>
                  <a:path w="140" h="61">
                    <a:moveTo>
                      <a:pt x="0" y="0"/>
                    </a:moveTo>
                    <a:lnTo>
                      <a:pt x="140" y="0"/>
                    </a:lnTo>
                    <a:lnTo>
                      <a:pt x="140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05" name="Freeform 297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57"/>
                  </a:cxn>
                  <a:cxn ang="0">
                    <a:pos x="0" y="5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52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140" h="57">
                    <a:moveTo>
                      <a:pt x="0" y="0"/>
                    </a:moveTo>
                    <a:lnTo>
                      <a:pt x="140" y="0"/>
                    </a:lnTo>
                    <a:lnTo>
                      <a:pt x="140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06" name="Freeform 298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52"/>
                  </a:cxn>
                  <a:cxn ang="0">
                    <a:pos x="0" y="5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48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l="0" t="0" r="r" b="b"/>
                <a:pathLst>
                  <a:path w="140" h="52">
                    <a:moveTo>
                      <a:pt x="0" y="0"/>
                    </a:moveTo>
                    <a:lnTo>
                      <a:pt x="140" y="0"/>
                    </a:lnTo>
                    <a:lnTo>
                      <a:pt x="140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07" name="Freeform 299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4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40" h="48">
                    <a:moveTo>
                      <a:pt x="0" y="0"/>
                    </a:moveTo>
                    <a:lnTo>
                      <a:pt x="140" y="0"/>
                    </a:lnTo>
                    <a:lnTo>
                      <a:pt x="140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08" name="Freeform 300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40"/>
                  </a:cxn>
                  <a:cxn ang="0">
                    <a:pos x="0" y="40"/>
                  </a:cxn>
                  <a:cxn ang="0">
                    <a:pos x="0" y="0"/>
                  </a:cxn>
                </a:cxnLst>
                <a:rect l="0" t="0" r="r" b="b"/>
                <a:pathLst>
                  <a:path w="140" h="44">
                    <a:moveTo>
                      <a:pt x="0" y="0"/>
                    </a:moveTo>
                    <a:lnTo>
                      <a:pt x="140" y="0"/>
                    </a:lnTo>
                    <a:lnTo>
                      <a:pt x="140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40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09" name="Freeform 301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40"/>
                  </a:cxn>
                  <a:cxn ang="0">
                    <a:pos x="0" y="4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36"/>
                  </a:cxn>
                  <a:cxn ang="0">
                    <a:pos x="0" y="36"/>
                  </a:cxn>
                  <a:cxn ang="0">
                    <a:pos x="0" y="0"/>
                  </a:cxn>
                </a:cxnLst>
                <a:rect l="0" t="0" r="r" b="b"/>
                <a:pathLst>
                  <a:path w="140" h="4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40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36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10" name="Freeform 302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36"/>
                  </a:cxn>
                  <a:cxn ang="0">
                    <a:pos x="0" y="3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140" h="36">
                    <a:moveTo>
                      <a:pt x="0" y="0"/>
                    </a:moveTo>
                    <a:lnTo>
                      <a:pt x="140" y="0"/>
                    </a:lnTo>
                    <a:lnTo>
                      <a:pt x="140" y="36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11" name="Freeform 303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32"/>
                  </a:cxn>
                  <a:cxn ang="0">
                    <a:pos x="0" y="3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29"/>
                  </a:cxn>
                  <a:cxn ang="0">
                    <a:pos x="0" y="29"/>
                  </a:cxn>
                  <a:cxn ang="0">
                    <a:pos x="0" y="0"/>
                  </a:cxn>
                </a:cxnLst>
                <a:rect l="0" t="0" r="r" b="b"/>
                <a:pathLst>
                  <a:path w="140" h="32">
                    <a:moveTo>
                      <a:pt x="0" y="0"/>
                    </a:moveTo>
                    <a:lnTo>
                      <a:pt x="140" y="0"/>
                    </a:lnTo>
                    <a:lnTo>
                      <a:pt x="140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12" name="Freeform 304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29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140" h="29">
                    <a:moveTo>
                      <a:pt x="0" y="0"/>
                    </a:moveTo>
                    <a:lnTo>
                      <a:pt x="140" y="0"/>
                    </a:lnTo>
                    <a:lnTo>
                      <a:pt x="140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13" name="Freeform 305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25"/>
                  </a:cxn>
                  <a:cxn ang="0">
                    <a:pos x="0" y="2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20"/>
                  </a:cxn>
                  <a:cxn ang="0">
                    <a:pos x="0" y="20"/>
                  </a:cxn>
                  <a:cxn ang="0">
                    <a:pos x="0" y="0"/>
                  </a:cxn>
                </a:cxnLst>
                <a:rect l="0" t="0" r="r" b="b"/>
                <a:pathLst>
                  <a:path w="140" h="25">
                    <a:moveTo>
                      <a:pt x="0" y="0"/>
                    </a:moveTo>
                    <a:lnTo>
                      <a:pt x="140" y="0"/>
                    </a:lnTo>
                    <a:lnTo>
                      <a:pt x="140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14" name="Freeform 306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20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6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140" h="2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5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15" name="Freeform 307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2"/>
                  </a:cxn>
                  <a:cxn ang="0">
                    <a:pos x="0" y="12"/>
                  </a:cxn>
                  <a:cxn ang="0">
                    <a:pos x="0" y="0"/>
                  </a:cxn>
                </a:cxnLst>
                <a:rect l="0" t="0" r="r" b="b"/>
                <a:pathLst>
                  <a:path w="140" h="16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16" name="Freeform 308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140" h="12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C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17" name="Freeform 309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40" h="8">
                    <a:moveTo>
                      <a:pt x="0" y="0"/>
                    </a:moveTo>
                    <a:lnTo>
                      <a:pt x="140" y="0"/>
                    </a:lnTo>
                    <a:lnTo>
                      <a:pt x="140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18" name="Freeform 310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0" h="4">
                    <a:moveTo>
                      <a:pt x="0" y="0"/>
                    </a:moveTo>
                    <a:lnTo>
                      <a:pt x="140" y="0"/>
                    </a:lnTo>
                    <a:lnTo>
                      <a:pt x="14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19" name="Freeform 311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20" name="Freeform 312"/>
              <p:cNvSpPr>
                <a:spLocks noEditPoints="1"/>
              </p:cNvSpPr>
              <p:nvPr/>
            </p:nvSpPr>
            <p:spPr bwMode="auto">
              <a:xfrm>
                <a:off x="3651" y="3405"/>
                <a:ext cx="128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0"/>
                  </a:cxn>
                  <a:cxn ang="0">
                    <a:pos x="128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5" y="0"/>
                  </a:cxn>
                  <a:cxn ang="0">
                    <a:pos x="125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28" h="44">
                    <a:moveTo>
                      <a:pt x="0" y="0"/>
                    </a:moveTo>
                    <a:lnTo>
                      <a:pt x="128" y="0"/>
                    </a:lnTo>
                    <a:lnTo>
                      <a:pt x="128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5" y="0"/>
                    </a:lnTo>
                    <a:lnTo>
                      <a:pt x="125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21" name="Freeform 313"/>
              <p:cNvSpPr>
                <a:spLocks noEditPoints="1"/>
              </p:cNvSpPr>
              <p:nvPr/>
            </p:nvSpPr>
            <p:spPr bwMode="auto">
              <a:xfrm>
                <a:off x="3651" y="3405"/>
                <a:ext cx="125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0"/>
                  </a:cxn>
                  <a:cxn ang="0">
                    <a:pos x="125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2" y="0"/>
                  </a:cxn>
                  <a:cxn ang="0">
                    <a:pos x="122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25" h="44">
                    <a:moveTo>
                      <a:pt x="0" y="0"/>
                    </a:moveTo>
                    <a:lnTo>
                      <a:pt x="125" y="0"/>
                    </a:lnTo>
                    <a:lnTo>
                      <a:pt x="125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2" y="0"/>
                    </a:lnTo>
                    <a:lnTo>
                      <a:pt x="122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22" name="Freeform 314"/>
              <p:cNvSpPr>
                <a:spLocks noEditPoints="1"/>
              </p:cNvSpPr>
              <p:nvPr/>
            </p:nvSpPr>
            <p:spPr bwMode="auto">
              <a:xfrm>
                <a:off x="3651" y="3405"/>
                <a:ext cx="12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0"/>
                  </a:cxn>
                  <a:cxn ang="0">
                    <a:pos x="122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8" y="0"/>
                  </a:cxn>
                  <a:cxn ang="0">
                    <a:pos x="118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22" h="44">
                    <a:moveTo>
                      <a:pt x="0" y="0"/>
                    </a:moveTo>
                    <a:lnTo>
                      <a:pt x="122" y="0"/>
                    </a:lnTo>
                    <a:lnTo>
                      <a:pt x="122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8" y="0"/>
                    </a:lnTo>
                    <a:lnTo>
                      <a:pt x="118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23" name="Freeform 315"/>
              <p:cNvSpPr>
                <a:spLocks noEditPoints="1"/>
              </p:cNvSpPr>
              <p:nvPr/>
            </p:nvSpPr>
            <p:spPr bwMode="auto">
              <a:xfrm>
                <a:off x="3651" y="3405"/>
                <a:ext cx="118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" y="0"/>
                  </a:cxn>
                  <a:cxn ang="0">
                    <a:pos x="118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18" h="44">
                    <a:moveTo>
                      <a:pt x="0" y="0"/>
                    </a:moveTo>
                    <a:lnTo>
                      <a:pt x="118" y="0"/>
                    </a:lnTo>
                    <a:lnTo>
                      <a:pt x="118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5" y="0"/>
                    </a:lnTo>
                    <a:lnTo>
                      <a:pt x="115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24" name="Freeform 316"/>
              <p:cNvSpPr>
                <a:spLocks noEditPoints="1"/>
              </p:cNvSpPr>
              <p:nvPr/>
            </p:nvSpPr>
            <p:spPr bwMode="auto">
              <a:xfrm>
                <a:off x="3651" y="3405"/>
                <a:ext cx="115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1" y="0"/>
                  </a:cxn>
                  <a:cxn ang="0">
                    <a:pos x="111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15" h="44">
                    <a:moveTo>
                      <a:pt x="0" y="0"/>
                    </a:moveTo>
                    <a:lnTo>
                      <a:pt x="115" y="0"/>
                    </a:lnTo>
                    <a:lnTo>
                      <a:pt x="115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1" y="0"/>
                    </a:lnTo>
                    <a:lnTo>
                      <a:pt x="111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25" name="Freeform 317"/>
              <p:cNvSpPr>
                <a:spLocks noEditPoints="1"/>
              </p:cNvSpPr>
              <p:nvPr/>
            </p:nvSpPr>
            <p:spPr bwMode="auto">
              <a:xfrm>
                <a:off x="3651" y="3405"/>
                <a:ext cx="111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" y="0"/>
                  </a:cxn>
                  <a:cxn ang="0">
                    <a:pos x="111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8" y="0"/>
                  </a:cxn>
                  <a:cxn ang="0">
                    <a:pos x="108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11" h="44">
                    <a:moveTo>
                      <a:pt x="0" y="0"/>
                    </a:moveTo>
                    <a:lnTo>
                      <a:pt x="111" y="0"/>
                    </a:lnTo>
                    <a:lnTo>
                      <a:pt x="111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8" y="0"/>
                    </a:lnTo>
                    <a:lnTo>
                      <a:pt x="108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26" name="Freeform 318"/>
              <p:cNvSpPr>
                <a:spLocks noEditPoints="1"/>
              </p:cNvSpPr>
              <p:nvPr/>
            </p:nvSpPr>
            <p:spPr bwMode="auto">
              <a:xfrm>
                <a:off x="3651" y="3405"/>
                <a:ext cx="108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0"/>
                  </a:cxn>
                  <a:cxn ang="0">
                    <a:pos x="108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5" y="0"/>
                  </a:cxn>
                  <a:cxn ang="0">
                    <a:pos x="105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8" h="44">
                    <a:moveTo>
                      <a:pt x="0" y="0"/>
                    </a:moveTo>
                    <a:lnTo>
                      <a:pt x="108" y="0"/>
                    </a:lnTo>
                    <a:lnTo>
                      <a:pt x="108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5" y="0"/>
                    </a:lnTo>
                    <a:lnTo>
                      <a:pt x="105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27" name="Freeform 319"/>
              <p:cNvSpPr>
                <a:spLocks noEditPoints="1"/>
              </p:cNvSpPr>
              <p:nvPr/>
            </p:nvSpPr>
            <p:spPr bwMode="auto">
              <a:xfrm>
                <a:off x="3651" y="3405"/>
                <a:ext cx="105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0"/>
                  </a:cxn>
                  <a:cxn ang="0">
                    <a:pos x="105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1" y="0"/>
                  </a:cxn>
                  <a:cxn ang="0">
                    <a:pos x="101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5" h="44">
                    <a:moveTo>
                      <a:pt x="0" y="0"/>
                    </a:moveTo>
                    <a:lnTo>
                      <a:pt x="105" y="0"/>
                    </a:lnTo>
                    <a:lnTo>
                      <a:pt x="105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1" y="0"/>
                    </a:lnTo>
                    <a:lnTo>
                      <a:pt x="101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28" name="Freeform 320"/>
              <p:cNvSpPr>
                <a:spLocks noEditPoints="1"/>
              </p:cNvSpPr>
              <p:nvPr/>
            </p:nvSpPr>
            <p:spPr bwMode="auto">
              <a:xfrm>
                <a:off x="3651" y="3405"/>
                <a:ext cx="101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0"/>
                  </a:cxn>
                  <a:cxn ang="0">
                    <a:pos x="101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8" y="0"/>
                  </a:cxn>
                  <a:cxn ang="0">
                    <a:pos x="98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1" h="44">
                    <a:moveTo>
                      <a:pt x="0" y="0"/>
                    </a:moveTo>
                    <a:lnTo>
                      <a:pt x="101" y="0"/>
                    </a:lnTo>
                    <a:lnTo>
                      <a:pt x="101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8" y="0"/>
                    </a:lnTo>
                    <a:lnTo>
                      <a:pt x="98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29" name="Freeform 321"/>
              <p:cNvSpPr>
                <a:spLocks noEditPoints="1"/>
              </p:cNvSpPr>
              <p:nvPr/>
            </p:nvSpPr>
            <p:spPr bwMode="auto">
              <a:xfrm>
                <a:off x="3651" y="3405"/>
                <a:ext cx="98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0"/>
                  </a:cxn>
                  <a:cxn ang="0">
                    <a:pos x="98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5" y="0"/>
                  </a:cxn>
                  <a:cxn ang="0">
                    <a:pos x="95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8" h="44">
                    <a:moveTo>
                      <a:pt x="0" y="0"/>
                    </a:moveTo>
                    <a:lnTo>
                      <a:pt x="98" y="0"/>
                    </a:lnTo>
                    <a:lnTo>
                      <a:pt x="98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5" y="0"/>
                    </a:lnTo>
                    <a:lnTo>
                      <a:pt x="95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30" name="Freeform 322"/>
              <p:cNvSpPr>
                <a:spLocks noEditPoints="1"/>
              </p:cNvSpPr>
              <p:nvPr/>
            </p:nvSpPr>
            <p:spPr bwMode="auto">
              <a:xfrm>
                <a:off x="3651" y="3405"/>
                <a:ext cx="95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91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5" h="44">
                    <a:moveTo>
                      <a:pt x="0" y="0"/>
                    </a:moveTo>
                    <a:lnTo>
                      <a:pt x="95" y="0"/>
                    </a:lnTo>
                    <a:lnTo>
                      <a:pt x="95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1" y="0"/>
                    </a:lnTo>
                    <a:lnTo>
                      <a:pt x="91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31" name="Freeform 323"/>
              <p:cNvSpPr>
                <a:spLocks noEditPoints="1"/>
              </p:cNvSpPr>
              <p:nvPr/>
            </p:nvSpPr>
            <p:spPr bwMode="auto">
              <a:xfrm>
                <a:off x="3651" y="3405"/>
                <a:ext cx="91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0"/>
                  </a:cxn>
                  <a:cxn ang="0">
                    <a:pos x="91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8" y="0"/>
                  </a:cxn>
                  <a:cxn ang="0">
                    <a:pos x="88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1" h="44">
                    <a:moveTo>
                      <a:pt x="0" y="0"/>
                    </a:moveTo>
                    <a:lnTo>
                      <a:pt x="91" y="0"/>
                    </a:lnTo>
                    <a:lnTo>
                      <a:pt x="91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8" y="0"/>
                    </a:lnTo>
                    <a:lnTo>
                      <a:pt x="88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32" name="Freeform 324"/>
              <p:cNvSpPr>
                <a:spLocks noEditPoints="1"/>
              </p:cNvSpPr>
              <p:nvPr/>
            </p:nvSpPr>
            <p:spPr bwMode="auto">
              <a:xfrm>
                <a:off x="3651" y="3405"/>
                <a:ext cx="88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0"/>
                  </a:cxn>
                  <a:cxn ang="0">
                    <a:pos x="88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88" h="44">
                    <a:moveTo>
                      <a:pt x="0" y="0"/>
                    </a:moveTo>
                    <a:lnTo>
                      <a:pt x="88" y="0"/>
                    </a:lnTo>
                    <a:lnTo>
                      <a:pt x="88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4" y="0"/>
                    </a:lnTo>
                    <a:lnTo>
                      <a:pt x="84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33" name="Freeform 325"/>
              <p:cNvSpPr>
                <a:spLocks noEditPoints="1"/>
              </p:cNvSpPr>
              <p:nvPr/>
            </p:nvSpPr>
            <p:spPr bwMode="auto">
              <a:xfrm>
                <a:off x="3651" y="3405"/>
                <a:ext cx="84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0"/>
                  </a:cxn>
                  <a:cxn ang="0">
                    <a:pos x="84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84" h="44">
                    <a:moveTo>
                      <a:pt x="0" y="0"/>
                    </a:moveTo>
                    <a:lnTo>
                      <a:pt x="84" y="0"/>
                    </a:lnTo>
                    <a:lnTo>
                      <a:pt x="84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1" y="0"/>
                    </a:lnTo>
                    <a:lnTo>
                      <a:pt x="81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34" name="Freeform 326"/>
              <p:cNvSpPr>
                <a:spLocks noEditPoints="1"/>
              </p:cNvSpPr>
              <p:nvPr/>
            </p:nvSpPr>
            <p:spPr bwMode="auto">
              <a:xfrm>
                <a:off x="3651" y="3405"/>
                <a:ext cx="81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" y="0"/>
                  </a:cxn>
                  <a:cxn ang="0">
                    <a:pos x="81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8" y="0"/>
                  </a:cxn>
                  <a:cxn ang="0">
                    <a:pos x="78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81" h="44">
                    <a:moveTo>
                      <a:pt x="0" y="0"/>
                    </a:moveTo>
                    <a:lnTo>
                      <a:pt x="81" y="0"/>
                    </a:lnTo>
                    <a:lnTo>
                      <a:pt x="81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8" y="0"/>
                    </a:lnTo>
                    <a:lnTo>
                      <a:pt x="78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35" name="Freeform 327"/>
              <p:cNvSpPr>
                <a:spLocks noEditPoints="1"/>
              </p:cNvSpPr>
              <p:nvPr/>
            </p:nvSpPr>
            <p:spPr bwMode="auto">
              <a:xfrm>
                <a:off x="3651" y="3405"/>
                <a:ext cx="78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78" h="44">
                    <a:moveTo>
                      <a:pt x="0" y="0"/>
                    </a:moveTo>
                    <a:lnTo>
                      <a:pt x="78" y="0"/>
                    </a:lnTo>
                    <a:lnTo>
                      <a:pt x="78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4" y="0"/>
                    </a:lnTo>
                    <a:lnTo>
                      <a:pt x="74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36" name="Freeform 328"/>
              <p:cNvSpPr>
                <a:spLocks noEditPoints="1"/>
              </p:cNvSpPr>
              <p:nvPr/>
            </p:nvSpPr>
            <p:spPr bwMode="auto">
              <a:xfrm>
                <a:off x="3651" y="3405"/>
                <a:ext cx="74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0"/>
                  </a:cxn>
                  <a:cxn ang="0">
                    <a:pos x="74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1" y="0"/>
                  </a:cxn>
                  <a:cxn ang="0">
                    <a:pos x="71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74" h="44">
                    <a:moveTo>
                      <a:pt x="0" y="0"/>
                    </a:moveTo>
                    <a:lnTo>
                      <a:pt x="74" y="0"/>
                    </a:lnTo>
                    <a:lnTo>
                      <a:pt x="74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1" y="0"/>
                    </a:lnTo>
                    <a:lnTo>
                      <a:pt x="71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37" name="Freeform 329"/>
              <p:cNvSpPr>
                <a:spLocks noEditPoints="1"/>
              </p:cNvSpPr>
              <p:nvPr/>
            </p:nvSpPr>
            <p:spPr bwMode="auto">
              <a:xfrm>
                <a:off x="3651" y="3405"/>
                <a:ext cx="71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71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71" h="44">
                    <a:moveTo>
                      <a:pt x="0" y="0"/>
                    </a:moveTo>
                    <a:lnTo>
                      <a:pt x="71" y="0"/>
                    </a:lnTo>
                    <a:lnTo>
                      <a:pt x="71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7" y="0"/>
                    </a:lnTo>
                    <a:lnTo>
                      <a:pt x="67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38" name="Freeform 330"/>
              <p:cNvSpPr>
                <a:spLocks noEditPoints="1"/>
              </p:cNvSpPr>
              <p:nvPr/>
            </p:nvSpPr>
            <p:spPr bwMode="auto">
              <a:xfrm>
                <a:off x="3651" y="3405"/>
                <a:ext cx="67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0"/>
                  </a:cxn>
                  <a:cxn ang="0">
                    <a:pos x="67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4" y="0"/>
                  </a:cxn>
                  <a:cxn ang="0">
                    <a:pos x="64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67" h="44">
                    <a:moveTo>
                      <a:pt x="0" y="0"/>
                    </a:moveTo>
                    <a:lnTo>
                      <a:pt x="67" y="0"/>
                    </a:lnTo>
                    <a:lnTo>
                      <a:pt x="67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4" y="0"/>
                    </a:lnTo>
                    <a:lnTo>
                      <a:pt x="64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39" name="Freeform 331"/>
              <p:cNvSpPr>
                <a:spLocks noEditPoints="1"/>
              </p:cNvSpPr>
              <p:nvPr/>
            </p:nvSpPr>
            <p:spPr bwMode="auto">
              <a:xfrm>
                <a:off x="3651" y="3405"/>
                <a:ext cx="64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0"/>
                  </a:cxn>
                  <a:cxn ang="0">
                    <a:pos x="64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1" y="0"/>
                  </a:cxn>
                  <a:cxn ang="0">
                    <a:pos x="61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64" h="44">
                    <a:moveTo>
                      <a:pt x="0" y="0"/>
                    </a:moveTo>
                    <a:lnTo>
                      <a:pt x="64" y="0"/>
                    </a:lnTo>
                    <a:lnTo>
                      <a:pt x="64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1" y="0"/>
                    </a:lnTo>
                    <a:lnTo>
                      <a:pt x="61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40" name="Freeform 332"/>
              <p:cNvSpPr>
                <a:spLocks noEditPoints="1"/>
              </p:cNvSpPr>
              <p:nvPr/>
            </p:nvSpPr>
            <p:spPr bwMode="auto">
              <a:xfrm>
                <a:off x="3651" y="3405"/>
                <a:ext cx="61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0"/>
                  </a:cxn>
                  <a:cxn ang="0">
                    <a:pos x="61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7" y="0"/>
                  </a:cxn>
                  <a:cxn ang="0">
                    <a:pos x="57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61" h="44">
                    <a:moveTo>
                      <a:pt x="0" y="0"/>
                    </a:moveTo>
                    <a:lnTo>
                      <a:pt x="61" y="0"/>
                    </a:lnTo>
                    <a:lnTo>
                      <a:pt x="61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7" y="0"/>
                    </a:lnTo>
                    <a:lnTo>
                      <a:pt x="57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41" name="Freeform 333"/>
              <p:cNvSpPr>
                <a:spLocks noEditPoints="1"/>
              </p:cNvSpPr>
              <p:nvPr/>
            </p:nvSpPr>
            <p:spPr bwMode="auto">
              <a:xfrm>
                <a:off x="3651" y="3405"/>
                <a:ext cx="57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0"/>
                  </a:cxn>
                  <a:cxn ang="0">
                    <a:pos x="57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54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57" h="44">
                    <a:moveTo>
                      <a:pt x="0" y="0"/>
                    </a:moveTo>
                    <a:lnTo>
                      <a:pt x="57" y="0"/>
                    </a:lnTo>
                    <a:lnTo>
                      <a:pt x="57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4" y="0"/>
                    </a:lnTo>
                    <a:lnTo>
                      <a:pt x="54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42" name="Freeform 334"/>
              <p:cNvSpPr>
                <a:spLocks noEditPoints="1"/>
              </p:cNvSpPr>
              <p:nvPr/>
            </p:nvSpPr>
            <p:spPr bwMode="auto">
              <a:xfrm>
                <a:off x="3651" y="3405"/>
                <a:ext cx="54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4" y="0"/>
                  </a:cxn>
                  <a:cxn ang="0">
                    <a:pos x="54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54" h="44">
                    <a:moveTo>
                      <a:pt x="0" y="0"/>
                    </a:moveTo>
                    <a:lnTo>
                      <a:pt x="54" y="0"/>
                    </a:lnTo>
                    <a:lnTo>
                      <a:pt x="54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0" y="0"/>
                    </a:lnTo>
                    <a:lnTo>
                      <a:pt x="50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43" name="Freeform 335"/>
              <p:cNvSpPr>
                <a:spLocks noEditPoints="1"/>
              </p:cNvSpPr>
              <p:nvPr/>
            </p:nvSpPr>
            <p:spPr bwMode="auto">
              <a:xfrm>
                <a:off x="3651" y="3405"/>
                <a:ext cx="50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0"/>
                  </a:cxn>
                  <a:cxn ang="0">
                    <a:pos x="50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50" h="44">
                    <a:moveTo>
                      <a:pt x="0" y="0"/>
                    </a:moveTo>
                    <a:lnTo>
                      <a:pt x="50" y="0"/>
                    </a:lnTo>
                    <a:lnTo>
                      <a:pt x="50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7" y="0"/>
                    </a:lnTo>
                    <a:lnTo>
                      <a:pt x="47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44" name="Freeform 336"/>
              <p:cNvSpPr>
                <a:spLocks noEditPoints="1"/>
              </p:cNvSpPr>
              <p:nvPr/>
            </p:nvSpPr>
            <p:spPr bwMode="auto">
              <a:xfrm>
                <a:off x="3651" y="3405"/>
                <a:ext cx="47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0"/>
                  </a:cxn>
                  <a:cxn ang="0">
                    <a:pos x="47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47" h="44">
                    <a:moveTo>
                      <a:pt x="0" y="0"/>
                    </a:moveTo>
                    <a:lnTo>
                      <a:pt x="47" y="0"/>
                    </a:lnTo>
                    <a:lnTo>
                      <a:pt x="47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45" name="Freeform 337"/>
              <p:cNvSpPr>
                <a:spLocks noEditPoints="1"/>
              </p:cNvSpPr>
              <p:nvPr/>
            </p:nvSpPr>
            <p:spPr bwMode="auto">
              <a:xfrm>
                <a:off x="3651" y="3405"/>
                <a:ext cx="44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0"/>
                  </a:cxn>
                  <a:cxn ang="0">
                    <a:pos x="44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44" h="44">
                    <a:moveTo>
                      <a:pt x="0" y="0"/>
                    </a:move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0" y="0"/>
                    </a:lnTo>
                    <a:lnTo>
                      <a:pt x="40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46" name="Freeform 338"/>
              <p:cNvSpPr>
                <a:spLocks noEditPoints="1"/>
              </p:cNvSpPr>
              <p:nvPr/>
            </p:nvSpPr>
            <p:spPr bwMode="auto">
              <a:xfrm>
                <a:off x="3651" y="3405"/>
                <a:ext cx="40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0"/>
                  </a:cxn>
                  <a:cxn ang="0">
                    <a:pos x="40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7" y="0"/>
                  </a:cxn>
                  <a:cxn ang="0">
                    <a:pos x="37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40" h="44">
                    <a:moveTo>
                      <a:pt x="0" y="0"/>
                    </a:moveTo>
                    <a:lnTo>
                      <a:pt x="40" y="0"/>
                    </a:lnTo>
                    <a:lnTo>
                      <a:pt x="40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7" y="0"/>
                    </a:lnTo>
                    <a:lnTo>
                      <a:pt x="37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47" name="Freeform 339"/>
              <p:cNvSpPr>
                <a:spLocks noEditPoints="1"/>
              </p:cNvSpPr>
              <p:nvPr/>
            </p:nvSpPr>
            <p:spPr bwMode="auto">
              <a:xfrm>
                <a:off x="3651" y="3405"/>
                <a:ext cx="37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0"/>
                  </a:cxn>
                  <a:cxn ang="0">
                    <a:pos x="37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37" h="44">
                    <a:moveTo>
                      <a:pt x="0" y="0"/>
                    </a:moveTo>
                    <a:lnTo>
                      <a:pt x="37" y="0"/>
                    </a:lnTo>
                    <a:lnTo>
                      <a:pt x="37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48" name="Freeform 340"/>
              <p:cNvSpPr>
                <a:spLocks noEditPoints="1"/>
              </p:cNvSpPr>
              <p:nvPr/>
            </p:nvSpPr>
            <p:spPr bwMode="auto">
              <a:xfrm>
                <a:off x="3651" y="3405"/>
                <a:ext cx="34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0"/>
                  </a:cxn>
                  <a:cxn ang="0">
                    <a:pos x="34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0" y="0"/>
                  </a:cxn>
                  <a:cxn ang="0">
                    <a:pos x="3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34" h="44">
                    <a:moveTo>
                      <a:pt x="0" y="0"/>
                    </a:moveTo>
                    <a:lnTo>
                      <a:pt x="34" y="0"/>
                    </a:lnTo>
                    <a:lnTo>
                      <a:pt x="34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0" y="0"/>
                    </a:lnTo>
                    <a:lnTo>
                      <a:pt x="30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49" name="Freeform 341"/>
              <p:cNvSpPr>
                <a:spLocks noEditPoints="1"/>
              </p:cNvSpPr>
              <p:nvPr/>
            </p:nvSpPr>
            <p:spPr bwMode="auto">
              <a:xfrm>
                <a:off x="3651" y="3405"/>
                <a:ext cx="30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30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30" y="0"/>
                    </a:lnTo>
                    <a:lnTo>
                      <a:pt x="30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7" y="0"/>
                    </a:lnTo>
                    <a:lnTo>
                      <a:pt x="27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50" name="Freeform 342"/>
              <p:cNvSpPr>
                <a:spLocks noEditPoints="1"/>
              </p:cNvSpPr>
              <p:nvPr/>
            </p:nvSpPr>
            <p:spPr bwMode="auto">
              <a:xfrm>
                <a:off x="3651" y="3405"/>
                <a:ext cx="27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0"/>
                  </a:cxn>
                  <a:cxn ang="0">
                    <a:pos x="27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27" h="44">
                    <a:moveTo>
                      <a:pt x="0" y="0"/>
                    </a:moveTo>
                    <a:lnTo>
                      <a:pt x="27" y="0"/>
                    </a:lnTo>
                    <a:lnTo>
                      <a:pt x="27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3" y="0"/>
                    </a:lnTo>
                    <a:lnTo>
                      <a:pt x="23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51" name="Freeform 343"/>
              <p:cNvSpPr>
                <a:spLocks noEditPoints="1"/>
              </p:cNvSpPr>
              <p:nvPr/>
            </p:nvSpPr>
            <p:spPr bwMode="auto">
              <a:xfrm>
                <a:off x="3651" y="3405"/>
                <a:ext cx="2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2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0" y="0"/>
                  </a:cxn>
                  <a:cxn ang="0">
                    <a:pos x="2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23" h="44">
                    <a:moveTo>
                      <a:pt x="0" y="0"/>
                    </a:moveTo>
                    <a:lnTo>
                      <a:pt x="23" y="0"/>
                    </a:lnTo>
                    <a:lnTo>
                      <a:pt x="23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0" y="0"/>
                    </a:lnTo>
                    <a:lnTo>
                      <a:pt x="20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52" name="Freeform 344"/>
              <p:cNvSpPr>
                <a:spLocks noEditPoints="1"/>
              </p:cNvSpPr>
              <p:nvPr/>
            </p:nvSpPr>
            <p:spPr bwMode="auto">
              <a:xfrm>
                <a:off x="3651" y="3405"/>
                <a:ext cx="20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0"/>
                  </a:cxn>
                  <a:cxn ang="0">
                    <a:pos x="20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20" h="44">
                    <a:moveTo>
                      <a:pt x="0" y="0"/>
                    </a:moveTo>
                    <a:lnTo>
                      <a:pt x="20" y="0"/>
                    </a:lnTo>
                    <a:lnTo>
                      <a:pt x="20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7" y="0"/>
                    </a:lnTo>
                    <a:lnTo>
                      <a:pt x="17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53" name="Freeform 345"/>
              <p:cNvSpPr>
                <a:spLocks noEditPoints="1"/>
              </p:cNvSpPr>
              <p:nvPr/>
            </p:nvSpPr>
            <p:spPr bwMode="auto">
              <a:xfrm>
                <a:off x="3651" y="3405"/>
                <a:ext cx="17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7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7" h="44">
                    <a:moveTo>
                      <a:pt x="0" y="0"/>
                    </a:moveTo>
                    <a:lnTo>
                      <a:pt x="17" y="0"/>
                    </a:lnTo>
                    <a:lnTo>
                      <a:pt x="17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" y="0"/>
                    </a:lnTo>
                    <a:lnTo>
                      <a:pt x="13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5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54" name="Freeform 346"/>
              <p:cNvSpPr>
                <a:spLocks noEditPoints="1"/>
              </p:cNvSpPr>
              <p:nvPr/>
            </p:nvSpPr>
            <p:spPr bwMode="auto">
              <a:xfrm>
                <a:off x="3651" y="3405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1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3" h="44">
                    <a:moveTo>
                      <a:pt x="0" y="0"/>
                    </a:moveTo>
                    <a:lnTo>
                      <a:pt x="13" y="0"/>
                    </a:lnTo>
                    <a:lnTo>
                      <a:pt x="13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" y="0"/>
                    </a:lnTo>
                    <a:lnTo>
                      <a:pt x="10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55" name="Freeform 347"/>
              <p:cNvSpPr>
                <a:spLocks noEditPoints="1"/>
              </p:cNvSpPr>
              <p:nvPr/>
            </p:nvSpPr>
            <p:spPr bwMode="auto">
              <a:xfrm>
                <a:off x="3651" y="3405"/>
                <a:ext cx="10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0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" h="44">
                    <a:moveTo>
                      <a:pt x="0" y="0"/>
                    </a:moveTo>
                    <a:lnTo>
                      <a:pt x="10" y="0"/>
                    </a:lnTo>
                    <a:lnTo>
                      <a:pt x="10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" y="0"/>
                    </a:lnTo>
                    <a:lnTo>
                      <a:pt x="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C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56" name="Freeform 348"/>
              <p:cNvSpPr>
                <a:spLocks noEditPoints="1"/>
              </p:cNvSpPr>
              <p:nvPr/>
            </p:nvSpPr>
            <p:spPr bwMode="auto">
              <a:xfrm>
                <a:off x="3651" y="3405"/>
                <a:ext cx="6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6" h="44">
                    <a:moveTo>
                      <a:pt x="0" y="0"/>
                    </a:moveTo>
                    <a:lnTo>
                      <a:pt x="6" y="0"/>
                    </a:lnTo>
                    <a:lnTo>
                      <a:pt x="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57" name="Freeform 349"/>
              <p:cNvSpPr>
                <a:spLocks noEditPoints="1"/>
              </p:cNvSpPr>
              <p:nvPr/>
            </p:nvSpPr>
            <p:spPr bwMode="auto">
              <a:xfrm>
                <a:off x="3651" y="3405"/>
                <a:ext cx="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3" h="44">
                    <a:moveTo>
                      <a:pt x="0" y="0"/>
                    </a:moveTo>
                    <a:lnTo>
                      <a:pt x="3" y="0"/>
                    </a:lnTo>
                    <a:lnTo>
                      <a:pt x="3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58" name="Freeform 350"/>
              <p:cNvSpPr>
                <a:spLocks noEditPoints="1"/>
              </p:cNvSpPr>
              <p:nvPr/>
            </p:nvSpPr>
            <p:spPr bwMode="auto">
              <a:xfrm>
                <a:off x="3651" y="3405"/>
                <a:ext cx="1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h="44">
                    <a:moveTo>
                      <a:pt x="0" y="0"/>
                    </a:move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59" name="Freeform 351"/>
              <p:cNvSpPr>
                <a:spLocks noEditPoints="1"/>
              </p:cNvSpPr>
              <p:nvPr/>
            </p:nvSpPr>
            <p:spPr bwMode="auto">
              <a:xfrm>
                <a:off x="3651" y="3269"/>
                <a:ext cx="14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40" h="5">
                    <a:moveTo>
                      <a:pt x="0" y="0"/>
                    </a:moveTo>
                    <a:lnTo>
                      <a:pt x="140" y="0"/>
                    </a:lnTo>
                    <a:lnTo>
                      <a:pt x="140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60" name="Freeform 352"/>
              <p:cNvSpPr>
                <a:spLocks noEditPoints="1"/>
              </p:cNvSpPr>
              <p:nvPr/>
            </p:nvSpPr>
            <p:spPr bwMode="auto">
              <a:xfrm>
                <a:off x="3651" y="3269"/>
                <a:ext cx="14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40" y="1"/>
                  </a:cxn>
                  <a:cxn ang="0">
                    <a:pos x="140" y="4"/>
                  </a:cxn>
                  <a:cxn ang="0">
                    <a:pos x="0" y="4"/>
                  </a:cxn>
                  <a:cxn ang="0">
                    <a:pos x="0" y="1"/>
                  </a:cxn>
                </a:cxnLst>
                <a:rect l="0" t="0" r="r" b="b"/>
                <a:pathLst>
                  <a:path w="140" h="4">
                    <a:moveTo>
                      <a:pt x="0" y="0"/>
                    </a:moveTo>
                    <a:lnTo>
                      <a:pt x="140" y="0"/>
                    </a:lnTo>
                    <a:lnTo>
                      <a:pt x="14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0" y="1"/>
                    </a:moveTo>
                    <a:lnTo>
                      <a:pt x="140" y="1"/>
                    </a:lnTo>
                    <a:lnTo>
                      <a:pt x="140" y="4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D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61" name="Freeform 353"/>
              <p:cNvSpPr>
                <a:spLocks noEditPoints="1"/>
              </p:cNvSpPr>
              <p:nvPr/>
            </p:nvSpPr>
            <p:spPr bwMode="auto">
              <a:xfrm>
                <a:off x="3651" y="3270"/>
                <a:ext cx="14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40" y="1"/>
                  </a:cxn>
                  <a:cxn ang="0">
                    <a:pos x="140" y="2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rect l="0" t="0" r="r" b="b"/>
                <a:pathLst>
                  <a:path w="140" h="3">
                    <a:moveTo>
                      <a:pt x="0" y="0"/>
                    </a:moveTo>
                    <a:lnTo>
                      <a:pt x="140" y="0"/>
                    </a:lnTo>
                    <a:lnTo>
                      <a:pt x="140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0" y="1"/>
                    </a:moveTo>
                    <a:lnTo>
                      <a:pt x="140" y="1"/>
                    </a:lnTo>
                    <a:lnTo>
                      <a:pt x="140" y="2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62" name="Freeform 354"/>
              <p:cNvSpPr>
                <a:spLocks noEditPoints="1"/>
              </p:cNvSpPr>
              <p:nvPr/>
            </p:nvSpPr>
            <p:spPr bwMode="auto">
              <a:xfrm>
                <a:off x="3651" y="3271"/>
                <a:ext cx="14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0" h="1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63" name="Rectangle 355"/>
              <p:cNvSpPr>
                <a:spLocks noChangeArrowheads="1"/>
              </p:cNvSpPr>
              <p:nvPr/>
            </p:nvSpPr>
            <p:spPr bwMode="auto">
              <a:xfrm>
                <a:off x="3651" y="3269"/>
                <a:ext cx="140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64" name="Freeform 356"/>
              <p:cNvSpPr>
                <a:spLocks noEditPoints="1"/>
              </p:cNvSpPr>
              <p:nvPr/>
            </p:nvSpPr>
            <p:spPr bwMode="auto">
              <a:xfrm>
                <a:off x="3651" y="3274"/>
                <a:ext cx="140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9" y="0"/>
                  </a:cxn>
                  <a:cxn ang="0">
                    <a:pos x="139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40" h="21">
                    <a:moveTo>
                      <a:pt x="0" y="0"/>
                    </a:moveTo>
                    <a:lnTo>
                      <a:pt x="140" y="0"/>
                    </a:lnTo>
                    <a:lnTo>
                      <a:pt x="140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9" y="0"/>
                    </a:lnTo>
                    <a:lnTo>
                      <a:pt x="13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65" name="Freeform 357"/>
              <p:cNvSpPr>
                <a:spLocks noEditPoints="1"/>
              </p:cNvSpPr>
              <p:nvPr/>
            </p:nvSpPr>
            <p:spPr bwMode="auto">
              <a:xfrm>
                <a:off x="3651" y="3274"/>
                <a:ext cx="13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" y="0"/>
                  </a:cxn>
                  <a:cxn ang="0">
                    <a:pos x="139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38" y="0"/>
                  </a:cxn>
                  <a:cxn ang="0">
                    <a:pos x="138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39" h="21">
                    <a:moveTo>
                      <a:pt x="0" y="0"/>
                    </a:moveTo>
                    <a:lnTo>
                      <a:pt x="139" y="0"/>
                    </a:lnTo>
                    <a:lnTo>
                      <a:pt x="13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38" y="0"/>
                    </a:lnTo>
                    <a:lnTo>
                      <a:pt x="138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66" name="Freeform 358"/>
              <p:cNvSpPr>
                <a:spLocks noEditPoints="1"/>
              </p:cNvSpPr>
              <p:nvPr/>
            </p:nvSpPr>
            <p:spPr bwMode="auto">
              <a:xfrm>
                <a:off x="3652" y="3274"/>
                <a:ext cx="13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" y="0"/>
                  </a:cxn>
                  <a:cxn ang="0">
                    <a:pos x="137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36" y="0"/>
                  </a:cxn>
                  <a:cxn ang="0">
                    <a:pos x="136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37" h="21">
                    <a:moveTo>
                      <a:pt x="0" y="0"/>
                    </a:moveTo>
                    <a:lnTo>
                      <a:pt x="137" y="0"/>
                    </a:lnTo>
                    <a:lnTo>
                      <a:pt x="137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36" y="0"/>
                    </a:lnTo>
                    <a:lnTo>
                      <a:pt x="136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C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67" name="Freeform 359"/>
              <p:cNvSpPr>
                <a:spLocks noEditPoints="1"/>
              </p:cNvSpPr>
              <p:nvPr/>
            </p:nvSpPr>
            <p:spPr bwMode="auto">
              <a:xfrm>
                <a:off x="3653" y="3274"/>
                <a:ext cx="13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" y="0"/>
                  </a:cxn>
                  <a:cxn ang="0">
                    <a:pos x="135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34" y="0"/>
                  </a:cxn>
                  <a:cxn ang="0">
                    <a:pos x="134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35" h="21">
                    <a:moveTo>
                      <a:pt x="0" y="0"/>
                    </a:moveTo>
                    <a:lnTo>
                      <a:pt x="135" y="0"/>
                    </a:lnTo>
                    <a:lnTo>
                      <a:pt x="135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34" y="0"/>
                    </a:lnTo>
                    <a:lnTo>
                      <a:pt x="134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D9D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68" name="Freeform 360"/>
              <p:cNvSpPr>
                <a:spLocks noEditPoints="1"/>
              </p:cNvSpPr>
              <p:nvPr/>
            </p:nvSpPr>
            <p:spPr bwMode="auto">
              <a:xfrm>
                <a:off x="3654" y="3274"/>
                <a:ext cx="13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32" y="0"/>
                  </a:cxn>
                  <a:cxn ang="0">
                    <a:pos x="132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33" h="21">
                    <a:moveTo>
                      <a:pt x="0" y="0"/>
                    </a:moveTo>
                    <a:lnTo>
                      <a:pt x="133" y="0"/>
                    </a:lnTo>
                    <a:lnTo>
                      <a:pt x="13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32" y="0"/>
                    </a:lnTo>
                    <a:lnTo>
                      <a:pt x="132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69" name="Freeform 361"/>
              <p:cNvSpPr>
                <a:spLocks noEditPoints="1"/>
              </p:cNvSpPr>
              <p:nvPr/>
            </p:nvSpPr>
            <p:spPr bwMode="auto">
              <a:xfrm>
                <a:off x="3655" y="3274"/>
                <a:ext cx="13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1" y="0"/>
                  </a:cxn>
                  <a:cxn ang="0">
                    <a:pos x="13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30" y="0"/>
                  </a:cxn>
                  <a:cxn ang="0">
                    <a:pos x="130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31" h="21">
                    <a:moveTo>
                      <a:pt x="0" y="0"/>
                    </a:moveTo>
                    <a:lnTo>
                      <a:pt x="131" y="0"/>
                    </a:lnTo>
                    <a:lnTo>
                      <a:pt x="13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30" y="0"/>
                    </a:lnTo>
                    <a:lnTo>
                      <a:pt x="130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F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70" name="Freeform 362"/>
              <p:cNvSpPr>
                <a:spLocks noEditPoints="1"/>
              </p:cNvSpPr>
              <p:nvPr/>
            </p:nvSpPr>
            <p:spPr bwMode="auto">
              <a:xfrm>
                <a:off x="3656" y="3274"/>
                <a:ext cx="12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9" y="0"/>
                  </a:cxn>
                  <a:cxn ang="0">
                    <a:pos x="129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28" y="0"/>
                  </a:cxn>
                  <a:cxn ang="0">
                    <a:pos x="128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29" h="21">
                    <a:moveTo>
                      <a:pt x="0" y="0"/>
                    </a:moveTo>
                    <a:lnTo>
                      <a:pt x="129" y="0"/>
                    </a:lnTo>
                    <a:lnTo>
                      <a:pt x="12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28" y="0"/>
                    </a:lnTo>
                    <a:lnTo>
                      <a:pt x="128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71" name="Freeform 363"/>
              <p:cNvSpPr>
                <a:spLocks noEditPoints="1"/>
              </p:cNvSpPr>
              <p:nvPr/>
            </p:nvSpPr>
            <p:spPr bwMode="auto">
              <a:xfrm>
                <a:off x="3657" y="3274"/>
                <a:ext cx="12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0"/>
                  </a:cxn>
                  <a:cxn ang="0">
                    <a:pos x="127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26" y="0"/>
                  </a:cxn>
                  <a:cxn ang="0">
                    <a:pos x="126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27" h="21">
                    <a:moveTo>
                      <a:pt x="0" y="0"/>
                    </a:moveTo>
                    <a:lnTo>
                      <a:pt x="127" y="0"/>
                    </a:lnTo>
                    <a:lnTo>
                      <a:pt x="127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26" y="0"/>
                    </a:lnTo>
                    <a:lnTo>
                      <a:pt x="126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1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72" name="Freeform 364"/>
              <p:cNvSpPr>
                <a:spLocks noEditPoints="1"/>
              </p:cNvSpPr>
              <p:nvPr/>
            </p:nvSpPr>
            <p:spPr bwMode="auto">
              <a:xfrm>
                <a:off x="3658" y="3274"/>
                <a:ext cx="12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0"/>
                  </a:cxn>
                  <a:cxn ang="0">
                    <a:pos x="125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24" y="0"/>
                  </a:cxn>
                  <a:cxn ang="0">
                    <a:pos x="124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25" h="21">
                    <a:moveTo>
                      <a:pt x="0" y="0"/>
                    </a:moveTo>
                    <a:lnTo>
                      <a:pt x="125" y="0"/>
                    </a:lnTo>
                    <a:lnTo>
                      <a:pt x="125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24" y="0"/>
                    </a:lnTo>
                    <a:lnTo>
                      <a:pt x="124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A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73" name="Freeform 365"/>
              <p:cNvSpPr>
                <a:spLocks noEditPoints="1"/>
              </p:cNvSpPr>
              <p:nvPr/>
            </p:nvSpPr>
            <p:spPr bwMode="auto">
              <a:xfrm>
                <a:off x="3659" y="3274"/>
                <a:ext cx="12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3" y="0"/>
                  </a:cxn>
                  <a:cxn ang="0">
                    <a:pos x="123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3" y="0"/>
                  </a:cxn>
                  <a:cxn ang="0">
                    <a:pos x="123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23" h="21">
                    <a:moveTo>
                      <a:pt x="0" y="0"/>
                    </a:moveTo>
                    <a:lnTo>
                      <a:pt x="123" y="0"/>
                    </a:lnTo>
                    <a:lnTo>
                      <a:pt x="12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3" y="0"/>
                    </a:lnTo>
                    <a:lnTo>
                      <a:pt x="12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74" name="Freeform 366"/>
              <p:cNvSpPr>
                <a:spLocks noEditPoints="1"/>
              </p:cNvSpPr>
              <p:nvPr/>
            </p:nvSpPr>
            <p:spPr bwMode="auto">
              <a:xfrm>
                <a:off x="3659" y="3274"/>
                <a:ext cx="12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3" y="0"/>
                  </a:cxn>
                  <a:cxn ang="0">
                    <a:pos x="123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21" y="0"/>
                  </a:cxn>
                  <a:cxn ang="0">
                    <a:pos x="121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123" h="21">
                    <a:moveTo>
                      <a:pt x="0" y="0"/>
                    </a:moveTo>
                    <a:lnTo>
                      <a:pt x="123" y="0"/>
                    </a:lnTo>
                    <a:lnTo>
                      <a:pt x="12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121" y="0"/>
                    </a:lnTo>
                    <a:lnTo>
                      <a:pt x="121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4A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75" name="Freeform 367"/>
              <p:cNvSpPr>
                <a:spLocks noEditPoints="1"/>
              </p:cNvSpPr>
              <p:nvPr/>
            </p:nvSpPr>
            <p:spPr bwMode="auto">
              <a:xfrm>
                <a:off x="3661" y="3274"/>
                <a:ext cx="11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" y="0"/>
                  </a:cxn>
                  <a:cxn ang="0">
                    <a:pos x="119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9" y="0"/>
                  </a:cxn>
                  <a:cxn ang="0">
                    <a:pos x="119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19" h="21">
                    <a:moveTo>
                      <a:pt x="0" y="0"/>
                    </a:moveTo>
                    <a:lnTo>
                      <a:pt x="119" y="0"/>
                    </a:lnTo>
                    <a:lnTo>
                      <a:pt x="11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9" y="0"/>
                    </a:lnTo>
                    <a:lnTo>
                      <a:pt x="11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76" name="Freeform 368"/>
              <p:cNvSpPr>
                <a:spLocks noEditPoints="1"/>
              </p:cNvSpPr>
              <p:nvPr/>
            </p:nvSpPr>
            <p:spPr bwMode="auto">
              <a:xfrm>
                <a:off x="3661" y="3274"/>
                <a:ext cx="11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" y="0"/>
                  </a:cxn>
                  <a:cxn ang="0">
                    <a:pos x="119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18" y="0"/>
                  </a:cxn>
                  <a:cxn ang="0">
                    <a:pos x="118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19" h="21">
                    <a:moveTo>
                      <a:pt x="0" y="0"/>
                    </a:moveTo>
                    <a:lnTo>
                      <a:pt x="119" y="0"/>
                    </a:lnTo>
                    <a:lnTo>
                      <a:pt x="11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18" y="0"/>
                    </a:lnTo>
                    <a:lnTo>
                      <a:pt x="118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77" name="Freeform 369"/>
              <p:cNvSpPr>
                <a:spLocks noEditPoints="1"/>
              </p:cNvSpPr>
              <p:nvPr/>
            </p:nvSpPr>
            <p:spPr bwMode="auto">
              <a:xfrm>
                <a:off x="3662" y="3274"/>
                <a:ext cx="11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6" y="0"/>
                  </a:cxn>
                  <a:cxn ang="0">
                    <a:pos x="116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117" h="21">
                    <a:moveTo>
                      <a:pt x="0" y="0"/>
                    </a:moveTo>
                    <a:lnTo>
                      <a:pt x="117" y="0"/>
                    </a:lnTo>
                    <a:lnTo>
                      <a:pt x="117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116" y="0"/>
                    </a:lnTo>
                    <a:lnTo>
                      <a:pt x="116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8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78" name="Freeform 370"/>
              <p:cNvSpPr>
                <a:spLocks noEditPoints="1"/>
              </p:cNvSpPr>
              <p:nvPr/>
            </p:nvSpPr>
            <p:spPr bwMode="auto">
              <a:xfrm>
                <a:off x="3664" y="3274"/>
                <a:ext cx="11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4" y="0"/>
                  </a:cxn>
                  <a:cxn ang="0">
                    <a:pos x="114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3" y="0"/>
                  </a:cxn>
                  <a:cxn ang="0">
                    <a:pos x="113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14" h="21">
                    <a:moveTo>
                      <a:pt x="0" y="0"/>
                    </a:moveTo>
                    <a:lnTo>
                      <a:pt x="114" y="0"/>
                    </a:lnTo>
                    <a:lnTo>
                      <a:pt x="114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3" y="0"/>
                    </a:lnTo>
                    <a:lnTo>
                      <a:pt x="11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9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79" name="Freeform 371"/>
              <p:cNvSpPr>
                <a:spLocks noEditPoints="1"/>
              </p:cNvSpPr>
              <p:nvPr/>
            </p:nvSpPr>
            <p:spPr bwMode="auto">
              <a:xfrm>
                <a:off x="3664" y="3274"/>
                <a:ext cx="11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3" y="0"/>
                  </a:cxn>
                  <a:cxn ang="0">
                    <a:pos x="113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12" y="0"/>
                  </a:cxn>
                  <a:cxn ang="0">
                    <a:pos x="112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13" h="21">
                    <a:moveTo>
                      <a:pt x="0" y="0"/>
                    </a:moveTo>
                    <a:lnTo>
                      <a:pt x="113" y="0"/>
                    </a:lnTo>
                    <a:lnTo>
                      <a:pt x="11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12" y="0"/>
                    </a:lnTo>
                    <a:lnTo>
                      <a:pt x="112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80" name="Freeform 372"/>
              <p:cNvSpPr>
                <a:spLocks noEditPoints="1"/>
              </p:cNvSpPr>
              <p:nvPr/>
            </p:nvSpPr>
            <p:spPr bwMode="auto">
              <a:xfrm>
                <a:off x="3665" y="3274"/>
                <a:ext cx="11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" y="0"/>
                  </a:cxn>
                  <a:cxn ang="0">
                    <a:pos x="11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10" y="0"/>
                  </a:cxn>
                  <a:cxn ang="0">
                    <a:pos x="110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11" h="21">
                    <a:moveTo>
                      <a:pt x="0" y="0"/>
                    </a:moveTo>
                    <a:lnTo>
                      <a:pt x="111" y="0"/>
                    </a:lnTo>
                    <a:lnTo>
                      <a:pt x="11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10" y="0"/>
                    </a:lnTo>
                    <a:lnTo>
                      <a:pt x="110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CA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81" name="Freeform 373"/>
              <p:cNvSpPr>
                <a:spLocks noEditPoints="1"/>
              </p:cNvSpPr>
              <p:nvPr/>
            </p:nvSpPr>
            <p:spPr bwMode="auto">
              <a:xfrm>
                <a:off x="3666" y="3274"/>
                <a:ext cx="10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" y="0"/>
                  </a:cxn>
                  <a:cxn ang="0">
                    <a:pos x="109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08" y="0"/>
                  </a:cxn>
                  <a:cxn ang="0">
                    <a:pos x="108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09" h="21">
                    <a:moveTo>
                      <a:pt x="0" y="0"/>
                    </a:moveTo>
                    <a:lnTo>
                      <a:pt x="109" y="0"/>
                    </a:lnTo>
                    <a:lnTo>
                      <a:pt x="10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08" y="0"/>
                    </a:lnTo>
                    <a:lnTo>
                      <a:pt x="108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82" name="Freeform 374"/>
              <p:cNvSpPr>
                <a:spLocks noEditPoints="1"/>
              </p:cNvSpPr>
              <p:nvPr/>
            </p:nvSpPr>
            <p:spPr bwMode="auto">
              <a:xfrm>
                <a:off x="3667" y="3274"/>
                <a:ext cx="10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0"/>
                  </a:cxn>
                  <a:cxn ang="0">
                    <a:pos x="107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06" y="0"/>
                  </a:cxn>
                  <a:cxn ang="0">
                    <a:pos x="106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07" h="21">
                    <a:moveTo>
                      <a:pt x="0" y="0"/>
                    </a:moveTo>
                    <a:lnTo>
                      <a:pt x="107" y="0"/>
                    </a:lnTo>
                    <a:lnTo>
                      <a:pt x="107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06" y="0"/>
                    </a:lnTo>
                    <a:lnTo>
                      <a:pt x="106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83" name="Freeform 375"/>
              <p:cNvSpPr>
                <a:spLocks noEditPoints="1"/>
              </p:cNvSpPr>
              <p:nvPr/>
            </p:nvSpPr>
            <p:spPr bwMode="auto">
              <a:xfrm>
                <a:off x="3668" y="3274"/>
                <a:ext cx="10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0"/>
                  </a:cxn>
                  <a:cxn ang="0">
                    <a:pos x="105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04" y="0"/>
                  </a:cxn>
                  <a:cxn ang="0">
                    <a:pos x="104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105" y="0"/>
                    </a:lnTo>
                    <a:lnTo>
                      <a:pt x="105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04" y="0"/>
                    </a:lnTo>
                    <a:lnTo>
                      <a:pt x="104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84" name="Freeform 376"/>
              <p:cNvSpPr>
                <a:spLocks noEditPoints="1"/>
              </p:cNvSpPr>
              <p:nvPr/>
            </p:nvSpPr>
            <p:spPr bwMode="auto">
              <a:xfrm>
                <a:off x="3669" y="3274"/>
                <a:ext cx="10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3" y="0"/>
                  </a:cxn>
                  <a:cxn ang="0">
                    <a:pos x="103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02" y="0"/>
                  </a:cxn>
                  <a:cxn ang="0">
                    <a:pos x="102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03" h="21">
                    <a:moveTo>
                      <a:pt x="0" y="0"/>
                    </a:moveTo>
                    <a:lnTo>
                      <a:pt x="103" y="0"/>
                    </a:lnTo>
                    <a:lnTo>
                      <a:pt x="10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02" y="0"/>
                    </a:lnTo>
                    <a:lnTo>
                      <a:pt x="102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85" name="Freeform 377"/>
              <p:cNvSpPr>
                <a:spLocks noEditPoints="1"/>
              </p:cNvSpPr>
              <p:nvPr/>
            </p:nvSpPr>
            <p:spPr bwMode="auto">
              <a:xfrm>
                <a:off x="3670" y="3274"/>
                <a:ext cx="10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0"/>
                  </a:cxn>
                  <a:cxn ang="0">
                    <a:pos x="10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100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01" h="21">
                    <a:moveTo>
                      <a:pt x="0" y="0"/>
                    </a:moveTo>
                    <a:lnTo>
                      <a:pt x="101" y="0"/>
                    </a:lnTo>
                    <a:lnTo>
                      <a:pt x="10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00" y="0"/>
                    </a:lnTo>
                    <a:lnTo>
                      <a:pt x="100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86" name="Freeform 378"/>
              <p:cNvSpPr>
                <a:spLocks noEditPoints="1"/>
              </p:cNvSpPr>
              <p:nvPr/>
            </p:nvSpPr>
            <p:spPr bwMode="auto">
              <a:xfrm>
                <a:off x="3671" y="3274"/>
                <a:ext cx="9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" y="0"/>
                  </a:cxn>
                  <a:cxn ang="0">
                    <a:pos x="99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8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99" h="21">
                    <a:moveTo>
                      <a:pt x="0" y="0"/>
                    </a:moveTo>
                    <a:lnTo>
                      <a:pt x="99" y="0"/>
                    </a:lnTo>
                    <a:lnTo>
                      <a:pt x="9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98" y="0"/>
                    </a:lnTo>
                    <a:lnTo>
                      <a:pt x="98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4B4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87" name="Freeform 379"/>
              <p:cNvSpPr>
                <a:spLocks noEditPoints="1"/>
              </p:cNvSpPr>
              <p:nvPr/>
            </p:nvSpPr>
            <p:spPr bwMode="auto">
              <a:xfrm>
                <a:off x="3672" y="3274"/>
                <a:ext cx="9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0"/>
                  </a:cxn>
                  <a:cxn ang="0">
                    <a:pos x="97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7" y="0"/>
                  </a:cxn>
                  <a:cxn ang="0">
                    <a:pos x="97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97" h="21">
                    <a:moveTo>
                      <a:pt x="0" y="0"/>
                    </a:moveTo>
                    <a:lnTo>
                      <a:pt x="97" y="0"/>
                    </a:lnTo>
                    <a:lnTo>
                      <a:pt x="97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7" y="0"/>
                    </a:lnTo>
                    <a:lnTo>
                      <a:pt x="97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B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88" name="Freeform 380"/>
              <p:cNvSpPr>
                <a:spLocks noEditPoints="1"/>
              </p:cNvSpPr>
              <p:nvPr/>
            </p:nvSpPr>
            <p:spPr bwMode="auto">
              <a:xfrm>
                <a:off x="3672" y="3274"/>
                <a:ext cx="9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0"/>
                  </a:cxn>
                  <a:cxn ang="0">
                    <a:pos x="97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5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97" h="21">
                    <a:moveTo>
                      <a:pt x="0" y="0"/>
                    </a:moveTo>
                    <a:lnTo>
                      <a:pt x="97" y="0"/>
                    </a:lnTo>
                    <a:lnTo>
                      <a:pt x="97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95" y="0"/>
                    </a:lnTo>
                    <a:lnTo>
                      <a:pt x="95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89" name="Freeform 381"/>
              <p:cNvSpPr>
                <a:spLocks noEditPoints="1"/>
              </p:cNvSpPr>
              <p:nvPr/>
            </p:nvSpPr>
            <p:spPr bwMode="auto">
              <a:xfrm>
                <a:off x="3674" y="3274"/>
                <a:ext cx="9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3" y="0"/>
                  </a:cxn>
                  <a:cxn ang="0">
                    <a:pos x="93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3" y="0"/>
                  </a:cxn>
                  <a:cxn ang="0">
                    <a:pos x="93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93" h="21">
                    <a:moveTo>
                      <a:pt x="0" y="0"/>
                    </a:moveTo>
                    <a:lnTo>
                      <a:pt x="93" y="0"/>
                    </a:lnTo>
                    <a:lnTo>
                      <a:pt x="9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3" y="0"/>
                    </a:lnTo>
                    <a:lnTo>
                      <a:pt x="9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B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90" name="Freeform 382"/>
              <p:cNvSpPr>
                <a:spLocks noEditPoints="1"/>
              </p:cNvSpPr>
              <p:nvPr/>
            </p:nvSpPr>
            <p:spPr bwMode="auto">
              <a:xfrm>
                <a:off x="3674" y="3274"/>
                <a:ext cx="9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3" y="0"/>
                  </a:cxn>
                  <a:cxn ang="0">
                    <a:pos x="93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92" y="0"/>
                  </a:cxn>
                  <a:cxn ang="0">
                    <a:pos x="92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93" h="21">
                    <a:moveTo>
                      <a:pt x="0" y="0"/>
                    </a:moveTo>
                    <a:lnTo>
                      <a:pt x="93" y="0"/>
                    </a:lnTo>
                    <a:lnTo>
                      <a:pt x="9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92" y="0"/>
                    </a:lnTo>
                    <a:lnTo>
                      <a:pt x="92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A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91" name="Freeform 383"/>
              <p:cNvSpPr>
                <a:spLocks noEditPoints="1"/>
              </p:cNvSpPr>
              <p:nvPr/>
            </p:nvSpPr>
            <p:spPr bwMode="auto">
              <a:xfrm>
                <a:off x="3675" y="3274"/>
                <a:ext cx="9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0"/>
                  </a:cxn>
                  <a:cxn ang="0">
                    <a:pos x="9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90" y="0"/>
                  </a:cxn>
                  <a:cxn ang="0">
                    <a:pos x="90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91" h="21">
                    <a:moveTo>
                      <a:pt x="0" y="0"/>
                    </a:moveTo>
                    <a:lnTo>
                      <a:pt x="91" y="0"/>
                    </a:lnTo>
                    <a:lnTo>
                      <a:pt x="9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90" y="0"/>
                    </a:lnTo>
                    <a:lnTo>
                      <a:pt x="90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CB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92" name="Freeform 384"/>
              <p:cNvSpPr>
                <a:spLocks noEditPoints="1"/>
              </p:cNvSpPr>
              <p:nvPr/>
            </p:nvSpPr>
            <p:spPr bwMode="auto">
              <a:xfrm>
                <a:off x="3676" y="3274"/>
                <a:ext cx="8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9" y="0"/>
                  </a:cxn>
                  <a:cxn ang="0">
                    <a:pos x="89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88" y="0"/>
                  </a:cxn>
                  <a:cxn ang="0">
                    <a:pos x="88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89" h="21">
                    <a:moveTo>
                      <a:pt x="0" y="0"/>
                    </a:moveTo>
                    <a:lnTo>
                      <a:pt x="89" y="0"/>
                    </a:lnTo>
                    <a:lnTo>
                      <a:pt x="8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88" y="0"/>
                    </a:lnTo>
                    <a:lnTo>
                      <a:pt x="88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EBE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93" name="Freeform 385"/>
              <p:cNvSpPr>
                <a:spLocks noEditPoints="1"/>
              </p:cNvSpPr>
              <p:nvPr/>
            </p:nvSpPr>
            <p:spPr bwMode="auto">
              <a:xfrm>
                <a:off x="3677" y="3274"/>
                <a:ext cx="8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7" y="0"/>
                  </a:cxn>
                  <a:cxn ang="0">
                    <a:pos x="87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86" y="0"/>
                  </a:cxn>
                  <a:cxn ang="0">
                    <a:pos x="86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87" h="21">
                    <a:moveTo>
                      <a:pt x="0" y="0"/>
                    </a:moveTo>
                    <a:lnTo>
                      <a:pt x="87" y="0"/>
                    </a:lnTo>
                    <a:lnTo>
                      <a:pt x="87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86" y="0"/>
                    </a:lnTo>
                    <a:lnTo>
                      <a:pt x="86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94" name="Freeform 386"/>
              <p:cNvSpPr>
                <a:spLocks noEditPoints="1"/>
              </p:cNvSpPr>
              <p:nvPr/>
            </p:nvSpPr>
            <p:spPr bwMode="auto">
              <a:xfrm>
                <a:off x="3678" y="3274"/>
                <a:ext cx="8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0"/>
                  </a:cxn>
                  <a:cxn ang="0">
                    <a:pos x="85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84" y="0"/>
                  </a:cxn>
                  <a:cxn ang="0">
                    <a:pos x="84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85" h="21">
                    <a:moveTo>
                      <a:pt x="0" y="0"/>
                    </a:moveTo>
                    <a:lnTo>
                      <a:pt x="85" y="0"/>
                    </a:lnTo>
                    <a:lnTo>
                      <a:pt x="85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84" y="0"/>
                    </a:lnTo>
                    <a:lnTo>
                      <a:pt x="84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1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95" name="Freeform 387"/>
              <p:cNvSpPr>
                <a:spLocks noEditPoints="1"/>
              </p:cNvSpPr>
              <p:nvPr/>
            </p:nvSpPr>
            <p:spPr bwMode="auto">
              <a:xfrm>
                <a:off x="3679" y="3274"/>
                <a:ext cx="8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0"/>
                  </a:cxn>
                  <a:cxn ang="0">
                    <a:pos x="83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82" y="0"/>
                  </a:cxn>
                  <a:cxn ang="0">
                    <a:pos x="82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83" h="21">
                    <a:moveTo>
                      <a:pt x="0" y="0"/>
                    </a:moveTo>
                    <a:lnTo>
                      <a:pt x="83" y="0"/>
                    </a:lnTo>
                    <a:lnTo>
                      <a:pt x="8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82" y="0"/>
                    </a:lnTo>
                    <a:lnTo>
                      <a:pt x="82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3C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96" name="Freeform 388"/>
              <p:cNvSpPr>
                <a:spLocks noEditPoints="1"/>
              </p:cNvSpPr>
              <p:nvPr/>
            </p:nvSpPr>
            <p:spPr bwMode="auto">
              <a:xfrm>
                <a:off x="3680" y="3274"/>
                <a:ext cx="8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" y="0"/>
                  </a:cxn>
                  <a:cxn ang="0">
                    <a:pos x="8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80" y="0"/>
                  </a:cxn>
                  <a:cxn ang="0">
                    <a:pos x="80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81" h="21">
                    <a:moveTo>
                      <a:pt x="0" y="0"/>
                    </a:moveTo>
                    <a:lnTo>
                      <a:pt x="81" y="0"/>
                    </a:lnTo>
                    <a:lnTo>
                      <a:pt x="8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80" y="0"/>
                    </a:lnTo>
                    <a:lnTo>
                      <a:pt x="80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C5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97" name="Freeform 389"/>
              <p:cNvSpPr>
                <a:spLocks noEditPoints="1"/>
              </p:cNvSpPr>
              <p:nvPr/>
            </p:nvSpPr>
            <p:spPr bwMode="auto">
              <a:xfrm>
                <a:off x="3681" y="3274"/>
                <a:ext cx="7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9" y="0"/>
                  </a:cxn>
                  <a:cxn ang="0">
                    <a:pos x="79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78" y="0"/>
                  </a:cxn>
                  <a:cxn ang="0">
                    <a:pos x="78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79" h="21">
                    <a:moveTo>
                      <a:pt x="0" y="0"/>
                    </a:moveTo>
                    <a:lnTo>
                      <a:pt x="79" y="0"/>
                    </a:lnTo>
                    <a:lnTo>
                      <a:pt x="7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78" y="0"/>
                    </a:lnTo>
                    <a:lnTo>
                      <a:pt x="78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" name="Group 390"/>
            <p:cNvGrpSpPr>
              <a:grpSpLocks/>
            </p:cNvGrpSpPr>
            <p:nvPr/>
          </p:nvGrpSpPr>
          <p:grpSpPr bwMode="auto">
            <a:xfrm>
              <a:off x="2018" y="1454"/>
              <a:ext cx="1783" cy="1804"/>
              <a:chOff x="2186" y="1814"/>
              <a:chExt cx="1783" cy="1804"/>
            </a:xfrm>
          </p:grpSpPr>
          <p:sp>
            <p:nvSpPr>
              <p:cNvPr id="68999" name="Freeform 391"/>
              <p:cNvSpPr>
                <a:spLocks noEditPoints="1"/>
              </p:cNvSpPr>
              <p:nvPr/>
            </p:nvSpPr>
            <p:spPr bwMode="auto">
              <a:xfrm>
                <a:off x="3682" y="3274"/>
                <a:ext cx="7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0"/>
                  </a:cxn>
                  <a:cxn ang="0">
                    <a:pos x="77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76" y="0"/>
                  </a:cxn>
                  <a:cxn ang="0">
                    <a:pos x="76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77" h="21">
                    <a:moveTo>
                      <a:pt x="0" y="0"/>
                    </a:moveTo>
                    <a:lnTo>
                      <a:pt x="77" y="0"/>
                    </a:lnTo>
                    <a:lnTo>
                      <a:pt x="77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76" y="0"/>
                    </a:lnTo>
                    <a:lnTo>
                      <a:pt x="76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C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00" name="Freeform 392"/>
              <p:cNvSpPr>
                <a:spLocks noEditPoints="1"/>
              </p:cNvSpPr>
              <p:nvPr/>
            </p:nvSpPr>
            <p:spPr bwMode="auto">
              <a:xfrm>
                <a:off x="3683" y="3274"/>
                <a:ext cx="7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5" y="0"/>
                  </a:cxn>
                  <a:cxn ang="0">
                    <a:pos x="75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74" y="0"/>
                  </a:cxn>
                  <a:cxn ang="0">
                    <a:pos x="74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75" h="21">
                    <a:moveTo>
                      <a:pt x="0" y="0"/>
                    </a:moveTo>
                    <a:lnTo>
                      <a:pt x="75" y="0"/>
                    </a:lnTo>
                    <a:lnTo>
                      <a:pt x="75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74" y="0"/>
                    </a:lnTo>
                    <a:lnTo>
                      <a:pt x="74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01" name="Freeform 393"/>
              <p:cNvSpPr>
                <a:spLocks noEditPoints="1"/>
              </p:cNvSpPr>
              <p:nvPr/>
            </p:nvSpPr>
            <p:spPr bwMode="auto">
              <a:xfrm>
                <a:off x="3684" y="3274"/>
                <a:ext cx="7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0"/>
                  </a:cxn>
                  <a:cxn ang="0">
                    <a:pos x="73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72" y="0"/>
                  </a:cxn>
                  <a:cxn ang="0">
                    <a:pos x="72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73" h="21">
                    <a:moveTo>
                      <a:pt x="0" y="0"/>
                    </a:moveTo>
                    <a:lnTo>
                      <a:pt x="73" y="0"/>
                    </a:lnTo>
                    <a:lnTo>
                      <a:pt x="7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72" y="0"/>
                    </a:lnTo>
                    <a:lnTo>
                      <a:pt x="72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02" name="Freeform 394"/>
              <p:cNvSpPr>
                <a:spLocks noEditPoints="1"/>
              </p:cNvSpPr>
              <p:nvPr/>
            </p:nvSpPr>
            <p:spPr bwMode="auto">
              <a:xfrm>
                <a:off x="3685" y="3274"/>
                <a:ext cx="7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7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1" y="0"/>
                  </a:cxn>
                  <a:cxn ang="0">
                    <a:pos x="71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71" h="21">
                    <a:moveTo>
                      <a:pt x="0" y="0"/>
                    </a:moveTo>
                    <a:lnTo>
                      <a:pt x="71" y="0"/>
                    </a:lnTo>
                    <a:lnTo>
                      <a:pt x="7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1" y="0"/>
                    </a:lnTo>
                    <a:lnTo>
                      <a:pt x="7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03" name="Freeform 395"/>
              <p:cNvSpPr>
                <a:spLocks noEditPoints="1"/>
              </p:cNvSpPr>
              <p:nvPr/>
            </p:nvSpPr>
            <p:spPr bwMode="auto">
              <a:xfrm>
                <a:off x="3685" y="3274"/>
                <a:ext cx="7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7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71" h="21">
                    <a:moveTo>
                      <a:pt x="0" y="0"/>
                    </a:moveTo>
                    <a:lnTo>
                      <a:pt x="71" y="0"/>
                    </a:lnTo>
                    <a:lnTo>
                      <a:pt x="7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70" y="0"/>
                    </a:lnTo>
                    <a:lnTo>
                      <a:pt x="70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04" name="Freeform 396"/>
              <p:cNvSpPr>
                <a:spLocks noEditPoints="1"/>
              </p:cNvSpPr>
              <p:nvPr/>
            </p:nvSpPr>
            <p:spPr bwMode="auto">
              <a:xfrm>
                <a:off x="3687" y="3274"/>
                <a:ext cx="68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0"/>
                  </a:cxn>
                  <a:cxn ang="0">
                    <a:pos x="68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68" h="21">
                    <a:moveTo>
                      <a:pt x="0" y="0"/>
                    </a:moveTo>
                    <a:lnTo>
                      <a:pt x="68" y="0"/>
                    </a:lnTo>
                    <a:lnTo>
                      <a:pt x="68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7" y="0"/>
                    </a:lnTo>
                    <a:lnTo>
                      <a:pt x="67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05" name="Freeform 397"/>
              <p:cNvSpPr>
                <a:spLocks noEditPoints="1"/>
              </p:cNvSpPr>
              <p:nvPr/>
            </p:nvSpPr>
            <p:spPr bwMode="auto">
              <a:xfrm>
                <a:off x="3687" y="3274"/>
                <a:ext cx="6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0"/>
                  </a:cxn>
                  <a:cxn ang="0">
                    <a:pos x="67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66" y="0"/>
                  </a:cxn>
                  <a:cxn ang="0">
                    <a:pos x="66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67" h="21">
                    <a:moveTo>
                      <a:pt x="0" y="0"/>
                    </a:moveTo>
                    <a:lnTo>
                      <a:pt x="67" y="0"/>
                    </a:lnTo>
                    <a:lnTo>
                      <a:pt x="67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66" y="0"/>
                    </a:lnTo>
                    <a:lnTo>
                      <a:pt x="66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06" name="Freeform 398"/>
              <p:cNvSpPr>
                <a:spLocks noEditPoints="1"/>
              </p:cNvSpPr>
              <p:nvPr/>
            </p:nvSpPr>
            <p:spPr bwMode="auto">
              <a:xfrm>
                <a:off x="3688" y="3274"/>
                <a:ext cx="6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5" y="0"/>
                  </a:cxn>
                  <a:cxn ang="0">
                    <a:pos x="65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64" y="0"/>
                  </a:cxn>
                  <a:cxn ang="0">
                    <a:pos x="64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65" h="21">
                    <a:moveTo>
                      <a:pt x="0" y="0"/>
                    </a:moveTo>
                    <a:lnTo>
                      <a:pt x="65" y="0"/>
                    </a:lnTo>
                    <a:lnTo>
                      <a:pt x="65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64" y="0"/>
                    </a:lnTo>
                    <a:lnTo>
                      <a:pt x="64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07" name="Freeform 399"/>
              <p:cNvSpPr>
                <a:spLocks noEditPoints="1"/>
              </p:cNvSpPr>
              <p:nvPr/>
            </p:nvSpPr>
            <p:spPr bwMode="auto">
              <a:xfrm>
                <a:off x="3689" y="3274"/>
                <a:ext cx="6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3" y="0"/>
                  </a:cxn>
                  <a:cxn ang="0">
                    <a:pos x="63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62" y="0"/>
                  </a:cxn>
                  <a:cxn ang="0">
                    <a:pos x="62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63" h="21">
                    <a:moveTo>
                      <a:pt x="0" y="0"/>
                    </a:moveTo>
                    <a:lnTo>
                      <a:pt x="63" y="0"/>
                    </a:lnTo>
                    <a:lnTo>
                      <a:pt x="6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62" y="0"/>
                    </a:lnTo>
                    <a:lnTo>
                      <a:pt x="62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08" name="Freeform 400"/>
              <p:cNvSpPr>
                <a:spLocks noEditPoints="1"/>
              </p:cNvSpPr>
              <p:nvPr/>
            </p:nvSpPr>
            <p:spPr bwMode="auto">
              <a:xfrm>
                <a:off x="3690" y="3274"/>
                <a:ext cx="6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0"/>
                  </a:cxn>
                  <a:cxn ang="0">
                    <a:pos x="6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60" y="0"/>
                  </a:cxn>
                  <a:cxn ang="0">
                    <a:pos x="60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61" h="21">
                    <a:moveTo>
                      <a:pt x="0" y="0"/>
                    </a:moveTo>
                    <a:lnTo>
                      <a:pt x="61" y="0"/>
                    </a:lnTo>
                    <a:lnTo>
                      <a:pt x="6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60" y="0"/>
                    </a:lnTo>
                    <a:lnTo>
                      <a:pt x="60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09" name="Freeform 401"/>
              <p:cNvSpPr>
                <a:spLocks noEditPoints="1"/>
              </p:cNvSpPr>
              <p:nvPr/>
            </p:nvSpPr>
            <p:spPr bwMode="auto">
              <a:xfrm>
                <a:off x="3691" y="3274"/>
                <a:ext cx="5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0"/>
                  </a:cxn>
                  <a:cxn ang="0">
                    <a:pos x="59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8" y="0"/>
                  </a:cxn>
                  <a:cxn ang="0">
                    <a:pos x="58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59" h="21">
                    <a:moveTo>
                      <a:pt x="0" y="0"/>
                    </a:moveTo>
                    <a:lnTo>
                      <a:pt x="59" y="0"/>
                    </a:lnTo>
                    <a:lnTo>
                      <a:pt x="5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58" y="0"/>
                    </a:lnTo>
                    <a:lnTo>
                      <a:pt x="58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10" name="Freeform 402"/>
              <p:cNvSpPr>
                <a:spLocks noEditPoints="1"/>
              </p:cNvSpPr>
              <p:nvPr/>
            </p:nvSpPr>
            <p:spPr bwMode="auto">
              <a:xfrm>
                <a:off x="3692" y="3274"/>
                <a:ext cx="5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0"/>
                  </a:cxn>
                  <a:cxn ang="0">
                    <a:pos x="57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6" y="0"/>
                  </a:cxn>
                  <a:cxn ang="0">
                    <a:pos x="56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57" h="21">
                    <a:moveTo>
                      <a:pt x="0" y="0"/>
                    </a:moveTo>
                    <a:lnTo>
                      <a:pt x="57" y="0"/>
                    </a:lnTo>
                    <a:lnTo>
                      <a:pt x="57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56" y="0"/>
                    </a:lnTo>
                    <a:lnTo>
                      <a:pt x="56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11" name="Freeform 403"/>
              <p:cNvSpPr>
                <a:spLocks noEditPoints="1"/>
              </p:cNvSpPr>
              <p:nvPr/>
            </p:nvSpPr>
            <p:spPr bwMode="auto">
              <a:xfrm>
                <a:off x="3693" y="3274"/>
                <a:ext cx="5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0"/>
                  </a:cxn>
                  <a:cxn ang="0">
                    <a:pos x="55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4" y="0"/>
                  </a:cxn>
                  <a:cxn ang="0">
                    <a:pos x="54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55" h="21">
                    <a:moveTo>
                      <a:pt x="0" y="0"/>
                    </a:moveTo>
                    <a:lnTo>
                      <a:pt x="55" y="0"/>
                    </a:lnTo>
                    <a:lnTo>
                      <a:pt x="55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54" y="0"/>
                    </a:lnTo>
                    <a:lnTo>
                      <a:pt x="54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12" name="Freeform 404"/>
              <p:cNvSpPr>
                <a:spLocks noEditPoints="1"/>
              </p:cNvSpPr>
              <p:nvPr/>
            </p:nvSpPr>
            <p:spPr bwMode="auto">
              <a:xfrm>
                <a:off x="3694" y="3274"/>
                <a:ext cx="5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0"/>
                  </a:cxn>
                  <a:cxn ang="0">
                    <a:pos x="53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2" y="0"/>
                  </a:cxn>
                  <a:cxn ang="0">
                    <a:pos x="52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53" h="21">
                    <a:moveTo>
                      <a:pt x="0" y="0"/>
                    </a:moveTo>
                    <a:lnTo>
                      <a:pt x="53" y="0"/>
                    </a:lnTo>
                    <a:lnTo>
                      <a:pt x="5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52" y="0"/>
                    </a:lnTo>
                    <a:lnTo>
                      <a:pt x="52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13" name="Freeform 405"/>
              <p:cNvSpPr>
                <a:spLocks noEditPoints="1"/>
              </p:cNvSpPr>
              <p:nvPr/>
            </p:nvSpPr>
            <p:spPr bwMode="auto">
              <a:xfrm>
                <a:off x="3695" y="3274"/>
                <a:ext cx="5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0"/>
                  </a:cxn>
                  <a:cxn ang="0">
                    <a:pos x="5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1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51" h="21">
                    <a:moveTo>
                      <a:pt x="0" y="0"/>
                    </a:moveTo>
                    <a:lnTo>
                      <a:pt x="51" y="0"/>
                    </a:lnTo>
                    <a:lnTo>
                      <a:pt x="5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1" y="0"/>
                    </a:lnTo>
                    <a:lnTo>
                      <a:pt x="5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14" name="Freeform 406"/>
              <p:cNvSpPr>
                <a:spLocks noEditPoints="1"/>
              </p:cNvSpPr>
              <p:nvPr/>
            </p:nvSpPr>
            <p:spPr bwMode="auto">
              <a:xfrm>
                <a:off x="3695" y="3274"/>
                <a:ext cx="5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0"/>
                  </a:cxn>
                  <a:cxn ang="0">
                    <a:pos x="5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9" y="0"/>
                  </a:cxn>
                  <a:cxn ang="0">
                    <a:pos x="49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51" h="21">
                    <a:moveTo>
                      <a:pt x="0" y="0"/>
                    </a:moveTo>
                    <a:lnTo>
                      <a:pt x="51" y="0"/>
                    </a:lnTo>
                    <a:lnTo>
                      <a:pt x="5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49" y="0"/>
                    </a:lnTo>
                    <a:lnTo>
                      <a:pt x="49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15" name="Freeform 407"/>
              <p:cNvSpPr>
                <a:spLocks noEditPoints="1"/>
              </p:cNvSpPr>
              <p:nvPr/>
            </p:nvSpPr>
            <p:spPr bwMode="auto">
              <a:xfrm>
                <a:off x="3697" y="3274"/>
                <a:ext cx="4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0"/>
                  </a:cxn>
                  <a:cxn ang="0">
                    <a:pos x="47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47" h="21">
                    <a:moveTo>
                      <a:pt x="0" y="0"/>
                    </a:moveTo>
                    <a:lnTo>
                      <a:pt x="47" y="0"/>
                    </a:lnTo>
                    <a:lnTo>
                      <a:pt x="47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7" y="0"/>
                    </a:lnTo>
                    <a:lnTo>
                      <a:pt x="47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16" name="Freeform 408"/>
              <p:cNvSpPr>
                <a:spLocks noEditPoints="1"/>
              </p:cNvSpPr>
              <p:nvPr/>
            </p:nvSpPr>
            <p:spPr bwMode="auto">
              <a:xfrm>
                <a:off x="3697" y="3274"/>
                <a:ext cx="4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0"/>
                  </a:cxn>
                  <a:cxn ang="0">
                    <a:pos x="47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46" y="0"/>
                  </a:cxn>
                  <a:cxn ang="0">
                    <a:pos x="46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47" h="21">
                    <a:moveTo>
                      <a:pt x="0" y="0"/>
                    </a:moveTo>
                    <a:lnTo>
                      <a:pt x="47" y="0"/>
                    </a:lnTo>
                    <a:lnTo>
                      <a:pt x="47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46" y="0"/>
                    </a:lnTo>
                    <a:lnTo>
                      <a:pt x="46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17" name="Freeform 409"/>
              <p:cNvSpPr>
                <a:spLocks noEditPoints="1"/>
              </p:cNvSpPr>
              <p:nvPr/>
            </p:nvSpPr>
            <p:spPr bwMode="auto">
              <a:xfrm>
                <a:off x="3698" y="3274"/>
                <a:ext cx="4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0"/>
                  </a:cxn>
                  <a:cxn ang="0">
                    <a:pos x="45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44" y="0"/>
                  </a:cxn>
                  <a:cxn ang="0">
                    <a:pos x="44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45" h="21">
                    <a:moveTo>
                      <a:pt x="0" y="0"/>
                    </a:moveTo>
                    <a:lnTo>
                      <a:pt x="45" y="0"/>
                    </a:lnTo>
                    <a:lnTo>
                      <a:pt x="45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44" y="0"/>
                    </a:lnTo>
                    <a:lnTo>
                      <a:pt x="44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18" name="Freeform 410"/>
              <p:cNvSpPr>
                <a:spLocks noEditPoints="1"/>
              </p:cNvSpPr>
              <p:nvPr/>
            </p:nvSpPr>
            <p:spPr bwMode="auto">
              <a:xfrm>
                <a:off x="3699" y="3274"/>
                <a:ext cx="4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" y="0"/>
                  </a:cxn>
                  <a:cxn ang="0">
                    <a:pos x="43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42" y="0"/>
                  </a:cxn>
                  <a:cxn ang="0">
                    <a:pos x="42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43" h="21">
                    <a:moveTo>
                      <a:pt x="0" y="0"/>
                    </a:moveTo>
                    <a:lnTo>
                      <a:pt x="43" y="0"/>
                    </a:lnTo>
                    <a:lnTo>
                      <a:pt x="4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42" y="0"/>
                    </a:lnTo>
                    <a:lnTo>
                      <a:pt x="42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19" name="Freeform 411"/>
              <p:cNvSpPr>
                <a:spLocks noEditPoints="1"/>
              </p:cNvSpPr>
              <p:nvPr/>
            </p:nvSpPr>
            <p:spPr bwMode="auto">
              <a:xfrm>
                <a:off x="3700" y="3274"/>
                <a:ext cx="4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0"/>
                  </a:cxn>
                  <a:cxn ang="0">
                    <a:pos x="4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40" y="0"/>
                  </a:cxn>
                  <a:cxn ang="0">
                    <a:pos x="40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41" h="21">
                    <a:moveTo>
                      <a:pt x="0" y="0"/>
                    </a:moveTo>
                    <a:lnTo>
                      <a:pt x="41" y="0"/>
                    </a:lnTo>
                    <a:lnTo>
                      <a:pt x="4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40" y="0"/>
                    </a:lnTo>
                    <a:lnTo>
                      <a:pt x="40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20" name="Freeform 412"/>
              <p:cNvSpPr>
                <a:spLocks noEditPoints="1"/>
              </p:cNvSpPr>
              <p:nvPr/>
            </p:nvSpPr>
            <p:spPr bwMode="auto">
              <a:xfrm>
                <a:off x="3701" y="3274"/>
                <a:ext cx="3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39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8" y="0"/>
                  </a:cxn>
                  <a:cxn ang="0">
                    <a:pos x="38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39" h="21">
                    <a:moveTo>
                      <a:pt x="0" y="0"/>
                    </a:moveTo>
                    <a:lnTo>
                      <a:pt x="39" y="0"/>
                    </a:lnTo>
                    <a:lnTo>
                      <a:pt x="3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38" y="0"/>
                    </a:lnTo>
                    <a:lnTo>
                      <a:pt x="38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21" name="Freeform 413"/>
              <p:cNvSpPr>
                <a:spLocks noEditPoints="1"/>
              </p:cNvSpPr>
              <p:nvPr/>
            </p:nvSpPr>
            <p:spPr bwMode="auto">
              <a:xfrm>
                <a:off x="3702" y="3274"/>
                <a:ext cx="3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0"/>
                  </a:cxn>
                  <a:cxn ang="0">
                    <a:pos x="37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6" y="0"/>
                  </a:cxn>
                  <a:cxn ang="0">
                    <a:pos x="36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37" h="21">
                    <a:moveTo>
                      <a:pt x="0" y="0"/>
                    </a:moveTo>
                    <a:lnTo>
                      <a:pt x="37" y="0"/>
                    </a:lnTo>
                    <a:lnTo>
                      <a:pt x="37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36" y="0"/>
                    </a:lnTo>
                    <a:lnTo>
                      <a:pt x="36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22" name="Freeform 414"/>
              <p:cNvSpPr>
                <a:spLocks noEditPoints="1"/>
              </p:cNvSpPr>
              <p:nvPr/>
            </p:nvSpPr>
            <p:spPr bwMode="auto">
              <a:xfrm>
                <a:off x="3703" y="3274"/>
                <a:ext cx="3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0"/>
                  </a:cxn>
                  <a:cxn ang="0">
                    <a:pos x="35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4" y="0"/>
                  </a:cxn>
                  <a:cxn ang="0">
                    <a:pos x="34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35" h="21">
                    <a:moveTo>
                      <a:pt x="0" y="0"/>
                    </a:moveTo>
                    <a:lnTo>
                      <a:pt x="35" y="0"/>
                    </a:lnTo>
                    <a:lnTo>
                      <a:pt x="35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34" y="0"/>
                    </a:lnTo>
                    <a:lnTo>
                      <a:pt x="34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23" name="Freeform 415"/>
              <p:cNvSpPr>
                <a:spLocks noEditPoints="1"/>
              </p:cNvSpPr>
              <p:nvPr/>
            </p:nvSpPr>
            <p:spPr bwMode="auto">
              <a:xfrm>
                <a:off x="3704" y="3274"/>
                <a:ext cx="3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33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2" y="0"/>
                  </a:cxn>
                  <a:cxn ang="0">
                    <a:pos x="32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33" h="21">
                    <a:moveTo>
                      <a:pt x="0" y="0"/>
                    </a:moveTo>
                    <a:lnTo>
                      <a:pt x="33" y="0"/>
                    </a:lnTo>
                    <a:lnTo>
                      <a:pt x="3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32" y="0"/>
                    </a:lnTo>
                    <a:lnTo>
                      <a:pt x="32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24" name="Freeform 416"/>
              <p:cNvSpPr>
                <a:spLocks noEditPoints="1"/>
              </p:cNvSpPr>
              <p:nvPr/>
            </p:nvSpPr>
            <p:spPr bwMode="auto">
              <a:xfrm>
                <a:off x="3705" y="3274"/>
                <a:ext cx="3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0" y="0"/>
                  </a:cxn>
                  <a:cxn ang="0">
                    <a:pos x="30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31" h="21">
                    <a:moveTo>
                      <a:pt x="0" y="0"/>
                    </a:moveTo>
                    <a:lnTo>
                      <a:pt x="31" y="0"/>
                    </a:lnTo>
                    <a:lnTo>
                      <a:pt x="3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30" y="0"/>
                    </a:lnTo>
                    <a:lnTo>
                      <a:pt x="30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25" name="Freeform 417"/>
              <p:cNvSpPr>
                <a:spLocks noEditPoints="1"/>
              </p:cNvSpPr>
              <p:nvPr/>
            </p:nvSpPr>
            <p:spPr bwMode="auto">
              <a:xfrm>
                <a:off x="3706" y="3274"/>
                <a:ext cx="2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29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8" y="0"/>
                  </a:cxn>
                  <a:cxn ang="0">
                    <a:pos x="28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29" h="21">
                    <a:moveTo>
                      <a:pt x="0" y="0"/>
                    </a:moveTo>
                    <a:lnTo>
                      <a:pt x="29" y="0"/>
                    </a:lnTo>
                    <a:lnTo>
                      <a:pt x="2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28" y="0"/>
                    </a:lnTo>
                    <a:lnTo>
                      <a:pt x="28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26" name="Freeform 418"/>
              <p:cNvSpPr>
                <a:spLocks noEditPoints="1"/>
              </p:cNvSpPr>
              <p:nvPr/>
            </p:nvSpPr>
            <p:spPr bwMode="auto">
              <a:xfrm>
                <a:off x="3707" y="3274"/>
                <a:ext cx="2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0"/>
                  </a:cxn>
                  <a:cxn ang="0">
                    <a:pos x="27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6" y="0"/>
                  </a:cxn>
                  <a:cxn ang="0">
                    <a:pos x="26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27" h="21">
                    <a:moveTo>
                      <a:pt x="0" y="0"/>
                    </a:moveTo>
                    <a:lnTo>
                      <a:pt x="27" y="0"/>
                    </a:lnTo>
                    <a:lnTo>
                      <a:pt x="27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26" y="0"/>
                    </a:lnTo>
                    <a:lnTo>
                      <a:pt x="26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27" name="Freeform 419"/>
              <p:cNvSpPr>
                <a:spLocks noEditPoints="1"/>
              </p:cNvSpPr>
              <p:nvPr/>
            </p:nvSpPr>
            <p:spPr bwMode="auto">
              <a:xfrm>
                <a:off x="3708" y="3274"/>
                <a:ext cx="2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0"/>
                  </a:cxn>
                  <a:cxn ang="0">
                    <a:pos x="25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25" h="21">
                    <a:moveTo>
                      <a:pt x="0" y="0"/>
                    </a:moveTo>
                    <a:lnTo>
                      <a:pt x="25" y="0"/>
                    </a:lnTo>
                    <a:lnTo>
                      <a:pt x="25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5" y="0"/>
                    </a:lnTo>
                    <a:lnTo>
                      <a:pt x="25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28" name="Freeform 420"/>
              <p:cNvSpPr>
                <a:spLocks noEditPoints="1"/>
              </p:cNvSpPr>
              <p:nvPr/>
            </p:nvSpPr>
            <p:spPr bwMode="auto">
              <a:xfrm>
                <a:off x="3708" y="3274"/>
                <a:ext cx="2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0"/>
                  </a:cxn>
                  <a:cxn ang="0">
                    <a:pos x="25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3" y="0"/>
                  </a:cxn>
                  <a:cxn ang="0">
                    <a:pos x="23" y="21"/>
                  </a:cxn>
                  <a:cxn ang="0">
                    <a:pos x="2" y="21"/>
                  </a:cxn>
                  <a:cxn ang="0">
                    <a:pos x="2" y="0"/>
                  </a:cxn>
                </a:cxnLst>
                <a:rect l="0" t="0" r="r" b="b"/>
                <a:pathLst>
                  <a:path w="25" h="21">
                    <a:moveTo>
                      <a:pt x="0" y="0"/>
                    </a:moveTo>
                    <a:lnTo>
                      <a:pt x="25" y="0"/>
                    </a:lnTo>
                    <a:lnTo>
                      <a:pt x="25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3" y="0"/>
                    </a:lnTo>
                    <a:lnTo>
                      <a:pt x="23" y="21"/>
                    </a:lnTo>
                    <a:lnTo>
                      <a:pt x="2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29" name="Freeform 421"/>
              <p:cNvSpPr>
                <a:spLocks noEditPoints="1"/>
              </p:cNvSpPr>
              <p:nvPr/>
            </p:nvSpPr>
            <p:spPr bwMode="auto">
              <a:xfrm>
                <a:off x="3710" y="3274"/>
                <a:ext cx="2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21" h="21">
                    <a:moveTo>
                      <a:pt x="0" y="0"/>
                    </a:moveTo>
                    <a:lnTo>
                      <a:pt x="21" y="0"/>
                    </a:lnTo>
                    <a:lnTo>
                      <a:pt x="2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1" y="0"/>
                    </a:lnTo>
                    <a:lnTo>
                      <a:pt x="2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30" name="Freeform 422"/>
              <p:cNvSpPr>
                <a:spLocks noEditPoints="1"/>
              </p:cNvSpPr>
              <p:nvPr/>
            </p:nvSpPr>
            <p:spPr bwMode="auto">
              <a:xfrm>
                <a:off x="3710" y="3274"/>
                <a:ext cx="2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0" y="0"/>
                  </a:cxn>
                  <a:cxn ang="0">
                    <a:pos x="20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21" h="21">
                    <a:moveTo>
                      <a:pt x="0" y="0"/>
                    </a:moveTo>
                    <a:lnTo>
                      <a:pt x="21" y="0"/>
                    </a:lnTo>
                    <a:lnTo>
                      <a:pt x="2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20" y="0"/>
                    </a:lnTo>
                    <a:lnTo>
                      <a:pt x="20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31" name="Freeform 423"/>
              <p:cNvSpPr>
                <a:spLocks noEditPoints="1"/>
              </p:cNvSpPr>
              <p:nvPr/>
            </p:nvSpPr>
            <p:spPr bwMode="auto">
              <a:xfrm>
                <a:off x="3711" y="3274"/>
                <a:ext cx="1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19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8" y="0"/>
                  </a:cxn>
                  <a:cxn ang="0">
                    <a:pos x="18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9" h="21">
                    <a:moveTo>
                      <a:pt x="0" y="0"/>
                    </a:moveTo>
                    <a:lnTo>
                      <a:pt x="19" y="0"/>
                    </a:lnTo>
                    <a:lnTo>
                      <a:pt x="1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8" y="0"/>
                    </a:lnTo>
                    <a:lnTo>
                      <a:pt x="18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32" name="Freeform 424"/>
              <p:cNvSpPr>
                <a:spLocks noEditPoints="1"/>
              </p:cNvSpPr>
              <p:nvPr/>
            </p:nvSpPr>
            <p:spPr bwMode="auto">
              <a:xfrm>
                <a:off x="3712" y="3274"/>
                <a:ext cx="1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7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6" y="0"/>
                  </a:cxn>
                  <a:cxn ang="0">
                    <a:pos x="16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7" h="21">
                    <a:moveTo>
                      <a:pt x="0" y="0"/>
                    </a:moveTo>
                    <a:lnTo>
                      <a:pt x="17" y="0"/>
                    </a:ln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6" y="0"/>
                    </a:lnTo>
                    <a:lnTo>
                      <a:pt x="16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33" name="Freeform 425"/>
              <p:cNvSpPr>
                <a:spLocks noEditPoints="1"/>
              </p:cNvSpPr>
              <p:nvPr/>
            </p:nvSpPr>
            <p:spPr bwMode="auto">
              <a:xfrm>
                <a:off x="3713" y="3274"/>
                <a:ext cx="1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4" y="0"/>
                  </a:cxn>
                  <a:cxn ang="0">
                    <a:pos x="14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5" h="21">
                    <a:moveTo>
                      <a:pt x="0" y="0"/>
                    </a:moveTo>
                    <a:lnTo>
                      <a:pt x="15" y="0"/>
                    </a:lnTo>
                    <a:lnTo>
                      <a:pt x="15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4" y="0"/>
                    </a:lnTo>
                    <a:lnTo>
                      <a:pt x="14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34" name="Freeform 426"/>
              <p:cNvSpPr>
                <a:spLocks noEditPoints="1"/>
              </p:cNvSpPr>
              <p:nvPr/>
            </p:nvSpPr>
            <p:spPr bwMode="auto">
              <a:xfrm>
                <a:off x="3714" y="3274"/>
                <a:ext cx="1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13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2" y="0"/>
                  </a:cxn>
                  <a:cxn ang="0">
                    <a:pos x="12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3" h="21">
                    <a:moveTo>
                      <a:pt x="0" y="0"/>
                    </a:moveTo>
                    <a:lnTo>
                      <a:pt x="13" y="0"/>
                    </a:lnTo>
                    <a:lnTo>
                      <a:pt x="1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2" y="0"/>
                    </a:lnTo>
                    <a:lnTo>
                      <a:pt x="12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35" name="Freeform 427"/>
              <p:cNvSpPr>
                <a:spLocks noEditPoints="1"/>
              </p:cNvSpPr>
              <p:nvPr/>
            </p:nvSpPr>
            <p:spPr bwMode="auto">
              <a:xfrm>
                <a:off x="3715" y="3274"/>
                <a:ext cx="1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1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0" y="0"/>
                  </a:cxn>
                  <a:cxn ang="0">
                    <a:pos x="10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1" h="21">
                    <a:moveTo>
                      <a:pt x="0" y="0"/>
                    </a:moveTo>
                    <a:lnTo>
                      <a:pt x="11" y="0"/>
                    </a:lnTo>
                    <a:lnTo>
                      <a:pt x="1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0" y="0"/>
                    </a:lnTo>
                    <a:lnTo>
                      <a:pt x="10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36" name="Freeform 428"/>
              <p:cNvSpPr>
                <a:spLocks noEditPoints="1"/>
              </p:cNvSpPr>
              <p:nvPr/>
            </p:nvSpPr>
            <p:spPr bwMode="auto">
              <a:xfrm>
                <a:off x="3716" y="3274"/>
                <a:ext cx="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9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8" y="0"/>
                  </a:cxn>
                  <a:cxn ang="0">
                    <a:pos x="8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9" h="21">
                    <a:moveTo>
                      <a:pt x="0" y="0"/>
                    </a:moveTo>
                    <a:lnTo>
                      <a:pt x="9" y="0"/>
                    </a:lnTo>
                    <a:lnTo>
                      <a:pt x="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8" y="0"/>
                    </a:lnTo>
                    <a:lnTo>
                      <a:pt x="8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37" name="Freeform 429"/>
              <p:cNvSpPr>
                <a:spLocks noEditPoints="1"/>
              </p:cNvSpPr>
              <p:nvPr/>
            </p:nvSpPr>
            <p:spPr bwMode="auto">
              <a:xfrm>
                <a:off x="3717" y="3274"/>
                <a:ext cx="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6" y="0"/>
                  </a:cxn>
                  <a:cxn ang="0">
                    <a:pos x="6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7" h="21">
                    <a:moveTo>
                      <a:pt x="0" y="0"/>
                    </a:moveTo>
                    <a:lnTo>
                      <a:pt x="7" y="0"/>
                    </a:lnTo>
                    <a:lnTo>
                      <a:pt x="7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6" y="0"/>
                    </a:lnTo>
                    <a:lnTo>
                      <a:pt x="6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38" name="Freeform 430"/>
              <p:cNvSpPr>
                <a:spLocks noEditPoints="1"/>
              </p:cNvSpPr>
              <p:nvPr/>
            </p:nvSpPr>
            <p:spPr bwMode="auto">
              <a:xfrm>
                <a:off x="3718" y="3274"/>
                <a:ext cx="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5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5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5" h="21">
                    <a:moveTo>
                      <a:pt x="0" y="0"/>
                    </a:moveTo>
                    <a:lnTo>
                      <a:pt x="5" y="0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5" y="0"/>
                    </a:lnTo>
                    <a:lnTo>
                      <a:pt x="5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39" name="Freeform 431"/>
              <p:cNvSpPr>
                <a:spLocks noEditPoints="1"/>
              </p:cNvSpPr>
              <p:nvPr/>
            </p:nvSpPr>
            <p:spPr bwMode="auto">
              <a:xfrm>
                <a:off x="3719" y="3274"/>
                <a:ext cx="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4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4" h="21">
                    <a:moveTo>
                      <a:pt x="0" y="0"/>
                    </a:moveTo>
                    <a:lnTo>
                      <a:pt x="4" y="0"/>
                    </a:lnTo>
                    <a:lnTo>
                      <a:pt x="4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2" y="0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40" name="Freeform 432"/>
              <p:cNvSpPr>
                <a:spLocks noEditPoints="1"/>
              </p:cNvSpPr>
              <p:nvPr/>
            </p:nvSpPr>
            <p:spPr bwMode="auto">
              <a:xfrm>
                <a:off x="3720" y="3274"/>
                <a:ext cx="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1" y="0"/>
                  </a:cxn>
                </a:cxnLst>
                <a:rect l="0" t="0" r="r" b="b"/>
                <a:pathLst>
                  <a:path w="1" h="21">
                    <a:moveTo>
                      <a:pt x="0" y="0"/>
                    </a:moveTo>
                    <a:lnTo>
                      <a:pt x="1" y="0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41" name="Rectangle 433"/>
              <p:cNvSpPr>
                <a:spLocks noChangeArrowheads="1"/>
              </p:cNvSpPr>
              <p:nvPr/>
            </p:nvSpPr>
            <p:spPr bwMode="auto">
              <a:xfrm>
                <a:off x="3651" y="3274"/>
                <a:ext cx="140" cy="2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42" name="Rectangle 434"/>
              <p:cNvSpPr>
                <a:spLocks noChangeArrowheads="1"/>
              </p:cNvSpPr>
              <p:nvPr/>
            </p:nvSpPr>
            <p:spPr bwMode="auto">
              <a:xfrm>
                <a:off x="3654" y="3278"/>
                <a:ext cx="31" cy="13"/>
              </a:xfrm>
              <a:prstGeom prst="rect">
                <a:avLst/>
              </a:prstGeom>
              <a:solidFill>
                <a:srgbClr val="666666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43" name="Rectangle 435"/>
              <p:cNvSpPr>
                <a:spLocks noChangeArrowheads="1"/>
              </p:cNvSpPr>
              <p:nvPr/>
            </p:nvSpPr>
            <p:spPr bwMode="auto">
              <a:xfrm>
                <a:off x="3656" y="3280"/>
                <a:ext cx="8" cy="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44" name="Rectangle 436"/>
              <p:cNvSpPr>
                <a:spLocks noChangeArrowheads="1"/>
              </p:cNvSpPr>
              <p:nvPr/>
            </p:nvSpPr>
            <p:spPr bwMode="auto">
              <a:xfrm>
                <a:off x="3675" y="3280"/>
                <a:ext cx="8" cy="4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45" name="Rectangle 437"/>
              <p:cNvSpPr>
                <a:spLocks noChangeArrowheads="1"/>
              </p:cNvSpPr>
              <p:nvPr/>
            </p:nvSpPr>
            <p:spPr bwMode="auto">
              <a:xfrm>
                <a:off x="3656" y="3286"/>
                <a:ext cx="8" cy="4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46" name="Rectangle 438"/>
              <p:cNvSpPr>
                <a:spLocks noChangeArrowheads="1"/>
              </p:cNvSpPr>
              <p:nvPr/>
            </p:nvSpPr>
            <p:spPr bwMode="auto">
              <a:xfrm>
                <a:off x="3666" y="3286"/>
                <a:ext cx="7" cy="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47" name="Rectangle 439"/>
              <p:cNvSpPr>
                <a:spLocks noChangeArrowheads="1"/>
              </p:cNvSpPr>
              <p:nvPr/>
            </p:nvSpPr>
            <p:spPr bwMode="auto">
              <a:xfrm>
                <a:off x="3666" y="3280"/>
                <a:ext cx="7" cy="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48" name="Rectangle 440"/>
              <p:cNvSpPr>
                <a:spLocks noChangeArrowheads="1"/>
              </p:cNvSpPr>
              <p:nvPr/>
            </p:nvSpPr>
            <p:spPr bwMode="auto">
              <a:xfrm>
                <a:off x="3675" y="3286"/>
                <a:ext cx="8" cy="4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49" name="Freeform 441"/>
              <p:cNvSpPr>
                <a:spLocks noEditPoints="1"/>
              </p:cNvSpPr>
              <p:nvPr/>
            </p:nvSpPr>
            <p:spPr bwMode="auto">
              <a:xfrm>
                <a:off x="3651" y="3327"/>
                <a:ext cx="140" cy="154"/>
              </a:xfrm>
              <a:custGeom>
                <a:avLst/>
                <a:gdLst/>
                <a:ahLst/>
                <a:cxnLst>
                  <a:cxn ang="0">
                    <a:pos x="140" y="76"/>
                  </a:cxn>
                  <a:cxn ang="0">
                    <a:pos x="140" y="78"/>
                  </a:cxn>
                  <a:cxn ang="0">
                    <a:pos x="0" y="78"/>
                  </a:cxn>
                  <a:cxn ang="0">
                    <a:pos x="0" y="76"/>
                  </a:cxn>
                  <a:cxn ang="0">
                    <a:pos x="140" y="76"/>
                  </a:cxn>
                  <a:cxn ang="0">
                    <a:pos x="140" y="61"/>
                  </a:cxn>
                  <a:cxn ang="0">
                    <a:pos x="140" y="63"/>
                  </a:cxn>
                  <a:cxn ang="0">
                    <a:pos x="0" y="63"/>
                  </a:cxn>
                  <a:cxn ang="0">
                    <a:pos x="0" y="61"/>
                  </a:cxn>
                  <a:cxn ang="0">
                    <a:pos x="140" y="61"/>
                  </a:cxn>
                  <a:cxn ang="0">
                    <a:pos x="140" y="46"/>
                  </a:cxn>
                  <a:cxn ang="0">
                    <a:pos x="140" y="48"/>
                  </a:cxn>
                  <a:cxn ang="0">
                    <a:pos x="0" y="48"/>
                  </a:cxn>
                  <a:cxn ang="0">
                    <a:pos x="0" y="46"/>
                  </a:cxn>
                  <a:cxn ang="0">
                    <a:pos x="140" y="46"/>
                  </a:cxn>
                  <a:cxn ang="0">
                    <a:pos x="140" y="31"/>
                  </a:cxn>
                  <a:cxn ang="0">
                    <a:pos x="140" y="33"/>
                  </a:cxn>
                  <a:cxn ang="0">
                    <a:pos x="0" y="33"/>
                  </a:cxn>
                  <a:cxn ang="0">
                    <a:pos x="0" y="31"/>
                  </a:cxn>
                  <a:cxn ang="0">
                    <a:pos x="140" y="31"/>
                  </a:cxn>
                  <a:cxn ang="0">
                    <a:pos x="140" y="16"/>
                  </a:cxn>
                  <a:cxn ang="0">
                    <a:pos x="140" y="18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140" y="16"/>
                  </a:cxn>
                  <a:cxn ang="0">
                    <a:pos x="140" y="0"/>
                  </a:cxn>
                  <a:cxn ang="0">
                    <a:pos x="14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07"/>
                  </a:cxn>
                  <a:cxn ang="0">
                    <a:pos x="140" y="109"/>
                  </a:cxn>
                  <a:cxn ang="0">
                    <a:pos x="124" y="109"/>
                  </a:cxn>
                  <a:cxn ang="0">
                    <a:pos x="124" y="107"/>
                  </a:cxn>
                  <a:cxn ang="0">
                    <a:pos x="140" y="107"/>
                  </a:cxn>
                  <a:cxn ang="0">
                    <a:pos x="140" y="91"/>
                  </a:cxn>
                  <a:cxn ang="0">
                    <a:pos x="140" y="93"/>
                  </a:cxn>
                  <a:cxn ang="0">
                    <a:pos x="124" y="93"/>
                  </a:cxn>
                  <a:cxn ang="0">
                    <a:pos x="124" y="91"/>
                  </a:cxn>
                  <a:cxn ang="0">
                    <a:pos x="140" y="91"/>
                  </a:cxn>
                  <a:cxn ang="0">
                    <a:pos x="140" y="122"/>
                  </a:cxn>
                  <a:cxn ang="0">
                    <a:pos x="140" y="124"/>
                  </a:cxn>
                  <a:cxn ang="0">
                    <a:pos x="0" y="124"/>
                  </a:cxn>
                  <a:cxn ang="0">
                    <a:pos x="0" y="122"/>
                  </a:cxn>
                  <a:cxn ang="0">
                    <a:pos x="140" y="122"/>
                  </a:cxn>
                  <a:cxn ang="0">
                    <a:pos x="140" y="137"/>
                  </a:cxn>
                  <a:cxn ang="0">
                    <a:pos x="140" y="139"/>
                  </a:cxn>
                  <a:cxn ang="0">
                    <a:pos x="0" y="139"/>
                  </a:cxn>
                  <a:cxn ang="0">
                    <a:pos x="0" y="137"/>
                  </a:cxn>
                  <a:cxn ang="0">
                    <a:pos x="140" y="137"/>
                  </a:cxn>
                  <a:cxn ang="0">
                    <a:pos x="140" y="152"/>
                  </a:cxn>
                  <a:cxn ang="0">
                    <a:pos x="140" y="154"/>
                  </a:cxn>
                  <a:cxn ang="0">
                    <a:pos x="0" y="154"/>
                  </a:cxn>
                  <a:cxn ang="0">
                    <a:pos x="0" y="152"/>
                  </a:cxn>
                  <a:cxn ang="0">
                    <a:pos x="140" y="152"/>
                  </a:cxn>
                </a:cxnLst>
                <a:rect l="0" t="0" r="r" b="b"/>
                <a:pathLst>
                  <a:path w="140" h="154">
                    <a:moveTo>
                      <a:pt x="140" y="76"/>
                    </a:moveTo>
                    <a:lnTo>
                      <a:pt x="140" y="78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140" y="76"/>
                    </a:lnTo>
                    <a:close/>
                    <a:moveTo>
                      <a:pt x="140" y="61"/>
                    </a:moveTo>
                    <a:lnTo>
                      <a:pt x="140" y="63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140" y="61"/>
                    </a:lnTo>
                    <a:close/>
                    <a:moveTo>
                      <a:pt x="140" y="46"/>
                    </a:moveTo>
                    <a:lnTo>
                      <a:pt x="140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140" y="46"/>
                    </a:lnTo>
                    <a:close/>
                    <a:moveTo>
                      <a:pt x="140" y="31"/>
                    </a:moveTo>
                    <a:lnTo>
                      <a:pt x="140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140" y="31"/>
                    </a:lnTo>
                    <a:close/>
                    <a:moveTo>
                      <a:pt x="140" y="16"/>
                    </a:moveTo>
                    <a:lnTo>
                      <a:pt x="14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40" y="16"/>
                    </a:lnTo>
                    <a:close/>
                    <a:moveTo>
                      <a:pt x="140" y="0"/>
                    </a:moveTo>
                    <a:lnTo>
                      <a:pt x="14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40" y="0"/>
                    </a:lnTo>
                    <a:close/>
                    <a:moveTo>
                      <a:pt x="140" y="107"/>
                    </a:moveTo>
                    <a:lnTo>
                      <a:pt x="140" y="109"/>
                    </a:lnTo>
                    <a:lnTo>
                      <a:pt x="124" y="109"/>
                    </a:lnTo>
                    <a:lnTo>
                      <a:pt x="124" y="107"/>
                    </a:lnTo>
                    <a:lnTo>
                      <a:pt x="140" y="107"/>
                    </a:lnTo>
                    <a:close/>
                    <a:moveTo>
                      <a:pt x="140" y="91"/>
                    </a:moveTo>
                    <a:lnTo>
                      <a:pt x="140" y="93"/>
                    </a:lnTo>
                    <a:lnTo>
                      <a:pt x="124" y="93"/>
                    </a:lnTo>
                    <a:lnTo>
                      <a:pt x="124" y="91"/>
                    </a:lnTo>
                    <a:lnTo>
                      <a:pt x="140" y="91"/>
                    </a:lnTo>
                    <a:close/>
                    <a:moveTo>
                      <a:pt x="140" y="122"/>
                    </a:moveTo>
                    <a:lnTo>
                      <a:pt x="140" y="124"/>
                    </a:lnTo>
                    <a:lnTo>
                      <a:pt x="0" y="124"/>
                    </a:lnTo>
                    <a:lnTo>
                      <a:pt x="0" y="122"/>
                    </a:lnTo>
                    <a:lnTo>
                      <a:pt x="140" y="122"/>
                    </a:lnTo>
                    <a:close/>
                    <a:moveTo>
                      <a:pt x="140" y="137"/>
                    </a:moveTo>
                    <a:lnTo>
                      <a:pt x="140" y="139"/>
                    </a:lnTo>
                    <a:lnTo>
                      <a:pt x="0" y="139"/>
                    </a:lnTo>
                    <a:lnTo>
                      <a:pt x="0" y="137"/>
                    </a:lnTo>
                    <a:lnTo>
                      <a:pt x="140" y="137"/>
                    </a:lnTo>
                    <a:close/>
                    <a:moveTo>
                      <a:pt x="140" y="152"/>
                    </a:moveTo>
                    <a:lnTo>
                      <a:pt x="140" y="154"/>
                    </a:lnTo>
                    <a:lnTo>
                      <a:pt x="0" y="154"/>
                    </a:lnTo>
                    <a:lnTo>
                      <a:pt x="0" y="152"/>
                    </a:lnTo>
                    <a:lnTo>
                      <a:pt x="140" y="15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50" name="Freeform 442"/>
              <p:cNvSpPr>
                <a:spLocks/>
              </p:cNvSpPr>
              <p:nvPr/>
            </p:nvSpPr>
            <p:spPr bwMode="auto">
              <a:xfrm>
                <a:off x="3764" y="3409"/>
                <a:ext cx="23" cy="3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0"/>
                  </a:cxn>
                  <a:cxn ang="0">
                    <a:pos x="16" y="2"/>
                  </a:cxn>
                  <a:cxn ang="0">
                    <a:pos x="13" y="3"/>
                  </a:cxn>
                  <a:cxn ang="0">
                    <a:pos x="11" y="6"/>
                  </a:cxn>
                  <a:cxn ang="0">
                    <a:pos x="8" y="9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1" y="26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0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36">
                    <a:moveTo>
                      <a:pt x="23" y="0"/>
                    </a:moveTo>
                    <a:lnTo>
                      <a:pt x="20" y="0"/>
                    </a:lnTo>
                    <a:lnTo>
                      <a:pt x="16" y="2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51" name="Freeform 443"/>
              <p:cNvSpPr>
                <a:spLocks/>
              </p:cNvSpPr>
              <p:nvPr/>
            </p:nvSpPr>
            <p:spPr bwMode="auto">
              <a:xfrm>
                <a:off x="3764" y="3409"/>
                <a:ext cx="23" cy="3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0"/>
                  </a:cxn>
                  <a:cxn ang="0">
                    <a:pos x="16" y="2"/>
                  </a:cxn>
                  <a:cxn ang="0">
                    <a:pos x="13" y="3"/>
                  </a:cxn>
                  <a:cxn ang="0">
                    <a:pos x="11" y="6"/>
                  </a:cxn>
                  <a:cxn ang="0">
                    <a:pos x="8" y="9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1" y="26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36"/>
                  </a:cxn>
                  <a:cxn ang="0">
                    <a:pos x="1" y="31"/>
                  </a:cxn>
                  <a:cxn ang="0">
                    <a:pos x="2" y="26"/>
                  </a:cxn>
                  <a:cxn ang="0">
                    <a:pos x="3" y="22"/>
                  </a:cxn>
                  <a:cxn ang="0">
                    <a:pos x="4" y="17"/>
                  </a:cxn>
                  <a:cxn ang="0">
                    <a:pos x="6" y="13"/>
                  </a:cxn>
                  <a:cxn ang="0">
                    <a:pos x="9" y="10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7" y="2"/>
                  </a:cxn>
                  <a:cxn ang="0">
                    <a:pos x="20" y="2"/>
                  </a:cxn>
                  <a:cxn ang="0">
                    <a:pos x="23" y="1"/>
                  </a:cxn>
                  <a:cxn ang="0">
                    <a:pos x="23" y="0"/>
                  </a:cxn>
                </a:cxnLst>
                <a:rect l="0" t="0" r="r" b="b"/>
                <a:pathLst>
                  <a:path w="23" h="36">
                    <a:moveTo>
                      <a:pt x="23" y="0"/>
                    </a:moveTo>
                    <a:lnTo>
                      <a:pt x="20" y="0"/>
                    </a:lnTo>
                    <a:lnTo>
                      <a:pt x="16" y="2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1" y="31"/>
                    </a:lnTo>
                    <a:lnTo>
                      <a:pt x="2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4" y="4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3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52" name="Freeform 444"/>
              <p:cNvSpPr>
                <a:spLocks/>
              </p:cNvSpPr>
              <p:nvPr/>
            </p:nvSpPr>
            <p:spPr bwMode="auto">
              <a:xfrm>
                <a:off x="3765" y="3410"/>
                <a:ext cx="22" cy="3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9" y="1"/>
                  </a:cxn>
                  <a:cxn ang="0">
                    <a:pos x="16" y="1"/>
                  </a:cxn>
                  <a:cxn ang="0">
                    <a:pos x="13" y="3"/>
                  </a:cxn>
                  <a:cxn ang="0">
                    <a:pos x="10" y="6"/>
                  </a:cxn>
                  <a:cxn ang="0">
                    <a:pos x="8" y="9"/>
                  </a:cxn>
                  <a:cxn ang="0">
                    <a:pos x="5" y="12"/>
                  </a:cxn>
                  <a:cxn ang="0">
                    <a:pos x="3" y="16"/>
                  </a:cxn>
                  <a:cxn ang="0">
                    <a:pos x="2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35"/>
                  </a:cxn>
                  <a:cxn ang="0">
                    <a:pos x="1" y="30"/>
                  </a:cxn>
                  <a:cxn ang="0">
                    <a:pos x="2" y="26"/>
                  </a:cxn>
                  <a:cxn ang="0">
                    <a:pos x="2" y="21"/>
                  </a:cxn>
                  <a:cxn ang="0">
                    <a:pos x="4" y="17"/>
                  </a:cxn>
                  <a:cxn ang="0">
                    <a:pos x="6" y="13"/>
                  </a:cxn>
                  <a:cxn ang="0">
                    <a:pos x="8" y="10"/>
                  </a:cxn>
                  <a:cxn ang="0">
                    <a:pos x="10" y="7"/>
                  </a:cxn>
                  <a:cxn ang="0">
                    <a:pos x="13" y="4"/>
                  </a:cxn>
                  <a:cxn ang="0">
                    <a:pos x="16" y="3"/>
                  </a:cxn>
                  <a:cxn ang="0">
                    <a:pos x="19" y="2"/>
                  </a:cxn>
                  <a:cxn ang="0">
                    <a:pos x="22" y="1"/>
                  </a:cxn>
                  <a:cxn ang="0">
                    <a:pos x="22" y="0"/>
                  </a:cxn>
                </a:cxnLst>
                <a:rect l="0" t="0" r="r" b="b"/>
                <a:pathLst>
                  <a:path w="22" h="35">
                    <a:moveTo>
                      <a:pt x="22" y="0"/>
                    </a:moveTo>
                    <a:lnTo>
                      <a:pt x="19" y="1"/>
                    </a:lnTo>
                    <a:lnTo>
                      <a:pt x="16" y="1"/>
                    </a:lnTo>
                    <a:lnTo>
                      <a:pt x="13" y="3"/>
                    </a:lnTo>
                    <a:lnTo>
                      <a:pt x="10" y="6"/>
                    </a:lnTo>
                    <a:lnTo>
                      <a:pt x="8" y="9"/>
                    </a:lnTo>
                    <a:lnTo>
                      <a:pt x="5" y="12"/>
                    </a:lnTo>
                    <a:lnTo>
                      <a:pt x="3" y="16"/>
                    </a:lnTo>
                    <a:lnTo>
                      <a:pt x="2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1" y="30"/>
                    </a:lnTo>
                    <a:lnTo>
                      <a:pt x="2" y="26"/>
                    </a:lnTo>
                    <a:lnTo>
                      <a:pt x="2" y="21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8" y="10"/>
                    </a:lnTo>
                    <a:lnTo>
                      <a:pt x="10" y="7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22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C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53" name="Freeform 445"/>
              <p:cNvSpPr>
                <a:spLocks/>
              </p:cNvSpPr>
              <p:nvPr/>
            </p:nvSpPr>
            <p:spPr bwMode="auto">
              <a:xfrm>
                <a:off x="3766" y="3411"/>
                <a:ext cx="21" cy="34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8" y="1"/>
                  </a:cxn>
                  <a:cxn ang="0">
                    <a:pos x="15" y="2"/>
                  </a:cxn>
                  <a:cxn ang="0">
                    <a:pos x="12" y="3"/>
                  </a:cxn>
                  <a:cxn ang="0">
                    <a:pos x="9" y="6"/>
                  </a:cxn>
                  <a:cxn ang="0">
                    <a:pos x="7" y="9"/>
                  </a:cxn>
                  <a:cxn ang="0">
                    <a:pos x="5" y="12"/>
                  </a:cxn>
                  <a:cxn ang="0">
                    <a:pos x="3" y="16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0" y="29"/>
                  </a:cxn>
                  <a:cxn ang="0">
                    <a:pos x="0" y="34"/>
                  </a:cxn>
                  <a:cxn ang="0">
                    <a:pos x="1" y="34"/>
                  </a:cxn>
                  <a:cxn ang="0">
                    <a:pos x="1" y="29"/>
                  </a:cxn>
                  <a:cxn ang="0">
                    <a:pos x="1" y="24"/>
                  </a:cxn>
                  <a:cxn ang="0">
                    <a:pos x="3" y="20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9" y="8"/>
                  </a:cxn>
                  <a:cxn ang="0">
                    <a:pos x="11" y="5"/>
                  </a:cxn>
                  <a:cxn ang="0">
                    <a:pos x="14" y="3"/>
                  </a:cxn>
                  <a:cxn ang="0">
                    <a:pos x="18" y="2"/>
                  </a:cxn>
                  <a:cxn ang="0">
                    <a:pos x="21" y="2"/>
                  </a:cxn>
                  <a:cxn ang="0">
                    <a:pos x="21" y="0"/>
                  </a:cxn>
                </a:cxnLst>
                <a:rect l="0" t="0" r="r" b="b"/>
                <a:pathLst>
                  <a:path w="21" h="34">
                    <a:moveTo>
                      <a:pt x="21" y="0"/>
                    </a:moveTo>
                    <a:lnTo>
                      <a:pt x="18" y="1"/>
                    </a:lnTo>
                    <a:lnTo>
                      <a:pt x="15" y="2"/>
                    </a:lnTo>
                    <a:lnTo>
                      <a:pt x="12" y="3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5" y="12"/>
                    </a:lnTo>
                    <a:lnTo>
                      <a:pt x="3" y="16"/>
                    </a:lnTo>
                    <a:lnTo>
                      <a:pt x="1" y="20"/>
                    </a:lnTo>
                    <a:lnTo>
                      <a:pt x="1" y="25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1" y="29"/>
                    </a:lnTo>
                    <a:lnTo>
                      <a:pt x="1" y="24"/>
                    </a:lnTo>
                    <a:lnTo>
                      <a:pt x="3" y="20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14" y="3"/>
                    </a:lnTo>
                    <a:lnTo>
                      <a:pt x="18" y="2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F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54" name="Freeform 446"/>
              <p:cNvSpPr>
                <a:spLocks/>
              </p:cNvSpPr>
              <p:nvPr/>
            </p:nvSpPr>
            <p:spPr bwMode="auto">
              <a:xfrm>
                <a:off x="3767" y="3413"/>
                <a:ext cx="20" cy="3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7" y="0"/>
                  </a:cxn>
                  <a:cxn ang="0">
                    <a:pos x="13" y="1"/>
                  </a:cxn>
                  <a:cxn ang="0">
                    <a:pos x="10" y="3"/>
                  </a:cxn>
                  <a:cxn ang="0">
                    <a:pos x="8" y="6"/>
                  </a:cxn>
                  <a:cxn ang="0">
                    <a:pos x="5" y="9"/>
                  </a:cxn>
                  <a:cxn ang="0">
                    <a:pos x="3" y="13"/>
                  </a:cxn>
                  <a:cxn ang="0">
                    <a:pos x="2" y="18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27"/>
                  </a:cxn>
                  <a:cxn ang="0">
                    <a:pos x="1" y="22"/>
                  </a:cxn>
                  <a:cxn ang="0">
                    <a:pos x="2" y="18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4" y="3"/>
                  </a:cxn>
                  <a:cxn ang="0">
                    <a:pos x="17" y="1"/>
                  </a:cxn>
                  <a:cxn ang="0">
                    <a:pos x="20" y="1"/>
                  </a:cxn>
                  <a:cxn ang="0">
                    <a:pos x="20" y="0"/>
                  </a:cxn>
                </a:cxnLst>
                <a:rect l="0" t="0" r="r" b="b"/>
                <a:pathLst>
                  <a:path w="20" h="32">
                    <a:moveTo>
                      <a:pt x="20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10" y="3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3" y="13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1" y="22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55" name="Freeform 447"/>
              <p:cNvSpPr>
                <a:spLocks/>
              </p:cNvSpPr>
              <p:nvPr/>
            </p:nvSpPr>
            <p:spPr bwMode="auto">
              <a:xfrm>
                <a:off x="3767" y="3414"/>
                <a:ext cx="20" cy="3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7" y="0"/>
                  </a:cxn>
                  <a:cxn ang="0">
                    <a:pos x="14" y="2"/>
                  </a:cxn>
                  <a:cxn ang="0">
                    <a:pos x="11" y="3"/>
                  </a:cxn>
                  <a:cxn ang="0">
                    <a:pos x="8" y="6"/>
                  </a:cxn>
                  <a:cxn ang="0">
                    <a:pos x="6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1" y="21"/>
                  </a:cxn>
                  <a:cxn ang="0">
                    <a:pos x="0" y="26"/>
                  </a:cxn>
                  <a:cxn ang="0">
                    <a:pos x="0" y="31"/>
                  </a:cxn>
                  <a:cxn ang="0">
                    <a:pos x="1" y="31"/>
                  </a:cxn>
                  <a:cxn ang="0">
                    <a:pos x="1" y="26"/>
                  </a:cxn>
                  <a:cxn ang="0">
                    <a:pos x="2" y="22"/>
                  </a:cxn>
                  <a:cxn ang="0">
                    <a:pos x="3" y="17"/>
                  </a:cxn>
                  <a:cxn ang="0">
                    <a:pos x="4" y="13"/>
                  </a:cxn>
                  <a:cxn ang="0">
                    <a:pos x="6" y="10"/>
                  </a:cxn>
                  <a:cxn ang="0">
                    <a:pos x="9" y="7"/>
                  </a:cxn>
                  <a:cxn ang="0">
                    <a:pos x="11" y="4"/>
                  </a:cxn>
                  <a:cxn ang="0">
                    <a:pos x="14" y="3"/>
                  </a:cxn>
                  <a:cxn ang="0">
                    <a:pos x="17" y="2"/>
                  </a:cxn>
                  <a:cxn ang="0">
                    <a:pos x="20" y="1"/>
                  </a:cxn>
                  <a:cxn ang="0">
                    <a:pos x="20" y="0"/>
                  </a:cxn>
                </a:cxnLst>
                <a:rect l="0" t="0" r="r" b="b"/>
                <a:pathLst>
                  <a:path w="20" h="31">
                    <a:moveTo>
                      <a:pt x="20" y="0"/>
                    </a:moveTo>
                    <a:lnTo>
                      <a:pt x="17" y="0"/>
                    </a:lnTo>
                    <a:lnTo>
                      <a:pt x="14" y="2"/>
                    </a:lnTo>
                    <a:lnTo>
                      <a:pt x="11" y="3"/>
                    </a:lnTo>
                    <a:lnTo>
                      <a:pt x="8" y="6"/>
                    </a:lnTo>
                    <a:lnTo>
                      <a:pt x="6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1" y="21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2" y="22"/>
                    </a:lnTo>
                    <a:lnTo>
                      <a:pt x="3" y="17"/>
                    </a:lnTo>
                    <a:lnTo>
                      <a:pt x="4" y="13"/>
                    </a:lnTo>
                    <a:lnTo>
                      <a:pt x="6" y="10"/>
                    </a:lnTo>
                    <a:lnTo>
                      <a:pt x="9" y="7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7" y="2"/>
                    </a:lnTo>
                    <a:lnTo>
                      <a:pt x="20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4A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56" name="Freeform 448"/>
              <p:cNvSpPr>
                <a:spLocks/>
              </p:cNvSpPr>
              <p:nvPr/>
            </p:nvSpPr>
            <p:spPr bwMode="auto">
              <a:xfrm>
                <a:off x="3768" y="3415"/>
                <a:ext cx="19" cy="3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6" y="1"/>
                  </a:cxn>
                  <a:cxn ang="0">
                    <a:pos x="13" y="2"/>
                  </a:cxn>
                  <a:cxn ang="0">
                    <a:pos x="10" y="3"/>
                  </a:cxn>
                  <a:cxn ang="0">
                    <a:pos x="8" y="6"/>
                  </a:cxn>
                  <a:cxn ang="0">
                    <a:pos x="5" y="9"/>
                  </a:cxn>
                  <a:cxn ang="0">
                    <a:pos x="3" y="12"/>
                  </a:cxn>
                  <a:cxn ang="0">
                    <a:pos x="2" y="16"/>
                  </a:cxn>
                  <a:cxn ang="0">
                    <a:pos x="1" y="21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1" y="30"/>
                  </a:cxn>
                  <a:cxn ang="0">
                    <a:pos x="1" y="26"/>
                  </a:cxn>
                  <a:cxn ang="0">
                    <a:pos x="1" y="21"/>
                  </a:cxn>
                  <a:cxn ang="0">
                    <a:pos x="3" y="17"/>
                  </a:cxn>
                  <a:cxn ang="0">
                    <a:pos x="4" y="13"/>
                  </a:cxn>
                  <a:cxn ang="0">
                    <a:pos x="6" y="10"/>
                  </a:cxn>
                  <a:cxn ang="0">
                    <a:pos x="8" y="7"/>
                  </a:cxn>
                  <a:cxn ang="0">
                    <a:pos x="11" y="5"/>
                  </a:cxn>
                  <a:cxn ang="0">
                    <a:pos x="13" y="3"/>
                  </a:cxn>
                  <a:cxn ang="0">
                    <a:pos x="16" y="2"/>
                  </a:cxn>
                  <a:cxn ang="0">
                    <a:pos x="19" y="1"/>
                  </a:cxn>
                  <a:cxn ang="0">
                    <a:pos x="19" y="0"/>
                  </a:cxn>
                </a:cxnLst>
                <a:rect l="0" t="0" r="r" b="b"/>
                <a:pathLst>
                  <a:path w="19" h="30">
                    <a:moveTo>
                      <a:pt x="19" y="0"/>
                    </a:moveTo>
                    <a:lnTo>
                      <a:pt x="16" y="1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1" y="30"/>
                    </a:lnTo>
                    <a:lnTo>
                      <a:pt x="1" y="26"/>
                    </a:lnTo>
                    <a:lnTo>
                      <a:pt x="1" y="21"/>
                    </a:lnTo>
                    <a:lnTo>
                      <a:pt x="3" y="17"/>
                    </a:lnTo>
                    <a:lnTo>
                      <a:pt x="4" y="13"/>
                    </a:lnTo>
                    <a:lnTo>
                      <a:pt x="6" y="10"/>
                    </a:lnTo>
                    <a:lnTo>
                      <a:pt x="8" y="7"/>
                    </a:lnTo>
                    <a:lnTo>
                      <a:pt x="11" y="5"/>
                    </a:lnTo>
                    <a:lnTo>
                      <a:pt x="13" y="3"/>
                    </a:lnTo>
                    <a:lnTo>
                      <a:pt x="16" y="2"/>
                    </a:lnTo>
                    <a:lnTo>
                      <a:pt x="19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57" name="Freeform 449"/>
              <p:cNvSpPr>
                <a:spLocks/>
              </p:cNvSpPr>
              <p:nvPr/>
            </p:nvSpPr>
            <p:spPr bwMode="auto">
              <a:xfrm>
                <a:off x="3769" y="3416"/>
                <a:ext cx="18" cy="2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5" y="1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7" y="6"/>
                  </a:cxn>
                  <a:cxn ang="0">
                    <a:pos x="5" y="9"/>
                  </a:cxn>
                  <a:cxn ang="0">
                    <a:pos x="3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1" y="25"/>
                  </a:cxn>
                  <a:cxn ang="0">
                    <a:pos x="1" y="21"/>
                  </a:cxn>
                  <a:cxn ang="0">
                    <a:pos x="2" y="17"/>
                  </a:cxn>
                  <a:cxn ang="0">
                    <a:pos x="4" y="13"/>
                  </a:cxn>
                  <a:cxn ang="0">
                    <a:pos x="6" y="10"/>
                  </a:cxn>
                  <a:cxn ang="0">
                    <a:pos x="8" y="7"/>
                  </a:cxn>
                  <a:cxn ang="0">
                    <a:pos x="10" y="4"/>
                  </a:cxn>
                  <a:cxn ang="0">
                    <a:pos x="13" y="3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18" y="0"/>
                  </a:cxn>
                </a:cxnLst>
                <a:rect l="0" t="0" r="r" b="b"/>
                <a:pathLst>
                  <a:path w="18" h="29">
                    <a:moveTo>
                      <a:pt x="18" y="0"/>
                    </a:moveTo>
                    <a:lnTo>
                      <a:pt x="15" y="1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7" y="6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5"/>
                    </a:lnTo>
                    <a:lnTo>
                      <a:pt x="1" y="21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6" y="10"/>
                    </a:lnTo>
                    <a:lnTo>
                      <a:pt x="8" y="7"/>
                    </a:lnTo>
                    <a:lnTo>
                      <a:pt x="10" y="4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58" name="Freeform 450"/>
              <p:cNvSpPr>
                <a:spLocks/>
              </p:cNvSpPr>
              <p:nvPr/>
            </p:nvSpPr>
            <p:spPr bwMode="auto">
              <a:xfrm>
                <a:off x="3769" y="3418"/>
                <a:ext cx="18" cy="2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0" y="2"/>
                  </a:cxn>
                  <a:cxn ang="0">
                    <a:pos x="8" y="5"/>
                  </a:cxn>
                  <a:cxn ang="0">
                    <a:pos x="6" y="8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1" y="19"/>
                  </a:cxn>
                  <a:cxn ang="0">
                    <a:pos x="1" y="23"/>
                  </a:cxn>
                  <a:cxn ang="0">
                    <a:pos x="0" y="27"/>
                  </a:cxn>
                  <a:cxn ang="0">
                    <a:pos x="1" y="27"/>
                  </a:cxn>
                  <a:cxn ang="0">
                    <a:pos x="2" y="23"/>
                  </a:cxn>
                  <a:cxn ang="0">
                    <a:pos x="2" y="18"/>
                  </a:cxn>
                  <a:cxn ang="0">
                    <a:pos x="3" y="14"/>
                  </a:cxn>
                  <a:cxn ang="0">
                    <a:pos x="5" y="10"/>
                  </a:cxn>
                  <a:cxn ang="0">
                    <a:pos x="7" y="7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5" y="1"/>
                  </a:cxn>
                  <a:cxn ang="0">
                    <a:pos x="18" y="1"/>
                  </a:cxn>
                  <a:cxn ang="0">
                    <a:pos x="18" y="0"/>
                  </a:cxn>
                </a:cxnLst>
                <a:rect l="0" t="0" r="r" b="b"/>
                <a:pathLst>
                  <a:path w="18" h="27">
                    <a:moveTo>
                      <a:pt x="18" y="0"/>
                    </a:moveTo>
                    <a:lnTo>
                      <a:pt x="15" y="0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1" y="19"/>
                    </a:lnTo>
                    <a:lnTo>
                      <a:pt x="1" y="23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2" y="23"/>
                    </a:lnTo>
                    <a:lnTo>
                      <a:pt x="2" y="18"/>
                    </a:lnTo>
                    <a:lnTo>
                      <a:pt x="3" y="14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59" name="Freeform 451"/>
              <p:cNvSpPr>
                <a:spLocks/>
              </p:cNvSpPr>
              <p:nvPr/>
            </p:nvSpPr>
            <p:spPr bwMode="auto">
              <a:xfrm>
                <a:off x="3770" y="3419"/>
                <a:ext cx="17" cy="2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4" y="0"/>
                  </a:cxn>
                  <a:cxn ang="0">
                    <a:pos x="11" y="1"/>
                  </a:cxn>
                  <a:cxn ang="0">
                    <a:pos x="9" y="3"/>
                  </a:cxn>
                  <a:cxn ang="0">
                    <a:pos x="6" y="6"/>
                  </a:cxn>
                  <a:cxn ang="0">
                    <a:pos x="4" y="9"/>
                  </a:cxn>
                  <a:cxn ang="0">
                    <a:pos x="2" y="13"/>
                  </a:cxn>
                  <a:cxn ang="0">
                    <a:pos x="1" y="17"/>
                  </a:cxn>
                  <a:cxn ang="0">
                    <a:pos x="1" y="22"/>
                  </a:cxn>
                  <a:cxn ang="0">
                    <a:pos x="0" y="26"/>
                  </a:cxn>
                  <a:cxn ang="0">
                    <a:pos x="1" y="26"/>
                  </a:cxn>
                  <a:cxn ang="0">
                    <a:pos x="1" y="22"/>
                  </a:cxn>
                  <a:cxn ang="0">
                    <a:pos x="2" y="18"/>
                  </a:cxn>
                  <a:cxn ang="0">
                    <a:pos x="3" y="14"/>
                  </a:cxn>
                  <a:cxn ang="0">
                    <a:pos x="5" y="10"/>
                  </a:cxn>
                  <a:cxn ang="0">
                    <a:pos x="7" y="7"/>
                  </a:cxn>
                  <a:cxn ang="0">
                    <a:pos x="9" y="4"/>
                  </a:cxn>
                  <a:cxn ang="0">
                    <a:pos x="12" y="3"/>
                  </a:cxn>
                  <a:cxn ang="0">
                    <a:pos x="14" y="1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7" h="26">
                    <a:moveTo>
                      <a:pt x="17" y="0"/>
                    </a:moveTo>
                    <a:lnTo>
                      <a:pt x="14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1" y="17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2"/>
                    </a:lnTo>
                    <a:lnTo>
                      <a:pt x="2" y="18"/>
                    </a:lnTo>
                    <a:lnTo>
                      <a:pt x="3" y="14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9" y="4"/>
                    </a:lnTo>
                    <a:lnTo>
                      <a:pt x="12" y="3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60" name="Freeform 452"/>
              <p:cNvSpPr>
                <a:spLocks/>
              </p:cNvSpPr>
              <p:nvPr/>
            </p:nvSpPr>
            <p:spPr bwMode="auto">
              <a:xfrm>
                <a:off x="3771" y="3420"/>
                <a:ext cx="16" cy="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8" y="3"/>
                  </a:cxn>
                  <a:cxn ang="0">
                    <a:pos x="6" y="6"/>
                  </a:cxn>
                  <a:cxn ang="0">
                    <a:pos x="4" y="9"/>
                  </a:cxn>
                  <a:cxn ang="0">
                    <a:pos x="2" y="13"/>
                  </a:cxn>
                  <a:cxn ang="0">
                    <a:pos x="1" y="17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1" y="25"/>
                  </a:cxn>
                  <a:cxn ang="0">
                    <a:pos x="1" y="21"/>
                  </a:cxn>
                  <a:cxn ang="0">
                    <a:pos x="2" y="17"/>
                  </a:cxn>
                  <a:cxn ang="0">
                    <a:pos x="3" y="13"/>
                  </a:cxn>
                  <a:cxn ang="0">
                    <a:pos x="4" y="10"/>
                  </a:cxn>
                  <a:cxn ang="0">
                    <a:pos x="6" y="7"/>
                  </a:cxn>
                  <a:cxn ang="0">
                    <a:pos x="8" y="4"/>
                  </a:cxn>
                  <a:cxn ang="0">
                    <a:pos x="11" y="2"/>
                  </a:cxn>
                  <a:cxn ang="0">
                    <a:pos x="13" y="2"/>
                  </a:cxn>
                  <a:cxn ang="0">
                    <a:pos x="16" y="1"/>
                  </a:cxn>
                  <a:cxn ang="0">
                    <a:pos x="16" y="0"/>
                  </a:cxn>
                </a:cxnLst>
                <a:rect l="0" t="0" r="r" b="b"/>
                <a:pathLst>
                  <a:path w="16" h="25">
                    <a:moveTo>
                      <a:pt x="16" y="0"/>
                    </a:moveTo>
                    <a:lnTo>
                      <a:pt x="13" y="0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1" y="21"/>
                    </a:lnTo>
                    <a:lnTo>
                      <a:pt x="2" y="17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61" name="Freeform 453"/>
              <p:cNvSpPr>
                <a:spLocks/>
              </p:cNvSpPr>
              <p:nvPr/>
            </p:nvSpPr>
            <p:spPr bwMode="auto">
              <a:xfrm>
                <a:off x="3772" y="3421"/>
                <a:ext cx="15" cy="24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2" y="1"/>
                  </a:cxn>
                  <a:cxn ang="0">
                    <a:pos x="10" y="1"/>
                  </a:cxn>
                  <a:cxn ang="0">
                    <a:pos x="7" y="3"/>
                  </a:cxn>
                  <a:cxn ang="0">
                    <a:pos x="5" y="6"/>
                  </a:cxn>
                  <a:cxn ang="0">
                    <a:pos x="3" y="9"/>
                  </a:cxn>
                  <a:cxn ang="0">
                    <a:pos x="2" y="12"/>
                  </a:cxn>
                  <a:cxn ang="0">
                    <a:pos x="1" y="16"/>
                  </a:cxn>
                  <a:cxn ang="0">
                    <a:pos x="0" y="20"/>
                  </a:cxn>
                  <a:cxn ang="0">
                    <a:pos x="0" y="24"/>
                  </a:cxn>
                  <a:cxn ang="0">
                    <a:pos x="1" y="24"/>
                  </a:cxn>
                  <a:cxn ang="0">
                    <a:pos x="1" y="20"/>
                  </a:cxn>
                  <a:cxn ang="0">
                    <a:pos x="1" y="16"/>
                  </a:cxn>
                  <a:cxn ang="0">
                    <a:pos x="2" y="13"/>
                  </a:cxn>
                  <a:cxn ang="0">
                    <a:pos x="4" y="10"/>
                  </a:cxn>
                  <a:cxn ang="0">
                    <a:pos x="5" y="7"/>
                  </a:cxn>
                  <a:cxn ang="0">
                    <a:pos x="8" y="4"/>
                  </a:cxn>
                  <a:cxn ang="0">
                    <a:pos x="10" y="3"/>
                  </a:cxn>
                  <a:cxn ang="0">
                    <a:pos x="12" y="2"/>
                  </a:cxn>
                  <a:cxn ang="0">
                    <a:pos x="15" y="1"/>
                  </a:cxn>
                  <a:cxn ang="0">
                    <a:pos x="15" y="0"/>
                  </a:cxn>
                </a:cxnLst>
                <a:rect l="0" t="0" r="r" b="b"/>
                <a:pathLst>
                  <a:path w="15" h="24">
                    <a:moveTo>
                      <a:pt x="15" y="0"/>
                    </a:moveTo>
                    <a:lnTo>
                      <a:pt x="12" y="1"/>
                    </a:lnTo>
                    <a:lnTo>
                      <a:pt x="10" y="1"/>
                    </a:lnTo>
                    <a:lnTo>
                      <a:pt x="7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0"/>
                    </a:lnTo>
                    <a:lnTo>
                      <a:pt x="1" y="16"/>
                    </a:lnTo>
                    <a:lnTo>
                      <a:pt x="2" y="13"/>
                    </a:lnTo>
                    <a:lnTo>
                      <a:pt x="4" y="10"/>
                    </a:lnTo>
                    <a:lnTo>
                      <a:pt x="5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5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8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62" name="Freeform 454"/>
              <p:cNvSpPr>
                <a:spLocks/>
              </p:cNvSpPr>
              <p:nvPr/>
            </p:nvSpPr>
            <p:spPr bwMode="auto">
              <a:xfrm>
                <a:off x="3773" y="3422"/>
                <a:ext cx="14" cy="2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1" y="1"/>
                  </a:cxn>
                  <a:cxn ang="0">
                    <a:pos x="9" y="2"/>
                  </a:cxn>
                  <a:cxn ang="0">
                    <a:pos x="7" y="3"/>
                  </a:cxn>
                  <a:cxn ang="0">
                    <a:pos x="4" y="6"/>
                  </a:cxn>
                  <a:cxn ang="0">
                    <a:pos x="3" y="9"/>
                  </a:cxn>
                  <a:cxn ang="0">
                    <a:pos x="1" y="12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9"/>
                  </a:cxn>
                  <a:cxn ang="0">
                    <a:pos x="1" y="16"/>
                  </a:cxn>
                  <a:cxn ang="0">
                    <a:pos x="2" y="12"/>
                  </a:cxn>
                  <a:cxn ang="0">
                    <a:pos x="3" y="9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4" y="2"/>
                  </a:cxn>
                  <a:cxn ang="0">
                    <a:pos x="14" y="0"/>
                  </a:cxn>
                </a:cxnLst>
                <a:rect l="0" t="0" r="r" b="b"/>
                <a:pathLst>
                  <a:path w="14" h="23">
                    <a:moveTo>
                      <a:pt x="14" y="0"/>
                    </a:moveTo>
                    <a:lnTo>
                      <a:pt x="11" y="1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4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1" y="16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D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63" name="Freeform 455"/>
              <p:cNvSpPr>
                <a:spLocks/>
              </p:cNvSpPr>
              <p:nvPr/>
            </p:nvSpPr>
            <p:spPr bwMode="auto">
              <a:xfrm>
                <a:off x="3773" y="3424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1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5" y="4"/>
                  </a:cxn>
                  <a:cxn ang="0">
                    <a:pos x="3" y="7"/>
                  </a:cxn>
                  <a:cxn ang="0">
                    <a:pos x="2" y="10"/>
                  </a:cxn>
                  <a:cxn ang="0">
                    <a:pos x="1" y="14"/>
                  </a:cxn>
                  <a:cxn ang="0">
                    <a:pos x="0" y="17"/>
                  </a:cxn>
                  <a:cxn ang="0">
                    <a:pos x="0" y="21"/>
                  </a:cxn>
                  <a:cxn ang="0">
                    <a:pos x="1" y="21"/>
                  </a:cxn>
                  <a:cxn ang="0">
                    <a:pos x="1" y="17"/>
                  </a:cxn>
                  <a:cxn ang="0">
                    <a:pos x="2" y="13"/>
                  </a:cxn>
                  <a:cxn ang="0">
                    <a:pos x="3" y="10"/>
                  </a:cxn>
                  <a:cxn ang="0">
                    <a:pos x="5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11" y="1"/>
                  </a:cxn>
                  <a:cxn ang="0">
                    <a:pos x="14" y="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1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17"/>
                    </a:lnTo>
                    <a:lnTo>
                      <a:pt x="2" y="13"/>
                    </a:lnTo>
                    <a:lnTo>
                      <a:pt x="3" y="10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1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64" name="Freeform 456"/>
              <p:cNvSpPr>
                <a:spLocks/>
              </p:cNvSpPr>
              <p:nvPr/>
            </p:nvSpPr>
            <p:spPr bwMode="auto">
              <a:xfrm>
                <a:off x="3774" y="3425"/>
                <a:ext cx="13" cy="2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4" y="6"/>
                  </a:cxn>
                  <a:cxn ang="0">
                    <a:pos x="2" y="9"/>
                  </a:cxn>
                  <a:cxn ang="0">
                    <a:pos x="1" y="12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1" y="20"/>
                  </a:cxn>
                  <a:cxn ang="0">
                    <a:pos x="1" y="16"/>
                  </a:cxn>
                  <a:cxn ang="0">
                    <a:pos x="1" y="13"/>
                  </a:cxn>
                  <a:cxn ang="0">
                    <a:pos x="3" y="10"/>
                  </a:cxn>
                  <a:cxn ang="0">
                    <a:pos x="4" y="7"/>
                  </a:cxn>
                  <a:cxn ang="0">
                    <a:pos x="6" y="4"/>
                  </a:cxn>
                  <a:cxn ang="0">
                    <a:pos x="8" y="2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3" y="0"/>
                  </a:cxn>
                </a:cxnLst>
                <a:rect l="0" t="0" r="r" b="b"/>
                <a:pathLst>
                  <a:path w="13" h="20">
                    <a:moveTo>
                      <a:pt x="13" y="0"/>
                    </a:moveTo>
                    <a:lnTo>
                      <a:pt x="10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16"/>
                    </a:lnTo>
                    <a:lnTo>
                      <a:pt x="1" y="13"/>
                    </a:lnTo>
                    <a:lnTo>
                      <a:pt x="3" y="10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5C5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65" name="Freeform 457"/>
              <p:cNvSpPr>
                <a:spLocks/>
              </p:cNvSpPr>
              <p:nvPr/>
            </p:nvSpPr>
            <p:spPr bwMode="auto">
              <a:xfrm>
                <a:off x="3775" y="3426"/>
                <a:ext cx="12" cy="1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2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1" y="15"/>
                  </a:cxn>
                  <a:cxn ang="0">
                    <a:pos x="1" y="12"/>
                  </a:cxn>
                  <a:cxn ang="0">
                    <a:pos x="2" y="9"/>
                  </a:cxn>
                  <a:cxn ang="0">
                    <a:pos x="4" y="7"/>
                  </a:cxn>
                  <a:cxn ang="0">
                    <a:pos x="6" y="4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1"/>
                  </a:cxn>
                  <a:cxn ang="0">
                    <a:pos x="12" y="0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lnTo>
                      <a:pt x="9" y="0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66" name="Freeform 458"/>
              <p:cNvSpPr>
                <a:spLocks/>
              </p:cNvSpPr>
              <p:nvPr/>
            </p:nvSpPr>
            <p:spPr bwMode="auto">
              <a:xfrm>
                <a:off x="3775" y="3427"/>
                <a:ext cx="12" cy="1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1" y="11"/>
                  </a:cxn>
                  <a:cxn ang="0">
                    <a:pos x="1" y="14"/>
                  </a:cxn>
                  <a:cxn ang="0">
                    <a:pos x="0" y="18"/>
                  </a:cxn>
                  <a:cxn ang="0">
                    <a:pos x="1" y="18"/>
                  </a:cxn>
                  <a:cxn ang="0">
                    <a:pos x="1" y="15"/>
                  </a:cxn>
                  <a:cxn ang="0">
                    <a:pos x="2" y="12"/>
                  </a:cxn>
                  <a:cxn ang="0">
                    <a:pos x="3" y="9"/>
                  </a:cxn>
                  <a:cxn ang="0">
                    <a:pos x="5" y="6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10" y="1"/>
                  </a:cxn>
                  <a:cxn ang="0">
                    <a:pos x="12" y="1"/>
                  </a:cxn>
                  <a:cxn ang="0">
                    <a:pos x="12" y="0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1" y="11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5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67" name="Freeform 459"/>
              <p:cNvSpPr>
                <a:spLocks/>
              </p:cNvSpPr>
              <p:nvPr/>
            </p:nvSpPr>
            <p:spPr bwMode="auto">
              <a:xfrm>
                <a:off x="3776" y="3428"/>
                <a:ext cx="11" cy="1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7" y="2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1" y="11"/>
                  </a:cxn>
                  <a:cxn ang="0">
                    <a:pos x="0" y="14"/>
                  </a:cxn>
                  <a:cxn ang="0">
                    <a:pos x="0" y="17"/>
                  </a:cxn>
                  <a:cxn ang="0">
                    <a:pos x="1" y="17"/>
                  </a:cxn>
                  <a:cxn ang="0">
                    <a:pos x="1" y="14"/>
                  </a:cxn>
                  <a:cxn ang="0">
                    <a:pos x="2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1" y="0"/>
                  </a:cxn>
                </a:cxnLst>
                <a:rect l="0" t="0" r="r" b="b"/>
                <a:pathLst>
                  <a:path w="11" h="17">
                    <a:moveTo>
                      <a:pt x="11" y="0"/>
                    </a:moveTo>
                    <a:lnTo>
                      <a:pt x="9" y="0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68" name="Freeform 460"/>
              <p:cNvSpPr>
                <a:spLocks/>
              </p:cNvSpPr>
              <p:nvPr/>
            </p:nvSpPr>
            <p:spPr bwMode="auto">
              <a:xfrm>
                <a:off x="3777" y="3430"/>
                <a:ext cx="10" cy="1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1" y="15"/>
                  </a:cxn>
                  <a:cxn ang="0">
                    <a:pos x="1" y="12"/>
                  </a:cxn>
                  <a:cxn ang="0">
                    <a:pos x="2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10" y="0"/>
                  </a:cxn>
                </a:cxnLst>
                <a:rect l="0" t="0" r="r" b="b"/>
                <a:pathLst>
                  <a:path w="10" h="15">
                    <a:moveTo>
                      <a:pt x="10" y="0"/>
                    </a:moveTo>
                    <a:lnTo>
                      <a:pt x="8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69" name="Freeform 461"/>
              <p:cNvSpPr>
                <a:spLocks/>
              </p:cNvSpPr>
              <p:nvPr/>
            </p:nvSpPr>
            <p:spPr bwMode="auto">
              <a:xfrm>
                <a:off x="3778" y="3431"/>
                <a:ext cx="9" cy="1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1" y="14"/>
                  </a:cxn>
                  <a:cxn ang="0">
                    <a:pos x="1" y="11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5" y="2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lnTo>
                      <a:pt x="7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1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70" name="Freeform 462"/>
              <p:cNvSpPr>
                <a:spLocks/>
              </p:cNvSpPr>
              <p:nvPr/>
            </p:nvSpPr>
            <p:spPr bwMode="auto">
              <a:xfrm>
                <a:off x="3779" y="3432"/>
                <a:ext cx="8" cy="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1" y="11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13">
                    <a:moveTo>
                      <a:pt x="8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71" name="Freeform 463"/>
              <p:cNvSpPr>
                <a:spLocks/>
              </p:cNvSpPr>
              <p:nvPr/>
            </p:nvSpPr>
            <p:spPr bwMode="auto">
              <a:xfrm>
                <a:off x="3779" y="3433"/>
                <a:ext cx="8" cy="1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1" y="7"/>
                  </a:cxn>
                  <a:cxn ang="0">
                    <a:pos x="1" y="10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3" y="4"/>
                  </a:cxn>
                  <a:cxn ang="0">
                    <a:pos x="5" y="3"/>
                  </a:cxn>
                  <a:cxn ang="0">
                    <a:pos x="6" y="2"/>
                  </a:cxn>
                  <a:cxn ang="0">
                    <a:pos x="8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12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72" name="Freeform 464"/>
              <p:cNvSpPr>
                <a:spLocks/>
              </p:cNvSpPr>
              <p:nvPr/>
            </p:nvSpPr>
            <p:spPr bwMode="auto">
              <a:xfrm>
                <a:off x="3780" y="3434"/>
                <a:ext cx="7" cy="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1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5" y="2"/>
                  </a:cxn>
                  <a:cxn ang="0">
                    <a:pos x="7" y="1"/>
                  </a:cxn>
                  <a:cxn ang="0">
                    <a:pos x="7" y="0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73" name="Freeform 465"/>
              <p:cNvSpPr>
                <a:spLocks/>
              </p:cNvSpPr>
              <p:nvPr/>
            </p:nvSpPr>
            <p:spPr bwMode="auto">
              <a:xfrm>
                <a:off x="3781" y="3435"/>
                <a:ext cx="6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3" y="2"/>
                  </a:cxn>
                  <a:cxn ang="0">
                    <a:pos x="2" y="3"/>
                  </a:cxn>
                  <a:cxn ang="0">
                    <a:pos x="1" y="5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0"/>
                  </a:cxn>
                  <a:cxn ang="0">
                    <a:pos x="1" y="8"/>
                  </a:cxn>
                  <a:cxn ang="0">
                    <a:pos x="1" y="6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4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74" name="Freeform 466"/>
              <p:cNvSpPr>
                <a:spLocks/>
              </p:cNvSpPr>
              <p:nvPr/>
            </p:nvSpPr>
            <p:spPr bwMode="auto">
              <a:xfrm>
                <a:off x="3782" y="3437"/>
                <a:ext cx="5" cy="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75" name="Freeform 467"/>
              <p:cNvSpPr>
                <a:spLocks/>
              </p:cNvSpPr>
              <p:nvPr/>
            </p:nvSpPr>
            <p:spPr bwMode="auto">
              <a:xfrm>
                <a:off x="3782" y="3438"/>
                <a:ext cx="5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76" name="Freeform 468"/>
              <p:cNvSpPr>
                <a:spLocks/>
              </p:cNvSpPr>
              <p:nvPr/>
            </p:nvSpPr>
            <p:spPr bwMode="auto">
              <a:xfrm>
                <a:off x="3783" y="3439"/>
                <a:ext cx="4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77" name="Freeform 469"/>
              <p:cNvSpPr>
                <a:spLocks/>
              </p:cNvSpPr>
              <p:nvPr/>
            </p:nvSpPr>
            <p:spPr bwMode="auto">
              <a:xfrm>
                <a:off x="3784" y="3440"/>
                <a:ext cx="3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78" name="Freeform 470"/>
              <p:cNvSpPr>
                <a:spLocks/>
              </p:cNvSpPr>
              <p:nvPr/>
            </p:nvSpPr>
            <p:spPr bwMode="auto">
              <a:xfrm>
                <a:off x="3785" y="3441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79" name="Freeform 471"/>
              <p:cNvSpPr>
                <a:spLocks/>
              </p:cNvSpPr>
              <p:nvPr/>
            </p:nvSpPr>
            <p:spPr bwMode="auto">
              <a:xfrm>
                <a:off x="3785" y="3443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80" name="Freeform 472"/>
              <p:cNvSpPr>
                <a:spLocks/>
              </p:cNvSpPr>
              <p:nvPr/>
            </p:nvSpPr>
            <p:spPr bwMode="auto">
              <a:xfrm>
                <a:off x="3786" y="3444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81" name="Rectangle 473"/>
              <p:cNvSpPr>
                <a:spLocks noChangeArrowheads="1"/>
              </p:cNvSpPr>
              <p:nvPr/>
            </p:nvSpPr>
            <p:spPr bwMode="auto">
              <a:xfrm>
                <a:off x="3787" y="3445"/>
                <a:ext cx="1" cy="1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82" name="Rectangle 474"/>
              <p:cNvSpPr>
                <a:spLocks noChangeArrowheads="1"/>
              </p:cNvSpPr>
              <p:nvPr/>
            </p:nvSpPr>
            <p:spPr bwMode="auto">
              <a:xfrm>
                <a:off x="3775" y="3295"/>
                <a:ext cx="4" cy="19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83" name="Rectangle 475"/>
              <p:cNvSpPr>
                <a:spLocks noChangeArrowheads="1"/>
              </p:cNvSpPr>
              <p:nvPr/>
            </p:nvSpPr>
            <p:spPr bwMode="auto">
              <a:xfrm>
                <a:off x="3773" y="3295"/>
                <a:ext cx="4" cy="197"/>
              </a:xfrm>
              <a:prstGeom prst="rect">
                <a:avLst/>
              </a:prstGeom>
              <a:solidFill>
                <a:srgbClr val="9A9A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84" name="Freeform 476"/>
              <p:cNvSpPr>
                <a:spLocks/>
              </p:cNvSpPr>
              <p:nvPr/>
            </p:nvSpPr>
            <p:spPr bwMode="auto">
              <a:xfrm>
                <a:off x="3769" y="3458"/>
                <a:ext cx="13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13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8"/>
                  </a:cxn>
                  <a:cxn ang="0">
                    <a:pos x="12" y="6"/>
                  </a:cxn>
                  <a:cxn ang="0">
                    <a:pos x="13" y="3"/>
                  </a:cxn>
                  <a:cxn ang="0">
                    <a:pos x="13" y="0"/>
                  </a:cxn>
                  <a:cxn ang="0">
                    <a:pos x="13" y="13"/>
                  </a:cxn>
                  <a:cxn ang="0">
                    <a:pos x="0" y="13"/>
                  </a:cxn>
                </a:cxnLst>
                <a:rect l="0" t="0" r="r" b="b"/>
                <a:pathLst>
                  <a:path w="13" h="13">
                    <a:moveTo>
                      <a:pt x="0" y="13"/>
                    </a:moveTo>
                    <a:lnTo>
                      <a:pt x="3" y="13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13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85" name="Freeform 477"/>
              <p:cNvSpPr>
                <a:spLocks/>
              </p:cNvSpPr>
              <p:nvPr/>
            </p:nvSpPr>
            <p:spPr bwMode="auto">
              <a:xfrm>
                <a:off x="3769" y="3458"/>
                <a:ext cx="13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13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8"/>
                  </a:cxn>
                  <a:cxn ang="0">
                    <a:pos x="12" y="6"/>
                  </a:cxn>
                  <a:cxn ang="0">
                    <a:pos x="13" y="3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1" y="3"/>
                  </a:cxn>
                  <a:cxn ang="0">
                    <a:pos x="10" y="6"/>
                  </a:cxn>
                  <a:cxn ang="0">
                    <a:pos x="8" y="9"/>
                  </a:cxn>
                  <a:cxn ang="0">
                    <a:pos x="6" y="10"/>
                  </a:cxn>
                  <a:cxn ang="0">
                    <a:pos x="3" y="11"/>
                  </a:cxn>
                  <a:cxn ang="0">
                    <a:pos x="0" y="12"/>
                  </a:cxn>
                  <a:cxn ang="0">
                    <a:pos x="0" y="13"/>
                  </a:cxn>
                </a:cxnLst>
                <a:rect l="0" t="0" r="r" b="b"/>
                <a:pathLst>
                  <a:path w="13" h="13">
                    <a:moveTo>
                      <a:pt x="0" y="13"/>
                    </a:moveTo>
                    <a:lnTo>
                      <a:pt x="3" y="13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3"/>
                    </a:lnTo>
                    <a:lnTo>
                      <a:pt x="10" y="6"/>
                    </a:lnTo>
                    <a:lnTo>
                      <a:pt x="8" y="9"/>
                    </a:lnTo>
                    <a:lnTo>
                      <a:pt x="6" y="10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86" name="Freeform 478"/>
              <p:cNvSpPr>
                <a:spLocks/>
              </p:cNvSpPr>
              <p:nvPr/>
            </p:nvSpPr>
            <p:spPr bwMode="auto">
              <a:xfrm>
                <a:off x="3769" y="3458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1"/>
                  </a:cxn>
                  <a:cxn ang="0">
                    <a:pos x="6" y="10"/>
                  </a:cxn>
                  <a:cxn ang="0">
                    <a:pos x="8" y="9"/>
                  </a:cxn>
                  <a:cxn ang="0">
                    <a:pos x="10" y="6"/>
                  </a:cxn>
                  <a:cxn ang="0">
                    <a:pos x="11" y="3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3"/>
                  </a:cxn>
                  <a:cxn ang="0">
                    <a:pos x="9" y="5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3" y="10"/>
                  </a:cxn>
                  <a:cxn ang="0">
                    <a:pos x="0" y="11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3" y="11"/>
                    </a:lnTo>
                    <a:lnTo>
                      <a:pt x="6" y="10"/>
                    </a:lnTo>
                    <a:lnTo>
                      <a:pt x="8" y="9"/>
                    </a:lnTo>
                    <a:lnTo>
                      <a:pt x="10" y="6"/>
                    </a:lnTo>
                    <a:lnTo>
                      <a:pt x="11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9" y="5"/>
                    </a:lnTo>
                    <a:lnTo>
                      <a:pt x="7" y="8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1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87" name="Freeform 479"/>
              <p:cNvSpPr>
                <a:spLocks/>
              </p:cNvSpPr>
              <p:nvPr/>
            </p:nvSpPr>
            <p:spPr bwMode="auto">
              <a:xfrm>
                <a:off x="3769" y="3458"/>
                <a:ext cx="10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0"/>
                  </a:cxn>
                  <a:cxn ang="0">
                    <a:pos x="5" y="9"/>
                  </a:cxn>
                  <a:cxn ang="0">
                    <a:pos x="7" y="8"/>
                  </a:cxn>
                  <a:cxn ang="0">
                    <a:pos x="9" y="5"/>
                  </a:cxn>
                  <a:cxn ang="0">
                    <a:pos x="10" y="3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9" y="3"/>
                  </a:cxn>
                  <a:cxn ang="0">
                    <a:pos x="8" y="5"/>
                  </a:cxn>
                  <a:cxn ang="0">
                    <a:pos x="6" y="7"/>
                  </a:cxn>
                  <a:cxn ang="0">
                    <a:pos x="4" y="8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0" y="11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lnTo>
                      <a:pt x="3" y="10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8" y="5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9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88" name="Freeform 480"/>
              <p:cNvSpPr>
                <a:spLocks/>
              </p:cNvSpPr>
              <p:nvPr/>
            </p:nvSpPr>
            <p:spPr bwMode="auto">
              <a:xfrm>
                <a:off x="3769" y="3458"/>
                <a:ext cx="9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9"/>
                  </a:cxn>
                  <a:cxn ang="0">
                    <a:pos x="4" y="8"/>
                  </a:cxn>
                  <a:cxn ang="0">
                    <a:pos x="6" y="7"/>
                  </a:cxn>
                  <a:cxn ang="0">
                    <a:pos x="8" y="5"/>
                  </a:cxn>
                  <a:cxn ang="0">
                    <a:pos x="9" y="3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6" y="5"/>
                  </a:cxn>
                  <a:cxn ang="0">
                    <a:pos x="4" y="7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2" y="9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89" name="Freeform 481"/>
              <p:cNvSpPr>
                <a:spLocks/>
              </p:cNvSpPr>
              <p:nvPr/>
            </p:nvSpPr>
            <p:spPr bwMode="auto">
              <a:xfrm>
                <a:off x="3769" y="3458"/>
                <a:ext cx="8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8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7" y="3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8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2" y="8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EBE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90" name="Freeform 482"/>
              <p:cNvSpPr>
                <a:spLocks/>
              </p:cNvSpPr>
              <p:nvPr/>
            </p:nvSpPr>
            <p:spPr bwMode="auto">
              <a:xfrm>
                <a:off x="3769" y="3458"/>
                <a:ext cx="6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7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2" y="7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91" name="Freeform 483"/>
              <p:cNvSpPr>
                <a:spLocks/>
              </p:cNvSpPr>
              <p:nvPr/>
            </p:nvSpPr>
            <p:spPr bwMode="auto">
              <a:xfrm>
                <a:off x="3769" y="3458"/>
                <a:ext cx="5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5"/>
                  </a:cxn>
                  <a:cxn ang="0">
                    <a:pos x="4" y="4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2" y="5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92" name="Freeform 484"/>
              <p:cNvSpPr>
                <a:spLocks/>
              </p:cNvSpPr>
              <p:nvPr/>
            </p:nvSpPr>
            <p:spPr bwMode="auto">
              <a:xfrm>
                <a:off x="3769" y="3458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93" name="Freeform 485"/>
              <p:cNvSpPr>
                <a:spLocks/>
              </p:cNvSpPr>
              <p:nvPr/>
            </p:nvSpPr>
            <p:spPr bwMode="auto">
              <a:xfrm>
                <a:off x="3769" y="3458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94" name="Freeform 486"/>
              <p:cNvSpPr>
                <a:spLocks/>
              </p:cNvSpPr>
              <p:nvPr/>
            </p:nvSpPr>
            <p:spPr bwMode="auto">
              <a:xfrm>
                <a:off x="3769" y="3458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95" name="Rectangle 487"/>
              <p:cNvSpPr>
                <a:spLocks noChangeArrowheads="1"/>
              </p:cNvSpPr>
              <p:nvPr/>
            </p:nvSpPr>
            <p:spPr bwMode="auto">
              <a:xfrm>
                <a:off x="3769" y="3458"/>
                <a:ext cx="1" cy="1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96" name="Freeform 488"/>
              <p:cNvSpPr>
                <a:spLocks/>
              </p:cNvSpPr>
              <p:nvPr/>
            </p:nvSpPr>
            <p:spPr bwMode="auto">
              <a:xfrm>
                <a:off x="3772" y="3461"/>
                <a:ext cx="7" cy="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97" name="Freeform 489"/>
              <p:cNvSpPr>
                <a:spLocks/>
              </p:cNvSpPr>
              <p:nvPr/>
            </p:nvSpPr>
            <p:spPr bwMode="auto">
              <a:xfrm>
                <a:off x="3772" y="3461"/>
                <a:ext cx="7" cy="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1" y="6"/>
                  </a:cxn>
                  <a:cxn ang="0">
                    <a:pos x="2" y="4"/>
                  </a:cxn>
                  <a:cxn ang="0">
                    <a:pos x="3" y="2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7" y="0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98" name="Freeform 490"/>
              <p:cNvSpPr>
                <a:spLocks/>
              </p:cNvSpPr>
              <p:nvPr/>
            </p:nvSpPr>
            <p:spPr bwMode="auto">
              <a:xfrm>
                <a:off x="3773" y="3462"/>
                <a:ext cx="6" cy="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99" name="Freeform 491"/>
              <p:cNvSpPr>
                <a:spLocks/>
              </p:cNvSpPr>
              <p:nvPr/>
            </p:nvSpPr>
            <p:spPr bwMode="auto">
              <a:xfrm>
                <a:off x="3774" y="3463"/>
                <a:ext cx="5" cy="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00" name="Freeform 492"/>
              <p:cNvSpPr>
                <a:spLocks/>
              </p:cNvSpPr>
              <p:nvPr/>
            </p:nvSpPr>
            <p:spPr bwMode="auto">
              <a:xfrm>
                <a:off x="3775" y="3465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01" name="Freeform 493"/>
              <p:cNvSpPr>
                <a:spLocks/>
              </p:cNvSpPr>
              <p:nvPr/>
            </p:nvSpPr>
            <p:spPr bwMode="auto">
              <a:xfrm>
                <a:off x="3777" y="3466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02" name="Freeform 494"/>
              <p:cNvSpPr>
                <a:spLocks/>
              </p:cNvSpPr>
              <p:nvPr/>
            </p:nvSpPr>
            <p:spPr bwMode="auto">
              <a:xfrm>
                <a:off x="3778" y="3467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03" name="Rectangle 495"/>
              <p:cNvSpPr>
                <a:spLocks noChangeArrowheads="1"/>
              </p:cNvSpPr>
              <p:nvPr/>
            </p:nvSpPr>
            <p:spPr bwMode="auto">
              <a:xfrm>
                <a:off x="3779" y="3469"/>
                <a:ext cx="1" cy="1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04" name="Freeform 496"/>
              <p:cNvSpPr>
                <a:spLocks/>
              </p:cNvSpPr>
              <p:nvPr/>
            </p:nvSpPr>
            <p:spPr bwMode="auto">
              <a:xfrm>
                <a:off x="3774" y="3464"/>
                <a:ext cx="3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1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05" name="Freeform 497"/>
              <p:cNvSpPr>
                <a:spLocks/>
              </p:cNvSpPr>
              <p:nvPr/>
            </p:nvSpPr>
            <p:spPr bwMode="auto">
              <a:xfrm>
                <a:off x="3773" y="3465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06" name="Freeform 498"/>
              <p:cNvSpPr>
                <a:spLocks/>
              </p:cNvSpPr>
              <p:nvPr/>
            </p:nvSpPr>
            <p:spPr bwMode="auto">
              <a:xfrm>
                <a:off x="3773" y="3464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07" name="Freeform 499"/>
              <p:cNvSpPr>
                <a:spLocks/>
              </p:cNvSpPr>
              <p:nvPr/>
            </p:nvSpPr>
            <p:spPr bwMode="auto">
              <a:xfrm>
                <a:off x="3774" y="3463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08" name="Rectangle 500"/>
              <p:cNvSpPr>
                <a:spLocks noChangeArrowheads="1"/>
              </p:cNvSpPr>
              <p:nvPr/>
            </p:nvSpPr>
            <p:spPr bwMode="auto">
              <a:xfrm>
                <a:off x="3775" y="3463"/>
                <a:ext cx="1" cy="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09" name="Freeform 501"/>
              <p:cNvSpPr>
                <a:spLocks/>
              </p:cNvSpPr>
              <p:nvPr/>
            </p:nvSpPr>
            <p:spPr bwMode="auto">
              <a:xfrm>
                <a:off x="3776" y="3463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10" name="Freeform 502"/>
              <p:cNvSpPr>
                <a:spLocks/>
              </p:cNvSpPr>
              <p:nvPr/>
            </p:nvSpPr>
            <p:spPr bwMode="auto">
              <a:xfrm>
                <a:off x="3776" y="3464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11" name="Freeform 503"/>
              <p:cNvSpPr>
                <a:spLocks/>
              </p:cNvSpPr>
              <p:nvPr/>
            </p:nvSpPr>
            <p:spPr bwMode="auto">
              <a:xfrm>
                <a:off x="3776" y="346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12" name="Freeform 504"/>
              <p:cNvSpPr>
                <a:spLocks/>
              </p:cNvSpPr>
              <p:nvPr/>
            </p:nvSpPr>
            <p:spPr bwMode="auto">
              <a:xfrm>
                <a:off x="3776" y="346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13" name="Freeform 505"/>
              <p:cNvSpPr>
                <a:spLocks/>
              </p:cNvSpPr>
              <p:nvPr/>
            </p:nvSpPr>
            <p:spPr bwMode="auto">
              <a:xfrm>
                <a:off x="3776" y="3465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14" name="Rectangle 506"/>
              <p:cNvSpPr>
                <a:spLocks noChangeArrowheads="1"/>
              </p:cNvSpPr>
              <p:nvPr/>
            </p:nvSpPr>
            <p:spPr bwMode="auto">
              <a:xfrm>
                <a:off x="3775" y="3465"/>
                <a:ext cx="1" cy="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15" name="Freeform 507"/>
              <p:cNvSpPr>
                <a:spLocks/>
              </p:cNvSpPr>
              <p:nvPr/>
            </p:nvSpPr>
            <p:spPr bwMode="auto">
              <a:xfrm>
                <a:off x="3774" y="3465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16" name="Freeform 508"/>
              <p:cNvSpPr>
                <a:spLocks/>
              </p:cNvSpPr>
              <p:nvPr/>
            </p:nvSpPr>
            <p:spPr bwMode="auto">
              <a:xfrm>
                <a:off x="3774" y="3465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17" name="Freeform 509"/>
              <p:cNvSpPr>
                <a:spLocks/>
              </p:cNvSpPr>
              <p:nvPr/>
            </p:nvSpPr>
            <p:spPr bwMode="auto">
              <a:xfrm>
                <a:off x="3637" y="3227"/>
                <a:ext cx="197" cy="273"/>
              </a:xfrm>
              <a:custGeom>
                <a:avLst/>
                <a:gdLst/>
                <a:ahLst/>
                <a:cxnLst>
                  <a:cxn ang="0">
                    <a:pos x="8" y="273"/>
                  </a:cxn>
                  <a:cxn ang="0">
                    <a:pos x="8" y="265"/>
                  </a:cxn>
                  <a:cxn ang="0">
                    <a:pos x="0" y="265"/>
                  </a:cxn>
                  <a:cxn ang="0">
                    <a:pos x="0" y="30"/>
                  </a:cxn>
                  <a:cxn ang="0">
                    <a:pos x="31" y="0"/>
                  </a:cxn>
                  <a:cxn ang="0">
                    <a:pos x="197" y="0"/>
                  </a:cxn>
                  <a:cxn ang="0">
                    <a:pos x="197" y="235"/>
                  </a:cxn>
                  <a:cxn ang="0">
                    <a:pos x="193" y="239"/>
                  </a:cxn>
                  <a:cxn ang="0">
                    <a:pos x="193" y="243"/>
                  </a:cxn>
                  <a:cxn ang="0">
                    <a:pos x="163" y="273"/>
                  </a:cxn>
                  <a:cxn ang="0">
                    <a:pos x="8" y="273"/>
                  </a:cxn>
                </a:cxnLst>
                <a:rect l="0" t="0" r="r" b="b"/>
                <a:pathLst>
                  <a:path w="197" h="273">
                    <a:moveTo>
                      <a:pt x="8" y="273"/>
                    </a:moveTo>
                    <a:lnTo>
                      <a:pt x="8" y="265"/>
                    </a:lnTo>
                    <a:lnTo>
                      <a:pt x="0" y="265"/>
                    </a:lnTo>
                    <a:lnTo>
                      <a:pt x="0" y="30"/>
                    </a:lnTo>
                    <a:lnTo>
                      <a:pt x="31" y="0"/>
                    </a:lnTo>
                    <a:lnTo>
                      <a:pt x="197" y="0"/>
                    </a:lnTo>
                    <a:lnTo>
                      <a:pt x="197" y="235"/>
                    </a:lnTo>
                    <a:lnTo>
                      <a:pt x="193" y="239"/>
                    </a:lnTo>
                    <a:lnTo>
                      <a:pt x="193" y="243"/>
                    </a:lnTo>
                    <a:lnTo>
                      <a:pt x="163" y="273"/>
                    </a:lnTo>
                    <a:lnTo>
                      <a:pt x="8" y="2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18" name="Rectangle 510"/>
              <p:cNvSpPr>
                <a:spLocks noChangeArrowheads="1"/>
              </p:cNvSpPr>
              <p:nvPr/>
            </p:nvSpPr>
            <p:spPr bwMode="auto">
              <a:xfrm>
                <a:off x="3557" y="3504"/>
                <a:ext cx="41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800" b="1">
                    <a:solidFill>
                      <a:srgbClr val="000000"/>
                    </a:solidFill>
                    <a:latin typeface="Verdana" pitchFamily="34" charset="0"/>
                  </a:rPr>
                  <a:t>Server Y</a:t>
                </a:r>
                <a:endParaRPr lang="en-US" sz="1000" i="1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  <p:sp>
            <p:nvSpPr>
              <p:cNvPr id="69119" name="Freeform 511"/>
              <p:cNvSpPr>
                <a:spLocks noEditPoints="1"/>
              </p:cNvSpPr>
              <p:nvPr/>
            </p:nvSpPr>
            <p:spPr bwMode="auto">
              <a:xfrm>
                <a:off x="2220" y="1814"/>
                <a:ext cx="303" cy="243"/>
              </a:xfrm>
              <a:custGeom>
                <a:avLst/>
                <a:gdLst/>
                <a:ahLst/>
                <a:cxnLst>
                  <a:cxn ang="0">
                    <a:pos x="0" y="243"/>
                  </a:cxn>
                  <a:cxn ang="0">
                    <a:pos x="0" y="238"/>
                  </a:cxn>
                  <a:cxn ang="0">
                    <a:pos x="30" y="223"/>
                  </a:cxn>
                  <a:cxn ang="0">
                    <a:pos x="30" y="0"/>
                  </a:cxn>
                  <a:cxn ang="0">
                    <a:pos x="111" y="0"/>
                  </a:cxn>
                  <a:cxn ang="0">
                    <a:pos x="111" y="223"/>
                  </a:cxn>
                  <a:cxn ang="0">
                    <a:pos x="144" y="238"/>
                  </a:cxn>
                  <a:cxn ang="0">
                    <a:pos x="144" y="243"/>
                  </a:cxn>
                  <a:cxn ang="0">
                    <a:pos x="0" y="243"/>
                  </a:cxn>
                  <a:cxn ang="0">
                    <a:pos x="121" y="209"/>
                  </a:cxn>
                  <a:cxn ang="0">
                    <a:pos x="150" y="209"/>
                  </a:cxn>
                  <a:cxn ang="0">
                    <a:pos x="181" y="218"/>
                  </a:cxn>
                  <a:cxn ang="0">
                    <a:pos x="181" y="235"/>
                  </a:cxn>
                  <a:cxn ang="0">
                    <a:pos x="150" y="235"/>
                  </a:cxn>
                  <a:cxn ang="0">
                    <a:pos x="150" y="243"/>
                  </a:cxn>
                  <a:cxn ang="0">
                    <a:pos x="275" y="243"/>
                  </a:cxn>
                  <a:cxn ang="0">
                    <a:pos x="275" y="235"/>
                  </a:cxn>
                  <a:cxn ang="0">
                    <a:pos x="243" y="235"/>
                  </a:cxn>
                  <a:cxn ang="0">
                    <a:pos x="243" y="218"/>
                  </a:cxn>
                  <a:cxn ang="0">
                    <a:pos x="275" y="209"/>
                  </a:cxn>
                  <a:cxn ang="0">
                    <a:pos x="303" y="209"/>
                  </a:cxn>
                  <a:cxn ang="0">
                    <a:pos x="303" y="61"/>
                  </a:cxn>
                  <a:cxn ang="0">
                    <a:pos x="121" y="61"/>
                  </a:cxn>
                  <a:cxn ang="0">
                    <a:pos x="121" y="209"/>
                  </a:cxn>
                </a:cxnLst>
                <a:rect l="0" t="0" r="r" b="b"/>
                <a:pathLst>
                  <a:path w="303" h="243">
                    <a:moveTo>
                      <a:pt x="0" y="243"/>
                    </a:moveTo>
                    <a:lnTo>
                      <a:pt x="0" y="238"/>
                    </a:lnTo>
                    <a:lnTo>
                      <a:pt x="30" y="223"/>
                    </a:lnTo>
                    <a:lnTo>
                      <a:pt x="30" y="0"/>
                    </a:lnTo>
                    <a:lnTo>
                      <a:pt x="111" y="0"/>
                    </a:lnTo>
                    <a:lnTo>
                      <a:pt x="111" y="223"/>
                    </a:lnTo>
                    <a:lnTo>
                      <a:pt x="144" y="238"/>
                    </a:lnTo>
                    <a:lnTo>
                      <a:pt x="144" y="243"/>
                    </a:lnTo>
                    <a:lnTo>
                      <a:pt x="0" y="243"/>
                    </a:lnTo>
                    <a:close/>
                    <a:moveTo>
                      <a:pt x="121" y="209"/>
                    </a:moveTo>
                    <a:lnTo>
                      <a:pt x="150" y="209"/>
                    </a:lnTo>
                    <a:lnTo>
                      <a:pt x="181" y="218"/>
                    </a:lnTo>
                    <a:lnTo>
                      <a:pt x="181" y="235"/>
                    </a:lnTo>
                    <a:lnTo>
                      <a:pt x="150" y="235"/>
                    </a:lnTo>
                    <a:lnTo>
                      <a:pt x="150" y="243"/>
                    </a:lnTo>
                    <a:lnTo>
                      <a:pt x="275" y="243"/>
                    </a:lnTo>
                    <a:lnTo>
                      <a:pt x="275" y="235"/>
                    </a:lnTo>
                    <a:lnTo>
                      <a:pt x="243" y="235"/>
                    </a:lnTo>
                    <a:lnTo>
                      <a:pt x="243" y="218"/>
                    </a:lnTo>
                    <a:lnTo>
                      <a:pt x="275" y="209"/>
                    </a:lnTo>
                    <a:lnTo>
                      <a:pt x="303" y="209"/>
                    </a:lnTo>
                    <a:lnTo>
                      <a:pt x="303" y="61"/>
                    </a:lnTo>
                    <a:lnTo>
                      <a:pt x="121" y="61"/>
                    </a:lnTo>
                    <a:lnTo>
                      <a:pt x="121" y="2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20" name="Line 512"/>
              <p:cNvSpPr>
                <a:spLocks noChangeShapeType="1"/>
              </p:cNvSpPr>
              <p:nvPr/>
            </p:nvSpPr>
            <p:spPr bwMode="auto">
              <a:xfrm>
                <a:off x="2250" y="2037"/>
                <a:ext cx="1" cy="2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21" name="Line 513"/>
              <p:cNvSpPr>
                <a:spLocks noChangeShapeType="1"/>
              </p:cNvSpPr>
              <p:nvPr/>
            </p:nvSpPr>
            <p:spPr bwMode="auto">
              <a:xfrm>
                <a:off x="2331" y="2037"/>
                <a:ext cx="1" cy="2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22" name="Line 514"/>
              <p:cNvSpPr>
                <a:spLocks noChangeShapeType="1"/>
              </p:cNvSpPr>
              <p:nvPr/>
            </p:nvSpPr>
            <p:spPr bwMode="auto">
              <a:xfrm>
                <a:off x="2275" y="1890"/>
                <a:ext cx="3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23" name="Line 515"/>
              <p:cNvSpPr>
                <a:spLocks noChangeShapeType="1"/>
              </p:cNvSpPr>
              <p:nvPr/>
            </p:nvSpPr>
            <p:spPr bwMode="auto">
              <a:xfrm>
                <a:off x="2271" y="1865"/>
                <a:ext cx="4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24" name="Rectangle 516"/>
              <p:cNvSpPr>
                <a:spLocks noChangeArrowheads="1"/>
              </p:cNvSpPr>
              <p:nvPr/>
            </p:nvSpPr>
            <p:spPr bwMode="auto">
              <a:xfrm>
                <a:off x="2260" y="1824"/>
                <a:ext cx="61" cy="142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25" name="Freeform 517"/>
              <p:cNvSpPr>
                <a:spLocks/>
              </p:cNvSpPr>
              <p:nvPr/>
            </p:nvSpPr>
            <p:spPr bwMode="auto">
              <a:xfrm>
                <a:off x="2220" y="1814"/>
                <a:ext cx="144" cy="243"/>
              </a:xfrm>
              <a:custGeom>
                <a:avLst/>
                <a:gdLst/>
                <a:ahLst/>
                <a:cxnLst>
                  <a:cxn ang="0">
                    <a:pos x="0" y="243"/>
                  </a:cxn>
                  <a:cxn ang="0">
                    <a:pos x="0" y="238"/>
                  </a:cxn>
                  <a:cxn ang="0">
                    <a:pos x="30" y="223"/>
                  </a:cxn>
                  <a:cxn ang="0">
                    <a:pos x="30" y="0"/>
                  </a:cxn>
                  <a:cxn ang="0">
                    <a:pos x="111" y="0"/>
                  </a:cxn>
                  <a:cxn ang="0">
                    <a:pos x="111" y="223"/>
                  </a:cxn>
                  <a:cxn ang="0">
                    <a:pos x="144" y="238"/>
                  </a:cxn>
                  <a:cxn ang="0">
                    <a:pos x="144" y="243"/>
                  </a:cxn>
                  <a:cxn ang="0">
                    <a:pos x="0" y="243"/>
                  </a:cxn>
                </a:cxnLst>
                <a:rect l="0" t="0" r="r" b="b"/>
                <a:pathLst>
                  <a:path w="144" h="243">
                    <a:moveTo>
                      <a:pt x="0" y="243"/>
                    </a:moveTo>
                    <a:lnTo>
                      <a:pt x="0" y="238"/>
                    </a:lnTo>
                    <a:lnTo>
                      <a:pt x="30" y="223"/>
                    </a:lnTo>
                    <a:lnTo>
                      <a:pt x="30" y="0"/>
                    </a:lnTo>
                    <a:lnTo>
                      <a:pt x="111" y="0"/>
                    </a:lnTo>
                    <a:lnTo>
                      <a:pt x="111" y="223"/>
                    </a:lnTo>
                    <a:lnTo>
                      <a:pt x="144" y="238"/>
                    </a:lnTo>
                    <a:lnTo>
                      <a:pt x="144" y="243"/>
                    </a:lnTo>
                    <a:lnTo>
                      <a:pt x="0" y="24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26" name="Freeform 518"/>
              <p:cNvSpPr>
                <a:spLocks/>
              </p:cNvSpPr>
              <p:nvPr/>
            </p:nvSpPr>
            <p:spPr bwMode="auto">
              <a:xfrm>
                <a:off x="2341" y="1875"/>
                <a:ext cx="182" cy="182"/>
              </a:xfrm>
              <a:custGeom>
                <a:avLst/>
                <a:gdLst/>
                <a:ahLst/>
                <a:cxnLst>
                  <a:cxn ang="0">
                    <a:pos x="0" y="148"/>
                  </a:cxn>
                  <a:cxn ang="0">
                    <a:pos x="29" y="148"/>
                  </a:cxn>
                  <a:cxn ang="0">
                    <a:pos x="60" y="157"/>
                  </a:cxn>
                  <a:cxn ang="0">
                    <a:pos x="60" y="174"/>
                  </a:cxn>
                  <a:cxn ang="0">
                    <a:pos x="29" y="174"/>
                  </a:cxn>
                  <a:cxn ang="0">
                    <a:pos x="29" y="182"/>
                  </a:cxn>
                  <a:cxn ang="0">
                    <a:pos x="154" y="182"/>
                  </a:cxn>
                  <a:cxn ang="0">
                    <a:pos x="154" y="174"/>
                  </a:cxn>
                  <a:cxn ang="0">
                    <a:pos x="122" y="174"/>
                  </a:cxn>
                  <a:cxn ang="0">
                    <a:pos x="122" y="157"/>
                  </a:cxn>
                  <a:cxn ang="0">
                    <a:pos x="154" y="148"/>
                  </a:cxn>
                  <a:cxn ang="0">
                    <a:pos x="182" y="148"/>
                  </a:cxn>
                  <a:cxn ang="0">
                    <a:pos x="182" y="0"/>
                  </a:cxn>
                  <a:cxn ang="0">
                    <a:pos x="0" y="0"/>
                  </a:cxn>
                  <a:cxn ang="0">
                    <a:pos x="0" y="148"/>
                  </a:cxn>
                </a:cxnLst>
                <a:rect l="0" t="0" r="r" b="b"/>
                <a:pathLst>
                  <a:path w="182" h="182">
                    <a:moveTo>
                      <a:pt x="0" y="148"/>
                    </a:moveTo>
                    <a:lnTo>
                      <a:pt x="29" y="148"/>
                    </a:lnTo>
                    <a:lnTo>
                      <a:pt x="60" y="157"/>
                    </a:lnTo>
                    <a:lnTo>
                      <a:pt x="60" y="174"/>
                    </a:lnTo>
                    <a:lnTo>
                      <a:pt x="29" y="174"/>
                    </a:lnTo>
                    <a:lnTo>
                      <a:pt x="29" y="182"/>
                    </a:lnTo>
                    <a:lnTo>
                      <a:pt x="154" y="182"/>
                    </a:lnTo>
                    <a:lnTo>
                      <a:pt x="154" y="174"/>
                    </a:lnTo>
                    <a:lnTo>
                      <a:pt x="122" y="174"/>
                    </a:lnTo>
                    <a:lnTo>
                      <a:pt x="122" y="157"/>
                    </a:lnTo>
                    <a:lnTo>
                      <a:pt x="154" y="148"/>
                    </a:lnTo>
                    <a:lnTo>
                      <a:pt x="182" y="148"/>
                    </a:lnTo>
                    <a:lnTo>
                      <a:pt x="182" y="0"/>
                    </a:lnTo>
                    <a:lnTo>
                      <a:pt x="0" y="0"/>
                    </a:lnTo>
                    <a:lnTo>
                      <a:pt x="0" y="14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27" name="Line 519"/>
              <p:cNvSpPr>
                <a:spLocks noChangeShapeType="1"/>
              </p:cNvSpPr>
              <p:nvPr/>
            </p:nvSpPr>
            <p:spPr bwMode="auto">
              <a:xfrm>
                <a:off x="2401" y="2049"/>
                <a:ext cx="6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28" name="Line 520"/>
              <p:cNvSpPr>
                <a:spLocks noChangeShapeType="1"/>
              </p:cNvSpPr>
              <p:nvPr/>
            </p:nvSpPr>
            <p:spPr bwMode="auto">
              <a:xfrm>
                <a:off x="2401" y="2032"/>
                <a:ext cx="6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29" name="Line 521"/>
              <p:cNvSpPr>
                <a:spLocks noChangeShapeType="1"/>
              </p:cNvSpPr>
              <p:nvPr/>
            </p:nvSpPr>
            <p:spPr bwMode="auto">
              <a:xfrm>
                <a:off x="2370" y="2023"/>
                <a:ext cx="1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30" name="Freeform 522"/>
              <p:cNvSpPr>
                <a:spLocks noEditPoints="1"/>
              </p:cNvSpPr>
              <p:nvPr/>
            </p:nvSpPr>
            <p:spPr bwMode="auto">
              <a:xfrm>
                <a:off x="2258" y="1976"/>
                <a:ext cx="66" cy="66"/>
              </a:xfrm>
              <a:custGeom>
                <a:avLst/>
                <a:gdLst/>
                <a:ahLst/>
                <a:cxnLst>
                  <a:cxn ang="0">
                    <a:pos x="5" y="41"/>
                  </a:cxn>
                  <a:cxn ang="0">
                    <a:pos x="0" y="0"/>
                  </a:cxn>
                  <a:cxn ang="0">
                    <a:pos x="10" y="41"/>
                  </a:cxn>
                  <a:cxn ang="0">
                    <a:pos x="15" y="0"/>
                  </a:cxn>
                  <a:cxn ang="0">
                    <a:pos x="10" y="41"/>
                  </a:cxn>
                  <a:cxn ang="0">
                    <a:pos x="25" y="41"/>
                  </a:cxn>
                  <a:cxn ang="0">
                    <a:pos x="20" y="0"/>
                  </a:cxn>
                  <a:cxn ang="0">
                    <a:pos x="30" y="41"/>
                  </a:cxn>
                  <a:cxn ang="0">
                    <a:pos x="35" y="0"/>
                  </a:cxn>
                  <a:cxn ang="0">
                    <a:pos x="30" y="41"/>
                  </a:cxn>
                  <a:cxn ang="0">
                    <a:pos x="45" y="41"/>
                  </a:cxn>
                  <a:cxn ang="0">
                    <a:pos x="40" y="0"/>
                  </a:cxn>
                  <a:cxn ang="0">
                    <a:pos x="50" y="41"/>
                  </a:cxn>
                  <a:cxn ang="0">
                    <a:pos x="55" y="0"/>
                  </a:cxn>
                  <a:cxn ang="0">
                    <a:pos x="50" y="41"/>
                  </a:cxn>
                  <a:cxn ang="0">
                    <a:pos x="66" y="41"/>
                  </a:cxn>
                  <a:cxn ang="0">
                    <a:pos x="60" y="0"/>
                  </a:cxn>
                  <a:cxn ang="0">
                    <a:pos x="60" y="66"/>
                  </a:cxn>
                  <a:cxn ang="0">
                    <a:pos x="66" y="46"/>
                  </a:cxn>
                  <a:cxn ang="0">
                    <a:pos x="60" y="66"/>
                  </a:cxn>
                  <a:cxn ang="0">
                    <a:pos x="55" y="66"/>
                  </a:cxn>
                  <a:cxn ang="0">
                    <a:pos x="50" y="46"/>
                  </a:cxn>
                  <a:cxn ang="0">
                    <a:pos x="40" y="66"/>
                  </a:cxn>
                  <a:cxn ang="0">
                    <a:pos x="45" y="46"/>
                  </a:cxn>
                  <a:cxn ang="0">
                    <a:pos x="40" y="66"/>
                  </a:cxn>
                  <a:cxn ang="0">
                    <a:pos x="35" y="66"/>
                  </a:cxn>
                  <a:cxn ang="0">
                    <a:pos x="30" y="46"/>
                  </a:cxn>
                  <a:cxn ang="0">
                    <a:pos x="20" y="66"/>
                  </a:cxn>
                  <a:cxn ang="0">
                    <a:pos x="25" y="46"/>
                  </a:cxn>
                  <a:cxn ang="0">
                    <a:pos x="20" y="66"/>
                  </a:cxn>
                  <a:cxn ang="0">
                    <a:pos x="15" y="66"/>
                  </a:cxn>
                  <a:cxn ang="0">
                    <a:pos x="10" y="46"/>
                  </a:cxn>
                  <a:cxn ang="0">
                    <a:pos x="0" y="66"/>
                  </a:cxn>
                  <a:cxn ang="0">
                    <a:pos x="5" y="46"/>
                  </a:cxn>
                  <a:cxn ang="0">
                    <a:pos x="0" y="66"/>
                  </a:cxn>
                </a:cxnLst>
                <a:rect l="0" t="0" r="r" b="b"/>
                <a:pathLst>
                  <a:path w="66" h="66">
                    <a:moveTo>
                      <a:pt x="0" y="41"/>
                    </a:moveTo>
                    <a:lnTo>
                      <a:pt x="5" y="4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  <a:moveTo>
                      <a:pt x="10" y="41"/>
                    </a:moveTo>
                    <a:lnTo>
                      <a:pt x="15" y="41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10" y="41"/>
                    </a:lnTo>
                    <a:close/>
                    <a:moveTo>
                      <a:pt x="20" y="41"/>
                    </a:moveTo>
                    <a:lnTo>
                      <a:pt x="25" y="41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20" y="41"/>
                    </a:lnTo>
                    <a:close/>
                    <a:moveTo>
                      <a:pt x="30" y="41"/>
                    </a:moveTo>
                    <a:lnTo>
                      <a:pt x="35" y="41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30" y="41"/>
                    </a:lnTo>
                    <a:close/>
                    <a:moveTo>
                      <a:pt x="40" y="41"/>
                    </a:moveTo>
                    <a:lnTo>
                      <a:pt x="45" y="41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40" y="41"/>
                    </a:lnTo>
                    <a:close/>
                    <a:moveTo>
                      <a:pt x="50" y="41"/>
                    </a:moveTo>
                    <a:lnTo>
                      <a:pt x="55" y="4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50" y="41"/>
                    </a:lnTo>
                    <a:close/>
                    <a:moveTo>
                      <a:pt x="60" y="41"/>
                    </a:moveTo>
                    <a:lnTo>
                      <a:pt x="66" y="41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60" y="41"/>
                    </a:lnTo>
                    <a:close/>
                    <a:moveTo>
                      <a:pt x="60" y="66"/>
                    </a:moveTo>
                    <a:lnTo>
                      <a:pt x="66" y="66"/>
                    </a:lnTo>
                    <a:lnTo>
                      <a:pt x="66" y="46"/>
                    </a:lnTo>
                    <a:lnTo>
                      <a:pt x="60" y="46"/>
                    </a:lnTo>
                    <a:lnTo>
                      <a:pt x="60" y="66"/>
                    </a:lnTo>
                    <a:close/>
                    <a:moveTo>
                      <a:pt x="50" y="66"/>
                    </a:moveTo>
                    <a:lnTo>
                      <a:pt x="55" y="66"/>
                    </a:lnTo>
                    <a:lnTo>
                      <a:pt x="55" y="46"/>
                    </a:lnTo>
                    <a:lnTo>
                      <a:pt x="50" y="46"/>
                    </a:lnTo>
                    <a:lnTo>
                      <a:pt x="50" y="66"/>
                    </a:lnTo>
                    <a:close/>
                    <a:moveTo>
                      <a:pt x="40" y="66"/>
                    </a:moveTo>
                    <a:lnTo>
                      <a:pt x="45" y="66"/>
                    </a:lnTo>
                    <a:lnTo>
                      <a:pt x="45" y="46"/>
                    </a:lnTo>
                    <a:lnTo>
                      <a:pt x="40" y="46"/>
                    </a:lnTo>
                    <a:lnTo>
                      <a:pt x="40" y="66"/>
                    </a:lnTo>
                    <a:close/>
                    <a:moveTo>
                      <a:pt x="30" y="66"/>
                    </a:moveTo>
                    <a:lnTo>
                      <a:pt x="35" y="66"/>
                    </a:lnTo>
                    <a:lnTo>
                      <a:pt x="35" y="46"/>
                    </a:lnTo>
                    <a:lnTo>
                      <a:pt x="30" y="46"/>
                    </a:lnTo>
                    <a:lnTo>
                      <a:pt x="30" y="66"/>
                    </a:lnTo>
                    <a:close/>
                    <a:moveTo>
                      <a:pt x="20" y="66"/>
                    </a:moveTo>
                    <a:lnTo>
                      <a:pt x="25" y="66"/>
                    </a:lnTo>
                    <a:lnTo>
                      <a:pt x="25" y="46"/>
                    </a:lnTo>
                    <a:lnTo>
                      <a:pt x="20" y="46"/>
                    </a:lnTo>
                    <a:lnTo>
                      <a:pt x="20" y="66"/>
                    </a:lnTo>
                    <a:close/>
                    <a:moveTo>
                      <a:pt x="10" y="66"/>
                    </a:moveTo>
                    <a:lnTo>
                      <a:pt x="15" y="66"/>
                    </a:lnTo>
                    <a:lnTo>
                      <a:pt x="15" y="46"/>
                    </a:lnTo>
                    <a:lnTo>
                      <a:pt x="10" y="46"/>
                    </a:lnTo>
                    <a:lnTo>
                      <a:pt x="10" y="66"/>
                    </a:lnTo>
                    <a:close/>
                    <a:moveTo>
                      <a:pt x="0" y="66"/>
                    </a:moveTo>
                    <a:lnTo>
                      <a:pt x="5" y="66"/>
                    </a:lnTo>
                    <a:lnTo>
                      <a:pt x="5" y="46"/>
                    </a:lnTo>
                    <a:lnTo>
                      <a:pt x="0" y="4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31" name="Rectangle 523"/>
              <p:cNvSpPr>
                <a:spLocks noChangeArrowheads="1"/>
              </p:cNvSpPr>
              <p:nvPr/>
            </p:nvSpPr>
            <p:spPr bwMode="auto">
              <a:xfrm>
                <a:off x="2265" y="1830"/>
                <a:ext cx="51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32" name="Freeform 524"/>
              <p:cNvSpPr>
                <a:spLocks/>
              </p:cNvSpPr>
              <p:nvPr/>
            </p:nvSpPr>
            <p:spPr bwMode="auto">
              <a:xfrm>
                <a:off x="2265" y="1830"/>
                <a:ext cx="5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46" y="4"/>
                  </a:cxn>
                  <a:cxn ang="0">
                    <a:pos x="51" y="0"/>
                  </a:cxn>
                </a:cxnLst>
                <a:rect l="0" t="0" r="r" b="b"/>
                <a:pathLst>
                  <a:path w="51" h="4">
                    <a:moveTo>
                      <a:pt x="0" y="0"/>
                    </a:moveTo>
                    <a:lnTo>
                      <a:pt x="6" y="4"/>
                    </a:lnTo>
                    <a:lnTo>
                      <a:pt x="46" y="4"/>
                    </a:lnTo>
                    <a:lnTo>
                      <a:pt x="5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33" name="Rectangle 525"/>
              <p:cNvSpPr>
                <a:spLocks noChangeArrowheads="1"/>
              </p:cNvSpPr>
              <p:nvPr/>
            </p:nvSpPr>
            <p:spPr bwMode="auto">
              <a:xfrm>
                <a:off x="2265" y="1855"/>
                <a:ext cx="51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34" name="Rectangle 526"/>
              <p:cNvSpPr>
                <a:spLocks noChangeArrowheads="1"/>
              </p:cNvSpPr>
              <p:nvPr/>
            </p:nvSpPr>
            <p:spPr bwMode="auto">
              <a:xfrm>
                <a:off x="2265" y="1880"/>
                <a:ext cx="51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35" name="Rectangle 527"/>
              <p:cNvSpPr>
                <a:spLocks noChangeArrowheads="1"/>
              </p:cNvSpPr>
              <p:nvPr/>
            </p:nvSpPr>
            <p:spPr bwMode="auto">
              <a:xfrm>
                <a:off x="2265" y="1905"/>
                <a:ext cx="51" cy="2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36" name="Rectangle 528"/>
              <p:cNvSpPr>
                <a:spLocks noChangeArrowheads="1"/>
              </p:cNvSpPr>
              <p:nvPr/>
            </p:nvSpPr>
            <p:spPr bwMode="auto">
              <a:xfrm>
                <a:off x="2265" y="1931"/>
                <a:ext cx="51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37" name="Rectangle 529"/>
              <p:cNvSpPr>
                <a:spLocks noChangeArrowheads="1"/>
              </p:cNvSpPr>
              <p:nvPr/>
            </p:nvSpPr>
            <p:spPr bwMode="auto">
              <a:xfrm>
                <a:off x="2258" y="1976"/>
                <a:ext cx="5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38" name="Rectangle 530"/>
              <p:cNvSpPr>
                <a:spLocks noChangeArrowheads="1"/>
              </p:cNvSpPr>
              <p:nvPr/>
            </p:nvSpPr>
            <p:spPr bwMode="auto">
              <a:xfrm>
                <a:off x="2268" y="1976"/>
                <a:ext cx="5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39" name="Rectangle 531"/>
              <p:cNvSpPr>
                <a:spLocks noChangeArrowheads="1"/>
              </p:cNvSpPr>
              <p:nvPr/>
            </p:nvSpPr>
            <p:spPr bwMode="auto">
              <a:xfrm>
                <a:off x="2278" y="1976"/>
                <a:ext cx="5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40" name="Rectangle 532"/>
              <p:cNvSpPr>
                <a:spLocks noChangeArrowheads="1"/>
              </p:cNvSpPr>
              <p:nvPr/>
            </p:nvSpPr>
            <p:spPr bwMode="auto">
              <a:xfrm>
                <a:off x="2288" y="1976"/>
                <a:ext cx="5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41" name="Rectangle 533"/>
              <p:cNvSpPr>
                <a:spLocks noChangeArrowheads="1"/>
              </p:cNvSpPr>
              <p:nvPr/>
            </p:nvSpPr>
            <p:spPr bwMode="auto">
              <a:xfrm>
                <a:off x="2298" y="1976"/>
                <a:ext cx="5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42" name="Rectangle 534"/>
              <p:cNvSpPr>
                <a:spLocks noChangeArrowheads="1"/>
              </p:cNvSpPr>
              <p:nvPr/>
            </p:nvSpPr>
            <p:spPr bwMode="auto">
              <a:xfrm>
                <a:off x="2308" y="1976"/>
                <a:ext cx="5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43" name="Rectangle 535"/>
              <p:cNvSpPr>
                <a:spLocks noChangeArrowheads="1"/>
              </p:cNvSpPr>
              <p:nvPr/>
            </p:nvSpPr>
            <p:spPr bwMode="auto">
              <a:xfrm>
                <a:off x="2318" y="1976"/>
                <a:ext cx="6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44" name="Rectangle 536"/>
              <p:cNvSpPr>
                <a:spLocks noChangeArrowheads="1"/>
              </p:cNvSpPr>
              <p:nvPr/>
            </p:nvSpPr>
            <p:spPr bwMode="auto">
              <a:xfrm>
                <a:off x="2318" y="2022"/>
                <a:ext cx="6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45" name="Rectangle 537"/>
              <p:cNvSpPr>
                <a:spLocks noChangeArrowheads="1"/>
              </p:cNvSpPr>
              <p:nvPr/>
            </p:nvSpPr>
            <p:spPr bwMode="auto">
              <a:xfrm>
                <a:off x="2308" y="2022"/>
                <a:ext cx="5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46" name="Rectangle 538"/>
              <p:cNvSpPr>
                <a:spLocks noChangeArrowheads="1"/>
              </p:cNvSpPr>
              <p:nvPr/>
            </p:nvSpPr>
            <p:spPr bwMode="auto">
              <a:xfrm>
                <a:off x="2298" y="2022"/>
                <a:ext cx="5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47" name="Rectangle 539"/>
              <p:cNvSpPr>
                <a:spLocks noChangeArrowheads="1"/>
              </p:cNvSpPr>
              <p:nvPr/>
            </p:nvSpPr>
            <p:spPr bwMode="auto">
              <a:xfrm>
                <a:off x="2288" y="2022"/>
                <a:ext cx="5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48" name="Rectangle 540"/>
              <p:cNvSpPr>
                <a:spLocks noChangeArrowheads="1"/>
              </p:cNvSpPr>
              <p:nvPr/>
            </p:nvSpPr>
            <p:spPr bwMode="auto">
              <a:xfrm>
                <a:off x="2278" y="2022"/>
                <a:ext cx="5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49" name="Rectangle 541"/>
              <p:cNvSpPr>
                <a:spLocks noChangeArrowheads="1"/>
              </p:cNvSpPr>
              <p:nvPr/>
            </p:nvSpPr>
            <p:spPr bwMode="auto">
              <a:xfrm>
                <a:off x="2268" y="2022"/>
                <a:ext cx="5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50" name="Rectangle 542"/>
              <p:cNvSpPr>
                <a:spLocks noChangeArrowheads="1"/>
              </p:cNvSpPr>
              <p:nvPr/>
            </p:nvSpPr>
            <p:spPr bwMode="auto">
              <a:xfrm>
                <a:off x="2258" y="2022"/>
                <a:ext cx="5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51" name="Line 543"/>
              <p:cNvSpPr>
                <a:spLocks noChangeShapeType="1"/>
              </p:cNvSpPr>
              <p:nvPr/>
            </p:nvSpPr>
            <p:spPr bwMode="auto">
              <a:xfrm flipV="1">
                <a:off x="2265" y="1834"/>
                <a:ext cx="6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52" name="Line 544"/>
              <p:cNvSpPr>
                <a:spLocks noChangeShapeType="1"/>
              </p:cNvSpPr>
              <p:nvPr/>
            </p:nvSpPr>
            <p:spPr bwMode="auto">
              <a:xfrm>
                <a:off x="2311" y="1834"/>
                <a:ext cx="5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53" name="Line 545"/>
              <p:cNvSpPr>
                <a:spLocks noChangeShapeType="1"/>
              </p:cNvSpPr>
              <p:nvPr/>
            </p:nvSpPr>
            <p:spPr bwMode="auto">
              <a:xfrm>
                <a:off x="2268" y="1923"/>
                <a:ext cx="3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54" name="Line 546"/>
              <p:cNvSpPr>
                <a:spLocks noChangeShapeType="1"/>
              </p:cNvSpPr>
              <p:nvPr/>
            </p:nvSpPr>
            <p:spPr bwMode="auto">
              <a:xfrm>
                <a:off x="2268" y="1919"/>
                <a:ext cx="3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55" name="Line 547"/>
              <p:cNvSpPr>
                <a:spLocks noChangeShapeType="1"/>
              </p:cNvSpPr>
              <p:nvPr/>
            </p:nvSpPr>
            <p:spPr bwMode="auto">
              <a:xfrm>
                <a:off x="2268" y="1915"/>
                <a:ext cx="3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56" name="Line 548"/>
              <p:cNvSpPr>
                <a:spLocks noChangeShapeType="1"/>
              </p:cNvSpPr>
              <p:nvPr/>
            </p:nvSpPr>
            <p:spPr bwMode="auto">
              <a:xfrm>
                <a:off x="2268" y="1912"/>
                <a:ext cx="3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57" name="Line 549"/>
              <p:cNvSpPr>
                <a:spLocks noChangeShapeType="1"/>
              </p:cNvSpPr>
              <p:nvPr/>
            </p:nvSpPr>
            <p:spPr bwMode="auto">
              <a:xfrm>
                <a:off x="2268" y="1908"/>
                <a:ext cx="3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58" name="Rectangle 550"/>
              <p:cNvSpPr>
                <a:spLocks noChangeArrowheads="1"/>
              </p:cNvSpPr>
              <p:nvPr/>
            </p:nvSpPr>
            <p:spPr bwMode="auto">
              <a:xfrm>
                <a:off x="2291" y="1860"/>
                <a:ext cx="15" cy="1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59" name="Rectangle 551"/>
              <p:cNvSpPr>
                <a:spLocks noChangeArrowheads="1"/>
              </p:cNvSpPr>
              <p:nvPr/>
            </p:nvSpPr>
            <p:spPr bwMode="auto">
              <a:xfrm>
                <a:off x="2305" y="1894"/>
                <a:ext cx="7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60" name="Rectangle 552"/>
              <p:cNvSpPr>
                <a:spLocks noChangeArrowheads="1"/>
              </p:cNvSpPr>
              <p:nvPr/>
            </p:nvSpPr>
            <p:spPr bwMode="auto">
              <a:xfrm>
                <a:off x="2305" y="1908"/>
                <a:ext cx="7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61" name="Rectangle 553"/>
              <p:cNvSpPr>
                <a:spLocks noChangeArrowheads="1"/>
              </p:cNvSpPr>
              <p:nvPr/>
            </p:nvSpPr>
            <p:spPr bwMode="auto">
              <a:xfrm>
                <a:off x="2305" y="1913"/>
                <a:ext cx="7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62" name="Freeform 554"/>
              <p:cNvSpPr>
                <a:spLocks noEditPoints="1"/>
              </p:cNvSpPr>
              <p:nvPr/>
            </p:nvSpPr>
            <p:spPr bwMode="auto">
              <a:xfrm>
                <a:off x="2283" y="1888"/>
                <a:ext cx="234" cy="12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5" y="5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26" y="129"/>
                  </a:cxn>
                  <a:cxn ang="0">
                    <a:pos x="234" y="129"/>
                  </a:cxn>
                  <a:cxn ang="0">
                    <a:pos x="234" y="127"/>
                  </a:cxn>
                  <a:cxn ang="0">
                    <a:pos x="226" y="127"/>
                  </a:cxn>
                  <a:cxn ang="0">
                    <a:pos x="226" y="129"/>
                  </a:cxn>
                  <a:cxn ang="0">
                    <a:pos x="87" y="101"/>
                  </a:cxn>
                  <a:cxn ang="0">
                    <a:pos x="87" y="16"/>
                  </a:cxn>
                  <a:cxn ang="0">
                    <a:pos x="212" y="16"/>
                  </a:cxn>
                  <a:cxn ang="0">
                    <a:pos x="212" y="101"/>
                  </a:cxn>
                  <a:cxn ang="0">
                    <a:pos x="87" y="101"/>
                  </a:cxn>
                  <a:cxn ang="0">
                    <a:pos x="81" y="107"/>
                  </a:cxn>
                  <a:cxn ang="0">
                    <a:pos x="217" y="107"/>
                  </a:cxn>
                  <a:cxn ang="0">
                    <a:pos x="217" y="10"/>
                  </a:cxn>
                  <a:cxn ang="0">
                    <a:pos x="223" y="10"/>
                  </a:cxn>
                  <a:cxn ang="0">
                    <a:pos x="223" y="4"/>
                  </a:cxn>
                  <a:cxn ang="0">
                    <a:pos x="75" y="4"/>
                  </a:cxn>
                  <a:cxn ang="0">
                    <a:pos x="75" y="112"/>
                  </a:cxn>
                  <a:cxn ang="0">
                    <a:pos x="81" y="112"/>
                  </a:cxn>
                  <a:cxn ang="0">
                    <a:pos x="81" y="107"/>
                  </a:cxn>
                </a:cxnLst>
                <a:rect l="0" t="0" r="r" b="b"/>
                <a:pathLst>
                  <a:path w="234" h="129">
                    <a:moveTo>
                      <a:pt x="0" y="5"/>
                    </a:moveTo>
                    <a:lnTo>
                      <a:pt x="15" y="5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  <a:moveTo>
                      <a:pt x="226" y="129"/>
                    </a:moveTo>
                    <a:lnTo>
                      <a:pt x="234" y="129"/>
                    </a:lnTo>
                    <a:lnTo>
                      <a:pt x="234" y="127"/>
                    </a:lnTo>
                    <a:lnTo>
                      <a:pt x="226" y="127"/>
                    </a:lnTo>
                    <a:lnTo>
                      <a:pt x="226" y="129"/>
                    </a:lnTo>
                    <a:close/>
                    <a:moveTo>
                      <a:pt x="87" y="101"/>
                    </a:moveTo>
                    <a:lnTo>
                      <a:pt x="87" y="16"/>
                    </a:lnTo>
                    <a:lnTo>
                      <a:pt x="212" y="16"/>
                    </a:lnTo>
                    <a:lnTo>
                      <a:pt x="212" y="101"/>
                    </a:lnTo>
                    <a:lnTo>
                      <a:pt x="87" y="101"/>
                    </a:lnTo>
                    <a:close/>
                    <a:moveTo>
                      <a:pt x="81" y="107"/>
                    </a:moveTo>
                    <a:lnTo>
                      <a:pt x="217" y="107"/>
                    </a:lnTo>
                    <a:lnTo>
                      <a:pt x="217" y="10"/>
                    </a:lnTo>
                    <a:lnTo>
                      <a:pt x="223" y="10"/>
                    </a:lnTo>
                    <a:lnTo>
                      <a:pt x="223" y="4"/>
                    </a:lnTo>
                    <a:lnTo>
                      <a:pt x="75" y="4"/>
                    </a:lnTo>
                    <a:lnTo>
                      <a:pt x="75" y="112"/>
                    </a:lnTo>
                    <a:lnTo>
                      <a:pt x="81" y="112"/>
                    </a:lnTo>
                    <a:lnTo>
                      <a:pt x="81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63" name="Rectangle 555"/>
              <p:cNvSpPr>
                <a:spLocks noChangeArrowheads="1"/>
              </p:cNvSpPr>
              <p:nvPr/>
            </p:nvSpPr>
            <p:spPr bwMode="auto">
              <a:xfrm>
                <a:off x="2283" y="1888"/>
                <a:ext cx="15" cy="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64" name="Rectangle 556"/>
              <p:cNvSpPr>
                <a:spLocks noChangeArrowheads="1"/>
              </p:cNvSpPr>
              <p:nvPr/>
            </p:nvSpPr>
            <p:spPr bwMode="auto">
              <a:xfrm>
                <a:off x="2509" y="2015"/>
                <a:ext cx="8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65" name="Rectangle 557"/>
              <p:cNvSpPr>
                <a:spLocks noChangeArrowheads="1"/>
              </p:cNvSpPr>
              <p:nvPr/>
            </p:nvSpPr>
            <p:spPr bwMode="auto">
              <a:xfrm>
                <a:off x="2370" y="1904"/>
                <a:ext cx="125" cy="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66" name="Freeform 558"/>
              <p:cNvSpPr>
                <a:spLocks/>
              </p:cNvSpPr>
              <p:nvPr/>
            </p:nvSpPr>
            <p:spPr bwMode="auto">
              <a:xfrm>
                <a:off x="2358" y="1892"/>
                <a:ext cx="148" cy="108"/>
              </a:xfrm>
              <a:custGeom>
                <a:avLst/>
                <a:gdLst/>
                <a:ahLst/>
                <a:cxnLst>
                  <a:cxn ang="0">
                    <a:pos x="6" y="103"/>
                  </a:cxn>
                  <a:cxn ang="0">
                    <a:pos x="142" y="103"/>
                  </a:cxn>
                  <a:cxn ang="0">
                    <a:pos x="142" y="6"/>
                  </a:cxn>
                  <a:cxn ang="0">
                    <a:pos x="148" y="6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08"/>
                  </a:cxn>
                  <a:cxn ang="0">
                    <a:pos x="6" y="108"/>
                  </a:cxn>
                  <a:cxn ang="0">
                    <a:pos x="6" y="103"/>
                  </a:cxn>
                </a:cxnLst>
                <a:rect l="0" t="0" r="r" b="b"/>
                <a:pathLst>
                  <a:path w="148" h="108">
                    <a:moveTo>
                      <a:pt x="6" y="103"/>
                    </a:moveTo>
                    <a:lnTo>
                      <a:pt x="142" y="103"/>
                    </a:lnTo>
                    <a:lnTo>
                      <a:pt x="142" y="6"/>
                    </a:lnTo>
                    <a:lnTo>
                      <a:pt x="148" y="6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6" y="10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67" name="Freeform 559"/>
              <p:cNvSpPr>
                <a:spLocks/>
              </p:cNvSpPr>
              <p:nvPr/>
            </p:nvSpPr>
            <p:spPr bwMode="auto">
              <a:xfrm>
                <a:off x="2341" y="2015"/>
                <a:ext cx="9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0"/>
                  </a:cxn>
                  <a:cxn ang="0">
                    <a:pos x="91" y="8"/>
                  </a:cxn>
                </a:cxnLst>
                <a:rect l="0" t="0" r="r" b="b"/>
                <a:pathLst>
                  <a:path w="91" h="8">
                    <a:moveTo>
                      <a:pt x="0" y="0"/>
                    </a:moveTo>
                    <a:lnTo>
                      <a:pt x="91" y="0"/>
                    </a:lnTo>
                    <a:lnTo>
                      <a:pt x="91" y="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68" name="Line 560"/>
              <p:cNvSpPr>
                <a:spLocks noChangeShapeType="1"/>
              </p:cNvSpPr>
              <p:nvPr/>
            </p:nvSpPr>
            <p:spPr bwMode="auto">
              <a:xfrm flipV="1">
                <a:off x="2387" y="2015"/>
                <a:ext cx="1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69" name="Rectangle 561"/>
              <p:cNvSpPr>
                <a:spLocks noChangeArrowheads="1"/>
              </p:cNvSpPr>
              <p:nvPr/>
            </p:nvSpPr>
            <p:spPr bwMode="auto">
              <a:xfrm>
                <a:off x="2264" y="2061"/>
                <a:ext cx="289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800" b="1">
                    <a:solidFill>
                      <a:srgbClr val="000000"/>
                    </a:solidFill>
                    <a:latin typeface="Verdana" pitchFamily="34" charset="0"/>
                  </a:rPr>
                  <a:t>Policy</a:t>
                </a:r>
                <a:endParaRPr lang="en-US" sz="1000" i="1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  <p:sp>
            <p:nvSpPr>
              <p:cNvPr id="69170" name="Rectangle 562"/>
              <p:cNvSpPr>
                <a:spLocks noChangeArrowheads="1"/>
              </p:cNvSpPr>
              <p:nvPr/>
            </p:nvSpPr>
            <p:spPr bwMode="auto">
              <a:xfrm>
                <a:off x="2186" y="2159"/>
                <a:ext cx="457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800" b="1">
                    <a:solidFill>
                      <a:srgbClr val="000000"/>
                    </a:solidFill>
                    <a:latin typeface="Verdana" pitchFamily="34" charset="0"/>
                  </a:rPr>
                  <a:t>Authority</a:t>
                </a:r>
                <a:endParaRPr lang="en-US" sz="1000" i="1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  <p:sp>
            <p:nvSpPr>
              <p:cNvPr id="69171" name="Freeform 563"/>
              <p:cNvSpPr>
                <a:spLocks noEditPoints="1"/>
              </p:cNvSpPr>
              <p:nvPr/>
            </p:nvSpPr>
            <p:spPr bwMode="auto">
              <a:xfrm>
                <a:off x="3463" y="1814"/>
                <a:ext cx="303" cy="243"/>
              </a:xfrm>
              <a:custGeom>
                <a:avLst/>
                <a:gdLst/>
                <a:ahLst/>
                <a:cxnLst>
                  <a:cxn ang="0">
                    <a:pos x="0" y="243"/>
                  </a:cxn>
                  <a:cxn ang="0">
                    <a:pos x="0" y="238"/>
                  </a:cxn>
                  <a:cxn ang="0">
                    <a:pos x="30" y="223"/>
                  </a:cxn>
                  <a:cxn ang="0">
                    <a:pos x="30" y="0"/>
                  </a:cxn>
                  <a:cxn ang="0">
                    <a:pos x="111" y="0"/>
                  </a:cxn>
                  <a:cxn ang="0">
                    <a:pos x="111" y="223"/>
                  </a:cxn>
                  <a:cxn ang="0">
                    <a:pos x="144" y="238"/>
                  </a:cxn>
                  <a:cxn ang="0">
                    <a:pos x="144" y="243"/>
                  </a:cxn>
                  <a:cxn ang="0">
                    <a:pos x="0" y="243"/>
                  </a:cxn>
                  <a:cxn ang="0">
                    <a:pos x="121" y="209"/>
                  </a:cxn>
                  <a:cxn ang="0">
                    <a:pos x="150" y="209"/>
                  </a:cxn>
                  <a:cxn ang="0">
                    <a:pos x="181" y="218"/>
                  </a:cxn>
                  <a:cxn ang="0">
                    <a:pos x="181" y="235"/>
                  </a:cxn>
                  <a:cxn ang="0">
                    <a:pos x="150" y="235"/>
                  </a:cxn>
                  <a:cxn ang="0">
                    <a:pos x="150" y="243"/>
                  </a:cxn>
                  <a:cxn ang="0">
                    <a:pos x="274" y="243"/>
                  </a:cxn>
                  <a:cxn ang="0">
                    <a:pos x="274" y="235"/>
                  </a:cxn>
                  <a:cxn ang="0">
                    <a:pos x="243" y="235"/>
                  </a:cxn>
                  <a:cxn ang="0">
                    <a:pos x="243" y="218"/>
                  </a:cxn>
                  <a:cxn ang="0">
                    <a:pos x="274" y="209"/>
                  </a:cxn>
                  <a:cxn ang="0">
                    <a:pos x="303" y="209"/>
                  </a:cxn>
                  <a:cxn ang="0">
                    <a:pos x="303" y="61"/>
                  </a:cxn>
                  <a:cxn ang="0">
                    <a:pos x="121" y="61"/>
                  </a:cxn>
                  <a:cxn ang="0">
                    <a:pos x="121" y="209"/>
                  </a:cxn>
                </a:cxnLst>
                <a:rect l="0" t="0" r="r" b="b"/>
                <a:pathLst>
                  <a:path w="303" h="243">
                    <a:moveTo>
                      <a:pt x="0" y="243"/>
                    </a:moveTo>
                    <a:lnTo>
                      <a:pt x="0" y="238"/>
                    </a:lnTo>
                    <a:lnTo>
                      <a:pt x="30" y="223"/>
                    </a:lnTo>
                    <a:lnTo>
                      <a:pt x="30" y="0"/>
                    </a:lnTo>
                    <a:lnTo>
                      <a:pt x="111" y="0"/>
                    </a:lnTo>
                    <a:lnTo>
                      <a:pt x="111" y="223"/>
                    </a:lnTo>
                    <a:lnTo>
                      <a:pt x="144" y="238"/>
                    </a:lnTo>
                    <a:lnTo>
                      <a:pt x="144" y="243"/>
                    </a:lnTo>
                    <a:lnTo>
                      <a:pt x="0" y="243"/>
                    </a:lnTo>
                    <a:close/>
                    <a:moveTo>
                      <a:pt x="121" y="209"/>
                    </a:moveTo>
                    <a:lnTo>
                      <a:pt x="150" y="209"/>
                    </a:lnTo>
                    <a:lnTo>
                      <a:pt x="181" y="218"/>
                    </a:lnTo>
                    <a:lnTo>
                      <a:pt x="181" y="235"/>
                    </a:lnTo>
                    <a:lnTo>
                      <a:pt x="150" y="235"/>
                    </a:lnTo>
                    <a:lnTo>
                      <a:pt x="150" y="243"/>
                    </a:lnTo>
                    <a:lnTo>
                      <a:pt x="274" y="243"/>
                    </a:lnTo>
                    <a:lnTo>
                      <a:pt x="274" y="235"/>
                    </a:lnTo>
                    <a:lnTo>
                      <a:pt x="243" y="235"/>
                    </a:lnTo>
                    <a:lnTo>
                      <a:pt x="243" y="218"/>
                    </a:lnTo>
                    <a:lnTo>
                      <a:pt x="274" y="209"/>
                    </a:lnTo>
                    <a:lnTo>
                      <a:pt x="303" y="209"/>
                    </a:lnTo>
                    <a:lnTo>
                      <a:pt x="303" y="61"/>
                    </a:lnTo>
                    <a:lnTo>
                      <a:pt x="121" y="61"/>
                    </a:lnTo>
                    <a:lnTo>
                      <a:pt x="121" y="2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72" name="Line 564"/>
              <p:cNvSpPr>
                <a:spLocks noChangeShapeType="1"/>
              </p:cNvSpPr>
              <p:nvPr/>
            </p:nvSpPr>
            <p:spPr bwMode="auto">
              <a:xfrm>
                <a:off x="3493" y="2037"/>
                <a:ext cx="1" cy="2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73" name="Line 565"/>
              <p:cNvSpPr>
                <a:spLocks noChangeShapeType="1"/>
              </p:cNvSpPr>
              <p:nvPr/>
            </p:nvSpPr>
            <p:spPr bwMode="auto">
              <a:xfrm>
                <a:off x="3574" y="2037"/>
                <a:ext cx="1" cy="2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74" name="Line 566"/>
              <p:cNvSpPr>
                <a:spLocks noChangeShapeType="1"/>
              </p:cNvSpPr>
              <p:nvPr/>
            </p:nvSpPr>
            <p:spPr bwMode="auto">
              <a:xfrm>
                <a:off x="3518" y="1890"/>
                <a:ext cx="3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75" name="Line 567"/>
              <p:cNvSpPr>
                <a:spLocks noChangeShapeType="1"/>
              </p:cNvSpPr>
              <p:nvPr/>
            </p:nvSpPr>
            <p:spPr bwMode="auto">
              <a:xfrm>
                <a:off x="3514" y="1865"/>
                <a:ext cx="4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76" name="Rectangle 568"/>
              <p:cNvSpPr>
                <a:spLocks noChangeArrowheads="1"/>
              </p:cNvSpPr>
              <p:nvPr/>
            </p:nvSpPr>
            <p:spPr bwMode="auto">
              <a:xfrm>
                <a:off x="3503" y="1824"/>
                <a:ext cx="61" cy="142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77" name="Freeform 569"/>
              <p:cNvSpPr>
                <a:spLocks/>
              </p:cNvSpPr>
              <p:nvPr/>
            </p:nvSpPr>
            <p:spPr bwMode="auto">
              <a:xfrm>
                <a:off x="3463" y="1814"/>
                <a:ext cx="144" cy="243"/>
              </a:xfrm>
              <a:custGeom>
                <a:avLst/>
                <a:gdLst/>
                <a:ahLst/>
                <a:cxnLst>
                  <a:cxn ang="0">
                    <a:pos x="0" y="243"/>
                  </a:cxn>
                  <a:cxn ang="0">
                    <a:pos x="0" y="238"/>
                  </a:cxn>
                  <a:cxn ang="0">
                    <a:pos x="30" y="223"/>
                  </a:cxn>
                  <a:cxn ang="0">
                    <a:pos x="30" y="0"/>
                  </a:cxn>
                  <a:cxn ang="0">
                    <a:pos x="111" y="0"/>
                  </a:cxn>
                  <a:cxn ang="0">
                    <a:pos x="111" y="223"/>
                  </a:cxn>
                  <a:cxn ang="0">
                    <a:pos x="144" y="238"/>
                  </a:cxn>
                  <a:cxn ang="0">
                    <a:pos x="144" y="243"/>
                  </a:cxn>
                  <a:cxn ang="0">
                    <a:pos x="0" y="243"/>
                  </a:cxn>
                </a:cxnLst>
                <a:rect l="0" t="0" r="r" b="b"/>
                <a:pathLst>
                  <a:path w="144" h="243">
                    <a:moveTo>
                      <a:pt x="0" y="243"/>
                    </a:moveTo>
                    <a:lnTo>
                      <a:pt x="0" y="238"/>
                    </a:lnTo>
                    <a:lnTo>
                      <a:pt x="30" y="223"/>
                    </a:lnTo>
                    <a:lnTo>
                      <a:pt x="30" y="0"/>
                    </a:lnTo>
                    <a:lnTo>
                      <a:pt x="111" y="0"/>
                    </a:lnTo>
                    <a:lnTo>
                      <a:pt x="111" y="223"/>
                    </a:lnTo>
                    <a:lnTo>
                      <a:pt x="144" y="238"/>
                    </a:lnTo>
                    <a:lnTo>
                      <a:pt x="144" y="243"/>
                    </a:lnTo>
                    <a:lnTo>
                      <a:pt x="0" y="24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78" name="Freeform 570"/>
              <p:cNvSpPr>
                <a:spLocks/>
              </p:cNvSpPr>
              <p:nvPr/>
            </p:nvSpPr>
            <p:spPr bwMode="auto">
              <a:xfrm>
                <a:off x="3584" y="1875"/>
                <a:ext cx="182" cy="182"/>
              </a:xfrm>
              <a:custGeom>
                <a:avLst/>
                <a:gdLst/>
                <a:ahLst/>
                <a:cxnLst>
                  <a:cxn ang="0">
                    <a:pos x="0" y="148"/>
                  </a:cxn>
                  <a:cxn ang="0">
                    <a:pos x="29" y="148"/>
                  </a:cxn>
                  <a:cxn ang="0">
                    <a:pos x="60" y="157"/>
                  </a:cxn>
                  <a:cxn ang="0">
                    <a:pos x="60" y="174"/>
                  </a:cxn>
                  <a:cxn ang="0">
                    <a:pos x="29" y="174"/>
                  </a:cxn>
                  <a:cxn ang="0">
                    <a:pos x="29" y="182"/>
                  </a:cxn>
                  <a:cxn ang="0">
                    <a:pos x="153" y="182"/>
                  </a:cxn>
                  <a:cxn ang="0">
                    <a:pos x="153" y="174"/>
                  </a:cxn>
                  <a:cxn ang="0">
                    <a:pos x="122" y="174"/>
                  </a:cxn>
                  <a:cxn ang="0">
                    <a:pos x="122" y="157"/>
                  </a:cxn>
                  <a:cxn ang="0">
                    <a:pos x="153" y="148"/>
                  </a:cxn>
                  <a:cxn ang="0">
                    <a:pos x="182" y="148"/>
                  </a:cxn>
                  <a:cxn ang="0">
                    <a:pos x="182" y="0"/>
                  </a:cxn>
                  <a:cxn ang="0">
                    <a:pos x="0" y="0"/>
                  </a:cxn>
                  <a:cxn ang="0">
                    <a:pos x="0" y="148"/>
                  </a:cxn>
                </a:cxnLst>
                <a:rect l="0" t="0" r="r" b="b"/>
                <a:pathLst>
                  <a:path w="182" h="182">
                    <a:moveTo>
                      <a:pt x="0" y="148"/>
                    </a:moveTo>
                    <a:lnTo>
                      <a:pt x="29" y="148"/>
                    </a:lnTo>
                    <a:lnTo>
                      <a:pt x="60" y="157"/>
                    </a:lnTo>
                    <a:lnTo>
                      <a:pt x="60" y="174"/>
                    </a:lnTo>
                    <a:lnTo>
                      <a:pt x="29" y="174"/>
                    </a:lnTo>
                    <a:lnTo>
                      <a:pt x="29" y="182"/>
                    </a:lnTo>
                    <a:lnTo>
                      <a:pt x="153" y="182"/>
                    </a:lnTo>
                    <a:lnTo>
                      <a:pt x="153" y="174"/>
                    </a:lnTo>
                    <a:lnTo>
                      <a:pt x="122" y="174"/>
                    </a:lnTo>
                    <a:lnTo>
                      <a:pt x="122" y="157"/>
                    </a:lnTo>
                    <a:lnTo>
                      <a:pt x="153" y="148"/>
                    </a:lnTo>
                    <a:lnTo>
                      <a:pt x="182" y="148"/>
                    </a:lnTo>
                    <a:lnTo>
                      <a:pt x="182" y="0"/>
                    </a:lnTo>
                    <a:lnTo>
                      <a:pt x="0" y="0"/>
                    </a:lnTo>
                    <a:lnTo>
                      <a:pt x="0" y="14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79" name="Line 571"/>
              <p:cNvSpPr>
                <a:spLocks noChangeShapeType="1"/>
              </p:cNvSpPr>
              <p:nvPr/>
            </p:nvSpPr>
            <p:spPr bwMode="auto">
              <a:xfrm>
                <a:off x="3644" y="2049"/>
                <a:ext cx="6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80" name="Line 572"/>
              <p:cNvSpPr>
                <a:spLocks noChangeShapeType="1"/>
              </p:cNvSpPr>
              <p:nvPr/>
            </p:nvSpPr>
            <p:spPr bwMode="auto">
              <a:xfrm>
                <a:off x="3644" y="2032"/>
                <a:ext cx="6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81" name="Line 573"/>
              <p:cNvSpPr>
                <a:spLocks noChangeShapeType="1"/>
              </p:cNvSpPr>
              <p:nvPr/>
            </p:nvSpPr>
            <p:spPr bwMode="auto">
              <a:xfrm>
                <a:off x="3613" y="2023"/>
                <a:ext cx="12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82" name="Freeform 574"/>
              <p:cNvSpPr>
                <a:spLocks noEditPoints="1"/>
              </p:cNvSpPr>
              <p:nvPr/>
            </p:nvSpPr>
            <p:spPr bwMode="auto">
              <a:xfrm>
                <a:off x="3501" y="1976"/>
                <a:ext cx="65" cy="66"/>
              </a:xfrm>
              <a:custGeom>
                <a:avLst/>
                <a:gdLst/>
                <a:ahLst/>
                <a:cxnLst>
                  <a:cxn ang="0">
                    <a:pos x="5" y="41"/>
                  </a:cxn>
                  <a:cxn ang="0">
                    <a:pos x="0" y="0"/>
                  </a:cxn>
                  <a:cxn ang="0">
                    <a:pos x="10" y="41"/>
                  </a:cxn>
                  <a:cxn ang="0">
                    <a:pos x="15" y="0"/>
                  </a:cxn>
                  <a:cxn ang="0">
                    <a:pos x="10" y="41"/>
                  </a:cxn>
                  <a:cxn ang="0">
                    <a:pos x="25" y="41"/>
                  </a:cxn>
                  <a:cxn ang="0">
                    <a:pos x="20" y="0"/>
                  </a:cxn>
                  <a:cxn ang="0">
                    <a:pos x="30" y="41"/>
                  </a:cxn>
                  <a:cxn ang="0">
                    <a:pos x="35" y="0"/>
                  </a:cxn>
                  <a:cxn ang="0">
                    <a:pos x="30" y="41"/>
                  </a:cxn>
                  <a:cxn ang="0">
                    <a:pos x="45" y="41"/>
                  </a:cxn>
                  <a:cxn ang="0">
                    <a:pos x="40" y="0"/>
                  </a:cxn>
                  <a:cxn ang="0">
                    <a:pos x="50" y="41"/>
                  </a:cxn>
                  <a:cxn ang="0">
                    <a:pos x="55" y="0"/>
                  </a:cxn>
                  <a:cxn ang="0">
                    <a:pos x="50" y="41"/>
                  </a:cxn>
                  <a:cxn ang="0">
                    <a:pos x="65" y="41"/>
                  </a:cxn>
                  <a:cxn ang="0">
                    <a:pos x="60" y="0"/>
                  </a:cxn>
                  <a:cxn ang="0">
                    <a:pos x="60" y="66"/>
                  </a:cxn>
                  <a:cxn ang="0">
                    <a:pos x="65" y="46"/>
                  </a:cxn>
                  <a:cxn ang="0">
                    <a:pos x="60" y="66"/>
                  </a:cxn>
                  <a:cxn ang="0">
                    <a:pos x="55" y="66"/>
                  </a:cxn>
                  <a:cxn ang="0">
                    <a:pos x="50" y="46"/>
                  </a:cxn>
                  <a:cxn ang="0">
                    <a:pos x="40" y="66"/>
                  </a:cxn>
                  <a:cxn ang="0">
                    <a:pos x="45" y="46"/>
                  </a:cxn>
                  <a:cxn ang="0">
                    <a:pos x="40" y="66"/>
                  </a:cxn>
                  <a:cxn ang="0">
                    <a:pos x="35" y="66"/>
                  </a:cxn>
                  <a:cxn ang="0">
                    <a:pos x="30" y="46"/>
                  </a:cxn>
                  <a:cxn ang="0">
                    <a:pos x="20" y="66"/>
                  </a:cxn>
                  <a:cxn ang="0">
                    <a:pos x="25" y="46"/>
                  </a:cxn>
                  <a:cxn ang="0">
                    <a:pos x="20" y="66"/>
                  </a:cxn>
                  <a:cxn ang="0">
                    <a:pos x="15" y="66"/>
                  </a:cxn>
                  <a:cxn ang="0">
                    <a:pos x="10" y="46"/>
                  </a:cxn>
                  <a:cxn ang="0">
                    <a:pos x="0" y="66"/>
                  </a:cxn>
                  <a:cxn ang="0">
                    <a:pos x="5" y="46"/>
                  </a:cxn>
                  <a:cxn ang="0">
                    <a:pos x="0" y="66"/>
                  </a:cxn>
                </a:cxnLst>
                <a:rect l="0" t="0" r="r" b="b"/>
                <a:pathLst>
                  <a:path w="65" h="66">
                    <a:moveTo>
                      <a:pt x="0" y="41"/>
                    </a:moveTo>
                    <a:lnTo>
                      <a:pt x="5" y="4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  <a:moveTo>
                      <a:pt x="10" y="41"/>
                    </a:moveTo>
                    <a:lnTo>
                      <a:pt x="15" y="41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10" y="41"/>
                    </a:lnTo>
                    <a:close/>
                    <a:moveTo>
                      <a:pt x="20" y="41"/>
                    </a:moveTo>
                    <a:lnTo>
                      <a:pt x="25" y="41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20" y="41"/>
                    </a:lnTo>
                    <a:close/>
                    <a:moveTo>
                      <a:pt x="30" y="41"/>
                    </a:moveTo>
                    <a:lnTo>
                      <a:pt x="35" y="41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30" y="41"/>
                    </a:lnTo>
                    <a:close/>
                    <a:moveTo>
                      <a:pt x="40" y="41"/>
                    </a:moveTo>
                    <a:lnTo>
                      <a:pt x="45" y="41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40" y="41"/>
                    </a:lnTo>
                    <a:close/>
                    <a:moveTo>
                      <a:pt x="50" y="41"/>
                    </a:moveTo>
                    <a:lnTo>
                      <a:pt x="55" y="4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50" y="41"/>
                    </a:lnTo>
                    <a:close/>
                    <a:moveTo>
                      <a:pt x="60" y="41"/>
                    </a:moveTo>
                    <a:lnTo>
                      <a:pt x="65" y="41"/>
                    </a:lnTo>
                    <a:lnTo>
                      <a:pt x="65" y="0"/>
                    </a:lnTo>
                    <a:lnTo>
                      <a:pt x="60" y="0"/>
                    </a:lnTo>
                    <a:lnTo>
                      <a:pt x="60" y="41"/>
                    </a:lnTo>
                    <a:close/>
                    <a:moveTo>
                      <a:pt x="60" y="66"/>
                    </a:moveTo>
                    <a:lnTo>
                      <a:pt x="65" y="66"/>
                    </a:lnTo>
                    <a:lnTo>
                      <a:pt x="65" y="46"/>
                    </a:lnTo>
                    <a:lnTo>
                      <a:pt x="60" y="46"/>
                    </a:lnTo>
                    <a:lnTo>
                      <a:pt x="60" y="66"/>
                    </a:lnTo>
                    <a:close/>
                    <a:moveTo>
                      <a:pt x="50" y="66"/>
                    </a:moveTo>
                    <a:lnTo>
                      <a:pt x="55" y="66"/>
                    </a:lnTo>
                    <a:lnTo>
                      <a:pt x="55" y="46"/>
                    </a:lnTo>
                    <a:lnTo>
                      <a:pt x="50" y="46"/>
                    </a:lnTo>
                    <a:lnTo>
                      <a:pt x="50" y="66"/>
                    </a:lnTo>
                    <a:close/>
                    <a:moveTo>
                      <a:pt x="40" y="66"/>
                    </a:moveTo>
                    <a:lnTo>
                      <a:pt x="45" y="66"/>
                    </a:lnTo>
                    <a:lnTo>
                      <a:pt x="45" y="46"/>
                    </a:lnTo>
                    <a:lnTo>
                      <a:pt x="40" y="46"/>
                    </a:lnTo>
                    <a:lnTo>
                      <a:pt x="40" y="66"/>
                    </a:lnTo>
                    <a:close/>
                    <a:moveTo>
                      <a:pt x="30" y="66"/>
                    </a:moveTo>
                    <a:lnTo>
                      <a:pt x="35" y="66"/>
                    </a:lnTo>
                    <a:lnTo>
                      <a:pt x="35" y="46"/>
                    </a:lnTo>
                    <a:lnTo>
                      <a:pt x="30" y="46"/>
                    </a:lnTo>
                    <a:lnTo>
                      <a:pt x="30" y="66"/>
                    </a:lnTo>
                    <a:close/>
                    <a:moveTo>
                      <a:pt x="20" y="66"/>
                    </a:moveTo>
                    <a:lnTo>
                      <a:pt x="25" y="66"/>
                    </a:lnTo>
                    <a:lnTo>
                      <a:pt x="25" y="46"/>
                    </a:lnTo>
                    <a:lnTo>
                      <a:pt x="20" y="46"/>
                    </a:lnTo>
                    <a:lnTo>
                      <a:pt x="20" y="66"/>
                    </a:lnTo>
                    <a:close/>
                    <a:moveTo>
                      <a:pt x="10" y="66"/>
                    </a:moveTo>
                    <a:lnTo>
                      <a:pt x="15" y="66"/>
                    </a:lnTo>
                    <a:lnTo>
                      <a:pt x="15" y="46"/>
                    </a:lnTo>
                    <a:lnTo>
                      <a:pt x="10" y="46"/>
                    </a:lnTo>
                    <a:lnTo>
                      <a:pt x="10" y="66"/>
                    </a:lnTo>
                    <a:close/>
                    <a:moveTo>
                      <a:pt x="0" y="66"/>
                    </a:moveTo>
                    <a:lnTo>
                      <a:pt x="5" y="66"/>
                    </a:lnTo>
                    <a:lnTo>
                      <a:pt x="5" y="46"/>
                    </a:lnTo>
                    <a:lnTo>
                      <a:pt x="0" y="4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83" name="Rectangle 575"/>
              <p:cNvSpPr>
                <a:spLocks noChangeArrowheads="1"/>
              </p:cNvSpPr>
              <p:nvPr/>
            </p:nvSpPr>
            <p:spPr bwMode="auto">
              <a:xfrm>
                <a:off x="3508" y="1830"/>
                <a:ext cx="51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84" name="Freeform 576"/>
              <p:cNvSpPr>
                <a:spLocks/>
              </p:cNvSpPr>
              <p:nvPr/>
            </p:nvSpPr>
            <p:spPr bwMode="auto">
              <a:xfrm>
                <a:off x="3508" y="1830"/>
                <a:ext cx="5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46" y="4"/>
                  </a:cxn>
                  <a:cxn ang="0">
                    <a:pos x="51" y="0"/>
                  </a:cxn>
                </a:cxnLst>
                <a:rect l="0" t="0" r="r" b="b"/>
                <a:pathLst>
                  <a:path w="51" h="4">
                    <a:moveTo>
                      <a:pt x="0" y="0"/>
                    </a:moveTo>
                    <a:lnTo>
                      <a:pt x="6" y="4"/>
                    </a:lnTo>
                    <a:lnTo>
                      <a:pt x="46" y="4"/>
                    </a:lnTo>
                    <a:lnTo>
                      <a:pt x="5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85" name="Rectangle 577"/>
              <p:cNvSpPr>
                <a:spLocks noChangeArrowheads="1"/>
              </p:cNvSpPr>
              <p:nvPr/>
            </p:nvSpPr>
            <p:spPr bwMode="auto">
              <a:xfrm>
                <a:off x="3508" y="1855"/>
                <a:ext cx="51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86" name="Rectangle 578"/>
              <p:cNvSpPr>
                <a:spLocks noChangeArrowheads="1"/>
              </p:cNvSpPr>
              <p:nvPr/>
            </p:nvSpPr>
            <p:spPr bwMode="auto">
              <a:xfrm>
                <a:off x="3508" y="1880"/>
                <a:ext cx="51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87" name="Rectangle 579"/>
              <p:cNvSpPr>
                <a:spLocks noChangeArrowheads="1"/>
              </p:cNvSpPr>
              <p:nvPr/>
            </p:nvSpPr>
            <p:spPr bwMode="auto">
              <a:xfrm>
                <a:off x="3508" y="1905"/>
                <a:ext cx="51" cy="2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88" name="Rectangle 580"/>
              <p:cNvSpPr>
                <a:spLocks noChangeArrowheads="1"/>
              </p:cNvSpPr>
              <p:nvPr/>
            </p:nvSpPr>
            <p:spPr bwMode="auto">
              <a:xfrm>
                <a:off x="3508" y="1931"/>
                <a:ext cx="51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89" name="Rectangle 581"/>
              <p:cNvSpPr>
                <a:spLocks noChangeArrowheads="1"/>
              </p:cNvSpPr>
              <p:nvPr/>
            </p:nvSpPr>
            <p:spPr bwMode="auto">
              <a:xfrm>
                <a:off x="3501" y="1976"/>
                <a:ext cx="5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90" name="Rectangle 582"/>
              <p:cNvSpPr>
                <a:spLocks noChangeArrowheads="1"/>
              </p:cNvSpPr>
              <p:nvPr/>
            </p:nvSpPr>
            <p:spPr bwMode="auto">
              <a:xfrm>
                <a:off x="3511" y="1976"/>
                <a:ext cx="5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91" name="Rectangle 583"/>
              <p:cNvSpPr>
                <a:spLocks noChangeArrowheads="1"/>
              </p:cNvSpPr>
              <p:nvPr/>
            </p:nvSpPr>
            <p:spPr bwMode="auto">
              <a:xfrm>
                <a:off x="3521" y="1976"/>
                <a:ext cx="5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92" name="Rectangle 584"/>
              <p:cNvSpPr>
                <a:spLocks noChangeArrowheads="1"/>
              </p:cNvSpPr>
              <p:nvPr/>
            </p:nvSpPr>
            <p:spPr bwMode="auto">
              <a:xfrm>
                <a:off x="3531" y="1976"/>
                <a:ext cx="5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93" name="Rectangle 585"/>
              <p:cNvSpPr>
                <a:spLocks noChangeArrowheads="1"/>
              </p:cNvSpPr>
              <p:nvPr/>
            </p:nvSpPr>
            <p:spPr bwMode="auto">
              <a:xfrm>
                <a:off x="3541" y="1976"/>
                <a:ext cx="5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94" name="Rectangle 586"/>
              <p:cNvSpPr>
                <a:spLocks noChangeArrowheads="1"/>
              </p:cNvSpPr>
              <p:nvPr/>
            </p:nvSpPr>
            <p:spPr bwMode="auto">
              <a:xfrm>
                <a:off x="3551" y="1976"/>
                <a:ext cx="5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95" name="Rectangle 587"/>
              <p:cNvSpPr>
                <a:spLocks noChangeArrowheads="1"/>
              </p:cNvSpPr>
              <p:nvPr/>
            </p:nvSpPr>
            <p:spPr bwMode="auto">
              <a:xfrm>
                <a:off x="3561" y="1976"/>
                <a:ext cx="5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96" name="Rectangle 588"/>
              <p:cNvSpPr>
                <a:spLocks noChangeArrowheads="1"/>
              </p:cNvSpPr>
              <p:nvPr/>
            </p:nvSpPr>
            <p:spPr bwMode="auto">
              <a:xfrm>
                <a:off x="3561" y="2022"/>
                <a:ext cx="5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97" name="Rectangle 589"/>
              <p:cNvSpPr>
                <a:spLocks noChangeArrowheads="1"/>
              </p:cNvSpPr>
              <p:nvPr/>
            </p:nvSpPr>
            <p:spPr bwMode="auto">
              <a:xfrm>
                <a:off x="3551" y="2022"/>
                <a:ext cx="5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98" name="Rectangle 590"/>
              <p:cNvSpPr>
                <a:spLocks noChangeArrowheads="1"/>
              </p:cNvSpPr>
              <p:nvPr/>
            </p:nvSpPr>
            <p:spPr bwMode="auto">
              <a:xfrm>
                <a:off x="3541" y="2022"/>
                <a:ext cx="5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" name="Group 591"/>
            <p:cNvGrpSpPr>
              <a:grpSpLocks/>
            </p:cNvGrpSpPr>
            <p:nvPr/>
          </p:nvGrpSpPr>
          <p:grpSpPr bwMode="auto">
            <a:xfrm>
              <a:off x="624" y="1474"/>
              <a:ext cx="3095" cy="603"/>
              <a:chOff x="792" y="1834"/>
              <a:chExt cx="3095" cy="603"/>
            </a:xfrm>
          </p:grpSpPr>
          <p:sp>
            <p:nvSpPr>
              <p:cNvPr id="69200" name="Rectangle 592"/>
              <p:cNvSpPr>
                <a:spLocks noChangeArrowheads="1"/>
              </p:cNvSpPr>
              <p:nvPr/>
            </p:nvSpPr>
            <p:spPr bwMode="auto">
              <a:xfrm>
                <a:off x="3531" y="2022"/>
                <a:ext cx="5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01" name="Rectangle 593"/>
              <p:cNvSpPr>
                <a:spLocks noChangeArrowheads="1"/>
              </p:cNvSpPr>
              <p:nvPr/>
            </p:nvSpPr>
            <p:spPr bwMode="auto">
              <a:xfrm>
                <a:off x="3521" y="2022"/>
                <a:ext cx="5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02" name="Rectangle 594"/>
              <p:cNvSpPr>
                <a:spLocks noChangeArrowheads="1"/>
              </p:cNvSpPr>
              <p:nvPr/>
            </p:nvSpPr>
            <p:spPr bwMode="auto">
              <a:xfrm>
                <a:off x="3511" y="2022"/>
                <a:ext cx="5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03" name="Rectangle 595"/>
              <p:cNvSpPr>
                <a:spLocks noChangeArrowheads="1"/>
              </p:cNvSpPr>
              <p:nvPr/>
            </p:nvSpPr>
            <p:spPr bwMode="auto">
              <a:xfrm>
                <a:off x="3501" y="2022"/>
                <a:ext cx="5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04" name="Line 596"/>
              <p:cNvSpPr>
                <a:spLocks noChangeShapeType="1"/>
              </p:cNvSpPr>
              <p:nvPr/>
            </p:nvSpPr>
            <p:spPr bwMode="auto">
              <a:xfrm flipV="1">
                <a:off x="3508" y="1834"/>
                <a:ext cx="6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05" name="Line 597"/>
              <p:cNvSpPr>
                <a:spLocks noChangeShapeType="1"/>
              </p:cNvSpPr>
              <p:nvPr/>
            </p:nvSpPr>
            <p:spPr bwMode="auto">
              <a:xfrm>
                <a:off x="3554" y="1834"/>
                <a:ext cx="5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06" name="Line 598"/>
              <p:cNvSpPr>
                <a:spLocks noChangeShapeType="1"/>
              </p:cNvSpPr>
              <p:nvPr/>
            </p:nvSpPr>
            <p:spPr bwMode="auto">
              <a:xfrm>
                <a:off x="3511" y="1923"/>
                <a:ext cx="3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07" name="Line 599"/>
              <p:cNvSpPr>
                <a:spLocks noChangeShapeType="1"/>
              </p:cNvSpPr>
              <p:nvPr/>
            </p:nvSpPr>
            <p:spPr bwMode="auto">
              <a:xfrm>
                <a:off x="3511" y="1919"/>
                <a:ext cx="3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08" name="Line 600"/>
              <p:cNvSpPr>
                <a:spLocks noChangeShapeType="1"/>
              </p:cNvSpPr>
              <p:nvPr/>
            </p:nvSpPr>
            <p:spPr bwMode="auto">
              <a:xfrm>
                <a:off x="3511" y="1915"/>
                <a:ext cx="3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09" name="Line 601"/>
              <p:cNvSpPr>
                <a:spLocks noChangeShapeType="1"/>
              </p:cNvSpPr>
              <p:nvPr/>
            </p:nvSpPr>
            <p:spPr bwMode="auto">
              <a:xfrm>
                <a:off x="3511" y="1912"/>
                <a:ext cx="3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10" name="Line 602"/>
              <p:cNvSpPr>
                <a:spLocks noChangeShapeType="1"/>
              </p:cNvSpPr>
              <p:nvPr/>
            </p:nvSpPr>
            <p:spPr bwMode="auto">
              <a:xfrm>
                <a:off x="3511" y="1908"/>
                <a:ext cx="3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11" name="Rectangle 603"/>
              <p:cNvSpPr>
                <a:spLocks noChangeArrowheads="1"/>
              </p:cNvSpPr>
              <p:nvPr/>
            </p:nvSpPr>
            <p:spPr bwMode="auto">
              <a:xfrm>
                <a:off x="3534" y="1860"/>
                <a:ext cx="15" cy="1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12" name="Rectangle 604"/>
              <p:cNvSpPr>
                <a:spLocks noChangeArrowheads="1"/>
              </p:cNvSpPr>
              <p:nvPr/>
            </p:nvSpPr>
            <p:spPr bwMode="auto">
              <a:xfrm>
                <a:off x="3547" y="1894"/>
                <a:ext cx="8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13" name="Rectangle 605"/>
              <p:cNvSpPr>
                <a:spLocks noChangeArrowheads="1"/>
              </p:cNvSpPr>
              <p:nvPr/>
            </p:nvSpPr>
            <p:spPr bwMode="auto">
              <a:xfrm>
                <a:off x="3547" y="1908"/>
                <a:ext cx="8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14" name="Rectangle 606"/>
              <p:cNvSpPr>
                <a:spLocks noChangeArrowheads="1"/>
              </p:cNvSpPr>
              <p:nvPr/>
            </p:nvSpPr>
            <p:spPr bwMode="auto">
              <a:xfrm>
                <a:off x="3547" y="1913"/>
                <a:ext cx="8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15" name="Freeform 607"/>
              <p:cNvSpPr>
                <a:spLocks noEditPoints="1"/>
              </p:cNvSpPr>
              <p:nvPr/>
            </p:nvSpPr>
            <p:spPr bwMode="auto">
              <a:xfrm>
                <a:off x="3526" y="1888"/>
                <a:ext cx="235" cy="12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5" y="5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26" y="129"/>
                  </a:cxn>
                  <a:cxn ang="0">
                    <a:pos x="235" y="129"/>
                  </a:cxn>
                  <a:cxn ang="0">
                    <a:pos x="235" y="127"/>
                  </a:cxn>
                  <a:cxn ang="0">
                    <a:pos x="226" y="127"/>
                  </a:cxn>
                  <a:cxn ang="0">
                    <a:pos x="226" y="129"/>
                  </a:cxn>
                  <a:cxn ang="0">
                    <a:pos x="87" y="101"/>
                  </a:cxn>
                  <a:cxn ang="0">
                    <a:pos x="87" y="16"/>
                  </a:cxn>
                  <a:cxn ang="0">
                    <a:pos x="211" y="16"/>
                  </a:cxn>
                  <a:cxn ang="0">
                    <a:pos x="211" y="101"/>
                  </a:cxn>
                  <a:cxn ang="0">
                    <a:pos x="87" y="101"/>
                  </a:cxn>
                  <a:cxn ang="0">
                    <a:pos x="81" y="107"/>
                  </a:cxn>
                  <a:cxn ang="0">
                    <a:pos x="217" y="107"/>
                  </a:cxn>
                  <a:cxn ang="0">
                    <a:pos x="217" y="10"/>
                  </a:cxn>
                  <a:cxn ang="0">
                    <a:pos x="223" y="10"/>
                  </a:cxn>
                  <a:cxn ang="0">
                    <a:pos x="223" y="4"/>
                  </a:cxn>
                  <a:cxn ang="0">
                    <a:pos x="75" y="4"/>
                  </a:cxn>
                  <a:cxn ang="0">
                    <a:pos x="75" y="112"/>
                  </a:cxn>
                  <a:cxn ang="0">
                    <a:pos x="81" y="112"/>
                  </a:cxn>
                  <a:cxn ang="0">
                    <a:pos x="81" y="107"/>
                  </a:cxn>
                </a:cxnLst>
                <a:rect l="0" t="0" r="r" b="b"/>
                <a:pathLst>
                  <a:path w="235" h="129">
                    <a:moveTo>
                      <a:pt x="0" y="5"/>
                    </a:moveTo>
                    <a:lnTo>
                      <a:pt x="15" y="5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  <a:moveTo>
                      <a:pt x="226" y="129"/>
                    </a:moveTo>
                    <a:lnTo>
                      <a:pt x="235" y="129"/>
                    </a:lnTo>
                    <a:lnTo>
                      <a:pt x="235" y="127"/>
                    </a:lnTo>
                    <a:lnTo>
                      <a:pt x="226" y="127"/>
                    </a:lnTo>
                    <a:lnTo>
                      <a:pt x="226" y="129"/>
                    </a:lnTo>
                    <a:close/>
                    <a:moveTo>
                      <a:pt x="87" y="101"/>
                    </a:moveTo>
                    <a:lnTo>
                      <a:pt x="87" y="16"/>
                    </a:lnTo>
                    <a:lnTo>
                      <a:pt x="211" y="16"/>
                    </a:lnTo>
                    <a:lnTo>
                      <a:pt x="211" y="101"/>
                    </a:lnTo>
                    <a:lnTo>
                      <a:pt x="87" y="101"/>
                    </a:lnTo>
                    <a:close/>
                    <a:moveTo>
                      <a:pt x="81" y="107"/>
                    </a:moveTo>
                    <a:lnTo>
                      <a:pt x="217" y="107"/>
                    </a:lnTo>
                    <a:lnTo>
                      <a:pt x="217" y="10"/>
                    </a:lnTo>
                    <a:lnTo>
                      <a:pt x="223" y="10"/>
                    </a:lnTo>
                    <a:lnTo>
                      <a:pt x="223" y="4"/>
                    </a:lnTo>
                    <a:lnTo>
                      <a:pt x="75" y="4"/>
                    </a:lnTo>
                    <a:lnTo>
                      <a:pt x="75" y="112"/>
                    </a:lnTo>
                    <a:lnTo>
                      <a:pt x="81" y="112"/>
                    </a:lnTo>
                    <a:lnTo>
                      <a:pt x="81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16" name="Rectangle 608"/>
              <p:cNvSpPr>
                <a:spLocks noChangeArrowheads="1"/>
              </p:cNvSpPr>
              <p:nvPr/>
            </p:nvSpPr>
            <p:spPr bwMode="auto">
              <a:xfrm>
                <a:off x="3526" y="1888"/>
                <a:ext cx="15" cy="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17" name="Rectangle 609"/>
              <p:cNvSpPr>
                <a:spLocks noChangeArrowheads="1"/>
              </p:cNvSpPr>
              <p:nvPr/>
            </p:nvSpPr>
            <p:spPr bwMode="auto">
              <a:xfrm>
                <a:off x="3752" y="2015"/>
                <a:ext cx="9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18" name="Rectangle 610"/>
              <p:cNvSpPr>
                <a:spLocks noChangeArrowheads="1"/>
              </p:cNvSpPr>
              <p:nvPr/>
            </p:nvSpPr>
            <p:spPr bwMode="auto">
              <a:xfrm>
                <a:off x="3613" y="1904"/>
                <a:ext cx="124" cy="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19" name="Freeform 611"/>
              <p:cNvSpPr>
                <a:spLocks/>
              </p:cNvSpPr>
              <p:nvPr/>
            </p:nvSpPr>
            <p:spPr bwMode="auto">
              <a:xfrm>
                <a:off x="3601" y="1892"/>
                <a:ext cx="148" cy="108"/>
              </a:xfrm>
              <a:custGeom>
                <a:avLst/>
                <a:gdLst/>
                <a:ahLst/>
                <a:cxnLst>
                  <a:cxn ang="0">
                    <a:pos x="6" y="103"/>
                  </a:cxn>
                  <a:cxn ang="0">
                    <a:pos x="142" y="103"/>
                  </a:cxn>
                  <a:cxn ang="0">
                    <a:pos x="142" y="6"/>
                  </a:cxn>
                  <a:cxn ang="0">
                    <a:pos x="148" y="6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08"/>
                  </a:cxn>
                  <a:cxn ang="0">
                    <a:pos x="6" y="108"/>
                  </a:cxn>
                  <a:cxn ang="0">
                    <a:pos x="6" y="103"/>
                  </a:cxn>
                </a:cxnLst>
                <a:rect l="0" t="0" r="r" b="b"/>
                <a:pathLst>
                  <a:path w="148" h="108">
                    <a:moveTo>
                      <a:pt x="6" y="103"/>
                    </a:moveTo>
                    <a:lnTo>
                      <a:pt x="142" y="103"/>
                    </a:lnTo>
                    <a:lnTo>
                      <a:pt x="142" y="6"/>
                    </a:lnTo>
                    <a:lnTo>
                      <a:pt x="148" y="6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6" y="10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20" name="Freeform 612"/>
              <p:cNvSpPr>
                <a:spLocks/>
              </p:cNvSpPr>
              <p:nvPr/>
            </p:nvSpPr>
            <p:spPr bwMode="auto">
              <a:xfrm>
                <a:off x="3584" y="2015"/>
                <a:ext cx="9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0"/>
                  </a:cxn>
                  <a:cxn ang="0">
                    <a:pos x="91" y="8"/>
                  </a:cxn>
                </a:cxnLst>
                <a:rect l="0" t="0" r="r" b="b"/>
                <a:pathLst>
                  <a:path w="91" h="8">
                    <a:moveTo>
                      <a:pt x="0" y="0"/>
                    </a:moveTo>
                    <a:lnTo>
                      <a:pt x="91" y="0"/>
                    </a:lnTo>
                    <a:lnTo>
                      <a:pt x="91" y="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21" name="Line 613"/>
              <p:cNvSpPr>
                <a:spLocks noChangeShapeType="1"/>
              </p:cNvSpPr>
              <p:nvPr/>
            </p:nvSpPr>
            <p:spPr bwMode="auto">
              <a:xfrm flipV="1">
                <a:off x="3630" y="2015"/>
                <a:ext cx="1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22" name="Rectangle 614"/>
              <p:cNvSpPr>
                <a:spLocks noChangeArrowheads="1"/>
              </p:cNvSpPr>
              <p:nvPr/>
            </p:nvSpPr>
            <p:spPr bwMode="auto">
              <a:xfrm>
                <a:off x="3507" y="2062"/>
                <a:ext cx="290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800" b="1">
                    <a:solidFill>
                      <a:srgbClr val="000000"/>
                    </a:solidFill>
                    <a:latin typeface="Verdana" pitchFamily="34" charset="0"/>
                  </a:rPr>
                  <a:t>Policy</a:t>
                </a:r>
                <a:endParaRPr lang="en-US" sz="1000" i="1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  <p:sp>
            <p:nvSpPr>
              <p:cNvPr id="69223" name="Rectangle 615"/>
              <p:cNvSpPr>
                <a:spLocks noChangeArrowheads="1"/>
              </p:cNvSpPr>
              <p:nvPr/>
            </p:nvSpPr>
            <p:spPr bwMode="auto">
              <a:xfrm>
                <a:off x="3429" y="2159"/>
                <a:ext cx="458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800" b="1">
                    <a:solidFill>
                      <a:srgbClr val="000000"/>
                    </a:solidFill>
                    <a:latin typeface="Verdana" pitchFamily="34" charset="0"/>
                  </a:rPr>
                  <a:t>Authority</a:t>
                </a:r>
                <a:endParaRPr lang="en-US" sz="1000" i="1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  <p:sp>
            <p:nvSpPr>
              <p:cNvPr id="69224" name="Freeform 616"/>
              <p:cNvSpPr>
                <a:spLocks/>
              </p:cNvSpPr>
              <p:nvPr/>
            </p:nvSpPr>
            <p:spPr bwMode="auto">
              <a:xfrm>
                <a:off x="1226" y="2179"/>
                <a:ext cx="175" cy="175"/>
              </a:xfrm>
              <a:custGeom>
                <a:avLst/>
                <a:gdLst/>
                <a:ahLst/>
                <a:cxnLst>
                  <a:cxn ang="0">
                    <a:pos x="38" y="115"/>
                  </a:cxn>
                  <a:cxn ang="0">
                    <a:pos x="0" y="115"/>
                  </a:cxn>
                  <a:cxn ang="0">
                    <a:pos x="0" y="175"/>
                  </a:cxn>
                  <a:cxn ang="0">
                    <a:pos x="175" y="175"/>
                  </a:cxn>
                  <a:cxn ang="0">
                    <a:pos x="175" y="115"/>
                  </a:cxn>
                  <a:cxn ang="0">
                    <a:pos x="137" y="115"/>
                  </a:cxn>
                  <a:cxn ang="0">
                    <a:pos x="137" y="107"/>
                  </a:cxn>
                  <a:cxn ang="0">
                    <a:pos x="153" y="107"/>
                  </a:cxn>
                  <a:cxn ang="0">
                    <a:pos x="153" y="0"/>
                  </a:cxn>
                  <a:cxn ang="0">
                    <a:pos x="22" y="0"/>
                  </a:cxn>
                  <a:cxn ang="0">
                    <a:pos x="22" y="107"/>
                  </a:cxn>
                  <a:cxn ang="0">
                    <a:pos x="38" y="107"/>
                  </a:cxn>
                  <a:cxn ang="0">
                    <a:pos x="38" y="115"/>
                  </a:cxn>
                </a:cxnLst>
                <a:rect l="0" t="0" r="r" b="b"/>
                <a:pathLst>
                  <a:path w="175" h="175">
                    <a:moveTo>
                      <a:pt x="38" y="115"/>
                    </a:moveTo>
                    <a:lnTo>
                      <a:pt x="0" y="115"/>
                    </a:lnTo>
                    <a:lnTo>
                      <a:pt x="0" y="175"/>
                    </a:lnTo>
                    <a:lnTo>
                      <a:pt x="175" y="175"/>
                    </a:lnTo>
                    <a:lnTo>
                      <a:pt x="175" y="115"/>
                    </a:lnTo>
                    <a:lnTo>
                      <a:pt x="137" y="115"/>
                    </a:lnTo>
                    <a:lnTo>
                      <a:pt x="137" y="107"/>
                    </a:lnTo>
                    <a:lnTo>
                      <a:pt x="153" y="107"/>
                    </a:lnTo>
                    <a:lnTo>
                      <a:pt x="153" y="0"/>
                    </a:lnTo>
                    <a:lnTo>
                      <a:pt x="22" y="0"/>
                    </a:lnTo>
                    <a:lnTo>
                      <a:pt x="22" y="107"/>
                    </a:lnTo>
                    <a:lnTo>
                      <a:pt x="38" y="107"/>
                    </a:lnTo>
                    <a:lnTo>
                      <a:pt x="38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25" name="Freeform 617"/>
              <p:cNvSpPr>
                <a:spLocks/>
              </p:cNvSpPr>
              <p:nvPr/>
            </p:nvSpPr>
            <p:spPr bwMode="auto">
              <a:xfrm>
                <a:off x="1226" y="2179"/>
                <a:ext cx="175" cy="175"/>
              </a:xfrm>
              <a:custGeom>
                <a:avLst/>
                <a:gdLst/>
                <a:ahLst/>
                <a:cxnLst>
                  <a:cxn ang="0">
                    <a:pos x="38" y="115"/>
                  </a:cxn>
                  <a:cxn ang="0">
                    <a:pos x="0" y="115"/>
                  </a:cxn>
                  <a:cxn ang="0">
                    <a:pos x="0" y="175"/>
                  </a:cxn>
                  <a:cxn ang="0">
                    <a:pos x="175" y="175"/>
                  </a:cxn>
                  <a:cxn ang="0">
                    <a:pos x="175" y="115"/>
                  </a:cxn>
                  <a:cxn ang="0">
                    <a:pos x="137" y="115"/>
                  </a:cxn>
                  <a:cxn ang="0">
                    <a:pos x="137" y="107"/>
                  </a:cxn>
                  <a:cxn ang="0">
                    <a:pos x="153" y="107"/>
                  </a:cxn>
                  <a:cxn ang="0">
                    <a:pos x="153" y="0"/>
                  </a:cxn>
                  <a:cxn ang="0">
                    <a:pos x="22" y="0"/>
                  </a:cxn>
                  <a:cxn ang="0">
                    <a:pos x="22" y="107"/>
                  </a:cxn>
                  <a:cxn ang="0">
                    <a:pos x="38" y="107"/>
                  </a:cxn>
                  <a:cxn ang="0">
                    <a:pos x="38" y="115"/>
                  </a:cxn>
                </a:cxnLst>
                <a:rect l="0" t="0" r="r" b="b"/>
                <a:pathLst>
                  <a:path w="175" h="175">
                    <a:moveTo>
                      <a:pt x="38" y="115"/>
                    </a:moveTo>
                    <a:lnTo>
                      <a:pt x="0" y="115"/>
                    </a:lnTo>
                    <a:lnTo>
                      <a:pt x="0" y="175"/>
                    </a:lnTo>
                    <a:lnTo>
                      <a:pt x="175" y="175"/>
                    </a:lnTo>
                    <a:lnTo>
                      <a:pt x="175" y="115"/>
                    </a:lnTo>
                    <a:lnTo>
                      <a:pt x="137" y="115"/>
                    </a:lnTo>
                    <a:lnTo>
                      <a:pt x="137" y="107"/>
                    </a:lnTo>
                    <a:lnTo>
                      <a:pt x="153" y="107"/>
                    </a:lnTo>
                    <a:lnTo>
                      <a:pt x="153" y="0"/>
                    </a:lnTo>
                    <a:lnTo>
                      <a:pt x="22" y="0"/>
                    </a:lnTo>
                    <a:lnTo>
                      <a:pt x="22" y="107"/>
                    </a:lnTo>
                    <a:lnTo>
                      <a:pt x="38" y="107"/>
                    </a:lnTo>
                    <a:lnTo>
                      <a:pt x="38" y="1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26" name="Line 618"/>
              <p:cNvSpPr>
                <a:spLocks noChangeShapeType="1"/>
              </p:cNvSpPr>
              <p:nvPr/>
            </p:nvSpPr>
            <p:spPr bwMode="auto">
              <a:xfrm>
                <a:off x="1264" y="2294"/>
                <a:ext cx="9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27" name="Line 619"/>
              <p:cNvSpPr>
                <a:spLocks noChangeShapeType="1"/>
              </p:cNvSpPr>
              <p:nvPr/>
            </p:nvSpPr>
            <p:spPr bwMode="auto">
              <a:xfrm>
                <a:off x="1264" y="2286"/>
                <a:ext cx="9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28" name="Freeform 620"/>
              <p:cNvSpPr>
                <a:spLocks noEditPoints="1"/>
              </p:cNvSpPr>
              <p:nvPr/>
            </p:nvSpPr>
            <p:spPr bwMode="auto">
              <a:xfrm>
                <a:off x="1317" y="2299"/>
                <a:ext cx="71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57" y="50"/>
                  </a:cxn>
                  <a:cxn ang="0">
                    <a:pos x="57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62" y="9"/>
                  </a:cxn>
                  <a:cxn ang="0">
                    <a:pos x="71" y="9"/>
                  </a:cxn>
                  <a:cxn ang="0">
                    <a:pos x="71" y="0"/>
                  </a:cxn>
                  <a:cxn ang="0">
                    <a:pos x="62" y="0"/>
                  </a:cxn>
                  <a:cxn ang="0">
                    <a:pos x="62" y="9"/>
                  </a:cxn>
                </a:cxnLst>
                <a:rect l="0" t="0" r="r" b="b"/>
                <a:pathLst>
                  <a:path w="71" h="50">
                    <a:moveTo>
                      <a:pt x="0" y="50"/>
                    </a:moveTo>
                    <a:lnTo>
                      <a:pt x="57" y="50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  <a:moveTo>
                      <a:pt x="62" y="9"/>
                    </a:moveTo>
                    <a:lnTo>
                      <a:pt x="71" y="9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62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29" name="Rectangle 621"/>
              <p:cNvSpPr>
                <a:spLocks noChangeArrowheads="1"/>
              </p:cNvSpPr>
              <p:nvPr/>
            </p:nvSpPr>
            <p:spPr bwMode="auto">
              <a:xfrm>
                <a:off x="1317" y="2299"/>
                <a:ext cx="57" cy="5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30" name="Line 622"/>
              <p:cNvSpPr>
                <a:spLocks noChangeShapeType="1"/>
              </p:cNvSpPr>
              <p:nvPr/>
            </p:nvSpPr>
            <p:spPr bwMode="auto">
              <a:xfrm>
                <a:off x="1317" y="2316"/>
                <a:ext cx="5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31" name="Line 623"/>
              <p:cNvSpPr>
                <a:spLocks noChangeShapeType="1"/>
              </p:cNvSpPr>
              <p:nvPr/>
            </p:nvSpPr>
            <p:spPr bwMode="auto">
              <a:xfrm>
                <a:off x="1317" y="2333"/>
                <a:ext cx="5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32" name="Line 624"/>
              <p:cNvSpPr>
                <a:spLocks noChangeShapeType="1"/>
              </p:cNvSpPr>
              <p:nvPr/>
            </p:nvSpPr>
            <p:spPr bwMode="auto">
              <a:xfrm>
                <a:off x="1319" y="2324"/>
                <a:ext cx="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33" name="Rectangle 625"/>
              <p:cNvSpPr>
                <a:spLocks noChangeArrowheads="1"/>
              </p:cNvSpPr>
              <p:nvPr/>
            </p:nvSpPr>
            <p:spPr bwMode="auto">
              <a:xfrm>
                <a:off x="1349" y="2319"/>
                <a:ext cx="17" cy="1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34" name="Rectangle 626"/>
              <p:cNvSpPr>
                <a:spLocks noChangeArrowheads="1"/>
              </p:cNvSpPr>
              <p:nvPr/>
            </p:nvSpPr>
            <p:spPr bwMode="auto">
              <a:xfrm>
                <a:off x="1379" y="2299"/>
                <a:ext cx="9" cy="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35" name="Freeform 627"/>
              <p:cNvSpPr>
                <a:spLocks noEditPoints="1"/>
              </p:cNvSpPr>
              <p:nvPr/>
            </p:nvSpPr>
            <p:spPr bwMode="auto">
              <a:xfrm>
                <a:off x="1232" y="2191"/>
                <a:ext cx="164" cy="118"/>
              </a:xfrm>
              <a:custGeom>
                <a:avLst/>
                <a:gdLst/>
                <a:ahLst/>
                <a:cxnLst>
                  <a:cxn ang="0">
                    <a:pos x="137" y="84"/>
                  </a:cxn>
                  <a:cxn ang="0">
                    <a:pos x="143" y="84"/>
                  </a:cxn>
                  <a:cxn ang="0">
                    <a:pos x="143" y="82"/>
                  </a:cxn>
                  <a:cxn ang="0">
                    <a:pos x="137" y="82"/>
                  </a:cxn>
                  <a:cxn ang="0">
                    <a:pos x="137" y="84"/>
                  </a:cxn>
                  <a:cxn ang="0">
                    <a:pos x="37" y="70"/>
                  </a:cxn>
                  <a:cxn ang="0">
                    <a:pos x="37" y="8"/>
                  </a:cxn>
                  <a:cxn ang="0">
                    <a:pos x="127" y="8"/>
                  </a:cxn>
                  <a:cxn ang="0">
                    <a:pos x="127" y="70"/>
                  </a:cxn>
                  <a:cxn ang="0">
                    <a:pos x="37" y="70"/>
                  </a:cxn>
                  <a:cxn ang="0">
                    <a:pos x="32" y="74"/>
                  </a:cxn>
                  <a:cxn ang="0">
                    <a:pos x="131" y="74"/>
                  </a:cxn>
                  <a:cxn ang="0">
                    <a:pos x="131" y="4"/>
                  </a:cxn>
                  <a:cxn ang="0">
                    <a:pos x="135" y="4"/>
                  </a:cxn>
                  <a:cxn ang="0">
                    <a:pos x="135" y="0"/>
                  </a:cxn>
                  <a:cxn ang="0">
                    <a:pos x="28" y="0"/>
                  </a:cxn>
                  <a:cxn ang="0">
                    <a:pos x="28" y="78"/>
                  </a:cxn>
                  <a:cxn ang="0">
                    <a:pos x="32" y="78"/>
                  </a:cxn>
                  <a:cxn ang="0">
                    <a:pos x="32" y="74"/>
                  </a:cxn>
                  <a:cxn ang="0">
                    <a:pos x="0" y="114"/>
                  </a:cxn>
                  <a:cxn ang="0">
                    <a:pos x="16" y="114"/>
                  </a:cxn>
                  <a:cxn ang="0">
                    <a:pos x="16" y="108"/>
                  </a:cxn>
                  <a:cxn ang="0">
                    <a:pos x="0" y="108"/>
                  </a:cxn>
                  <a:cxn ang="0">
                    <a:pos x="0" y="114"/>
                  </a:cxn>
                  <a:cxn ang="0">
                    <a:pos x="96" y="118"/>
                  </a:cxn>
                  <a:cxn ang="0">
                    <a:pos x="131" y="118"/>
                  </a:cxn>
                  <a:cxn ang="0">
                    <a:pos x="131" y="115"/>
                  </a:cxn>
                  <a:cxn ang="0">
                    <a:pos x="96" y="115"/>
                  </a:cxn>
                  <a:cxn ang="0">
                    <a:pos x="96" y="118"/>
                  </a:cxn>
                  <a:cxn ang="0">
                    <a:pos x="158" y="111"/>
                  </a:cxn>
                  <a:cxn ang="0">
                    <a:pos x="164" y="111"/>
                  </a:cxn>
                  <a:cxn ang="0">
                    <a:pos x="164" y="108"/>
                  </a:cxn>
                  <a:cxn ang="0">
                    <a:pos x="158" y="108"/>
                  </a:cxn>
                  <a:cxn ang="0">
                    <a:pos x="158" y="111"/>
                  </a:cxn>
                  <a:cxn ang="0">
                    <a:pos x="158" y="117"/>
                  </a:cxn>
                  <a:cxn ang="0">
                    <a:pos x="164" y="117"/>
                  </a:cxn>
                  <a:cxn ang="0">
                    <a:pos x="164" y="114"/>
                  </a:cxn>
                  <a:cxn ang="0">
                    <a:pos x="158" y="114"/>
                  </a:cxn>
                  <a:cxn ang="0">
                    <a:pos x="158" y="117"/>
                  </a:cxn>
                </a:cxnLst>
                <a:rect l="0" t="0" r="r" b="b"/>
                <a:pathLst>
                  <a:path w="164" h="118">
                    <a:moveTo>
                      <a:pt x="137" y="84"/>
                    </a:moveTo>
                    <a:lnTo>
                      <a:pt x="143" y="84"/>
                    </a:lnTo>
                    <a:lnTo>
                      <a:pt x="143" y="82"/>
                    </a:lnTo>
                    <a:lnTo>
                      <a:pt x="137" y="82"/>
                    </a:lnTo>
                    <a:lnTo>
                      <a:pt x="137" y="84"/>
                    </a:lnTo>
                    <a:close/>
                    <a:moveTo>
                      <a:pt x="37" y="70"/>
                    </a:moveTo>
                    <a:lnTo>
                      <a:pt x="37" y="8"/>
                    </a:lnTo>
                    <a:lnTo>
                      <a:pt x="127" y="8"/>
                    </a:lnTo>
                    <a:lnTo>
                      <a:pt x="127" y="70"/>
                    </a:lnTo>
                    <a:lnTo>
                      <a:pt x="37" y="70"/>
                    </a:lnTo>
                    <a:close/>
                    <a:moveTo>
                      <a:pt x="32" y="74"/>
                    </a:moveTo>
                    <a:lnTo>
                      <a:pt x="131" y="74"/>
                    </a:lnTo>
                    <a:lnTo>
                      <a:pt x="131" y="4"/>
                    </a:lnTo>
                    <a:lnTo>
                      <a:pt x="135" y="4"/>
                    </a:lnTo>
                    <a:lnTo>
                      <a:pt x="135" y="0"/>
                    </a:lnTo>
                    <a:lnTo>
                      <a:pt x="28" y="0"/>
                    </a:lnTo>
                    <a:lnTo>
                      <a:pt x="28" y="78"/>
                    </a:lnTo>
                    <a:lnTo>
                      <a:pt x="32" y="78"/>
                    </a:lnTo>
                    <a:lnTo>
                      <a:pt x="32" y="74"/>
                    </a:lnTo>
                    <a:close/>
                    <a:moveTo>
                      <a:pt x="0" y="114"/>
                    </a:moveTo>
                    <a:lnTo>
                      <a:pt x="16" y="114"/>
                    </a:lnTo>
                    <a:lnTo>
                      <a:pt x="16" y="108"/>
                    </a:lnTo>
                    <a:lnTo>
                      <a:pt x="0" y="108"/>
                    </a:lnTo>
                    <a:lnTo>
                      <a:pt x="0" y="114"/>
                    </a:lnTo>
                    <a:close/>
                    <a:moveTo>
                      <a:pt x="96" y="118"/>
                    </a:moveTo>
                    <a:lnTo>
                      <a:pt x="131" y="118"/>
                    </a:lnTo>
                    <a:lnTo>
                      <a:pt x="131" y="115"/>
                    </a:lnTo>
                    <a:lnTo>
                      <a:pt x="96" y="115"/>
                    </a:lnTo>
                    <a:lnTo>
                      <a:pt x="96" y="118"/>
                    </a:lnTo>
                    <a:close/>
                    <a:moveTo>
                      <a:pt x="158" y="111"/>
                    </a:moveTo>
                    <a:lnTo>
                      <a:pt x="164" y="111"/>
                    </a:lnTo>
                    <a:lnTo>
                      <a:pt x="164" y="108"/>
                    </a:lnTo>
                    <a:lnTo>
                      <a:pt x="158" y="108"/>
                    </a:lnTo>
                    <a:lnTo>
                      <a:pt x="158" y="111"/>
                    </a:lnTo>
                    <a:close/>
                    <a:moveTo>
                      <a:pt x="158" y="117"/>
                    </a:moveTo>
                    <a:lnTo>
                      <a:pt x="164" y="117"/>
                    </a:lnTo>
                    <a:lnTo>
                      <a:pt x="164" y="114"/>
                    </a:lnTo>
                    <a:lnTo>
                      <a:pt x="158" y="114"/>
                    </a:lnTo>
                    <a:lnTo>
                      <a:pt x="158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36" name="Rectangle 628"/>
              <p:cNvSpPr>
                <a:spLocks noChangeArrowheads="1"/>
              </p:cNvSpPr>
              <p:nvPr/>
            </p:nvSpPr>
            <p:spPr bwMode="auto">
              <a:xfrm>
                <a:off x="1369" y="2273"/>
                <a:ext cx="6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37" name="Rectangle 629"/>
              <p:cNvSpPr>
                <a:spLocks noChangeArrowheads="1"/>
              </p:cNvSpPr>
              <p:nvPr/>
            </p:nvSpPr>
            <p:spPr bwMode="auto">
              <a:xfrm>
                <a:off x="1269" y="2199"/>
                <a:ext cx="90" cy="6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38" name="Freeform 630"/>
              <p:cNvSpPr>
                <a:spLocks/>
              </p:cNvSpPr>
              <p:nvPr/>
            </p:nvSpPr>
            <p:spPr bwMode="auto">
              <a:xfrm>
                <a:off x="1260" y="2191"/>
                <a:ext cx="107" cy="78"/>
              </a:xfrm>
              <a:custGeom>
                <a:avLst/>
                <a:gdLst/>
                <a:ahLst/>
                <a:cxnLst>
                  <a:cxn ang="0">
                    <a:pos x="4" y="74"/>
                  </a:cxn>
                  <a:cxn ang="0">
                    <a:pos x="103" y="74"/>
                  </a:cxn>
                  <a:cxn ang="0">
                    <a:pos x="103" y="4"/>
                  </a:cxn>
                  <a:cxn ang="0">
                    <a:pos x="107" y="4"/>
                  </a:cxn>
                  <a:cxn ang="0">
                    <a:pos x="107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4" y="78"/>
                  </a:cxn>
                  <a:cxn ang="0">
                    <a:pos x="4" y="74"/>
                  </a:cxn>
                </a:cxnLst>
                <a:rect l="0" t="0" r="r" b="b"/>
                <a:pathLst>
                  <a:path w="107" h="78">
                    <a:moveTo>
                      <a:pt x="4" y="74"/>
                    </a:moveTo>
                    <a:lnTo>
                      <a:pt x="103" y="74"/>
                    </a:lnTo>
                    <a:lnTo>
                      <a:pt x="103" y="4"/>
                    </a:lnTo>
                    <a:lnTo>
                      <a:pt x="107" y="4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4" y="78"/>
                    </a:lnTo>
                    <a:lnTo>
                      <a:pt x="4" y="7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39" name="Line 631"/>
              <p:cNvSpPr>
                <a:spLocks noChangeShapeType="1"/>
              </p:cNvSpPr>
              <p:nvPr/>
            </p:nvSpPr>
            <p:spPr bwMode="auto">
              <a:xfrm>
                <a:off x="1248" y="2279"/>
                <a:ext cx="1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40" name="Line 632"/>
              <p:cNvSpPr>
                <a:spLocks noChangeShapeType="1"/>
              </p:cNvSpPr>
              <p:nvPr/>
            </p:nvSpPr>
            <p:spPr bwMode="auto">
              <a:xfrm flipV="1">
                <a:off x="1281" y="2279"/>
                <a:ext cx="1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41" name="Line 633"/>
              <p:cNvSpPr>
                <a:spLocks noChangeShapeType="1"/>
              </p:cNvSpPr>
              <p:nvPr/>
            </p:nvSpPr>
            <p:spPr bwMode="auto">
              <a:xfrm flipV="1">
                <a:off x="1314" y="2279"/>
                <a:ext cx="1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42" name="Rectangle 634"/>
              <p:cNvSpPr>
                <a:spLocks noChangeArrowheads="1"/>
              </p:cNvSpPr>
              <p:nvPr/>
            </p:nvSpPr>
            <p:spPr bwMode="auto">
              <a:xfrm>
                <a:off x="1232" y="2299"/>
                <a:ext cx="16" cy="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43" name="Rectangle 635"/>
              <p:cNvSpPr>
                <a:spLocks noChangeArrowheads="1"/>
              </p:cNvSpPr>
              <p:nvPr/>
            </p:nvSpPr>
            <p:spPr bwMode="auto">
              <a:xfrm>
                <a:off x="1328" y="2306"/>
                <a:ext cx="35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44" name="Rectangle 636"/>
              <p:cNvSpPr>
                <a:spLocks noChangeArrowheads="1"/>
              </p:cNvSpPr>
              <p:nvPr/>
            </p:nvSpPr>
            <p:spPr bwMode="auto">
              <a:xfrm>
                <a:off x="1390" y="2299"/>
                <a:ext cx="6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45" name="Rectangle 637"/>
              <p:cNvSpPr>
                <a:spLocks noChangeArrowheads="1"/>
              </p:cNvSpPr>
              <p:nvPr/>
            </p:nvSpPr>
            <p:spPr bwMode="auto">
              <a:xfrm>
                <a:off x="1390" y="2305"/>
                <a:ext cx="6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46" name="Freeform 638"/>
              <p:cNvSpPr>
                <a:spLocks noEditPoints="1"/>
              </p:cNvSpPr>
              <p:nvPr/>
            </p:nvSpPr>
            <p:spPr bwMode="auto">
              <a:xfrm>
                <a:off x="1095" y="2201"/>
                <a:ext cx="219" cy="175"/>
              </a:xfrm>
              <a:custGeom>
                <a:avLst/>
                <a:gdLst/>
                <a:ahLst/>
                <a:cxnLst>
                  <a:cxn ang="0">
                    <a:pos x="0" y="175"/>
                  </a:cxn>
                  <a:cxn ang="0">
                    <a:pos x="0" y="172"/>
                  </a:cxn>
                  <a:cxn ang="0">
                    <a:pos x="22" y="161"/>
                  </a:cxn>
                  <a:cxn ang="0">
                    <a:pos x="22" y="0"/>
                  </a:cxn>
                  <a:cxn ang="0">
                    <a:pos x="80" y="0"/>
                  </a:cxn>
                  <a:cxn ang="0">
                    <a:pos x="80" y="161"/>
                  </a:cxn>
                  <a:cxn ang="0">
                    <a:pos x="104" y="172"/>
                  </a:cxn>
                  <a:cxn ang="0">
                    <a:pos x="104" y="175"/>
                  </a:cxn>
                  <a:cxn ang="0">
                    <a:pos x="0" y="175"/>
                  </a:cxn>
                  <a:cxn ang="0">
                    <a:pos x="87" y="151"/>
                  </a:cxn>
                  <a:cxn ang="0">
                    <a:pos x="108" y="151"/>
                  </a:cxn>
                  <a:cxn ang="0">
                    <a:pos x="130" y="157"/>
                  </a:cxn>
                  <a:cxn ang="0">
                    <a:pos x="130" y="169"/>
                  </a:cxn>
                  <a:cxn ang="0">
                    <a:pos x="108" y="169"/>
                  </a:cxn>
                  <a:cxn ang="0">
                    <a:pos x="108" y="175"/>
                  </a:cxn>
                  <a:cxn ang="0">
                    <a:pos x="198" y="175"/>
                  </a:cxn>
                  <a:cxn ang="0">
                    <a:pos x="198" y="169"/>
                  </a:cxn>
                  <a:cxn ang="0">
                    <a:pos x="176" y="169"/>
                  </a:cxn>
                  <a:cxn ang="0">
                    <a:pos x="176" y="157"/>
                  </a:cxn>
                  <a:cxn ang="0">
                    <a:pos x="198" y="151"/>
                  </a:cxn>
                  <a:cxn ang="0">
                    <a:pos x="219" y="151"/>
                  </a:cxn>
                  <a:cxn ang="0">
                    <a:pos x="219" y="44"/>
                  </a:cxn>
                  <a:cxn ang="0">
                    <a:pos x="87" y="44"/>
                  </a:cxn>
                  <a:cxn ang="0">
                    <a:pos x="87" y="151"/>
                  </a:cxn>
                </a:cxnLst>
                <a:rect l="0" t="0" r="r" b="b"/>
                <a:pathLst>
                  <a:path w="219" h="175">
                    <a:moveTo>
                      <a:pt x="0" y="175"/>
                    </a:moveTo>
                    <a:lnTo>
                      <a:pt x="0" y="172"/>
                    </a:lnTo>
                    <a:lnTo>
                      <a:pt x="22" y="161"/>
                    </a:lnTo>
                    <a:lnTo>
                      <a:pt x="22" y="0"/>
                    </a:lnTo>
                    <a:lnTo>
                      <a:pt x="80" y="0"/>
                    </a:lnTo>
                    <a:lnTo>
                      <a:pt x="80" y="161"/>
                    </a:lnTo>
                    <a:lnTo>
                      <a:pt x="104" y="172"/>
                    </a:lnTo>
                    <a:lnTo>
                      <a:pt x="104" y="175"/>
                    </a:lnTo>
                    <a:lnTo>
                      <a:pt x="0" y="175"/>
                    </a:lnTo>
                    <a:close/>
                    <a:moveTo>
                      <a:pt x="87" y="151"/>
                    </a:moveTo>
                    <a:lnTo>
                      <a:pt x="108" y="151"/>
                    </a:lnTo>
                    <a:lnTo>
                      <a:pt x="130" y="157"/>
                    </a:lnTo>
                    <a:lnTo>
                      <a:pt x="130" y="169"/>
                    </a:lnTo>
                    <a:lnTo>
                      <a:pt x="108" y="169"/>
                    </a:lnTo>
                    <a:lnTo>
                      <a:pt x="108" y="175"/>
                    </a:lnTo>
                    <a:lnTo>
                      <a:pt x="198" y="175"/>
                    </a:lnTo>
                    <a:lnTo>
                      <a:pt x="198" y="169"/>
                    </a:lnTo>
                    <a:lnTo>
                      <a:pt x="176" y="169"/>
                    </a:lnTo>
                    <a:lnTo>
                      <a:pt x="176" y="157"/>
                    </a:lnTo>
                    <a:lnTo>
                      <a:pt x="198" y="151"/>
                    </a:lnTo>
                    <a:lnTo>
                      <a:pt x="219" y="151"/>
                    </a:lnTo>
                    <a:lnTo>
                      <a:pt x="219" y="44"/>
                    </a:lnTo>
                    <a:lnTo>
                      <a:pt x="87" y="44"/>
                    </a:lnTo>
                    <a:lnTo>
                      <a:pt x="87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47" name="Line 639"/>
              <p:cNvSpPr>
                <a:spLocks noChangeShapeType="1"/>
              </p:cNvSpPr>
              <p:nvPr/>
            </p:nvSpPr>
            <p:spPr bwMode="auto">
              <a:xfrm>
                <a:off x="1117" y="2362"/>
                <a:ext cx="1" cy="1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48" name="Line 640"/>
              <p:cNvSpPr>
                <a:spLocks noChangeShapeType="1"/>
              </p:cNvSpPr>
              <p:nvPr/>
            </p:nvSpPr>
            <p:spPr bwMode="auto">
              <a:xfrm>
                <a:off x="1175" y="2362"/>
                <a:ext cx="1" cy="1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49" name="Line 641"/>
              <p:cNvSpPr>
                <a:spLocks noChangeShapeType="1"/>
              </p:cNvSpPr>
              <p:nvPr/>
            </p:nvSpPr>
            <p:spPr bwMode="auto">
              <a:xfrm>
                <a:off x="1135" y="2256"/>
                <a:ext cx="2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50" name="Line 642"/>
              <p:cNvSpPr>
                <a:spLocks noChangeShapeType="1"/>
              </p:cNvSpPr>
              <p:nvPr/>
            </p:nvSpPr>
            <p:spPr bwMode="auto">
              <a:xfrm>
                <a:off x="1131" y="2237"/>
                <a:ext cx="3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51" name="Rectangle 643"/>
              <p:cNvSpPr>
                <a:spLocks noChangeArrowheads="1"/>
              </p:cNvSpPr>
              <p:nvPr/>
            </p:nvSpPr>
            <p:spPr bwMode="auto">
              <a:xfrm>
                <a:off x="1124" y="2208"/>
                <a:ext cx="44" cy="102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52" name="Freeform 644"/>
              <p:cNvSpPr>
                <a:spLocks/>
              </p:cNvSpPr>
              <p:nvPr/>
            </p:nvSpPr>
            <p:spPr bwMode="auto">
              <a:xfrm>
                <a:off x="1095" y="2201"/>
                <a:ext cx="104" cy="175"/>
              </a:xfrm>
              <a:custGeom>
                <a:avLst/>
                <a:gdLst/>
                <a:ahLst/>
                <a:cxnLst>
                  <a:cxn ang="0">
                    <a:pos x="0" y="175"/>
                  </a:cxn>
                  <a:cxn ang="0">
                    <a:pos x="0" y="172"/>
                  </a:cxn>
                  <a:cxn ang="0">
                    <a:pos x="22" y="161"/>
                  </a:cxn>
                  <a:cxn ang="0">
                    <a:pos x="22" y="0"/>
                  </a:cxn>
                  <a:cxn ang="0">
                    <a:pos x="80" y="0"/>
                  </a:cxn>
                  <a:cxn ang="0">
                    <a:pos x="80" y="161"/>
                  </a:cxn>
                  <a:cxn ang="0">
                    <a:pos x="104" y="172"/>
                  </a:cxn>
                  <a:cxn ang="0">
                    <a:pos x="104" y="175"/>
                  </a:cxn>
                  <a:cxn ang="0">
                    <a:pos x="0" y="175"/>
                  </a:cxn>
                </a:cxnLst>
                <a:rect l="0" t="0" r="r" b="b"/>
                <a:pathLst>
                  <a:path w="104" h="175">
                    <a:moveTo>
                      <a:pt x="0" y="175"/>
                    </a:moveTo>
                    <a:lnTo>
                      <a:pt x="0" y="172"/>
                    </a:lnTo>
                    <a:lnTo>
                      <a:pt x="22" y="161"/>
                    </a:lnTo>
                    <a:lnTo>
                      <a:pt x="22" y="0"/>
                    </a:lnTo>
                    <a:lnTo>
                      <a:pt x="80" y="0"/>
                    </a:lnTo>
                    <a:lnTo>
                      <a:pt x="80" y="161"/>
                    </a:lnTo>
                    <a:lnTo>
                      <a:pt x="104" y="172"/>
                    </a:lnTo>
                    <a:lnTo>
                      <a:pt x="104" y="175"/>
                    </a:lnTo>
                    <a:lnTo>
                      <a:pt x="0" y="17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53" name="Freeform 645"/>
              <p:cNvSpPr>
                <a:spLocks/>
              </p:cNvSpPr>
              <p:nvPr/>
            </p:nvSpPr>
            <p:spPr bwMode="auto">
              <a:xfrm>
                <a:off x="1182" y="2245"/>
                <a:ext cx="132" cy="131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21" y="107"/>
                  </a:cxn>
                  <a:cxn ang="0">
                    <a:pos x="43" y="113"/>
                  </a:cxn>
                  <a:cxn ang="0">
                    <a:pos x="43" y="125"/>
                  </a:cxn>
                  <a:cxn ang="0">
                    <a:pos x="21" y="125"/>
                  </a:cxn>
                  <a:cxn ang="0">
                    <a:pos x="21" y="131"/>
                  </a:cxn>
                  <a:cxn ang="0">
                    <a:pos x="111" y="131"/>
                  </a:cxn>
                  <a:cxn ang="0">
                    <a:pos x="111" y="125"/>
                  </a:cxn>
                  <a:cxn ang="0">
                    <a:pos x="89" y="125"/>
                  </a:cxn>
                  <a:cxn ang="0">
                    <a:pos x="89" y="113"/>
                  </a:cxn>
                  <a:cxn ang="0">
                    <a:pos x="111" y="107"/>
                  </a:cxn>
                  <a:cxn ang="0">
                    <a:pos x="132" y="107"/>
                  </a:cxn>
                  <a:cxn ang="0">
                    <a:pos x="132" y="0"/>
                  </a:cxn>
                  <a:cxn ang="0">
                    <a:pos x="0" y="0"/>
                  </a:cxn>
                  <a:cxn ang="0">
                    <a:pos x="0" y="107"/>
                  </a:cxn>
                </a:cxnLst>
                <a:rect l="0" t="0" r="r" b="b"/>
                <a:pathLst>
                  <a:path w="132" h="131">
                    <a:moveTo>
                      <a:pt x="0" y="107"/>
                    </a:moveTo>
                    <a:lnTo>
                      <a:pt x="21" y="107"/>
                    </a:lnTo>
                    <a:lnTo>
                      <a:pt x="43" y="113"/>
                    </a:lnTo>
                    <a:lnTo>
                      <a:pt x="43" y="125"/>
                    </a:lnTo>
                    <a:lnTo>
                      <a:pt x="21" y="125"/>
                    </a:lnTo>
                    <a:lnTo>
                      <a:pt x="21" y="131"/>
                    </a:lnTo>
                    <a:lnTo>
                      <a:pt x="111" y="131"/>
                    </a:lnTo>
                    <a:lnTo>
                      <a:pt x="111" y="125"/>
                    </a:lnTo>
                    <a:lnTo>
                      <a:pt x="89" y="125"/>
                    </a:lnTo>
                    <a:lnTo>
                      <a:pt x="89" y="113"/>
                    </a:lnTo>
                    <a:lnTo>
                      <a:pt x="111" y="107"/>
                    </a:lnTo>
                    <a:lnTo>
                      <a:pt x="132" y="107"/>
                    </a:lnTo>
                    <a:lnTo>
                      <a:pt x="132" y="0"/>
                    </a:lnTo>
                    <a:lnTo>
                      <a:pt x="0" y="0"/>
                    </a:lnTo>
                    <a:lnTo>
                      <a:pt x="0" y="10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54" name="Line 646"/>
              <p:cNvSpPr>
                <a:spLocks noChangeShapeType="1"/>
              </p:cNvSpPr>
              <p:nvPr/>
            </p:nvSpPr>
            <p:spPr bwMode="auto">
              <a:xfrm>
                <a:off x="1225" y="2370"/>
                <a:ext cx="4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55" name="Line 647"/>
              <p:cNvSpPr>
                <a:spLocks noChangeShapeType="1"/>
              </p:cNvSpPr>
              <p:nvPr/>
            </p:nvSpPr>
            <p:spPr bwMode="auto">
              <a:xfrm>
                <a:off x="1225" y="2358"/>
                <a:ext cx="4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56" name="Line 648"/>
              <p:cNvSpPr>
                <a:spLocks noChangeShapeType="1"/>
              </p:cNvSpPr>
              <p:nvPr/>
            </p:nvSpPr>
            <p:spPr bwMode="auto">
              <a:xfrm>
                <a:off x="1203" y="2352"/>
                <a:ext cx="9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57" name="Freeform 649"/>
              <p:cNvSpPr>
                <a:spLocks noEditPoints="1"/>
              </p:cNvSpPr>
              <p:nvPr/>
            </p:nvSpPr>
            <p:spPr bwMode="auto">
              <a:xfrm>
                <a:off x="1122" y="2318"/>
                <a:ext cx="47" cy="47"/>
              </a:xfrm>
              <a:custGeom>
                <a:avLst/>
                <a:gdLst/>
                <a:ahLst/>
                <a:cxnLst>
                  <a:cxn ang="0">
                    <a:pos x="4" y="29"/>
                  </a:cxn>
                  <a:cxn ang="0">
                    <a:pos x="0" y="0"/>
                  </a:cxn>
                  <a:cxn ang="0">
                    <a:pos x="7" y="29"/>
                  </a:cxn>
                  <a:cxn ang="0">
                    <a:pos x="11" y="0"/>
                  </a:cxn>
                  <a:cxn ang="0">
                    <a:pos x="7" y="29"/>
                  </a:cxn>
                  <a:cxn ang="0">
                    <a:pos x="18" y="29"/>
                  </a:cxn>
                  <a:cxn ang="0">
                    <a:pos x="15" y="0"/>
                  </a:cxn>
                  <a:cxn ang="0">
                    <a:pos x="22" y="29"/>
                  </a:cxn>
                  <a:cxn ang="0">
                    <a:pos x="26" y="0"/>
                  </a:cxn>
                  <a:cxn ang="0">
                    <a:pos x="22" y="29"/>
                  </a:cxn>
                  <a:cxn ang="0">
                    <a:pos x="33" y="29"/>
                  </a:cxn>
                  <a:cxn ang="0">
                    <a:pos x="29" y="0"/>
                  </a:cxn>
                  <a:cxn ang="0">
                    <a:pos x="37" y="29"/>
                  </a:cxn>
                  <a:cxn ang="0">
                    <a:pos x="40" y="0"/>
                  </a:cxn>
                  <a:cxn ang="0">
                    <a:pos x="37" y="29"/>
                  </a:cxn>
                  <a:cxn ang="0">
                    <a:pos x="47" y="29"/>
                  </a:cxn>
                  <a:cxn ang="0">
                    <a:pos x="44" y="0"/>
                  </a:cxn>
                  <a:cxn ang="0">
                    <a:pos x="44" y="47"/>
                  </a:cxn>
                  <a:cxn ang="0">
                    <a:pos x="47" y="33"/>
                  </a:cxn>
                  <a:cxn ang="0">
                    <a:pos x="44" y="47"/>
                  </a:cxn>
                  <a:cxn ang="0">
                    <a:pos x="40" y="47"/>
                  </a:cxn>
                  <a:cxn ang="0">
                    <a:pos x="37" y="33"/>
                  </a:cxn>
                  <a:cxn ang="0">
                    <a:pos x="29" y="47"/>
                  </a:cxn>
                  <a:cxn ang="0">
                    <a:pos x="33" y="33"/>
                  </a:cxn>
                  <a:cxn ang="0">
                    <a:pos x="29" y="47"/>
                  </a:cxn>
                  <a:cxn ang="0">
                    <a:pos x="26" y="47"/>
                  </a:cxn>
                  <a:cxn ang="0">
                    <a:pos x="22" y="33"/>
                  </a:cxn>
                  <a:cxn ang="0">
                    <a:pos x="15" y="47"/>
                  </a:cxn>
                  <a:cxn ang="0">
                    <a:pos x="18" y="33"/>
                  </a:cxn>
                  <a:cxn ang="0">
                    <a:pos x="15" y="47"/>
                  </a:cxn>
                  <a:cxn ang="0">
                    <a:pos x="11" y="47"/>
                  </a:cxn>
                  <a:cxn ang="0">
                    <a:pos x="7" y="33"/>
                  </a:cxn>
                  <a:cxn ang="0">
                    <a:pos x="0" y="47"/>
                  </a:cxn>
                  <a:cxn ang="0">
                    <a:pos x="4" y="33"/>
                  </a:cxn>
                  <a:cxn ang="0">
                    <a:pos x="0" y="47"/>
                  </a:cxn>
                </a:cxnLst>
                <a:rect l="0" t="0" r="r" b="b"/>
                <a:pathLst>
                  <a:path w="47" h="47">
                    <a:moveTo>
                      <a:pt x="0" y="29"/>
                    </a:moveTo>
                    <a:lnTo>
                      <a:pt x="4" y="2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9"/>
                    </a:lnTo>
                    <a:close/>
                    <a:moveTo>
                      <a:pt x="7" y="29"/>
                    </a:moveTo>
                    <a:lnTo>
                      <a:pt x="11" y="29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29"/>
                    </a:lnTo>
                    <a:close/>
                    <a:moveTo>
                      <a:pt x="15" y="29"/>
                    </a:moveTo>
                    <a:lnTo>
                      <a:pt x="18" y="29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5" y="29"/>
                    </a:lnTo>
                    <a:close/>
                    <a:moveTo>
                      <a:pt x="22" y="29"/>
                    </a:moveTo>
                    <a:lnTo>
                      <a:pt x="26" y="29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2" y="29"/>
                    </a:lnTo>
                    <a:close/>
                    <a:moveTo>
                      <a:pt x="29" y="29"/>
                    </a:moveTo>
                    <a:lnTo>
                      <a:pt x="33" y="29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29"/>
                    </a:lnTo>
                    <a:close/>
                    <a:moveTo>
                      <a:pt x="37" y="29"/>
                    </a:moveTo>
                    <a:lnTo>
                      <a:pt x="40" y="29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7" y="29"/>
                    </a:lnTo>
                    <a:close/>
                    <a:moveTo>
                      <a:pt x="44" y="29"/>
                    </a:moveTo>
                    <a:lnTo>
                      <a:pt x="47" y="29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4" y="29"/>
                    </a:lnTo>
                    <a:close/>
                    <a:moveTo>
                      <a:pt x="44" y="47"/>
                    </a:moveTo>
                    <a:lnTo>
                      <a:pt x="47" y="47"/>
                    </a:lnTo>
                    <a:lnTo>
                      <a:pt x="47" y="33"/>
                    </a:lnTo>
                    <a:lnTo>
                      <a:pt x="44" y="33"/>
                    </a:lnTo>
                    <a:lnTo>
                      <a:pt x="44" y="47"/>
                    </a:lnTo>
                    <a:close/>
                    <a:moveTo>
                      <a:pt x="37" y="47"/>
                    </a:moveTo>
                    <a:lnTo>
                      <a:pt x="40" y="47"/>
                    </a:lnTo>
                    <a:lnTo>
                      <a:pt x="40" y="33"/>
                    </a:lnTo>
                    <a:lnTo>
                      <a:pt x="37" y="33"/>
                    </a:lnTo>
                    <a:lnTo>
                      <a:pt x="37" y="47"/>
                    </a:lnTo>
                    <a:close/>
                    <a:moveTo>
                      <a:pt x="29" y="47"/>
                    </a:moveTo>
                    <a:lnTo>
                      <a:pt x="33" y="47"/>
                    </a:lnTo>
                    <a:lnTo>
                      <a:pt x="33" y="33"/>
                    </a:lnTo>
                    <a:lnTo>
                      <a:pt x="29" y="33"/>
                    </a:lnTo>
                    <a:lnTo>
                      <a:pt x="29" y="47"/>
                    </a:lnTo>
                    <a:close/>
                    <a:moveTo>
                      <a:pt x="22" y="47"/>
                    </a:moveTo>
                    <a:lnTo>
                      <a:pt x="26" y="47"/>
                    </a:lnTo>
                    <a:lnTo>
                      <a:pt x="26" y="33"/>
                    </a:lnTo>
                    <a:lnTo>
                      <a:pt x="22" y="33"/>
                    </a:lnTo>
                    <a:lnTo>
                      <a:pt x="22" y="47"/>
                    </a:lnTo>
                    <a:close/>
                    <a:moveTo>
                      <a:pt x="15" y="47"/>
                    </a:moveTo>
                    <a:lnTo>
                      <a:pt x="18" y="47"/>
                    </a:lnTo>
                    <a:lnTo>
                      <a:pt x="18" y="33"/>
                    </a:lnTo>
                    <a:lnTo>
                      <a:pt x="15" y="33"/>
                    </a:lnTo>
                    <a:lnTo>
                      <a:pt x="15" y="47"/>
                    </a:lnTo>
                    <a:close/>
                    <a:moveTo>
                      <a:pt x="7" y="47"/>
                    </a:moveTo>
                    <a:lnTo>
                      <a:pt x="11" y="47"/>
                    </a:lnTo>
                    <a:lnTo>
                      <a:pt x="11" y="33"/>
                    </a:lnTo>
                    <a:lnTo>
                      <a:pt x="7" y="33"/>
                    </a:lnTo>
                    <a:lnTo>
                      <a:pt x="7" y="47"/>
                    </a:lnTo>
                    <a:close/>
                    <a:moveTo>
                      <a:pt x="0" y="47"/>
                    </a:moveTo>
                    <a:lnTo>
                      <a:pt x="4" y="47"/>
                    </a:lnTo>
                    <a:lnTo>
                      <a:pt x="4" y="33"/>
                    </a:lnTo>
                    <a:lnTo>
                      <a:pt x="0" y="3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58" name="Rectangle 650"/>
              <p:cNvSpPr>
                <a:spLocks noChangeArrowheads="1"/>
              </p:cNvSpPr>
              <p:nvPr/>
            </p:nvSpPr>
            <p:spPr bwMode="auto">
              <a:xfrm>
                <a:off x="1127" y="2212"/>
                <a:ext cx="37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59" name="Freeform 651"/>
              <p:cNvSpPr>
                <a:spLocks/>
              </p:cNvSpPr>
              <p:nvPr/>
            </p:nvSpPr>
            <p:spPr bwMode="auto">
              <a:xfrm>
                <a:off x="1127" y="2212"/>
                <a:ext cx="3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34" y="4"/>
                  </a:cxn>
                  <a:cxn ang="0">
                    <a:pos x="37" y="0"/>
                  </a:cxn>
                </a:cxnLst>
                <a:rect l="0" t="0" r="r" b="b"/>
                <a:pathLst>
                  <a:path w="37" h="4">
                    <a:moveTo>
                      <a:pt x="0" y="0"/>
                    </a:moveTo>
                    <a:lnTo>
                      <a:pt x="4" y="4"/>
                    </a:lnTo>
                    <a:lnTo>
                      <a:pt x="34" y="4"/>
                    </a:lnTo>
                    <a:lnTo>
                      <a:pt x="3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60" name="Rectangle 652"/>
              <p:cNvSpPr>
                <a:spLocks noChangeArrowheads="1"/>
              </p:cNvSpPr>
              <p:nvPr/>
            </p:nvSpPr>
            <p:spPr bwMode="auto">
              <a:xfrm>
                <a:off x="1127" y="2230"/>
                <a:ext cx="37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61" name="Rectangle 653"/>
              <p:cNvSpPr>
                <a:spLocks noChangeArrowheads="1"/>
              </p:cNvSpPr>
              <p:nvPr/>
            </p:nvSpPr>
            <p:spPr bwMode="auto">
              <a:xfrm>
                <a:off x="1127" y="2248"/>
                <a:ext cx="37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62" name="Rectangle 654"/>
              <p:cNvSpPr>
                <a:spLocks noChangeArrowheads="1"/>
              </p:cNvSpPr>
              <p:nvPr/>
            </p:nvSpPr>
            <p:spPr bwMode="auto">
              <a:xfrm>
                <a:off x="1127" y="2267"/>
                <a:ext cx="37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63" name="Rectangle 655"/>
              <p:cNvSpPr>
                <a:spLocks noChangeArrowheads="1"/>
              </p:cNvSpPr>
              <p:nvPr/>
            </p:nvSpPr>
            <p:spPr bwMode="auto">
              <a:xfrm>
                <a:off x="1127" y="2285"/>
                <a:ext cx="37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64" name="Rectangle 656"/>
              <p:cNvSpPr>
                <a:spLocks noChangeArrowheads="1"/>
              </p:cNvSpPr>
              <p:nvPr/>
            </p:nvSpPr>
            <p:spPr bwMode="auto">
              <a:xfrm>
                <a:off x="1122" y="2318"/>
                <a:ext cx="4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65" name="Rectangle 657"/>
              <p:cNvSpPr>
                <a:spLocks noChangeArrowheads="1"/>
              </p:cNvSpPr>
              <p:nvPr/>
            </p:nvSpPr>
            <p:spPr bwMode="auto">
              <a:xfrm>
                <a:off x="1129" y="2318"/>
                <a:ext cx="4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66" name="Rectangle 658"/>
              <p:cNvSpPr>
                <a:spLocks noChangeArrowheads="1"/>
              </p:cNvSpPr>
              <p:nvPr/>
            </p:nvSpPr>
            <p:spPr bwMode="auto">
              <a:xfrm>
                <a:off x="1137" y="2318"/>
                <a:ext cx="3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67" name="Rectangle 659"/>
              <p:cNvSpPr>
                <a:spLocks noChangeArrowheads="1"/>
              </p:cNvSpPr>
              <p:nvPr/>
            </p:nvSpPr>
            <p:spPr bwMode="auto">
              <a:xfrm>
                <a:off x="1144" y="2318"/>
                <a:ext cx="4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68" name="Rectangle 660"/>
              <p:cNvSpPr>
                <a:spLocks noChangeArrowheads="1"/>
              </p:cNvSpPr>
              <p:nvPr/>
            </p:nvSpPr>
            <p:spPr bwMode="auto">
              <a:xfrm>
                <a:off x="1151" y="2318"/>
                <a:ext cx="4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69" name="Rectangle 661"/>
              <p:cNvSpPr>
                <a:spLocks noChangeArrowheads="1"/>
              </p:cNvSpPr>
              <p:nvPr/>
            </p:nvSpPr>
            <p:spPr bwMode="auto">
              <a:xfrm>
                <a:off x="1159" y="2318"/>
                <a:ext cx="3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70" name="Rectangle 662"/>
              <p:cNvSpPr>
                <a:spLocks noChangeArrowheads="1"/>
              </p:cNvSpPr>
              <p:nvPr/>
            </p:nvSpPr>
            <p:spPr bwMode="auto">
              <a:xfrm>
                <a:off x="1166" y="2318"/>
                <a:ext cx="3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71" name="Rectangle 663"/>
              <p:cNvSpPr>
                <a:spLocks noChangeArrowheads="1"/>
              </p:cNvSpPr>
              <p:nvPr/>
            </p:nvSpPr>
            <p:spPr bwMode="auto">
              <a:xfrm>
                <a:off x="1166" y="2351"/>
                <a:ext cx="3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72" name="Rectangle 664"/>
              <p:cNvSpPr>
                <a:spLocks noChangeArrowheads="1"/>
              </p:cNvSpPr>
              <p:nvPr/>
            </p:nvSpPr>
            <p:spPr bwMode="auto">
              <a:xfrm>
                <a:off x="1159" y="2351"/>
                <a:ext cx="3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73" name="Rectangle 665"/>
              <p:cNvSpPr>
                <a:spLocks noChangeArrowheads="1"/>
              </p:cNvSpPr>
              <p:nvPr/>
            </p:nvSpPr>
            <p:spPr bwMode="auto">
              <a:xfrm>
                <a:off x="1151" y="2351"/>
                <a:ext cx="4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74" name="Rectangle 666"/>
              <p:cNvSpPr>
                <a:spLocks noChangeArrowheads="1"/>
              </p:cNvSpPr>
              <p:nvPr/>
            </p:nvSpPr>
            <p:spPr bwMode="auto">
              <a:xfrm>
                <a:off x="1144" y="2351"/>
                <a:ext cx="4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75" name="Rectangle 667"/>
              <p:cNvSpPr>
                <a:spLocks noChangeArrowheads="1"/>
              </p:cNvSpPr>
              <p:nvPr/>
            </p:nvSpPr>
            <p:spPr bwMode="auto">
              <a:xfrm>
                <a:off x="1137" y="2351"/>
                <a:ext cx="3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76" name="Rectangle 668"/>
              <p:cNvSpPr>
                <a:spLocks noChangeArrowheads="1"/>
              </p:cNvSpPr>
              <p:nvPr/>
            </p:nvSpPr>
            <p:spPr bwMode="auto">
              <a:xfrm>
                <a:off x="1129" y="2351"/>
                <a:ext cx="4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77" name="Rectangle 669"/>
              <p:cNvSpPr>
                <a:spLocks noChangeArrowheads="1"/>
              </p:cNvSpPr>
              <p:nvPr/>
            </p:nvSpPr>
            <p:spPr bwMode="auto">
              <a:xfrm>
                <a:off x="1122" y="2351"/>
                <a:ext cx="4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78" name="Line 670"/>
              <p:cNvSpPr>
                <a:spLocks noChangeShapeType="1"/>
              </p:cNvSpPr>
              <p:nvPr/>
            </p:nvSpPr>
            <p:spPr bwMode="auto">
              <a:xfrm flipV="1">
                <a:off x="1127" y="2216"/>
                <a:ext cx="4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79" name="Line 671"/>
              <p:cNvSpPr>
                <a:spLocks noChangeShapeType="1"/>
              </p:cNvSpPr>
              <p:nvPr/>
            </p:nvSpPr>
            <p:spPr bwMode="auto">
              <a:xfrm>
                <a:off x="1161" y="2216"/>
                <a:ext cx="3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80" name="Line 672"/>
              <p:cNvSpPr>
                <a:spLocks noChangeShapeType="1"/>
              </p:cNvSpPr>
              <p:nvPr/>
            </p:nvSpPr>
            <p:spPr bwMode="auto">
              <a:xfrm>
                <a:off x="1129" y="2279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81" name="Line 673"/>
              <p:cNvSpPr>
                <a:spLocks noChangeShapeType="1"/>
              </p:cNvSpPr>
              <p:nvPr/>
            </p:nvSpPr>
            <p:spPr bwMode="auto">
              <a:xfrm>
                <a:off x="1129" y="2277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82" name="Line 674"/>
              <p:cNvSpPr>
                <a:spLocks noChangeShapeType="1"/>
              </p:cNvSpPr>
              <p:nvPr/>
            </p:nvSpPr>
            <p:spPr bwMode="auto">
              <a:xfrm>
                <a:off x="1129" y="2274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83" name="Line 675"/>
              <p:cNvSpPr>
                <a:spLocks noChangeShapeType="1"/>
              </p:cNvSpPr>
              <p:nvPr/>
            </p:nvSpPr>
            <p:spPr bwMode="auto">
              <a:xfrm>
                <a:off x="1129" y="2271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84" name="Line 676"/>
              <p:cNvSpPr>
                <a:spLocks noChangeShapeType="1"/>
              </p:cNvSpPr>
              <p:nvPr/>
            </p:nvSpPr>
            <p:spPr bwMode="auto">
              <a:xfrm>
                <a:off x="1129" y="2269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85" name="Rectangle 677"/>
              <p:cNvSpPr>
                <a:spLocks noChangeArrowheads="1"/>
              </p:cNvSpPr>
              <p:nvPr/>
            </p:nvSpPr>
            <p:spPr bwMode="auto">
              <a:xfrm>
                <a:off x="1146" y="2234"/>
                <a:ext cx="11" cy="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86" name="Rectangle 678"/>
              <p:cNvSpPr>
                <a:spLocks noChangeArrowheads="1"/>
              </p:cNvSpPr>
              <p:nvPr/>
            </p:nvSpPr>
            <p:spPr bwMode="auto">
              <a:xfrm>
                <a:off x="1156" y="2258"/>
                <a:ext cx="5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87" name="Rectangle 679"/>
              <p:cNvSpPr>
                <a:spLocks noChangeArrowheads="1"/>
              </p:cNvSpPr>
              <p:nvPr/>
            </p:nvSpPr>
            <p:spPr bwMode="auto">
              <a:xfrm>
                <a:off x="1156" y="2269"/>
                <a:ext cx="5" cy="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88" name="Rectangle 680"/>
              <p:cNvSpPr>
                <a:spLocks noChangeArrowheads="1"/>
              </p:cNvSpPr>
              <p:nvPr/>
            </p:nvSpPr>
            <p:spPr bwMode="auto">
              <a:xfrm>
                <a:off x="1156" y="2272"/>
                <a:ext cx="5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89" name="Freeform 681"/>
              <p:cNvSpPr>
                <a:spLocks noEditPoints="1"/>
              </p:cNvSpPr>
              <p:nvPr/>
            </p:nvSpPr>
            <p:spPr bwMode="auto">
              <a:xfrm>
                <a:off x="1140" y="2254"/>
                <a:ext cx="170" cy="9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63" y="94"/>
                  </a:cxn>
                  <a:cxn ang="0">
                    <a:pos x="170" y="94"/>
                  </a:cxn>
                  <a:cxn ang="0">
                    <a:pos x="170" y="92"/>
                  </a:cxn>
                  <a:cxn ang="0">
                    <a:pos x="163" y="92"/>
                  </a:cxn>
                  <a:cxn ang="0">
                    <a:pos x="163" y="94"/>
                  </a:cxn>
                  <a:cxn ang="0">
                    <a:pos x="63" y="73"/>
                  </a:cxn>
                  <a:cxn ang="0">
                    <a:pos x="63" y="11"/>
                  </a:cxn>
                  <a:cxn ang="0">
                    <a:pos x="153" y="11"/>
                  </a:cxn>
                  <a:cxn ang="0">
                    <a:pos x="153" y="73"/>
                  </a:cxn>
                  <a:cxn ang="0">
                    <a:pos x="63" y="73"/>
                  </a:cxn>
                  <a:cxn ang="0">
                    <a:pos x="59" y="77"/>
                  </a:cxn>
                  <a:cxn ang="0">
                    <a:pos x="157" y="77"/>
                  </a:cxn>
                  <a:cxn ang="0">
                    <a:pos x="157" y="7"/>
                  </a:cxn>
                  <a:cxn ang="0">
                    <a:pos x="161" y="7"/>
                  </a:cxn>
                  <a:cxn ang="0">
                    <a:pos x="161" y="3"/>
                  </a:cxn>
                  <a:cxn ang="0">
                    <a:pos x="55" y="3"/>
                  </a:cxn>
                  <a:cxn ang="0">
                    <a:pos x="55" y="81"/>
                  </a:cxn>
                  <a:cxn ang="0">
                    <a:pos x="59" y="81"/>
                  </a:cxn>
                  <a:cxn ang="0">
                    <a:pos x="59" y="77"/>
                  </a:cxn>
                </a:cxnLst>
                <a:rect l="0" t="0" r="r" b="b"/>
                <a:pathLst>
                  <a:path w="170" h="94">
                    <a:moveTo>
                      <a:pt x="0" y="4"/>
                    </a:moveTo>
                    <a:lnTo>
                      <a:pt x="11" y="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  <a:moveTo>
                      <a:pt x="163" y="94"/>
                    </a:moveTo>
                    <a:lnTo>
                      <a:pt x="170" y="94"/>
                    </a:lnTo>
                    <a:lnTo>
                      <a:pt x="170" y="92"/>
                    </a:lnTo>
                    <a:lnTo>
                      <a:pt x="163" y="92"/>
                    </a:lnTo>
                    <a:lnTo>
                      <a:pt x="163" y="94"/>
                    </a:lnTo>
                    <a:close/>
                    <a:moveTo>
                      <a:pt x="63" y="73"/>
                    </a:moveTo>
                    <a:lnTo>
                      <a:pt x="63" y="11"/>
                    </a:lnTo>
                    <a:lnTo>
                      <a:pt x="153" y="11"/>
                    </a:lnTo>
                    <a:lnTo>
                      <a:pt x="153" y="73"/>
                    </a:lnTo>
                    <a:lnTo>
                      <a:pt x="63" y="73"/>
                    </a:lnTo>
                    <a:close/>
                    <a:moveTo>
                      <a:pt x="59" y="77"/>
                    </a:moveTo>
                    <a:lnTo>
                      <a:pt x="157" y="77"/>
                    </a:lnTo>
                    <a:lnTo>
                      <a:pt x="157" y="7"/>
                    </a:lnTo>
                    <a:lnTo>
                      <a:pt x="161" y="7"/>
                    </a:lnTo>
                    <a:lnTo>
                      <a:pt x="161" y="3"/>
                    </a:lnTo>
                    <a:lnTo>
                      <a:pt x="55" y="3"/>
                    </a:lnTo>
                    <a:lnTo>
                      <a:pt x="55" y="81"/>
                    </a:lnTo>
                    <a:lnTo>
                      <a:pt x="59" y="81"/>
                    </a:lnTo>
                    <a:lnTo>
                      <a:pt x="59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90" name="Rectangle 682"/>
              <p:cNvSpPr>
                <a:spLocks noChangeArrowheads="1"/>
              </p:cNvSpPr>
              <p:nvPr/>
            </p:nvSpPr>
            <p:spPr bwMode="auto">
              <a:xfrm>
                <a:off x="1140" y="2254"/>
                <a:ext cx="11" cy="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91" name="Rectangle 683"/>
              <p:cNvSpPr>
                <a:spLocks noChangeArrowheads="1"/>
              </p:cNvSpPr>
              <p:nvPr/>
            </p:nvSpPr>
            <p:spPr bwMode="auto">
              <a:xfrm>
                <a:off x="1303" y="2346"/>
                <a:ext cx="7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92" name="Rectangle 684"/>
              <p:cNvSpPr>
                <a:spLocks noChangeArrowheads="1"/>
              </p:cNvSpPr>
              <p:nvPr/>
            </p:nvSpPr>
            <p:spPr bwMode="auto">
              <a:xfrm>
                <a:off x="1203" y="2265"/>
                <a:ext cx="90" cy="6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93" name="Freeform 685"/>
              <p:cNvSpPr>
                <a:spLocks/>
              </p:cNvSpPr>
              <p:nvPr/>
            </p:nvSpPr>
            <p:spPr bwMode="auto">
              <a:xfrm>
                <a:off x="1195" y="2257"/>
                <a:ext cx="106" cy="78"/>
              </a:xfrm>
              <a:custGeom>
                <a:avLst/>
                <a:gdLst/>
                <a:ahLst/>
                <a:cxnLst>
                  <a:cxn ang="0">
                    <a:pos x="4" y="74"/>
                  </a:cxn>
                  <a:cxn ang="0">
                    <a:pos x="102" y="74"/>
                  </a:cxn>
                  <a:cxn ang="0">
                    <a:pos x="102" y="4"/>
                  </a:cxn>
                  <a:cxn ang="0">
                    <a:pos x="106" y="4"/>
                  </a:cxn>
                  <a:cxn ang="0">
                    <a:pos x="106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4" y="78"/>
                  </a:cxn>
                  <a:cxn ang="0">
                    <a:pos x="4" y="74"/>
                  </a:cxn>
                </a:cxnLst>
                <a:rect l="0" t="0" r="r" b="b"/>
                <a:pathLst>
                  <a:path w="106" h="78">
                    <a:moveTo>
                      <a:pt x="4" y="74"/>
                    </a:moveTo>
                    <a:lnTo>
                      <a:pt x="102" y="74"/>
                    </a:lnTo>
                    <a:lnTo>
                      <a:pt x="102" y="4"/>
                    </a:lnTo>
                    <a:lnTo>
                      <a:pt x="106" y="4"/>
                    </a:lnTo>
                    <a:lnTo>
                      <a:pt x="106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4" y="78"/>
                    </a:lnTo>
                    <a:lnTo>
                      <a:pt x="4" y="7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94" name="Freeform 686"/>
              <p:cNvSpPr>
                <a:spLocks/>
              </p:cNvSpPr>
              <p:nvPr/>
            </p:nvSpPr>
            <p:spPr bwMode="auto">
              <a:xfrm>
                <a:off x="1182" y="2346"/>
                <a:ext cx="6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66" y="6"/>
                  </a:cxn>
                </a:cxnLst>
                <a:rect l="0" t="0" r="r" b="b"/>
                <a:pathLst>
                  <a:path w="66" h="6">
                    <a:moveTo>
                      <a:pt x="0" y="0"/>
                    </a:moveTo>
                    <a:lnTo>
                      <a:pt x="66" y="0"/>
                    </a:lnTo>
                    <a:lnTo>
                      <a:pt x="66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95" name="Line 687"/>
              <p:cNvSpPr>
                <a:spLocks noChangeShapeType="1"/>
              </p:cNvSpPr>
              <p:nvPr/>
            </p:nvSpPr>
            <p:spPr bwMode="auto">
              <a:xfrm flipV="1">
                <a:off x="1215" y="2346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96" name="Freeform 688"/>
              <p:cNvSpPr>
                <a:spLocks/>
              </p:cNvSpPr>
              <p:nvPr/>
            </p:nvSpPr>
            <p:spPr bwMode="auto">
              <a:xfrm>
                <a:off x="1073" y="2179"/>
                <a:ext cx="175" cy="175"/>
              </a:xfrm>
              <a:custGeom>
                <a:avLst/>
                <a:gdLst/>
                <a:ahLst/>
                <a:cxnLst>
                  <a:cxn ang="0">
                    <a:pos x="38" y="115"/>
                  </a:cxn>
                  <a:cxn ang="0">
                    <a:pos x="0" y="115"/>
                  </a:cxn>
                  <a:cxn ang="0">
                    <a:pos x="0" y="175"/>
                  </a:cxn>
                  <a:cxn ang="0">
                    <a:pos x="175" y="175"/>
                  </a:cxn>
                  <a:cxn ang="0">
                    <a:pos x="175" y="115"/>
                  </a:cxn>
                  <a:cxn ang="0">
                    <a:pos x="137" y="115"/>
                  </a:cxn>
                  <a:cxn ang="0">
                    <a:pos x="137" y="107"/>
                  </a:cxn>
                  <a:cxn ang="0">
                    <a:pos x="153" y="107"/>
                  </a:cxn>
                  <a:cxn ang="0">
                    <a:pos x="153" y="0"/>
                  </a:cxn>
                  <a:cxn ang="0">
                    <a:pos x="22" y="0"/>
                  </a:cxn>
                  <a:cxn ang="0">
                    <a:pos x="22" y="107"/>
                  </a:cxn>
                  <a:cxn ang="0">
                    <a:pos x="38" y="107"/>
                  </a:cxn>
                  <a:cxn ang="0">
                    <a:pos x="38" y="115"/>
                  </a:cxn>
                </a:cxnLst>
                <a:rect l="0" t="0" r="r" b="b"/>
                <a:pathLst>
                  <a:path w="175" h="175">
                    <a:moveTo>
                      <a:pt x="38" y="115"/>
                    </a:moveTo>
                    <a:lnTo>
                      <a:pt x="0" y="115"/>
                    </a:lnTo>
                    <a:lnTo>
                      <a:pt x="0" y="175"/>
                    </a:lnTo>
                    <a:lnTo>
                      <a:pt x="175" y="175"/>
                    </a:lnTo>
                    <a:lnTo>
                      <a:pt x="175" y="115"/>
                    </a:lnTo>
                    <a:lnTo>
                      <a:pt x="137" y="115"/>
                    </a:lnTo>
                    <a:lnTo>
                      <a:pt x="137" y="107"/>
                    </a:lnTo>
                    <a:lnTo>
                      <a:pt x="153" y="107"/>
                    </a:lnTo>
                    <a:lnTo>
                      <a:pt x="153" y="0"/>
                    </a:lnTo>
                    <a:lnTo>
                      <a:pt x="22" y="0"/>
                    </a:lnTo>
                    <a:lnTo>
                      <a:pt x="22" y="107"/>
                    </a:lnTo>
                    <a:lnTo>
                      <a:pt x="38" y="107"/>
                    </a:lnTo>
                    <a:lnTo>
                      <a:pt x="38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97" name="Freeform 689"/>
              <p:cNvSpPr>
                <a:spLocks/>
              </p:cNvSpPr>
              <p:nvPr/>
            </p:nvSpPr>
            <p:spPr bwMode="auto">
              <a:xfrm>
                <a:off x="1073" y="2179"/>
                <a:ext cx="175" cy="175"/>
              </a:xfrm>
              <a:custGeom>
                <a:avLst/>
                <a:gdLst/>
                <a:ahLst/>
                <a:cxnLst>
                  <a:cxn ang="0">
                    <a:pos x="38" y="115"/>
                  </a:cxn>
                  <a:cxn ang="0">
                    <a:pos x="0" y="115"/>
                  </a:cxn>
                  <a:cxn ang="0">
                    <a:pos x="0" y="175"/>
                  </a:cxn>
                  <a:cxn ang="0">
                    <a:pos x="175" y="175"/>
                  </a:cxn>
                  <a:cxn ang="0">
                    <a:pos x="175" y="115"/>
                  </a:cxn>
                  <a:cxn ang="0">
                    <a:pos x="137" y="115"/>
                  </a:cxn>
                  <a:cxn ang="0">
                    <a:pos x="137" y="107"/>
                  </a:cxn>
                  <a:cxn ang="0">
                    <a:pos x="153" y="107"/>
                  </a:cxn>
                  <a:cxn ang="0">
                    <a:pos x="153" y="0"/>
                  </a:cxn>
                  <a:cxn ang="0">
                    <a:pos x="22" y="0"/>
                  </a:cxn>
                  <a:cxn ang="0">
                    <a:pos x="22" y="107"/>
                  </a:cxn>
                  <a:cxn ang="0">
                    <a:pos x="38" y="107"/>
                  </a:cxn>
                  <a:cxn ang="0">
                    <a:pos x="38" y="115"/>
                  </a:cxn>
                </a:cxnLst>
                <a:rect l="0" t="0" r="r" b="b"/>
                <a:pathLst>
                  <a:path w="175" h="175">
                    <a:moveTo>
                      <a:pt x="38" y="115"/>
                    </a:moveTo>
                    <a:lnTo>
                      <a:pt x="0" y="115"/>
                    </a:lnTo>
                    <a:lnTo>
                      <a:pt x="0" y="175"/>
                    </a:lnTo>
                    <a:lnTo>
                      <a:pt x="175" y="175"/>
                    </a:lnTo>
                    <a:lnTo>
                      <a:pt x="175" y="115"/>
                    </a:lnTo>
                    <a:lnTo>
                      <a:pt x="137" y="115"/>
                    </a:lnTo>
                    <a:lnTo>
                      <a:pt x="137" y="107"/>
                    </a:lnTo>
                    <a:lnTo>
                      <a:pt x="153" y="107"/>
                    </a:lnTo>
                    <a:lnTo>
                      <a:pt x="153" y="0"/>
                    </a:lnTo>
                    <a:lnTo>
                      <a:pt x="22" y="0"/>
                    </a:lnTo>
                    <a:lnTo>
                      <a:pt x="22" y="107"/>
                    </a:lnTo>
                    <a:lnTo>
                      <a:pt x="38" y="107"/>
                    </a:lnTo>
                    <a:lnTo>
                      <a:pt x="38" y="1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98" name="Line 690"/>
              <p:cNvSpPr>
                <a:spLocks noChangeShapeType="1"/>
              </p:cNvSpPr>
              <p:nvPr/>
            </p:nvSpPr>
            <p:spPr bwMode="auto">
              <a:xfrm>
                <a:off x="1111" y="2294"/>
                <a:ext cx="9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99" name="Line 691"/>
              <p:cNvSpPr>
                <a:spLocks noChangeShapeType="1"/>
              </p:cNvSpPr>
              <p:nvPr/>
            </p:nvSpPr>
            <p:spPr bwMode="auto">
              <a:xfrm>
                <a:off x="1111" y="2286"/>
                <a:ext cx="9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00" name="Freeform 692"/>
              <p:cNvSpPr>
                <a:spLocks noEditPoints="1"/>
              </p:cNvSpPr>
              <p:nvPr/>
            </p:nvSpPr>
            <p:spPr bwMode="auto">
              <a:xfrm>
                <a:off x="1163" y="2299"/>
                <a:ext cx="71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58" y="50"/>
                  </a:cxn>
                  <a:cxn ang="0">
                    <a:pos x="58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63" y="9"/>
                  </a:cxn>
                  <a:cxn ang="0">
                    <a:pos x="71" y="9"/>
                  </a:cxn>
                  <a:cxn ang="0">
                    <a:pos x="71" y="0"/>
                  </a:cxn>
                  <a:cxn ang="0">
                    <a:pos x="63" y="0"/>
                  </a:cxn>
                  <a:cxn ang="0">
                    <a:pos x="63" y="9"/>
                  </a:cxn>
                </a:cxnLst>
                <a:rect l="0" t="0" r="r" b="b"/>
                <a:pathLst>
                  <a:path w="71" h="50">
                    <a:moveTo>
                      <a:pt x="0" y="50"/>
                    </a:moveTo>
                    <a:lnTo>
                      <a:pt x="58" y="50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  <a:moveTo>
                      <a:pt x="63" y="9"/>
                    </a:moveTo>
                    <a:lnTo>
                      <a:pt x="71" y="9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63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01" name="Rectangle 693"/>
              <p:cNvSpPr>
                <a:spLocks noChangeArrowheads="1"/>
              </p:cNvSpPr>
              <p:nvPr/>
            </p:nvSpPr>
            <p:spPr bwMode="auto">
              <a:xfrm>
                <a:off x="1163" y="2299"/>
                <a:ext cx="58" cy="5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02" name="Line 694"/>
              <p:cNvSpPr>
                <a:spLocks noChangeShapeType="1"/>
              </p:cNvSpPr>
              <p:nvPr/>
            </p:nvSpPr>
            <p:spPr bwMode="auto">
              <a:xfrm>
                <a:off x="1163" y="2316"/>
                <a:ext cx="5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03" name="Line 695"/>
              <p:cNvSpPr>
                <a:spLocks noChangeShapeType="1"/>
              </p:cNvSpPr>
              <p:nvPr/>
            </p:nvSpPr>
            <p:spPr bwMode="auto">
              <a:xfrm>
                <a:off x="1163" y="2333"/>
                <a:ext cx="5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04" name="Line 696"/>
              <p:cNvSpPr>
                <a:spLocks noChangeShapeType="1"/>
              </p:cNvSpPr>
              <p:nvPr/>
            </p:nvSpPr>
            <p:spPr bwMode="auto">
              <a:xfrm>
                <a:off x="1166" y="2324"/>
                <a:ext cx="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05" name="Rectangle 697"/>
              <p:cNvSpPr>
                <a:spLocks noChangeArrowheads="1"/>
              </p:cNvSpPr>
              <p:nvPr/>
            </p:nvSpPr>
            <p:spPr bwMode="auto">
              <a:xfrm>
                <a:off x="1196" y="2319"/>
                <a:ext cx="16" cy="1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06" name="Rectangle 698"/>
              <p:cNvSpPr>
                <a:spLocks noChangeArrowheads="1"/>
              </p:cNvSpPr>
              <p:nvPr/>
            </p:nvSpPr>
            <p:spPr bwMode="auto">
              <a:xfrm>
                <a:off x="1226" y="2299"/>
                <a:ext cx="8" cy="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07" name="Freeform 699"/>
              <p:cNvSpPr>
                <a:spLocks noEditPoints="1"/>
              </p:cNvSpPr>
              <p:nvPr/>
            </p:nvSpPr>
            <p:spPr bwMode="auto">
              <a:xfrm>
                <a:off x="1078" y="2191"/>
                <a:ext cx="165" cy="118"/>
              </a:xfrm>
              <a:custGeom>
                <a:avLst/>
                <a:gdLst/>
                <a:ahLst/>
                <a:cxnLst>
                  <a:cxn ang="0">
                    <a:pos x="138" y="84"/>
                  </a:cxn>
                  <a:cxn ang="0">
                    <a:pos x="144" y="84"/>
                  </a:cxn>
                  <a:cxn ang="0">
                    <a:pos x="144" y="82"/>
                  </a:cxn>
                  <a:cxn ang="0">
                    <a:pos x="138" y="82"/>
                  </a:cxn>
                  <a:cxn ang="0">
                    <a:pos x="138" y="84"/>
                  </a:cxn>
                  <a:cxn ang="0">
                    <a:pos x="37" y="70"/>
                  </a:cxn>
                  <a:cxn ang="0">
                    <a:pos x="37" y="8"/>
                  </a:cxn>
                  <a:cxn ang="0">
                    <a:pos x="127" y="8"/>
                  </a:cxn>
                  <a:cxn ang="0">
                    <a:pos x="127" y="70"/>
                  </a:cxn>
                  <a:cxn ang="0">
                    <a:pos x="37" y="70"/>
                  </a:cxn>
                  <a:cxn ang="0">
                    <a:pos x="33" y="74"/>
                  </a:cxn>
                  <a:cxn ang="0">
                    <a:pos x="132" y="74"/>
                  </a:cxn>
                  <a:cxn ang="0">
                    <a:pos x="132" y="4"/>
                  </a:cxn>
                  <a:cxn ang="0">
                    <a:pos x="136" y="4"/>
                  </a:cxn>
                  <a:cxn ang="0">
                    <a:pos x="136" y="0"/>
                  </a:cxn>
                  <a:cxn ang="0">
                    <a:pos x="29" y="0"/>
                  </a:cxn>
                  <a:cxn ang="0">
                    <a:pos x="29" y="78"/>
                  </a:cxn>
                  <a:cxn ang="0">
                    <a:pos x="33" y="78"/>
                  </a:cxn>
                  <a:cxn ang="0">
                    <a:pos x="33" y="74"/>
                  </a:cxn>
                  <a:cxn ang="0">
                    <a:pos x="0" y="114"/>
                  </a:cxn>
                  <a:cxn ang="0">
                    <a:pos x="17" y="114"/>
                  </a:cxn>
                  <a:cxn ang="0">
                    <a:pos x="17" y="108"/>
                  </a:cxn>
                  <a:cxn ang="0">
                    <a:pos x="0" y="108"/>
                  </a:cxn>
                  <a:cxn ang="0">
                    <a:pos x="0" y="114"/>
                  </a:cxn>
                  <a:cxn ang="0">
                    <a:pos x="96" y="118"/>
                  </a:cxn>
                  <a:cxn ang="0">
                    <a:pos x="132" y="118"/>
                  </a:cxn>
                  <a:cxn ang="0">
                    <a:pos x="132" y="115"/>
                  </a:cxn>
                  <a:cxn ang="0">
                    <a:pos x="96" y="115"/>
                  </a:cxn>
                  <a:cxn ang="0">
                    <a:pos x="96" y="118"/>
                  </a:cxn>
                  <a:cxn ang="0">
                    <a:pos x="159" y="111"/>
                  </a:cxn>
                  <a:cxn ang="0">
                    <a:pos x="165" y="111"/>
                  </a:cxn>
                  <a:cxn ang="0">
                    <a:pos x="165" y="108"/>
                  </a:cxn>
                  <a:cxn ang="0">
                    <a:pos x="159" y="108"/>
                  </a:cxn>
                  <a:cxn ang="0">
                    <a:pos x="159" y="111"/>
                  </a:cxn>
                  <a:cxn ang="0">
                    <a:pos x="159" y="117"/>
                  </a:cxn>
                  <a:cxn ang="0">
                    <a:pos x="165" y="117"/>
                  </a:cxn>
                  <a:cxn ang="0">
                    <a:pos x="165" y="114"/>
                  </a:cxn>
                  <a:cxn ang="0">
                    <a:pos x="159" y="114"/>
                  </a:cxn>
                  <a:cxn ang="0">
                    <a:pos x="159" y="117"/>
                  </a:cxn>
                </a:cxnLst>
                <a:rect l="0" t="0" r="r" b="b"/>
                <a:pathLst>
                  <a:path w="165" h="118">
                    <a:moveTo>
                      <a:pt x="138" y="84"/>
                    </a:moveTo>
                    <a:lnTo>
                      <a:pt x="144" y="84"/>
                    </a:lnTo>
                    <a:lnTo>
                      <a:pt x="144" y="82"/>
                    </a:lnTo>
                    <a:lnTo>
                      <a:pt x="138" y="82"/>
                    </a:lnTo>
                    <a:lnTo>
                      <a:pt x="138" y="84"/>
                    </a:lnTo>
                    <a:close/>
                    <a:moveTo>
                      <a:pt x="37" y="70"/>
                    </a:moveTo>
                    <a:lnTo>
                      <a:pt x="37" y="8"/>
                    </a:lnTo>
                    <a:lnTo>
                      <a:pt x="127" y="8"/>
                    </a:lnTo>
                    <a:lnTo>
                      <a:pt x="127" y="70"/>
                    </a:lnTo>
                    <a:lnTo>
                      <a:pt x="37" y="70"/>
                    </a:lnTo>
                    <a:close/>
                    <a:moveTo>
                      <a:pt x="33" y="74"/>
                    </a:moveTo>
                    <a:lnTo>
                      <a:pt x="132" y="74"/>
                    </a:lnTo>
                    <a:lnTo>
                      <a:pt x="132" y="4"/>
                    </a:lnTo>
                    <a:lnTo>
                      <a:pt x="136" y="4"/>
                    </a:lnTo>
                    <a:lnTo>
                      <a:pt x="136" y="0"/>
                    </a:lnTo>
                    <a:lnTo>
                      <a:pt x="29" y="0"/>
                    </a:lnTo>
                    <a:lnTo>
                      <a:pt x="29" y="78"/>
                    </a:lnTo>
                    <a:lnTo>
                      <a:pt x="33" y="78"/>
                    </a:lnTo>
                    <a:lnTo>
                      <a:pt x="33" y="74"/>
                    </a:lnTo>
                    <a:close/>
                    <a:moveTo>
                      <a:pt x="0" y="114"/>
                    </a:moveTo>
                    <a:lnTo>
                      <a:pt x="17" y="114"/>
                    </a:lnTo>
                    <a:lnTo>
                      <a:pt x="17" y="108"/>
                    </a:lnTo>
                    <a:lnTo>
                      <a:pt x="0" y="108"/>
                    </a:lnTo>
                    <a:lnTo>
                      <a:pt x="0" y="114"/>
                    </a:lnTo>
                    <a:close/>
                    <a:moveTo>
                      <a:pt x="96" y="118"/>
                    </a:moveTo>
                    <a:lnTo>
                      <a:pt x="132" y="118"/>
                    </a:lnTo>
                    <a:lnTo>
                      <a:pt x="132" y="115"/>
                    </a:lnTo>
                    <a:lnTo>
                      <a:pt x="96" y="115"/>
                    </a:lnTo>
                    <a:lnTo>
                      <a:pt x="96" y="118"/>
                    </a:lnTo>
                    <a:close/>
                    <a:moveTo>
                      <a:pt x="159" y="111"/>
                    </a:moveTo>
                    <a:lnTo>
                      <a:pt x="165" y="111"/>
                    </a:lnTo>
                    <a:lnTo>
                      <a:pt x="165" y="108"/>
                    </a:lnTo>
                    <a:lnTo>
                      <a:pt x="159" y="108"/>
                    </a:lnTo>
                    <a:lnTo>
                      <a:pt x="159" y="111"/>
                    </a:lnTo>
                    <a:close/>
                    <a:moveTo>
                      <a:pt x="159" y="117"/>
                    </a:moveTo>
                    <a:lnTo>
                      <a:pt x="165" y="117"/>
                    </a:lnTo>
                    <a:lnTo>
                      <a:pt x="165" y="114"/>
                    </a:lnTo>
                    <a:lnTo>
                      <a:pt x="159" y="114"/>
                    </a:lnTo>
                    <a:lnTo>
                      <a:pt x="159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08" name="Rectangle 700"/>
              <p:cNvSpPr>
                <a:spLocks noChangeArrowheads="1"/>
              </p:cNvSpPr>
              <p:nvPr/>
            </p:nvSpPr>
            <p:spPr bwMode="auto">
              <a:xfrm>
                <a:off x="1216" y="2273"/>
                <a:ext cx="6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09" name="Rectangle 701"/>
              <p:cNvSpPr>
                <a:spLocks noChangeArrowheads="1"/>
              </p:cNvSpPr>
              <p:nvPr/>
            </p:nvSpPr>
            <p:spPr bwMode="auto">
              <a:xfrm>
                <a:off x="1115" y="2199"/>
                <a:ext cx="90" cy="6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10" name="Freeform 702"/>
              <p:cNvSpPr>
                <a:spLocks/>
              </p:cNvSpPr>
              <p:nvPr/>
            </p:nvSpPr>
            <p:spPr bwMode="auto">
              <a:xfrm>
                <a:off x="1107" y="2191"/>
                <a:ext cx="107" cy="78"/>
              </a:xfrm>
              <a:custGeom>
                <a:avLst/>
                <a:gdLst/>
                <a:ahLst/>
                <a:cxnLst>
                  <a:cxn ang="0">
                    <a:pos x="4" y="74"/>
                  </a:cxn>
                  <a:cxn ang="0">
                    <a:pos x="103" y="74"/>
                  </a:cxn>
                  <a:cxn ang="0">
                    <a:pos x="103" y="4"/>
                  </a:cxn>
                  <a:cxn ang="0">
                    <a:pos x="107" y="4"/>
                  </a:cxn>
                  <a:cxn ang="0">
                    <a:pos x="107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4" y="78"/>
                  </a:cxn>
                  <a:cxn ang="0">
                    <a:pos x="4" y="74"/>
                  </a:cxn>
                </a:cxnLst>
                <a:rect l="0" t="0" r="r" b="b"/>
                <a:pathLst>
                  <a:path w="107" h="78">
                    <a:moveTo>
                      <a:pt x="4" y="74"/>
                    </a:moveTo>
                    <a:lnTo>
                      <a:pt x="103" y="74"/>
                    </a:lnTo>
                    <a:lnTo>
                      <a:pt x="103" y="4"/>
                    </a:lnTo>
                    <a:lnTo>
                      <a:pt x="107" y="4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4" y="78"/>
                    </a:lnTo>
                    <a:lnTo>
                      <a:pt x="4" y="7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11" name="Line 703"/>
              <p:cNvSpPr>
                <a:spLocks noChangeShapeType="1"/>
              </p:cNvSpPr>
              <p:nvPr/>
            </p:nvSpPr>
            <p:spPr bwMode="auto">
              <a:xfrm>
                <a:off x="1095" y="2279"/>
                <a:ext cx="1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12" name="Line 704"/>
              <p:cNvSpPr>
                <a:spLocks noChangeShapeType="1"/>
              </p:cNvSpPr>
              <p:nvPr/>
            </p:nvSpPr>
            <p:spPr bwMode="auto">
              <a:xfrm flipV="1">
                <a:off x="1127" y="2279"/>
                <a:ext cx="1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13" name="Line 705"/>
              <p:cNvSpPr>
                <a:spLocks noChangeShapeType="1"/>
              </p:cNvSpPr>
              <p:nvPr/>
            </p:nvSpPr>
            <p:spPr bwMode="auto">
              <a:xfrm flipV="1">
                <a:off x="1161" y="2279"/>
                <a:ext cx="1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14" name="Rectangle 706"/>
              <p:cNvSpPr>
                <a:spLocks noChangeArrowheads="1"/>
              </p:cNvSpPr>
              <p:nvPr/>
            </p:nvSpPr>
            <p:spPr bwMode="auto">
              <a:xfrm>
                <a:off x="1078" y="2299"/>
                <a:ext cx="17" cy="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15" name="Rectangle 707"/>
              <p:cNvSpPr>
                <a:spLocks noChangeArrowheads="1"/>
              </p:cNvSpPr>
              <p:nvPr/>
            </p:nvSpPr>
            <p:spPr bwMode="auto">
              <a:xfrm>
                <a:off x="1174" y="2306"/>
                <a:ext cx="36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16" name="Rectangle 708"/>
              <p:cNvSpPr>
                <a:spLocks noChangeArrowheads="1"/>
              </p:cNvSpPr>
              <p:nvPr/>
            </p:nvSpPr>
            <p:spPr bwMode="auto">
              <a:xfrm>
                <a:off x="1237" y="2299"/>
                <a:ext cx="6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17" name="Rectangle 709"/>
              <p:cNvSpPr>
                <a:spLocks noChangeArrowheads="1"/>
              </p:cNvSpPr>
              <p:nvPr/>
            </p:nvSpPr>
            <p:spPr bwMode="auto">
              <a:xfrm>
                <a:off x="1237" y="2305"/>
                <a:ext cx="6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18" name="Freeform 710"/>
              <p:cNvSpPr>
                <a:spLocks noEditPoints="1"/>
              </p:cNvSpPr>
              <p:nvPr/>
            </p:nvSpPr>
            <p:spPr bwMode="auto">
              <a:xfrm>
                <a:off x="942" y="2201"/>
                <a:ext cx="219" cy="175"/>
              </a:xfrm>
              <a:custGeom>
                <a:avLst/>
                <a:gdLst/>
                <a:ahLst/>
                <a:cxnLst>
                  <a:cxn ang="0">
                    <a:pos x="0" y="175"/>
                  </a:cxn>
                  <a:cxn ang="0">
                    <a:pos x="0" y="172"/>
                  </a:cxn>
                  <a:cxn ang="0">
                    <a:pos x="21" y="161"/>
                  </a:cxn>
                  <a:cxn ang="0">
                    <a:pos x="21" y="0"/>
                  </a:cxn>
                  <a:cxn ang="0">
                    <a:pos x="80" y="0"/>
                  </a:cxn>
                  <a:cxn ang="0">
                    <a:pos x="80" y="161"/>
                  </a:cxn>
                  <a:cxn ang="0">
                    <a:pos x="103" y="172"/>
                  </a:cxn>
                  <a:cxn ang="0">
                    <a:pos x="103" y="175"/>
                  </a:cxn>
                  <a:cxn ang="0">
                    <a:pos x="0" y="175"/>
                  </a:cxn>
                  <a:cxn ang="0">
                    <a:pos x="87" y="151"/>
                  </a:cxn>
                  <a:cxn ang="0">
                    <a:pos x="107" y="151"/>
                  </a:cxn>
                  <a:cxn ang="0">
                    <a:pos x="130" y="157"/>
                  </a:cxn>
                  <a:cxn ang="0">
                    <a:pos x="130" y="169"/>
                  </a:cxn>
                  <a:cxn ang="0">
                    <a:pos x="107" y="169"/>
                  </a:cxn>
                  <a:cxn ang="0">
                    <a:pos x="107" y="175"/>
                  </a:cxn>
                  <a:cxn ang="0">
                    <a:pos x="198" y="175"/>
                  </a:cxn>
                  <a:cxn ang="0">
                    <a:pos x="198" y="169"/>
                  </a:cxn>
                  <a:cxn ang="0">
                    <a:pos x="175" y="169"/>
                  </a:cxn>
                  <a:cxn ang="0">
                    <a:pos x="175" y="157"/>
                  </a:cxn>
                  <a:cxn ang="0">
                    <a:pos x="198" y="151"/>
                  </a:cxn>
                  <a:cxn ang="0">
                    <a:pos x="219" y="151"/>
                  </a:cxn>
                  <a:cxn ang="0">
                    <a:pos x="219" y="44"/>
                  </a:cxn>
                  <a:cxn ang="0">
                    <a:pos x="87" y="44"/>
                  </a:cxn>
                  <a:cxn ang="0">
                    <a:pos x="87" y="151"/>
                  </a:cxn>
                </a:cxnLst>
                <a:rect l="0" t="0" r="r" b="b"/>
                <a:pathLst>
                  <a:path w="219" h="175">
                    <a:moveTo>
                      <a:pt x="0" y="175"/>
                    </a:moveTo>
                    <a:lnTo>
                      <a:pt x="0" y="172"/>
                    </a:lnTo>
                    <a:lnTo>
                      <a:pt x="21" y="161"/>
                    </a:lnTo>
                    <a:lnTo>
                      <a:pt x="21" y="0"/>
                    </a:lnTo>
                    <a:lnTo>
                      <a:pt x="80" y="0"/>
                    </a:lnTo>
                    <a:lnTo>
                      <a:pt x="80" y="161"/>
                    </a:lnTo>
                    <a:lnTo>
                      <a:pt x="103" y="172"/>
                    </a:lnTo>
                    <a:lnTo>
                      <a:pt x="103" y="175"/>
                    </a:lnTo>
                    <a:lnTo>
                      <a:pt x="0" y="175"/>
                    </a:lnTo>
                    <a:close/>
                    <a:moveTo>
                      <a:pt x="87" y="151"/>
                    </a:moveTo>
                    <a:lnTo>
                      <a:pt x="107" y="151"/>
                    </a:lnTo>
                    <a:lnTo>
                      <a:pt x="130" y="157"/>
                    </a:lnTo>
                    <a:lnTo>
                      <a:pt x="130" y="169"/>
                    </a:lnTo>
                    <a:lnTo>
                      <a:pt x="107" y="169"/>
                    </a:lnTo>
                    <a:lnTo>
                      <a:pt x="107" y="175"/>
                    </a:lnTo>
                    <a:lnTo>
                      <a:pt x="198" y="175"/>
                    </a:lnTo>
                    <a:lnTo>
                      <a:pt x="198" y="169"/>
                    </a:lnTo>
                    <a:lnTo>
                      <a:pt x="175" y="169"/>
                    </a:lnTo>
                    <a:lnTo>
                      <a:pt x="175" y="157"/>
                    </a:lnTo>
                    <a:lnTo>
                      <a:pt x="198" y="151"/>
                    </a:lnTo>
                    <a:lnTo>
                      <a:pt x="219" y="151"/>
                    </a:lnTo>
                    <a:lnTo>
                      <a:pt x="219" y="44"/>
                    </a:lnTo>
                    <a:lnTo>
                      <a:pt x="87" y="44"/>
                    </a:lnTo>
                    <a:lnTo>
                      <a:pt x="87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19" name="Line 711"/>
              <p:cNvSpPr>
                <a:spLocks noChangeShapeType="1"/>
              </p:cNvSpPr>
              <p:nvPr/>
            </p:nvSpPr>
            <p:spPr bwMode="auto">
              <a:xfrm>
                <a:off x="963" y="2362"/>
                <a:ext cx="1" cy="1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20" name="Line 712"/>
              <p:cNvSpPr>
                <a:spLocks noChangeShapeType="1"/>
              </p:cNvSpPr>
              <p:nvPr/>
            </p:nvSpPr>
            <p:spPr bwMode="auto">
              <a:xfrm>
                <a:off x="1022" y="2362"/>
                <a:ext cx="1" cy="1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21" name="Line 713"/>
              <p:cNvSpPr>
                <a:spLocks noChangeShapeType="1"/>
              </p:cNvSpPr>
              <p:nvPr/>
            </p:nvSpPr>
            <p:spPr bwMode="auto">
              <a:xfrm>
                <a:off x="982" y="2256"/>
                <a:ext cx="2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22" name="Line 714"/>
              <p:cNvSpPr>
                <a:spLocks noChangeShapeType="1"/>
              </p:cNvSpPr>
              <p:nvPr/>
            </p:nvSpPr>
            <p:spPr bwMode="auto">
              <a:xfrm>
                <a:off x="978" y="2237"/>
                <a:ext cx="2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23" name="Rectangle 715"/>
              <p:cNvSpPr>
                <a:spLocks noChangeArrowheads="1"/>
              </p:cNvSpPr>
              <p:nvPr/>
            </p:nvSpPr>
            <p:spPr bwMode="auto">
              <a:xfrm>
                <a:off x="971" y="2208"/>
                <a:ext cx="44" cy="102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24" name="Freeform 716"/>
              <p:cNvSpPr>
                <a:spLocks/>
              </p:cNvSpPr>
              <p:nvPr/>
            </p:nvSpPr>
            <p:spPr bwMode="auto">
              <a:xfrm>
                <a:off x="942" y="2201"/>
                <a:ext cx="103" cy="175"/>
              </a:xfrm>
              <a:custGeom>
                <a:avLst/>
                <a:gdLst/>
                <a:ahLst/>
                <a:cxnLst>
                  <a:cxn ang="0">
                    <a:pos x="0" y="175"/>
                  </a:cxn>
                  <a:cxn ang="0">
                    <a:pos x="0" y="172"/>
                  </a:cxn>
                  <a:cxn ang="0">
                    <a:pos x="21" y="161"/>
                  </a:cxn>
                  <a:cxn ang="0">
                    <a:pos x="21" y="0"/>
                  </a:cxn>
                  <a:cxn ang="0">
                    <a:pos x="80" y="0"/>
                  </a:cxn>
                  <a:cxn ang="0">
                    <a:pos x="80" y="161"/>
                  </a:cxn>
                  <a:cxn ang="0">
                    <a:pos x="103" y="172"/>
                  </a:cxn>
                  <a:cxn ang="0">
                    <a:pos x="103" y="175"/>
                  </a:cxn>
                  <a:cxn ang="0">
                    <a:pos x="0" y="175"/>
                  </a:cxn>
                </a:cxnLst>
                <a:rect l="0" t="0" r="r" b="b"/>
                <a:pathLst>
                  <a:path w="103" h="175">
                    <a:moveTo>
                      <a:pt x="0" y="175"/>
                    </a:moveTo>
                    <a:lnTo>
                      <a:pt x="0" y="172"/>
                    </a:lnTo>
                    <a:lnTo>
                      <a:pt x="21" y="161"/>
                    </a:lnTo>
                    <a:lnTo>
                      <a:pt x="21" y="0"/>
                    </a:lnTo>
                    <a:lnTo>
                      <a:pt x="80" y="0"/>
                    </a:lnTo>
                    <a:lnTo>
                      <a:pt x="80" y="161"/>
                    </a:lnTo>
                    <a:lnTo>
                      <a:pt x="103" y="172"/>
                    </a:lnTo>
                    <a:lnTo>
                      <a:pt x="103" y="175"/>
                    </a:lnTo>
                    <a:lnTo>
                      <a:pt x="0" y="17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25" name="Freeform 717"/>
              <p:cNvSpPr>
                <a:spLocks/>
              </p:cNvSpPr>
              <p:nvPr/>
            </p:nvSpPr>
            <p:spPr bwMode="auto">
              <a:xfrm>
                <a:off x="1029" y="2245"/>
                <a:ext cx="132" cy="131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20" y="107"/>
                  </a:cxn>
                  <a:cxn ang="0">
                    <a:pos x="43" y="113"/>
                  </a:cxn>
                  <a:cxn ang="0">
                    <a:pos x="43" y="125"/>
                  </a:cxn>
                  <a:cxn ang="0">
                    <a:pos x="20" y="125"/>
                  </a:cxn>
                  <a:cxn ang="0">
                    <a:pos x="20" y="131"/>
                  </a:cxn>
                  <a:cxn ang="0">
                    <a:pos x="111" y="131"/>
                  </a:cxn>
                  <a:cxn ang="0">
                    <a:pos x="111" y="125"/>
                  </a:cxn>
                  <a:cxn ang="0">
                    <a:pos x="88" y="125"/>
                  </a:cxn>
                  <a:cxn ang="0">
                    <a:pos x="88" y="113"/>
                  </a:cxn>
                  <a:cxn ang="0">
                    <a:pos x="111" y="107"/>
                  </a:cxn>
                  <a:cxn ang="0">
                    <a:pos x="132" y="107"/>
                  </a:cxn>
                  <a:cxn ang="0">
                    <a:pos x="132" y="0"/>
                  </a:cxn>
                  <a:cxn ang="0">
                    <a:pos x="0" y="0"/>
                  </a:cxn>
                  <a:cxn ang="0">
                    <a:pos x="0" y="107"/>
                  </a:cxn>
                </a:cxnLst>
                <a:rect l="0" t="0" r="r" b="b"/>
                <a:pathLst>
                  <a:path w="132" h="131">
                    <a:moveTo>
                      <a:pt x="0" y="107"/>
                    </a:moveTo>
                    <a:lnTo>
                      <a:pt x="20" y="107"/>
                    </a:lnTo>
                    <a:lnTo>
                      <a:pt x="43" y="113"/>
                    </a:lnTo>
                    <a:lnTo>
                      <a:pt x="43" y="125"/>
                    </a:lnTo>
                    <a:lnTo>
                      <a:pt x="20" y="125"/>
                    </a:lnTo>
                    <a:lnTo>
                      <a:pt x="20" y="131"/>
                    </a:lnTo>
                    <a:lnTo>
                      <a:pt x="111" y="131"/>
                    </a:lnTo>
                    <a:lnTo>
                      <a:pt x="111" y="125"/>
                    </a:lnTo>
                    <a:lnTo>
                      <a:pt x="88" y="125"/>
                    </a:lnTo>
                    <a:lnTo>
                      <a:pt x="88" y="113"/>
                    </a:lnTo>
                    <a:lnTo>
                      <a:pt x="111" y="107"/>
                    </a:lnTo>
                    <a:lnTo>
                      <a:pt x="132" y="107"/>
                    </a:lnTo>
                    <a:lnTo>
                      <a:pt x="132" y="0"/>
                    </a:lnTo>
                    <a:lnTo>
                      <a:pt x="0" y="0"/>
                    </a:lnTo>
                    <a:lnTo>
                      <a:pt x="0" y="10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26" name="Line 718"/>
              <p:cNvSpPr>
                <a:spLocks noChangeShapeType="1"/>
              </p:cNvSpPr>
              <p:nvPr/>
            </p:nvSpPr>
            <p:spPr bwMode="auto">
              <a:xfrm>
                <a:off x="1072" y="2370"/>
                <a:ext cx="4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27" name="Line 719"/>
              <p:cNvSpPr>
                <a:spLocks noChangeShapeType="1"/>
              </p:cNvSpPr>
              <p:nvPr/>
            </p:nvSpPr>
            <p:spPr bwMode="auto">
              <a:xfrm>
                <a:off x="1072" y="2358"/>
                <a:ext cx="4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28" name="Line 720"/>
              <p:cNvSpPr>
                <a:spLocks noChangeShapeType="1"/>
              </p:cNvSpPr>
              <p:nvPr/>
            </p:nvSpPr>
            <p:spPr bwMode="auto">
              <a:xfrm>
                <a:off x="1049" y="2352"/>
                <a:ext cx="9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29" name="Freeform 721"/>
              <p:cNvSpPr>
                <a:spLocks noEditPoints="1"/>
              </p:cNvSpPr>
              <p:nvPr/>
            </p:nvSpPr>
            <p:spPr bwMode="auto">
              <a:xfrm>
                <a:off x="969" y="2318"/>
                <a:ext cx="47" cy="47"/>
              </a:xfrm>
              <a:custGeom>
                <a:avLst/>
                <a:gdLst/>
                <a:ahLst/>
                <a:cxnLst>
                  <a:cxn ang="0">
                    <a:pos x="4" y="29"/>
                  </a:cxn>
                  <a:cxn ang="0">
                    <a:pos x="0" y="0"/>
                  </a:cxn>
                  <a:cxn ang="0">
                    <a:pos x="7" y="29"/>
                  </a:cxn>
                  <a:cxn ang="0">
                    <a:pos x="11" y="0"/>
                  </a:cxn>
                  <a:cxn ang="0">
                    <a:pos x="7" y="29"/>
                  </a:cxn>
                  <a:cxn ang="0">
                    <a:pos x="18" y="29"/>
                  </a:cxn>
                  <a:cxn ang="0">
                    <a:pos x="15" y="0"/>
                  </a:cxn>
                  <a:cxn ang="0">
                    <a:pos x="22" y="29"/>
                  </a:cxn>
                  <a:cxn ang="0">
                    <a:pos x="25" y="0"/>
                  </a:cxn>
                  <a:cxn ang="0">
                    <a:pos x="22" y="29"/>
                  </a:cxn>
                  <a:cxn ang="0">
                    <a:pos x="33" y="29"/>
                  </a:cxn>
                  <a:cxn ang="0">
                    <a:pos x="29" y="0"/>
                  </a:cxn>
                  <a:cxn ang="0">
                    <a:pos x="36" y="29"/>
                  </a:cxn>
                  <a:cxn ang="0">
                    <a:pos x="40" y="0"/>
                  </a:cxn>
                  <a:cxn ang="0">
                    <a:pos x="36" y="29"/>
                  </a:cxn>
                  <a:cxn ang="0">
                    <a:pos x="47" y="29"/>
                  </a:cxn>
                  <a:cxn ang="0">
                    <a:pos x="44" y="0"/>
                  </a:cxn>
                  <a:cxn ang="0">
                    <a:pos x="44" y="47"/>
                  </a:cxn>
                  <a:cxn ang="0">
                    <a:pos x="47" y="33"/>
                  </a:cxn>
                  <a:cxn ang="0">
                    <a:pos x="44" y="47"/>
                  </a:cxn>
                  <a:cxn ang="0">
                    <a:pos x="40" y="47"/>
                  </a:cxn>
                  <a:cxn ang="0">
                    <a:pos x="36" y="33"/>
                  </a:cxn>
                  <a:cxn ang="0">
                    <a:pos x="29" y="47"/>
                  </a:cxn>
                  <a:cxn ang="0">
                    <a:pos x="33" y="33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22" y="33"/>
                  </a:cxn>
                  <a:cxn ang="0">
                    <a:pos x="15" y="47"/>
                  </a:cxn>
                  <a:cxn ang="0">
                    <a:pos x="18" y="33"/>
                  </a:cxn>
                  <a:cxn ang="0">
                    <a:pos x="15" y="47"/>
                  </a:cxn>
                  <a:cxn ang="0">
                    <a:pos x="11" y="47"/>
                  </a:cxn>
                  <a:cxn ang="0">
                    <a:pos x="7" y="33"/>
                  </a:cxn>
                  <a:cxn ang="0">
                    <a:pos x="0" y="47"/>
                  </a:cxn>
                  <a:cxn ang="0">
                    <a:pos x="4" y="33"/>
                  </a:cxn>
                  <a:cxn ang="0">
                    <a:pos x="0" y="47"/>
                  </a:cxn>
                </a:cxnLst>
                <a:rect l="0" t="0" r="r" b="b"/>
                <a:pathLst>
                  <a:path w="47" h="47">
                    <a:moveTo>
                      <a:pt x="0" y="29"/>
                    </a:moveTo>
                    <a:lnTo>
                      <a:pt x="4" y="2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9"/>
                    </a:lnTo>
                    <a:close/>
                    <a:moveTo>
                      <a:pt x="7" y="29"/>
                    </a:moveTo>
                    <a:lnTo>
                      <a:pt x="11" y="29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29"/>
                    </a:lnTo>
                    <a:close/>
                    <a:moveTo>
                      <a:pt x="15" y="29"/>
                    </a:moveTo>
                    <a:lnTo>
                      <a:pt x="18" y="29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5" y="29"/>
                    </a:lnTo>
                    <a:close/>
                    <a:moveTo>
                      <a:pt x="22" y="29"/>
                    </a:moveTo>
                    <a:lnTo>
                      <a:pt x="25" y="29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22" y="29"/>
                    </a:lnTo>
                    <a:close/>
                    <a:moveTo>
                      <a:pt x="29" y="29"/>
                    </a:moveTo>
                    <a:lnTo>
                      <a:pt x="33" y="29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29"/>
                    </a:lnTo>
                    <a:close/>
                    <a:moveTo>
                      <a:pt x="36" y="29"/>
                    </a:moveTo>
                    <a:lnTo>
                      <a:pt x="40" y="29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6" y="29"/>
                    </a:lnTo>
                    <a:close/>
                    <a:moveTo>
                      <a:pt x="44" y="29"/>
                    </a:moveTo>
                    <a:lnTo>
                      <a:pt x="47" y="29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4" y="29"/>
                    </a:lnTo>
                    <a:close/>
                    <a:moveTo>
                      <a:pt x="44" y="47"/>
                    </a:moveTo>
                    <a:lnTo>
                      <a:pt x="47" y="47"/>
                    </a:lnTo>
                    <a:lnTo>
                      <a:pt x="47" y="33"/>
                    </a:lnTo>
                    <a:lnTo>
                      <a:pt x="44" y="33"/>
                    </a:lnTo>
                    <a:lnTo>
                      <a:pt x="44" y="47"/>
                    </a:lnTo>
                    <a:close/>
                    <a:moveTo>
                      <a:pt x="36" y="47"/>
                    </a:moveTo>
                    <a:lnTo>
                      <a:pt x="40" y="47"/>
                    </a:lnTo>
                    <a:lnTo>
                      <a:pt x="40" y="33"/>
                    </a:lnTo>
                    <a:lnTo>
                      <a:pt x="36" y="33"/>
                    </a:lnTo>
                    <a:lnTo>
                      <a:pt x="36" y="47"/>
                    </a:lnTo>
                    <a:close/>
                    <a:moveTo>
                      <a:pt x="29" y="47"/>
                    </a:moveTo>
                    <a:lnTo>
                      <a:pt x="33" y="47"/>
                    </a:lnTo>
                    <a:lnTo>
                      <a:pt x="33" y="33"/>
                    </a:lnTo>
                    <a:lnTo>
                      <a:pt x="29" y="33"/>
                    </a:lnTo>
                    <a:lnTo>
                      <a:pt x="29" y="47"/>
                    </a:lnTo>
                    <a:close/>
                    <a:moveTo>
                      <a:pt x="22" y="47"/>
                    </a:moveTo>
                    <a:lnTo>
                      <a:pt x="25" y="47"/>
                    </a:lnTo>
                    <a:lnTo>
                      <a:pt x="25" y="33"/>
                    </a:lnTo>
                    <a:lnTo>
                      <a:pt x="22" y="33"/>
                    </a:lnTo>
                    <a:lnTo>
                      <a:pt x="22" y="47"/>
                    </a:lnTo>
                    <a:close/>
                    <a:moveTo>
                      <a:pt x="15" y="47"/>
                    </a:moveTo>
                    <a:lnTo>
                      <a:pt x="18" y="47"/>
                    </a:lnTo>
                    <a:lnTo>
                      <a:pt x="18" y="33"/>
                    </a:lnTo>
                    <a:lnTo>
                      <a:pt x="15" y="33"/>
                    </a:lnTo>
                    <a:lnTo>
                      <a:pt x="15" y="47"/>
                    </a:lnTo>
                    <a:close/>
                    <a:moveTo>
                      <a:pt x="7" y="47"/>
                    </a:moveTo>
                    <a:lnTo>
                      <a:pt x="11" y="47"/>
                    </a:lnTo>
                    <a:lnTo>
                      <a:pt x="11" y="33"/>
                    </a:lnTo>
                    <a:lnTo>
                      <a:pt x="7" y="33"/>
                    </a:lnTo>
                    <a:lnTo>
                      <a:pt x="7" y="47"/>
                    </a:lnTo>
                    <a:close/>
                    <a:moveTo>
                      <a:pt x="0" y="47"/>
                    </a:moveTo>
                    <a:lnTo>
                      <a:pt x="4" y="47"/>
                    </a:lnTo>
                    <a:lnTo>
                      <a:pt x="4" y="33"/>
                    </a:lnTo>
                    <a:lnTo>
                      <a:pt x="0" y="3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30" name="Rectangle 722"/>
              <p:cNvSpPr>
                <a:spLocks noChangeArrowheads="1"/>
              </p:cNvSpPr>
              <p:nvPr/>
            </p:nvSpPr>
            <p:spPr bwMode="auto">
              <a:xfrm>
                <a:off x="974" y="2212"/>
                <a:ext cx="37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31" name="Freeform 723"/>
              <p:cNvSpPr>
                <a:spLocks/>
              </p:cNvSpPr>
              <p:nvPr/>
            </p:nvSpPr>
            <p:spPr bwMode="auto">
              <a:xfrm>
                <a:off x="974" y="2212"/>
                <a:ext cx="3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33" y="4"/>
                  </a:cxn>
                  <a:cxn ang="0">
                    <a:pos x="37" y="0"/>
                  </a:cxn>
                </a:cxnLst>
                <a:rect l="0" t="0" r="r" b="b"/>
                <a:pathLst>
                  <a:path w="37" h="4">
                    <a:moveTo>
                      <a:pt x="0" y="0"/>
                    </a:moveTo>
                    <a:lnTo>
                      <a:pt x="4" y="4"/>
                    </a:lnTo>
                    <a:lnTo>
                      <a:pt x="33" y="4"/>
                    </a:lnTo>
                    <a:lnTo>
                      <a:pt x="3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32" name="Rectangle 724"/>
              <p:cNvSpPr>
                <a:spLocks noChangeArrowheads="1"/>
              </p:cNvSpPr>
              <p:nvPr/>
            </p:nvSpPr>
            <p:spPr bwMode="auto">
              <a:xfrm>
                <a:off x="974" y="2230"/>
                <a:ext cx="37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33" name="Rectangle 725"/>
              <p:cNvSpPr>
                <a:spLocks noChangeArrowheads="1"/>
              </p:cNvSpPr>
              <p:nvPr/>
            </p:nvSpPr>
            <p:spPr bwMode="auto">
              <a:xfrm>
                <a:off x="974" y="2248"/>
                <a:ext cx="37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34" name="Rectangle 726"/>
              <p:cNvSpPr>
                <a:spLocks noChangeArrowheads="1"/>
              </p:cNvSpPr>
              <p:nvPr/>
            </p:nvSpPr>
            <p:spPr bwMode="auto">
              <a:xfrm>
                <a:off x="974" y="2267"/>
                <a:ext cx="37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35" name="Rectangle 727"/>
              <p:cNvSpPr>
                <a:spLocks noChangeArrowheads="1"/>
              </p:cNvSpPr>
              <p:nvPr/>
            </p:nvSpPr>
            <p:spPr bwMode="auto">
              <a:xfrm>
                <a:off x="974" y="2285"/>
                <a:ext cx="37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36" name="Rectangle 728"/>
              <p:cNvSpPr>
                <a:spLocks noChangeArrowheads="1"/>
              </p:cNvSpPr>
              <p:nvPr/>
            </p:nvSpPr>
            <p:spPr bwMode="auto">
              <a:xfrm>
                <a:off x="969" y="2318"/>
                <a:ext cx="4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37" name="Rectangle 729"/>
              <p:cNvSpPr>
                <a:spLocks noChangeArrowheads="1"/>
              </p:cNvSpPr>
              <p:nvPr/>
            </p:nvSpPr>
            <p:spPr bwMode="auto">
              <a:xfrm>
                <a:off x="976" y="2318"/>
                <a:ext cx="4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38" name="Rectangle 730"/>
              <p:cNvSpPr>
                <a:spLocks noChangeArrowheads="1"/>
              </p:cNvSpPr>
              <p:nvPr/>
            </p:nvSpPr>
            <p:spPr bwMode="auto">
              <a:xfrm>
                <a:off x="984" y="2318"/>
                <a:ext cx="3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39" name="Rectangle 731"/>
              <p:cNvSpPr>
                <a:spLocks noChangeArrowheads="1"/>
              </p:cNvSpPr>
              <p:nvPr/>
            </p:nvSpPr>
            <p:spPr bwMode="auto">
              <a:xfrm>
                <a:off x="991" y="2318"/>
                <a:ext cx="3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40" name="Rectangle 732"/>
              <p:cNvSpPr>
                <a:spLocks noChangeArrowheads="1"/>
              </p:cNvSpPr>
              <p:nvPr/>
            </p:nvSpPr>
            <p:spPr bwMode="auto">
              <a:xfrm>
                <a:off x="998" y="2318"/>
                <a:ext cx="4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41" name="Rectangle 733"/>
              <p:cNvSpPr>
                <a:spLocks noChangeArrowheads="1"/>
              </p:cNvSpPr>
              <p:nvPr/>
            </p:nvSpPr>
            <p:spPr bwMode="auto">
              <a:xfrm>
                <a:off x="1005" y="2318"/>
                <a:ext cx="4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42" name="Rectangle 734"/>
              <p:cNvSpPr>
                <a:spLocks noChangeArrowheads="1"/>
              </p:cNvSpPr>
              <p:nvPr/>
            </p:nvSpPr>
            <p:spPr bwMode="auto">
              <a:xfrm>
                <a:off x="1013" y="2318"/>
                <a:ext cx="3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43" name="Rectangle 735"/>
              <p:cNvSpPr>
                <a:spLocks noChangeArrowheads="1"/>
              </p:cNvSpPr>
              <p:nvPr/>
            </p:nvSpPr>
            <p:spPr bwMode="auto">
              <a:xfrm>
                <a:off x="1013" y="2351"/>
                <a:ext cx="3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44" name="Rectangle 736"/>
              <p:cNvSpPr>
                <a:spLocks noChangeArrowheads="1"/>
              </p:cNvSpPr>
              <p:nvPr/>
            </p:nvSpPr>
            <p:spPr bwMode="auto">
              <a:xfrm>
                <a:off x="1005" y="2351"/>
                <a:ext cx="4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45" name="Rectangle 737"/>
              <p:cNvSpPr>
                <a:spLocks noChangeArrowheads="1"/>
              </p:cNvSpPr>
              <p:nvPr/>
            </p:nvSpPr>
            <p:spPr bwMode="auto">
              <a:xfrm>
                <a:off x="998" y="2351"/>
                <a:ext cx="4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46" name="Rectangle 738"/>
              <p:cNvSpPr>
                <a:spLocks noChangeArrowheads="1"/>
              </p:cNvSpPr>
              <p:nvPr/>
            </p:nvSpPr>
            <p:spPr bwMode="auto">
              <a:xfrm>
                <a:off x="991" y="2351"/>
                <a:ext cx="3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47" name="Rectangle 739"/>
              <p:cNvSpPr>
                <a:spLocks noChangeArrowheads="1"/>
              </p:cNvSpPr>
              <p:nvPr/>
            </p:nvSpPr>
            <p:spPr bwMode="auto">
              <a:xfrm>
                <a:off x="984" y="2351"/>
                <a:ext cx="3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48" name="Rectangle 740"/>
              <p:cNvSpPr>
                <a:spLocks noChangeArrowheads="1"/>
              </p:cNvSpPr>
              <p:nvPr/>
            </p:nvSpPr>
            <p:spPr bwMode="auto">
              <a:xfrm>
                <a:off x="976" y="2351"/>
                <a:ext cx="4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49" name="Rectangle 741"/>
              <p:cNvSpPr>
                <a:spLocks noChangeArrowheads="1"/>
              </p:cNvSpPr>
              <p:nvPr/>
            </p:nvSpPr>
            <p:spPr bwMode="auto">
              <a:xfrm>
                <a:off x="969" y="2351"/>
                <a:ext cx="4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50" name="Line 742"/>
              <p:cNvSpPr>
                <a:spLocks noChangeShapeType="1"/>
              </p:cNvSpPr>
              <p:nvPr/>
            </p:nvSpPr>
            <p:spPr bwMode="auto">
              <a:xfrm flipV="1">
                <a:off x="974" y="2216"/>
                <a:ext cx="4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51" name="Line 743"/>
              <p:cNvSpPr>
                <a:spLocks noChangeShapeType="1"/>
              </p:cNvSpPr>
              <p:nvPr/>
            </p:nvSpPr>
            <p:spPr bwMode="auto">
              <a:xfrm>
                <a:off x="1007" y="2216"/>
                <a:ext cx="4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52" name="Line 744"/>
              <p:cNvSpPr>
                <a:spLocks noChangeShapeType="1"/>
              </p:cNvSpPr>
              <p:nvPr/>
            </p:nvSpPr>
            <p:spPr bwMode="auto">
              <a:xfrm>
                <a:off x="976" y="2279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53" name="Line 745"/>
              <p:cNvSpPr>
                <a:spLocks noChangeShapeType="1"/>
              </p:cNvSpPr>
              <p:nvPr/>
            </p:nvSpPr>
            <p:spPr bwMode="auto">
              <a:xfrm>
                <a:off x="976" y="2277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54" name="Line 746"/>
              <p:cNvSpPr>
                <a:spLocks noChangeShapeType="1"/>
              </p:cNvSpPr>
              <p:nvPr/>
            </p:nvSpPr>
            <p:spPr bwMode="auto">
              <a:xfrm>
                <a:off x="976" y="2274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55" name="Line 747"/>
              <p:cNvSpPr>
                <a:spLocks noChangeShapeType="1"/>
              </p:cNvSpPr>
              <p:nvPr/>
            </p:nvSpPr>
            <p:spPr bwMode="auto">
              <a:xfrm>
                <a:off x="976" y="2271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56" name="Line 748"/>
              <p:cNvSpPr>
                <a:spLocks noChangeShapeType="1"/>
              </p:cNvSpPr>
              <p:nvPr/>
            </p:nvSpPr>
            <p:spPr bwMode="auto">
              <a:xfrm>
                <a:off x="976" y="2269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57" name="Rectangle 749"/>
              <p:cNvSpPr>
                <a:spLocks noChangeArrowheads="1"/>
              </p:cNvSpPr>
              <p:nvPr/>
            </p:nvSpPr>
            <p:spPr bwMode="auto">
              <a:xfrm>
                <a:off x="992" y="2234"/>
                <a:ext cx="11" cy="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58" name="Rectangle 750"/>
              <p:cNvSpPr>
                <a:spLocks noChangeArrowheads="1"/>
              </p:cNvSpPr>
              <p:nvPr/>
            </p:nvSpPr>
            <p:spPr bwMode="auto">
              <a:xfrm>
                <a:off x="1003" y="2258"/>
                <a:ext cx="5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59" name="Rectangle 751"/>
              <p:cNvSpPr>
                <a:spLocks noChangeArrowheads="1"/>
              </p:cNvSpPr>
              <p:nvPr/>
            </p:nvSpPr>
            <p:spPr bwMode="auto">
              <a:xfrm>
                <a:off x="1003" y="2269"/>
                <a:ext cx="5" cy="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60" name="Rectangle 752"/>
              <p:cNvSpPr>
                <a:spLocks noChangeArrowheads="1"/>
              </p:cNvSpPr>
              <p:nvPr/>
            </p:nvSpPr>
            <p:spPr bwMode="auto">
              <a:xfrm>
                <a:off x="1003" y="2272"/>
                <a:ext cx="5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61" name="Freeform 753"/>
              <p:cNvSpPr>
                <a:spLocks noEditPoints="1"/>
              </p:cNvSpPr>
              <p:nvPr/>
            </p:nvSpPr>
            <p:spPr bwMode="auto">
              <a:xfrm>
                <a:off x="987" y="2254"/>
                <a:ext cx="169" cy="9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63" y="94"/>
                  </a:cxn>
                  <a:cxn ang="0">
                    <a:pos x="169" y="94"/>
                  </a:cxn>
                  <a:cxn ang="0">
                    <a:pos x="169" y="92"/>
                  </a:cxn>
                  <a:cxn ang="0">
                    <a:pos x="163" y="92"/>
                  </a:cxn>
                  <a:cxn ang="0">
                    <a:pos x="163" y="94"/>
                  </a:cxn>
                  <a:cxn ang="0">
                    <a:pos x="62" y="73"/>
                  </a:cxn>
                  <a:cxn ang="0">
                    <a:pos x="62" y="11"/>
                  </a:cxn>
                  <a:cxn ang="0">
                    <a:pos x="153" y="11"/>
                  </a:cxn>
                  <a:cxn ang="0">
                    <a:pos x="153" y="73"/>
                  </a:cxn>
                  <a:cxn ang="0">
                    <a:pos x="62" y="73"/>
                  </a:cxn>
                  <a:cxn ang="0">
                    <a:pos x="58" y="77"/>
                  </a:cxn>
                  <a:cxn ang="0">
                    <a:pos x="157" y="77"/>
                  </a:cxn>
                  <a:cxn ang="0">
                    <a:pos x="157" y="7"/>
                  </a:cxn>
                  <a:cxn ang="0">
                    <a:pos x="161" y="7"/>
                  </a:cxn>
                  <a:cxn ang="0">
                    <a:pos x="161" y="3"/>
                  </a:cxn>
                  <a:cxn ang="0">
                    <a:pos x="54" y="3"/>
                  </a:cxn>
                  <a:cxn ang="0">
                    <a:pos x="54" y="81"/>
                  </a:cxn>
                  <a:cxn ang="0">
                    <a:pos x="58" y="81"/>
                  </a:cxn>
                  <a:cxn ang="0">
                    <a:pos x="58" y="77"/>
                  </a:cxn>
                </a:cxnLst>
                <a:rect l="0" t="0" r="r" b="b"/>
                <a:pathLst>
                  <a:path w="169" h="94">
                    <a:moveTo>
                      <a:pt x="0" y="4"/>
                    </a:moveTo>
                    <a:lnTo>
                      <a:pt x="11" y="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  <a:moveTo>
                      <a:pt x="163" y="94"/>
                    </a:moveTo>
                    <a:lnTo>
                      <a:pt x="169" y="94"/>
                    </a:lnTo>
                    <a:lnTo>
                      <a:pt x="169" y="92"/>
                    </a:lnTo>
                    <a:lnTo>
                      <a:pt x="163" y="92"/>
                    </a:lnTo>
                    <a:lnTo>
                      <a:pt x="163" y="94"/>
                    </a:lnTo>
                    <a:close/>
                    <a:moveTo>
                      <a:pt x="62" y="73"/>
                    </a:moveTo>
                    <a:lnTo>
                      <a:pt x="62" y="11"/>
                    </a:lnTo>
                    <a:lnTo>
                      <a:pt x="153" y="11"/>
                    </a:lnTo>
                    <a:lnTo>
                      <a:pt x="153" y="73"/>
                    </a:lnTo>
                    <a:lnTo>
                      <a:pt x="62" y="73"/>
                    </a:lnTo>
                    <a:close/>
                    <a:moveTo>
                      <a:pt x="58" y="77"/>
                    </a:moveTo>
                    <a:lnTo>
                      <a:pt x="157" y="77"/>
                    </a:lnTo>
                    <a:lnTo>
                      <a:pt x="157" y="7"/>
                    </a:lnTo>
                    <a:lnTo>
                      <a:pt x="161" y="7"/>
                    </a:lnTo>
                    <a:lnTo>
                      <a:pt x="161" y="3"/>
                    </a:lnTo>
                    <a:lnTo>
                      <a:pt x="54" y="3"/>
                    </a:lnTo>
                    <a:lnTo>
                      <a:pt x="54" y="81"/>
                    </a:lnTo>
                    <a:lnTo>
                      <a:pt x="58" y="81"/>
                    </a:lnTo>
                    <a:lnTo>
                      <a:pt x="58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62" name="Rectangle 754"/>
              <p:cNvSpPr>
                <a:spLocks noChangeArrowheads="1"/>
              </p:cNvSpPr>
              <p:nvPr/>
            </p:nvSpPr>
            <p:spPr bwMode="auto">
              <a:xfrm>
                <a:off x="987" y="2254"/>
                <a:ext cx="11" cy="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63" name="Rectangle 755"/>
              <p:cNvSpPr>
                <a:spLocks noChangeArrowheads="1"/>
              </p:cNvSpPr>
              <p:nvPr/>
            </p:nvSpPr>
            <p:spPr bwMode="auto">
              <a:xfrm>
                <a:off x="1150" y="2346"/>
                <a:ext cx="6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64" name="Rectangle 756"/>
              <p:cNvSpPr>
                <a:spLocks noChangeArrowheads="1"/>
              </p:cNvSpPr>
              <p:nvPr/>
            </p:nvSpPr>
            <p:spPr bwMode="auto">
              <a:xfrm>
                <a:off x="1049" y="2265"/>
                <a:ext cx="91" cy="6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65" name="Freeform 757"/>
              <p:cNvSpPr>
                <a:spLocks/>
              </p:cNvSpPr>
              <p:nvPr/>
            </p:nvSpPr>
            <p:spPr bwMode="auto">
              <a:xfrm>
                <a:off x="1041" y="2257"/>
                <a:ext cx="107" cy="78"/>
              </a:xfrm>
              <a:custGeom>
                <a:avLst/>
                <a:gdLst/>
                <a:ahLst/>
                <a:cxnLst>
                  <a:cxn ang="0">
                    <a:pos x="4" y="74"/>
                  </a:cxn>
                  <a:cxn ang="0">
                    <a:pos x="103" y="74"/>
                  </a:cxn>
                  <a:cxn ang="0">
                    <a:pos x="103" y="4"/>
                  </a:cxn>
                  <a:cxn ang="0">
                    <a:pos x="107" y="4"/>
                  </a:cxn>
                  <a:cxn ang="0">
                    <a:pos x="107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4" y="78"/>
                  </a:cxn>
                  <a:cxn ang="0">
                    <a:pos x="4" y="74"/>
                  </a:cxn>
                </a:cxnLst>
                <a:rect l="0" t="0" r="r" b="b"/>
                <a:pathLst>
                  <a:path w="107" h="78">
                    <a:moveTo>
                      <a:pt x="4" y="74"/>
                    </a:moveTo>
                    <a:lnTo>
                      <a:pt x="103" y="74"/>
                    </a:lnTo>
                    <a:lnTo>
                      <a:pt x="103" y="4"/>
                    </a:lnTo>
                    <a:lnTo>
                      <a:pt x="107" y="4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4" y="78"/>
                    </a:lnTo>
                    <a:lnTo>
                      <a:pt x="4" y="7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66" name="Freeform 758"/>
              <p:cNvSpPr>
                <a:spLocks/>
              </p:cNvSpPr>
              <p:nvPr/>
            </p:nvSpPr>
            <p:spPr bwMode="auto">
              <a:xfrm>
                <a:off x="1029" y="2346"/>
                <a:ext cx="6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66" y="6"/>
                  </a:cxn>
                </a:cxnLst>
                <a:rect l="0" t="0" r="r" b="b"/>
                <a:pathLst>
                  <a:path w="66" h="6">
                    <a:moveTo>
                      <a:pt x="0" y="0"/>
                    </a:moveTo>
                    <a:lnTo>
                      <a:pt x="66" y="0"/>
                    </a:lnTo>
                    <a:lnTo>
                      <a:pt x="66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67" name="Line 759"/>
              <p:cNvSpPr>
                <a:spLocks noChangeShapeType="1"/>
              </p:cNvSpPr>
              <p:nvPr/>
            </p:nvSpPr>
            <p:spPr bwMode="auto">
              <a:xfrm flipV="1">
                <a:off x="1062" y="2346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68" name="Freeform 760"/>
              <p:cNvSpPr>
                <a:spLocks/>
              </p:cNvSpPr>
              <p:nvPr/>
            </p:nvSpPr>
            <p:spPr bwMode="auto">
              <a:xfrm>
                <a:off x="923" y="2239"/>
                <a:ext cx="175" cy="176"/>
              </a:xfrm>
              <a:custGeom>
                <a:avLst/>
                <a:gdLst/>
                <a:ahLst/>
                <a:cxnLst>
                  <a:cxn ang="0">
                    <a:pos x="38" y="116"/>
                  </a:cxn>
                  <a:cxn ang="0">
                    <a:pos x="0" y="116"/>
                  </a:cxn>
                  <a:cxn ang="0">
                    <a:pos x="0" y="176"/>
                  </a:cxn>
                  <a:cxn ang="0">
                    <a:pos x="175" y="176"/>
                  </a:cxn>
                  <a:cxn ang="0">
                    <a:pos x="175" y="116"/>
                  </a:cxn>
                  <a:cxn ang="0">
                    <a:pos x="137" y="116"/>
                  </a:cxn>
                  <a:cxn ang="0">
                    <a:pos x="137" y="108"/>
                  </a:cxn>
                  <a:cxn ang="0">
                    <a:pos x="153" y="108"/>
                  </a:cxn>
                  <a:cxn ang="0">
                    <a:pos x="153" y="0"/>
                  </a:cxn>
                  <a:cxn ang="0">
                    <a:pos x="22" y="0"/>
                  </a:cxn>
                  <a:cxn ang="0">
                    <a:pos x="22" y="108"/>
                  </a:cxn>
                  <a:cxn ang="0">
                    <a:pos x="38" y="108"/>
                  </a:cxn>
                  <a:cxn ang="0">
                    <a:pos x="38" y="116"/>
                  </a:cxn>
                </a:cxnLst>
                <a:rect l="0" t="0" r="r" b="b"/>
                <a:pathLst>
                  <a:path w="175" h="176">
                    <a:moveTo>
                      <a:pt x="38" y="116"/>
                    </a:moveTo>
                    <a:lnTo>
                      <a:pt x="0" y="116"/>
                    </a:lnTo>
                    <a:lnTo>
                      <a:pt x="0" y="176"/>
                    </a:lnTo>
                    <a:lnTo>
                      <a:pt x="175" y="176"/>
                    </a:lnTo>
                    <a:lnTo>
                      <a:pt x="175" y="116"/>
                    </a:lnTo>
                    <a:lnTo>
                      <a:pt x="137" y="116"/>
                    </a:lnTo>
                    <a:lnTo>
                      <a:pt x="137" y="108"/>
                    </a:lnTo>
                    <a:lnTo>
                      <a:pt x="153" y="108"/>
                    </a:lnTo>
                    <a:lnTo>
                      <a:pt x="153" y="0"/>
                    </a:lnTo>
                    <a:lnTo>
                      <a:pt x="22" y="0"/>
                    </a:lnTo>
                    <a:lnTo>
                      <a:pt x="22" y="108"/>
                    </a:lnTo>
                    <a:lnTo>
                      <a:pt x="38" y="108"/>
                    </a:lnTo>
                    <a:lnTo>
                      <a:pt x="38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69" name="Freeform 761"/>
              <p:cNvSpPr>
                <a:spLocks/>
              </p:cNvSpPr>
              <p:nvPr/>
            </p:nvSpPr>
            <p:spPr bwMode="auto">
              <a:xfrm>
                <a:off x="923" y="2239"/>
                <a:ext cx="175" cy="176"/>
              </a:xfrm>
              <a:custGeom>
                <a:avLst/>
                <a:gdLst/>
                <a:ahLst/>
                <a:cxnLst>
                  <a:cxn ang="0">
                    <a:pos x="38" y="116"/>
                  </a:cxn>
                  <a:cxn ang="0">
                    <a:pos x="0" y="116"/>
                  </a:cxn>
                  <a:cxn ang="0">
                    <a:pos x="0" y="176"/>
                  </a:cxn>
                  <a:cxn ang="0">
                    <a:pos x="175" y="176"/>
                  </a:cxn>
                  <a:cxn ang="0">
                    <a:pos x="175" y="116"/>
                  </a:cxn>
                  <a:cxn ang="0">
                    <a:pos x="137" y="116"/>
                  </a:cxn>
                  <a:cxn ang="0">
                    <a:pos x="137" y="108"/>
                  </a:cxn>
                  <a:cxn ang="0">
                    <a:pos x="153" y="108"/>
                  </a:cxn>
                  <a:cxn ang="0">
                    <a:pos x="153" y="0"/>
                  </a:cxn>
                  <a:cxn ang="0">
                    <a:pos x="22" y="0"/>
                  </a:cxn>
                  <a:cxn ang="0">
                    <a:pos x="22" y="108"/>
                  </a:cxn>
                  <a:cxn ang="0">
                    <a:pos x="38" y="108"/>
                  </a:cxn>
                  <a:cxn ang="0">
                    <a:pos x="38" y="116"/>
                  </a:cxn>
                </a:cxnLst>
                <a:rect l="0" t="0" r="r" b="b"/>
                <a:pathLst>
                  <a:path w="175" h="176">
                    <a:moveTo>
                      <a:pt x="38" y="116"/>
                    </a:moveTo>
                    <a:lnTo>
                      <a:pt x="0" y="116"/>
                    </a:lnTo>
                    <a:lnTo>
                      <a:pt x="0" y="176"/>
                    </a:lnTo>
                    <a:lnTo>
                      <a:pt x="175" y="176"/>
                    </a:lnTo>
                    <a:lnTo>
                      <a:pt x="175" y="116"/>
                    </a:lnTo>
                    <a:lnTo>
                      <a:pt x="137" y="116"/>
                    </a:lnTo>
                    <a:lnTo>
                      <a:pt x="137" y="108"/>
                    </a:lnTo>
                    <a:lnTo>
                      <a:pt x="153" y="108"/>
                    </a:lnTo>
                    <a:lnTo>
                      <a:pt x="153" y="0"/>
                    </a:lnTo>
                    <a:lnTo>
                      <a:pt x="22" y="0"/>
                    </a:lnTo>
                    <a:lnTo>
                      <a:pt x="22" y="108"/>
                    </a:lnTo>
                    <a:lnTo>
                      <a:pt x="38" y="108"/>
                    </a:lnTo>
                    <a:lnTo>
                      <a:pt x="38" y="11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70" name="Line 762"/>
              <p:cNvSpPr>
                <a:spLocks noChangeShapeType="1"/>
              </p:cNvSpPr>
              <p:nvPr/>
            </p:nvSpPr>
            <p:spPr bwMode="auto">
              <a:xfrm>
                <a:off x="961" y="2355"/>
                <a:ext cx="9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71" name="Line 763"/>
              <p:cNvSpPr>
                <a:spLocks noChangeShapeType="1"/>
              </p:cNvSpPr>
              <p:nvPr/>
            </p:nvSpPr>
            <p:spPr bwMode="auto">
              <a:xfrm>
                <a:off x="961" y="2347"/>
                <a:ext cx="9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72" name="Freeform 764"/>
              <p:cNvSpPr>
                <a:spLocks noEditPoints="1"/>
              </p:cNvSpPr>
              <p:nvPr/>
            </p:nvSpPr>
            <p:spPr bwMode="auto">
              <a:xfrm>
                <a:off x="1013" y="2360"/>
                <a:ext cx="72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58" y="49"/>
                  </a:cxn>
                  <a:cxn ang="0">
                    <a:pos x="58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63" y="9"/>
                  </a:cxn>
                  <a:cxn ang="0">
                    <a:pos x="72" y="9"/>
                  </a:cxn>
                  <a:cxn ang="0">
                    <a:pos x="72" y="0"/>
                  </a:cxn>
                  <a:cxn ang="0">
                    <a:pos x="63" y="0"/>
                  </a:cxn>
                  <a:cxn ang="0">
                    <a:pos x="63" y="9"/>
                  </a:cxn>
                </a:cxnLst>
                <a:rect l="0" t="0" r="r" b="b"/>
                <a:pathLst>
                  <a:path w="72" h="49">
                    <a:moveTo>
                      <a:pt x="0" y="49"/>
                    </a:moveTo>
                    <a:lnTo>
                      <a:pt x="58" y="49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  <a:moveTo>
                      <a:pt x="63" y="9"/>
                    </a:moveTo>
                    <a:lnTo>
                      <a:pt x="72" y="9"/>
                    </a:lnTo>
                    <a:lnTo>
                      <a:pt x="72" y="0"/>
                    </a:lnTo>
                    <a:lnTo>
                      <a:pt x="63" y="0"/>
                    </a:lnTo>
                    <a:lnTo>
                      <a:pt x="63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73" name="Rectangle 765"/>
              <p:cNvSpPr>
                <a:spLocks noChangeArrowheads="1"/>
              </p:cNvSpPr>
              <p:nvPr/>
            </p:nvSpPr>
            <p:spPr bwMode="auto">
              <a:xfrm>
                <a:off x="1013" y="2360"/>
                <a:ext cx="58" cy="4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74" name="Line 766"/>
              <p:cNvSpPr>
                <a:spLocks noChangeShapeType="1"/>
              </p:cNvSpPr>
              <p:nvPr/>
            </p:nvSpPr>
            <p:spPr bwMode="auto">
              <a:xfrm>
                <a:off x="1013" y="2377"/>
                <a:ext cx="5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75" name="Line 767"/>
              <p:cNvSpPr>
                <a:spLocks noChangeShapeType="1"/>
              </p:cNvSpPr>
              <p:nvPr/>
            </p:nvSpPr>
            <p:spPr bwMode="auto">
              <a:xfrm>
                <a:off x="1013" y="2393"/>
                <a:ext cx="5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76" name="Line 768"/>
              <p:cNvSpPr>
                <a:spLocks noChangeShapeType="1"/>
              </p:cNvSpPr>
              <p:nvPr/>
            </p:nvSpPr>
            <p:spPr bwMode="auto">
              <a:xfrm>
                <a:off x="1016" y="2385"/>
                <a:ext cx="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77" name="Rectangle 769"/>
              <p:cNvSpPr>
                <a:spLocks noChangeArrowheads="1"/>
              </p:cNvSpPr>
              <p:nvPr/>
            </p:nvSpPr>
            <p:spPr bwMode="auto">
              <a:xfrm>
                <a:off x="1046" y="2380"/>
                <a:ext cx="16" cy="1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78" name="Rectangle 770"/>
              <p:cNvSpPr>
                <a:spLocks noChangeArrowheads="1"/>
              </p:cNvSpPr>
              <p:nvPr/>
            </p:nvSpPr>
            <p:spPr bwMode="auto">
              <a:xfrm>
                <a:off x="1076" y="2360"/>
                <a:ext cx="9" cy="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79" name="Freeform 771"/>
              <p:cNvSpPr>
                <a:spLocks noEditPoints="1"/>
              </p:cNvSpPr>
              <p:nvPr/>
            </p:nvSpPr>
            <p:spPr bwMode="auto">
              <a:xfrm>
                <a:off x="929" y="2252"/>
                <a:ext cx="164" cy="118"/>
              </a:xfrm>
              <a:custGeom>
                <a:avLst/>
                <a:gdLst/>
                <a:ahLst/>
                <a:cxnLst>
                  <a:cxn ang="0">
                    <a:pos x="137" y="84"/>
                  </a:cxn>
                  <a:cxn ang="0">
                    <a:pos x="143" y="84"/>
                  </a:cxn>
                  <a:cxn ang="0">
                    <a:pos x="143" y="82"/>
                  </a:cxn>
                  <a:cxn ang="0">
                    <a:pos x="137" y="82"/>
                  </a:cxn>
                  <a:cxn ang="0">
                    <a:pos x="137" y="84"/>
                  </a:cxn>
                  <a:cxn ang="0">
                    <a:pos x="36" y="70"/>
                  </a:cxn>
                  <a:cxn ang="0">
                    <a:pos x="36" y="8"/>
                  </a:cxn>
                  <a:cxn ang="0">
                    <a:pos x="127" y="8"/>
                  </a:cxn>
                  <a:cxn ang="0">
                    <a:pos x="127" y="70"/>
                  </a:cxn>
                  <a:cxn ang="0">
                    <a:pos x="36" y="70"/>
                  </a:cxn>
                  <a:cxn ang="0">
                    <a:pos x="32" y="74"/>
                  </a:cxn>
                  <a:cxn ang="0">
                    <a:pos x="131" y="74"/>
                  </a:cxn>
                  <a:cxn ang="0">
                    <a:pos x="131" y="4"/>
                  </a:cxn>
                  <a:cxn ang="0">
                    <a:pos x="135" y="4"/>
                  </a:cxn>
                  <a:cxn ang="0">
                    <a:pos x="135" y="0"/>
                  </a:cxn>
                  <a:cxn ang="0">
                    <a:pos x="28" y="0"/>
                  </a:cxn>
                  <a:cxn ang="0">
                    <a:pos x="28" y="78"/>
                  </a:cxn>
                  <a:cxn ang="0">
                    <a:pos x="32" y="78"/>
                  </a:cxn>
                  <a:cxn ang="0">
                    <a:pos x="32" y="74"/>
                  </a:cxn>
                  <a:cxn ang="0">
                    <a:pos x="0" y="114"/>
                  </a:cxn>
                  <a:cxn ang="0">
                    <a:pos x="16" y="114"/>
                  </a:cxn>
                  <a:cxn ang="0">
                    <a:pos x="16" y="108"/>
                  </a:cxn>
                  <a:cxn ang="0">
                    <a:pos x="0" y="108"/>
                  </a:cxn>
                  <a:cxn ang="0">
                    <a:pos x="0" y="114"/>
                  </a:cxn>
                  <a:cxn ang="0">
                    <a:pos x="95" y="118"/>
                  </a:cxn>
                  <a:cxn ang="0">
                    <a:pos x="131" y="118"/>
                  </a:cxn>
                  <a:cxn ang="0">
                    <a:pos x="131" y="115"/>
                  </a:cxn>
                  <a:cxn ang="0">
                    <a:pos x="95" y="115"/>
                  </a:cxn>
                  <a:cxn ang="0">
                    <a:pos x="95" y="118"/>
                  </a:cxn>
                  <a:cxn ang="0">
                    <a:pos x="158" y="111"/>
                  </a:cxn>
                  <a:cxn ang="0">
                    <a:pos x="164" y="111"/>
                  </a:cxn>
                  <a:cxn ang="0">
                    <a:pos x="164" y="108"/>
                  </a:cxn>
                  <a:cxn ang="0">
                    <a:pos x="158" y="108"/>
                  </a:cxn>
                  <a:cxn ang="0">
                    <a:pos x="158" y="111"/>
                  </a:cxn>
                  <a:cxn ang="0">
                    <a:pos x="158" y="117"/>
                  </a:cxn>
                  <a:cxn ang="0">
                    <a:pos x="164" y="117"/>
                  </a:cxn>
                  <a:cxn ang="0">
                    <a:pos x="164" y="114"/>
                  </a:cxn>
                  <a:cxn ang="0">
                    <a:pos x="158" y="114"/>
                  </a:cxn>
                  <a:cxn ang="0">
                    <a:pos x="158" y="117"/>
                  </a:cxn>
                </a:cxnLst>
                <a:rect l="0" t="0" r="r" b="b"/>
                <a:pathLst>
                  <a:path w="164" h="118">
                    <a:moveTo>
                      <a:pt x="137" y="84"/>
                    </a:moveTo>
                    <a:lnTo>
                      <a:pt x="143" y="84"/>
                    </a:lnTo>
                    <a:lnTo>
                      <a:pt x="143" y="82"/>
                    </a:lnTo>
                    <a:lnTo>
                      <a:pt x="137" y="82"/>
                    </a:lnTo>
                    <a:lnTo>
                      <a:pt x="137" y="84"/>
                    </a:lnTo>
                    <a:close/>
                    <a:moveTo>
                      <a:pt x="36" y="70"/>
                    </a:moveTo>
                    <a:lnTo>
                      <a:pt x="36" y="8"/>
                    </a:lnTo>
                    <a:lnTo>
                      <a:pt x="127" y="8"/>
                    </a:lnTo>
                    <a:lnTo>
                      <a:pt x="127" y="70"/>
                    </a:lnTo>
                    <a:lnTo>
                      <a:pt x="36" y="70"/>
                    </a:lnTo>
                    <a:close/>
                    <a:moveTo>
                      <a:pt x="32" y="74"/>
                    </a:moveTo>
                    <a:lnTo>
                      <a:pt x="131" y="74"/>
                    </a:lnTo>
                    <a:lnTo>
                      <a:pt x="131" y="4"/>
                    </a:lnTo>
                    <a:lnTo>
                      <a:pt x="135" y="4"/>
                    </a:lnTo>
                    <a:lnTo>
                      <a:pt x="135" y="0"/>
                    </a:lnTo>
                    <a:lnTo>
                      <a:pt x="28" y="0"/>
                    </a:lnTo>
                    <a:lnTo>
                      <a:pt x="28" y="78"/>
                    </a:lnTo>
                    <a:lnTo>
                      <a:pt x="32" y="78"/>
                    </a:lnTo>
                    <a:lnTo>
                      <a:pt x="32" y="74"/>
                    </a:lnTo>
                    <a:close/>
                    <a:moveTo>
                      <a:pt x="0" y="114"/>
                    </a:moveTo>
                    <a:lnTo>
                      <a:pt x="16" y="114"/>
                    </a:lnTo>
                    <a:lnTo>
                      <a:pt x="16" y="108"/>
                    </a:lnTo>
                    <a:lnTo>
                      <a:pt x="0" y="108"/>
                    </a:lnTo>
                    <a:lnTo>
                      <a:pt x="0" y="114"/>
                    </a:lnTo>
                    <a:close/>
                    <a:moveTo>
                      <a:pt x="95" y="118"/>
                    </a:moveTo>
                    <a:lnTo>
                      <a:pt x="131" y="118"/>
                    </a:lnTo>
                    <a:lnTo>
                      <a:pt x="131" y="115"/>
                    </a:lnTo>
                    <a:lnTo>
                      <a:pt x="95" y="115"/>
                    </a:lnTo>
                    <a:lnTo>
                      <a:pt x="95" y="118"/>
                    </a:lnTo>
                    <a:close/>
                    <a:moveTo>
                      <a:pt x="158" y="111"/>
                    </a:moveTo>
                    <a:lnTo>
                      <a:pt x="164" y="111"/>
                    </a:lnTo>
                    <a:lnTo>
                      <a:pt x="164" y="108"/>
                    </a:lnTo>
                    <a:lnTo>
                      <a:pt x="158" y="108"/>
                    </a:lnTo>
                    <a:lnTo>
                      <a:pt x="158" y="111"/>
                    </a:lnTo>
                    <a:close/>
                    <a:moveTo>
                      <a:pt x="158" y="117"/>
                    </a:moveTo>
                    <a:lnTo>
                      <a:pt x="164" y="117"/>
                    </a:lnTo>
                    <a:lnTo>
                      <a:pt x="164" y="114"/>
                    </a:lnTo>
                    <a:lnTo>
                      <a:pt x="158" y="114"/>
                    </a:lnTo>
                    <a:lnTo>
                      <a:pt x="158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80" name="Rectangle 772"/>
              <p:cNvSpPr>
                <a:spLocks noChangeArrowheads="1"/>
              </p:cNvSpPr>
              <p:nvPr/>
            </p:nvSpPr>
            <p:spPr bwMode="auto">
              <a:xfrm>
                <a:off x="1066" y="2334"/>
                <a:ext cx="6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81" name="Rectangle 773"/>
              <p:cNvSpPr>
                <a:spLocks noChangeArrowheads="1"/>
              </p:cNvSpPr>
              <p:nvPr/>
            </p:nvSpPr>
            <p:spPr bwMode="auto">
              <a:xfrm>
                <a:off x="965" y="2260"/>
                <a:ext cx="91" cy="6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82" name="Freeform 774"/>
              <p:cNvSpPr>
                <a:spLocks/>
              </p:cNvSpPr>
              <p:nvPr/>
            </p:nvSpPr>
            <p:spPr bwMode="auto">
              <a:xfrm>
                <a:off x="957" y="2252"/>
                <a:ext cx="107" cy="78"/>
              </a:xfrm>
              <a:custGeom>
                <a:avLst/>
                <a:gdLst/>
                <a:ahLst/>
                <a:cxnLst>
                  <a:cxn ang="0">
                    <a:pos x="4" y="74"/>
                  </a:cxn>
                  <a:cxn ang="0">
                    <a:pos x="103" y="74"/>
                  </a:cxn>
                  <a:cxn ang="0">
                    <a:pos x="103" y="4"/>
                  </a:cxn>
                  <a:cxn ang="0">
                    <a:pos x="107" y="4"/>
                  </a:cxn>
                  <a:cxn ang="0">
                    <a:pos x="107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4" y="78"/>
                  </a:cxn>
                  <a:cxn ang="0">
                    <a:pos x="4" y="74"/>
                  </a:cxn>
                </a:cxnLst>
                <a:rect l="0" t="0" r="r" b="b"/>
                <a:pathLst>
                  <a:path w="107" h="78">
                    <a:moveTo>
                      <a:pt x="4" y="74"/>
                    </a:moveTo>
                    <a:lnTo>
                      <a:pt x="103" y="74"/>
                    </a:lnTo>
                    <a:lnTo>
                      <a:pt x="103" y="4"/>
                    </a:lnTo>
                    <a:lnTo>
                      <a:pt x="107" y="4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4" y="78"/>
                    </a:lnTo>
                    <a:lnTo>
                      <a:pt x="4" y="7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83" name="Line 775"/>
              <p:cNvSpPr>
                <a:spLocks noChangeShapeType="1"/>
              </p:cNvSpPr>
              <p:nvPr/>
            </p:nvSpPr>
            <p:spPr bwMode="auto">
              <a:xfrm>
                <a:off x="945" y="2340"/>
                <a:ext cx="1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84" name="Line 776"/>
              <p:cNvSpPr>
                <a:spLocks noChangeShapeType="1"/>
              </p:cNvSpPr>
              <p:nvPr/>
            </p:nvSpPr>
            <p:spPr bwMode="auto">
              <a:xfrm flipV="1">
                <a:off x="978" y="2340"/>
                <a:ext cx="1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85" name="Line 777"/>
              <p:cNvSpPr>
                <a:spLocks noChangeShapeType="1"/>
              </p:cNvSpPr>
              <p:nvPr/>
            </p:nvSpPr>
            <p:spPr bwMode="auto">
              <a:xfrm flipV="1">
                <a:off x="1011" y="2340"/>
                <a:ext cx="1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86" name="Rectangle 778"/>
              <p:cNvSpPr>
                <a:spLocks noChangeArrowheads="1"/>
              </p:cNvSpPr>
              <p:nvPr/>
            </p:nvSpPr>
            <p:spPr bwMode="auto">
              <a:xfrm>
                <a:off x="929" y="2360"/>
                <a:ext cx="16" cy="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87" name="Rectangle 779"/>
              <p:cNvSpPr>
                <a:spLocks noChangeArrowheads="1"/>
              </p:cNvSpPr>
              <p:nvPr/>
            </p:nvSpPr>
            <p:spPr bwMode="auto">
              <a:xfrm>
                <a:off x="1024" y="2367"/>
                <a:ext cx="36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88" name="Rectangle 780"/>
              <p:cNvSpPr>
                <a:spLocks noChangeArrowheads="1"/>
              </p:cNvSpPr>
              <p:nvPr/>
            </p:nvSpPr>
            <p:spPr bwMode="auto">
              <a:xfrm>
                <a:off x="1087" y="2360"/>
                <a:ext cx="6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89" name="Rectangle 781"/>
              <p:cNvSpPr>
                <a:spLocks noChangeArrowheads="1"/>
              </p:cNvSpPr>
              <p:nvPr/>
            </p:nvSpPr>
            <p:spPr bwMode="auto">
              <a:xfrm>
                <a:off x="1087" y="2366"/>
                <a:ext cx="6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90" name="Freeform 782"/>
              <p:cNvSpPr>
                <a:spLocks noEditPoints="1"/>
              </p:cNvSpPr>
              <p:nvPr/>
            </p:nvSpPr>
            <p:spPr bwMode="auto">
              <a:xfrm>
                <a:off x="792" y="2262"/>
                <a:ext cx="219" cy="175"/>
              </a:xfrm>
              <a:custGeom>
                <a:avLst/>
                <a:gdLst/>
                <a:ahLst/>
                <a:cxnLst>
                  <a:cxn ang="0">
                    <a:pos x="0" y="175"/>
                  </a:cxn>
                  <a:cxn ang="0">
                    <a:pos x="0" y="171"/>
                  </a:cxn>
                  <a:cxn ang="0">
                    <a:pos x="21" y="160"/>
                  </a:cxn>
                  <a:cxn ang="0">
                    <a:pos x="21" y="0"/>
                  </a:cxn>
                  <a:cxn ang="0">
                    <a:pos x="80" y="0"/>
                  </a:cxn>
                  <a:cxn ang="0">
                    <a:pos x="80" y="160"/>
                  </a:cxn>
                  <a:cxn ang="0">
                    <a:pos x="103" y="171"/>
                  </a:cxn>
                  <a:cxn ang="0">
                    <a:pos x="103" y="175"/>
                  </a:cxn>
                  <a:cxn ang="0">
                    <a:pos x="0" y="175"/>
                  </a:cxn>
                  <a:cxn ang="0">
                    <a:pos x="87" y="150"/>
                  </a:cxn>
                  <a:cxn ang="0">
                    <a:pos x="108" y="150"/>
                  </a:cxn>
                  <a:cxn ang="0">
                    <a:pos x="130" y="156"/>
                  </a:cxn>
                  <a:cxn ang="0">
                    <a:pos x="130" y="169"/>
                  </a:cxn>
                  <a:cxn ang="0">
                    <a:pos x="108" y="169"/>
                  </a:cxn>
                  <a:cxn ang="0">
                    <a:pos x="108" y="175"/>
                  </a:cxn>
                  <a:cxn ang="0">
                    <a:pos x="198" y="175"/>
                  </a:cxn>
                  <a:cxn ang="0">
                    <a:pos x="198" y="169"/>
                  </a:cxn>
                  <a:cxn ang="0">
                    <a:pos x="175" y="169"/>
                  </a:cxn>
                  <a:cxn ang="0">
                    <a:pos x="175" y="156"/>
                  </a:cxn>
                  <a:cxn ang="0">
                    <a:pos x="198" y="150"/>
                  </a:cxn>
                  <a:cxn ang="0">
                    <a:pos x="219" y="150"/>
                  </a:cxn>
                  <a:cxn ang="0">
                    <a:pos x="219" y="43"/>
                  </a:cxn>
                  <a:cxn ang="0">
                    <a:pos x="87" y="43"/>
                  </a:cxn>
                  <a:cxn ang="0">
                    <a:pos x="87" y="150"/>
                  </a:cxn>
                </a:cxnLst>
                <a:rect l="0" t="0" r="r" b="b"/>
                <a:pathLst>
                  <a:path w="219" h="175">
                    <a:moveTo>
                      <a:pt x="0" y="175"/>
                    </a:moveTo>
                    <a:lnTo>
                      <a:pt x="0" y="171"/>
                    </a:lnTo>
                    <a:lnTo>
                      <a:pt x="21" y="160"/>
                    </a:lnTo>
                    <a:lnTo>
                      <a:pt x="21" y="0"/>
                    </a:lnTo>
                    <a:lnTo>
                      <a:pt x="80" y="0"/>
                    </a:lnTo>
                    <a:lnTo>
                      <a:pt x="80" y="160"/>
                    </a:lnTo>
                    <a:lnTo>
                      <a:pt x="103" y="171"/>
                    </a:lnTo>
                    <a:lnTo>
                      <a:pt x="103" y="175"/>
                    </a:lnTo>
                    <a:lnTo>
                      <a:pt x="0" y="175"/>
                    </a:lnTo>
                    <a:close/>
                    <a:moveTo>
                      <a:pt x="87" y="150"/>
                    </a:moveTo>
                    <a:lnTo>
                      <a:pt x="108" y="150"/>
                    </a:lnTo>
                    <a:lnTo>
                      <a:pt x="130" y="156"/>
                    </a:lnTo>
                    <a:lnTo>
                      <a:pt x="130" y="169"/>
                    </a:lnTo>
                    <a:lnTo>
                      <a:pt x="108" y="169"/>
                    </a:lnTo>
                    <a:lnTo>
                      <a:pt x="108" y="175"/>
                    </a:lnTo>
                    <a:lnTo>
                      <a:pt x="198" y="175"/>
                    </a:lnTo>
                    <a:lnTo>
                      <a:pt x="198" y="169"/>
                    </a:lnTo>
                    <a:lnTo>
                      <a:pt x="175" y="169"/>
                    </a:lnTo>
                    <a:lnTo>
                      <a:pt x="175" y="156"/>
                    </a:lnTo>
                    <a:lnTo>
                      <a:pt x="198" y="150"/>
                    </a:lnTo>
                    <a:lnTo>
                      <a:pt x="219" y="150"/>
                    </a:lnTo>
                    <a:lnTo>
                      <a:pt x="219" y="43"/>
                    </a:lnTo>
                    <a:lnTo>
                      <a:pt x="87" y="43"/>
                    </a:lnTo>
                    <a:lnTo>
                      <a:pt x="87" y="1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91" name="Line 783"/>
              <p:cNvSpPr>
                <a:spLocks noChangeShapeType="1"/>
              </p:cNvSpPr>
              <p:nvPr/>
            </p:nvSpPr>
            <p:spPr bwMode="auto">
              <a:xfrm>
                <a:off x="813" y="2422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92" name="Line 784"/>
              <p:cNvSpPr>
                <a:spLocks noChangeShapeType="1"/>
              </p:cNvSpPr>
              <p:nvPr/>
            </p:nvSpPr>
            <p:spPr bwMode="auto">
              <a:xfrm>
                <a:off x="872" y="2422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93" name="Line 785"/>
              <p:cNvSpPr>
                <a:spLocks noChangeShapeType="1"/>
              </p:cNvSpPr>
              <p:nvPr/>
            </p:nvSpPr>
            <p:spPr bwMode="auto">
              <a:xfrm>
                <a:off x="832" y="2316"/>
                <a:ext cx="2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94" name="Line 786"/>
              <p:cNvSpPr>
                <a:spLocks noChangeShapeType="1"/>
              </p:cNvSpPr>
              <p:nvPr/>
            </p:nvSpPr>
            <p:spPr bwMode="auto">
              <a:xfrm>
                <a:off x="828" y="2298"/>
                <a:ext cx="2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95" name="Rectangle 787"/>
              <p:cNvSpPr>
                <a:spLocks noChangeArrowheads="1"/>
              </p:cNvSpPr>
              <p:nvPr/>
            </p:nvSpPr>
            <p:spPr bwMode="auto">
              <a:xfrm>
                <a:off x="821" y="2269"/>
                <a:ext cx="44" cy="102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96" name="Freeform 788"/>
              <p:cNvSpPr>
                <a:spLocks/>
              </p:cNvSpPr>
              <p:nvPr/>
            </p:nvSpPr>
            <p:spPr bwMode="auto">
              <a:xfrm>
                <a:off x="792" y="2262"/>
                <a:ext cx="103" cy="175"/>
              </a:xfrm>
              <a:custGeom>
                <a:avLst/>
                <a:gdLst/>
                <a:ahLst/>
                <a:cxnLst>
                  <a:cxn ang="0">
                    <a:pos x="0" y="175"/>
                  </a:cxn>
                  <a:cxn ang="0">
                    <a:pos x="0" y="171"/>
                  </a:cxn>
                  <a:cxn ang="0">
                    <a:pos x="21" y="160"/>
                  </a:cxn>
                  <a:cxn ang="0">
                    <a:pos x="21" y="0"/>
                  </a:cxn>
                  <a:cxn ang="0">
                    <a:pos x="80" y="0"/>
                  </a:cxn>
                  <a:cxn ang="0">
                    <a:pos x="80" y="160"/>
                  </a:cxn>
                  <a:cxn ang="0">
                    <a:pos x="103" y="171"/>
                  </a:cxn>
                  <a:cxn ang="0">
                    <a:pos x="103" y="175"/>
                  </a:cxn>
                  <a:cxn ang="0">
                    <a:pos x="0" y="175"/>
                  </a:cxn>
                </a:cxnLst>
                <a:rect l="0" t="0" r="r" b="b"/>
                <a:pathLst>
                  <a:path w="103" h="175">
                    <a:moveTo>
                      <a:pt x="0" y="175"/>
                    </a:moveTo>
                    <a:lnTo>
                      <a:pt x="0" y="171"/>
                    </a:lnTo>
                    <a:lnTo>
                      <a:pt x="21" y="160"/>
                    </a:lnTo>
                    <a:lnTo>
                      <a:pt x="21" y="0"/>
                    </a:lnTo>
                    <a:lnTo>
                      <a:pt x="80" y="0"/>
                    </a:lnTo>
                    <a:lnTo>
                      <a:pt x="80" y="160"/>
                    </a:lnTo>
                    <a:lnTo>
                      <a:pt x="103" y="171"/>
                    </a:lnTo>
                    <a:lnTo>
                      <a:pt x="103" y="175"/>
                    </a:lnTo>
                    <a:lnTo>
                      <a:pt x="0" y="17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97" name="Freeform 789"/>
              <p:cNvSpPr>
                <a:spLocks/>
              </p:cNvSpPr>
              <p:nvPr/>
            </p:nvSpPr>
            <p:spPr bwMode="auto">
              <a:xfrm>
                <a:off x="879" y="2305"/>
                <a:ext cx="132" cy="132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21" y="107"/>
                  </a:cxn>
                  <a:cxn ang="0">
                    <a:pos x="43" y="113"/>
                  </a:cxn>
                  <a:cxn ang="0">
                    <a:pos x="43" y="126"/>
                  </a:cxn>
                  <a:cxn ang="0">
                    <a:pos x="21" y="126"/>
                  </a:cxn>
                  <a:cxn ang="0">
                    <a:pos x="21" y="132"/>
                  </a:cxn>
                  <a:cxn ang="0">
                    <a:pos x="111" y="132"/>
                  </a:cxn>
                  <a:cxn ang="0">
                    <a:pos x="111" y="126"/>
                  </a:cxn>
                  <a:cxn ang="0">
                    <a:pos x="88" y="126"/>
                  </a:cxn>
                  <a:cxn ang="0">
                    <a:pos x="88" y="113"/>
                  </a:cxn>
                  <a:cxn ang="0">
                    <a:pos x="111" y="107"/>
                  </a:cxn>
                  <a:cxn ang="0">
                    <a:pos x="132" y="107"/>
                  </a:cxn>
                  <a:cxn ang="0">
                    <a:pos x="132" y="0"/>
                  </a:cxn>
                  <a:cxn ang="0">
                    <a:pos x="0" y="0"/>
                  </a:cxn>
                  <a:cxn ang="0">
                    <a:pos x="0" y="107"/>
                  </a:cxn>
                </a:cxnLst>
                <a:rect l="0" t="0" r="r" b="b"/>
                <a:pathLst>
                  <a:path w="132" h="132">
                    <a:moveTo>
                      <a:pt x="0" y="107"/>
                    </a:moveTo>
                    <a:lnTo>
                      <a:pt x="21" y="107"/>
                    </a:lnTo>
                    <a:lnTo>
                      <a:pt x="43" y="113"/>
                    </a:lnTo>
                    <a:lnTo>
                      <a:pt x="43" y="126"/>
                    </a:lnTo>
                    <a:lnTo>
                      <a:pt x="21" y="126"/>
                    </a:lnTo>
                    <a:lnTo>
                      <a:pt x="21" y="132"/>
                    </a:lnTo>
                    <a:lnTo>
                      <a:pt x="111" y="132"/>
                    </a:lnTo>
                    <a:lnTo>
                      <a:pt x="111" y="126"/>
                    </a:lnTo>
                    <a:lnTo>
                      <a:pt x="88" y="126"/>
                    </a:lnTo>
                    <a:lnTo>
                      <a:pt x="88" y="113"/>
                    </a:lnTo>
                    <a:lnTo>
                      <a:pt x="111" y="107"/>
                    </a:lnTo>
                    <a:lnTo>
                      <a:pt x="132" y="107"/>
                    </a:lnTo>
                    <a:lnTo>
                      <a:pt x="132" y="0"/>
                    </a:lnTo>
                    <a:lnTo>
                      <a:pt x="0" y="0"/>
                    </a:lnTo>
                    <a:lnTo>
                      <a:pt x="0" y="10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98" name="Line 790"/>
              <p:cNvSpPr>
                <a:spLocks noChangeShapeType="1"/>
              </p:cNvSpPr>
              <p:nvPr/>
            </p:nvSpPr>
            <p:spPr bwMode="auto">
              <a:xfrm>
                <a:off x="922" y="2431"/>
                <a:ext cx="4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99" name="Line 791"/>
              <p:cNvSpPr>
                <a:spLocks noChangeShapeType="1"/>
              </p:cNvSpPr>
              <p:nvPr/>
            </p:nvSpPr>
            <p:spPr bwMode="auto">
              <a:xfrm>
                <a:off x="922" y="2418"/>
                <a:ext cx="4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792"/>
            <p:cNvGrpSpPr>
              <a:grpSpLocks/>
            </p:cNvGrpSpPr>
            <p:nvPr/>
          </p:nvGrpSpPr>
          <p:grpSpPr bwMode="auto">
            <a:xfrm>
              <a:off x="470" y="1913"/>
              <a:ext cx="4646" cy="240"/>
              <a:chOff x="638" y="2273"/>
              <a:chExt cx="4646" cy="240"/>
            </a:xfrm>
          </p:grpSpPr>
          <p:sp>
            <p:nvSpPr>
              <p:cNvPr id="69401" name="Line 793"/>
              <p:cNvSpPr>
                <a:spLocks noChangeShapeType="1"/>
              </p:cNvSpPr>
              <p:nvPr/>
            </p:nvSpPr>
            <p:spPr bwMode="auto">
              <a:xfrm>
                <a:off x="900" y="2412"/>
                <a:ext cx="9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02" name="Freeform 794"/>
              <p:cNvSpPr>
                <a:spLocks noEditPoints="1"/>
              </p:cNvSpPr>
              <p:nvPr/>
            </p:nvSpPr>
            <p:spPr bwMode="auto">
              <a:xfrm>
                <a:off x="819" y="2379"/>
                <a:ext cx="47" cy="47"/>
              </a:xfrm>
              <a:custGeom>
                <a:avLst/>
                <a:gdLst/>
                <a:ahLst/>
                <a:cxnLst>
                  <a:cxn ang="0">
                    <a:pos x="4" y="29"/>
                  </a:cxn>
                  <a:cxn ang="0">
                    <a:pos x="0" y="0"/>
                  </a:cxn>
                  <a:cxn ang="0">
                    <a:pos x="7" y="29"/>
                  </a:cxn>
                  <a:cxn ang="0">
                    <a:pos x="11" y="0"/>
                  </a:cxn>
                  <a:cxn ang="0">
                    <a:pos x="7" y="29"/>
                  </a:cxn>
                  <a:cxn ang="0">
                    <a:pos x="18" y="29"/>
                  </a:cxn>
                  <a:cxn ang="0">
                    <a:pos x="15" y="0"/>
                  </a:cxn>
                  <a:cxn ang="0">
                    <a:pos x="22" y="29"/>
                  </a:cxn>
                  <a:cxn ang="0">
                    <a:pos x="26" y="0"/>
                  </a:cxn>
                  <a:cxn ang="0">
                    <a:pos x="22" y="29"/>
                  </a:cxn>
                  <a:cxn ang="0">
                    <a:pos x="33" y="29"/>
                  </a:cxn>
                  <a:cxn ang="0">
                    <a:pos x="29" y="0"/>
                  </a:cxn>
                  <a:cxn ang="0">
                    <a:pos x="36" y="29"/>
                  </a:cxn>
                  <a:cxn ang="0">
                    <a:pos x="40" y="0"/>
                  </a:cxn>
                  <a:cxn ang="0">
                    <a:pos x="36" y="29"/>
                  </a:cxn>
                  <a:cxn ang="0">
                    <a:pos x="47" y="29"/>
                  </a:cxn>
                  <a:cxn ang="0">
                    <a:pos x="44" y="0"/>
                  </a:cxn>
                  <a:cxn ang="0">
                    <a:pos x="44" y="47"/>
                  </a:cxn>
                  <a:cxn ang="0">
                    <a:pos x="47" y="33"/>
                  </a:cxn>
                  <a:cxn ang="0">
                    <a:pos x="44" y="47"/>
                  </a:cxn>
                  <a:cxn ang="0">
                    <a:pos x="40" y="47"/>
                  </a:cxn>
                  <a:cxn ang="0">
                    <a:pos x="36" y="33"/>
                  </a:cxn>
                  <a:cxn ang="0">
                    <a:pos x="29" y="47"/>
                  </a:cxn>
                  <a:cxn ang="0">
                    <a:pos x="33" y="33"/>
                  </a:cxn>
                  <a:cxn ang="0">
                    <a:pos x="29" y="47"/>
                  </a:cxn>
                  <a:cxn ang="0">
                    <a:pos x="26" y="47"/>
                  </a:cxn>
                  <a:cxn ang="0">
                    <a:pos x="22" y="33"/>
                  </a:cxn>
                  <a:cxn ang="0">
                    <a:pos x="15" y="47"/>
                  </a:cxn>
                  <a:cxn ang="0">
                    <a:pos x="18" y="33"/>
                  </a:cxn>
                  <a:cxn ang="0">
                    <a:pos x="15" y="47"/>
                  </a:cxn>
                  <a:cxn ang="0">
                    <a:pos x="11" y="47"/>
                  </a:cxn>
                  <a:cxn ang="0">
                    <a:pos x="7" y="33"/>
                  </a:cxn>
                  <a:cxn ang="0">
                    <a:pos x="0" y="47"/>
                  </a:cxn>
                  <a:cxn ang="0">
                    <a:pos x="4" y="33"/>
                  </a:cxn>
                  <a:cxn ang="0">
                    <a:pos x="0" y="47"/>
                  </a:cxn>
                </a:cxnLst>
                <a:rect l="0" t="0" r="r" b="b"/>
                <a:pathLst>
                  <a:path w="47" h="47">
                    <a:moveTo>
                      <a:pt x="0" y="29"/>
                    </a:moveTo>
                    <a:lnTo>
                      <a:pt x="4" y="2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9"/>
                    </a:lnTo>
                    <a:close/>
                    <a:moveTo>
                      <a:pt x="7" y="29"/>
                    </a:moveTo>
                    <a:lnTo>
                      <a:pt x="11" y="29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29"/>
                    </a:lnTo>
                    <a:close/>
                    <a:moveTo>
                      <a:pt x="15" y="29"/>
                    </a:moveTo>
                    <a:lnTo>
                      <a:pt x="18" y="29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5" y="29"/>
                    </a:lnTo>
                    <a:close/>
                    <a:moveTo>
                      <a:pt x="22" y="29"/>
                    </a:moveTo>
                    <a:lnTo>
                      <a:pt x="26" y="29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2" y="29"/>
                    </a:lnTo>
                    <a:close/>
                    <a:moveTo>
                      <a:pt x="29" y="29"/>
                    </a:moveTo>
                    <a:lnTo>
                      <a:pt x="33" y="29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29"/>
                    </a:lnTo>
                    <a:close/>
                    <a:moveTo>
                      <a:pt x="36" y="29"/>
                    </a:moveTo>
                    <a:lnTo>
                      <a:pt x="40" y="29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6" y="29"/>
                    </a:lnTo>
                    <a:close/>
                    <a:moveTo>
                      <a:pt x="44" y="29"/>
                    </a:moveTo>
                    <a:lnTo>
                      <a:pt x="47" y="29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4" y="29"/>
                    </a:lnTo>
                    <a:close/>
                    <a:moveTo>
                      <a:pt x="44" y="47"/>
                    </a:moveTo>
                    <a:lnTo>
                      <a:pt x="47" y="47"/>
                    </a:lnTo>
                    <a:lnTo>
                      <a:pt x="47" y="33"/>
                    </a:lnTo>
                    <a:lnTo>
                      <a:pt x="44" y="33"/>
                    </a:lnTo>
                    <a:lnTo>
                      <a:pt x="44" y="47"/>
                    </a:lnTo>
                    <a:close/>
                    <a:moveTo>
                      <a:pt x="36" y="47"/>
                    </a:moveTo>
                    <a:lnTo>
                      <a:pt x="40" y="47"/>
                    </a:lnTo>
                    <a:lnTo>
                      <a:pt x="40" y="33"/>
                    </a:lnTo>
                    <a:lnTo>
                      <a:pt x="36" y="33"/>
                    </a:lnTo>
                    <a:lnTo>
                      <a:pt x="36" y="47"/>
                    </a:lnTo>
                    <a:close/>
                    <a:moveTo>
                      <a:pt x="29" y="47"/>
                    </a:moveTo>
                    <a:lnTo>
                      <a:pt x="33" y="47"/>
                    </a:lnTo>
                    <a:lnTo>
                      <a:pt x="33" y="33"/>
                    </a:lnTo>
                    <a:lnTo>
                      <a:pt x="29" y="33"/>
                    </a:lnTo>
                    <a:lnTo>
                      <a:pt x="29" y="47"/>
                    </a:lnTo>
                    <a:close/>
                    <a:moveTo>
                      <a:pt x="22" y="47"/>
                    </a:moveTo>
                    <a:lnTo>
                      <a:pt x="26" y="47"/>
                    </a:lnTo>
                    <a:lnTo>
                      <a:pt x="26" y="33"/>
                    </a:lnTo>
                    <a:lnTo>
                      <a:pt x="22" y="33"/>
                    </a:lnTo>
                    <a:lnTo>
                      <a:pt x="22" y="47"/>
                    </a:lnTo>
                    <a:close/>
                    <a:moveTo>
                      <a:pt x="15" y="47"/>
                    </a:moveTo>
                    <a:lnTo>
                      <a:pt x="18" y="47"/>
                    </a:lnTo>
                    <a:lnTo>
                      <a:pt x="18" y="33"/>
                    </a:lnTo>
                    <a:lnTo>
                      <a:pt x="15" y="33"/>
                    </a:lnTo>
                    <a:lnTo>
                      <a:pt x="15" y="47"/>
                    </a:lnTo>
                    <a:close/>
                    <a:moveTo>
                      <a:pt x="7" y="47"/>
                    </a:moveTo>
                    <a:lnTo>
                      <a:pt x="11" y="47"/>
                    </a:lnTo>
                    <a:lnTo>
                      <a:pt x="11" y="33"/>
                    </a:lnTo>
                    <a:lnTo>
                      <a:pt x="7" y="33"/>
                    </a:lnTo>
                    <a:lnTo>
                      <a:pt x="7" y="47"/>
                    </a:lnTo>
                    <a:close/>
                    <a:moveTo>
                      <a:pt x="0" y="47"/>
                    </a:moveTo>
                    <a:lnTo>
                      <a:pt x="4" y="47"/>
                    </a:lnTo>
                    <a:lnTo>
                      <a:pt x="4" y="33"/>
                    </a:lnTo>
                    <a:lnTo>
                      <a:pt x="0" y="3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03" name="Rectangle 795"/>
              <p:cNvSpPr>
                <a:spLocks noChangeArrowheads="1"/>
              </p:cNvSpPr>
              <p:nvPr/>
            </p:nvSpPr>
            <p:spPr bwMode="auto">
              <a:xfrm>
                <a:off x="824" y="2273"/>
                <a:ext cx="37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04" name="Freeform 796"/>
              <p:cNvSpPr>
                <a:spLocks/>
              </p:cNvSpPr>
              <p:nvPr/>
            </p:nvSpPr>
            <p:spPr bwMode="auto">
              <a:xfrm>
                <a:off x="824" y="2273"/>
                <a:ext cx="3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33" y="3"/>
                  </a:cxn>
                  <a:cxn ang="0">
                    <a:pos x="37" y="0"/>
                  </a:cxn>
                </a:cxnLst>
                <a:rect l="0" t="0" r="r" b="b"/>
                <a:pathLst>
                  <a:path w="37" h="3">
                    <a:moveTo>
                      <a:pt x="0" y="0"/>
                    </a:moveTo>
                    <a:lnTo>
                      <a:pt x="4" y="3"/>
                    </a:lnTo>
                    <a:lnTo>
                      <a:pt x="33" y="3"/>
                    </a:lnTo>
                    <a:lnTo>
                      <a:pt x="3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05" name="Rectangle 797"/>
              <p:cNvSpPr>
                <a:spLocks noChangeArrowheads="1"/>
              </p:cNvSpPr>
              <p:nvPr/>
            </p:nvSpPr>
            <p:spPr bwMode="auto">
              <a:xfrm>
                <a:off x="824" y="2291"/>
                <a:ext cx="37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06" name="Rectangle 798"/>
              <p:cNvSpPr>
                <a:spLocks noChangeArrowheads="1"/>
              </p:cNvSpPr>
              <p:nvPr/>
            </p:nvSpPr>
            <p:spPr bwMode="auto">
              <a:xfrm>
                <a:off x="824" y="2309"/>
                <a:ext cx="37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07" name="Rectangle 799"/>
              <p:cNvSpPr>
                <a:spLocks noChangeArrowheads="1"/>
              </p:cNvSpPr>
              <p:nvPr/>
            </p:nvSpPr>
            <p:spPr bwMode="auto">
              <a:xfrm>
                <a:off x="824" y="2327"/>
                <a:ext cx="37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08" name="Rectangle 800"/>
              <p:cNvSpPr>
                <a:spLocks noChangeArrowheads="1"/>
              </p:cNvSpPr>
              <p:nvPr/>
            </p:nvSpPr>
            <p:spPr bwMode="auto">
              <a:xfrm>
                <a:off x="824" y="2346"/>
                <a:ext cx="37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09" name="Rectangle 801"/>
              <p:cNvSpPr>
                <a:spLocks noChangeArrowheads="1"/>
              </p:cNvSpPr>
              <p:nvPr/>
            </p:nvSpPr>
            <p:spPr bwMode="auto">
              <a:xfrm>
                <a:off x="819" y="2379"/>
                <a:ext cx="4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10" name="Rectangle 802"/>
              <p:cNvSpPr>
                <a:spLocks noChangeArrowheads="1"/>
              </p:cNvSpPr>
              <p:nvPr/>
            </p:nvSpPr>
            <p:spPr bwMode="auto">
              <a:xfrm>
                <a:off x="826" y="2379"/>
                <a:ext cx="4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11" name="Rectangle 803"/>
              <p:cNvSpPr>
                <a:spLocks noChangeArrowheads="1"/>
              </p:cNvSpPr>
              <p:nvPr/>
            </p:nvSpPr>
            <p:spPr bwMode="auto">
              <a:xfrm>
                <a:off x="834" y="2379"/>
                <a:ext cx="3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12" name="Rectangle 804"/>
              <p:cNvSpPr>
                <a:spLocks noChangeArrowheads="1"/>
              </p:cNvSpPr>
              <p:nvPr/>
            </p:nvSpPr>
            <p:spPr bwMode="auto">
              <a:xfrm>
                <a:off x="841" y="2379"/>
                <a:ext cx="4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13" name="Rectangle 805"/>
              <p:cNvSpPr>
                <a:spLocks noChangeArrowheads="1"/>
              </p:cNvSpPr>
              <p:nvPr/>
            </p:nvSpPr>
            <p:spPr bwMode="auto">
              <a:xfrm>
                <a:off x="848" y="2379"/>
                <a:ext cx="4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14" name="Rectangle 806"/>
              <p:cNvSpPr>
                <a:spLocks noChangeArrowheads="1"/>
              </p:cNvSpPr>
              <p:nvPr/>
            </p:nvSpPr>
            <p:spPr bwMode="auto">
              <a:xfrm>
                <a:off x="855" y="2379"/>
                <a:ext cx="4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15" name="Rectangle 807"/>
              <p:cNvSpPr>
                <a:spLocks noChangeArrowheads="1"/>
              </p:cNvSpPr>
              <p:nvPr/>
            </p:nvSpPr>
            <p:spPr bwMode="auto">
              <a:xfrm>
                <a:off x="863" y="2379"/>
                <a:ext cx="3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16" name="Rectangle 808"/>
              <p:cNvSpPr>
                <a:spLocks noChangeArrowheads="1"/>
              </p:cNvSpPr>
              <p:nvPr/>
            </p:nvSpPr>
            <p:spPr bwMode="auto">
              <a:xfrm>
                <a:off x="863" y="2412"/>
                <a:ext cx="3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17" name="Rectangle 809"/>
              <p:cNvSpPr>
                <a:spLocks noChangeArrowheads="1"/>
              </p:cNvSpPr>
              <p:nvPr/>
            </p:nvSpPr>
            <p:spPr bwMode="auto">
              <a:xfrm>
                <a:off x="855" y="2412"/>
                <a:ext cx="4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18" name="Rectangle 810"/>
              <p:cNvSpPr>
                <a:spLocks noChangeArrowheads="1"/>
              </p:cNvSpPr>
              <p:nvPr/>
            </p:nvSpPr>
            <p:spPr bwMode="auto">
              <a:xfrm>
                <a:off x="848" y="2412"/>
                <a:ext cx="4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19" name="Rectangle 811"/>
              <p:cNvSpPr>
                <a:spLocks noChangeArrowheads="1"/>
              </p:cNvSpPr>
              <p:nvPr/>
            </p:nvSpPr>
            <p:spPr bwMode="auto">
              <a:xfrm>
                <a:off x="841" y="2412"/>
                <a:ext cx="4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20" name="Rectangle 812"/>
              <p:cNvSpPr>
                <a:spLocks noChangeArrowheads="1"/>
              </p:cNvSpPr>
              <p:nvPr/>
            </p:nvSpPr>
            <p:spPr bwMode="auto">
              <a:xfrm>
                <a:off x="834" y="2412"/>
                <a:ext cx="3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21" name="Rectangle 813"/>
              <p:cNvSpPr>
                <a:spLocks noChangeArrowheads="1"/>
              </p:cNvSpPr>
              <p:nvPr/>
            </p:nvSpPr>
            <p:spPr bwMode="auto">
              <a:xfrm>
                <a:off x="826" y="2412"/>
                <a:ext cx="4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22" name="Rectangle 814"/>
              <p:cNvSpPr>
                <a:spLocks noChangeArrowheads="1"/>
              </p:cNvSpPr>
              <p:nvPr/>
            </p:nvSpPr>
            <p:spPr bwMode="auto">
              <a:xfrm>
                <a:off x="819" y="2412"/>
                <a:ext cx="4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23" name="Line 815"/>
              <p:cNvSpPr>
                <a:spLocks noChangeShapeType="1"/>
              </p:cNvSpPr>
              <p:nvPr/>
            </p:nvSpPr>
            <p:spPr bwMode="auto">
              <a:xfrm flipV="1">
                <a:off x="824" y="2276"/>
                <a:ext cx="4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24" name="Line 816"/>
              <p:cNvSpPr>
                <a:spLocks noChangeShapeType="1"/>
              </p:cNvSpPr>
              <p:nvPr/>
            </p:nvSpPr>
            <p:spPr bwMode="auto">
              <a:xfrm>
                <a:off x="857" y="2276"/>
                <a:ext cx="4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25" name="Line 817"/>
              <p:cNvSpPr>
                <a:spLocks noChangeShapeType="1"/>
              </p:cNvSpPr>
              <p:nvPr/>
            </p:nvSpPr>
            <p:spPr bwMode="auto">
              <a:xfrm>
                <a:off x="826" y="2340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26" name="Line 818"/>
              <p:cNvSpPr>
                <a:spLocks noChangeShapeType="1"/>
              </p:cNvSpPr>
              <p:nvPr/>
            </p:nvSpPr>
            <p:spPr bwMode="auto">
              <a:xfrm>
                <a:off x="826" y="2337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27" name="Line 819"/>
              <p:cNvSpPr>
                <a:spLocks noChangeShapeType="1"/>
              </p:cNvSpPr>
              <p:nvPr/>
            </p:nvSpPr>
            <p:spPr bwMode="auto">
              <a:xfrm>
                <a:off x="826" y="2335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28" name="Line 820"/>
              <p:cNvSpPr>
                <a:spLocks noChangeShapeType="1"/>
              </p:cNvSpPr>
              <p:nvPr/>
            </p:nvSpPr>
            <p:spPr bwMode="auto">
              <a:xfrm>
                <a:off x="826" y="2332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29" name="Line 821"/>
              <p:cNvSpPr>
                <a:spLocks noChangeShapeType="1"/>
              </p:cNvSpPr>
              <p:nvPr/>
            </p:nvSpPr>
            <p:spPr bwMode="auto">
              <a:xfrm>
                <a:off x="826" y="2329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30" name="Rectangle 822"/>
              <p:cNvSpPr>
                <a:spLocks noChangeArrowheads="1"/>
              </p:cNvSpPr>
              <p:nvPr/>
            </p:nvSpPr>
            <p:spPr bwMode="auto">
              <a:xfrm>
                <a:off x="842" y="2294"/>
                <a:ext cx="12" cy="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31" name="Rectangle 823"/>
              <p:cNvSpPr>
                <a:spLocks noChangeArrowheads="1"/>
              </p:cNvSpPr>
              <p:nvPr/>
            </p:nvSpPr>
            <p:spPr bwMode="auto">
              <a:xfrm>
                <a:off x="853" y="2319"/>
                <a:ext cx="5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32" name="Rectangle 824"/>
              <p:cNvSpPr>
                <a:spLocks noChangeArrowheads="1"/>
              </p:cNvSpPr>
              <p:nvPr/>
            </p:nvSpPr>
            <p:spPr bwMode="auto">
              <a:xfrm>
                <a:off x="853" y="2329"/>
                <a:ext cx="5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33" name="Rectangle 825"/>
              <p:cNvSpPr>
                <a:spLocks noChangeArrowheads="1"/>
              </p:cNvSpPr>
              <p:nvPr/>
            </p:nvSpPr>
            <p:spPr bwMode="auto">
              <a:xfrm>
                <a:off x="853" y="2333"/>
                <a:ext cx="5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34" name="Freeform 826"/>
              <p:cNvSpPr>
                <a:spLocks noEditPoints="1"/>
              </p:cNvSpPr>
              <p:nvPr/>
            </p:nvSpPr>
            <p:spPr bwMode="auto">
              <a:xfrm>
                <a:off x="837" y="2315"/>
                <a:ext cx="170" cy="9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1" y="3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63" y="93"/>
                  </a:cxn>
                  <a:cxn ang="0">
                    <a:pos x="170" y="93"/>
                  </a:cxn>
                  <a:cxn ang="0">
                    <a:pos x="170" y="91"/>
                  </a:cxn>
                  <a:cxn ang="0">
                    <a:pos x="163" y="91"/>
                  </a:cxn>
                  <a:cxn ang="0">
                    <a:pos x="163" y="93"/>
                  </a:cxn>
                  <a:cxn ang="0">
                    <a:pos x="63" y="73"/>
                  </a:cxn>
                  <a:cxn ang="0">
                    <a:pos x="63" y="11"/>
                  </a:cxn>
                  <a:cxn ang="0">
                    <a:pos x="153" y="11"/>
                  </a:cxn>
                  <a:cxn ang="0">
                    <a:pos x="153" y="73"/>
                  </a:cxn>
                  <a:cxn ang="0">
                    <a:pos x="63" y="73"/>
                  </a:cxn>
                  <a:cxn ang="0">
                    <a:pos x="58" y="77"/>
                  </a:cxn>
                  <a:cxn ang="0">
                    <a:pos x="157" y="77"/>
                  </a:cxn>
                  <a:cxn ang="0">
                    <a:pos x="157" y="7"/>
                  </a:cxn>
                  <a:cxn ang="0">
                    <a:pos x="161" y="7"/>
                  </a:cxn>
                  <a:cxn ang="0">
                    <a:pos x="161" y="3"/>
                  </a:cxn>
                  <a:cxn ang="0">
                    <a:pos x="54" y="3"/>
                  </a:cxn>
                  <a:cxn ang="0">
                    <a:pos x="54" y="81"/>
                  </a:cxn>
                  <a:cxn ang="0">
                    <a:pos x="58" y="81"/>
                  </a:cxn>
                  <a:cxn ang="0">
                    <a:pos x="58" y="77"/>
                  </a:cxn>
                </a:cxnLst>
                <a:rect l="0" t="0" r="r" b="b"/>
                <a:pathLst>
                  <a:path w="170" h="93">
                    <a:moveTo>
                      <a:pt x="0" y="3"/>
                    </a:moveTo>
                    <a:lnTo>
                      <a:pt x="11" y="3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  <a:moveTo>
                      <a:pt x="163" y="93"/>
                    </a:moveTo>
                    <a:lnTo>
                      <a:pt x="170" y="93"/>
                    </a:lnTo>
                    <a:lnTo>
                      <a:pt x="170" y="91"/>
                    </a:lnTo>
                    <a:lnTo>
                      <a:pt x="163" y="91"/>
                    </a:lnTo>
                    <a:lnTo>
                      <a:pt x="163" y="93"/>
                    </a:lnTo>
                    <a:close/>
                    <a:moveTo>
                      <a:pt x="63" y="73"/>
                    </a:moveTo>
                    <a:lnTo>
                      <a:pt x="63" y="11"/>
                    </a:lnTo>
                    <a:lnTo>
                      <a:pt x="153" y="11"/>
                    </a:lnTo>
                    <a:lnTo>
                      <a:pt x="153" y="73"/>
                    </a:lnTo>
                    <a:lnTo>
                      <a:pt x="63" y="73"/>
                    </a:lnTo>
                    <a:close/>
                    <a:moveTo>
                      <a:pt x="58" y="77"/>
                    </a:moveTo>
                    <a:lnTo>
                      <a:pt x="157" y="77"/>
                    </a:lnTo>
                    <a:lnTo>
                      <a:pt x="157" y="7"/>
                    </a:lnTo>
                    <a:lnTo>
                      <a:pt x="161" y="7"/>
                    </a:lnTo>
                    <a:lnTo>
                      <a:pt x="161" y="3"/>
                    </a:lnTo>
                    <a:lnTo>
                      <a:pt x="54" y="3"/>
                    </a:lnTo>
                    <a:lnTo>
                      <a:pt x="54" y="81"/>
                    </a:lnTo>
                    <a:lnTo>
                      <a:pt x="58" y="81"/>
                    </a:lnTo>
                    <a:lnTo>
                      <a:pt x="58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35" name="Rectangle 827"/>
              <p:cNvSpPr>
                <a:spLocks noChangeArrowheads="1"/>
              </p:cNvSpPr>
              <p:nvPr/>
            </p:nvSpPr>
            <p:spPr bwMode="auto">
              <a:xfrm>
                <a:off x="837" y="2315"/>
                <a:ext cx="11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36" name="Rectangle 828"/>
              <p:cNvSpPr>
                <a:spLocks noChangeArrowheads="1"/>
              </p:cNvSpPr>
              <p:nvPr/>
            </p:nvSpPr>
            <p:spPr bwMode="auto">
              <a:xfrm>
                <a:off x="1000" y="2406"/>
                <a:ext cx="7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37" name="Rectangle 829"/>
              <p:cNvSpPr>
                <a:spLocks noChangeArrowheads="1"/>
              </p:cNvSpPr>
              <p:nvPr/>
            </p:nvSpPr>
            <p:spPr bwMode="auto">
              <a:xfrm>
                <a:off x="900" y="2326"/>
                <a:ext cx="90" cy="6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38" name="Freeform 830"/>
              <p:cNvSpPr>
                <a:spLocks/>
              </p:cNvSpPr>
              <p:nvPr/>
            </p:nvSpPr>
            <p:spPr bwMode="auto">
              <a:xfrm>
                <a:off x="891" y="2318"/>
                <a:ext cx="107" cy="78"/>
              </a:xfrm>
              <a:custGeom>
                <a:avLst/>
                <a:gdLst/>
                <a:ahLst/>
                <a:cxnLst>
                  <a:cxn ang="0">
                    <a:pos x="4" y="74"/>
                  </a:cxn>
                  <a:cxn ang="0">
                    <a:pos x="103" y="74"/>
                  </a:cxn>
                  <a:cxn ang="0">
                    <a:pos x="103" y="4"/>
                  </a:cxn>
                  <a:cxn ang="0">
                    <a:pos x="107" y="4"/>
                  </a:cxn>
                  <a:cxn ang="0">
                    <a:pos x="107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4" y="78"/>
                  </a:cxn>
                  <a:cxn ang="0">
                    <a:pos x="4" y="74"/>
                  </a:cxn>
                </a:cxnLst>
                <a:rect l="0" t="0" r="r" b="b"/>
                <a:pathLst>
                  <a:path w="107" h="78">
                    <a:moveTo>
                      <a:pt x="4" y="74"/>
                    </a:moveTo>
                    <a:lnTo>
                      <a:pt x="103" y="74"/>
                    </a:lnTo>
                    <a:lnTo>
                      <a:pt x="103" y="4"/>
                    </a:lnTo>
                    <a:lnTo>
                      <a:pt x="107" y="4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4" y="78"/>
                    </a:lnTo>
                    <a:lnTo>
                      <a:pt x="4" y="7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39" name="Freeform 831"/>
              <p:cNvSpPr>
                <a:spLocks/>
              </p:cNvSpPr>
              <p:nvPr/>
            </p:nvSpPr>
            <p:spPr bwMode="auto">
              <a:xfrm>
                <a:off x="879" y="2406"/>
                <a:ext cx="6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66" y="6"/>
                  </a:cxn>
                </a:cxnLst>
                <a:rect l="0" t="0" r="r" b="b"/>
                <a:pathLst>
                  <a:path w="66" h="6">
                    <a:moveTo>
                      <a:pt x="0" y="0"/>
                    </a:moveTo>
                    <a:lnTo>
                      <a:pt x="66" y="0"/>
                    </a:lnTo>
                    <a:lnTo>
                      <a:pt x="66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40" name="Line 832"/>
              <p:cNvSpPr>
                <a:spLocks noChangeShapeType="1"/>
              </p:cNvSpPr>
              <p:nvPr/>
            </p:nvSpPr>
            <p:spPr bwMode="auto">
              <a:xfrm flipV="1">
                <a:off x="912" y="2406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41" name="Freeform 833"/>
              <p:cNvSpPr>
                <a:spLocks/>
              </p:cNvSpPr>
              <p:nvPr/>
            </p:nvSpPr>
            <p:spPr bwMode="auto">
              <a:xfrm>
                <a:off x="770" y="2316"/>
                <a:ext cx="175" cy="175"/>
              </a:xfrm>
              <a:custGeom>
                <a:avLst/>
                <a:gdLst/>
                <a:ahLst/>
                <a:cxnLst>
                  <a:cxn ang="0">
                    <a:pos x="38" y="115"/>
                  </a:cxn>
                  <a:cxn ang="0">
                    <a:pos x="0" y="115"/>
                  </a:cxn>
                  <a:cxn ang="0">
                    <a:pos x="0" y="175"/>
                  </a:cxn>
                  <a:cxn ang="0">
                    <a:pos x="175" y="175"/>
                  </a:cxn>
                  <a:cxn ang="0">
                    <a:pos x="175" y="115"/>
                  </a:cxn>
                  <a:cxn ang="0">
                    <a:pos x="136" y="115"/>
                  </a:cxn>
                  <a:cxn ang="0">
                    <a:pos x="136" y="106"/>
                  </a:cxn>
                  <a:cxn ang="0">
                    <a:pos x="153" y="106"/>
                  </a:cxn>
                  <a:cxn ang="0">
                    <a:pos x="153" y="0"/>
                  </a:cxn>
                  <a:cxn ang="0">
                    <a:pos x="22" y="0"/>
                  </a:cxn>
                  <a:cxn ang="0">
                    <a:pos x="22" y="106"/>
                  </a:cxn>
                  <a:cxn ang="0">
                    <a:pos x="38" y="106"/>
                  </a:cxn>
                  <a:cxn ang="0">
                    <a:pos x="38" y="115"/>
                  </a:cxn>
                </a:cxnLst>
                <a:rect l="0" t="0" r="r" b="b"/>
                <a:pathLst>
                  <a:path w="175" h="175">
                    <a:moveTo>
                      <a:pt x="38" y="115"/>
                    </a:moveTo>
                    <a:lnTo>
                      <a:pt x="0" y="115"/>
                    </a:lnTo>
                    <a:lnTo>
                      <a:pt x="0" y="175"/>
                    </a:lnTo>
                    <a:lnTo>
                      <a:pt x="175" y="175"/>
                    </a:lnTo>
                    <a:lnTo>
                      <a:pt x="175" y="115"/>
                    </a:lnTo>
                    <a:lnTo>
                      <a:pt x="136" y="115"/>
                    </a:lnTo>
                    <a:lnTo>
                      <a:pt x="136" y="106"/>
                    </a:lnTo>
                    <a:lnTo>
                      <a:pt x="153" y="106"/>
                    </a:lnTo>
                    <a:lnTo>
                      <a:pt x="153" y="0"/>
                    </a:lnTo>
                    <a:lnTo>
                      <a:pt x="22" y="0"/>
                    </a:lnTo>
                    <a:lnTo>
                      <a:pt x="22" y="106"/>
                    </a:lnTo>
                    <a:lnTo>
                      <a:pt x="38" y="106"/>
                    </a:lnTo>
                    <a:lnTo>
                      <a:pt x="38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42" name="Freeform 834"/>
              <p:cNvSpPr>
                <a:spLocks/>
              </p:cNvSpPr>
              <p:nvPr/>
            </p:nvSpPr>
            <p:spPr bwMode="auto">
              <a:xfrm>
                <a:off x="770" y="2316"/>
                <a:ext cx="175" cy="175"/>
              </a:xfrm>
              <a:custGeom>
                <a:avLst/>
                <a:gdLst/>
                <a:ahLst/>
                <a:cxnLst>
                  <a:cxn ang="0">
                    <a:pos x="38" y="115"/>
                  </a:cxn>
                  <a:cxn ang="0">
                    <a:pos x="0" y="115"/>
                  </a:cxn>
                  <a:cxn ang="0">
                    <a:pos x="0" y="175"/>
                  </a:cxn>
                  <a:cxn ang="0">
                    <a:pos x="175" y="175"/>
                  </a:cxn>
                  <a:cxn ang="0">
                    <a:pos x="175" y="115"/>
                  </a:cxn>
                  <a:cxn ang="0">
                    <a:pos x="136" y="115"/>
                  </a:cxn>
                  <a:cxn ang="0">
                    <a:pos x="136" y="106"/>
                  </a:cxn>
                  <a:cxn ang="0">
                    <a:pos x="153" y="106"/>
                  </a:cxn>
                  <a:cxn ang="0">
                    <a:pos x="153" y="0"/>
                  </a:cxn>
                  <a:cxn ang="0">
                    <a:pos x="22" y="0"/>
                  </a:cxn>
                  <a:cxn ang="0">
                    <a:pos x="22" y="106"/>
                  </a:cxn>
                  <a:cxn ang="0">
                    <a:pos x="38" y="106"/>
                  </a:cxn>
                  <a:cxn ang="0">
                    <a:pos x="38" y="115"/>
                  </a:cxn>
                </a:cxnLst>
                <a:rect l="0" t="0" r="r" b="b"/>
                <a:pathLst>
                  <a:path w="175" h="175">
                    <a:moveTo>
                      <a:pt x="38" y="115"/>
                    </a:moveTo>
                    <a:lnTo>
                      <a:pt x="0" y="115"/>
                    </a:lnTo>
                    <a:lnTo>
                      <a:pt x="0" y="175"/>
                    </a:lnTo>
                    <a:lnTo>
                      <a:pt x="175" y="175"/>
                    </a:lnTo>
                    <a:lnTo>
                      <a:pt x="175" y="115"/>
                    </a:lnTo>
                    <a:lnTo>
                      <a:pt x="136" y="115"/>
                    </a:lnTo>
                    <a:lnTo>
                      <a:pt x="136" y="106"/>
                    </a:lnTo>
                    <a:lnTo>
                      <a:pt x="153" y="106"/>
                    </a:lnTo>
                    <a:lnTo>
                      <a:pt x="153" y="0"/>
                    </a:lnTo>
                    <a:lnTo>
                      <a:pt x="22" y="0"/>
                    </a:lnTo>
                    <a:lnTo>
                      <a:pt x="22" y="106"/>
                    </a:lnTo>
                    <a:lnTo>
                      <a:pt x="38" y="106"/>
                    </a:lnTo>
                    <a:lnTo>
                      <a:pt x="38" y="1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43" name="Line 835"/>
              <p:cNvSpPr>
                <a:spLocks noChangeShapeType="1"/>
              </p:cNvSpPr>
              <p:nvPr/>
            </p:nvSpPr>
            <p:spPr bwMode="auto">
              <a:xfrm>
                <a:off x="808" y="2431"/>
                <a:ext cx="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44" name="Line 836"/>
              <p:cNvSpPr>
                <a:spLocks noChangeShapeType="1"/>
              </p:cNvSpPr>
              <p:nvPr/>
            </p:nvSpPr>
            <p:spPr bwMode="auto">
              <a:xfrm>
                <a:off x="808" y="2422"/>
                <a:ext cx="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45" name="Freeform 837"/>
              <p:cNvSpPr>
                <a:spLocks noEditPoints="1"/>
              </p:cNvSpPr>
              <p:nvPr/>
            </p:nvSpPr>
            <p:spPr bwMode="auto">
              <a:xfrm>
                <a:off x="860" y="2436"/>
                <a:ext cx="71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58" y="50"/>
                  </a:cxn>
                  <a:cxn ang="0">
                    <a:pos x="58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63" y="8"/>
                  </a:cxn>
                  <a:cxn ang="0">
                    <a:pos x="71" y="8"/>
                  </a:cxn>
                  <a:cxn ang="0">
                    <a:pos x="71" y="0"/>
                  </a:cxn>
                  <a:cxn ang="0">
                    <a:pos x="63" y="0"/>
                  </a:cxn>
                  <a:cxn ang="0">
                    <a:pos x="63" y="8"/>
                  </a:cxn>
                </a:cxnLst>
                <a:rect l="0" t="0" r="r" b="b"/>
                <a:pathLst>
                  <a:path w="71" h="50">
                    <a:moveTo>
                      <a:pt x="0" y="50"/>
                    </a:moveTo>
                    <a:lnTo>
                      <a:pt x="58" y="50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  <a:moveTo>
                      <a:pt x="63" y="8"/>
                    </a:moveTo>
                    <a:lnTo>
                      <a:pt x="71" y="8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46" name="Rectangle 838"/>
              <p:cNvSpPr>
                <a:spLocks noChangeArrowheads="1"/>
              </p:cNvSpPr>
              <p:nvPr/>
            </p:nvSpPr>
            <p:spPr bwMode="auto">
              <a:xfrm>
                <a:off x="860" y="2436"/>
                <a:ext cx="58" cy="5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47" name="Line 839"/>
              <p:cNvSpPr>
                <a:spLocks noChangeShapeType="1"/>
              </p:cNvSpPr>
              <p:nvPr/>
            </p:nvSpPr>
            <p:spPr bwMode="auto">
              <a:xfrm>
                <a:off x="860" y="2453"/>
                <a:ext cx="5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48" name="Line 840"/>
              <p:cNvSpPr>
                <a:spLocks noChangeShapeType="1"/>
              </p:cNvSpPr>
              <p:nvPr/>
            </p:nvSpPr>
            <p:spPr bwMode="auto">
              <a:xfrm>
                <a:off x="860" y="2469"/>
                <a:ext cx="5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49" name="Line 841"/>
              <p:cNvSpPr>
                <a:spLocks noChangeShapeType="1"/>
              </p:cNvSpPr>
              <p:nvPr/>
            </p:nvSpPr>
            <p:spPr bwMode="auto">
              <a:xfrm>
                <a:off x="863" y="2461"/>
                <a:ext cx="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50" name="Rectangle 842"/>
              <p:cNvSpPr>
                <a:spLocks noChangeArrowheads="1"/>
              </p:cNvSpPr>
              <p:nvPr/>
            </p:nvSpPr>
            <p:spPr bwMode="auto">
              <a:xfrm>
                <a:off x="893" y="2455"/>
                <a:ext cx="16" cy="1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51" name="Rectangle 843"/>
              <p:cNvSpPr>
                <a:spLocks noChangeArrowheads="1"/>
              </p:cNvSpPr>
              <p:nvPr/>
            </p:nvSpPr>
            <p:spPr bwMode="auto">
              <a:xfrm>
                <a:off x="923" y="2436"/>
                <a:ext cx="8" cy="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52" name="Freeform 844"/>
              <p:cNvSpPr>
                <a:spLocks noEditPoints="1"/>
              </p:cNvSpPr>
              <p:nvPr/>
            </p:nvSpPr>
            <p:spPr bwMode="auto">
              <a:xfrm>
                <a:off x="775" y="2328"/>
                <a:ext cx="164" cy="118"/>
              </a:xfrm>
              <a:custGeom>
                <a:avLst/>
                <a:gdLst/>
                <a:ahLst/>
                <a:cxnLst>
                  <a:cxn ang="0">
                    <a:pos x="138" y="84"/>
                  </a:cxn>
                  <a:cxn ang="0">
                    <a:pos x="144" y="84"/>
                  </a:cxn>
                  <a:cxn ang="0">
                    <a:pos x="144" y="82"/>
                  </a:cxn>
                  <a:cxn ang="0">
                    <a:pos x="138" y="82"/>
                  </a:cxn>
                  <a:cxn ang="0">
                    <a:pos x="138" y="84"/>
                  </a:cxn>
                  <a:cxn ang="0">
                    <a:pos x="37" y="70"/>
                  </a:cxn>
                  <a:cxn ang="0">
                    <a:pos x="37" y="8"/>
                  </a:cxn>
                  <a:cxn ang="0">
                    <a:pos x="127" y="8"/>
                  </a:cxn>
                  <a:cxn ang="0">
                    <a:pos x="127" y="70"/>
                  </a:cxn>
                  <a:cxn ang="0">
                    <a:pos x="37" y="70"/>
                  </a:cxn>
                  <a:cxn ang="0">
                    <a:pos x="33" y="74"/>
                  </a:cxn>
                  <a:cxn ang="0">
                    <a:pos x="131" y="74"/>
                  </a:cxn>
                  <a:cxn ang="0">
                    <a:pos x="131" y="4"/>
                  </a:cxn>
                  <a:cxn ang="0">
                    <a:pos x="136" y="4"/>
                  </a:cxn>
                  <a:cxn ang="0">
                    <a:pos x="136" y="0"/>
                  </a:cxn>
                  <a:cxn ang="0">
                    <a:pos x="29" y="0"/>
                  </a:cxn>
                  <a:cxn ang="0">
                    <a:pos x="29" y="78"/>
                  </a:cxn>
                  <a:cxn ang="0">
                    <a:pos x="33" y="78"/>
                  </a:cxn>
                  <a:cxn ang="0">
                    <a:pos x="33" y="74"/>
                  </a:cxn>
                  <a:cxn ang="0">
                    <a:pos x="0" y="113"/>
                  </a:cxn>
                  <a:cxn ang="0">
                    <a:pos x="17" y="113"/>
                  </a:cxn>
                  <a:cxn ang="0">
                    <a:pos x="17" y="108"/>
                  </a:cxn>
                  <a:cxn ang="0">
                    <a:pos x="0" y="108"/>
                  </a:cxn>
                  <a:cxn ang="0">
                    <a:pos x="0" y="113"/>
                  </a:cxn>
                  <a:cxn ang="0">
                    <a:pos x="96" y="118"/>
                  </a:cxn>
                  <a:cxn ang="0">
                    <a:pos x="131" y="118"/>
                  </a:cxn>
                  <a:cxn ang="0">
                    <a:pos x="131" y="115"/>
                  </a:cxn>
                  <a:cxn ang="0">
                    <a:pos x="96" y="115"/>
                  </a:cxn>
                  <a:cxn ang="0">
                    <a:pos x="96" y="118"/>
                  </a:cxn>
                  <a:cxn ang="0">
                    <a:pos x="159" y="111"/>
                  </a:cxn>
                  <a:cxn ang="0">
                    <a:pos x="164" y="111"/>
                  </a:cxn>
                  <a:cxn ang="0">
                    <a:pos x="164" y="108"/>
                  </a:cxn>
                  <a:cxn ang="0">
                    <a:pos x="159" y="108"/>
                  </a:cxn>
                  <a:cxn ang="0">
                    <a:pos x="159" y="111"/>
                  </a:cxn>
                  <a:cxn ang="0">
                    <a:pos x="159" y="116"/>
                  </a:cxn>
                  <a:cxn ang="0">
                    <a:pos x="164" y="116"/>
                  </a:cxn>
                  <a:cxn ang="0">
                    <a:pos x="164" y="113"/>
                  </a:cxn>
                  <a:cxn ang="0">
                    <a:pos x="159" y="113"/>
                  </a:cxn>
                  <a:cxn ang="0">
                    <a:pos x="159" y="116"/>
                  </a:cxn>
                </a:cxnLst>
                <a:rect l="0" t="0" r="r" b="b"/>
                <a:pathLst>
                  <a:path w="164" h="118">
                    <a:moveTo>
                      <a:pt x="138" y="84"/>
                    </a:moveTo>
                    <a:lnTo>
                      <a:pt x="144" y="84"/>
                    </a:lnTo>
                    <a:lnTo>
                      <a:pt x="144" y="82"/>
                    </a:lnTo>
                    <a:lnTo>
                      <a:pt x="138" y="82"/>
                    </a:lnTo>
                    <a:lnTo>
                      <a:pt x="138" y="84"/>
                    </a:lnTo>
                    <a:close/>
                    <a:moveTo>
                      <a:pt x="37" y="70"/>
                    </a:moveTo>
                    <a:lnTo>
                      <a:pt x="37" y="8"/>
                    </a:lnTo>
                    <a:lnTo>
                      <a:pt x="127" y="8"/>
                    </a:lnTo>
                    <a:lnTo>
                      <a:pt x="127" y="70"/>
                    </a:lnTo>
                    <a:lnTo>
                      <a:pt x="37" y="70"/>
                    </a:lnTo>
                    <a:close/>
                    <a:moveTo>
                      <a:pt x="33" y="74"/>
                    </a:moveTo>
                    <a:lnTo>
                      <a:pt x="131" y="74"/>
                    </a:lnTo>
                    <a:lnTo>
                      <a:pt x="131" y="4"/>
                    </a:lnTo>
                    <a:lnTo>
                      <a:pt x="136" y="4"/>
                    </a:lnTo>
                    <a:lnTo>
                      <a:pt x="136" y="0"/>
                    </a:lnTo>
                    <a:lnTo>
                      <a:pt x="29" y="0"/>
                    </a:lnTo>
                    <a:lnTo>
                      <a:pt x="29" y="78"/>
                    </a:lnTo>
                    <a:lnTo>
                      <a:pt x="33" y="78"/>
                    </a:lnTo>
                    <a:lnTo>
                      <a:pt x="33" y="74"/>
                    </a:lnTo>
                    <a:close/>
                    <a:moveTo>
                      <a:pt x="0" y="113"/>
                    </a:moveTo>
                    <a:lnTo>
                      <a:pt x="17" y="113"/>
                    </a:lnTo>
                    <a:lnTo>
                      <a:pt x="17" y="108"/>
                    </a:lnTo>
                    <a:lnTo>
                      <a:pt x="0" y="108"/>
                    </a:lnTo>
                    <a:lnTo>
                      <a:pt x="0" y="113"/>
                    </a:lnTo>
                    <a:close/>
                    <a:moveTo>
                      <a:pt x="96" y="118"/>
                    </a:moveTo>
                    <a:lnTo>
                      <a:pt x="131" y="118"/>
                    </a:lnTo>
                    <a:lnTo>
                      <a:pt x="131" y="115"/>
                    </a:lnTo>
                    <a:lnTo>
                      <a:pt x="96" y="115"/>
                    </a:lnTo>
                    <a:lnTo>
                      <a:pt x="96" y="118"/>
                    </a:lnTo>
                    <a:close/>
                    <a:moveTo>
                      <a:pt x="159" y="111"/>
                    </a:moveTo>
                    <a:lnTo>
                      <a:pt x="164" y="111"/>
                    </a:lnTo>
                    <a:lnTo>
                      <a:pt x="164" y="108"/>
                    </a:lnTo>
                    <a:lnTo>
                      <a:pt x="159" y="108"/>
                    </a:lnTo>
                    <a:lnTo>
                      <a:pt x="159" y="111"/>
                    </a:lnTo>
                    <a:close/>
                    <a:moveTo>
                      <a:pt x="159" y="116"/>
                    </a:moveTo>
                    <a:lnTo>
                      <a:pt x="164" y="116"/>
                    </a:lnTo>
                    <a:lnTo>
                      <a:pt x="164" y="113"/>
                    </a:lnTo>
                    <a:lnTo>
                      <a:pt x="159" y="113"/>
                    </a:lnTo>
                    <a:lnTo>
                      <a:pt x="159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53" name="Rectangle 845"/>
              <p:cNvSpPr>
                <a:spLocks noChangeArrowheads="1"/>
              </p:cNvSpPr>
              <p:nvPr/>
            </p:nvSpPr>
            <p:spPr bwMode="auto">
              <a:xfrm>
                <a:off x="913" y="2410"/>
                <a:ext cx="6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54" name="Rectangle 846"/>
              <p:cNvSpPr>
                <a:spLocks noChangeArrowheads="1"/>
              </p:cNvSpPr>
              <p:nvPr/>
            </p:nvSpPr>
            <p:spPr bwMode="auto">
              <a:xfrm>
                <a:off x="812" y="2336"/>
                <a:ext cx="90" cy="6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55" name="Freeform 847"/>
              <p:cNvSpPr>
                <a:spLocks/>
              </p:cNvSpPr>
              <p:nvPr/>
            </p:nvSpPr>
            <p:spPr bwMode="auto">
              <a:xfrm>
                <a:off x="804" y="2328"/>
                <a:ext cx="107" cy="78"/>
              </a:xfrm>
              <a:custGeom>
                <a:avLst/>
                <a:gdLst/>
                <a:ahLst/>
                <a:cxnLst>
                  <a:cxn ang="0">
                    <a:pos x="4" y="74"/>
                  </a:cxn>
                  <a:cxn ang="0">
                    <a:pos x="102" y="74"/>
                  </a:cxn>
                  <a:cxn ang="0">
                    <a:pos x="102" y="4"/>
                  </a:cxn>
                  <a:cxn ang="0">
                    <a:pos x="107" y="4"/>
                  </a:cxn>
                  <a:cxn ang="0">
                    <a:pos x="107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4" y="78"/>
                  </a:cxn>
                  <a:cxn ang="0">
                    <a:pos x="4" y="74"/>
                  </a:cxn>
                </a:cxnLst>
                <a:rect l="0" t="0" r="r" b="b"/>
                <a:pathLst>
                  <a:path w="107" h="78">
                    <a:moveTo>
                      <a:pt x="4" y="74"/>
                    </a:moveTo>
                    <a:lnTo>
                      <a:pt x="102" y="74"/>
                    </a:lnTo>
                    <a:lnTo>
                      <a:pt x="102" y="4"/>
                    </a:lnTo>
                    <a:lnTo>
                      <a:pt x="107" y="4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4" y="78"/>
                    </a:lnTo>
                    <a:lnTo>
                      <a:pt x="4" y="7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56" name="Line 848"/>
              <p:cNvSpPr>
                <a:spLocks noChangeShapeType="1"/>
              </p:cNvSpPr>
              <p:nvPr/>
            </p:nvSpPr>
            <p:spPr bwMode="auto">
              <a:xfrm>
                <a:off x="792" y="2416"/>
                <a:ext cx="1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57" name="Line 849"/>
              <p:cNvSpPr>
                <a:spLocks noChangeShapeType="1"/>
              </p:cNvSpPr>
              <p:nvPr/>
            </p:nvSpPr>
            <p:spPr bwMode="auto">
              <a:xfrm flipV="1">
                <a:off x="824" y="2416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58" name="Line 850"/>
              <p:cNvSpPr>
                <a:spLocks noChangeShapeType="1"/>
              </p:cNvSpPr>
              <p:nvPr/>
            </p:nvSpPr>
            <p:spPr bwMode="auto">
              <a:xfrm flipV="1">
                <a:off x="857" y="2416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59" name="Rectangle 851"/>
              <p:cNvSpPr>
                <a:spLocks noChangeArrowheads="1"/>
              </p:cNvSpPr>
              <p:nvPr/>
            </p:nvSpPr>
            <p:spPr bwMode="auto">
              <a:xfrm>
                <a:off x="775" y="2436"/>
                <a:ext cx="17" cy="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60" name="Rectangle 852"/>
              <p:cNvSpPr>
                <a:spLocks noChangeArrowheads="1"/>
              </p:cNvSpPr>
              <p:nvPr/>
            </p:nvSpPr>
            <p:spPr bwMode="auto">
              <a:xfrm>
                <a:off x="871" y="2443"/>
                <a:ext cx="35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61" name="Rectangle 853"/>
              <p:cNvSpPr>
                <a:spLocks noChangeArrowheads="1"/>
              </p:cNvSpPr>
              <p:nvPr/>
            </p:nvSpPr>
            <p:spPr bwMode="auto">
              <a:xfrm>
                <a:off x="934" y="2436"/>
                <a:ext cx="5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62" name="Rectangle 854"/>
              <p:cNvSpPr>
                <a:spLocks noChangeArrowheads="1"/>
              </p:cNvSpPr>
              <p:nvPr/>
            </p:nvSpPr>
            <p:spPr bwMode="auto">
              <a:xfrm>
                <a:off x="934" y="2441"/>
                <a:ext cx="5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63" name="Freeform 855"/>
              <p:cNvSpPr>
                <a:spLocks noEditPoints="1"/>
              </p:cNvSpPr>
              <p:nvPr/>
            </p:nvSpPr>
            <p:spPr bwMode="auto">
              <a:xfrm>
                <a:off x="638" y="2337"/>
                <a:ext cx="219" cy="176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0" y="172"/>
                  </a:cxn>
                  <a:cxn ang="0">
                    <a:pos x="22" y="161"/>
                  </a:cxn>
                  <a:cxn ang="0">
                    <a:pos x="22" y="0"/>
                  </a:cxn>
                  <a:cxn ang="0">
                    <a:pos x="81" y="0"/>
                  </a:cxn>
                  <a:cxn ang="0">
                    <a:pos x="81" y="161"/>
                  </a:cxn>
                  <a:cxn ang="0">
                    <a:pos x="104" y="172"/>
                  </a:cxn>
                  <a:cxn ang="0">
                    <a:pos x="104" y="176"/>
                  </a:cxn>
                  <a:cxn ang="0">
                    <a:pos x="0" y="176"/>
                  </a:cxn>
                  <a:cxn ang="0">
                    <a:pos x="88" y="151"/>
                  </a:cxn>
                  <a:cxn ang="0">
                    <a:pos x="108" y="151"/>
                  </a:cxn>
                  <a:cxn ang="0">
                    <a:pos x="131" y="158"/>
                  </a:cxn>
                  <a:cxn ang="0">
                    <a:pos x="131" y="170"/>
                  </a:cxn>
                  <a:cxn ang="0">
                    <a:pos x="108" y="170"/>
                  </a:cxn>
                  <a:cxn ang="0">
                    <a:pos x="108" y="176"/>
                  </a:cxn>
                  <a:cxn ang="0">
                    <a:pos x="199" y="176"/>
                  </a:cxn>
                  <a:cxn ang="0">
                    <a:pos x="199" y="170"/>
                  </a:cxn>
                  <a:cxn ang="0">
                    <a:pos x="176" y="170"/>
                  </a:cxn>
                  <a:cxn ang="0">
                    <a:pos x="176" y="158"/>
                  </a:cxn>
                  <a:cxn ang="0">
                    <a:pos x="199" y="151"/>
                  </a:cxn>
                  <a:cxn ang="0">
                    <a:pos x="219" y="151"/>
                  </a:cxn>
                  <a:cxn ang="0">
                    <a:pos x="219" y="44"/>
                  </a:cxn>
                  <a:cxn ang="0">
                    <a:pos x="88" y="44"/>
                  </a:cxn>
                  <a:cxn ang="0">
                    <a:pos x="88" y="151"/>
                  </a:cxn>
                </a:cxnLst>
                <a:rect l="0" t="0" r="r" b="b"/>
                <a:pathLst>
                  <a:path w="219" h="176">
                    <a:moveTo>
                      <a:pt x="0" y="176"/>
                    </a:moveTo>
                    <a:lnTo>
                      <a:pt x="0" y="172"/>
                    </a:lnTo>
                    <a:lnTo>
                      <a:pt x="22" y="161"/>
                    </a:lnTo>
                    <a:lnTo>
                      <a:pt x="22" y="0"/>
                    </a:lnTo>
                    <a:lnTo>
                      <a:pt x="81" y="0"/>
                    </a:lnTo>
                    <a:lnTo>
                      <a:pt x="81" y="161"/>
                    </a:lnTo>
                    <a:lnTo>
                      <a:pt x="104" y="172"/>
                    </a:lnTo>
                    <a:lnTo>
                      <a:pt x="104" y="176"/>
                    </a:lnTo>
                    <a:lnTo>
                      <a:pt x="0" y="176"/>
                    </a:lnTo>
                    <a:close/>
                    <a:moveTo>
                      <a:pt x="88" y="151"/>
                    </a:moveTo>
                    <a:lnTo>
                      <a:pt x="108" y="151"/>
                    </a:lnTo>
                    <a:lnTo>
                      <a:pt x="131" y="158"/>
                    </a:lnTo>
                    <a:lnTo>
                      <a:pt x="131" y="170"/>
                    </a:lnTo>
                    <a:lnTo>
                      <a:pt x="108" y="170"/>
                    </a:lnTo>
                    <a:lnTo>
                      <a:pt x="108" y="176"/>
                    </a:lnTo>
                    <a:lnTo>
                      <a:pt x="199" y="176"/>
                    </a:lnTo>
                    <a:lnTo>
                      <a:pt x="199" y="170"/>
                    </a:lnTo>
                    <a:lnTo>
                      <a:pt x="176" y="170"/>
                    </a:lnTo>
                    <a:lnTo>
                      <a:pt x="176" y="158"/>
                    </a:lnTo>
                    <a:lnTo>
                      <a:pt x="199" y="151"/>
                    </a:lnTo>
                    <a:lnTo>
                      <a:pt x="219" y="151"/>
                    </a:lnTo>
                    <a:lnTo>
                      <a:pt x="219" y="44"/>
                    </a:lnTo>
                    <a:lnTo>
                      <a:pt x="88" y="44"/>
                    </a:lnTo>
                    <a:lnTo>
                      <a:pt x="88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64" name="Line 856"/>
              <p:cNvSpPr>
                <a:spLocks noChangeShapeType="1"/>
              </p:cNvSpPr>
              <p:nvPr/>
            </p:nvSpPr>
            <p:spPr bwMode="auto">
              <a:xfrm>
                <a:off x="660" y="2498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65" name="Line 857"/>
              <p:cNvSpPr>
                <a:spLocks noChangeShapeType="1"/>
              </p:cNvSpPr>
              <p:nvPr/>
            </p:nvSpPr>
            <p:spPr bwMode="auto">
              <a:xfrm>
                <a:off x="719" y="2498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66" name="Line 858"/>
              <p:cNvSpPr>
                <a:spLocks noChangeShapeType="1"/>
              </p:cNvSpPr>
              <p:nvPr/>
            </p:nvSpPr>
            <p:spPr bwMode="auto">
              <a:xfrm>
                <a:off x="678" y="2392"/>
                <a:ext cx="2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67" name="Line 859"/>
              <p:cNvSpPr>
                <a:spLocks noChangeShapeType="1"/>
              </p:cNvSpPr>
              <p:nvPr/>
            </p:nvSpPr>
            <p:spPr bwMode="auto">
              <a:xfrm>
                <a:off x="675" y="2374"/>
                <a:ext cx="2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68" name="Rectangle 860"/>
              <p:cNvSpPr>
                <a:spLocks noChangeArrowheads="1"/>
              </p:cNvSpPr>
              <p:nvPr/>
            </p:nvSpPr>
            <p:spPr bwMode="auto">
              <a:xfrm>
                <a:off x="667" y="2345"/>
                <a:ext cx="44" cy="102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69" name="Freeform 861"/>
              <p:cNvSpPr>
                <a:spLocks/>
              </p:cNvSpPr>
              <p:nvPr/>
            </p:nvSpPr>
            <p:spPr bwMode="auto">
              <a:xfrm>
                <a:off x="638" y="2337"/>
                <a:ext cx="104" cy="176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0" y="172"/>
                  </a:cxn>
                  <a:cxn ang="0">
                    <a:pos x="22" y="161"/>
                  </a:cxn>
                  <a:cxn ang="0">
                    <a:pos x="22" y="0"/>
                  </a:cxn>
                  <a:cxn ang="0">
                    <a:pos x="81" y="0"/>
                  </a:cxn>
                  <a:cxn ang="0">
                    <a:pos x="81" y="161"/>
                  </a:cxn>
                  <a:cxn ang="0">
                    <a:pos x="104" y="172"/>
                  </a:cxn>
                  <a:cxn ang="0">
                    <a:pos x="104" y="176"/>
                  </a:cxn>
                  <a:cxn ang="0">
                    <a:pos x="0" y="176"/>
                  </a:cxn>
                </a:cxnLst>
                <a:rect l="0" t="0" r="r" b="b"/>
                <a:pathLst>
                  <a:path w="104" h="176">
                    <a:moveTo>
                      <a:pt x="0" y="176"/>
                    </a:moveTo>
                    <a:lnTo>
                      <a:pt x="0" y="172"/>
                    </a:lnTo>
                    <a:lnTo>
                      <a:pt x="22" y="161"/>
                    </a:lnTo>
                    <a:lnTo>
                      <a:pt x="22" y="0"/>
                    </a:lnTo>
                    <a:lnTo>
                      <a:pt x="81" y="0"/>
                    </a:lnTo>
                    <a:lnTo>
                      <a:pt x="81" y="161"/>
                    </a:lnTo>
                    <a:lnTo>
                      <a:pt x="104" y="172"/>
                    </a:lnTo>
                    <a:lnTo>
                      <a:pt x="104" y="176"/>
                    </a:lnTo>
                    <a:lnTo>
                      <a:pt x="0" y="17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70" name="Freeform 862"/>
              <p:cNvSpPr>
                <a:spLocks/>
              </p:cNvSpPr>
              <p:nvPr/>
            </p:nvSpPr>
            <p:spPr bwMode="auto">
              <a:xfrm>
                <a:off x="726" y="2381"/>
                <a:ext cx="131" cy="132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20" y="107"/>
                  </a:cxn>
                  <a:cxn ang="0">
                    <a:pos x="43" y="114"/>
                  </a:cxn>
                  <a:cxn ang="0">
                    <a:pos x="43" y="126"/>
                  </a:cxn>
                  <a:cxn ang="0">
                    <a:pos x="20" y="126"/>
                  </a:cxn>
                  <a:cxn ang="0">
                    <a:pos x="20" y="132"/>
                  </a:cxn>
                  <a:cxn ang="0">
                    <a:pos x="111" y="132"/>
                  </a:cxn>
                  <a:cxn ang="0">
                    <a:pos x="111" y="126"/>
                  </a:cxn>
                  <a:cxn ang="0">
                    <a:pos x="88" y="126"/>
                  </a:cxn>
                  <a:cxn ang="0">
                    <a:pos x="88" y="114"/>
                  </a:cxn>
                  <a:cxn ang="0">
                    <a:pos x="111" y="107"/>
                  </a:cxn>
                  <a:cxn ang="0">
                    <a:pos x="131" y="107"/>
                  </a:cxn>
                  <a:cxn ang="0">
                    <a:pos x="131" y="0"/>
                  </a:cxn>
                  <a:cxn ang="0">
                    <a:pos x="0" y="0"/>
                  </a:cxn>
                  <a:cxn ang="0">
                    <a:pos x="0" y="107"/>
                  </a:cxn>
                </a:cxnLst>
                <a:rect l="0" t="0" r="r" b="b"/>
                <a:pathLst>
                  <a:path w="131" h="132">
                    <a:moveTo>
                      <a:pt x="0" y="107"/>
                    </a:moveTo>
                    <a:lnTo>
                      <a:pt x="20" y="107"/>
                    </a:lnTo>
                    <a:lnTo>
                      <a:pt x="43" y="114"/>
                    </a:lnTo>
                    <a:lnTo>
                      <a:pt x="43" y="126"/>
                    </a:lnTo>
                    <a:lnTo>
                      <a:pt x="20" y="126"/>
                    </a:lnTo>
                    <a:lnTo>
                      <a:pt x="20" y="132"/>
                    </a:lnTo>
                    <a:lnTo>
                      <a:pt x="111" y="132"/>
                    </a:lnTo>
                    <a:lnTo>
                      <a:pt x="111" y="126"/>
                    </a:lnTo>
                    <a:lnTo>
                      <a:pt x="88" y="126"/>
                    </a:lnTo>
                    <a:lnTo>
                      <a:pt x="88" y="114"/>
                    </a:lnTo>
                    <a:lnTo>
                      <a:pt x="111" y="107"/>
                    </a:lnTo>
                    <a:lnTo>
                      <a:pt x="131" y="107"/>
                    </a:lnTo>
                    <a:lnTo>
                      <a:pt x="131" y="0"/>
                    </a:lnTo>
                    <a:lnTo>
                      <a:pt x="0" y="0"/>
                    </a:lnTo>
                    <a:lnTo>
                      <a:pt x="0" y="10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71" name="Line 863"/>
              <p:cNvSpPr>
                <a:spLocks noChangeShapeType="1"/>
              </p:cNvSpPr>
              <p:nvPr/>
            </p:nvSpPr>
            <p:spPr bwMode="auto">
              <a:xfrm>
                <a:off x="769" y="2507"/>
                <a:ext cx="4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72" name="Line 864"/>
              <p:cNvSpPr>
                <a:spLocks noChangeShapeType="1"/>
              </p:cNvSpPr>
              <p:nvPr/>
            </p:nvSpPr>
            <p:spPr bwMode="auto">
              <a:xfrm>
                <a:off x="769" y="2495"/>
                <a:ext cx="4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73" name="Line 865"/>
              <p:cNvSpPr>
                <a:spLocks noChangeShapeType="1"/>
              </p:cNvSpPr>
              <p:nvPr/>
            </p:nvSpPr>
            <p:spPr bwMode="auto">
              <a:xfrm>
                <a:off x="746" y="2488"/>
                <a:ext cx="9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74" name="Freeform 866"/>
              <p:cNvSpPr>
                <a:spLocks noEditPoints="1"/>
              </p:cNvSpPr>
              <p:nvPr/>
            </p:nvSpPr>
            <p:spPr bwMode="auto">
              <a:xfrm>
                <a:off x="666" y="2454"/>
                <a:ext cx="47" cy="48"/>
              </a:xfrm>
              <a:custGeom>
                <a:avLst/>
                <a:gdLst/>
                <a:ahLst/>
                <a:cxnLst>
                  <a:cxn ang="0">
                    <a:pos x="3" y="30"/>
                  </a:cxn>
                  <a:cxn ang="0">
                    <a:pos x="0" y="0"/>
                  </a:cxn>
                  <a:cxn ang="0">
                    <a:pos x="7" y="30"/>
                  </a:cxn>
                  <a:cxn ang="0">
                    <a:pos x="11" y="0"/>
                  </a:cxn>
                  <a:cxn ang="0">
                    <a:pos x="7" y="30"/>
                  </a:cxn>
                  <a:cxn ang="0">
                    <a:pos x="18" y="30"/>
                  </a:cxn>
                  <a:cxn ang="0">
                    <a:pos x="14" y="0"/>
                  </a:cxn>
                  <a:cxn ang="0">
                    <a:pos x="22" y="30"/>
                  </a:cxn>
                  <a:cxn ang="0">
                    <a:pos x="25" y="0"/>
                  </a:cxn>
                  <a:cxn ang="0">
                    <a:pos x="22" y="30"/>
                  </a:cxn>
                  <a:cxn ang="0">
                    <a:pos x="33" y="30"/>
                  </a:cxn>
                  <a:cxn ang="0">
                    <a:pos x="29" y="0"/>
                  </a:cxn>
                  <a:cxn ang="0">
                    <a:pos x="36" y="30"/>
                  </a:cxn>
                  <a:cxn ang="0">
                    <a:pos x="40" y="0"/>
                  </a:cxn>
                  <a:cxn ang="0">
                    <a:pos x="36" y="30"/>
                  </a:cxn>
                  <a:cxn ang="0">
                    <a:pos x="47" y="30"/>
                  </a:cxn>
                  <a:cxn ang="0">
                    <a:pos x="43" y="0"/>
                  </a:cxn>
                  <a:cxn ang="0">
                    <a:pos x="43" y="48"/>
                  </a:cxn>
                  <a:cxn ang="0">
                    <a:pos x="47" y="33"/>
                  </a:cxn>
                  <a:cxn ang="0">
                    <a:pos x="43" y="48"/>
                  </a:cxn>
                  <a:cxn ang="0">
                    <a:pos x="40" y="48"/>
                  </a:cxn>
                  <a:cxn ang="0">
                    <a:pos x="36" y="33"/>
                  </a:cxn>
                  <a:cxn ang="0">
                    <a:pos x="29" y="48"/>
                  </a:cxn>
                  <a:cxn ang="0">
                    <a:pos x="33" y="33"/>
                  </a:cxn>
                  <a:cxn ang="0">
                    <a:pos x="29" y="48"/>
                  </a:cxn>
                  <a:cxn ang="0">
                    <a:pos x="25" y="48"/>
                  </a:cxn>
                  <a:cxn ang="0">
                    <a:pos x="22" y="33"/>
                  </a:cxn>
                  <a:cxn ang="0">
                    <a:pos x="14" y="48"/>
                  </a:cxn>
                  <a:cxn ang="0">
                    <a:pos x="18" y="33"/>
                  </a:cxn>
                  <a:cxn ang="0">
                    <a:pos x="14" y="48"/>
                  </a:cxn>
                  <a:cxn ang="0">
                    <a:pos x="11" y="48"/>
                  </a:cxn>
                  <a:cxn ang="0">
                    <a:pos x="7" y="33"/>
                  </a:cxn>
                  <a:cxn ang="0">
                    <a:pos x="0" y="48"/>
                  </a:cxn>
                  <a:cxn ang="0">
                    <a:pos x="3" y="33"/>
                  </a:cxn>
                  <a:cxn ang="0">
                    <a:pos x="0" y="48"/>
                  </a:cxn>
                </a:cxnLst>
                <a:rect l="0" t="0" r="r" b="b"/>
                <a:pathLst>
                  <a:path w="47" h="48">
                    <a:moveTo>
                      <a:pt x="0" y="30"/>
                    </a:moveTo>
                    <a:lnTo>
                      <a:pt x="3" y="3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  <a:moveTo>
                      <a:pt x="7" y="30"/>
                    </a:moveTo>
                    <a:lnTo>
                      <a:pt x="11" y="3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30"/>
                    </a:lnTo>
                    <a:close/>
                    <a:moveTo>
                      <a:pt x="14" y="30"/>
                    </a:moveTo>
                    <a:lnTo>
                      <a:pt x="18" y="3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30"/>
                    </a:lnTo>
                    <a:close/>
                    <a:moveTo>
                      <a:pt x="22" y="30"/>
                    </a:moveTo>
                    <a:lnTo>
                      <a:pt x="25" y="3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22" y="30"/>
                    </a:lnTo>
                    <a:close/>
                    <a:moveTo>
                      <a:pt x="29" y="30"/>
                    </a:moveTo>
                    <a:lnTo>
                      <a:pt x="33" y="3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30"/>
                    </a:lnTo>
                    <a:close/>
                    <a:moveTo>
                      <a:pt x="36" y="30"/>
                    </a:moveTo>
                    <a:lnTo>
                      <a:pt x="40" y="3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6" y="30"/>
                    </a:lnTo>
                    <a:close/>
                    <a:moveTo>
                      <a:pt x="43" y="30"/>
                    </a:moveTo>
                    <a:lnTo>
                      <a:pt x="47" y="3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43" y="30"/>
                    </a:lnTo>
                    <a:close/>
                    <a:moveTo>
                      <a:pt x="43" y="48"/>
                    </a:moveTo>
                    <a:lnTo>
                      <a:pt x="47" y="48"/>
                    </a:lnTo>
                    <a:lnTo>
                      <a:pt x="47" y="33"/>
                    </a:lnTo>
                    <a:lnTo>
                      <a:pt x="43" y="33"/>
                    </a:lnTo>
                    <a:lnTo>
                      <a:pt x="43" y="48"/>
                    </a:lnTo>
                    <a:close/>
                    <a:moveTo>
                      <a:pt x="36" y="48"/>
                    </a:moveTo>
                    <a:lnTo>
                      <a:pt x="40" y="48"/>
                    </a:lnTo>
                    <a:lnTo>
                      <a:pt x="40" y="33"/>
                    </a:lnTo>
                    <a:lnTo>
                      <a:pt x="36" y="33"/>
                    </a:lnTo>
                    <a:lnTo>
                      <a:pt x="36" y="48"/>
                    </a:lnTo>
                    <a:close/>
                    <a:moveTo>
                      <a:pt x="29" y="48"/>
                    </a:moveTo>
                    <a:lnTo>
                      <a:pt x="33" y="48"/>
                    </a:lnTo>
                    <a:lnTo>
                      <a:pt x="33" y="33"/>
                    </a:lnTo>
                    <a:lnTo>
                      <a:pt x="29" y="33"/>
                    </a:lnTo>
                    <a:lnTo>
                      <a:pt x="29" y="48"/>
                    </a:lnTo>
                    <a:close/>
                    <a:moveTo>
                      <a:pt x="22" y="48"/>
                    </a:moveTo>
                    <a:lnTo>
                      <a:pt x="25" y="48"/>
                    </a:lnTo>
                    <a:lnTo>
                      <a:pt x="25" y="33"/>
                    </a:lnTo>
                    <a:lnTo>
                      <a:pt x="22" y="33"/>
                    </a:lnTo>
                    <a:lnTo>
                      <a:pt x="22" y="48"/>
                    </a:lnTo>
                    <a:close/>
                    <a:moveTo>
                      <a:pt x="14" y="48"/>
                    </a:moveTo>
                    <a:lnTo>
                      <a:pt x="18" y="48"/>
                    </a:lnTo>
                    <a:lnTo>
                      <a:pt x="18" y="33"/>
                    </a:lnTo>
                    <a:lnTo>
                      <a:pt x="14" y="33"/>
                    </a:lnTo>
                    <a:lnTo>
                      <a:pt x="14" y="48"/>
                    </a:lnTo>
                    <a:close/>
                    <a:moveTo>
                      <a:pt x="7" y="48"/>
                    </a:moveTo>
                    <a:lnTo>
                      <a:pt x="11" y="48"/>
                    </a:lnTo>
                    <a:lnTo>
                      <a:pt x="11" y="33"/>
                    </a:lnTo>
                    <a:lnTo>
                      <a:pt x="7" y="33"/>
                    </a:lnTo>
                    <a:lnTo>
                      <a:pt x="7" y="48"/>
                    </a:lnTo>
                    <a:close/>
                    <a:moveTo>
                      <a:pt x="0" y="48"/>
                    </a:moveTo>
                    <a:lnTo>
                      <a:pt x="3" y="48"/>
                    </a:lnTo>
                    <a:lnTo>
                      <a:pt x="3" y="33"/>
                    </a:lnTo>
                    <a:lnTo>
                      <a:pt x="0" y="33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75" name="Rectangle 867"/>
              <p:cNvSpPr>
                <a:spLocks noChangeArrowheads="1"/>
              </p:cNvSpPr>
              <p:nvPr/>
            </p:nvSpPr>
            <p:spPr bwMode="auto">
              <a:xfrm>
                <a:off x="671" y="2348"/>
                <a:ext cx="36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76" name="Freeform 868"/>
              <p:cNvSpPr>
                <a:spLocks/>
              </p:cNvSpPr>
              <p:nvPr/>
            </p:nvSpPr>
            <p:spPr bwMode="auto">
              <a:xfrm>
                <a:off x="671" y="2348"/>
                <a:ext cx="3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33" y="4"/>
                  </a:cxn>
                  <a:cxn ang="0">
                    <a:pos x="36" y="0"/>
                  </a:cxn>
                </a:cxnLst>
                <a:rect l="0" t="0" r="r" b="b"/>
                <a:pathLst>
                  <a:path w="36" h="4">
                    <a:moveTo>
                      <a:pt x="0" y="0"/>
                    </a:moveTo>
                    <a:lnTo>
                      <a:pt x="4" y="4"/>
                    </a:lnTo>
                    <a:lnTo>
                      <a:pt x="33" y="4"/>
                    </a:lnTo>
                    <a:lnTo>
                      <a:pt x="3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77" name="Rectangle 869"/>
              <p:cNvSpPr>
                <a:spLocks noChangeArrowheads="1"/>
              </p:cNvSpPr>
              <p:nvPr/>
            </p:nvSpPr>
            <p:spPr bwMode="auto">
              <a:xfrm>
                <a:off x="671" y="2367"/>
                <a:ext cx="36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78" name="Rectangle 870"/>
              <p:cNvSpPr>
                <a:spLocks noChangeArrowheads="1"/>
              </p:cNvSpPr>
              <p:nvPr/>
            </p:nvSpPr>
            <p:spPr bwMode="auto">
              <a:xfrm>
                <a:off x="671" y="2385"/>
                <a:ext cx="36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79" name="Rectangle 871"/>
              <p:cNvSpPr>
                <a:spLocks noChangeArrowheads="1"/>
              </p:cNvSpPr>
              <p:nvPr/>
            </p:nvSpPr>
            <p:spPr bwMode="auto">
              <a:xfrm>
                <a:off x="671" y="2403"/>
                <a:ext cx="36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80" name="Rectangle 872"/>
              <p:cNvSpPr>
                <a:spLocks noChangeArrowheads="1"/>
              </p:cNvSpPr>
              <p:nvPr/>
            </p:nvSpPr>
            <p:spPr bwMode="auto">
              <a:xfrm>
                <a:off x="671" y="2422"/>
                <a:ext cx="36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81" name="Rectangle 873"/>
              <p:cNvSpPr>
                <a:spLocks noChangeArrowheads="1"/>
              </p:cNvSpPr>
              <p:nvPr/>
            </p:nvSpPr>
            <p:spPr bwMode="auto">
              <a:xfrm>
                <a:off x="666" y="2454"/>
                <a:ext cx="3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82" name="Rectangle 874"/>
              <p:cNvSpPr>
                <a:spLocks noChangeArrowheads="1"/>
              </p:cNvSpPr>
              <p:nvPr/>
            </p:nvSpPr>
            <p:spPr bwMode="auto">
              <a:xfrm>
                <a:off x="673" y="2454"/>
                <a:ext cx="4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83" name="Rectangle 875"/>
              <p:cNvSpPr>
                <a:spLocks noChangeArrowheads="1"/>
              </p:cNvSpPr>
              <p:nvPr/>
            </p:nvSpPr>
            <p:spPr bwMode="auto">
              <a:xfrm>
                <a:off x="680" y="2454"/>
                <a:ext cx="4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84" name="Rectangle 876"/>
              <p:cNvSpPr>
                <a:spLocks noChangeArrowheads="1"/>
              </p:cNvSpPr>
              <p:nvPr/>
            </p:nvSpPr>
            <p:spPr bwMode="auto">
              <a:xfrm>
                <a:off x="688" y="2454"/>
                <a:ext cx="3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85" name="Rectangle 877"/>
              <p:cNvSpPr>
                <a:spLocks noChangeArrowheads="1"/>
              </p:cNvSpPr>
              <p:nvPr/>
            </p:nvSpPr>
            <p:spPr bwMode="auto">
              <a:xfrm>
                <a:off x="695" y="2454"/>
                <a:ext cx="4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86" name="Rectangle 878"/>
              <p:cNvSpPr>
                <a:spLocks noChangeArrowheads="1"/>
              </p:cNvSpPr>
              <p:nvPr/>
            </p:nvSpPr>
            <p:spPr bwMode="auto">
              <a:xfrm>
                <a:off x="702" y="2454"/>
                <a:ext cx="4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87" name="Rectangle 879"/>
              <p:cNvSpPr>
                <a:spLocks noChangeArrowheads="1"/>
              </p:cNvSpPr>
              <p:nvPr/>
            </p:nvSpPr>
            <p:spPr bwMode="auto">
              <a:xfrm>
                <a:off x="709" y="2454"/>
                <a:ext cx="4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88" name="Rectangle 880"/>
              <p:cNvSpPr>
                <a:spLocks noChangeArrowheads="1"/>
              </p:cNvSpPr>
              <p:nvPr/>
            </p:nvSpPr>
            <p:spPr bwMode="auto">
              <a:xfrm>
                <a:off x="709" y="2487"/>
                <a:ext cx="4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89" name="Rectangle 881"/>
              <p:cNvSpPr>
                <a:spLocks noChangeArrowheads="1"/>
              </p:cNvSpPr>
              <p:nvPr/>
            </p:nvSpPr>
            <p:spPr bwMode="auto">
              <a:xfrm>
                <a:off x="702" y="2487"/>
                <a:ext cx="4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90" name="Rectangle 882"/>
              <p:cNvSpPr>
                <a:spLocks noChangeArrowheads="1"/>
              </p:cNvSpPr>
              <p:nvPr/>
            </p:nvSpPr>
            <p:spPr bwMode="auto">
              <a:xfrm>
                <a:off x="695" y="2487"/>
                <a:ext cx="4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91" name="Rectangle 883"/>
              <p:cNvSpPr>
                <a:spLocks noChangeArrowheads="1"/>
              </p:cNvSpPr>
              <p:nvPr/>
            </p:nvSpPr>
            <p:spPr bwMode="auto">
              <a:xfrm>
                <a:off x="688" y="2487"/>
                <a:ext cx="3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92" name="Rectangle 884"/>
              <p:cNvSpPr>
                <a:spLocks noChangeArrowheads="1"/>
              </p:cNvSpPr>
              <p:nvPr/>
            </p:nvSpPr>
            <p:spPr bwMode="auto">
              <a:xfrm>
                <a:off x="680" y="2487"/>
                <a:ext cx="4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93" name="Rectangle 885"/>
              <p:cNvSpPr>
                <a:spLocks noChangeArrowheads="1"/>
              </p:cNvSpPr>
              <p:nvPr/>
            </p:nvSpPr>
            <p:spPr bwMode="auto">
              <a:xfrm>
                <a:off x="673" y="2487"/>
                <a:ext cx="4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94" name="Rectangle 886"/>
              <p:cNvSpPr>
                <a:spLocks noChangeArrowheads="1"/>
              </p:cNvSpPr>
              <p:nvPr/>
            </p:nvSpPr>
            <p:spPr bwMode="auto">
              <a:xfrm>
                <a:off x="666" y="2487"/>
                <a:ext cx="3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95" name="Line 887"/>
              <p:cNvSpPr>
                <a:spLocks noChangeShapeType="1"/>
              </p:cNvSpPr>
              <p:nvPr/>
            </p:nvSpPr>
            <p:spPr bwMode="auto">
              <a:xfrm flipV="1">
                <a:off x="671" y="2352"/>
                <a:ext cx="4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96" name="Line 888"/>
              <p:cNvSpPr>
                <a:spLocks noChangeShapeType="1"/>
              </p:cNvSpPr>
              <p:nvPr/>
            </p:nvSpPr>
            <p:spPr bwMode="auto">
              <a:xfrm>
                <a:off x="704" y="2352"/>
                <a:ext cx="3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97" name="Line 889"/>
              <p:cNvSpPr>
                <a:spLocks noChangeShapeType="1"/>
              </p:cNvSpPr>
              <p:nvPr/>
            </p:nvSpPr>
            <p:spPr bwMode="auto">
              <a:xfrm>
                <a:off x="673" y="2416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98" name="Line 890"/>
              <p:cNvSpPr>
                <a:spLocks noChangeShapeType="1"/>
              </p:cNvSpPr>
              <p:nvPr/>
            </p:nvSpPr>
            <p:spPr bwMode="auto">
              <a:xfrm>
                <a:off x="673" y="2413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99" name="Line 891"/>
              <p:cNvSpPr>
                <a:spLocks noChangeShapeType="1"/>
              </p:cNvSpPr>
              <p:nvPr/>
            </p:nvSpPr>
            <p:spPr bwMode="auto">
              <a:xfrm>
                <a:off x="673" y="2411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00" name="Line 892"/>
              <p:cNvSpPr>
                <a:spLocks noChangeShapeType="1"/>
              </p:cNvSpPr>
              <p:nvPr/>
            </p:nvSpPr>
            <p:spPr bwMode="auto">
              <a:xfrm>
                <a:off x="673" y="2408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01" name="Line 893"/>
              <p:cNvSpPr>
                <a:spLocks noChangeShapeType="1"/>
              </p:cNvSpPr>
              <p:nvPr/>
            </p:nvSpPr>
            <p:spPr bwMode="auto">
              <a:xfrm>
                <a:off x="673" y="2405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02" name="Rectangle 894"/>
              <p:cNvSpPr>
                <a:spLocks noChangeArrowheads="1"/>
              </p:cNvSpPr>
              <p:nvPr/>
            </p:nvSpPr>
            <p:spPr bwMode="auto">
              <a:xfrm>
                <a:off x="689" y="2370"/>
                <a:ext cx="11" cy="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03" name="Rectangle 895"/>
              <p:cNvSpPr>
                <a:spLocks noChangeArrowheads="1"/>
              </p:cNvSpPr>
              <p:nvPr/>
            </p:nvSpPr>
            <p:spPr bwMode="auto">
              <a:xfrm>
                <a:off x="699" y="2395"/>
                <a:ext cx="6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04" name="Rectangle 896"/>
              <p:cNvSpPr>
                <a:spLocks noChangeArrowheads="1"/>
              </p:cNvSpPr>
              <p:nvPr/>
            </p:nvSpPr>
            <p:spPr bwMode="auto">
              <a:xfrm>
                <a:off x="699" y="2405"/>
                <a:ext cx="6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05" name="Rectangle 897"/>
              <p:cNvSpPr>
                <a:spLocks noChangeArrowheads="1"/>
              </p:cNvSpPr>
              <p:nvPr/>
            </p:nvSpPr>
            <p:spPr bwMode="auto">
              <a:xfrm>
                <a:off x="699" y="2409"/>
                <a:ext cx="6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06" name="Freeform 898"/>
              <p:cNvSpPr>
                <a:spLocks noEditPoints="1"/>
              </p:cNvSpPr>
              <p:nvPr/>
            </p:nvSpPr>
            <p:spPr bwMode="auto">
              <a:xfrm>
                <a:off x="684" y="2390"/>
                <a:ext cx="169" cy="9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63" y="94"/>
                  </a:cxn>
                  <a:cxn ang="0">
                    <a:pos x="169" y="94"/>
                  </a:cxn>
                  <a:cxn ang="0">
                    <a:pos x="169" y="92"/>
                  </a:cxn>
                  <a:cxn ang="0">
                    <a:pos x="163" y="92"/>
                  </a:cxn>
                  <a:cxn ang="0">
                    <a:pos x="163" y="94"/>
                  </a:cxn>
                  <a:cxn ang="0">
                    <a:pos x="62" y="74"/>
                  </a:cxn>
                  <a:cxn ang="0">
                    <a:pos x="62" y="12"/>
                  </a:cxn>
                  <a:cxn ang="0">
                    <a:pos x="153" y="12"/>
                  </a:cxn>
                  <a:cxn ang="0">
                    <a:pos x="153" y="74"/>
                  </a:cxn>
                  <a:cxn ang="0">
                    <a:pos x="62" y="74"/>
                  </a:cxn>
                  <a:cxn ang="0">
                    <a:pos x="58" y="78"/>
                  </a:cxn>
                  <a:cxn ang="0">
                    <a:pos x="157" y="78"/>
                  </a:cxn>
                  <a:cxn ang="0">
                    <a:pos x="157" y="8"/>
                  </a:cxn>
                  <a:cxn ang="0">
                    <a:pos x="161" y="8"/>
                  </a:cxn>
                  <a:cxn ang="0">
                    <a:pos x="161" y="4"/>
                  </a:cxn>
                  <a:cxn ang="0">
                    <a:pos x="54" y="4"/>
                  </a:cxn>
                  <a:cxn ang="0">
                    <a:pos x="54" y="82"/>
                  </a:cxn>
                  <a:cxn ang="0">
                    <a:pos x="58" y="82"/>
                  </a:cxn>
                  <a:cxn ang="0">
                    <a:pos x="58" y="78"/>
                  </a:cxn>
                </a:cxnLst>
                <a:rect l="0" t="0" r="r" b="b"/>
                <a:pathLst>
                  <a:path w="169" h="94">
                    <a:moveTo>
                      <a:pt x="0" y="4"/>
                    </a:moveTo>
                    <a:lnTo>
                      <a:pt x="11" y="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  <a:moveTo>
                      <a:pt x="163" y="94"/>
                    </a:moveTo>
                    <a:lnTo>
                      <a:pt x="169" y="94"/>
                    </a:lnTo>
                    <a:lnTo>
                      <a:pt x="169" y="92"/>
                    </a:lnTo>
                    <a:lnTo>
                      <a:pt x="163" y="92"/>
                    </a:lnTo>
                    <a:lnTo>
                      <a:pt x="163" y="94"/>
                    </a:lnTo>
                    <a:close/>
                    <a:moveTo>
                      <a:pt x="62" y="74"/>
                    </a:moveTo>
                    <a:lnTo>
                      <a:pt x="62" y="12"/>
                    </a:lnTo>
                    <a:lnTo>
                      <a:pt x="153" y="12"/>
                    </a:lnTo>
                    <a:lnTo>
                      <a:pt x="153" y="74"/>
                    </a:lnTo>
                    <a:lnTo>
                      <a:pt x="62" y="74"/>
                    </a:lnTo>
                    <a:close/>
                    <a:moveTo>
                      <a:pt x="58" y="78"/>
                    </a:moveTo>
                    <a:lnTo>
                      <a:pt x="157" y="78"/>
                    </a:lnTo>
                    <a:lnTo>
                      <a:pt x="157" y="8"/>
                    </a:lnTo>
                    <a:lnTo>
                      <a:pt x="161" y="8"/>
                    </a:lnTo>
                    <a:lnTo>
                      <a:pt x="161" y="4"/>
                    </a:lnTo>
                    <a:lnTo>
                      <a:pt x="54" y="4"/>
                    </a:lnTo>
                    <a:lnTo>
                      <a:pt x="54" y="82"/>
                    </a:lnTo>
                    <a:lnTo>
                      <a:pt x="58" y="82"/>
                    </a:lnTo>
                    <a:lnTo>
                      <a:pt x="58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07" name="Rectangle 899"/>
              <p:cNvSpPr>
                <a:spLocks noChangeArrowheads="1"/>
              </p:cNvSpPr>
              <p:nvPr/>
            </p:nvSpPr>
            <p:spPr bwMode="auto">
              <a:xfrm>
                <a:off x="684" y="2390"/>
                <a:ext cx="11" cy="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08" name="Rectangle 900"/>
              <p:cNvSpPr>
                <a:spLocks noChangeArrowheads="1"/>
              </p:cNvSpPr>
              <p:nvPr/>
            </p:nvSpPr>
            <p:spPr bwMode="auto">
              <a:xfrm>
                <a:off x="847" y="2482"/>
                <a:ext cx="6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09" name="Rectangle 901"/>
              <p:cNvSpPr>
                <a:spLocks noChangeArrowheads="1"/>
              </p:cNvSpPr>
              <p:nvPr/>
            </p:nvSpPr>
            <p:spPr bwMode="auto">
              <a:xfrm>
                <a:off x="746" y="2402"/>
                <a:ext cx="91" cy="6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10" name="Freeform 902"/>
              <p:cNvSpPr>
                <a:spLocks/>
              </p:cNvSpPr>
              <p:nvPr/>
            </p:nvSpPr>
            <p:spPr bwMode="auto">
              <a:xfrm>
                <a:off x="738" y="2394"/>
                <a:ext cx="107" cy="78"/>
              </a:xfrm>
              <a:custGeom>
                <a:avLst/>
                <a:gdLst/>
                <a:ahLst/>
                <a:cxnLst>
                  <a:cxn ang="0">
                    <a:pos x="4" y="74"/>
                  </a:cxn>
                  <a:cxn ang="0">
                    <a:pos x="103" y="74"/>
                  </a:cxn>
                  <a:cxn ang="0">
                    <a:pos x="103" y="4"/>
                  </a:cxn>
                  <a:cxn ang="0">
                    <a:pos x="107" y="4"/>
                  </a:cxn>
                  <a:cxn ang="0">
                    <a:pos x="107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4" y="78"/>
                  </a:cxn>
                  <a:cxn ang="0">
                    <a:pos x="4" y="74"/>
                  </a:cxn>
                </a:cxnLst>
                <a:rect l="0" t="0" r="r" b="b"/>
                <a:pathLst>
                  <a:path w="107" h="78">
                    <a:moveTo>
                      <a:pt x="4" y="74"/>
                    </a:moveTo>
                    <a:lnTo>
                      <a:pt x="103" y="74"/>
                    </a:lnTo>
                    <a:lnTo>
                      <a:pt x="103" y="4"/>
                    </a:lnTo>
                    <a:lnTo>
                      <a:pt x="107" y="4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4" y="78"/>
                    </a:lnTo>
                    <a:lnTo>
                      <a:pt x="4" y="7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11" name="Freeform 903"/>
              <p:cNvSpPr>
                <a:spLocks/>
              </p:cNvSpPr>
              <p:nvPr/>
            </p:nvSpPr>
            <p:spPr bwMode="auto">
              <a:xfrm>
                <a:off x="726" y="2482"/>
                <a:ext cx="6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66" y="6"/>
                  </a:cxn>
                </a:cxnLst>
                <a:rect l="0" t="0" r="r" b="b"/>
                <a:pathLst>
                  <a:path w="66" h="6">
                    <a:moveTo>
                      <a:pt x="0" y="0"/>
                    </a:moveTo>
                    <a:lnTo>
                      <a:pt x="66" y="0"/>
                    </a:lnTo>
                    <a:lnTo>
                      <a:pt x="66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12" name="Line 904"/>
              <p:cNvSpPr>
                <a:spLocks noChangeShapeType="1"/>
              </p:cNvSpPr>
              <p:nvPr/>
            </p:nvSpPr>
            <p:spPr bwMode="auto">
              <a:xfrm flipV="1">
                <a:off x="759" y="2482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13" name="Freeform 905"/>
              <p:cNvSpPr>
                <a:spLocks/>
              </p:cNvSpPr>
              <p:nvPr/>
            </p:nvSpPr>
            <p:spPr bwMode="auto">
              <a:xfrm>
                <a:off x="5109" y="2316"/>
                <a:ext cx="175" cy="175"/>
              </a:xfrm>
              <a:custGeom>
                <a:avLst/>
                <a:gdLst/>
                <a:ahLst/>
                <a:cxnLst>
                  <a:cxn ang="0">
                    <a:pos x="38" y="115"/>
                  </a:cxn>
                  <a:cxn ang="0">
                    <a:pos x="0" y="115"/>
                  </a:cxn>
                  <a:cxn ang="0">
                    <a:pos x="0" y="175"/>
                  </a:cxn>
                  <a:cxn ang="0">
                    <a:pos x="175" y="175"/>
                  </a:cxn>
                  <a:cxn ang="0">
                    <a:pos x="175" y="115"/>
                  </a:cxn>
                  <a:cxn ang="0">
                    <a:pos x="137" y="115"/>
                  </a:cxn>
                  <a:cxn ang="0">
                    <a:pos x="137" y="106"/>
                  </a:cxn>
                  <a:cxn ang="0">
                    <a:pos x="154" y="106"/>
                  </a:cxn>
                  <a:cxn ang="0">
                    <a:pos x="154" y="0"/>
                  </a:cxn>
                  <a:cxn ang="0">
                    <a:pos x="22" y="0"/>
                  </a:cxn>
                  <a:cxn ang="0">
                    <a:pos x="22" y="106"/>
                  </a:cxn>
                  <a:cxn ang="0">
                    <a:pos x="38" y="106"/>
                  </a:cxn>
                  <a:cxn ang="0">
                    <a:pos x="38" y="115"/>
                  </a:cxn>
                </a:cxnLst>
                <a:rect l="0" t="0" r="r" b="b"/>
                <a:pathLst>
                  <a:path w="175" h="175">
                    <a:moveTo>
                      <a:pt x="38" y="115"/>
                    </a:moveTo>
                    <a:lnTo>
                      <a:pt x="0" y="115"/>
                    </a:lnTo>
                    <a:lnTo>
                      <a:pt x="0" y="175"/>
                    </a:lnTo>
                    <a:lnTo>
                      <a:pt x="175" y="175"/>
                    </a:lnTo>
                    <a:lnTo>
                      <a:pt x="175" y="115"/>
                    </a:lnTo>
                    <a:lnTo>
                      <a:pt x="137" y="115"/>
                    </a:lnTo>
                    <a:lnTo>
                      <a:pt x="137" y="106"/>
                    </a:lnTo>
                    <a:lnTo>
                      <a:pt x="154" y="106"/>
                    </a:lnTo>
                    <a:lnTo>
                      <a:pt x="154" y="0"/>
                    </a:lnTo>
                    <a:lnTo>
                      <a:pt x="22" y="0"/>
                    </a:lnTo>
                    <a:lnTo>
                      <a:pt x="22" y="106"/>
                    </a:lnTo>
                    <a:lnTo>
                      <a:pt x="38" y="106"/>
                    </a:lnTo>
                    <a:lnTo>
                      <a:pt x="38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14" name="Freeform 906"/>
              <p:cNvSpPr>
                <a:spLocks/>
              </p:cNvSpPr>
              <p:nvPr/>
            </p:nvSpPr>
            <p:spPr bwMode="auto">
              <a:xfrm>
                <a:off x="5109" y="2316"/>
                <a:ext cx="175" cy="175"/>
              </a:xfrm>
              <a:custGeom>
                <a:avLst/>
                <a:gdLst/>
                <a:ahLst/>
                <a:cxnLst>
                  <a:cxn ang="0">
                    <a:pos x="38" y="115"/>
                  </a:cxn>
                  <a:cxn ang="0">
                    <a:pos x="0" y="115"/>
                  </a:cxn>
                  <a:cxn ang="0">
                    <a:pos x="0" y="175"/>
                  </a:cxn>
                  <a:cxn ang="0">
                    <a:pos x="175" y="175"/>
                  </a:cxn>
                  <a:cxn ang="0">
                    <a:pos x="175" y="115"/>
                  </a:cxn>
                  <a:cxn ang="0">
                    <a:pos x="137" y="115"/>
                  </a:cxn>
                  <a:cxn ang="0">
                    <a:pos x="137" y="106"/>
                  </a:cxn>
                  <a:cxn ang="0">
                    <a:pos x="154" y="106"/>
                  </a:cxn>
                  <a:cxn ang="0">
                    <a:pos x="154" y="0"/>
                  </a:cxn>
                  <a:cxn ang="0">
                    <a:pos x="22" y="0"/>
                  </a:cxn>
                  <a:cxn ang="0">
                    <a:pos x="22" y="106"/>
                  </a:cxn>
                  <a:cxn ang="0">
                    <a:pos x="38" y="106"/>
                  </a:cxn>
                  <a:cxn ang="0">
                    <a:pos x="38" y="115"/>
                  </a:cxn>
                </a:cxnLst>
                <a:rect l="0" t="0" r="r" b="b"/>
                <a:pathLst>
                  <a:path w="175" h="175">
                    <a:moveTo>
                      <a:pt x="38" y="115"/>
                    </a:moveTo>
                    <a:lnTo>
                      <a:pt x="0" y="115"/>
                    </a:lnTo>
                    <a:lnTo>
                      <a:pt x="0" y="175"/>
                    </a:lnTo>
                    <a:lnTo>
                      <a:pt x="175" y="175"/>
                    </a:lnTo>
                    <a:lnTo>
                      <a:pt x="175" y="115"/>
                    </a:lnTo>
                    <a:lnTo>
                      <a:pt x="137" y="115"/>
                    </a:lnTo>
                    <a:lnTo>
                      <a:pt x="137" y="106"/>
                    </a:lnTo>
                    <a:lnTo>
                      <a:pt x="154" y="106"/>
                    </a:lnTo>
                    <a:lnTo>
                      <a:pt x="154" y="0"/>
                    </a:lnTo>
                    <a:lnTo>
                      <a:pt x="22" y="0"/>
                    </a:lnTo>
                    <a:lnTo>
                      <a:pt x="22" y="106"/>
                    </a:lnTo>
                    <a:lnTo>
                      <a:pt x="38" y="106"/>
                    </a:lnTo>
                    <a:lnTo>
                      <a:pt x="38" y="1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15" name="Line 907"/>
              <p:cNvSpPr>
                <a:spLocks noChangeShapeType="1"/>
              </p:cNvSpPr>
              <p:nvPr/>
            </p:nvSpPr>
            <p:spPr bwMode="auto">
              <a:xfrm>
                <a:off x="5147" y="2431"/>
                <a:ext cx="9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16" name="Line 908"/>
              <p:cNvSpPr>
                <a:spLocks noChangeShapeType="1"/>
              </p:cNvSpPr>
              <p:nvPr/>
            </p:nvSpPr>
            <p:spPr bwMode="auto">
              <a:xfrm>
                <a:off x="5147" y="2422"/>
                <a:ext cx="9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17" name="Freeform 909"/>
              <p:cNvSpPr>
                <a:spLocks noEditPoints="1"/>
              </p:cNvSpPr>
              <p:nvPr/>
            </p:nvSpPr>
            <p:spPr bwMode="auto">
              <a:xfrm>
                <a:off x="5200" y="2436"/>
                <a:ext cx="71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57" y="50"/>
                  </a:cxn>
                  <a:cxn ang="0">
                    <a:pos x="57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63" y="8"/>
                  </a:cxn>
                  <a:cxn ang="0">
                    <a:pos x="71" y="8"/>
                  </a:cxn>
                  <a:cxn ang="0">
                    <a:pos x="71" y="0"/>
                  </a:cxn>
                  <a:cxn ang="0">
                    <a:pos x="63" y="0"/>
                  </a:cxn>
                  <a:cxn ang="0">
                    <a:pos x="63" y="8"/>
                  </a:cxn>
                </a:cxnLst>
                <a:rect l="0" t="0" r="r" b="b"/>
                <a:pathLst>
                  <a:path w="71" h="50">
                    <a:moveTo>
                      <a:pt x="0" y="50"/>
                    </a:moveTo>
                    <a:lnTo>
                      <a:pt x="57" y="50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  <a:moveTo>
                      <a:pt x="63" y="8"/>
                    </a:moveTo>
                    <a:lnTo>
                      <a:pt x="71" y="8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18" name="Rectangle 910"/>
              <p:cNvSpPr>
                <a:spLocks noChangeArrowheads="1"/>
              </p:cNvSpPr>
              <p:nvPr/>
            </p:nvSpPr>
            <p:spPr bwMode="auto">
              <a:xfrm>
                <a:off x="5200" y="2436"/>
                <a:ext cx="57" cy="5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19" name="Line 911"/>
              <p:cNvSpPr>
                <a:spLocks noChangeShapeType="1"/>
              </p:cNvSpPr>
              <p:nvPr/>
            </p:nvSpPr>
            <p:spPr bwMode="auto">
              <a:xfrm>
                <a:off x="5200" y="2453"/>
                <a:ext cx="5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20" name="Line 912"/>
              <p:cNvSpPr>
                <a:spLocks noChangeShapeType="1"/>
              </p:cNvSpPr>
              <p:nvPr/>
            </p:nvSpPr>
            <p:spPr bwMode="auto">
              <a:xfrm>
                <a:off x="5200" y="2469"/>
                <a:ext cx="5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21" name="Line 913"/>
              <p:cNvSpPr>
                <a:spLocks noChangeShapeType="1"/>
              </p:cNvSpPr>
              <p:nvPr/>
            </p:nvSpPr>
            <p:spPr bwMode="auto">
              <a:xfrm>
                <a:off x="5202" y="2461"/>
                <a:ext cx="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22" name="Rectangle 914"/>
              <p:cNvSpPr>
                <a:spLocks noChangeArrowheads="1"/>
              </p:cNvSpPr>
              <p:nvPr/>
            </p:nvSpPr>
            <p:spPr bwMode="auto">
              <a:xfrm>
                <a:off x="5232" y="2455"/>
                <a:ext cx="17" cy="1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23" name="Rectangle 915"/>
              <p:cNvSpPr>
                <a:spLocks noChangeArrowheads="1"/>
              </p:cNvSpPr>
              <p:nvPr/>
            </p:nvSpPr>
            <p:spPr bwMode="auto">
              <a:xfrm>
                <a:off x="5263" y="2436"/>
                <a:ext cx="8" cy="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24" name="Freeform 916"/>
              <p:cNvSpPr>
                <a:spLocks noEditPoints="1"/>
              </p:cNvSpPr>
              <p:nvPr/>
            </p:nvSpPr>
            <p:spPr bwMode="auto">
              <a:xfrm>
                <a:off x="5115" y="2328"/>
                <a:ext cx="164" cy="118"/>
              </a:xfrm>
              <a:custGeom>
                <a:avLst/>
                <a:gdLst/>
                <a:ahLst/>
                <a:cxnLst>
                  <a:cxn ang="0">
                    <a:pos x="137" y="84"/>
                  </a:cxn>
                  <a:cxn ang="0">
                    <a:pos x="144" y="84"/>
                  </a:cxn>
                  <a:cxn ang="0">
                    <a:pos x="144" y="82"/>
                  </a:cxn>
                  <a:cxn ang="0">
                    <a:pos x="137" y="82"/>
                  </a:cxn>
                  <a:cxn ang="0">
                    <a:pos x="137" y="84"/>
                  </a:cxn>
                  <a:cxn ang="0">
                    <a:pos x="37" y="70"/>
                  </a:cxn>
                  <a:cxn ang="0">
                    <a:pos x="37" y="8"/>
                  </a:cxn>
                  <a:cxn ang="0">
                    <a:pos x="127" y="8"/>
                  </a:cxn>
                  <a:cxn ang="0">
                    <a:pos x="127" y="70"/>
                  </a:cxn>
                  <a:cxn ang="0">
                    <a:pos x="37" y="70"/>
                  </a:cxn>
                  <a:cxn ang="0">
                    <a:pos x="32" y="74"/>
                  </a:cxn>
                  <a:cxn ang="0">
                    <a:pos x="131" y="74"/>
                  </a:cxn>
                  <a:cxn ang="0">
                    <a:pos x="131" y="4"/>
                  </a:cxn>
                  <a:cxn ang="0">
                    <a:pos x="135" y="4"/>
                  </a:cxn>
                  <a:cxn ang="0">
                    <a:pos x="135" y="0"/>
                  </a:cxn>
                  <a:cxn ang="0">
                    <a:pos x="28" y="0"/>
                  </a:cxn>
                  <a:cxn ang="0">
                    <a:pos x="28" y="78"/>
                  </a:cxn>
                  <a:cxn ang="0">
                    <a:pos x="32" y="78"/>
                  </a:cxn>
                  <a:cxn ang="0">
                    <a:pos x="32" y="74"/>
                  </a:cxn>
                  <a:cxn ang="0">
                    <a:pos x="0" y="113"/>
                  </a:cxn>
                  <a:cxn ang="0">
                    <a:pos x="16" y="113"/>
                  </a:cxn>
                  <a:cxn ang="0">
                    <a:pos x="16" y="108"/>
                  </a:cxn>
                  <a:cxn ang="0">
                    <a:pos x="0" y="108"/>
                  </a:cxn>
                  <a:cxn ang="0">
                    <a:pos x="0" y="113"/>
                  </a:cxn>
                  <a:cxn ang="0">
                    <a:pos x="95" y="118"/>
                  </a:cxn>
                  <a:cxn ang="0">
                    <a:pos x="131" y="118"/>
                  </a:cxn>
                  <a:cxn ang="0">
                    <a:pos x="131" y="115"/>
                  </a:cxn>
                  <a:cxn ang="0">
                    <a:pos x="95" y="115"/>
                  </a:cxn>
                  <a:cxn ang="0">
                    <a:pos x="95" y="118"/>
                  </a:cxn>
                  <a:cxn ang="0">
                    <a:pos x="158" y="111"/>
                  </a:cxn>
                  <a:cxn ang="0">
                    <a:pos x="164" y="111"/>
                  </a:cxn>
                  <a:cxn ang="0">
                    <a:pos x="164" y="108"/>
                  </a:cxn>
                  <a:cxn ang="0">
                    <a:pos x="158" y="108"/>
                  </a:cxn>
                  <a:cxn ang="0">
                    <a:pos x="158" y="111"/>
                  </a:cxn>
                  <a:cxn ang="0">
                    <a:pos x="158" y="116"/>
                  </a:cxn>
                  <a:cxn ang="0">
                    <a:pos x="164" y="116"/>
                  </a:cxn>
                  <a:cxn ang="0">
                    <a:pos x="164" y="113"/>
                  </a:cxn>
                  <a:cxn ang="0">
                    <a:pos x="158" y="113"/>
                  </a:cxn>
                  <a:cxn ang="0">
                    <a:pos x="158" y="116"/>
                  </a:cxn>
                </a:cxnLst>
                <a:rect l="0" t="0" r="r" b="b"/>
                <a:pathLst>
                  <a:path w="164" h="118">
                    <a:moveTo>
                      <a:pt x="137" y="84"/>
                    </a:moveTo>
                    <a:lnTo>
                      <a:pt x="144" y="84"/>
                    </a:lnTo>
                    <a:lnTo>
                      <a:pt x="144" y="82"/>
                    </a:lnTo>
                    <a:lnTo>
                      <a:pt x="137" y="82"/>
                    </a:lnTo>
                    <a:lnTo>
                      <a:pt x="137" y="84"/>
                    </a:lnTo>
                    <a:close/>
                    <a:moveTo>
                      <a:pt x="37" y="70"/>
                    </a:moveTo>
                    <a:lnTo>
                      <a:pt x="37" y="8"/>
                    </a:lnTo>
                    <a:lnTo>
                      <a:pt x="127" y="8"/>
                    </a:lnTo>
                    <a:lnTo>
                      <a:pt x="127" y="70"/>
                    </a:lnTo>
                    <a:lnTo>
                      <a:pt x="37" y="70"/>
                    </a:lnTo>
                    <a:close/>
                    <a:moveTo>
                      <a:pt x="32" y="74"/>
                    </a:moveTo>
                    <a:lnTo>
                      <a:pt x="131" y="74"/>
                    </a:lnTo>
                    <a:lnTo>
                      <a:pt x="131" y="4"/>
                    </a:lnTo>
                    <a:lnTo>
                      <a:pt x="135" y="4"/>
                    </a:lnTo>
                    <a:lnTo>
                      <a:pt x="135" y="0"/>
                    </a:lnTo>
                    <a:lnTo>
                      <a:pt x="28" y="0"/>
                    </a:lnTo>
                    <a:lnTo>
                      <a:pt x="28" y="78"/>
                    </a:lnTo>
                    <a:lnTo>
                      <a:pt x="32" y="78"/>
                    </a:lnTo>
                    <a:lnTo>
                      <a:pt x="32" y="74"/>
                    </a:lnTo>
                    <a:close/>
                    <a:moveTo>
                      <a:pt x="0" y="113"/>
                    </a:moveTo>
                    <a:lnTo>
                      <a:pt x="16" y="113"/>
                    </a:lnTo>
                    <a:lnTo>
                      <a:pt x="16" y="108"/>
                    </a:lnTo>
                    <a:lnTo>
                      <a:pt x="0" y="108"/>
                    </a:lnTo>
                    <a:lnTo>
                      <a:pt x="0" y="113"/>
                    </a:lnTo>
                    <a:close/>
                    <a:moveTo>
                      <a:pt x="95" y="118"/>
                    </a:moveTo>
                    <a:lnTo>
                      <a:pt x="131" y="118"/>
                    </a:lnTo>
                    <a:lnTo>
                      <a:pt x="131" y="115"/>
                    </a:lnTo>
                    <a:lnTo>
                      <a:pt x="95" y="115"/>
                    </a:lnTo>
                    <a:lnTo>
                      <a:pt x="95" y="118"/>
                    </a:lnTo>
                    <a:close/>
                    <a:moveTo>
                      <a:pt x="158" y="111"/>
                    </a:moveTo>
                    <a:lnTo>
                      <a:pt x="164" y="111"/>
                    </a:lnTo>
                    <a:lnTo>
                      <a:pt x="164" y="108"/>
                    </a:lnTo>
                    <a:lnTo>
                      <a:pt x="158" y="108"/>
                    </a:lnTo>
                    <a:lnTo>
                      <a:pt x="158" y="111"/>
                    </a:lnTo>
                    <a:close/>
                    <a:moveTo>
                      <a:pt x="158" y="116"/>
                    </a:moveTo>
                    <a:lnTo>
                      <a:pt x="164" y="116"/>
                    </a:lnTo>
                    <a:lnTo>
                      <a:pt x="164" y="113"/>
                    </a:lnTo>
                    <a:lnTo>
                      <a:pt x="158" y="113"/>
                    </a:lnTo>
                    <a:lnTo>
                      <a:pt x="15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25" name="Rectangle 917"/>
              <p:cNvSpPr>
                <a:spLocks noChangeArrowheads="1"/>
              </p:cNvSpPr>
              <p:nvPr/>
            </p:nvSpPr>
            <p:spPr bwMode="auto">
              <a:xfrm>
                <a:off x="5252" y="2410"/>
                <a:ext cx="7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26" name="Rectangle 918"/>
              <p:cNvSpPr>
                <a:spLocks noChangeArrowheads="1"/>
              </p:cNvSpPr>
              <p:nvPr/>
            </p:nvSpPr>
            <p:spPr bwMode="auto">
              <a:xfrm>
                <a:off x="5152" y="2336"/>
                <a:ext cx="90" cy="6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27" name="Freeform 919"/>
              <p:cNvSpPr>
                <a:spLocks/>
              </p:cNvSpPr>
              <p:nvPr/>
            </p:nvSpPr>
            <p:spPr bwMode="auto">
              <a:xfrm>
                <a:off x="5143" y="2328"/>
                <a:ext cx="107" cy="78"/>
              </a:xfrm>
              <a:custGeom>
                <a:avLst/>
                <a:gdLst/>
                <a:ahLst/>
                <a:cxnLst>
                  <a:cxn ang="0">
                    <a:pos x="4" y="74"/>
                  </a:cxn>
                  <a:cxn ang="0">
                    <a:pos x="103" y="74"/>
                  </a:cxn>
                  <a:cxn ang="0">
                    <a:pos x="103" y="4"/>
                  </a:cxn>
                  <a:cxn ang="0">
                    <a:pos x="107" y="4"/>
                  </a:cxn>
                  <a:cxn ang="0">
                    <a:pos x="107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4" y="78"/>
                  </a:cxn>
                  <a:cxn ang="0">
                    <a:pos x="4" y="74"/>
                  </a:cxn>
                </a:cxnLst>
                <a:rect l="0" t="0" r="r" b="b"/>
                <a:pathLst>
                  <a:path w="107" h="78">
                    <a:moveTo>
                      <a:pt x="4" y="74"/>
                    </a:moveTo>
                    <a:lnTo>
                      <a:pt x="103" y="74"/>
                    </a:lnTo>
                    <a:lnTo>
                      <a:pt x="103" y="4"/>
                    </a:lnTo>
                    <a:lnTo>
                      <a:pt x="107" y="4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4" y="78"/>
                    </a:lnTo>
                    <a:lnTo>
                      <a:pt x="4" y="7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28" name="Line 920"/>
              <p:cNvSpPr>
                <a:spLocks noChangeShapeType="1"/>
              </p:cNvSpPr>
              <p:nvPr/>
            </p:nvSpPr>
            <p:spPr bwMode="auto">
              <a:xfrm>
                <a:off x="5131" y="2416"/>
                <a:ext cx="13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29" name="Line 921"/>
              <p:cNvSpPr>
                <a:spLocks noChangeShapeType="1"/>
              </p:cNvSpPr>
              <p:nvPr/>
            </p:nvSpPr>
            <p:spPr bwMode="auto">
              <a:xfrm flipV="1">
                <a:off x="5164" y="2416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30" name="Line 922"/>
              <p:cNvSpPr>
                <a:spLocks noChangeShapeType="1"/>
              </p:cNvSpPr>
              <p:nvPr/>
            </p:nvSpPr>
            <p:spPr bwMode="auto">
              <a:xfrm flipV="1">
                <a:off x="5197" y="2416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31" name="Rectangle 923"/>
              <p:cNvSpPr>
                <a:spLocks noChangeArrowheads="1"/>
              </p:cNvSpPr>
              <p:nvPr/>
            </p:nvSpPr>
            <p:spPr bwMode="auto">
              <a:xfrm>
                <a:off x="5115" y="2436"/>
                <a:ext cx="16" cy="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32" name="Rectangle 924"/>
              <p:cNvSpPr>
                <a:spLocks noChangeArrowheads="1"/>
              </p:cNvSpPr>
              <p:nvPr/>
            </p:nvSpPr>
            <p:spPr bwMode="auto">
              <a:xfrm>
                <a:off x="5210" y="2443"/>
                <a:ext cx="36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33" name="Rectangle 925"/>
              <p:cNvSpPr>
                <a:spLocks noChangeArrowheads="1"/>
              </p:cNvSpPr>
              <p:nvPr/>
            </p:nvSpPr>
            <p:spPr bwMode="auto">
              <a:xfrm>
                <a:off x="5273" y="2436"/>
                <a:ext cx="6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34" name="Rectangle 926"/>
              <p:cNvSpPr>
                <a:spLocks noChangeArrowheads="1"/>
              </p:cNvSpPr>
              <p:nvPr/>
            </p:nvSpPr>
            <p:spPr bwMode="auto">
              <a:xfrm>
                <a:off x="5273" y="2441"/>
                <a:ext cx="6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35" name="Freeform 927"/>
              <p:cNvSpPr>
                <a:spLocks noEditPoints="1"/>
              </p:cNvSpPr>
              <p:nvPr/>
            </p:nvSpPr>
            <p:spPr bwMode="auto">
              <a:xfrm>
                <a:off x="4978" y="2337"/>
                <a:ext cx="219" cy="176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0" y="172"/>
                  </a:cxn>
                  <a:cxn ang="0">
                    <a:pos x="22" y="161"/>
                  </a:cxn>
                  <a:cxn ang="0">
                    <a:pos x="22" y="0"/>
                  </a:cxn>
                  <a:cxn ang="0">
                    <a:pos x="80" y="0"/>
                  </a:cxn>
                  <a:cxn ang="0">
                    <a:pos x="80" y="161"/>
                  </a:cxn>
                  <a:cxn ang="0">
                    <a:pos x="104" y="172"/>
                  </a:cxn>
                  <a:cxn ang="0">
                    <a:pos x="104" y="176"/>
                  </a:cxn>
                  <a:cxn ang="0">
                    <a:pos x="0" y="176"/>
                  </a:cxn>
                  <a:cxn ang="0">
                    <a:pos x="87" y="151"/>
                  </a:cxn>
                  <a:cxn ang="0">
                    <a:pos x="108" y="151"/>
                  </a:cxn>
                  <a:cxn ang="0">
                    <a:pos x="131" y="158"/>
                  </a:cxn>
                  <a:cxn ang="0">
                    <a:pos x="131" y="170"/>
                  </a:cxn>
                  <a:cxn ang="0">
                    <a:pos x="108" y="170"/>
                  </a:cxn>
                  <a:cxn ang="0">
                    <a:pos x="108" y="176"/>
                  </a:cxn>
                  <a:cxn ang="0">
                    <a:pos x="198" y="176"/>
                  </a:cxn>
                  <a:cxn ang="0">
                    <a:pos x="198" y="170"/>
                  </a:cxn>
                  <a:cxn ang="0">
                    <a:pos x="176" y="170"/>
                  </a:cxn>
                  <a:cxn ang="0">
                    <a:pos x="176" y="158"/>
                  </a:cxn>
                  <a:cxn ang="0">
                    <a:pos x="198" y="151"/>
                  </a:cxn>
                  <a:cxn ang="0">
                    <a:pos x="219" y="151"/>
                  </a:cxn>
                  <a:cxn ang="0">
                    <a:pos x="219" y="44"/>
                  </a:cxn>
                  <a:cxn ang="0">
                    <a:pos x="87" y="44"/>
                  </a:cxn>
                  <a:cxn ang="0">
                    <a:pos x="87" y="151"/>
                  </a:cxn>
                </a:cxnLst>
                <a:rect l="0" t="0" r="r" b="b"/>
                <a:pathLst>
                  <a:path w="219" h="176">
                    <a:moveTo>
                      <a:pt x="0" y="176"/>
                    </a:moveTo>
                    <a:lnTo>
                      <a:pt x="0" y="172"/>
                    </a:lnTo>
                    <a:lnTo>
                      <a:pt x="22" y="161"/>
                    </a:lnTo>
                    <a:lnTo>
                      <a:pt x="22" y="0"/>
                    </a:lnTo>
                    <a:lnTo>
                      <a:pt x="80" y="0"/>
                    </a:lnTo>
                    <a:lnTo>
                      <a:pt x="80" y="161"/>
                    </a:lnTo>
                    <a:lnTo>
                      <a:pt x="104" y="172"/>
                    </a:lnTo>
                    <a:lnTo>
                      <a:pt x="104" y="176"/>
                    </a:lnTo>
                    <a:lnTo>
                      <a:pt x="0" y="176"/>
                    </a:lnTo>
                    <a:close/>
                    <a:moveTo>
                      <a:pt x="87" y="151"/>
                    </a:moveTo>
                    <a:lnTo>
                      <a:pt x="108" y="151"/>
                    </a:lnTo>
                    <a:lnTo>
                      <a:pt x="131" y="158"/>
                    </a:lnTo>
                    <a:lnTo>
                      <a:pt x="131" y="170"/>
                    </a:lnTo>
                    <a:lnTo>
                      <a:pt x="108" y="170"/>
                    </a:lnTo>
                    <a:lnTo>
                      <a:pt x="108" y="176"/>
                    </a:lnTo>
                    <a:lnTo>
                      <a:pt x="198" y="176"/>
                    </a:lnTo>
                    <a:lnTo>
                      <a:pt x="198" y="170"/>
                    </a:lnTo>
                    <a:lnTo>
                      <a:pt x="176" y="170"/>
                    </a:lnTo>
                    <a:lnTo>
                      <a:pt x="176" y="158"/>
                    </a:lnTo>
                    <a:lnTo>
                      <a:pt x="198" y="151"/>
                    </a:lnTo>
                    <a:lnTo>
                      <a:pt x="219" y="151"/>
                    </a:lnTo>
                    <a:lnTo>
                      <a:pt x="219" y="44"/>
                    </a:lnTo>
                    <a:lnTo>
                      <a:pt x="87" y="44"/>
                    </a:lnTo>
                    <a:lnTo>
                      <a:pt x="87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36" name="Line 928"/>
              <p:cNvSpPr>
                <a:spLocks noChangeShapeType="1"/>
              </p:cNvSpPr>
              <p:nvPr/>
            </p:nvSpPr>
            <p:spPr bwMode="auto">
              <a:xfrm>
                <a:off x="5000" y="2498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37" name="Line 929"/>
              <p:cNvSpPr>
                <a:spLocks noChangeShapeType="1"/>
              </p:cNvSpPr>
              <p:nvPr/>
            </p:nvSpPr>
            <p:spPr bwMode="auto">
              <a:xfrm>
                <a:off x="5058" y="2498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38" name="Line 930"/>
              <p:cNvSpPr>
                <a:spLocks noChangeShapeType="1"/>
              </p:cNvSpPr>
              <p:nvPr/>
            </p:nvSpPr>
            <p:spPr bwMode="auto">
              <a:xfrm>
                <a:off x="5018" y="2392"/>
                <a:ext cx="2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39" name="Line 931"/>
              <p:cNvSpPr>
                <a:spLocks noChangeShapeType="1"/>
              </p:cNvSpPr>
              <p:nvPr/>
            </p:nvSpPr>
            <p:spPr bwMode="auto">
              <a:xfrm>
                <a:off x="5014" y="2374"/>
                <a:ext cx="2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40" name="Rectangle 932"/>
              <p:cNvSpPr>
                <a:spLocks noChangeArrowheads="1"/>
              </p:cNvSpPr>
              <p:nvPr/>
            </p:nvSpPr>
            <p:spPr bwMode="auto">
              <a:xfrm>
                <a:off x="5007" y="2345"/>
                <a:ext cx="44" cy="102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41" name="Freeform 933"/>
              <p:cNvSpPr>
                <a:spLocks/>
              </p:cNvSpPr>
              <p:nvPr/>
            </p:nvSpPr>
            <p:spPr bwMode="auto">
              <a:xfrm>
                <a:off x="4978" y="2337"/>
                <a:ext cx="104" cy="176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0" y="172"/>
                  </a:cxn>
                  <a:cxn ang="0">
                    <a:pos x="22" y="161"/>
                  </a:cxn>
                  <a:cxn ang="0">
                    <a:pos x="22" y="0"/>
                  </a:cxn>
                  <a:cxn ang="0">
                    <a:pos x="80" y="0"/>
                  </a:cxn>
                  <a:cxn ang="0">
                    <a:pos x="80" y="161"/>
                  </a:cxn>
                  <a:cxn ang="0">
                    <a:pos x="104" y="172"/>
                  </a:cxn>
                  <a:cxn ang="0">
                    <a:pos x="104" y="176"/>
                  </a:cxn>
                  <a:cxn ang="0">
                    <a:pos x="0" y="176"/>
                  </a:cxn>
                </a:cxnLst>
                <a:rect l="0" t="0" r="r" b="b"/>
                <a:pathLst>
                  <a:path w="104" h="176">
                    <a:moveTo>
                      <a:pt x="0" y="176"/>
                    </a:moveTo>
                    <a:lnTo>
                      <a:pt x="0" y="172"/>
                    </a:lnTo>
                    <a:lnTo>
                      <a:pt x="22" y="161"/>
                    </a:lnTo>
                    <a:lnTo>
                      <a:pt x="22" y="0"/>
                    </a:lnTo>
                    <a:lnTo>
                      <a:pt x="80" y="0"/>
                    </a:lnTo>
                    <a:lnTo>
                      <a:pt x="80" y="161"/>
                    </a:lnTo>
                    <a:lnTo>
                      <a:pt x="104" y="172"/>
                    </a:lnTo>
                    <a:lnTo>
                      <a:pt x="104" y="176"/>
                    </a:lnTo>
                    <a:lnTo>
                      <a:pt x="0" y="17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42" name="Freeform 934"/>
              <p:cNvSpPr>
                <a:spLocks/>
              </p:cNvSpPr>
              <p:nvPr/>
            </p:nvSpPr>
            <p:spPr bwMode="auto">
              <a:xfrm>
                <a:off x="5065" y="2381"/>
                <a:ext cx="132" cy="132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21" y="107"/>
                  </a:cxn>
                  <a:cxn ang="0">
                    <a:pos x="44" y="114"/>
                  </a:cxn>
                  <a:cxn ang="0">
                    <a:pos x="44" y="126"/>
                  </a:cxn>
                  <a:cxn ang="0">
                    <a:pos x="21" y="126"/>
                  </a:cxn>
                  <a:cxn ang="0">
                    <a:pos x="21" y="132"/>
                  </a:cxn>
                  <a:cxn ang="0">
                    <a:pos x="111" y="132"/>
                  </a:cxn>
                  <a:cxn ang="0">
                    <a:pos x="111" y="126"/>
                  </a:cxn>
                  <a:cxn ang="0">
                    <a:pos x="89" y="126"/>
                  </a:cxn>
                  <a:cxn ang="0">
                    <a:pos x="89" y="114"/>
                  </a:cxn>
                  <a:cxn ang="0">
                    <a:pos x="111" y="107"/>
                  </a:cxn>
                  <a:cxn ang="0">
                    <a:pos x="132" y="107"/>
                  </a:cxn>
                  <a:cxn ang="0">
                    <a:pos x="132" y="0"/>
                  </a:cxn>
                  <a:cxn ang="0">
                    <a:pos x="0" y="0"/>
                  </a:cxn>
                  <a:cxn ang="0">
                    <a:pos x="0" y="107"/>
                  </a:cxn>
                </a:cxnLst>
                <a:rect l="0" t="0" r="r" b="b"/>
                <a:pathLst>
                  <a:path w="132" h="132">
                    <a:moveTo>
                      <a:pt x="0" y="107"/>
                    </a:moveTo>
                    <a:lnTo>
                      <a:pt x="21" y="107"/>
                    </a:lnTo>
                    <a:lnTo>
                      <a:pt x="44" y="114"/>
                    </a:lnTo>
                    <a:lnTo>
                      <a:pt x="44" y="126"/>
                    </a:lnTo>
                    <a:lnTo>
                      <a:pt x="21" y="126"/>
                    </a:lnTo>
                    <a:lnTo>
                      <a:pt x="21" y="132"/>
                    </a:lnTo>
                    <a:lnTo>
                      <a:pt x="111" y="132"/>
                    </a:lnTo>
                    <a:lnTo>
                      <a:pt x="111" y="126"/>
                    </a:lnTo>
                    <a:lnTo>
                      <a:pt x="89" y="126"/>
                    </a:lnTo>
                    <a:lnTo>
                      <a:pt x="89" y="114"/>
                    </a:lnTo>
                    <a:lnTo>
                      <a:pt x="111" y="107"/>
                    </a:lnTo>
                    <a:lnTo>
                      <a:pt x="132" y="107"/>
                    </a:lnTo>
                    <a:lnTo>
                      <a:pt x="132" y="0"/>
                    </a:lnTo>
                    <a:lnTo>
                      <a:pt x="0" y="0"/>
                    </a:lnTo>
                    <a:lnTo>
                      <a:pt x="0" y="10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43" name="Line 935"/>
              <p:cNvSpPr>
                <a:spLocks noChangeShapeType="1"/>
              </p:cNvSpPr>
              <p:nvPr/>
            </p:nvSpPr>
            <p:spPr bwMode="auto">
              <a:xfrm>
                <a:off x="5109" y="2507"/>
                <a:ext cx="4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44" name="Line 936"/>
              <p:cNvSpPr>
                <a:spLocks noChangeShapeType="1"/>
              </p:cNvSpPr>
              <p:nvPr/>
            </p:nvSpPr>
            <p:spPr bwMode="auto">
              <a:xfrm>
                <a:off x="5109" y="2495"/>
                <a:ext cx="4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45" name="Line 937"/>
              <p:cNvSpPr>
                <a:spLocks noChangeShapeType="1"/>
              </p:cNvSpPr>
              <p:nvPr/>
            </p:nvSpPr>
            <p:spPr bwMode="auto">
              <a:xfrm>
                <a:off x="5086" y="2488"/>
                <a:ext cx="9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46" name="Freeform 938"/>
              <p:cNvSpPr>
                <a:spLocks noEditPoints="1"/>
              </p:cNvSpPr>
              <p:nvPr/>
            </p:nvSpPr>
            <p:spPr bwMode="auto">
              <a:xfrm>
                <a:off x="5005" y="2454"/>
                <a:ext cx="48" cy="48"/>
              </a:xfrm>
              <a:custGeom>
                <a:avLst/>
                <a:gdLst/>
                <a:ahLst/>
                <a:cxnLst>
                  <a:cxn ang="0">
                    <a:pos x="4" y="30"/>
                  </a:cxn>
                  <a:cxn ang="0">
                    <a:pos x="0" y="0"/>
                  </a:cxn>
                  <a:cxn ang="0">
                    <a:pos x="7" y="30"/>
                  </a:cxn>
                  <a:cxn ang="0">
                    <a:pos x="11" y="0"/>
                  </a:cxn>
                  <a:cxn ang="0">
                    <a:pos x="7" y="30"/>
                  </a:cxn>
                  <a:cxn ang="0">
                    <a:pos x="18" y="30"/>
                  </a:cxn>
                  <a:cxn ang="0">
                    <a:pos x="15" y="0"/>
                  </a:cxn>
                  <a:cxn ang="0">
                    <a:pos x="22" y="30"/>
                  </a:cxn>
                  <a:cxn ang="0">
                    <a:pos x="26" y="0"/>
                  </a:cxn>
                  <a:cxn ang="0">
                    <a:pos x="22" y="30"/>
                  </a:cxn>
                  <a:cxn ang="0">
                    <a:pos x="33" y="30"/>
                  </a:cxn>
                  <a:cxn ang="0">
                    <a:pos x="29" y="0"/>
                  </a:cxn>
                  <a:cxn ang="0">
                    <a:pos x="37" y="30"/>
                  </a:cxn>
                  <a:cxn ang="0">
                    <a:pos x="41" y="0"/>
                  </a:cxn>
                  <a:cxn ang="0">
                    <a:pos x="37" y="30"/>
                  </a:cxn>
                  <a:cxn ang="0">
                    <a:pos x="48" y="30"/>
                  </a:cxn>
                  <a:cxn ang="0">
                    <a:pos x="44" y="0"/>
                  </a:cxn>
                  <a:cxn ang="0">
                    <a:pos x="44" y="48"/>
                  </a:cxn>
                  <a:cxn ang="0">
                    <a:pos x="48" y="33"/>
                  </a:cxn>
                  <a:cxn ang="0">
                    <a:pos x="44" y="48"/>
                  </a:cxn>
                  <a:cxn ang="0">
                    <a:pos x="41" y="48"/>
                  </a:cxn>
                  <a:cxn ang="0">
                    <a:pos x="37" y="33"/>
                  </a:cxn>
                  <a:cxn ang="0">
                    <a:pos x="29" y="48"/>
                  </a:cxn>
                  <a:cxn ang="0">
                    <a:pos x="33" y="33"/>
                  </a:cxn>
                  <a:cxn ang="0">
                    <a:pos x="29" y="48"/>
                  </a:cxn>
                  <a:cxn ang="0">
                    <a:pos x="26" y="48"/>
                  </a:cxn>
                  <a:cxn ang="0">
                    <a:pos x="22" y="33"/>
                  </a:cxn>
                  <a:cxn ang="0">
                    <a:pos x="15" y="48"/>
                  </a:cxn>
                  <a:cxn ang="0">
                    <a:pos x="18" y="33"/>
                  </a:cxn>
                  <a:cxn ang="0">
                    <a:pos x="15" y="48"/>
                  </a:cxn>
                  <a:cxn ang="0">
                    <a:pos x="11" y="48"/>
                  </a:cxn>
                  <a:cxn ang="0">
                    <a:pos x="7" y="33"/>
                  </a:cxn>
                  <a:cxn ang="0">
                    <a:pos x="0" y="48"/>
                  </a:cxn>
                  <a:cxn ang="0">
                    <a:pos x="4" y="33"/>
                  </a:cxn>
                  <a:cxn ang="0">
                    <a:pos x="0" y="48"/>
                  </a:cxn>
                </a:cxnLst>
                <a:rect l="0" t="0" r="r" b="b"/>
                <a:pathLst>
                  <a:path w="48" h="48">
                    <a:moveTo>
                      <a:pt x="0" y="30"/>
                    </a:moveTo>
                    <a:lnTo>
                      <a:pt x="4" y="3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  <a:moveTo>
                      <a:pt x="7" y="30"/>
                    </a:moveTo>
                    <a:lnTo>
                      <a:pt x="11" y="3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30"/>
                    </a:lnTo>
                    <a:close/>
                    <a:moveTo>
                      <a:pt x="15" y="30"/>
                    </a:moveTo>
                    <a:lnTo>
                      <a:pt x="18" y="3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5" y="30"/>
                    </a:lnTo>
                    <a:close/>
                    <a:moveTo>
                      <a:pt x="22" y="30"/>
                    </a:moveTo>
                    <a:lnTo>
                      <a:pt x="26" y="3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2" y="30"/>
                    </a:lnTo>
                    <a:close/>
                    <a:moveTo>
                      <a:pt x="29" y="30"/>
                    </a:moveTo>
                    <a:lnTo>
                      <a:pt x="33" y="3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30"/>
                    </a:lnTo>
                    <a:close/>
                    <a:moveTo>
                      <a:pt x="37" y="30"/>
                    </a:moveTo>
                    <a:lnTo>
                      <a:pt x="41" y="30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37" y="30"/>
                    </a:lnTo>
                    <a:close/>
                    <a:moveTo>
                      <a:pt x="44" y="30"/>
                    </a:moveTo>
                    <a:lnTo>
                      <a:pt x="48" y="30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4" y="30"/>
                    </a:lnTo>
                    <a:close/>
                    <a:moveTo>
                      <a:pt x="44" y="48"/>
                    </a:moveTo>
                    <a:lnTo>
                      <a:pt x="48" y="48"/>
                    </a:lnTo>
                    <a:lnTo>
                      <a:pt x="48" y="33"/>
                    </a:lnTo>
                    <a:lnTo>
                      <a:pt x="44" y="33"/>
                    </a:lnTo>
                    <a:lnTo>
                      <a:pt x="44" y="48"/>
                    </a:lnTo>
                    <a:close/>
                    <a:moveTo>
                      <a:pt x="37" y="48"/>
                    </a:moveTo>
                    <a:lnTo>
                      <a:pt x="41" y="48"/>
                    </a:lnTo>
                    <a:lnTo>
                      <a:pt x="41" y="33"/>
                    </a:lnTo>
                    <a:lnTo>
                      <a:pt x="37" y="33"/>
                    </a:lnTo>
                    <a:lnTo>
                      <a:pt x="37" y="48"/>
                    </a:lnTo>
                    <a:close/>
                    <a:moveTo>
                      <a:pt x="29" y="48"/>
                    </a:moveTo>
                    <a:lnTo>
                      <a:pt x="33" y="48"/>
                    </a:lnTo>
                    <a:lnTo>
                      <a:pt x="33" y="33"/>
                    </a:lnTo>
                    <a:lnTo>
                      <a:pt x="29" y="33"/>
                    </a:lnTo>
                    <a:lnTo>
                      <a:pt x="29" y="48"/>
                    </a:lnTo>
                    <a:close/>
                    <a:moveTo>
                      <a:pt x="22" y="48"/>
                    </a:moveTo>
                    <a:lnTo>
                      <a:pt x="26" y="48"/>
                    </a:lnTo>
                    <a:lnTo>
                      <a:pt x="26" y="33"/>
                    </a:lnTo>
                    <a:lnTo>
                      <a:pt x="22" y="33"/>
                    </a:lnTo>
                    <a:lnTo>
                      <a:pt x="22" y="48"/>
                    </a:lnTo>
                    <a:close/>
                    <a:moveTo>
                      <a:pt x="15" y="48"/>
                    </a:moveTo>
                    <a:lnTo>
                      <a:pt x="18" y="48"/>
                    </a:lnTo>
                    <a:lnTo>
                      <a:pt x="18" y="33"/>
                    </a:lnTo>
                    <a:lnTo>
                      <a:pt x="15" y="33"/>
                    </a:lnTo>
                    <a:lnTo>
                      <a:pt x="15" y="48"/>
                    </a:lnTo>
                    <a:close/>
                    <a:moveTo>
                      <a:pt x="7" y="48"/>
                    </a:moveTo>
                    <a:lnTo>
                      <a:pt x="11" y="48"/>
                    </a:lnTo>
                    <a:lnTo>
                      <a:pt x="11" y="33"/>
                    </a:lnTo>
                    <a:lnTo>
                      <a:pt x="7" y="33"/>
                    </a:lnTo>
                    <a:lnTo>
                      <a:pt x="7" y="48"/>
                    </a:lnTo>
                    <a:close/>
                    <a:moveTo>
                      <a:pt x="0" y="48"/>
                    </a:moveTo>
                    <a:lnTo>
                      <a:pt x="4" y="48"/>
                    </a:lnTo>
                    <a:lnTo>
                      <a:pt x="4" y="33"/>
                    </a:lnTo>
                    <a:lnTo>
                      <a:pt x="0" y="33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47" name="Rectangle 939"/>
              <p:cNvSpPr>
                <a:spLocks noChangeArrowheads="1"/>
              </p:cNvSpPr>
              <p:nvPr/>
            </p:nvSpPr>
            <p:spPr bwMode="auto">
              <a:xfrm>
                <a:off x="5011" y="2348"/>
                <a:ext cx="36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48" name="Freeform 940"/>
              <p:cNvSpPr>
                <a:spLocks/>
              </p:cNvSpPr>
              <p:nvPr/>
            </p:nvSpPr>
            <p:spPr bwMode="auto">
              <a:xfrm>
                <a:off x="5011" y="2348"/>
                <a:ext cx="3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4"/>
                  </a:cxn>
                  <a:cxn ang="0">
                    <a:pos x="32" y="4"/>
                  </a:cxn>
                  <a:cxn ang="0">
                    <a:pos x="36" y="0"/>
                  </a:cxn>
                </a:cxnLst>
                <a:rect l="0" t="0" r="r" b="b"/>
                <a:pathLst>
                  <a:path w="36" h="4">
                    <a:moveTo>
                      <a:pt x="0" y="0"/>
                    </a:moveTo>
                    <a:lnTo>
                      <a:pt x="3" y="4"/>
                    </a:lnTo>
                    <a:lnTo>
                      <a:pt x="32" y="4"/>
                    </a:lnTo>
                    <a:lnTo>
                      <a:pt x="3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49" name="Rectangle 941"/>
              <p:cNvSpPr>
                <a:spLocks noChangeArrowheads="1"/>
              </p:cNvSpPr>
              <p:nvPr/>
            </p:nvSpPr>
            <p:spPr bwMode="auto">
              <a:xfrm>
                <a:off x="5011" y="2367"/>
                <a:ext cx="36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50" name="Rectangle 942"/>
              <p:cNvSpPr>
                <a:spLocks noChangeArrowheads="1"/>
              </p:cNvSpPr>
              <p:nvPr/>
            </p:nvSpPr>
            <p:spPr bwMode="auto">
              <a:xfrm>
                <a:off x="5011" y="2385"/>
                <a:ext cx="36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51" name="Rectangle 943"/>
              <p:cNvSpPr>
                <a:spLocks noChangeArrowheads="1"/>
              </p:cNvSpPr>
              <p:nvPr/>
            </p:nvSpPr>
            <p:spPr bwMode="auto">
              <a:xfrm>
                <a:off x="5011" y="2403"/>
                <a:ext cx="36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52" name="Rectangle 944"/>
              <p:cNvSpPr>
                <a:spLocks noChangeArrowheads="1"/>
              </p:cNvSpPr>
              <p:nvPr/>
            </p:nvSpPr>
            <p:spPr bwMode="auto">
              <a:xfrm>
                <a:off x="5011" y="2422"/>
                <a:ext cx="36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53" name="Rectangle 945"/>
              <p:cNvSpPr>
                <a:spLocks noChangeArrowheads="1"/>
              </p:cNvSpPr>
              <p:nvPr/>
            </p:nvSpPr>
            <p:spPr bwMode="auto">
              <a:xfrm>
                <a:off x="5005" y="2454"/>
                <a:ext cx="4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54" name="Rectangle 946"/>
              <p:cNvSpPr>
                <a:spLocks noChangeArrowheads="1"/>
              </p:cNvSpPr>
              <p:nvPr/>
            </p:nvSpPr>
            <p:spPr bwMode="auto">
              <a:xfrm>
                <a:off x="5012" y="2454"/>
                <a:ext cx="4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55" name="Rectangle 947"/>
              <p:cNvSpPr>
                <a:spLocks noChangeArrowheads="1"/>
              </p:cNvSpPr>
              <p:nvPr/>
            </p:nvSpPr>
            <p:spPr bwMode="auto">
              <a:xfrm>
                <a:off x="5020" y="2454"/>
                <a:ext cx="3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56" name="Rectangle 948"/>
              <p:cNvSpPr>
                <a:spLocks noChangeArrowheads="1"/>
              </p:cNvSpPr>
              <p:nvPr/>
            </p:nvSpPr>
            <p:spPr bwMode="auto">
              <a:xfrm>
                <a:off x="5027" y="2454"/>
                <a:ext cx="4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57" name="Rectangle 949"/>
              <p:cNvSpPr>
                <a:spLocks noChangeArrowheads="1"/>
              </p:cNvSpPr>
              <p:nvPr/>
            </p:nvSpPr>
            <p:spPr bwMode="auto">
              <a:xfrm>
                <a:off x="5034" y="2454"/>
                <a:ext cx="4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58" name="Rectangle 950"/>
              <p:cNvSpPr>
                <a:spLocks noChangeArrowheads="1"/>
              </p:cNvSpPr>
              <p:nvPr/>
            </p:nvSpPr>
            <p:spPr bwMode="auto">
              <a:xfrm>
                <a:off x="5042" y="2454"/>
                <a:ext cx="4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59" name="Rectangle 951"/>
              <p:cNvSpPr>
                <a:spLocks noChangeArrowheads="1"/>
              </p:cNvSpPr>
              <p:nvPr/>
            </p:nvSpPr>
            <p:spPr bwMode="auto">
              <a:xfrm>
                <a:off x="5049" y="2454"/>
                <a:ext cx="4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60" name="Rectangle 952"/>
              <p:cNvSpPr>
                <a:spLocks noChangeArrowheads="1"/>
              </p:cNvSpPr>
              <p:nvPr/>
            </p:nvSpPr>
            <p:spPr bwMode="auto">
              <a:xfrm>
                <a:off x="5049" y="2487"/>
                <a:ext cx="4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61" name="Rectangle 953"/>
              <p:cNvSpPr>
                <a:spLocks noChangeArrowheads="1"/>
              </p:cNvSpPr>
              <p:nvPr/>
            </p:nvSpPr>
            <p:spPr bwMode="auto">
              <a:xfrm>
                <a:off x="5042" y="2487"/>
                <a:ext cx="4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62" name="Rectangle 954"/>
              <p:cNvSpPr>
                <a:spLocks noChangeArrowheads="1"/>
              </p:cNvSpPr>
              <p:nvPr/>
            </p:nvSpPr>
            <p:spPr bwMode="auto">
              <a:xfrm>
                <a:off x="5034" y="2487"/>
                <a:ext cx="4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63" name="Rectangle 955"/>
              <p:cNvSpPr>
                <a:spLocks noChangeArrowheads="1"/>
              </p:cNvSpPr>
              <p:nvPr/>
            </p:nvSpPr>
            <p:spPr bwMode="auto">
              <a:xfrm>
                <a:off x="5027" y="2487"/>
                <a:ext cx="4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64" name="Rectangle 956"/>
              <p:cNvSpPr>
                <a:spLocks noChangeArrowheads="1"/>
              </p:cNvSpPr>
              <p:nvPr/>
            </p:nvSpPr>
            <p:spPr bwMode="auto">
              <a:xfrm>
                <a:off x="5020" y="2487"/>
                <a:ext cx="3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65" name="Rectangle 957"/>
              <p:cNvSpPr>
                <a:spLocks noChangeArrowheads="1"/>
              </p:cNvSpPr>
              <p:nvPr/>
            </p:nvSpPr>
            <p:spPr bwMode="auto">
              <a:xfrm>
                <a:off x="5012" y="2487"/>
                <a:ext cx="4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66" name="Rectangle 958"/>
              <p:cNvSpPr>
                <a:spLocks noChangeArrowheads="1"/>
              </p:cNvSpPr>
              <p:nvPr/>
            </p:nvSpPr>
            <p:spPr bwMode="auto">
              <a:xfrm>
                <a:off x="5005" y="2487"/>
                <a:ext cx="4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67" name="Line 959"/>
              <p:cNvSpPr>
                <a:spLocks noChangeShapeType="1"/>
              </p:cNvSpPr>
              <p:nvPr/>
            </p:nvSpPr>
            <p:spPr bwMode="auto">
              <a:xfrm flipV="1">
                <a:off x="5011" y="2352"/>
                <a:ext cx="3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68" name="Line 960"/>
              <p:cNvSpPr>
                <a:spLocks noChangeShapeType="1"/>
              </p:cNvSpPr>
              <p:nvPr/>
            </p:nvSpPr>
            <p:spPr bwMode="auto">
              <a:xfrm>
                <a:off x="5043" y="2352"/>
                <a:ext cx="4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69" name="Line 961"/>
              <p:cNvSpPr>
                <a:spLocks noChangeShapeType="1"/>
              </p:cNvSpPr>
              <p:nvPr/>
            </p:nvSpPr>
            <p:spPr bwMode="auto">
              <a:xfrm>
                <a:off x="5012" y="2416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70" name="Line 962"/>
              <p:cNvSpPr>
                <a:spLocks noChangeShapeType="1"/>
              </p:cNvSpPr>
              <p:nvPr/>
            </p:nvSpPr>
            <p:spPr bwMode="auto">
              <a:xfrm>
                <a:off x="5012" y="2413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71" name="Line 963"/>
              <p:cNvSpPr>
                <a:spLocks noChangeShapeType="1"/>
              </p:cNvSpPr>
              <p:nvPr/>
            </p:nvSpPr>
            <p:spPr bwMode="auto">
              <a:xfrm>
                <a:off x="5012" y="2411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72" name="Line 964"/>
              <p:cNvSpPr>
                <a:spLocks noChangeShapeType="1"/>
              </p:cNvSpPr>
              <p:nvPr/>
            </p:nvSpPr>
            <p:spPr bwMode="auto">
              <a:xfrm>
                <a:off x="5012" y="2408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73" name="Line 965"/>
              <p:cNvSpPr>
                <a:spLocks noChangeShapeType="1"/>
              </p:cNvSpPr>
              <p:nvPr/>
            </p:nvSpPr>
            <p:spPr bwMode="auto">
              <a:xfrm>
                <a:off x="5012" y="2405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74" name="Rectangle 966"/>
              <p:cNvSpPr>
                <a:spLocks noChangeArrowheads="1"/>
              </p:cNvSpPr>
              <p:nvPr/>
            </p:nvSpPr>
            <p:spPr bwMode="auto">
              <a:xfrm>
                <a:off x="5029" y="2370"/>
                <a:ext cx="11" cy="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75" name="Rectangle 967"/>
              <p:cNvSpPr>
                <a:spLocks noChangeArrowheads="1"/>
              </p:cNvSpPr>
              <p:nvPr/>
            </p:nvSpPr>
            <p:spPr bwMode="auto">
              <a:xfrm>
                <a:off x="5039" y="2395"/>
                <a:ext cx="5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76" name="Rectangle 968"/>
              <p:cNvSpPr>
                <a:spLocks noChangeArrowheads="1"/>
              </p:cNvSpPr>
              <p:nvPr/>
            </p:nvSpPr>
            <p:spPr bwMode="auto">
              <a:xfrm>
                <a:off x="5039" y="2405"/>
                <a:ext cx="5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77" name="Rectangle 969"/>
              <p:cNvSpPr>
                <a:spLocks noChangeArrowheads="1"/>
              </p:cNvSpPr>
              <p:nvPr/>
            </p:nvSpPr>
            <p:spPr bwMode="auto">
              <a:xfrm>
                <a:off x="5039" y="2409"/>
                <a:ext cx="5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78" name="Freeform 970"/>
              <p:cNvSpPr>
                <a:spLocks noEditPoints="1"/>
              </p:cNvSpPr>
              <p:nvPr/>
            </p:nvSpPr>
            <p:spPr bwMode="auto">
              <a:xfrm>
                <a:off x="5023" y="2390"/>
                <a:ext cx="170" cy="9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64" y="94"/>
                  </a:cxn>
                  <a:cxn ang="0">
                    <a:pos x="170" y="94"/>
                  </a:cxn>
                  <a:cxn ang="0">
                    <a:pos x="170" y="92"/>
                  </a:cxn>
                  <a:cxn ang="0">
                    <a:pos x="164" y="92"/>
                  </a:cxn>
                  <a:cxn ang="0">
                    <a:pos x="164" y="94"/>
                  </a:cxn>
                  <a:cxn ang="0">
                    <a:pos x="63" y="74"/>
                  </a:cxn>
                  <a:cxn ang="0">
                    <a:pos x="63" y="12"/>
                  </a:cxn>
                  <a:cxn ang="0">
                    <a:pos x="153" y="12"/>
                  </a:cxn>
                  <a:cxn ang="0">
                    <a:pos x="153" y="74"/>
                  </a:cxn>
                  <a:cxn ang="0">
                    <a:pos x="63" y="74"/>
                  </a:cxn>
                  <a:cxn ang="0">
                    <a:pos x="59" y="78"/>
                  </a:cxn>
                  <a:cxn ang="0">
                    <a:pos x="158" y="78"/>
                  </a:cxn>
                  <a:cxn ang="0">
                    <a:pos x="158" y="8"/>
                  </a:cxn>
                  <a:cxn ang="0">
                    <a:pos x="162" y="8"/>
                  </a:cxn>
                  <a:cxn ang="0">
                    <a:pos x="162" y="4"/>
                  </a:cxn>
                  <a:cxn ang="0">
                    <a:pos x="55" y="4"/>
                  </a:cxn>
                  <a:cxn ang="0">
                    <a:pos x="55" y="82"/>
                  </a:cxn>
                  <a:cxn ang="0">
                    <a:pos x="59" y="82"/>
                  </a:cxn>
                  <a:cxn ang="0">
                    <a:pos x="59" y="78"/>
                  </a:cxn>
                </a:cxnLst>
                <a:rect l="0" t="0" r="r" b="b"/>
                <a:pathLst>
                  <a:path w="170" h="94">
                    <a:moveTo>
                      <a:pt x="0" y="4"/>
                    </a:moveTo>
                    <a:lnTo>
                      <a:pt x="11" y="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  <a:moveTo>
                      <a:pt x="164" y="94"/>
                    </a:moveTo>
                    <a:lnTo>
                      <a:pt x="170" y="94"/>
                    </a:lnTo>
                    <a:lnTo>
                      <a:pt x="170" y="92"/>
                    </a:lnTo>
                    <a:lnTo>
                      <a:pt x="164" y="92"/>
                    </a:lnTo>
                    <a:lnTo>
                      <a:pt x="164" y="94"/>
                    </a:lnTo>
                    <a:close/>
                    <a:moveTo>
                      <a:pt x="63" y="74"/>
                    </a:moveTo>
                    <a:lnTo>
                      <a:pt x="63" y="12"/>
                    </a:lnTo>
                    <a:lnTo>
                      <a:pt x="153" y="12"/>
                    </a:lnTo>
                    <a:lnTo>
                      <a:pt x="153" y="74"/>
                    </a:lnTo>
                    <a:lnTo>
                      <a:pt x="63" y="74"/>
                    </a:lnTo>
                    <a:close/>
                    <a:moveTo>
                      <a:pt x="59" y="78"/>
                    </a:moveTo>
                    <a:lnTo>
                      <a:pt x="158" y="78"/>
                    </a:lnTo>
                    <a:lnTo>
                      <a:pt x="158" y="8"/>
                    </a:lnTo>
                    <a:lnTo>
                      <a:pt x="162" y="8"/>
                    </a:lnTo>
                    <a:lnTo>
                      <a:pt x="162" y="4"/>
                    </a:lnTo>
                    <a:lnTo>
                      <a:pt x="55" y="4"/>
                    </a:lnTo>
                    <a:lnTo>
                      <a:pt x="55" y="82"/>
                    </a:lnTo>
                    <a:lnTo>
                      <a:pt x="59" y="82"/>
                    </a:lnTo>
                    <a:lnTo>
                      <a:pt x="59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79" name="Rectangle 971"/>
              <p:cNvSpPr>
                <a:spLocks noChangeArrowheads="1"/>
              </p:cNvSpPr>
              <p:nvPr/>
            </p:nvSpPr>
            <p:spPr bwMode="auto">
              <a:xfrm>
                <a:off x="5023" y="2390"/>
                <a:ext cx="11" cy="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80" name="Rectangle 972"/>
              <p:cNvSpPr>
                <a:spLocks noChangeArrowheads="1"/>
              </p:cNvSpPr>
              <p:nvPr/>
            </p:nvSpPr>
            <p:spPr bwMode="auto">
              <a:xfrm>
                <a:off x="5187" y="2482"/>
                <a:ext cx="6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81" name="Rectangle 973"/>
              <p:cNvSpPr>
                <a:spLocks noChangeArrowheads="1"/>
              </p:cNvSpPr>
              <p:nvPr/>
            </p:nvSpPr>
            <p:spPr bwMode="auto">
              <a:xfrm>
                <a:off x="5086" y="2402"/>
                <a:ext cx="90" cy="6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82" name="Freeform 974"/>
              <p:cNvSpPr>
                <a:spLocks/>
              </p:cNvSpPr>
              <p:nvPr/>
            </p:nvSpPr>
            <p:spPr bwMode="auto">
              <a:xfrm>
                <a:off x="5078" y="2394"/>
                <a:ext cx="107" cy="78"/>
              </a:xfrm>
              <a:custGeom>
                <a:avLst/>
                <a:gdLst/>
                <a:ahLst/>
                <a:cxnLst>
                  <a:cxn ang="0">
                    <a:pos x="4" y="74"/>
                  </a:cxn>
                  <a:cxn ang="0">
                    <a:pos x="103" y="74"/>
                  </a:cxn>
                  <a:cxn ang="0">
                    <a:pos x="103" y="4"/>
                  </a:cxn>
                  <a:cxn ang="0">
                    <a:pos x="107" y="4"/>
                  </a:cxn>
                  <a:cxn ang="0">
                    <a:pos x="107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4" y="78"/>
                  </a:cxn>
                  <a:cxn ang="0">
                    <a:pos x="4" y="74"/>
                  </a:cxn>
                </a:cxnLst>
                <a:rect l="0" t="0" r="r" b="b"/>
                <a:pathLst>
                  <a:path w="107" h="78">
                    <a:moveTo>
                      <a:pt x="4" y="74"/>
                    </a:moveTo>
                    <a:lnTo>
                      <a:pt x="103" y="74"/>
                    </a:lnTo>
                    <a:lnTo>
                      <a:pt x="103" y="4"/>
                    </a:lnTo>
                    <a:lnTo>
                      <a:pt x="107" y="4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4" y="78"/>
                    </a:lnTo>
                    <a:lnTo>
                      <a:pt x="4" y="7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83" name="Freeform 975"/>
              <p:cNvSpPr>
                <a:spLocks/>
              </p:cNvSpPr>
              <p:nvPr/>
            </p:nvSpPr>
            <p:spPr bwMode="auto">
              <a:xfrm>
                <a:off x="5065" y="2482"/>
                <a:ext cx="6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66" y="6"/>
                  </a:cxn>
                </a:cxnLst>
                <a:rect l="0" t="0" r="r" b="b"/>
                <a:pathLst>
                  <a:path w="66" h="6">
                    <a:moveTo>
                      <a:pt x="0" y="0"/>
                    </a:moveTo>
                    <a:lnTo>
                      <a:pt x="66" y="0"/>
                    </a:lnTo>
                    <a:lnTo>
                      <a:pt x="66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84" name="Line 976"/>
              <p:cNvSpPr>
                <a:spLocks noChangeShapeType="1"/>
              </p:cNvSpPr>
              <p:nvPr/>
            </p:nvSpPr>
            <p:spPr bwMode="auto">
              <a:xfrm flipV="1">
                <a:off x="5098" y="2482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85" name="Freeform 977"/>
              <p:cNvSpPr>
                <a:spLocks/>
              </p:cNvSpPr>
              <p:nvPr/>
            </p:nvSpPr>
            <p:spPr bwMode="auto">
              <a:xfrm>
                <a:off x="4956" y="2316"/>
                <a:ext cx="175" cy="175"/>
              </a:xfrm>
              <a:custGeom>
                <a:avLst/>
                <a:gdLst/>
                <a:ahLst/>
                <a:cxnLst>
                  <a:cxn ang="0">
                    <a:pos x="38" y="115"/>
                  </a:cxn>
                  <a:cxn ang="0">
                    <a:pos x="0" y="115"/>
                  </a:cxn>
                  <a:cxn ang="0">
                    <a:pos x="0" y="175"/>
                  </a:cxn>
                  <a:cxn ang="0">
                    <a:pos x="175" y="175"/>
                  </a:cxn>
                  <a:cxn ang="0">
                    <a:pos x="175" y="115"/>
                  </a:cxn>
                  <a:cxn ang="0">
                    <a:pos x="137" y="115"/>
                  </a:cxn>
                  <a:cxn ang="0">
                    <a:pos x="137" y="106"/>
                  </a:cxn>
                  <a:cxn ang="0">
                    <a:pos x="153" y="106"/>
                  </a:cxn>
                  <a:cxn ang="0">
                    <a:pos x="153" y="0"/>
                  </a:cxn>
                  <a:cxn ang="0">
                    <a:pos x="22" y="0"/>
                  </a:cxn>
                  <a:cxn ang="0">
                    <a:pos x="22" y="106"/>
                  </a:cxn>
                  <a:cxn ang="0">
                    <a:pos x="38" y="106"/>
                  </a:cxn>
                  <a:cxn ang="0">
                    <a:pos x="38" y="115"/>
                  </a:cxn>
                </a:cxnLst>
                <a:rect l="0" t="0" r="r" b="b"/>
                <a:pathLst>
                  <a:path w="175" h="175">
                    <a:moveTo>
                      <a:pt x="38" y="115"/>
                    </a:moveTo>
                    <a:lnTo>
                      <a:pt x="0" y="115"/>
                    </a:lnTo>
                    <a:lnTo>
                      <a:pt x="0" y="175"/>
                    </a:lnTo>
                    <a:lnTo>
                      <a:pt x="175" y="175"/>
                    </a:lnTo>
                    <a:lnTo>
                      <a:pt x="175" y="115"/>
                    </a:lnTo>
                    <a:lnTo>
                      <a:pt x="137" y="115"/>
                    </a:lnTo>
                    <a:lnTo>
                      <a:pt x="137" y="106"/>
                    </a:lnTo>
                    <a:lnTo>
                      <a:pt x="153" y="106"/>
                    </a:lnTo>
                    <a:lnTo>
                      <a:pt x="153" y="0"/>
                    </a:lnTo>
                    <a:lnTo>
                      <a:pt x="22" y="0"/>
                    </a:lnTo>
                    <a:lnTo>
                      <a:pt x="22" y="106"/>
                    </a:lnTo>
                    <a:lnTo>
                      <a:pt x="38" y="106"/>
                    </a:lnTo>
                    <a:lnTo>
                      <a:pt x="38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86" name="Freeform 978"/>
              <p:cNvSpPr>
                <a:spLocks/>
              </p:cNvSpPr>
              <p:nvPr/>
            </p:nvSpPr>
            <p:spPr bwMode="auto">
              <a:xfrm>
                <a:off x="4956" y="2316"/>
                <a:ext cx="175" cy="175"/>
              </a:xfrm>
              <a:custGeom>
                <a:avLst/>
                <a:gdLst/>
                <a:ahLst/>
                <a:cxnLst>
                  <a:cxn ang="0">
                    <a:pos x="38" y="115"/>
                  </a:cxn>
                  <a:cxn ang="0">
                    <a:pos x="0" y="115"/>
                  </a:cxn>
                  <a:cxn ang="0">
                    <a:pos x="0" y="175"/>
                  </a:cxn>
                  <a:cxn ang="0">
                    <a:pos x="175" y="175"/>
                  </a:cxn>
                  <a:cxn ang="0">
                    <a:pos x="175" y="115"/>
                  </a:cxn>
                  <a:cxn ang="0">
                    <a:pos x="137" y="115"/>
                  </a:cxn>
                  <a:cxn ang="0">
                    <a:pos x="137" y="106"/>
                  </a:cxn>
                  <a:cxn ang="0">
                    <a:pos x="153" y="106"/>
                  </a:cxn>
                  <a:cxn ang="0">
                    <a:pos x="153" y="0"/>
                  </a:cxn>
                  <a:cxn ang="0">
                    <a:pos x="22" y="0"/>
                  </a:cxn>
                  <a:cxn ang="0">
                    <a:pos x="22" y="106"/>
                  </a:cxn>
                  <a:cxn ang="0">
                    <a:pos x="38" y="106"/>
                  </a:cxn>
                  <a:cxn ang="0">
                    <a:pos x="38" y="115"/>
                  </a:cxn>
                </a:cxnLst>
                <a:rect l="0" t="0" r="r" b="b"/>
                <a:pathLst>
                  <a:path w="175" h="175">
                    <a:moveTo>
                      <a:pt x="38" y="115"/>
                    </a:moveTo>
                    <a:lnTo>
                      <a:pt x="0" y="115"/>
                    </a:lnTo>
                    <a:lnTo>
                      <a:pt x="0" y="175"/>
                    </a:lnTo>
                    <a:lnTo>
                      <a:pt x="175" y="175"/>
                    </a:lnTo>
                    <a:lnTo>
                      <a:pt x="175" y="115"/>
                    </a:lnTo>
                    <a:lnTo>
                      <a:pt x="137" y="115"/>
                    </a:lnTo>
                    <a:lnTo>
                      <a:pt x="137" y="106"/>
                    </a:lnTo>
                    <a:lnTo>
                      <a:pt x="153" y="106"/>
                    </a:lnTo>
                    <a:lnTo>
                      <a:pt x="153" y="0"/>
                    </a:lnTo>
                    <a:lnTo>
                      <a:pt x="22" y="0"/>
                    </a:lnTo>
                    <a:lnTo>
                      <a:pt x="22" y="106"/>
                    </a:lnTo>
                    <a:lnTo>
                      <a:pt x="38" y="106"/>
                    </a:lnTo>
                    <a:lnTo>
                      <a:pt x="38" y="1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87" name="Line 979"/>
              <p:cNvSpPr>
                <a:spLocks noChangeShapeType="1"/>
              </p:cNvSpPr>
              <p:nvPr/>
            </p:nvSpPr>
            <p:spPr bwMode="auto">
              <a:xfrm>
                <a:off x="4994" y="2431"/>
                <a:ext cx="9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88" name="Line 980"/>
              <p:cNvSpPr>
                <a:spLocks noChangeShapeType="1"/>
              </p:cNvSpPr>
              <p:nvPr/>
            </p:nvSpPr>
            <p:spPr bwMode="auto">
              <a:xfrm>
                <a:off x="4994" y="2422"/>
                <a:ext cx="9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89" name="Freeform 981"/>
              <p:cNvSpPr>
                <a:spLocks noEditPoints="1"/>
              </p:cNvSpPr>
              <p:nvPr/>
            </p:nvSpPr>
            <p:spPr bwMode="auto">
              <a:xfrm>
                <a:off x="5046" y="2436"/>
                <a:ext cx="71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58" y="50"/>
                  </a:cxn>
                  <a:cxn ang="0">
                    <a:pos x="58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63" y="8"/>
                  </a:cxn>
                  <a:cxn ang="0">
                    <a:pos x="71" y="8"/>
                  </a:cxn>
                  <a:cxn ang="0">
                    <a:pos x="71" y="0"/>
                  </a:cxn>
                  <a:cxn ang="0">
                    <a:pos x="63" y="0"/>
                  </a:cxn>
                  <a:cxn ang="0">
                    <a:pos x="63" y="8"/>
                  </a:cxn>
                </a:cxnLst>
                <a:rect l="0" t="0" r="r" b="b"/>
                <a:pathLst>
                  <a:path w="71" h="50">
                    <a:moveTo>
                      <a:pt x="0" y="50"/>
                    </a:moveTo>
                    <a:lnTo>
                      <a:pt x="58" y="50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  <a:moveTo>
                      <a:pt x="63" y="8"/>
                    </a:moveTo>
                    <a:lnTo>
                      <a:pt x="71" y="8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90" name="Rectangle 982"/>
              <p:cNvSpPr>
                <a:spLocks noChangeArrowheads="1"/>
              </p:cNvSpPr>
              <p:nvPr/>
            </p:nvSpPr>
            <p:spPr bwMode="auto">
              <a:xfrm>
                <a:off x="5046" y="2436"/>
                <a:ext cx="58" cy="5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91" name="Line 983"/>
              <p:cNvSpPr>
                <a:spLocks noChangeShapeType="1"/>
              </p:cNvSpPr>
              <p:nvPr/>
            </p:nvSpPr>
            <p:spPr bwMode="auto">
              <a:xfrm>
                <a:off x="5046" y="2453"/>
                <a:ext cx="5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92" name="Line 984"/>
              <p:cNvSpPr>
                <a:spLocks noChangeShapeType="1"/>
              </p:cNvSpPr>
              <p:nvPr/>
            </p:nvSpPr>
            <p:spPr bwMode="auto">
              <a:xfrm>
                <a:off x="5046" y="2469"/>
                <a:ext cx="5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93" name="Line 985"/>
              <p:cNvSpPr>
                <a:spLocks noChangeShapeType="1"/>
              </p:cNvSpPr>
              <p:nvPr/>
            </p:nvSpPr>
            <p:spPr bwMode="auto">
              <a:xfrm>
                <a:off x="5049" y="2461"/>
                <a:ext cx="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94" name="Rectangle 986"/>
              <p:cNvSpPr>
                <a:spLocks noChangeArrowheads="1"/>
              </p:cNvSpPr>
              <p:nvPr/>
            </p:nvSpPr>
            <p:spPr bwMode="auto">
              <a:xfrm>
                <a:off x="5079" y="2455"/>
                <a:ext cx="17" cy="1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95" name="Rectangle 987"/>
              <p:cNvSpPr>
                <a:spLocks noChangeArrowheads="1"/>
              </p:cNvSpPr>
              <p:nvPr/>
            </p:nvSpPr>
            <p:spPr bwMode="auto">
              <a:xfrm>
                <a:off x="5109" y="2436"/>
                <a:ext cx="8" cy="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96" name="Freeform 988"/>
              <p:cNvSpPr>
                <a:spLocks noEditPoints="1"/>
              </p:cNvSpPr>
              <p:nvPr/>
            </p:nvSpPr>
            <p:spPr bwMode="auto">
              <a:xfrm>
                <a:off x="4961" y="2328"/>
                <a:ext cx="165" cy="118"/>
              </a:xfrm>
              <a:custGeom>
                <a:avLst/>
                <a:gdLst/>
                <a:ahLst/>
                <a:cxnLst>
                  <a:cxn ang="0">
                    <a:pos x="138" y="84"/>
                  </a:cxn>
                  <a:cxn ang="0">
                    <a:pos x="144" y="84"/>
                  </a:cxn>
                  <a:cxn ang="0">
                    <a:pos x="144" y="82"/>
                  </a:cxn>
                  <a:cxn ang="0">
                    <a:pos x="138" y="82"/>
                  </a:cxn>
                  <a:cxn ang="0">
                    <a:pos x="138" y="84"/>
                  </a:cxn>
                  <a:cxn ang="0">
                    <a:pos x="37" y="70"/>
                  </a:cxn>
                  <a:cxn ang="0">
                    <a:pos x="37" y="8"/>
                  </a:cxn>
                  <a:cxn ang="0">
                    <a:pos x="128" y="8"/>
                  </a:cxn>
                  <a:cxn ang="0">
                    <a:pos x="128" y="70"/>
                  </a:cxn>
                  <a:cxn ang="0">
                    <a:pos x="37" y="70"/>
                  </a:cxn>
                  <a:cxn ang="0">
                    <a:pos x="33" y="74"/>
                  </a:cxn>
                  <a:cxn ang="0">
                    <a:pos x="132" y="74"/>
                  </a:cxn>
                  <a:cxn ang="0">
                    <a:pos x="132" y="4"/>
                  </a:cxn>
                  <a:cxn ang="0">
                    <a:pos x="136" y="4"/>
                  </a:cxn>
                  <a:cxn ang="0">
                    <a:pos x="136" y="0"/>
                  </a:cxn>
                  <a:cxn ang="0">
                    <a:pos x="29" y="0"/>
                  </a:cxn>
                  <a:cxn ang="0">
                    <a:pos x="29" y="78"/>
                  </a:cxn>
                  <a:cxn ang="0">
                    <a:pos x="33" y="78"/>
                  </a:cxn>
                  <a:cxn ang="0">
                    <a:pos x="33" y="74"/>
                  </a:cxn>
                  <a:cxn ang="0">
                    <a:pos x="0" y="113"/>
                  </a:cxn>
                  <a:cxn ang="0">
                    <a:pos x="17" y="113"/>
                  </a:cxn>
                  <a:cxn ang="0">
                    <a:pos x="17" y="108"/>
                  </a:cxn>
                  <a:cxn ang="0">
                    <a:pos x="0" y="108"/>
                  </a:cxn>
                  <a:cxn ang="0">
                    <a:pos x="0" y="113"/>
                  </a:cxn>
                  <a:cxn ang="0">
                    <a:pos x="96" y="118"/>
                  </a:cxn>
                  <a:cxn ang="0">
                    <a:pos x="132" y="118"/>
                  </a:cxn>
                  <a:cxn ang="0">
                    <a:pos x="132" y="115"/>
                  </a:cxn>
                  <a:cxn ang="0">
                    <a:pos x="96" y="115"/>
                  </a:cxn>
                  <a:cxn ang="0">
                    <a:pos x="96" y="118"/>
                  </a:cxn>
                  <a:cxn ang="0">
                    <a:pos x="159" y="111"/>
                  </a:cxn>
                  <a:cxn ang="0">
                    <a:pos x="165" y="111"/>
                  </a:cxn>
                  <a:cxn ang="0">
                    <a:pos x="165" y="108"/>
                  </a:cxn>
                  <a:cxn ang="0">
                    <a:pos x="159" y="108"/>
                  </a:cxn>
                  <a:cxn ang="0">
                    <a:pos x="159" y="111"/>
                  </a:cxn>
                  <a:cxn ang="0">
                    <a:pos x="159" y="116"/>
                  </a:cxn>
                  <a:cxn ang="0">
                    <a:pos x="165" y="116"/>
                  </a:cxn>
                  <a:cxn ang="0">
                    <a:pos x="165" y="113"/>
                  </a:cxn>
                  <a:cxn ang="0">
                    <a:pos x="159" y="113"/>
                  </a:cxn>
                  <a:cxn ang="0">
                    <a:pos x="159" y="116"/>
                  </a:cxn>
                </a:cxnLst>
                <a:rect l="0" t="0" r="r" b="b"/>
                <a:pathLst>
                  <a:path w="165" h="118">
                    <a:moveTo>
                      <a:pt x="138" y="84"/>
                    </a:moveTo>
                    <a:lnTo>
                      <a:pt x="144" y="84"/>
                    </a:lnTo>
                    <a:lnTo>
                      <a:pt x="144" y="82"/>
                    </a:lnTo>
                    <a:lnTo>
                      <a:pt x="138" y="82"/>
                    </a:lnTo>
                    <a:lnTo>
                      <a:pt x="138" y="84"/>
                    </a:lnTo>
                    <a:close/>
                    <a:moveTo>
                      <a:pt x="37" y="70"/>
                    </a:moveTo>
                    <a:lnTo>
                      <a:pt x="37" y="8"/>
                    </a:lnTo>
                    <a:lnTo>
                      <a:pt x="128" y="8"/>
                    </a:lnTo>
                    <a:lnTo>
                      <a:pt x="128" y="70"/>
                    </a:lnTo>
                    <a:lnTo>
                      <a:pt x="37" y="70"/>
                    </a:lnTo>
                    <a:close/>
                    <a:moveTo>
                      <a:pt x="33" y="74"/>
                    </a:moveTo>
                    <a:lnTo>
                      <a:pt x="132" y="74"/>
                    </a:lnTo>
                    <a:lnTo>
                      <a:pt x="132" y="4"/>
                    </a:lnTo>
                    <a:lnTo>
                      <a:pt x="136" y="4"/>
                    </a:lnTo>
                    <a:lnTo>
                      <a:pt x="136" y="0"/>
                    </a:lnTo>
                    <a:lnTo>
                      <a:pt x="29" y="0"/>
                    </a:lnTo>
                    <a:lnTo>
                      <a:pt x="29" y="78"/>
                    </a:lnTo>
                    <a:lnTo>
                      <a:pt x="33" y="78"/>
                    </a:lnTo>
                    <a:lnTo>
                      <a:pt x="33" y="74"/>
                    </a:lnTo>
                    <a:close/>
                    <a:moveTo>
                      <a:pt x="0" y="113"/>
                    </a:moveTo>
                    <a:lnTo>
                      <a:pt x="17" y="113"/>
                    </a:lnTo>
                    <a:lnTo>
                      <a:pt x="17" y="108"/>
                    </a:lnTo>
                    <a:lnTo>
                      <a:pt x="0" y="108"/>
                    </a:lnTo>
                    <a:lnTo>
                      <a:pt x="0" y="113"/>
                    </a:lnTo>
                    <a:close/>
                    <a:moveTo>
                      <a:pt x="96" y="118"/>
                    </a:moveTo>
                    <a:lnTo>
                      <a:pt x="132" y="118"/>
                    </a:lnTo>
                    <a:lnTo>
                      <a:pt x="132" y="115"/>
                    </a:lnTo>
                    <a:lnTo>
                      <a:pt x="96" y="115"/>
                    </a:lnTo>
                    <a:lnTo>
                      <a:pt x="96" y="118"/>
                    </a:lnTo>
                    <a:close/>
                    <a:moveTo>
                      <a:pt x="159" y="111"/>
                    </a:moveTo>
                    <a:lnTo>
                      <a:pt x="165" y="111"/>
                    </a:lnTo>
                    <a:lnTo>
                      <a:pt x="165" y="108"/>
                    </a:lnTo>
                    <a:lnTo>
                      <a:pt x="159" y="108"/>
                    </a:lnTo>
                    <a:lnTo>
                      <a:pt x="159" y="111"/>
                    </a:lnTo>
                    <a:close/>
                    <a:moveTo>
                      <a:pt x="159" y="116"/>
                    </a:moveTo>
                    <a:lnTo>
                      <a:pt x="165" y="116"/>
                    </a:lnTo>
                    <a:lnTo>
                      <a:pt x="165" y="113"/>
                    </a:lnTo>
                    <a:lnTo>
                      <a:pt x="159" y="113"/>
                    </a:lnTo>
                    <a:lnTo>
                      <a:pt x="159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97" name="Rectangle 989"/>
              <p:cNvSpPr>
                <a:spLocks noChangeArrowheads="1"/>
              </p:cNvSpPr>
              <p:nvPr/>
            </p:nvSpPr>
            <p:spPr bwMode="auto">
              <a:xfrm>
                <a:off x="5099" y="2410"/>
                <a:ext cx="6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98" name="Rectangle 990"/>
              <p:cNvSpPr>
                <a:spLocks noChangeArrowheads="1"/>
              </p:cNvSpPr>
              <p:nvPr/>
            </p:nvSpPr>
            <p:spPr bwMode="auto">
              <a:xfrm>
                <a:off x="4998" y="2336"/>
                <a:ext cx="91" cy="6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99" name="Freeform 991"/>
              <p:cNvSpPr>
                <a:spLocks/>
              </p:cNvSpPr>
              <p:nvPr/>
            </p:nvSpPr>
            <p:spPr bwMode="auto">
              <a:xfrm>
                <a:off x="4990" y="2328"/>
                <a:ext cx="107" cy="78"/>
              </a:xfrm>
              <a:custGeom>
                <a:avLst/>
                <a:gdLst/>
                <a:ahLst/>
                <a:cxnLst>
                  <a:cxn ang="0">
                    <a:pos x="4" y="74"/>
                  </a:cxn>
                  <a:cxn ang="0">
                    <a:pos x="103" y="74"/>
                  </a:cxn>
                  <a:cxn ang="0">
                    <a:pos x="103" y="4"/>
                  </a:cxn>
                  <a:cxn ang="0">
                    <a:pos x="107" y="4"/>
                  </a:cxn>
                  <a:cxn ang="0">
                    <a:pos x="107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4" y="78"/>
                  </a:cxn>
                  <a:cxn ang="0">
                    <a:pos x="4" y="74"/>
                  </a:cxn>
                </a:cxnLst>
                <a:rect l="0" t="0" r="r" b="b"/>
                <a:pathLst>
                  <a:path w="107" h="78">
                    <a:moveTo>
                      <a:pt x="4" y="74"/>
                    </a:moveTo>
                    <a:lnTo>
                      <a:pt x="103" y="74"/>
                    </a:lnTo>
                    <a:lnTo>
                      <a:pt x="103" y="4"/>
                    </a:lnTo>
                    <a:lnTo>
                      <a:pt x="107" y="4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4" y="78"/>
                    </a:lnTo>
                    <a:lnTo>
                      <a:pt x="4" y="7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00" name="Line 992"/>
              <p:cNvSpPr>
                <a:spLocks noChangeShapeType="1"/>
              </p:cNvSpPr>
              <p:nvPr/>
            </p:nvSpPr>
            <p:spPr bwMode="auto">
              <a:xfrm>
                <a:off x="4978" y="2416"/>
                <a:ext cx="1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" name="Group 993"/>
            <p:cNvGrpSpPr>
              <a:grpSpLocks/>
            </p:cNvGrpSpPr>
            <p:nvPr/>
          </p:nvGrpSpPr>
          <p:grpSpPr bwMode="auto">
            <a:xfrm>
              <a:off x="1307" y="2005"/>
              <a:ext cx="3815" cy="968"/>
              <a:chOff x="1475" y="2365"/>
              <a:chExt cx="3815" cy="968"/>
            </a:xfrm>
          </p:grpSpPr>
          <p:sp>
            <p:nvSpPr>
              <p:cNvPr id="69602" name="Freeform 994"/>
              <p:cNvSpPr>
                <a:spLocks/>
              </p:cNvSpPr>
              <p:nvPr/>
            </p:nvSpPr>
            <p:spPr bwMode="auto">
              <a:xfrm>
                <a:off x="1607" y="2627"/>
                <a:ext cx="175" cy="175"/>
              </a:xfrm>
              <a:custGeom>
                <a:avLst/>
                <a:gdLst/>
                <a:ahLst/>
                <a:cxnLst>
                  <a:cxn ang="0">
                    <a:pos x="38" y="115"/>
                  </a:cxn>
                  <a:cxn ang="0">
                    <a:pos x="0" y="115"/>
                  </a:cxn>
                  <a:cxn ang="0">
                    <a:pos x="0" y="175"/>
                  </a:cxn>
                  <a:cxn ang="0">
                    <a:pos x="175" y="175"/>
                  </a:cxn>
                  <a:cxn ang="0">
                    <a:pos x="175" y="115"/>
                  </a:cxn>
                  <a:cxn ang="0">
                    <a:pos x="136" y="115"/>
                  </a:cxn>
                  <a:cxn ang="0">
                    <a:pos x="136" y="107"/>
                  </a:cxn>
                  <a:cxn ang="0">
                    <a:pos x="153" y="107"/>
                  </a:cxn>
                  <a:cxn ang="0">
                    <a:pos x="153" y="0"/>
                  </a:cxn>
                  <a:cxn ang="0">
                    <a:pos x="22" y="0"/>
                  </a:cxn>
                  <a:cxn ang="0">
                    <a:pos x="22" y="107"/>
                  </a:cxn>
                  <a:cxn ang="0">
                    <a:pos x="38" y="107"/>
                  </a:cxn>
                  <a:cxn ang="0">
                    <a:pos x="38" y="115"/>
                  </a:cxn>
                </a:cxnLst>
                <a:rect l="0" t="0" r="r" b="b"/>
                <a:pathLst>
                  <a:path w="175" h="175">
                    <a:moveTo>
                      <a:pt x="38" y="115"/>
                    </a:moveTo>
                    <a:lnTo>
                      <a:pt x="0" y="115"/>
                    </a:lnTo>
                    <a:lnTo>
                      <a:pt x="0" y="175"/>
                    </a:lnTo>
                    <a:lnTo>
                      <a:pt x="175" y="175"/>
                    </a:lnTo>
                    <a:lnTo>
                      <a:pt x="175" y="115"/>
                    </a:lnTo>
                    <a:lnTo>
                      <a:pt x="136" y="115"/>
                    </a:lnTo>
                    <a:lnTo>
                      <a:pt x="136" y="107"/>
                    </a:lnTo>
                    <a:lnTo>
                      <a:pt x="153" y="107"/>
                    </a:lnTo>
                    <a:lnTo>
                      <a:pt x="153" y="0"/>
                    </a:lnTo>
                    <a:lnTo>
                      <a:pt x="22" y="0"/>
                    </a:lnTo>
                    <a:lnTo>
                      <a:pt x="22" y="107"/>
                    </a:lnTo>
                    <a:lnTo>
                      <a:pt x="38" y="107"/>
                    </a:lnTo>
                    <a:lnTo>
                      <a:pt x="38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03" name="Freeform 995"/>
              <p:cNvSpPr>
                <a:spLocks/>
              </p:cNvSpPr>
              <p:nvPr/>
            </p:nvSpPr>
            <p:spPr bwMode="auto">
              <a:xfrm>
                <a:off x="1607" y="2627"/>
                <a:ext cx="175" cy="175"/>
              </a:xfrm>
              <a:custGeom>
                <a:avLst/>
                <a:gdLst/>
                <a:ahLst/>
                <a:cxnLst>
                  <a:cxn ang="0">
                    <a:pos x="38" y="115"/>
                  </a:cxn>
                  <a:cxn ang="0">
                    <a:pos x="0" y="115"/>
                  </a:cxn>
                  <a:cxn ang="0">
                    <a:pos x="0" y="175"/>
                  </a:cxn>
                  <a:cxn ang="0">
                    <a:pos x="175" y="175"/>
                  </a:cxn>
                  <a:cxn ang="0">
                    <a:pos x="175" y="115"/>
                  </a:cxn>
                  <a:cxn ang="0">
                    <a:pos x="136" y="115"/>
                  </a:cxn>
                  <a:cxn ang="0">
                    <a:pos x="136" y="107"/>
                  </a:cxn>
                  <a:cxn ang="0">
                    <a:pos x="153" y="107"/>
                  </a:cxn>
                  <a:cxn ang="0">
                    <a:pos x="153" y="0"/>
                  </a:cxn>
                  <a:cxn ang="0">
                    <a:pos x="22" y="0"/>
                  </a:cxn>
                  <a:cxn ang="0">
                    <a:pos x="22" y="107"/>
                  </a:cxn>
                  <a:cxn ang="0">
                    <a:pos x="38" y="107"/>
                  </a:cxn>
                  <a:cxn ang="0">
                    <a:pos x="38" y="115"/>
                  </a:cxn>
                </a:cxnLst>
                <a:rect l="0" t="0" r="r" b="b"/>
                <a:pathLst>
                  <a:path w="175" h="175">
                    <a:moveTo>
                      <a:pt x="38" y="115"/>
                    </a:moveTo>
                    <a:lnTo>
                      <a:pt x="0" y="115"/>
                    </a:lnTo>
                    <a:lnTo>
                      <a:pt x="0" y="175"/>
                    </a:lnTo>
                    <a:lnTo>
                      <a:pt x="175" y="175"/>
                    </a:lnTo>
                    <a:lnTo>
                      <a:pt x="175" y="115"/>
                    </a:lnTo>
                    <a:lnTo>
                      <a:pt x="136" y="115"/>
                    </a:lnTo>
                    <a:lnTo>
                      <a:pt x="136" y="107"/>
                    </a:lnTo>
                    <a:lnTo>
                      <a:pt x="153" y="107"/>
                    </a:lnTo>
                    <a:lnTo>
                      <a:pt x="153" y="0"/>
                    </a:lnTo>
                    <a:lnTo>
                      <a:pt x="22" y="0"/>
                    </a:lnTo>
                    <a:lnTo>
                      <a:pt x="22" y="107"/>
                    </a:lnTo>
                    <a:lnTo>
                      <a:pt x="38" y="107"/>
                    </a:lnTo>
                    <a:lnTo>
                      <a:pt x="38" y="1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04" name="Line 996"/>
              <p:cNvSpPr>
                <a:spLocks noChangeShapeType="1"/>
              </p:cNvSpPr>
              <p:nvPr/>
            </p:nvSpPr>
            <p:spPr bwMode="auto">
              <a:xfrm>
                <a:off x="1645" y="2742"/>
                <a:ext cx="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05" name="Line 997"/>
              <p:cNvSpPr>
                <a:spLocks noChangeShapeType="1"/>
              </p:cNvSpPr>
              <p:nvPr/>
            </p:nvSpPr>
            <p:spPr bwMode="auto">
              <a:xfrm>
                <a:off x="1645" y="2734"/>
                <a:ext cx="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06" name="Freeform 998"/>
              <p:cNvSpPr>
                <a:spLocks noEditPoints="1"/>
              </p:cNvSpPr>
              <p:nvPr/>
            </p:nvSpPr>
            <p:spPr bwMode="auto">
              <a:xfrm>
                <a:off x="1697" y="2748"/>
                <a:ext cx="71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57" y="49"/>
                  </a:cxn>
                  <a:cxn ang="0">
                    <a:pos x="57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63" y="8"/>
                  </a:cxn>
                  <a:cxn ang="0">
                    <a:pos x="71" y="8"/>
                  </a:cxn>
                  <a:cxn ang="0">
                    <a:pos x="71" y="0"/>
                  </a:cxn>
                  <a:cxn ang="0">
                    <a:pos x="63" y="0"/>
                  </a:cxn>
                  <a:cxn ang="0">
                    <a:pos x="63" y="8"/>
                  </a:cxn>
                </a:cxnLst>
                <a:rect l="0" t="0" r="r" b="b"/>
                <a:pathLst>
                  <a:path w="71" h="49">
                    <a:moveTo>
                      <a:pt x="0" y="49"/>
                    </a:moveTo>
                    <a:lnTo>
                      <a:pt x="57" y="49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  <a:moveTo>
                      <a:pt x="63" y="8"/>
                    </a:moveTo>
                    <a:lnTo>
                      <a:pt x="71" y="8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07" name="Rectangle 999"/>
              <p:cNvSpPr>
                <a:spLocks noChangeArrowheads="1"/>
              </p:cNvSpPr>
              <p:nvPr/>
            </p:nvSpPr>
            <p:spPr bwMode="auto">
              <a:xfrm>
                <a:off x="1697" y="2748"/>
                <a:ext cx="57" cy="4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08" name="Line 1000"/>
              <p:cNvSpPr>
                <a:spLocks noChangeShapeType="1"/>
              </p:cNvSpPr>
              <p:nvPr/>
            </p:nvSpPr>
            <p:spPr bwMode="auto">
              <a:xfrm>
                <a:off x="1697" y="2764"/>
                <a:ext cx="5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09" name="Line 1001"/>
              <p:cNvSpPr>
                <a:spLocks noChangeShapeType="1"/>
              </p:cNvSpPr>
              <p:nvPr/>
            </p:nvSpPr>
            <p:spPr bwMode="auto">
              <a:xfrm>
                <a:off x="1697" y="2780"/>
                <a:ext cx="5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10" name="Line 1002"/>
              <p:cNvSpPr>
                <a:spLocks noChangeShapeType="1"/>
              </p:cNvSpPr>
              <p:nvPr/>
            </p:nvSpPr>
            <p:spPr bwMode="auto">
              <a:xfrm>
                <a:off x="1700" y="2772"/>
                <a:ext cx="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11" name="Rectangle 1003"/>
              <p:cNvSpPr>
                <a:spLocks noChangeArrowheads="1"/>
              </p:cNvSpPr>
              <p:nvPr/>
            </p:nvSpPr>
            <p:spPr bwMode="auto">
              <a:xfrm>
                <a:off x="1730" y="2767"/>
                <a:ext cx="16" cy="1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12" name="Rectangle 1004"/>
              <p:cNvSpPr>
                <a:spLocks noChangeArrowheads="1"/>
              </p:cNvSpPr>
              <p:nvPr/>
            </p:nvSpPr>
            <p:spPr bwMode="auto">
              <a:xfrm>
                <a:off x="1760" y="2748"/>
                <a:ext cx="8" cy="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13" name="Freeform 1005"/>
              <p:cNvSpPr>
                <a:spLocks noEditPoints="1"/>
              </p:cNvSpPr>
              <p:nvPr/>
            </p:nvSpPr>
            <p:spPr bwMode="auto">
              <a:xfrm>
                <a:off x="1612" y="2639"/>
                <a:ext cx="165" cy="118"/>
              </a:xfrm>
              <a:custGeom>
                <a:avLst/>
                <a:gdLst/>
                <a:ahLst/>
                <a:cxnLst>
                  <a:cxn ang="0">
                    <a:pos x="138" y="84"/>
                  </a:cxn>
                  <a:cxn ang="0">
                    <a:pos x="144" y="84"/>
                  </a:cxn>
                  <a:cxn ang="0">
                    <a:pos x="144" y="82"/>
                  </a:cxn>
                  <a:cxn ang="0">
                    <a:pos x="138" y="82"/>
                  </a:cxn>
                  <a:cxn ang="0">
                    <a:pos x="138" y="84"/>
                  </a:cxn>
                  <a:cxn ang="0">
                    <a:pos x="37" y="70"/>
                  </a:cxn>
                  <a:cxn ang="0">
                    <a:pos x="37" y="9"/>
                  </a:cxn>
                  <a:cxn ang="0">
                    <a:pos x="127" y="9"/>
                  </a:cxn>
                  <a:cxn ang="0">
                    <a:pos x="127" y="70"/>
                  </a:cxn>
                  <a:cxn ang="0">
                    <a:pos x="37" y="70"/>
                  </a:cxn>
                  <a:cxn ang="0">
                    <a:pos x="33" y="74"/>
                  </a:cxn>
                  <a:cxn ang="0">
                    <a:pos x="131" y="74"/>
                  </a:cxn>
                  <a:cxn ang="0">
                    <a:pos x="131" y="4"/>
                  </a:cxn>
                  <a:cxn ang="0">
                    <a:pos x="136" y="4"/>
                  </a:cxn>
                  <a:cxn ang="0">
                    <a:pos x="136" y="0"/>
                  </a:cxn>
                  <a:cxn ang="0">
                    <a:pos x="29" y="0"/>
                  </a:cxn>
                  <a:cxn ang="0">
                    <a:pos x="29" y="78"/>
                  </a:cxn>
                  <a:cxn ang="0">
                    <a:pos x="33" y="78"/>
                  </a:cxn>
                  <a:cxn ang="0">
                    <a:pos x="33" y="74"/>
                  </a:cxn>
                  <a:cxn ang="0">
                    <a:pos x="0" y="114"/>
                  </a:cxn>
                  <a:cxn ang="0">
                    <a:pos x="17" y="114"/>
                  </a:cxn>
                  <a:cxn ang="0">
                    <a:pos x="17" y="109"/>
                  </a:cxn>
                  <a:cxn ang="0">
                    <a:pos x="0" y="109"/>
                  </a:cxn>
                  <a:cxn ang="0">
                    <a:pos x="0" y="114"/>
                  </a:cxn>
                  <a:cxn ang="0">
                    <a:pos x="96" y="118"/>
                  </a:cxn>
                  <a:cxn ang="0">
                    <a:pos x="131" y="118"/>
                  </a:cxn>
                  <a:cxn ang="0">
                    <a:pos x="131" y="116"/>
                  </a:cxn>
                  <a:cxn ang="0">
                    <a:pos x="96" y="116"/>
                  </a:cxn>
                  <a:cxn ang="0">
                    <a:pos x="96" y="118"/>
                  </a:cxn>
                  <a:cxn ang="0">
                    <a:pos x="159" y="111"/>
                  </a:cxn>
                  <a:cxn ang="0">
                    <a:pos x="165" y="111"/>
                  </a:cxn>
                  <a:cxn ang="0">
                    <a:pos x="165" y="109"/>
                  </a:cxn>
                  <a:cxn ang="0">
                    <a:pos x="159" y="109"/>
                  </a:cxn>
                  <a:cxn ang="0">
                    <a:pos x="159" y="111"/>
                  </a:cxn>
                  <a:cxn ang="0">
                    <a:pos x="159" y="117"/>
                  </a:cxn>
                  <a:cxn ang="0">
                    <a:pos x="165" y="117"/>
                  </a:cxn>
                  <a:cxn ang="0">
                    <a:pos x="165" y="114"/>
                  </a:cxn>
                  <a:cxn ang="0">
                    <a:pos x="159" y="114"/>
                  </a:cxn>
                  <a:cxn ang="0">
                    <a:pos x="159" y="117"/>
                  </a:cxn>
                </a:cxnLst>
                <a:rect l="0" t="0" r="r" b="b"/>
                <a:pathLst>
                  <a:path w="165" h="118">
                    <a:moveTo>
                      <a:pt x="138" y="84"/>
                    </a:moveTo>
                    <a:lnTo>
                      <a:pt x="144" y="84"/>
                    </a:lnTo>
                    <a:lnTo>
                      <a:pt x="144" y="82"/>
                    </a:lnTo>
                    <a:lnTo>
                      <a:pt x="138" y="82"/>
                    </a:lnTo>
                    <a:lnTo>
                      <a:pt x="138" y="84"/>
                    </a:lnTo>
                    <a:close/>
                    <a:moveTo>
                      <a:pt x="37" y="70"/>
                    </a:moveTo>
                    <a:lnTo>
                      <a:pt x="37" y="9"/>
                    </a:lnTo>
                    <a:lnTo>
                      <a:pt x="127" y="9"/>
                    </a:lnTo>
                    <a:lnTo>
                      <a:pt x="127" y="70"/>
                    </a:lnTo>
                    <a:lnTo>
                      <a:pt x="37" y="70"/>
                    </a:lnTo>
                    <a:close/>
                    <a:moveTo>
                      <a:pt x="33" y="74"/>
                    </a:moveTo>
                    <a:lnTo>
                      <a:pt x="131" y="74"/>
                    </a:lnTo>
                    <a:lnTo>
                      <a:pt x="131" y="4"/>
                    </a:lnTo>
                    <a:lnTo>
                      <a:pt x="136" y="4"/>
                    </a:lnTo>
                    <a:lnTo>
                      <a:pt x="136" y="0"/>
                    </a:lnTo>
                    <a:lnTo>
                      <a:pt x="29" y="0"/>
                    </a:lnTo>
                    <a:lnTo>
                      <a:pt x="29" y="78"/>
                    </a:lnTo>
                    <a:lnTo>
                      <a:pt x="33" y="78"/>
                    </a:lnTo>
                    <a:lnTo>
                      <a:pt x="33" y="74"/>
                    </a:lnTo>
                    <a:close/>
                    <a:moveTo>
                      <a:pt x="0" y="114"/>
                    </a:moveTo>
                    <a:lnTo>
                      <a:pt x="17" y="114"/>
                    </a:lnTo>
                    <a:lnTo>
                      <a:pt x="17" y="109"/>
                    </a:lnTo>
                    <a:lnTo>
                      <a:pt x="0" y="109"/>
                    </a:lnTo>
                    <a:lnTo>
                      <a:pt x="0" y="114"/>
                    </a:lnTo>
                    <a:close/>
                    <a:moveTo>
                      <a:pt x="96" y="118"/>
                    </a:moveTo>
                    <a:lnTo>
                      <a:pt x="131" y="118"/>
                    </a:lnTo>
                    <a:lnTo>
                      <a:pt x="131" y="116"/>
                    </a:lnTo>
                    <a:lnTo>
                      <a:pt x="96" y="116"/>
                    </a:lnTo>
                    <a:lnTo>
                      <a:pt x="96" y="118"/>
                    </a:lnTo>
                    <a:close/>
                    <a:moveTo>
                      <a:pt x="159" y="111"/>
                    </a:moveTo>
                    <a:lnTo>
                      <a:pt x="165" y="111"/>
                    </a:lnTo>
                    <a:lnTo>
                      <a:pt x="165" y="109"/>
                    </a:lnTo>
                    <a:lnTo>
                      <a:pt x="159" y="109"/>
                    </a:lnTo>
                    <a:lnTo>
                      <a:pt x="159" y="111"/>
                    </a:lnTo>
                    <a:close/>
                    <a:moveTo>
                      <a:pt x="159" y="117"/>
                    </a:moveTo>
                    <a:lnTo>
                      <a:pt x="165" y="117"/>
                    </a:lnTo>
                    <a:lnTo>
                      <a:pt x="165" y="114"/>
                    </a:lnTo>
                    <a:lnTo>
                      <a:pt x="159" y="114"/>
                    </a:lnTo>
                    <a:lnTo>
                      <a:pt x="159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14" name="Rectangle 1006"/>
              <p:cNvSpPr>
                <a:spLocks noChangeArrowheads="1"/>
              </p:cNvSpPr>
              <p:nvPr/>
            </p:nvSpPr>
            <p:spPr bwMode="auto">
              <a:xfrm>
                <a:off x="1750" y="2721"/>
                <a:ext cx="6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15" name="Rectangle 1007"/>
              <p:cNvSpPr>
                <a:spLocks noChangeArrowheads="1"/>
              </p:cNvSpPr>
              <p:nvPr/>
            </p:nvSpPr>
            <p:spPr bwMode="auto">
              <a:xfrm>
                <a:off x="1649" y="2648"/>
                <a:ext cx="90" cy="6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16" name="Freeform 1008"/>
              <p:cNvSpPr>
                <a:spLocks/>
              </p:cNvSpPr>
              <p:nvPr/>
            </p:nvSpPr>
            <p:spPr bwMode="auto">
              <a:xfrm>
                <a:off x="1641" y="2639"/>
                <a:ext cx="107" cy="78"/>
              </a:xfrm>
              <a:custGeom>
                <a:avLst/>
                <a:gdLst/>
                <a:ahLst/>
                <a:cxnLst>
                  <a:cxn ang="0">
                    <a:pos x="4" y="74"/>
                  </a:cxn>
                  <a:cxn ang="0">
                    <a:pos x="102" y="74"/>
                  </a:cxn>
                  <a:cxn ang="0">
                    <a:pos x="102" y="4"/>
                  </a:cxn>
                  <a:cxn ang="0">
                    <a:pos x="107" y="4"/>
                  </a:cxn>
                  <a:cxn ang="0">
                    <a:pos x="107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4" y="78"/>
                  </a:cxn>
                  <a:cxn ang="0">
                    <a:pos x="4" y="74"/>
                  </a:cxn>
                </a:cxnLst>
                <a:rect l="0" t="0" r="r" b="b"/>
                <a:pathLst>
                  <a:path w="107" h="78">
                    <a:moveTo>
                      <a:pt x="4" y="74"/>
                    </a:moveTo>
                    <a:lnTo>
                      <a:pt x="102" y="74"/>
                    </a:lnTo>
                    <a:lnTo>
                      <a:pt x="102" y="4"/>
                    </a:lnTo>
                    <a:lnTo>
                      <a:pt x="107" y="4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4" y="78"/>
                    </a:lnTo>
                    <a:lnTo>
                      <a:pt x="4" y="7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17" name="Line 1009"/>
              <p:cNvSpPr>
                <a:spLocks noChangeShapeType="1"/>
              </p:cNvSpPr>
              <p:nvPr/>
            </p:nvSpPr>
            <p:spPr bwMode="auto">
              <a:xfrm>
                <a:off x="1629" y="2728"/>
                <a:ext cx="1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18" name="Line 1010"/>
              <p:cNvSpPr>
                <a:spLocks noChangeShapeType="1"/>
              </p:cNvSpPr>
              <p:nvPr/>
            </p:nvSpPr>
            <p:spPr bwMode="auto">
              <a:xfrm flipV="1">
                <a:off x="1661" y="2728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19" name="Line 1011"/>
              <p:cNvSpPr>
                <a:spLocks noChangeShapeType="1"/>
              </p:cNvSpPr>
              <p:nvPr/>
            </p:nvSpPr>
            <p:spPr bwMode="auto">
              <a:xfrm flipV="1">
                <a:off x="1694" y="2728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20" name="Rectangle 1012"/>
              <p:cNvSpPr>
                <a:spLocks noChangeArrowheads="1"/>
              </p:cNvSpPr>
              <p:nvPr/>
            </p:nvSpPr>
            <p:spPr bwMode="auto">
              <a:xfrm>
                <a:off x="1612" y="2748"/>
                <a:ext cx="17" cy="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21" name="Rectangle 1013"/>
              <p:cNvSpPr>
                <a:spLocks noChangeArrowheads="1"/>
              </p:cNvSpPr>
              <p:nvPr/>
            </p:nvSpPr>
            <p:spPr bwMode="auto">
              <a:xfrm>
                <a:off x="1708" y="2755"/>
                <a:ext cx="35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22" name="Rectangle 1014"/>
              <p:cNvSpPr>
                <a:spLocks noChangeArrowheads="1"/>
              </p:cNvSpPr>
              <p:nvPr/>
            </p:nvSpPr>
            <p:spPr bwMode="auto">
              <a:xfrm>
                <a:off x="1771" y="2748"/>
                <a:ext cx="6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23" name="Rectangle 1015"/>
              <p:cNvSpPr>
                <a:spLocks noChangeArrowheads="1"/>
              </p:cNvSpPr>
              <p:nvPr/>
            </p:nvSpPr>
            <p:spPr bwMode="auto">
              <a:xfrm>
                <a:off x="1771" y="2753"/>
                <a:ext cx="6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24" name="Freeform 1016"/>
              <p:cNvSpPr>
                <a:spLocks noEditPoints="1"/>
              </p:cNvSpPr>
              <p:nvPr/>
            </p:nvSpPr>
            <p:spPr bwMode="auto">
              <a:xfrm>
                <a:off x="1475" y="2649"/>
                <a:ext cx="219" cy="175"/>
              </a:xfrm>
              <a:custGeom>
                <a:avLst/>
                <a:gdLst/>
                <a:ahLst/>
                <a:cxnLst>
                  <a:cxn ang="0">
                    <a:pos x="0" y="175"/>
                  </a:cxn>
                  <a:cxn ang="0">
                    <a:pos x="0" y="172"/>
                  </a:cxn>
                  <a:cxn ang="0">
                    <a:pos x="22" y="161"/>
                  </a:cxn>
                  <a:cxn ang="0">
                    <a:pos x="22" y="0"/>
                  </a:cxn>
                  <a:cxn ang="0">
                    <a:pos x="81" y="0"/>
                  </a:cxn>
                  <a:cxn ang="0">
                    <a:pos x="81" y="161"/>
                  </a:cxn>
                  <a:cxn ang="0">
                    <a:pos x="104" y="172"/>
                  </a:cxn>
                  <a:cxn ang="0">
                    <a:pos x="104" y="175"/>
                  </a:cxn>
                  <a:cxn ang="0">
                    <a:pos x="0" y="175"/>
                  </a:cxn>
                  <a:cxn ang="0">
                    <a:pos x="88" y="151"/>
                  </a:cxn>
                  <a:cxn ang="0">
                    <a:pos x="108" y="151"/>
                  </a:cxn>
                  <a:cxn ang="0">
                    <a:pos x="131" y="157"/>
                  </a:cxn>
                  <a:cxn ang="0">
                    <a:pos x="131" y="169"/>
                  </a:cxn>
                  <a:cxn ang="0">
                    <a:pos x="108" y="169"/>
                  </a:cxn>
                  <a:cxn ang="0">
                    <a:pos x="108" y="175"/>
                  </a:cxn>
                  <a:cxn ang="0">
                    <a:pos x="199" y="175"/>
                  </a:cxn>
                  <a:cxn ang="0">
                    <a:pos x="199" y="169"/>
                  </a:cxn>
                  <a:cxn ang="0">
                    <a:pos x="176" y="169"/>
                  </a:cxn>
                  <a:cxn ang="0">
                    <a:pos x="176" y="157"/>
                  </a:cxn>
                  <a:cxn ang="0">
                    <a:pos x="199" y="151"/>
                  </a:cxn>
                  <a:cxn ang="0">
                    <a:pos x="219" y="151"/>
                  </a:cxn>
                  <a:cxn ang="0">
                    <a:pos x="219" y="44"/>
                  </a:cxn>
                  <a:cxn ang="0">
                    <a:pos x="88" y="44"/>
                  </a:cxn>
                  <a:cxn ang="0">
                    <a:pos x="88" y="151"/>
                  </a:cxn>
                </a:cxnLst>
                <a:rect l="0" t="0" r="r" b="b"/>
                <a:pathLst>
                  <a:path w="219" h="175">
                    <a:moveTo>
                      <a:pt x="0" y="175"/>
                    </a:moveTo>
                    <a:lnTo>
                      <a:pt x="0" y="172"/>
                    </a:lnTo>
                    <a:lnTo>
                      <a:pt x="22" y="161"/>
                    </a:lnTo>
                    <a:lnTo>
                      <a:pt x="22" y="0"/>
                    </a:lnTo>
                    <a:lnTo>
                      <a:pt x="81" y="0"/>
                    </a:lnTo>
                    <a:lnTo>
                      <a:pt x="81" y="161"/>
                    </a:lnTo>
                    <a:lnTo>
                      <a:pt x="104" y="172"/>
                    </a:lnTo>
                    <a:lnTo>
                      <a:pt x="104" y="175"/>
                    </a:lnTo>
                    <a:lnTo>
                      <a:pt x="0" y="175"/>
                    </a:lnTo>
                    <a:close/>
                    <a:moveTo>
                      <a:pt x="88" y="151"/>
                    </a:moveTo>
                    <a:lnTo>
                      <a:pt x="108" y="151"/>
                    </a:lnTo>
                    <a:lnTo>
                      <a:pt x="131" y="157"/>
                    </a:lnTo>
                    <a:lnTo>
                      <a:pt x="131" y="169"/>
                    </a:lnTo>
                    <a:lnTo>
                      <a:pt x="108" y="169"/>
                    </a:lnTo>
                    <a:lnTo>
                      <a:pt x="108" y="175"/>
                    </a:lnTo>
                    <a:lnTo>
                      <a:pt x="199" y="175"/>
                    </a:lnTo>
                    <a:lnTo>
                      <a:pt x="199" y="169"/>
                    </a:lnTo>
                    <a:lnTo>
                      <a:pt x="176" y="169"/>
                    </a:lnTo>
                    <a:lnTo>
                      <a:pt x="176" y="157"/>
                    </a:lnTo>
                    <a:lnTo>
                      <a:pt x="199" y="151"/>
                    </a:lnTo>
                    <a:lnTo>
                      <a:pt x="219" y="151"/>
                    </a:lnTo>
                    <a:lnTo>
                      <a:pt x="219" y="44"/>
                    </a:lnTo>
                    <a:lnTo>
                      <a:pt x="88" y="44"/>
                    </a:lnTo>
                    <a:lnTo>
                      <a:pt x="88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25" name="Line 1017"/>
              <p:cNvSpPr>
                <a:spLocks noChangeShapeType="1"/>
              </p:cNvSpPr>
              <p:nvPr/>
            </p:nvSpPr>
            <p:spPr bwMode="auto">
              <a:xfrm>
                <a:off x="1497" y="2810"/>
                <a:ext cx="1" cy="1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26" name="Line 1018"/>
              <p:cNvSpPr>
                <a:spLocks noChangeShapeType="1"/>
              </p:cNvSpPr>
              <p:nvPr/>
            </p:nvSpPr>
            <p:spPr bwMode="auto">
              <a:xfrm>
                <a:off x="1556" y="2810"/>
                <a:ext cx="1" cy="1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27" name="Line 1019"/>
              <p:cNvSpPr>
                <a:spLocks noChangeShapeType="1"/>
              </p:cNvSpPr>
              <p:nvPr/>
            </p:nvSpPr>
            <p:spPr bwMode="auto">
              <a:xfrm>
                <a:off x="1516" y="2704"/>
                <a:ext cx="2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28" name="Line 1020"/>
              <p:cNvSpPr>
                <a:spLocks noChangeShapeType="1"/>
              </p:cNvSpPr>
              <p:nvPr/>
            </p:nvSpPr>
            <p:spPr bwMode="auto">
              <a:xfrm>
                <a:off x="1512" y="2685"/>
                <a:ext cx="2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29" name="Rectangle 1021"/>
              <p:cNvSpPr>
                <a:spLocks noChangeArrowheads="1"/>
              </p:cNvSpPr>
              <p:nvPr/>
            </p:nvSpPr>
            <p:spPr bwMode="auto">
              <a:xfrm>
                <a:off x="1505" y="2656"/>
                <a:ext cx="43" cy="103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30" name="Freeform 1022"/>
              <p:cNvSpPr>
                <a:spLocks/>
              </p:cNvSpPr>
              <p:nvPr/>
            </p:nvSpPr>
            <p:spPr bwMode="auto">
              <a:xfrm>
                <a:off x="1475" y="2649"/>
                <a:ext cx="104" cy="175"/>
              </a:xfrm>
              <a:custGeom>
                <a:avLst/>
                <a:gdLst/>
                <a:ahLst/>
                <a:cxnLst>
                  <a:cxn ang="0">
                    <a:pos x="0" y="175"/>
                  </a:cxn>
                  <a:cxn ang="0">
                    <a:pos x="0" y="172"/>
                  </a:cxn>
                  <a:cxn ang="0">
                    <a:pos x="22" y="161"/>
                  </a:cxn>
                  <a:cxn ang="0">
                    <a:pos x="22" y="0"/>
                  </a:cxn>
                  <a:cxn ang="0">
                    <a:pos x="81" y="0"/>
                  </a:cxn>
                  <a:cxn ang="0">
                    <a:pos x="81" y="161"/>
                  </a:cxn>
                  <a:cxn ang="0">
                    <a:pos x="104" y="172"/>
                  </a:cxn>
                  <a:cxn ang="0">
                    <a:pos x="104" y="175"/>
                  </a:cxn>
                  <a:cxn ang="0">
                    <a:pos x="0" y="175"/>
                  </a:cxn>
                </a:cxnLst>
                <a:rect l="0" t="0" r="r" b="b"/>
                <a:pathLst>
                  <a:path w="104" h="175">
                    <a:moveTo>
                      <a:pt x="0" y="175"/>
                    </a:moveTo>
                    <a:lnTo>
                      <a:pt x="0" y="172"/>
                    </a:lnTo>
                    <a:lnTo>
                      <a:pt x="22" y="161"/>
                    </a:lnTo>
                    <a:lnTo>
                      <a:pt x="22" y="0"/>
                    </a:lnTo>
                    <a:lnTo>
                      <a:pt x="81" y="0"/>
                    </a:lnTo>
                    <a:lnTo>
                      <a:pt x="81" y="161"/>
                    </a:lnTo>
                    <a:lnTo>
                      <a:pt x="104" y="172"/>
                    </a:lnTo>
                    <a:lnTo>
                      <a:pt x="104" y="175"/>
                    </a:lnTo>
                    <a:lnTo>
                      <a:pt x="0" y="17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31" name="Freeform 1023"/>
              <p:cNvSpPr>
                <a:spLocks/>
              </p:cNvSpPr>
              <p:nvPr/>
            </p:nvSpPr>
            <p:spPr bwMode="auto">
              <a:xfrm>
                <a:off x="1563" y="2693"/>
                <a:ext cx="131" cy="131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20" y="107"/>
                  </a:cxn>
                  <a:cxn ang="0">
                    <a:pos x="43" y="113"/>
                  </a:cxn>
                  <a:cxn ang="0">
                    <a:pos x="43" y="125"/>
                  </a:cxn>
                  <a:cxn ang="0">
                    <a:pos x="20" y="125"/>
                  </a:cxn>
                  <a:cxn ang="0">
                    <a:pos x="20" y="131"/>
                  </a:cxn>
                  <a:cxn ang="0">
                    <a:pos x="111" y="131"/>
                  </a:cxn>
                  <a:cxn ang="0">
                    <a:pos x="111" y="125"/>
                  </a:cxn>
                  <a:cxn ang="0">
                    <a:pos x="88" y="125"/>
                  </a:cxn>
                  <a:cxn ang="0">
                    <a:pos x="88" y="113"/>
                  </a:cxn>
                  <a:cxn ang="0">
                    <a:pos x="111" y="107"/>
                  </a:cxn>
                  <a:cxn ang="0">
                    <a:pos x="131" y="107"/>
                  </a:cxn>
                  <a:cxn ang="0">
                    <a:pos x="131" y="0"/>
                  </a:cxn>
                  <a:cxn ang="0">
                    <a:pos x="0" y="0"/>
                  </a:cxn>
                  <a:cxn ang="0">
                    <a:pos x="0" y="107"/>
                  </a:cxn>
                </a:cxnLst>
                <a:rect l="0" t="0" r="r" b="b"/>
                <a:pathLst>
                  <a:path w="131" h="131">
                    <a:moveTo>
                      <a:pt x="0" y="107"/>
                    </a:moveTo>
                    <a:lnTo>
                      <a:pt x="20" y="107"/>
                    </a:lnTo>
                    <a:lnTo>
                      <a:pt x="43" y="113"/>
                    </a:lnTo>
                    <a:lnTo>
                      <a:pt x="43" y="125"/>
                    </a:lnTo>
                    <a:lnTo>
                      <a:pt x="20" y="125"/>
                    </a:lnTo>
                    <a:lnTo>
                      <a:pt x="20" y="131"/>
                    </a:lnTo>
                    <a:lnTo>
                      <a:pt x="111" y="131"/>
                    </a:lnTo>
                    <a:lnTo>
                      <a:pt x="111" y="125"/>
                    </a:lnTo>
                    <a:lnTo>
                      <a:pt x="88" y="125"/>
                    </a:lnTo>
                    <a:lnTo>
                      <a:pt x="88" y="113"/>
                    </a:lnTo>
                    <a:lnTo>
                      <a:pt x="111" y="107"/>
                    </a:lnTo>
                    <a:lnTo>
                      <a:pt x="131" y="107"/>
                    </a:lnTo>
                    <a:lnTo>
                      <a:pt x="131" y="0"/>
                    </a:lnTo>
                    <a:lnTo>
                      <a:pt x="0" y="0"/>
                    </a:lnTo>
                    <a:lnTo>
                      <a:pt x="0" y="10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32" name="Line 1024"/>
              <p:cNvSpPr>
                <a:spLocks noChangeShapeType="1"/>
              </p:cNvSpPr>
              <p:nvPr/>
            </p:nvSpPr>
            <p:spPr bwMode="auto">
              <a:xfrm>
                <a:off x="1606" y="2818"/>
                <a:ext cx="4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33" name="Line 1025"/>
              <p:cNvSpPr>
                <a:spLocks noChangeShapeType="1"/>
              </p:cNvSpPr>
              <p:nvPr/>
            </p:nvSpPr>
            <p:spPr bwMode="auto">
              <a:xfrm>
                <a:off x="1606" y="2806"/>
                <a:ext cx="4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34" name="Line 1026"/>
              <p:cNvSpPr>
                <a:spLocks noChangeShapeType="1"/>
              </p:cNvSpPr>
              <p:nvPr/>
            </p:nvSpPr>
            <p:spPr bwMode="auto">
              <a:xfrm>
                <a:off x="1583" y="2800"/>
                <a:ext cx="9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35" name="Freeform 1027"/>
              <p:cNvSpPr>
                <a:spLocks noEditPoints="1"/>
              </p:cNvSpPr>
              <p:nvPr/>
            </p:nvSpPr>
            <p:spPr bwMode="auto">
              <a:xfrm>
                <a:off x="1503" y="2766"/>
                <a:ext cx="47" cy="47"/>
              </a:xfrm>
              <a:custGeom>
                <a:avLst/>
                <a:gdLst/>
                <a:ahLst/>
                <a:cxnLst>
                  <a:cxn ang="0">
                    <a:pos x="4" y="29"/>
                  </a:cxn>
                  <a:cxn ang="0">
                    <a:pos x="0" y="0"/>
                  </a:cxn>
                  <a:cxn ang="0">
                    <a:pos x="7" y="29"/>
                  </a:cxn>
                  <a:cxn ang="0">
                    <a:pos x="11" y="0"/>
                  </a:cxn>
                  <a:cxn ang="0">
                    <a:pos x="7" y="29"/>
                  </a:cxn>
                  <a:cxn ang="0">
                    <a:pos x="18" y="29"/>
                  </a:cxn>
                  <a:cxn ang="0">
                    <a:pos x="15" y="0"/>
                  </a:cxn>
                  <a:cxn ang="0">
                    <a:pos x="22" y="29"/>
                  </a:cxn>
                  <a:cxn ang="0">
                    <a:pos x="25" y="0"/>
                  </a:cxn>
                  <a:cxn ang="0">
                    <a:pos x="22" y="29"/>
                  </a:cxn>
                  <a:cxn ang="0">
                    <a:pos x="33" y="29"/>
                  </a:cxn>
                  <a:cxn ang="0">
                    <a:pos x="29" y="0"/>
                  </a:cxn>
                  <a:cxn ang="0">
                    <a:pos x="36" y="29"/>
                  </a:cxn>
                  <a:cxn ang="0">
                    <a:pos x="40" y="0"/>
                  </a:cxn>
                  <a:cxn ang="0">
                    <a:pos x="36" y="29"/>
                  </a:cxn>
                  <a:cxn ang="0">
                    <a:pos x="47" y="29"/>
                  </a:cxn>
                  <a:cxn ang="0">
                    <a:pos x="44" y="0"/>
                  </a:cxn>
                  <a:cxn ang="0">
                    <a:pos x="44" y="47"/>
                  </a:cxn>
                  <a:cxn ang="0">
                    <a:pos x="47" y="33"/>
                  </a:cxn>
                  <a:cxn ang="0">
                    <a:pos x="44" y="47"/>
                  </a:cxn>
                  <a:cxn ang="0">
                    <a:pos x="40" y="47"/>
                  </a:cxn>
                  <a:cxn ang="0">
                    <a:pos x="36" y="33"/>
                  </a:cxn>
                  <a:cxn ang="0">
                    <a:pos x="29" y="47"/>
                  </a:cxn>
                  <a:cxn ang="0">
                    <a:pos x="33" y="33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22" y="33"/>
                  </a:cxn>
                  <a:cxn ang="0">
                    <a:pos x="15" y="47"/>
                  </a:cxn>
                  <a:cxn ang="0">
                    <a:pos x="18" y="33"/>
                  </a:cxn>
                  <a:cxn ang="0">
                    <a:pos x="15" y="47"/>
                  </a:cxn>
                  <a:cxn ang="0">
                    <a:pos x="11" y="47"/>
                  </a:cxn>
                  <a:cxn ang="0">
                    <a:pos x="7" y="33"/>
                  </a:cxn>
                  <a:cxn ang="0">
                    <a:pos x="0" y="47"/>
                  </a:cxn>
                  <a:cxn ang="0">
                    <a:pos x="4" y="33"/>
                  </a:cxn>
                  <a:cxn ang="0">
                    <a:pos x="0" y="47"/>
                  </a:cxn>
                </a:cxnLst>
                <a:rect l="0" t="0" r="r" b="b"/>
                <a:pathLst>
                  <a:path w="47" h="47">
                    <a:moveTo>
                      <a:pt x="0" y="29"/>
                    </a:moveTo>
                    <a:lnTo>
                      <a:pt x="4" y="2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9"/>
                    </a:lnTo>
                    <a:close/>
                    <a:moveTo>
                      <a:pt x="7" y="29"/>
                    </a:moveTo>
                    <a:lnTo>
                      <a:pt x="11" y="29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29"/>
                    </a:lnTo>
                    <a:close/>
                    <a:moveTo>
                      <a:pt x="15" y="29"/>
                    </a:moveTo>
                    <a:lnTo>
                      <a:pt x="18" y="29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5" y="29"/>
                    </a:lnTo>
                    <a:close/>
                    <a:moveTo>
                      <a:pt x="22" y="29"/>
                    </a:moveTo>
                    <a:lnTo>
                      <a:pt x="25" y="29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22" y="29"/>
                    </a:lnTo>
                    <a:close/>
                    <a:moveTo>
                      <a:pt x="29" y="29"/>
                    </a:moveTo>
                    <a:lnTo>
                      <a:pt x="33" y="29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29"/>
                    </a:lnTo>
                    <a:close/>
                    <a:moveTo>
                      <a:pt x="36" y="29"/>
                    </a:moveTo>
                    <a:lnTo>
                      <a:pt x="40" y="29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6" y="29"/>
                    </a:lnTo>
                    <a:close/>
                    <a:moveTo>
                      <a:pt x="44" y="29"/>
                    </a:moveTo>
                    <a:lnTo>
                      <a:pt x="47" y="29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4" y="29"/>
                    </a:lnTo>
                    <a:close/>
                    <a:moveTo>
                      <a:pt x="44" y="47"/>
                    </a:moveTo>
                    <a:lnTo>
                      <a:pt x="47" y="47"/>
                    </a:lnTo>
                    <a:lnTo>
                      <a:pt x="47" y="33"/>
                    </a:lnTo>
                    <a:lnTo>
                      <a:pt x="44" y="33"/>
                    </a:lnTo>
                    <a:lnTo>
                      <a:pt x="44" y="47"/>
                    </a:lnTo>
                    <a:close/>
                    <a:moveTo>
                      <a:pt x="36" y="47"/>
                    </a:moveTo>
                    <a:lnTo>
                      <a:pt x="40" y="47"/>
                    </a:lnTo>
                    <a:lnTo>
                      <a:pt x="40" y="33"/>
                    </a:lnTo>
                    <a:lnTo>
                      <a:pt x="36" y="33"/>
                    </a:lnTo>
                    <a:lnTo>
                      <a:pt x="36" y="47"/>
                    </a:lnTo>
                    <a:close/>
                    <a:moveTo>
                      <a:pt x="29" y="47"/>
                    </a:moveTo>
                    <a:lnTo>
                      <a:pt x="33" y="47"/>
                    </a:lnTo>
                    <a:lnTo>
                      <a:pt x="33" y="33"/>
                    </a:lnTo>
                    <a:lnTo>
                      <a:pt x="29" y="33"/>
                    </a:lnTo>
                    <a:lnTo>
                      <a:pt x="29" y="47"/>
                    </a:lnTo>
                    <a:close/>
                    <a:moveTo>
                      <a:pt x="22" y="47"/>
                    </a:moveTo>
                    <a:lnTo>
                      <a:pt x="25" y="47"/>
                    </a:lnTo>
                    <a:lnTo>
                      <a:pt x="25" y="33"/>
                    </a:lnTo>
                    <a:lnTo>
                      <a:pt x="22" y="33"/>
                    </a:lnTo>
                    <a:lnTo>
                      <a:pt x="22" y="47"/>
                    </a:lnTo>
                    <a:close/>
                    <a:moveTo>
                      <a:pt x="15" y="47"/>
                    </a:moveTo>
                    <a:lnTo>
                      <a:pt x="18" y="47"/>
                    </a:lnTo>
                    <a:lnTo>
                      <a:pt x="18" y="33"/>
                    </a:lnTo>
                    <a:lnTo>
                      <a:pt x="15" y="33"/>
                    </a:lnTo>
                    <a:lnTo>
                      <a:pt x="15" y="47"/>
                    </a:lnTo>
                    <a:close/>
                    <a:moveTo>
                      <a:pt x="7" y="47"/>
                    </a:moveTo>
                    <a:lnTo>
                      <a:pt x="11" y="47"/>
                    </a:lnTo>
                    <a:lnTo>
                      <a:pt x="11" y="33"/>
                    </a:lnTo>
                    <a:lnTo>
                      <a:pt x="7" y="33"/>
                    </a:lnTo>
                    <a:lnTo>
                      <a:pt x="7" y="47"/>
                    </a:lnTo>
                    <a:close/>
                    <a:moveTo>
                      <a:pt x="0" y="47"/>
                    </a:moveTo>
                    <a:lnTo>
                      <a:pt x="4" y="47"/>
                    </a:lnTo>
                    <a:lnTo>
                      <a:pt x="4" y="33"/>
                    </a:lnTo>
                    <a:lnTo>
                      <a:pt x="0" y="3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36" name="Rectangle 1028"/>
              <p:cNvSpPr>
                <a:spLocks noChangeArrowheads="1"/>
              </p:cNvSpPr>
              <p:nvPr/>
            </p:nvSpPr>
            <p:spPr bwMode="auto">
              <a:xfrm>
                <a:off x="1508" y="2660"/>
                <a:ext cx="37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37" name="Freeform 1029"/>
              <p:cNvSpPr>
                <a:spLocks/>
              </p:cNvSpPr>
              <p:nvPr/>
            </p:nvSpPr>
            <p:spPr bwMode="auto">
              <a:xfrm>
                <a:off x="1508" y="2660"/>
                <a:ext cx="3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33" y="3"/>
                  </a:cxn>
                  <a:cxn ang="0">
                    <a:pos x="37" y="0"/>
                  </a:cxn>
                </a:cxnLst>
                <a:rect l="0" t="0" r="r" b="b"/>
                <a:pathLst>
                  <a:path w="37" h="3">
                    <a:moveTo>
                      <a:pt x="0" y="0"/>
                    </a:moveTo>
                    <a:lnTo>
                      <a:pt x="4" y="3"/>
                    </a:lnTo>
                    <a:lnTo>
                      <a:pt x="33" y="3"/>
                    </a:lnTo>
                    <a:lnTo>
                      <a:pt x="3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38" name="Rectangle 1030"/>
              <p:cNvSpPr>
                <a:spLocks noChangeArrowheads="1"/>
              </p:cNvSpPr>
              <p:nvPr/>
            </p:nvSpPr>
            <p:spPr bwMode="auto">
              <a:xfrm>
                <a:off x="1508" y="2678"/>
                <a:ext cx="37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39" name="Rectangle 1031"/>
              <p:cNvSpPr>
                <a:spLocks noChangeArrowheads="1"/>
              </p:cNvSpPr>
              <p:nvPr/>
            </p:nvSpPr>
            <p:spPr bwMode="auto">
              <a:xfrm>
                <a:off x="1508" y="2696"/>
                <a:ext cx="37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40" name="Rectangle 1032"/>
              <p:cNvSpPr>
                <a:spLocks noChangeArrowheads="1"/>
              </p:cNvSpPr>
              <p:nvPr/>
            </p:nvSpPr>
            <p:spPr bwMode="auto">
              <a:xfrm>
                <a:off x="1508" y="2714"/>
                <a:ext cx="37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41" name="Rectangle 1033"/>
              <p:cNvSpPr>
                <a:spLocks noChangeArrowheads="1"/>
              </p:cNvSpPr>
              <p:nvPr/>
            </p:nvSpPr>
            <p:spPr bwMode="auto">
              <a:xfrm>
                <a:off x="1508" y="2733"/>
                <a:ext cx="37" cy="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42" name="Rectangle 1034"/>
              <p:cNvSpPr>
                <a:spLocks noChangeArrowheads="1"/>
              </p:cNvSpPr>
              <p:nvPr/>
            </p:nvSpPr>
            <p:spPr bwMode="auto">
              <a:xfrm>
                <a:off x="1503" y="2766"/>
                <a:ext cx="4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43" name="Rectangle 1035"/>
              <p:cNvSpPr>
                <a:spLocks noChangeArrowheads="1"/>
              </p:cNvSpPr>
              <p:nvPr/>
            </p:nvSpPr>
            <p:spPr bwMode="auto">
              <a:xfrm>
                <a:off x="1510" y="2766"/>
                <a:ext cx="4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44" name="Rectangle 1036"/>
              <p:cNvSpPr>
                <a:spLocks noChangeArrowheads="1"/>
              </p:cNvSpPr>
              <p:nvPr/>
            </p:nvSpPr>
            <p:spPr bwMode="auto">
              <a:xfrm>
                <a:off x="1518" y="2766"/>
                <a:ext cx="3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45" name="Rectangle 1037"/>
              <p:cNvSpPr>
                <a:spLocks noChangeArrowheads="1"/>
              </p:cNvSpPr>
              <p:nvPr/>
            </p:nvSpPr>
            <p:spPr bwMode="auto">
              <a:xfrm>
                <a:off x="1525" y="2766"/>
                <a:ext cx="3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46" name="Rectangle 1038"/>
              <p:cNvSpPr>
                <a:spLocks noChangeArrowheads="1"/>
              </p:cNvSpPr>
              <p:nvPr/>
            </p:nvSpPr>
            <p:spPr bwMode="auto">
              <a:xfrm>
                <a:off x="1532" y="2766"/>
                <a:ext cx="4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47" name="Rectangle 1039"/>
              <p:cNvSpPr>
                <a:spLocks noChangeArrowheads="1"/>
              </p:cNvSpPr>
              <p:nvPr/>
            </p:nvSpPr>
            <p:spPr bwMode="auto">
              <a:xfrm>
                <a:off x="1539" y="2766"/>
                <a:ext cx="4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48" name="Rectangle 1040"/>
              <p:cNvSpPr>
                <a:spLocks noChangeArrowheads="1"/>
              </p:cNvSpPr>
              <p:nvPr/>
            </p:nvSpPr>
            <p:spPr bwMode="auto">
              <a:xfrm>
                <a:off x="1547" y="2766"/>
                <a:ext cx="3" cy="2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49" name="Rectangle 1041"/>
              <p:cNvSpPr>
                <a:spLocks noChangeArrowheads="1"/>
              </p:cNvSpPr>
              <p:nvPr/>
            </p:nvSpPr>
            <p:spPr bwMode="auto">
              <a:xfrm>
                <a:off x="1547" y="2799"/>
                <a:ext cx="3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50" name="Rectangle 1042"/>
              <p:cNvSpPr>
                <a:spLocks noChangeArrowheads="1"/>
              </p:cNvSpPr>
              <p:nvPr/>
            </p:nvSpPr>
            <p:spPr bwMode="auto">
              <a:xfrm>
                <a:off x="1539" y="2799"/>
                <a:ext cx="4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51" name="Rectangle 1043"/>
              <p:cNvSpPr>
                <a:spLocks noChangeArrowheads="1"/>
              </p:cNvSpPr>
              <p:nvPr/>
            </p:nvSpPr>
            <p:spPr bwMode="auto">
              <a:xfrm>
                <a:off x="1532" y="2799"/>
                <a:ext cx="4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52" name="Rectangle 1044"/>
              <p:cNvSpPr>
                <a:spLocks noChangeArrowheads="1"/>
              </p:cNvSpPr>
              <p:nvPr/>
            </p:nvSpPr>
            <p:spPr bwMode="auto">
              <a:xfrm>
                <a:off x="1525" y="2799"/>
                <a:ext cx="3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53" name="Rectangle 1045"/>
              <p:cNvSpPr>
                <a:spLocks noChangeArrowheads="1"/>
              </p:cNvSpPr>
              <p:nvPr/>
            </p:nvSpPr>
            <p:spPr bwMode="auto">
              <a:xfrm>
                <a:off x="1518" y="2799"/>
                <a:ext cx="3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54" name="Rectangle 1046"/>
              <p:cNvSpPr>
                <a:spLocks noChangeArrowheads="1"/>
              </p:cNvSpPr>
              <p:nvPr/>
            </p:nvSpPr>
            <p:spPr bwMode="auto">
              <a:xfrm>
                <a:off x="1510" y="2799"/>
                <a:ext cx="4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55" name="Rectangle 1047"/>
              <p:cNvSpPr>
                <a:spLocks noChangeArrowheads="1"/>
              </p:cNvSpPr>
              <p:nvPr/>
            </p:nvSpPr>
            <p:spPr bwMode="auto">
              <a:xfrm>
                <a:off x="1503" y="2799"/>
                <a:ext cx="4" cy="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56" name="Line 1048"/>
              <p:cNvSpPr>
                <a:spLocks noChangeShapeType="1"/>
              </p:cNvSpPr>
              <p:nvPr/>
            </p:nvSpPr>
            <p:spPr bwMode="auto">
              <a:xfrm flipV="1">
                <a:off x="1508" y="2663"/>
                <a:ext cx="4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57" name="Line 1049"/>
              <p:cNvSpPr>
                <a:spLocks noChangeShapeType="1"/>
              </p:cNvSpPr>
              <p:nvPr/>
            </p:nvSpPr>
            <p:spPr bwMode="auto">
              <a:xfrm>
                <a:off x="1541" y="2663"/>
                <a:ext cx="4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58" name="Line 1050"/>
              <p:cNvSpPr>
                <a:spLocks noChangeShapeType="1"/>
              </p:cNvSpPr>
              <p:nvPr/>
            </p:nvSpPr>
            <p:spPr bwMode="auto">
              <a:xfrm>
                <a:off x="1510" y="2727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59" name="Line 1051"/>
              <p:cNvSpPr>
                <a:spLocks noChangeShapeType="1"/>
              </p:cNvSpPr>
              <p:nvPr/>
            </p:nvSpPr>
            <p:spPr bwMode="auto">
              <a:xfrm>
                <a:off x="1510" y="2725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60" name="Line 1052"/>
              <p:cNvSpPr>
                <a:spLocks noChangeShapeType="1"/>
              </p:cNvSpPr>
              <p:nvPr/>
            </p:nvSpPr>
            <p:spPr bwMode="auto">
              <a:xfrm>
                <a:off x="1510" y="2722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61" name="Line 1053"/>
              <p:cNvSpPr>
                <a:spLocks noChangeShapeType="1"/>
              </p:cNvSpPr>
              <p:nvPr/>
            </p:nvSpPr>
            <p:spPr bwMode="auto">
              <a:xfrm>
                <a:off x="1510" y="2719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62" name="Line 1054"/>
              <p:cNvSpPr>
                <a:spLocks noChangeShapeType="1"/>
              </p:cNvSpPr>
              <p:nvPr/>
            </p:nvSpPr>
            <p:spPr bwMode="auto">
              <a:xfrm>
                <a:off x="1510" y="2716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63" name="Rectangle 1055"/>
              <p:cNvSpPr>
                <a:spLocks noChangeArrowheads="1"/>
              </p:cNvSpPr>
              <p:nvPr/>
            </p:nvSpPr>
            <p:spPr bwMode="auto">
              <a:xfrm>
                <a:off x="1526" y="2682"/>
                <a:ext cx="11" cy="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64" name="Rectangle 1056"/>
              <p:cNvSpPr>
                <a:spLocks noChangeArrowheads="1"/>
              </p:cNvSpPr>
              <p:nvPr/>
            </p:nvSpPr>
            <p:spPr bwMode="auto">
              <a:xfrm>
                <a:off x="1537" y="2706"/>
                <a:ext cx="5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65" name="Rectangle 1057"/>
              <p:cNvSpPr>
                <a:spLocks noChangeArrowheads="1"/>
              </p:cNvSpPr>
              <p:nvPr/>
            </p:nvSpPr>
            <p:spPr bwMode="auto">
              <a:xfrm>
                <a:off x="1537" y="2716"/>
                <a:ext cx="5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66" name="Rectangle 1058"/>
              <p:cNvSpPr>
                <a:spLocks noChangeArrowheads="1"/>
              </p:cNvSpPr>
              <p:nvPr/>
            </p:nvSpPr>
            <p:spPr bwMode="auto">
              <a:xfrm>
                <a:off x="1537" y="2720"/>
                <a:ext cx="5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67" name="Freeform 1059"/>
              <p:cNvSpPr>
                <a:spLocks noEditPoints="1"/>
              </p:cNvSpPr>
              <p:nvPr/>
            </p:nvSpPr>
            <p:spPr bwMode="auto">
              <a:xfrm>
                <a:off x="1521" y="2702"/>
                <a:ext cx="169" cy="9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63" y="93"/>
                  </a:cxn>
                  <a:cxn ang="0">
                    <a:pos x="169" y="93"/>
                  </a:cxn>
                  <a:cxn ang="0">
                    <a:pos x="169" y="91"/>
                  </a:cxn>
                  <a:cxn ang="0">
                    <a:pos x="163" y="91"/>
                  </a:cxn>
                  <a:cxn ang="0">
                    <a:pos x="163" y="93"/>
                  </a:cxn>
                  <a:cxn ang="0">
                    <a:pos x="62" y="73"/>
                  </a:cxn>
                  <a:cxn ang="0">
                    <a:pos x="62" y="11"/>
                  </a:cxn>
                  <a:cxn ang="0">
                    <a:pos x="153" y="11"/>
                  </a:cxn>
                  <a:cxn ang="0">
                    <a:pos x="153" y="73"/>
                  </a:cxn>
                  <a:cxn ang="0">
                    <a:pos x="62" y="73"/>
                  </a:cxn>
                  <a:cxn ang="0">
                    <a:pos x="58" y="77"/>
                  </a:cxn>
                  <a:cxn ang="0">
                    <a:pos x="157" y="77"/>
                  </a:cxn>
                  <a:cxn ang="0">
                    <a:pos x="157" y="7"/>
                  </a:cxn>
                  <a:cxn ang="0">
                    <a:pos x="161" y="7"/>
                  </a:cxn>
                  <a:cxn ang="0">
                    <a:pos x="161" y="3"/>
                  </a:cxn>
                  <a:cxn ang="0">
                    <a:pos x="54" y="3"/>
                  </a:cxn>
                  <a:cxn ang="0">
                    <a:pos x="54" y="81"/>
                  </a:cxn>
                  <a:cxn ang="0">
                    <a:pos x="58" y="81"/>
                  </a:cxn>
                  <a:cxn ang="0">
                    <a:pos x="58" y="77"/>
                  </a:cxn>
                </a:cxnLst>
                <a:rect l="0" t="0" r="r" b="b"/>
                <a:pathLst>
                  <a:path w="169" h="93">
                    <a:moveTo>
                      <a:pt x="0" y="4"/>
                    </a:moveTo>
                    <a:lnTo>
                      <a:pt x="11" y="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  <a:moveTo>
                      <a:pt x="163" y="93"/>
                    </a:moveTo>
                    <a:lnTo>
                      <a:pt x="169" y="93"/>
                    </a:lnTo>
                    <a:lnTo>
                      <a:pt x="169" y="91"/>
                    </a:lnTo>
                    <a:lnTo>
                      <a:pt x="163" y="91"/>
                    </a:lnTo>
                    <a:lnTo>
                      <a:pt x="163" y="93"/>
                    </a:lnTo>
                    <a:close/>
                    <a:moveTo>
                      <a:pt x="62" y="73"/>
                    </a:moveTo>
                    <a:lnTo>
                      <a:pt x="62" y="11"/>
                    </a:lnTo>
                    <a:lnTo>
                      <a:pt x="153" y="11"/>
                    </a:lnTo>
                    <a:lnTo>
                      <a:pt x="153" y="73"/>
                    </a:lnTo>
                    <a:lnTo>
                      <a:pt x="62" y="73"/>
                    </a:lnTo>
                    <a:close/>
                    <a:moveTo>
                      <a:pt x="58" y="77"/>
                    </a:moveTo>
                    <a:lnTo>
                      <a:pt x="157" y="77"/>
                    </a:lnTo>
                    <a:lnTo>
                      <a:pt x="157" y="7"/>
                    </a:lnTo>
                    <a:lnTo>
                      <a:pt x="161" y="7"/>
                    </a:lnTo>
                    <a:lnTo>
                      <a:pt x="161" y="3"/>
                    </a:lnTo>
                    <a:lnTo>
                      <a:pt x="54" y="3"/>
                    </a:lnTo>
                    <a:lnTo>
                      <a:pt x="54" y="81"/>
                    </a:lnTo>
                    <a:lnTo>
                      <a:pt x="58" y="81"/>
                    </a:lnTo>
                    <a:lnTo>
                      <a:pt x="58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68" name="Rectangle 1060"/>
              <p:cNvSpPr>
                <a:spLocks noChangeArrowheads="1"/>
              </p:cNvSpPr>
              <p:nvPr/>
            </p:nvSpPr>
            <p:spPr bwMode="auto">
              <a:xfrm>
                <a:off x="1521" y="2702"/>
                <a:ext cx="11" cy="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69" name="Rectangle 1061"/>
              <p:cNvSpPr>
                <a:spLocks noChangeArrowheads="1"/>
              </p:cNvSpPr>
              <p:nvPr/>
            </p:nvSpPr>
            <p:spPr bwMode="auto">
              <a:xfrm>
                <a:off x="1684" y="2793"/>
                <a:ext cx="6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70" name="Rectangle 1062"/>
              <p:cNvSpPr>
                <a:spLocks noChangeArrowheads="1"/>
              </p:cNvSpPr>
              <p:nvPr/>
            </p:nvSpPr>
            <p:spPr bwMode="auto">
              <a:xfrm>
                <a:off x="1583" y="2713"/>
                <a:ext cx="91" cy="6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71" name="Freeform 1063"/>
              <p:cNvSpPr>
                <a:spLocks/>
              </p:cNvSpPr>
              <p:nvPr/>
            </p:nvSpPr>
            <p:spPr bwMode="auto">
              <a:xfrm>
                <a:off x="1575" y="2705"/>
                <a:ext cx="107" cy="78"/>
              </a:xfrm>
              <a:custGeom>
                <a:avLst/>
                <a:gdLst/>
                <a:ahLst/>
                <a:cxnLst>
                  <a:cxn ang="0">
                    <a:pos x="4" y="74"/>
                  </a:cxn>
                  <a:cxn ang="0">
                    <a:pos x="103" y="74"/>
                  </a:cxn>
                  <a:cxn ang="0">
                    <a:pos x="103" y="4"/>
                  </a:cxn>
                  <a:cxn ang="0">
                    <a:pos x="107" y="4"/>
                  </a:cxn>
                  <a:cxn ang="0">
                    <a:pos x="107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4" y="78"/>
                  </a:cxn>
                  <a:cxn ang="0">
                    <a:pos x="4" y="74"/>
                  </a:cxn>
                </a:cxnLst>
                <a:rect l="0" t="0" r="r" b="b"/>
                <a:pathLst>
                  <a:path w="107" h="78">
                    <a:moveTo>
                      <a:pt x="4" y="74"/>
                    </a:moveTo>
                    <a:lnTo>
                      <a:pt x="103" y="74"/>
                    </a:lnTo>
                    <a:lnTo>
                      <a:pt x="103" y="4"/>
                    </a:lnTo>
                    <a:lnTo>
                      <a:pt x="107" y="4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4" y="78"/>
                    </a:lnTo>
                    <a:lnTo>
                      <a:pt x="4" y="7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72" name="Freeform 1064"/>
              <p:cNvSpPr>
                <a:spLocks/>
              </p:cNvSpPr>
              <p:nvPr/>
            </p:nvSpPr>
            <p:spPr bwMode="auto">
              <a:xfrm>
                <a:off x="1563" y="2793"/>
                <a:ext cx="6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66" y="7"/>
                  </a:cxn>
                </a:cxnLst>
                <a:rect l="0" t="0" r="r" b="b"/>
                <a:pathLst>
                  <a:path w="66" h="7">
                    <a:moveTo>
                      <a:pt x="0" y="0"/>
                    </a:moveTo>
                    <a:lnTo>
                      <a:pt x="66" y="0"/>
                    </a:lnTo>
                    <a:lnTo>
                      <a:pt x="66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73" name="Line 1065"/>
              <p:cNvSpPr>
                <a:spLocks noChangeShapeType="1"/>
              </p:cNvSpPr>
              <p:nvPr/>
            </p:nvSpPr>
            <p:spPr bwMode="auto">
              <a:xfrm flipV="1">
                <a:off x="1596" y="2793"/>
                <a:ext cx="1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74" name="Line 1066"/>
              <p:cNvSpPr>
                <a:spLocks noChangeShapeType="1"/>
              </p:cNvSpPr>
              <p:nvPr/>
            </p:nvSpPr>
            <p:spPr bwMode="auto">
              <a:xfrm>
                <a:off x="1629" y="2824"/>
                <a:ext cx="520" cy="47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75" name="Freeform 1067"/>
              <p:cNvSpPr>
                <a:spLocks/>
              </p:cNvSpPr>
              <p:nvPr/>
            </p:nvSpPr>
            <p:spPr bwMode="auto">
              <a:xfrm>
                <a:off x="2122" y="3267"/>
                <a:ext cx="68" cy="6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68" y="66"/>
                  </a:cxn>
                  <a:cxn ang="0">
                    <a:pos x="0" y="47"/>
                  </a:cxn>
                  <a:cxn ang="0">
                    <a:pos x="42" y="0"/>
                  </a:cxn>
                </a:cxnLst>
                <a:rect l="0" t="0" r="r" b="b"/>
                <a:pathLst>
                  <a:path w="68" h="66">
                    <a:moveTo>
                      <a:pt x="42" y="0"/>
                    </a:moveTo>
                    <a:lnTo>
                      <a:pt x="68" y="66"/>
                    </a:lnTo>
                    <a:lnTo>
                      <a:pt x="0" y="4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76" name="Rectangle 1068"/>
              <p:cNvSpPr>
                <a:spLocks noChangeArrowheads="1"/>
              </p:cNvSpPr>
              <p:nvPr/>
            </p:nvSpPr>
            <p:spPr bwMode="auto">
              <a:xfrm>
                <a:off x="1709" y="2945"/>
                <a:ext cx="225" cy="1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77" name="Rectangle 1069"/>
              <p:cNvSpPr>
                <a:spLocks noChangeArrowheads="1"/>
              </p:cNvSpPr>
              <p:nvPr/>
            </p:nvSpPr>
            <p:spPr bwMode="auto">
              <a:xfrm>
                <a:off x="1743" y="2941"/>
                <a:ext cx="226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800" b="1">
                    <a:solidFill>
                      <a:srgbClr val="000000"/>
                    </a:solidFill>
                    <a:latin typeface="Verdana" pitchFamily="34" charset="0"/>
                  </a:rPr>
                  <a:t>Task</a:t>
                </a:r>
                <a:endParaRPr lang="en-US" sz="1000" i="1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  <p:sp>
            <p:nvSpPr>
              <p:cNvPr id="69678" name="Line 1070"/>
              <p:cNvSpPr>
                <a:spLocks noChangeShapeType="1"/>
              </p:cNvSpPr>
              <p:nvPr/>
            </p:nvSpPr>
            <p:spPr bwMode="auto">
              <a:xfrm>
                <a:off x="4706" y="2969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79" name="Line 1071"/>
              <p:cNvSpPr>
                <a:spLocks noChangeShapeType="1"/>
              </p:cNvSpPr>
              <p:nvPr/>
            </p:nvSpPr>
            <p:spPr bwMode="auto">
              <a:xfrm>
                <a:off x="4738" y="2969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80" name="Line 1072"/>
              <p:cNvSpPr>
                <a:spLocks noChangeShapeType="1"/>
              </p:cNvSpPr>
              <p:nvPr/>
            </p:nvSpPr>
            <p:spPr bwMode="auto">
              <a:xfrm>
                <a:off x="4771" y="2969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81" name="Line 1073"/>
              <p:cNvSpPr>
                <a:spLocks noChangeShapeType="1"/>
              </p:cNvSpPr>
              <p:nvPr/>
            </p:nvSpPr>
            <p:spPr bwMode="auto">
              <a:xfrm>
                <a:off x="4803" y="2969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82" name="Line 1074"/>
              <p:cNvSpPr>
                <a:spLocks noChangeShapeType="1"/>
              </p:cNvSpPr>
              <p:nvPr/>
            </p:nvSpPr>
            <p:spPr bwMode="auto">
              <a:xfrm>
                <a:off x="4835" y="2969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83" name="Line 1075"/>
              <p:cNvSpPr>
                <a:spLocks noChangeShapeType="1"/>
              </p:cNvSpPr>
              <p:nvPr/>
            </p:nvSpPr>
            <p:spPr bwMode="auto">
              <a:xfrm>
                <a:off x="4868" y="2969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84" name="Line 1076"/>
              <p:cNvSpPr>
                <a:spLocks noChangeShapeType="1"/>
              </p:cNvSpPr>
              <p:nvPr/>
            </p:nvSpPr>
            <p:spPr bwMode="auto">
              <a:xfrm>
                <a:off x="4900" y="2969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85" name="Line 1077"/>
              <p:cNvSpPr>
                <a:spLocks noChangeShapeType="1"/>
              </p:cNvSpPr>
              <p:nvPr/>
            </p:nvSpPr>
            <p:spPr bwMode="auto">
              <a:xfrm>
                <a:off x="4932" y="2969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86" name="Line 1078"/>
              <p:cNvSpPr>
                <a:spLocks noChangeShapeType="1"/>
              </p:cNvSpPr>
              <p:nvPr/>
            </p:nvSpPr>
            <p:spPr bwMode="auto">
              <a:xfrm>
                <a:off x="4965" y="2969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87" name="Line 1079"/>
              <p:cNvSpPr>
                <a:spLocks noChangeShapeType="1"/>
              </p:cNvSpPr>
              <p:nvPr/>
            </p:nvSpPr>
            <p:spPr bwMode="auto">
              <a:xfrm>
                <a:off x="4997" y="2969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88" name="Line 1080"/>
              <p:cNvSpPr>
                <a:spLocks noChangeShapeType="1"/>
              </p:cNvSpPr>
              <p:nvPr/>
            </p:nvSpPr>
            <p:spPr bwMode="auto">
              <a:xfrm>
                <a:off x="5029" y="2969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89" name="Line 1081"/>
              <p:cNvSpPr>
                <a:spLocks noChangeShapeType="1"/>
              </p:cNvSpPr>
              <p:nvPr/>
            </p:nvSpPr>
            <p:spPr bwMode="auto">
              <a:xfrm>
                <a:off x="5062" y="2969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90" name="Line 1082"/>
              <p:cNvSpPr>
                <a:spLocks noChangeShapeType="1"/>
              </p:cNvSpPr>
              <p:nvPr/>
            </p:nvSpPr>
            <p:spPr bwMode="auto">
              <a:xfrm>
                <a:off x="5094" y="2969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91" name="Line 1083"/>
              <p:cNvSpPr>
                <a:spLocks noChangeShapeType="1"/>
              </p:cNvSpPr>
              <p:nvPr/>
            </p:nvSpPr>
            <p:spPr bwMode="auto">
              <a:xfrm>
                <a:off x="5126" y="2969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92" name="Line 1084"/>
              <p:cNvSpPr>
                <a:spLocks noChangeShapeType="1"/>
              </p:cNvSpPr>
              <p:nvPr/>
            </p:nvSpPr>
            <p:spPr bwMode="auto">
              <a:xfrm>
                <a:off x="5159" y="2969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93" name="Line 1085"/>
              <p:cNvSpPr>
                <a:spLocks noChangeShapeType="1"/>
              </p:cNvSpPr>
              <p:nvPr/>
            </p:nvSpPr>
            <p:spPr bwMode="auto">
              <a:xfrm>
                <a:off x="5191" y="2969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94" name="Line 1086"/>
              <p:cNvSpPr>
                <a:spLocks noChangeShapeType="1"/>
              </p:cNvSpPr>
              <p:nvPr/>
            </p:nvSpPr>
            <p:spPr bwMode="auto">
              <a:xfrm>
                <a:off x="5223" y="2969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95" name="Line 1087"/>
              <p:cNvSpPr>
                <a:spLocks noChangeShapeType="1"/>
              </p:cNvSpPr>
              <p:nvPr/>
            </p:nvSpPr>
            <p:spPr bwMode="auto">
              <a:xfrm>
                <a:off x="5256" y="2969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96" name="Line 1088"/>
              <p:cNvSpPr>
                <a:spLocks noChangeShapeType="1"/>
              </p:cNvSpPr>
              <p:nvPr/>
            </p:nvSpPr>
            <p:spPr bwMode="auto">
              <a:xfrm flipV="1">
                <a:off x="5282" y="2947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97" name="Line 1089"/>
              <p:cNvSpPr>
                <a:spLocks noChangeShapeType="1"/>
              </p:cNvSpPr>
              <p:nvPr/>
            </p:nvSpPr>
            <p:spPr bwMode="auto">
              <a:xfrm flipV="1">
                <a:off x="5282" y="2914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98" name="Line 1090"/>
              <p:cNvSpPr>
                <a:spLocks noChangeShapeType="1"/>
              </p:cNvSpPr>
              <p:nvPr/>
            </p:nvSpPr>
            <p:spPr bwMode="auto">
              <a:xfrm flipV="1">
                <a:off x="5282" y="2882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99" name="Line 1091"/>
              <p:cNvSpPr>
                <a:spLocks noChangeShapeType="1"/>
              </p:cNvSpPr>
              <p:nvPr/>
            </p:nvSpPr>
            <p:spPr bwMode="auto">
              <a:xfrm flipV="1">
                <a:off x="5282" y="2849"/>
                <a:ext cx="1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00" name="Line 1092"/>
              <p:cNvSpPr>
                <a:spLocks noChangeShapeType="1"/>
              </p:cNvSpPr>
              <p:nvPr/>
            </p:nvSpPr>
            <p:spPr bwMode="auto">
              <a:xfrm flipV="1">
                <a:off x="5282" y="2817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01" name="Freeform 1093"/>
              <p:cNvSpPr>
                <a:spLocks/>
              </p:cNvSpPr>
              <p:nvPr/>
            </p:nvSpPr>
            <p:spPr bwMode="auto">
              <a:xfrm>
                <a:off x="5280" y="2787"/>
                <a:ext cx="2" cy="14"/>
              </a:xfrm>
              <a:custGeom>
                <a:avLst/>
                <a:gdLst/>
                <a:ahLst/>
                <a:cxnLst>
                  <a:cxn ang="0">
                    <a:pos x="5" y="35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35">
                    <a:moveTo>
                      <a:pt x="5" y="35"/>
                    </a:move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02" name="Line 1094"/>
              <p:cNvSpPr>
                <a:spLocks noChangeShapeType="1"/>
              </p:cNvSpPr>
              <p:nvPr/>
            </p:nvSpPr>
            <p:spPr bwMode="auto">
              <a:xfrm flipH="1">
                <a:off x="5248" y="278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03" name="Line 1095"/>
              <p:cNvSpPr>
                <a:spLocks noChangeShapeType="1"/>
              </p:cNvSpPr>
              <p:nvPr/>
            </p:nvSpPr>
            <p:spPr bwMode="auto">
              <a:xfrm flipH="1">
                <a:off x="5215" y="278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04" name="Line 1096"/>
              <p:cNvSpPr>
                <a:spLocks noChangeShapeType="1"/>
              </p:cNvSpPr>
              <p:nvPr/>
            </p:nvSpPr>
            <p:spPr bwMode="auto">
              <a:xfrm flipH="1">
                <a:off x="5183" y="278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05" name="Line 1097"/>
              <p:cNvSpPr>
                <a:spLocks noChangeShapeType="1"/>
              </p:cNvSpPr>
              <p:nvPr/>
            </p:nvSpPr>
            <p:spPr bwMode="auto">
              <a:xfrm flipH="1">
                <a:off x="5151" y="278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06" name="Line 1098"/>
              <p:cNvSpPr>
                <a:spLocks noChangeShapeType="1"/>
              </p:cNvSpPr>
              <p:nvPr/>
            </p:nvSpPr>
            <p:spPr bwMode="auto">
              <a:xfrm flipH="1">
                <a:off x="5118" y="278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07" name="Line 1099"/>
              <p:cNvSpPr>
                <a:spLocks noChangeShapeType="1"/>
              </p:cNvSpPr>
              <p:nvPr/>
            </p:nvSpPr>
            <p:spPr bwMode="auto">
              <a:xfrm flipH="1">
                <a:off x="5086" y="278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08" name="Line 1100"/>
              <p:cNvSpPr>
                <a:spLocks noChangeShapeType="1"/>
              </p:cNvSpPr>
              <p:nvPr/>
            </p:nvSpPr>
            <p:spPr bwMode="auto">
              <a:xfrm flipH="1">
                <a:off x="5054" y="278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09" name="Line 1101"/>
              <p:cNvSpPr>
                <a:spLocks noChangeShapeType="1"/>
              </p:cNvSpPr>
              <p:nvPr/>
            </p:nvSpPr>
            <p:spPr bwMode="auto">
              <a:xfrm flipH="1">
                <a:off x="5021" y="278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10" name="Line 1102"/>
              <p:cNvSpPr>
                <a:spLocks noChangeShapeType="1"/>
              </p:cNvSpPr>
              <p:nvPr/>
            </p:nvSpPr>
            <p:spPr bwMode="auto">
              <a:xfrm flipH="1">
                <a:off x="4989" y="278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11" name="Line 1103"/>
              <p:cNvSpPr>
                <a:spLocks noChangeShapeType="1"/>
              </p:cNvSpPr>
              <p:nvPr/>
            </p:nvSpPr>
            <p:spPr bwMode="auto">
              <a:xfrm flipH="1">
                <a:off x="4957" y="278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12" name="Line 1104"/>
              <p:cNvSpPr>
                <a:spLocks noChangeShapeType="1"/>
              </p:cNvSpPr>
              <p:nvPr/>
            </p:nvSpPr>
            <p:spPr bwMode="auto">
              <a:xfrm flipH="1">
                <a:off x="4924" y="278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13" name="Line 1105"/>
              <p:cNvSpPr>
                <a:spLocks noChangeShapeType="1"/>
              </p:cNvSpPr>
              <p:nvPr/>
            </p:nvSpPr>
            <p:spPr bwMode="auto">
              <a:xfrm flipH="1">
                <a:off x="4892" y="278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14" name="Line 1106"/>
              <p:cNvSpPr>
                <a:spLocks noChangeShapeType="1"/>
              </p:cNvSpPr>
              <p:nvPr/>
            </p:nvSpPr>
            <p:spPr bwMode="auto">
              <a:xfrm flipH="1">
                <a:off x="4860" y="278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15" name="Line 1107"/>
              <p:cNvSpPr>
                <a:spLocks noChangeShapeType="1"/>
              </p:cNvSpPr>
              <p:nvPr/>
            </p:nvSpPr>
            <p:spPr bwMode="auto">
              <a:xfrm flipH="1">
                <a:off x="4827" y="278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16" name="Line 1108"/>
              <p:cNvSpPr>
                <a:spLocks noChangeShapeType="1"/>
              </p:cNvSpPr>
              <p:nvPr/>
            </p:nvSpPr>
            <p:spPr bwMode="auto">
              <a:xfrm flipH="1">
                <a:off x="4795" y="278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17" name="Line 1109"/>
              <p:cNvSpPr>
                <a:spLocks noChangeShapeType="1"/>
              </p:cNvSpPr>
              <p:nvPr/>
            </p:nvSpPr>
            <p:spPr bwMode="auto">
              <a:xfrm flipH="1">
                <a:off x="4763" y="278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18" name="Line 1110"/>
              <p:cNvSpPr>
                <a:spLocks noChangeShapeType="1"/>
              </p:cNvSpPr>
              <p:nvPr/>
            </p:nvSpPr>
            <p:spPr bwMode="auto">
              <a:xfrm flipH="1">
                <a:off x="4730" y="278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19" name="Freeform 1111"/>
              <p:cNvSpPr>
                <a:spLocks/>
              </p:cNvSpPr>
              <p:nvPr/>
            </p:nvSpPr>
            <p:spPr bwMode="auto">
              <a:xfrm>
                <a:off x="4706" y="2787"/>
                <a:ext cx="8" cy="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0"/>
                  </a:cxn>
                </a:cxnLst>
                <a:rect l="0" t="0" r="r" b="b"/>
                <a:pathLst>
                  <a:path w="20" h="20">
                    <a:moveTo>
                      <a:pt x="20" y="0"/>
                    </a:moveTo>
                    <a:lnTo>
                      <a:pt x="0" y="0"/>
                    </a:lnTo>
                    <a:lnTo>
                      <a:pt x="0" y="2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20" name="Line 1112"/>
              <p:cNvSpPr>
                <a:spLocks noChangeShapeType="1"/>
              </p:cNvSpPr>
              <p:nvPr/>
            </p:nvSpPr>
            <p:spPr bwMode="auto">
              <a:xfrm>
                <a:off x="4706" y="2811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21" name="Line 1113"/>
              <p:cNvSpPr>
                <a:spLocks noChangeShapeType="1"/>
              </p:cNvSpPr>
              <p:nvPr/>
            </p:nvSpPr>
            <p:spPr bwMode="auto">
              <a:xfrm>
                <a:off x="4706" y="2843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22" name="Line 1114"/>
              <p:cNvSpPr>
                <a:spLocks noChangeShapeType="1"/>
              </p:cNvSpPr>
              <p:nvPr/>
            </p:nvSpPr>
            <p:spPr bwMode="auto">
              <a:xfrm>
                <a:off x="4706" y="2876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23" name="Line 1115"/>
              <p:cNvSpPr>
                <a:spLocks noChangeShapeType="1"/>
              </p:cNvSpPr>
              <p:nvPr/>
            </p:nvSpPr>
            <p:spPr bwMode="auto">
              <a:xfrm>
                <a:off x="4706" y="2908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24" name="Line 1116"/>
              <p:cNvSpPr>
                <a:spLocks noChangeShapeType="1"/>
              </p:cNvSpPr>
              <p:nvPr/>
            </p:nvSpPr>
            <p:spPr bwMode="auto">
              <a:xfrm>
                <a:off x="4706" y="2940"/>
                <a:ext cx="1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25" name="Rectangle 1117"/>
              <p:cNvSpPr>
                <a:spLocks noChangeArrowheads="1"/>
              </p:cNvSpPr>
              <p:nvPr/>
            </p:nvSpPr>
            <p:spPr bwMode="auto">
              <a:xfrm>
                <a:off x="4766" y="2812"/>
                <a:ext cx="524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900" b="1">
                    <a:solidFill>
                      <a:srgbClr val="000000"/>
                    </a:solidFill>
                    <a:latin typeface="Verdana" pitchFamily="34" charset="0"/>
                  </a:rPr>
                  <a:t>Domain B</a:t>
                </a:r>
                <a:endParaRPr lang="en-US" sz="1000" i="1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  <p:sp>
            <p:nvSpPr>
              <p:cNvPr id="69726" name="Line 1118"/>
              <p:cNvSpPr>
                <a:spLocks noChangeShapeType="1"/>
              </p:cNvSpPr>
              <p:nvPr/>
            </p:nvSpPr>
            <p:spPr bwMode="auto">
              <a:xfrm>
                <a:off x="1538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27" name="Line 1119"/>
              <p:cNvSpPr>
                <a:spLocks noChangeShapeType="1"/>
              </p:cNvSpPr>
              <p:nvPr/>
            </p:nvSpPr>
            <p:spPr bwMode="auto">
              <a:xfrm>
                <a:off x="1570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28" name="Line 1120"/>
              <p:cNvSpPr>
                <a:spLocks noChangeShapeType="1"/>
              </p:cNvSpPr>
              <p:nvPr/>
            </p:nvSpPr>
            <p:spPr bwMode="auto">
              <a:xfrm>
                <a:off x="1602" y="2513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29" name="Line 1121"/>
              <p:cNvSpPr>
                <a:spLocks noChangeShapeType="1"/>
              </p:cNvSpPr>
              <p:nvPr/>
            </p:nvSpPr>
            <p:spPr bwMode="auto">
              <a:xfrm>
                <a:off x="1635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30" name="Line 1122"/>
              <p:cNvSpPr>
                <a:spLocks noChangeShapeType="1"/>
              </p:cNvSpPr>
              <p:nvPr/>
            </p:nvSpPr>
            <p:spPr bwMode="auto">
              <a:xfrm>
                <a:off x="1667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31" name="Line 1123"/>
              <p:cNvSpPr>
                <a:spLocks noChangeShapeType="1"/>
              </p:cNvSpPr>
              <p:nvPr/>
            </p:nvSpPr>
            <p:spPr bwMode="auto">
              <a:xfrm>
                <a:off x="1699" y="2513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32" name="Line 1124"/>
              <p:cNvSpPr>
                <a:spLocks noChangeShapeType="1"/>
              </p:cNvSpPr>
              <p:nvPr/>
            </p:nvSpPr>
            <p:spPr bwMode="auto">
              <a:xfrm>
                <a:off x="1732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33" name="Line 1125"/>
              <p:cNvSpPr>
                <a:spLocks noChangeShapeType="1"/>
              </p:cNvSpPr>
              <p:nvPr/>
            </p:nvSpPr>
            <p:spPr bwMode="auto">
              <a:xfrm>
                <a:off x="1764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34" name="Line 1126"/>
              <p:cNvSpPr>
                <a:spLocks noChangeShapeType="1"/>
              </p:cNvSpPr>
              <p:nvPr/>
            </p:nvSpPr>
            <p:spPr bwMode="auto">
              <a:xfrm>
                <a:off x="1796" y="2513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35" name="Line 1127"/>
              <p:cNvSpPr>
                <a:spLocks noChangeShapeType="1"/>
              </p:cNvSpPr>
              <p:nvPr/>
            </p:nvSpPr>
            <p:spPr bwMode="auto">
              <a:xfrm>
                <a:off x="1829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36" name="Line 1128"/>
              <p:cNvSpPr>
                <a:spLocks noChangeShapeType="1"/>
              </p:cNvSpPr>
              <p:nvPr/>
            </p:nvSpPr>
            <p:spPr bwMode="auto">
              <a:xfrm>
                <a:off x="1861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37" name="Line 1129"/>
              <p:cNvSpPr>
                <a:spLocks noChangeShapeType="1"/>
              </p:cNvSpPr>
              <p:nvPr/>
            </p:nvSpPr>
            <p:spPr bwMode="auto">
              <a:xfrm>
                <a:off x="1893" y="2513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38" name="Line 1130"/>
              <p:cNvSpPr>
                <a:spLocks noChangeShapeType="1"/>
              </p:cNvSpPr>
              <p:nvPr/>
            </p:nvSpPr>
            <p:spPr bwMode="auto">
              <a:xfrm>
                <a:off x="1926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39" name="Line 1131"/>
              <p:cNvSpPr>
                <a:spLocks noChangeShapeType="1"/>
              </p:cNvSpPr>
              <p:nvPr/>
            </p:nvSpPr>
            <p:spPr bwMode="auto">
              <a:xfrm>
                <a:off x="1958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40" name="Line 1132"/>
              <p:cNvSpPr>
                <a:spLocks noChangeShapeType="1"/>
              </p:cNvSpPr>
              <p:nvPr/>
            </p:nvSpPr>
            <p:spPr bwMode="auto">
              <a:xfrm>
                <a:off x="1990" y="2513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41" name="Line 1133"/>
              <p:cNvSpPr>
                <a:spLocks noChangeShapeType="1"/>
              </p:cNvSpPr>
              <p:nvPr/>
            </p:nvSpPr>
            <p:spPr bwMode="auto">
              <a:xfrm>
                <a:off x="2023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42" name="Line 1134"/>
              <p:cNvSpPr>
                <a:spLocks noChangeShapeType="1"/>
              </p:cNvSpPr>
              <p:nvPr/>
            </p:nvSpPr>
            <p:spPr bwMode="auto">
              <a:xfrm>
                <a:off x="2055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43" name="Line 1135"/>
              <p:cNvSpPr>
                <a:spLocks noChangeShapeType="1"/>
              </p:cNvSpPr>
              <p:nvPr/>
            </p:nvSpPr>
            <p:spPr bwMode="auto">
              <a:xfrm>
                <a:off x="2087" y="2513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44" name="Line 1136"/>
              <p:cNvSpPr>
                <a:spLocks noChangeShapeType="1"/>
              </p:cNvSpPr>
              <p:nvPr/>
            </p:nvSpPr>
            <p:spPr bwMode="auto">
              <a:xfrm>
                <a:off x="2120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45" name="Line 1137"/>
              <p:cNvSpPr>
                <a:spLocks noChangeShapeType="1"/>
              </p:cNvSpPr>
              <p:nvPr/>
            </p:nvSpPr>
            <p:spPr bwMode="auto">
              <a:xfrm>
                <a:off x="2152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46" name="Line 1138"/>
              <p:cNvSpPr>
                <a:spLocks noChangeShapeType="1"/>
              </p:cNvSpPr>
              <p:nvPr/>
            </p:nvSpPr>
            <p:spPr bwMode="auto">
              <a:xfrm>
                <a:off x="2184" y="2513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47" name="Line 1139"/>
              <p:cNvSpPr>
                <a:spLocks noChangeShapeType="1"/>
              </p:cNvSpPr>
              <p:nvPr/>
            </p:nvSpPr>
            <p:spPr bwMode="auto">
              <a:xfrm>
                <a:off x="2217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48" name="Line 1140"/>
              <p:cNvSpPr>
                <a:spLocks noChangeShapeType="1"/>
              </p:cNvSpPr>
              <p:nvPr/>
            </p:nvSpPr>
            <p:spPr bwMode="auto">
              <a:xfrm>
                <a:off x="2249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49" name="Line 1141"/>
              <p:cNvSpPr>
                <a:spLocks noChangeShapeType="1"/>
              </p:cNvSpPr>
              <p:nvPr/>
            </p:nvSpPr>
            <p:spPr bwMode="auto">
              <a:xfrm>
                <a:off x="2281" y="2513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50" name="Line 1142"/>
              <p:cNvSpPr>
                <a:spLocks noChangeShapeType="1"/>
              </p:cNvSpPr>
              <p:nvPr/>
            </p:nvSpPr>
            <p:spPr bwMode="auto">
              <a:xfrm>
                <a:off x="2314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51" name="Line 1143"/>
              <p:cNvSpPr>
                <a:spLocks noChangeShapeType="1"/>
              </p:cNvSpPr>
              <p:nvPr/>
            </p:nvSpPr>
            <p:spPr bwMode="auto">
              <a:xfrm>
                <a:off x="2346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52" name="Line 1144"/>
              <p:cNvSpPr>
                <a:spLocks noChangeShapeType="1"/>
              </p:cNvSpPr>
              <p:nvPr/>
            </p:nvSpPr>
            <p:spPr bwMode="auto">
              <a:xfrm>
                <a:off x="2379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53" name="Line 1145"/>
              <p:cNvSpPr>
                <a:spLocks noChangeShapeType="1"/>
              </p:cNvSpPr>
              <p:nvPr/>
            </p:nvSpPr>
            <p:spPr bwMode="auto">
              <a:xfrm>
                <a:off x="2411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54" name="Line 1146"/>
              <p:cNvSpPr>
                <a:spLocks noChangeShapeType="1"/>
              </p:cNvSpPr>
              <p:nvPr/>
            </p:nvSpPr>
            <p:spPr bwMode="auto">
              <a:xfrm flipV="1">
                <a:off x="2432" y="2486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55" name="Line 1147"/>
              <p:cNvSpPr>
                <a:spLocks noChangeShapeType="1"/>
              </p:cNvSpPr>
              <p:nvPr/>
            </p:nvSpPr>
            <p:spPr bwMode="auto">
              <a:xfrm flipV="1">
                <a:off x="2432" y="2454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56" name="Line 1148"/>
              <p:cNvSpPr>
                <a:spLocks noChangeShapeType="1"/>
              </p:cNvSpPr>
              <p:nvPr/>
            </p:nvSpPr>
            <p:spPr bwMode="auto">
              <a:xfrm flipV="1">
                <a:off x="2432" y="2421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57" name="Line 1149"/>
              <p:cNvSpPr>
                <a:spLocks noChangeShapeType="1"/>
              </p:cNvSpPr>
              <p:nvPr/>
            </p:nvSpPr>
            <p:spPr bwMode="auto">
              <a:xfrm flipV="1">
                <a:off x="2432" y="2389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58" name="Freeform 1150"/>
              <p:cNvSpPr>
                <a:spLocks/>
              </p:cNvSpPr>
              <p:nvPr/>
            </p:nvSpPr>
            <p:spPr bwMode="auto">
              <a:xfrm>
                <a:off x="2424" y="2365"/>
                <a:ext cx="8" cy="8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21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9">
                    <a:moveTo>
                      <a:pt x="21" y="19"/>
                    </a:move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59" name="Line 1151"/>
              <p:cNvSpPr>
                <a:spLocks noChangeShapeType="1"/>
              </p:cNvSpPr>
              <p:nvPr/>
            </p:nvSpPr>
            <p:spPr bwMode="auto">
              <a:xfrm flipH="1">
                <a:off x="2391" y="2365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60" name="Line 1152"/>
              <p:cNvSpPr>
                <a:spLocks noChangeShapeType="1"/>
              </p:cNvSpPr>
              <p:nvPr/>
            </p:nvSpPr>
            <p:spPr bwMode="auto">
              <a:xfrm flipH="1">
                <a:off x="2359" y="236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61" name="Line 1153"/>
              <p:cNvSpPr>
                <a:spLocks noChangeShapeType="1"/>
              </p:cNvSpPr>
              <p:nvPr/>
            </p:nvSpPr>
            <p:spPr bwMode="auto">
              <a:xfrm flipH="1">
                <a:off x="2327" y="236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62" name="Line 1154"/>
              <p:cNvSpPr>
                <a:spLocks noChangeShapeType="1"/>
              </p:cNvSpPr>
              <p:nvPr/>
            </p:nvSpPr>
            <p:spPr bwMode="auto">
              <a:xfrm flipH="1">
                <a:off x="2294" y="2365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63" name="Line 1155"/>
              <p:cNvSpPr>
                <a:spLocks noChangeShapeType="1"/>
              </p:cNvSpPr>
              <p:nvPr/>
            </p:nvSpPr>
            <p:spPr bwMode="auto">
              <a:xfrm flipH="1">
                <a:off x="2262" y="236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64" name="Line 1156"/>
              <p:cNvSpPr>
                <a:spLocks noChangeShapeType="1"/>
              </p:cNvSpPr>
              <p:nvPr/>
            </p:nvSpPr>
            <p:spPr bwMode="auto">
              <a:xfrm flipH="1">
                <a:off x="2230" y="236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65" name="Line 1157"/>
              <p:cNvSpPr>
                <a:spLocks noChangeShapeType="1"/>
              </p:cNvSpPr>
              <p:nvPr/>
            </p:nvSpPr>
            <p:spPr bwMode="auto">
              <a:xfrm flipH="1">
                <a:off x="2197" y="2365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66" name="Line 1158"/>
              <p:cNvSpPr>
                <a:spLocks noChangeShapeType="1"/>
              </p:cNvSpPr>
              <p:nvPr/>
            </p:nvSpPr>
            <p:spPr bwMode="auto">
              <a:xfrm flipH="1">
                <a:off x="2165" y="236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67" name="Line 1159"/>
              <p:cNvSpPr>
                <a:spLocks noChangeShapeType="1"/>
              </p:cNvSpPr>
              <p:nvPr/>
            </p:nvSpPr>
            <p:spPr bwMode="auto">
              <a:xfrm flipH="1">
                <a:off x="2133" y="236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68" name="Line 1160"/>
              <p:cNvSpPr>
                <a:spLocks noChangeShapeType="1"/>
              </p:cNvSpPr>
              <p:nvPr/>
            </p:nvSpPr>
            <p:spPr bwMode="auto">
              <a:xfrm flipH="1">
                <a:off x="2100" y="2365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69" name="Line 1161"/>
              <p:cNvSpPr>
                <a:spLocks noChangeShapeType="1"/>
              </p:cNvSpPr>
              <p:nvPr/>
            </p:nvSpPr>
            <p:spPr bwMode="auto">
              <a:xfrm flipH="1">
                <a:off x="2068" y="236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70" name="Line 1162"/>
              <p:cNvSpPr>
                <a:spLocks noChangeShapeType="1"/>
              </p:cNvSpPr>
              <p:nvPr/>
            </p:nvSpPr>
            <p:spPr bwMode="auto">
              <a:xfrm flipH="1">
                <a:off x="2036" y="236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71" name="Line 1163"/>
              <p:cNvSpPr>
                <a:spLocks noChangeShapeType="1"/>
              </p:cNvSpPr>
              <p:nvPr/>
            </p:nvSpPr>
            <p:spPr bwMode="auto">
              <a:xfrm flipH="1">
                <a:off x="2003" y="2365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72" name="Line 1164"/>
              <p:cNvSpPr>
                <a:spLocks noChangeShapeType="1"/>
              </p:cNvSpPr>
              <p:nvPr/>
            </p:nvSpPr>
            <p:spPr bwMode="auto">
              <a:xfrm flipH="1">
                <a:off x="1971" y="236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73" name="Line 1165"/>
              <p:cNvSpPr>
                <a:spLocks noChangeShapeType="1"/>
              </p:cNvSpPr>
              <p:nvPr/>
            </p:nvSpPr>
            <p:spPr bwMode="auto">
              <a:xfrm flipH="1">
                <a:off x="1939" y="236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74" name="Line 1166"/>
              <p:cNvSpPr>
                <a:spLocks noChangeShapeType="1"/>
              </p:cNvSpPr>
              <p:nvPr/>
            </p:nvSpPr>
            <p:spPr bwMode="auto">
              <a:xfrm flipH="1">
                <a:off x="1906" y="2365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75" name="Line 1167"/>
              <p:cNvSpPr>
                <a:spLocks noChangeShapeType="1"/>
              </p:cNvSpPr>
              <p:nvPr/>
            </p:nvSpPr>
            <p:spPr bwMode="auto">
              <a:xfrm flipH="1">
                <a:off x="1874" y="236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76" name="Line 1168"/>
              <p:cNvSpPr>
                <a:spLocks noChangeShapeType="1"/>
              </p:cNvSpPr>
              <p:nvPr/>
            </p:nvSpPr>
            <p:spPr bwMode="auto">
              <a:xfrm flipH="1">
                <a:off x="1842" y="236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77" name="Line 1169"/>
              <p:cNvSpPr>
                <a:spLocks noChangeShapeType="1"/>
              </p:cNvSpPr>
              <p:nvPr/>
            </p:nvSpPr>
            <p:spPr bwMode="auto">
              <a:xfrm flipH="1">
                <a:off x="1809" y="2365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78" name="Line 1170"/>
              <p:cNvSpPr>
                <a:spLocks noChangeShapeType="1"/>
              </p:cNvSpPr>
              <p:nvPr/>
            </p:nvSpPr>
            <p:spPr bwMode="auto">
              <a:xfrm flipH="1">
                <a:off x="1777" y="236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79" name="Line 1171"/>
              <p:cNvSpPr>
                <a:spLocks noChangeShapeType="1"/>
              </p:cNvSpPr>
              <p:nvPr/>
            </p:nvSpPr>
            <p:spPr bwMode="auto">
              <a:xfrm flipH="1">
                <a:off x="1745" y="236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80" name="Line 1172"/>
              <p:cNvSpPr>
                <a:spLocks noChangeShapeType="1"/>
              </p:cNvSpPr>
              <p:nvPr/>
            </p:nvSpPr>
            <p:spPr bwMode="auto">
              <a:xfrm flipH="1">
                <a:off x="1712" y="2365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81" name="Line 1173"/>
              <p:cNvSpPr>
                <a:spLocks noChangeShapeType="1"/>
              </p:cNvSpPr>
              <p:nvPr/>
            </p:nvSpPr>
            <p:spPr bwMode="auto">
              <a:xfrm flipH="1">
                <a:off x="1680" y="236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82" name="Line 1174"/>
              <p:cNvSpPr>
                <a:spLocks noChangeShapeType="1"/>
              </p:cNvSpPr>
              <p:nvPr/>
            </p:nvSpPr>
            <p:spPr bwMode="auto">
              <a:xfrm flipH="1">
                <a:off x="1648" y="236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83" name="Line 1175"/>
              <p:cNvSpPr>
                <a:spLocks noChangeShapeType="1"/>
              </p:cNvSpPr>
              <p:nvPr/>
            </p:nvSpPr>
            <p:spPr bwMode="auto">
              <a:xfrm flipH="1">
                <a:off x="1615" y="2365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84" name="Line 1176"/>
              <p:cNvSpPr>
                <a:spLocks noChangeShapeType="1"/>
              </p:cNvSpPr>
              <p:nvPr/>
            </p:nvSpPr>
            <p:spPr bwMode="auto">
              <a:xfrm flipH="1">
                <a:off x="1583" y="236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85" name="Line 1177"/>
              <p:cNvSpPr>
                <a:spLocks noChangeShapeType="1"/>
              </p:cNvSpPr>
              <p:nvPr/>
            </p:nvSpPr>
            <p:spPr bwMode="auto">
              <a:xfrm flipH="1">
                <a:off x="1551" y="236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86" name="Line 1178"/>
              <p:cNvSpPr>
                <a:spLocks noChangeShapeType="1"/>
              </p:cNvSpPr>
              <p:nvPr/>
            </p:nvSpPr>
            <p:spPr bwMode="auto">
              <a:xfrm>
                <a:off x="1538" y="2368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87" name="Line 1179"/>
              <p:cNvSpPr>
                <a:spLocks noChangeShapeType="1"/>
              </p:cNvSpPr>
              <p:nvPr/>
            </p:nvSpPr>
            <p:spPr bwMode="auto">
              <a:xfrm>
                <a:off x="1538" y="2401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88" name="Line 1180"/>
              <p:cNvSpPr>
                <a:spLocks noChangeShapeType="1"/>
              </p:cNvSpPr>
              <p:nvPr/>
            </p:nvSpPr>
            <p:spPr bwMode="auto">
              <a:xfrm>
                <a:off x="1538" y="2433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89" name="Line 1181"/>
              <p:cNvSpPr>
                <a:spLocks noChangeShapeType="1"/>
              </p:cNvSpPr>
              <p:nvPr/>
            </p:nvSpPr>
            <p:spPr bwMode="auto">
              <a:xfrm>
                <a:off x="1538" y="2465"/>
                <a:ext cx="1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90" name="Line 1182"/>
              <p:cNvSpPr>
                <a:spLocks noChangeShapeType="1"/>
              </p:cNvSpPr>
              <p:nvPr/>
            </p:nvSpPr>
            <p:spPr bwMode="auto">
              <a:xfrm>
                <a:off x="1538" y="2498"/>
                <a:ext cx="1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91" name="Rectangle 1183"/>
              <p:cNvSpPr>
                <a:spLocks noChangeArrowheads="1"/>
              </p:cNvSpPr>
              <p:nvPr/>
            </p:nvSpPr>
            <p:spPr bwMode="auto">
              <a:xfrm>
                <a:off x="1596" y="2372"/>
                <a:ext cx="845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900" b="1" dirty="0">
                    <a:solidFill>
                      <a:srgbClr val="000000"/>
                    </a:solidFill>
                    <a:latin typeface="Verdana" pitchFamily="34" charset="0"/>
                  </a:rPr>
                  <a:t>Sub-Domain A1</a:t>
                </a:r>
                <a:endParaRPr lang="en-US" sz="1000" i="1" dirty="0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  <p:sp>
            <p:nvSpPr>
              <p:cNvPr id="69792" name="Line 1184"/>
              <p:cNvSpPr>
                <a:spLocks noChangeShapeType="1"/>
              </p:cNvSpPr>
              <p:nvPr/>
            </p:nvSpPr>
            <p:spPr bwMode="auto">
              <a:xfrm>
                <a:off x="3478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93" name="Line 1185"/>
              <p:cNvSpPr>
                <a:spLocks noChangeShapeType="1"/>
              </p:cNvSpPr>
              <p:nvPr/>
            </p:nvSpPr>
            <p:spPr bwMode="auto">
              <a:xfrm>
                <a:off x="3510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94" name="Line 1186"/>
              <p:cNvSpPr>
                <a:spLocks noChangeShapeType="1"/>
              </p:cNvSpPr>
              <p:nvPr/>
            </p:nvSpPr>
            <p:spPr bwMode="auto">
              <a:xfrm>
                <a:off x="3543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95" name="Line 1187"/>
              <p:cNvSpPr>
                <a:spLocks noChangeShapeType="1"/>
              </p:cNvSpPr>
              <p:nvPr/>
            </p:nvSpPr>
            <p:spPr bwMode="auto">
              <a:xfrm>
                <a:off x="3575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96" name="Line 1188"/>
              <p:cNvSpPr>
                <a:spLocks noChangeShapeType="1"/>
              </p:cNvSpPr>
              <p:nvPr/>
            </p:nvSpPr>
            <p:spPr bwMode="auto">
              <a:xfrm>
                <a:off x="3607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97" name="Line 1189"/>
              <p:cNvSpPr>
                <a:spLocks noChangeShapeType="1"/>
              </p:cNvSpPr>
              <p:nvPr/>
            </p:nvSpPr>
            <p:spPr bwMode="auto">
              <a:xfrm>
                <a:off x="3640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98" name="Line 1190"/>
              <p:cNvSpPr>
                <a:spLocks noChangeShapeType="1"/>
              </p:cNvSpPr>
              <p:nvPr/>
            </p:nvSpPr>
            <p:spPr bwMode="auto">
              <a:xfrm>
                <a:off x="3672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99" name="Line 1191"/>
              <p:cNvSpPr>
                <a:spLocks noChangeShapeType="1"/>
              </p:cNvSpPr>
              <p:nvPr/>
            </p:nvSpPr>
            <p:spPr bwMode="auto">
              <a:xfrm>
                <a:off x="3704" y="2513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800" name="Line 1192"/>
              <p:cNvSpPr>
                <a:spLocks noChangeShapeType="1"/>
              </p:cNvSpPr>
              <p:nvPr/>
            </p:nvSpPr>
            <p:spPr bwMode="auto">
              <a:xfrm>
                <a:off x="3737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801" name="Line 1193"/>
              <p:cNvSpPr>
                <a:spLocks noChangeShapeType="1"/>
              </p:cNvSpPr>
              <p:nvPr/>
            </p:nvSpPr>
            <p:spPr bwMode="auto">
              <a:xfrm>
                <a:off x="3769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9802" name="Line 1194"/>
            <p:cNvSpPr>
              <a:spLocks noChangeShapeType="1"/>
            </p:cNvSpPr>
            <p:nvPr/>
          </p:nvSpPr>
          <p:spPr bwMode="auto">
            <a:xfrm>
              <a:off x="2304" y="3004"/>
              <a:ext cx="1110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803" name="Rectangle 1195"/>
            <p:cNvSpPr>
              <a:spLocks noChangeArrowheads="1"/>
            </p:cNvSpPr>
            <p:nvPr/>
          </p:nvSpPr>
          <p:spPr bwMode="auto">
            <a:xfrm>
              <a:off x="2760" y="2949"/>
              <a:ext cx="336" cy="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804" name="Rectangle 1196"/>
            <p:cNvSpPr>
              <a:spLocks noChangeArrowheads="1"/>
            </p:cNvSpPr>
            <p:nvPr/>
          </p:nvSpPr>
          <p:spPr bwMode="auto">
            <a:xfrm>
              <a:off x="2837" y="2947"/>
              <a:ext cx="17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800" b="1">
                  <a:solidFill>
                    <a:srgbClr val="FF0000"/>
                  </a:solidFill>
                  <a:latin typeface="Verdana" pitchFamily="34" charset="0"/>
                </a:rPr>
                <a:t>GSI</a:t>
              </a:r>
              <a:endParaRPr lang="en-US" sz="1000" i="1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69805" name="Line 1197"/>
            <p:cNvSpPr>
              <a:spLocks noChangeShapeType="1"/>
            </p:cNvSpPr>
            <p:nvPr/>
          </p:nvSpPr>
          <p:spPr bwMode="auto">
            <a:xfrm>
              <a:off x="2855" y="2639"/>
              <a:ext cx="497" cy="24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" name="Group 1198"/>
            <p:cNvGrpSpPr>
              <a:grpSpLocks/>
            </p:cNvGrpSpPr>
            <p:nvPr/>
          </p:nvGrpSpPr>
          <p:grpSpPr bwMode="auto">
            <a:xfrm>
              <a:off x="3310" y="1216"/>
              <a:ext cx="1648" cy="1819"/>
              <a:chOff x="3478" y="1576"/>
              <a:chExt cx="1648" cy="1819"/>
            </a:xfrm>
          </p:grpSpPr>
          <p:sp>
            <p:nvSpPr>
              <p:cNvPr id="69807" name="Rectangle 1199"/>
              <p:cNvSpPr>
                <a:spLocks noChangeArrowheads="1"/>
              </p:cNvSpPr>
              <p:nvPr/>
            </p:nvSpPr>
            <p:spPr bwMode="auto">
              <a:xfrm>
                <a:off x="4035" y="1576"/>
                <a:ext cx="834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800" b="1">
                    <a:solidFill>
                      <a:srgbClr val="000000"/>
                    </a:solidFill>
                    <a:latin typeface="Verdana" pitchFamily="34" charset="0"/>
                  </a:rPr>
                  <a:t>Org. Certification</a:t>
                </a:r>
                <a:endParaRPr lang="en-US" sz="1000" i="1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  <p:sp>
            <p:nvSpPr>
              <p:cNvPr id="69808" name="Rectangle 1200"/>
              <p:cNvSpPr>
                <a:spLocks noChangeArrowheads="1"/>
              </p:cNvSpPr>
              <p:nvPr/>
            </p:nvSpPr>
            <p:spPr bwMode="auto">
              <a:xfrm>
                <a:off x="4216" y="1674"/>
                <a:ext cx="458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800" b="1">
                    <a:solidFill>
                      <a:srgbClr val="000000"/>
                    </a:solidFill>
                    <a:latin typeface="Verdana" pitchFamily="34" charset="0"/>
                  </a:rPr>
                  <a:t>Authority</a:t>
                </a:r>
                <a:endParaRPr lang="en-US" sz="1000" i="1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9" name="Group 1201"/>
              <p:cNvGrpSpPr>
                <a:grpSpLocks/>
              </p:cNvGrpSpPr>
              <p:nvPr/>
            </p:nvGrpSpPr>
            <p:grpSpPr bwMode="auto">
              <a:xfrm>
                <a:off x="4521" y="2337"/>
                <a:ext cx="605" cy="313"/>
                <a:chOff x="4521" y="2337"/>
                <a:chExt cx="605" cy="313"/>
              </a:xfrm>
            </p:grpSpPr>
            <p:sp>
              <p:nvSpPr>
                <p:cNvPr id="69810" name="Line 1202"/>
                <p:cNvSpPr>
                  <a:spLocks noChangeShapeType="1"/>
                </p:cNvSpPr>
                <p:nvPr/>
              </p:nvSpPr>
              <p:spPr bwMode="auto">
                <a:xfrm flipV="1">
                  <a:off x="5011" y="2416"/>
                  <a:ext cx="1" cy="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11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5043" y="2416"/>
                  <a:ext cx="1" cy="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12" name="Rectangle 1204"/>
                <p:cNvSpPr>
                  <a:spLocks noChangeArrowheads="1"/>
                </p:cNvSpPr>
                <p:nvPr/>
              </p:nvSpPr>
              <p:spPr bwMode="auto">
                <a:xfrm>
                  <a:off x="4961" y="2436"/>
                  <a:ext cx="17" cy="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13" name="Rectangle 1205"/>
                <p:cNvSpPr>
                  <a:spLocks noChangeArrowheads="1"/>
                </p:cNvSpPr>
                <p:nvPr/>
              </p:nvSpPr>
              <p:spPr bwMode="auto">
                <a:xfrm>
                  <a:off x="5057" y="2443"/>
                  <a:ext cx="36" cy="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14" name="Rectangle 1206"/>
                <p:cNvSpPr>
                  <a:spLocks noChangeArrowheads="1"/>
                </p:cNvSpPr>
                <p:nvPr/>
              </p:nvSpPr>
              <p:spPr bwMode="auto">
                <a:xfrm>
                  <a:off x="5120" y="2436"/>
                  <a:ext cx="6" cy="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15" name="Rectangle 1207"/>
                <p:cNvSpPr>
                  <a:spLocks noChangeArrowheads="1"/>
                </p:cNvSpPr>
                <p:nvPr/>
              </p:nvSpPr>
              <p:spPr bwMode="auto">
                <a:xfrm>
                  <a:off x="5120" y="2441"/>
                  <a:ext cx="6" cy="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16" name="Freeform 1208"/>
                <p:cNvSpPr>
                  <a:spLocks noEditPoints="1"/>
                </p:cNvSpPr>
                <p:nvPr/>
              </p:nvSpPr>
              <p:spPr bwMode="auto">
                <a:xfrm>
                  <a:off x="4824" y="2337"/>
                  <a:ext cx="219" cy="17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0" y="172"/>
                    </a:cxn>
                    <a:cxn ang="0">
                      <a:pos x="23" y="161"/>
                    </a:cxn>
                    <a:cxn ang="0">
                      <a:pos x="23" y="0"/>
                    </a:cxn>
                    <a:cxn ang="0">
                      <a:pos x="81" y="0"/>
                    </a:cxn>
                    <a:cxn ang="0">
                      <a:pos x="81" y="161"/>
                    </a:cxn>
                    <a:cxn ang="0">
                      <a:pos x="105" y="172"/>
                    </a:cxn>
                    <a:cxn ang="0">
                      <a:pos x="105" y="176"/>
                    </a:cxn>
                    <a:cxn ang="0">
                      <a:pos x="0" y="176"/>
                    </a:cxn>
                    <a:cxn ang="0">
                      <a:pos x="88" y="151"/>
                    </a:cxn>
                    <a:cxn ang="0">
                      <a:pos x="109" y="151"/>
                    </a:cxn>
                    <a:cxn ang="0">
                      <a:pos x="131" y="158"/>
                    </a:cxn>
                    <a:cxn ang="0">
                      <a:pos x="131" y="170"/>
                    </a:cxn>
                    <a:cxn ang="0">
                      <a:pos x="109" y="170"/>
                    </a:cxn>
                    <a:cxn ang="0">
                      <a:pos x="109" y="176"/>
                    </a:cxn>
                    <a:cxn ang="0">
                      <a:pos x="199" y="176"/>
                    </a:cxn>
                    <a:cxn ang="0">
                      <a:pos x="199" y="170"/>
                    </a:cxn>
                    <a:cxn ang="0">
                      <a:pos x="176" y="170"/>
                    </a:cxn>
                    <a:cxn ang="0">
                      <a:pos x="176" y="158"/>
                    </a:cxn>
                    <a:cxn ang="0">
                      <a:pos x="199" y="151"/>
                    </a:cxn>
                    <a:cxn ang="0">
                      <a:pos x="219" y="151"/>
                    </a:cxn>
                    <a:cxn ang="0">
                      <a:pos x="219" y="44"/>
                    </a:cxn>
                    <a:cxn ang="0">
                      <a:pos x="88" y="44"/>
                    </a:cxn>
                    <a:cxn ang="0">
                      <a:pos x="88" y="151"/>
                    </a:cxn>
                  </a:cxnLst>
                  <a:rect l="0" t="0" r="r" b="b"/>
                  <a:pathLst>
                    <a:path w="219" h="176">
                      <a:moveTo>
                        <a:pt x="0" y="176"/>
                      </a:moveTo>
                      <a:lnTo>
                        <a:pt x="0" y="172"/>
                      </a:lnTo>
                      <a:lnTo>
                        <a:pt x="23" y="161"/>
                      </a:lnTo>
                      <a:lnTo>
                        <a:pt x="23" y="0"/>
                      </a:lnTo>
                      <a:lnTo>
                        <a:pt x="81" y="0"/>
                      </a:lnTo>
                      <a:lnTo>
                        <a:pt x="81" y="161"/>
                      </a:lnTo>
                      <a:lnTo>
                        <a:pt x="105" y="172"/>
                      </a:lnTo>
                      <a:lnTo>
                        <a:pt x="105" y="176"/>
                      </a:lnTo>
                      <a:lnTo>
                        <a:pt x="0" y="176"/>
                      </a:lnTo>
                      <a:close/>
                      <a:moveTo>
                        <a:pt x="88" y="151"/>
                      </a:moveTo>
                      <a:lnTo>
                        <a:pt x="109" y="151"/>
                      </a:lnTo>
                      <a:lnTo>
                        <a:pt x="131" y="158"/>
                      </a:lnTo>
                      <a:lnTo>
                        <a:pt x="131" y="170"/>
                      </a:lnTo>
                      <a:lnTo>
                        <a:pt x="109" y="170"/>
                      </a:lnTo>
                      <a:lnTo>
                        <a:pt x="109" y="176"/>
                      </a:lnTo>
                      <a:lnTo>
                        <a:pt x="199" y="176"/>
                      </a:lnTo>
                      <a:lnTo>
                        <a:pt x="199" y="170"/>
                      </a:lnTo>
                      <a:lnTo>
                        <a:pt x="176" y="170"/>
                      </a:lnTo>
                      <a:lnTo>
                        <a:pt x="176" y="158"/>
                      </a:lnTo>
                      <a:lnTo>
                        <a:pt x="199" y="151"/>
                      </a:lnTo>
                      <a:lnTo>
                        <a:pt x="219" y="151"/>
                      </a:lnTo>
                      <a:lnTo>
                        <a:pt x="219" y="44"/>
                      </a:lnTo>
                      <a:lnTo>
                        <a:pt x="88" y="44"/>
                      </a:lnTo>
                      <a:lnTo>
                        <a:pt x="88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17" name="Line 1209"/>
                <p:cNvSpPr>
                  <a:spLocks noChangeShapeType="1"/>
                </p:cNvSpPr>
                <p:nvPr/>
              </p:nvSpPr>
              <p:spPr bwMode="auto">
                <a:xfrm>
                  <a:off x="4847" y="2498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18" name="Line 1210"/>
                <p:cNvSpPr>
                  <a:spLocks noChangeShapeType="1"/>
                </p:cNvSpPr>
                <p:nvPr/>
              </p:nvSpPr>
              <p:spPr bwMode="auto">
                <a:xfrm>
                  <a:off x="4905" y="2498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19" name="Line 1211"/>
                <p:cNvSpPr>
                  <a:spLocks noChangeShapeType="1"/>
                </p:cNvSpPr>
                <p:nvPr/>
              </p:nvSpPr>
              <p:spPr bwMode="auto">
                <a:xfrm>
                  <a:off x="4865" y="2392"/>
                  <a:ext cx="2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20" name="Line 1212"/>
                <p:cNvSpPr>
                  <a:spLocks noChangeShapeType="1"/>
                </p:cNvSpPr>
                <p:nvPr/>
              </p:nvSpPr>
              <p:spPr bwMode="auto">
                <a:xfrm>
                  <a:off x="4861" y="2374"/>
                  <a:ext cx="2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21" name="Rectangle 1213"/>
                <p:cNvSpPr>
                  <a:spLocks noChangeArrowheads="1"/>
                </p:cNvSpPr>
                <p:nvPr/>
              </p:nvSpPr>
              <p:spPr bwMode="auto">
                <a:xfrm>
                  <a:off x="4854" y="2345"/>
                  <a:ext cx="44" cy="102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22" name="Freeform 1214"/>
                <p:cNvSpPr>
                  <a:spLocks/>
                </p:cNvSpPr>
                <p:nvPr/>
              </p:nvSpPr>
              <p:spPr bwMode="auto">
                <a:xfrm>
                  <a:off x="4824" y="2337"/>
                  <a:ext cx="105" cy="17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0" y="172"/>
                    </a:cxn>
                    <a:cxn ang="0">
                      <a:pos x="23" y="161"/>
                    </a:cxn>
                    <a:cxn ang="0">
                      <a:pos x="23" y="0"/>
                    </a:cxn>
                    <a:cxn ang="0">
                      <a:pos x="81" y="0"/>
                    </a:cxn>
                    <a:cxn ang="0">
                      <a:pos x="81" y="161"/>
                    </a:cxn>
                    <a:cxn ang="0">
                      <a:pos x="105" y="172"/>
                    </a:cxn>
                    <a:cxn ang="0">
                      <a:pos x="105" y="176"/>
                    </a:cxn>
                    <a:cxn ang="0">
                      <a:pos x="0" y="176"/>
                    </a:cxn>
                  </a:cxnLst>
                  <a:rect l="0" t="0" r="r" b="b"/>
                  <a:pathLst>
                    <a:path w="105" h="176">
                      <a:moveTo>
                        <a:pt x="0" y="176"/>
                      </a:moveTo>
                      <a:lnTo>
                        <a:pt x="0" y="172"/>
                      </a:lnTo>
                      <a:lnTo>
                        <a:pt x="23" y="161"/>
                      </a:lnTo>
                      <a:lnTo>
                        <a:pt x="23" y="0"/>
                      </a:lnTo>
                      <a:lnTo>
                        <a:pt x="81" y="0"/>
                      </a:lnTo>
                      <a:lnTo>
                        <a:pt x="81" y="161"/>
                      </a:lnTo>
                      <a:lnTo>
                        <a:pt x="105" y="172"/>
                      </a:lnTo>
                      <a:lnTo>
                        <a:pt x="105" y="176"/>
                      </a:lnTo>
                      <a:lnTo>
                        <a:pt x="0" y="17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23" name="Freeform 1215"/>
                <p:cNvSpPr>
                  <a:spLocks/>
                </p:cNvSpPr>
                <p:nvPr/>
              </p:nvSpPr>
              <p:spPr bwMode="auto">
                <a:xfrm>
                  <a:off x="4912" y="2381"/>
                  <a:ext cx="131" cy="132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21" y="107"/>
                    </a:cxn>
                    <a:cxn ang="0">
                      <a:pos x="43" y="114"/>
                    </a:cxn>
                    <a:cxn ang="0">
                      <a:pos x="43" y="126"/>
                    </a:cxn>
                    <a:cxn ang="0">
                      <a:pos x="21" y="126"/>
                    </a:cxn>
                    <a:cxn ang="0">
                      <a:pos x="21" y="132"/>
                    </a:cxn>
                    <a:cxn ang="0">
                      <a:pos x="111" y="132"/>
                    </a:cxn>
                    <a:cxn ang="0">
                      <a:pos x="111" y="126"/>
                    </a:cxn>
                    <a:cxn ang="0">
                      <a:pos x="88" y="126"/>
                    </a:cxn>
                    <a:cxn ang="0">
                      <a:pos x="88" y="114"/>
                    </a:cxn>
                    <a:cxn ang="0">
                      <a:pos x="111" y="107"/>
                    </a:cxn>
                    <a:cxn ang="0">
                      <a:pos x="131" y="107"/>
                    </a:cxn>
                    <a:cxn ang="0">
                      <a:pos x="131" y="0"/>
                    </a:cxn>
                    <a:cxn ang="0">
                      <a:pos x="0" y="0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131" h="132">
                      <a:moveTo>
                        <a:pt x="0" y="107"/>
                      </a:moveTo>
                      <a:lnTo>
                        <a:pt x="21" y="107"/>
                      </a:lnTo>
                      <a:lnTo>
                        <a:pt x="43" y="114"/>
                      </a:lnTo>
                      <a:lnTo>
                        <a:pt x="43" y="126"/>
                      </a:lnTo>
                      <a:lnTo>
                        <a:pt x="21" y="126"/>
                      </a:lnTo>
                      <a:lnTo>
                        <a:pt x="21" y="132"/>
                      </a:lnTo>
                      <a:lnTo>
                        <a:pt x="111" y="132"/>
                      </a:lnTo>
                      <a:lnTo>
                        <a:pt x="111" y="126"/>
                      </a:lnTo>
                      <a:lnTo>
                        <a:pt x="88" y="126"/>
                      </a:lnTo>
                      <a:lnTo>
                        <a:pt x="88" y="114"/>
                      </a:lnTo>
                      <a:lnTo>
                        <a:pt x="111" y="107"/>
                      </a:lnTo>
                      <a:lnTo>
                        <a:pt x="131" y="107"/>
                      </a:lnTo>
                      <a:lnTo>
                        <a:pt x="131" y="0"/>
                      </a:lnTo>
                      <a:lnTo>
                        <a:pt x="0" y="0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24" name="Line 1216"/>
                <p:cNvSpPr>
                  <a:spLocks noChangeShapeType="1"/>
                </p:cNvSpPr>
                <p:nvPr/>
              </p:nvSpPr>
              <p:spPr bwMode="auto">
                <a:xfrm>
                  <a:off x="4955" y="2507"/>
                  <a:ext cx="4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25" name="Line 1217"/>
                <p:cNvSpPr>
                  <a:spLocks noChangeShapeType="1"/>
                </p:cNvSpPr>
                <p:nvPr/>
              </p:nvSpPr>
              <p:spPr bwMode="auto">
                <a:xfrm>
                  <a:off x="4955" y="2495"/>
                  <a:ext cx="4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26" name="Line 1218"/>
                <p:cNvSpPr>
                  <a:spLocks noChangeShapeType="1"/>
                </p:cNvSpPr>
                <p:nvPr/>
              </p:nvSpPr>
              <p:spPr bwMode="auto">
                <a:xfrm>
                  <a:off x="4933" y="2488"/>
                  <a:ext cx="9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27" name="Freeform 1219"/>
                <p:cNvSpPr>
                  <a:spLocks noEditPoints="1"/>
                </p:cNvSpPr>
                <p:nvPr/>
              </p:nvSpPr>
              <p:spPr bwMode="auto">
                <a:xfrm>
                  <a:off x="4852" y="2454"/>
                  <a:ext cx="47" cy="48"/>
                </a:xfrm>
                <a:custGeom>
                  <a:avLst/>
                  <a:gdLst/>
                  <a:ahLst/>
                  <a:cxnLst>
                    <a:cxn ang="0">
                      <a:pos x="4" y="30"/>
                    </a:cxn>
                    <a:cxn ang="0">
                      <a:pos x="0" y="0"/>
                    </a:cxn>
                    <a:cxn ang="0">
                      <a:pos x="7" y="30"/>
                    </a:cxn>
                    <a:cxn ang="0">
                      <a:pos x="11" y="0"/>
                    </a:cxn>
                    <a:cxn ang="0">
                      <a:pos x="7" y="30"/>
                    </a:cxn>
                    <a:cxn ang="0">
                      <a:pos x="18" y="30"/>
                    </a:cxn>
                    <a:cxn ang="0">
                      <a:pos x="14" y="0"/>
                    </a:cxn>
                    <a:cxn ang="0">
                      <a:pos x="22" y="30"/>
                    </a:cxn>
                    <a:cxn ang="0">
                      <a:pos x="25" y="0"/>
                    </a:cxn>
                    <a:cxn ang="0">
                      <a:pos x="22" y="30"/>
                    </a:cxn>
                    <a:cxn ang="0">
                      <a:pos x="33" y="30"/>
                    </a:cxn>
                    <a:cxn ang="0">
                      <a:pos x="29" y="0"/>
                    </a:cxn>
                    <a:cxn ang="0">
                      <a:pos x="36" y="30"/>
                    </a:cxn>
                    <a:cxn ang="0">
                      <a:pos x="40" y="0"/>
                    </a:cxn>
                    <a:cxn ang="0">
                      <a:pos x="36" y="30"/>
                    </a:cxn>
                    <a:cxn ang="0">
                      <a:pos x="47" y="30"/>
                    </a:cxn>
                    <a:cxn ang="0">
                      <a:pos x="44" y="0"/>
                    </a:cxn>
                    <a:cxn ang="0">
                      <a:pos x="44" y="48"/>
                    </a:cxn>
                    <a:cxn ang="0">
                      <a:pos x="47" y="33"/>
                    </a:cxn>
                    <a:cxn ang="0">
                      <a:pos x="44" y="48"/>
                    </a:cxn>
                    <a:cxn ang="0">
                      <a:pos x="40" y="48"/>
                    </a:cxn>
                    <a:cxn ang="0">
                      <a:pos x="36" y="33"/>
                    </a:cxn>
                    <a:cxn ang="0">
                      <a:pos x="29" y="48"/>
                    </a:cxn>
                    <a:cxn ang="0">
                      <a:pos x="33" y="33"/>
                    </a:cxn>
                    <a:cxn ang="0">
                      <a:pos x="29" y="48"/>
                    </a:cxn>
                    <a:cxn ang="0">
                      <a:pos x="25" y="48"/>
                    </a:cxn>
                    <a:cxn ang="0">
                      <a:pos x="22" y="33"/>
                    </a:cxn>
                    <a:cxn ang="0">
                      <a:pos x="14" y="48"/>
                    </a:cxn>
                    <a:cxn ang="0">
                      <a:pos x="18" y="33"/>
                    </a:cxn>
                    <a:cxn ang="0">
                      <a:pos x="14" y="48"/>
                    </a:cxn>
                    <a:cxn ang="0">
                      <a:pos x="11" y="48"/>
                    </a:cxn>
                    <a:cxn ang="0">
                      <a:pos x="7" y="33"/>
                    </a:cxn>
                    <a:cxn ang="0">
                      <a:pos x="0" y="48"/>
                    </a:cxn>
                    <a:cxn ang="0">
                      <a:pos x="4" y="33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47" h="48">
                      <a:moveTo>
                        <a:pt x="0" y="30"/>
                      </a:moveTo>
                      <a:lnTo>
                        <a:pt x="4" y="3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close/>
                      <a:moveTo>
                        <a:pt x="7" y="30"/>
                      </a:moveTo>
                      <a:lnTo>
                        <a:pt x="11" y="3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7" y="30"/>
                      </a:lnTo>
                      <a:close/>
                      <a:moveTo>
                        <a:pt x="14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30"/>
                      </a:lnTo>
                      <a:close/>
                      <a:moveTo>
                        <a:pt x="22" y="30"/>
                      </a:moveTo>
                      <a:lnTo>
                        <a:pt x="25" y="30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22" y="30"/>
                      </a:lnTo>
                      <a:close/>
                      <a:moveTo>
                        <a:pt x="29" y="30"/>
                      </a:moveTo>
                      <a:lnTo>
                        <a:pt x="33" y="3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9" y="30"/>
                      </a:lnTo>
                      <a:close/>
                      <a:moveTo>
                        <a:pt x="36" y="30"/>
                      </a:move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36" y="0"/>
                      </a:lnTo>
                      <a:lnTo>
                        <a:pt x="36" y="30"/>
                      </a:lnTo>
                      <a:close/>
                      <a:moveTo>
                        <a:pt x="44" y="30"/>
                      </a:moveTo>
                      <a:lnTo>
                        <a:pt x="47" y="30"/>
                      </a:lnTo>
                      <a:lnTo>
                        <a:pt x="47" y="0"/>
                      </a:lnTo>
                      <a:lnTo>
                        <a:pt x="44" y="0"/>
                      </a:lnTo>
                      <a:lnTo>
                        <a:pt x="44" y="30"/>
                      </a:lnTo>
                      <a:close/>
                      <a:moveTo>
                        <a:pt x="44" y="48"/>
                      </a:moveTo>
                      <a:lnTo>
                        <a:pt x="47" y="48"/>
                      </a:lnTo>
                      <a:lnTo>
                        <a:pt x="47" y="33"/>
                      </a:lnTo>
                      <a:lnTo>
                        <a:pt x="44" y="33"/>
                      </a:lnTo>
                      <a:lnTo>
                        <a:pt x="44" y="48"/>
                      </a:lnTo>
                      <a:close/>
                      <a:moveTo>
                        <a:pt x="36" y="48"/>
                      </a:moveTo>
                      <a:lnTo>
                        <a:pt x="40" y="48"/>
                      </a:lnTo>
                      <a:lnTo>
                        <a:pt x="40" y="33"/>
                      </a:lnTo>
                      <a:lnTo>
                        <a:pt x="36" y="33"/>
                      </a:lnTo>
                      <a:lnTo>
                        <a:pt x="36" y="48"/>
                      </a:lnTo>
                      <a:close/>
                      <a:moveTo>
                        <a:pt x="29" y="48"/>
                      </a:moveTo>
                      <a:lnTo>
                        <a:pt x="33" y="48"/>
                      </a:lnTo>
                      <a:lnTo>
                        <a:pt x="33" y="33"/>
                      </a:lnTo>
                      <a:lnTo>
                        <a:pt x="29" y="33"/>
                      </a:lnTo>
                      <a:lnTo>
                        <a:pt x="29" y="48"/>
                      </a:lnTo>
                      <a:close/>
                      <a:moveTo>
                        <a:pt x="22" y="48"/>
                      </a:moveTo>
                      <a:lnTo>
                        <a:pt x="25" y="48"/>
                      </a:lnTo>
                      <a:lnTo>
                        <a:pt x="25" y="33"/>
                      </a:lnTo>
                      <a:lnTo>
                        <a:pt x="22" y="33"/>
                      </a:lnTo>
                      <a:lnTo>
                        <a:pt x="22" y="48"/>
                      </a:lnTo>
                      <a:close/>
                      <a:moveTo>
                        <a:pt x="14" y="48"/>
                      </a:moveTo>
                      <a:lnTo>
                        <a:pt x="18" y="48"/>
                      </a:lnTo>
                      <a:lnTo>
                        <a:pt x="18" y="33"/>
                      </a:lnTo>
                      <a:lnTo>
                        <a:pt x="14" y="33"/>
                      </a:lnTo>
                      <a:lnTo>
                        <a:pt x="14" y="48"/>
                      </a:lnTo>
                      <a:close/>
                      <a:moveTo>
                        <a:pt x="7" y="48"/>
                      </a:moveTo>
                      <a:lnTo>
                        <a:pt x="11" y="48"/>
                      </a:lnTo>
                      <a:lnTo>
                        <a:pt x="11" y="33"/>
                      </a:lnTo>
                      <a:lnTo>
                        <a:pt x="7" y="33"/>
                      </a:lnTo>
                      <a:lnTo>
                        <a:pt x="7" y="48"/>
                      </a:lnTo>
                      <a:close/>
                      <a:moveTo>
                        <a:pt x="0" y="48"/>
                      </a:moveTo>
                      <a:lnTo>
                        <a:pt x="4" y="48"/>
                      </a:lnTo>
                      <a:lnTo>
                        <a:pt x="4" y="33"/>
                      </a:lnTo>
                      <a:lnTo>
                        <a:pt x="0" y="33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28" name="Rectangle 1220"/>
                <p:cNvSpPr>
                  <a:spLocks noChangeArrowheads="1"/>
                </p:cNvSpPr>
                <p:nvPr/>
              </p:nvSpPr>
              <p:spPr bwMode="auto">
                <a:xfrm>
                  <a:off x="4858" y="2348"/>
                  <a:ext cx="36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29" name="Freeform 1221"/>
                <p:cNvSpPr>
                  <a:spLocks/>
                </p:cNvSpPr>
                <p:nvPr/>
              </p:nvSpPr>
              <p:spPr bwMode="auto">
                <a:xfrm>
                  <a:off x="4858" y="2348"/>
                  <a:ext cx="36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4"/>
                    </a:cxn>
                    <a:cxn ang="0">
                      <a:pos x="32" y="4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6" h="4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32" y="4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30" name="Rectangle 1222"/>
                <p:cNvSpPr>
                  <a:spLocks noChangeArrowheads="1"/>
                </p:cNvSpPr>
                <p:nvPr/>
              </p:nvSpPr>
              <p:spPr bwMode="auto">
                <a:xfrm>
                  <a:off x="4858" y="2367"/>
                  <a:ext cx="36" cy="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31" name="Rectangle 1223"/>
                <p:cNvSpPr>
                  <a:spLocks noChangeArrowheads="1"/>
                </p:cNvSpPr>
                <p:nvPr/>
              </p:nvSpPr>
              <p:spPr bwMode="auto">
                <a:xfrm>
                  <a:off x="4858" y="2385"/>
                  <a:ext cx="36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32" name="Rectangle 1224"/>
                <p:cNvSpPr>
                  <a:spLocks noChangeArrowheads="1"/>
                </p:cNvSpPr>
                <p:nvPr/>
              </p:nvSpPr>
              <p:spPr bwMode="auto">
                <a:xfrm>
                  <a:off x="4858" y="2403"/>
                  <a:ext cx="36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33" name="Rectangle 1225"/>
                <p:cNvSpPr>
                  <a:spLocks noChangeArrowheads="1"/>
                </p:cNvSpPr>
                <p:nvPr/>
              </p:nvSpPr>
              <p:spPr bwMode="auto">
                <a:xfrm>
                  <a:off x="4858" y="2422"/>
                  <a:ext cx="36" cy="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34" name="Rectangle 1226"/>
                <p:cNvSpPr>
                  <a:spLocks noChangeArrowheads="1"/>
                </p:cNvSpPr>
                <p:nvPr/>
              </p:nvSpPr>
              <p:spPr bwMode="auto">
                <a:xfrm>
                  <a:off x="4852" y="2454"/>
                  <a:ext cx="4" cy="3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35" name="Rectangle 1227"/>
                <p:cNvSpPr>
                  <a:spLocks noChangeArrowheads="1"/>
                </p:cNvSpPr>
                <p:nvPr/>
              </p:nvSpPr>
              <p:spPr bwMode="auto">
                <a:xfrm>
                  <a:off x="4859" y="2454"/>
                  <a:ext cx="4" cy="3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36" name="Rectangle 1228"/>
                <p:cNvSpPr>
                  <a:spLocks noChangeArrowheads="1"/>
                </p:cNvSpPr>
                <p:nvPr/>
              </p:nvSpPr>
              <p:spPr bwMode="auto">
                <a:xfrm>
                  <a:off x="4866" y="2454"/>
                  <a:ext cx="4" cy="3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37" name="Rectangle 1229"/>
                <p:cNvSpPr>
                  <a:spLocks noChangeArrowheads="1"/>
                </p:cNvSpPr>
                <p:nvPr/>
              </p:nvSpPr>
              <p:spPr bwMode="auto">
                <a:xfrm>
                  <a:off x="4874" y="2454"/>
                  <a:ext cx="3" cy="3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38" name="Rectangle 1230"/>
                <p:cNvSpPr>
                  <a:spLocks noChangeArrowheads="1"/>
                </p:cNvSpPr>
                <p:nvPr/>
              </p:nvSpPr>
              <p:spPr bwMode="auto">
                <a:xfrm>
                  <a:off x="4881" y="2454"/>
                  <a:ext cx="4" cy="3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39" name="Rectangle 1231"/>
                <p:cNvSpPr>
                  <a:spLocks noChangeArrowheads="1"/>
                </p:cNvSpPr>
                <p:nvPr/>
              </p:nvSpPr>
              <p:spPr bwMode="auto">
                <a:xfrm>
                  <a:off x="4888" y="2454"/>
                  <a:ext cx="4" cy="3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40" name="Rectangle 1232"/>
                <p:cNvSpPr>
                  <a:spLocks noChangeArrowheads="1"/>
                </p:cNvSpPr>
                <p:nvPr/>
              </p:nvSpPr>
              <p:spPr bwMode="auto">
                <a:xfrm>
                  <a:off x="4896" y="2454"/>
                  <a:ext cx="3" cy="3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41" name="Rectangle 1233"/>
                <p:cNvSpPr>
                  <a:spLocks noChangeArrowheads="1"/>
                </p:cNvSpPr>
                <p:nvPr/>
              </p:nvSpPr>
              <p:spPr bwMode="auto">
                <a:xfrm>
                  <a:off x="4896" y="2487"/>
                  <a:ext cx="3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42" name="Rectangle 1234"/>
                <p:cNvSpPr>
                  <a:spLocks noChangeArrowheads="1"/>
                </p:cNvSpPr>
                <p:nvPr/>
              </p:nvSpPr>
              <p:spPr bwMode="auto">
                <a:xfrm>
                  <a:off x="4888" y="2487"/>
                  <a:ext cx="4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43" name="Rectangle 1235"/>
                <p:cNvSpPr>
                  <a:spLocks noChangeArrowheads="1"/>
                </p:cNvSpPr>
                <p:nvPr/>
              </p:nvSpPr>
              <p:spPr bwMode="auto">
                <a:xfrm>
                  <a:off x="4881" y="2487"/>
                  <a:ext cx="4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44" name="Rectangle 1236"/>
                <p:cNvSpPr>
                  <a:spLocks noChangeArrowheads="1"/>
                </p:cNvSpPr>
                <p:nvPr/>
              </p:nvSpPr>
              <p:spPr bwMode="auto">
                <a:xfrm>
                  <a:off x="4874" y="2487"/>
                  <a:ext cx="3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45" name="Rectangle 1237"/>
                <p:cNvSpPr>
                  <a:spLocks noChangeArrowheads="1"/>
                </p:cNvSpPr>
                <p:nvPr/>
              </p:nvSpPr>
              <p:spPr bwMode="auto">
                <a:xfrm>
                  <a:off x="4866" y="2487"/>
                  <a:ext cx="4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46" name="Rectangle 1238"/>
                <p:cNvSpPr>
                  <a:spLocks noChangeArrowheads="1"/>
                </p:cNvSpPr>
                <p:nvPr/>
              </p:nvSpPr>
              <p:spPr bwMode="auto">
                <a:xfrm>
                  <a:off x="4859" y="2487"/>
                  <a:ext cx="4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47" name="Rectangle 1239"/>
                <p:cNvSpPr>
                  <a:spLocks noChangeArrowheads="1"/>
                </p:cNvSpPr>
                <p:nvPr/>
              </p:nvSpPr>
              <p:spPr bwMode="auto">
                <a:xfrm>
                  <a:off x="4852" y="2487"/>
                  <a:ext cx="4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48" name="Line 1240"/>
                <p:cNvSpPr>
                  <a:spLocks noChangeShapeType="1"/>
                </p:cNvSpPr>
                <p:nvPr/>
              </p:nvSpPr>
              <p:spPr bwMode="auto">
                <a:xfrm flipV="1">
                  <a:off x="4858" y="2352"/>
                  <a:ext cx="3" cy="1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49" name="Line 1241"/>
                <p:cNvSpPr>
                  <a:spLocks noChangeShapeType="1"/>
                </p:cNvSpPr>
                <p:nvPr/>
              </p:nvSpPr>
              <p:spPr bwMode="auto">
                <a:xfrm>
                  <a:off x="4890" y="2352"/>
                  <a:ext cx="4" cy="1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50" name="Line 1242"/>
                <p:cNvSpPr>
                  <a:spLocks noChangeShapeType="1"/>
                </p:cNvSpPr>
                <p:nvPr/>
              </p:nvSpPr>
              <p:spPr bwMode="auto">
                <a:xfrm>
                  <a:off x="4859" y="2416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51" name="Line 1243"/>
                <p:cNvSpPr>
                  <a:spLocks noChangeShapeType="1"/>
                </p:cNvSpPr>
                <p:nvPr/>
              </p:nvSpPr>
              <p:spPr bwMode="auto">
                <a:xfrm>
                  <a:off x="4859" y="2413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52" name="Line 1244"/>
                <p:cNvSpPr>
                  <a:spLocks noChangeShapeType="1"/>
                </p:cNvSpPr>
                <p:nvPr/>
              </p:nvSpPr>
              <p:spPr bwMode="auto">
                <a:xfrm>
                  <a:off x="4859" y="2411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53" name="Line 1245"/>
                <p:cNvSpPr>
                  <a:spLocks noChangeShapeType="1"/>
                </p:cNvSpPr>
                <p:nvPr/>
              </p:nvSpPr>
              <p:spPr bwMode="auto">
                <a:xfrm>
                  <a:off x="4859" y="2408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54" name="Line 1246"/>
                <p:cNvSpPr>
                  <a:spLocks noChangeShapeType="1"/>
                </p:cNvSpPr>
                <p:nvPr/>
              </p:nvSpPr>
              <p:spPr bwMode="auto">
                <a:xfrm>
                  <a:off x="4859" y="2405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55" name="Rectangle 1247"/>
                <p:cNvSpPr>
                  <a:spLocks noChangeArrowheads="1"/>
                </p:cNvSpPr>
                <p:nvPr/>
              </p:nvSpPr>
              <p:spPr bwMode="auto">
                <a:xfrm>
                  <a:off x="4876" y="2370"/>
                  <a:ext cx="11" cy="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56" name="Rectangle 1248"/>
                <p:cNvSpPr>
                  <a:spLocks noChangeArrowheads="1"/>
                </p:cNvSpPr>
                <p:nvPr/>
              </p:nvSpPr>
              <p:spPr bwMode="auto">
                <a:xfrm>
                  <a:off x="4886" y="2395"/>
                  <a:ext cx="5" cy="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57" name="Rectangle 1249"/>
                <p:cNvSpPr>
                  <a:spLocks noChangeArrowheads="1"/>
                </p:cNvSpPr>
                <p:nvPr/>
              </p:nvSpPr>
              <p:spPr bwMode="auto">
                <a:xfrm>
                  <a:off x="4886" y="2405"/>
                  <a:ext cx="5" cy="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58" name="Rectangle 1250"/>
                <p:cNvSpPr>
                  <a:spLocks noChangeArrowheads="1"/>
                </p:cNvSpPr>
                <p:nvPr/>
              </p:nvSpPr>
              <p:spPr bwMode="auto">
                <a:xfrm>
                  <a:off x="4886" y="2409"/>
                  <a:ext cx="5" cy="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59" name="Freeform 1251"/>
                <p:cNvSpPr>
                  <a:spLocks noEditPoints="1"/>
                </p:cNvSpPr>
                <p:nvPr/>
              </p:nvSpPr>
              <p:spPr bwMode="auto">
                <a:xfrm>
                  <a:off x="4870" y="2390"/>
                  <a:ext cx="169" cy="9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1" y="4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63" y="94"/>
                    </a:cxn>
                    <a:cxn ang="0">
                      <a:pos x="169" y="94"/>
                    </a:cxn>
                    <a:cxn ang="0">
                      <a:pos x="169" y="92"/>
                    </a:cxn>
                    <a:cxn ang="0">
                      <a:pos x="163" y="92"/>
                    </a:cxn>
                    <a:cxn ang="0">
                      <a:pos x="163" y="94"/>
                    </a:cxn>
                    <a:cxn ang="0">
                      <a:pos x="63" y="74"/>
                    </a:cxn>
                    <a:cxn ang="0">
                      <a:pos x="63" y="12"/>
                    </a:cxn>
                    <a:cxn ang="0">
                      <a:pos x="153" y="12"/>
                    </a:cxn>
                    <a:cxn ang="0">
                      <a:pos x="153" y="74"/>
                    </a:cxn>
                    <a:cxn ang="0">
                      <a:pos x="63" y="74"/>
                    </a:cxn>
                    <a:cxn ang="0">
                      <a:pos x="59" y="78"/>
                    </a:cxn>
                    <a:cxn ang="0">
                      <a:pos x="157" y="78"/>
                    </a:cxn>
                    <a:cxn ang="0">
                      <a:pos x="157" y="8"/>
                    </a:cxn>
                    <a:cxn ang="0">
                      <a:pos x="161" y="8"/>
                    </a:cxn>
                    <a:cxn ang="0">
                      <a:pos x="161" y="4"/>
                    </a:cxn>
                    <a:cxn ang="0">
                      <a:pos x="55" y="4"/>
                    </a:cxn>
                    <a:cxn ang="0">
                      <a:pos x="55" y="82"/>
                    </a:cxn>
                    <a:cxn ang="0">
                      <a:pos x="59" y="82"/>
                    </a:cxn>
                    <a:cxn ang="0">
                      <a:pos x="59" y="78"/>
                    </a:cxn>
                  </a:cxnLst>
                  <a:rect l="0" t="0" r="r" b="b"/>
                  <a:pathLst>
                    <a:path w="169" h="9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  <a:moveTo>
                        <a:pt x="163" y="94"/>
                      </a:moveTo>
                      <a:lnTo>
                        <a:pt x="169" y="94"/>
                      </a:lnTo>
                      <a:lnTo>
                        <a:pt x="169" y="92"/>
                      </a:lnTo>
                      <a:lnTo>
                        <a:pt x="163" y="92"/>
                      </a:lnTo>
                      <a:lnTo>
                        <a:pt x="163" y="94"/>
                      </a:lnTo>
                      <a:close/>
                      <a:moveTo>
                        <a:pt x="63" y="74"/>
                      </a:moveTo>
                      <a:lnTo>
                        <a:pt x="63" y="12"/>
                      </a:lnTo>
                      <a:lnTo>
                        <a:pt x="153" y="12"/>
                      </a:lnTo>
                      <a:lnTo>
                        <a:pt x="153" y="74"/>
                      </a:lnTo>
                      <a:lnTo>
                        <a:pt x="63" y="74"/>
                      </a:lnTo>
                      <a:close/>
                      <a:moveTo>
                        <a:pt x="59" y="78"/>
                      </a:moveTo>
                      <a:lnTo>
                        <a:pt x="157" y="78"/>
                      </a:lnTo>
                      <a:lnTo>
                        <a:pt x="157" y="8"/>
                      </a:lnTo>
                      <a:lnTo>
                        <a:pt x="161" y="8"/>
                      </a:lnTo>
                      <a:lnTo>
                        <a:pt x="161" y="4"/>
                      </a:lnTo>
                      <a:lnTo>
                        <a:pt x="55" y="4"/>
                      </a:lnTo>
                      <a:lnTo>
                        <a:pt x="55" y="82"/>
                      </a:lnTo>
                      <a:lnTo>
                        <a:pt x="59" y="82"/>
                      </a:lnTo>
                      <a:lnTo>
                        <a:pt x="59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60" name="Rectangle 1252"/>
                <p:cNvSpPr>
                  <a:spLocks noChangeArrowheads="1"/>
                </p:cNvSpPr>
                <p:nvPr/>
              </p:nvSpPr>
              <p:spPr bwMode="auto">
                <a:xfrm>
                  <a:off x="4870" y="2390"/>
                  <a:ext cx="11" cy="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61" name="Rectangle 1253"/>
                <p:cNvSpPr>
                  <a:spLocks noChangeArrowheads="1"/>
                </p:cNvSpPr>
                <p:nvPr/>
              </p:nvSpPr>
              <p:spPr bwMode="auto">
                <a:xfrm>
                  <a:off x="5033" y="2482"/>
                  <a:ext cx="6" cy="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62" name="Rectangle 1254"/>
                <p:cNvSpPr>
                  <a:spLocks noChangeArrowheads="1"/>
                </p:cNvSpPr>
                <p:nvPr/>
              </p:nvSpPr>
              <p:spPr bwMode="auto">
                <a:xfrm>
                  <a:off x="4933" y="2402"/>
                  <a:ext cx="90" cy="6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63" name="Freeform 1255"/>
                <p:cNvSpPr>
                  <a:spLocks/>
                </p:cNvSpPr>
                <p:nvPr/>
              </p:nvSpPr>
              <p:spPr bwMode="auto">
                <a:xfrm>
                  <a:off x="4925" y="2394"/>
                  <a:ext cx="106" cy="78"/>
                </a:xfrm>
                <a:custGeom>
                  <a:avLst/>
                  <a:gdLst/>
                  <a:ahLst/>
                  <a:cxnLst>
                    <a:cxn ang="0">
                      <a:pos x="4" y="74"/>
                    </a:cxn>
                    <a:cxn ang="0">
                      <a:pos x="102" y="74"/>
                    </a:cxn>
                    <a:cxn ang="0">
                      <a:pos x="102" y="4"/>
                    </a:cxn>
                    <a:cxn ang="0">
                      <a:pos x="106" y="4"/>
                    </a:cxn>
                    <a:cxn ang="0">
                      <a:pos x="106" y="0"/>
                    </a:cxn>
                    <a:cxn ang="0">
                      <a:pos x="0" y="0"/>
                    </a:cxn>
                    <a:cxn ang="0">
                      <a:pos x="0" y="78"/>
                    </a:cxn>
                    <a:cxn ang="0">
                      <a:pos x="4" y="78"/>
                    </a:cxn>
                    <a:cxn ang="0">
                      <a:pos x="4" y="74"/>
                    </a:cxn>
                  </a:cxnLst>
                  <a:rect l="0" t="0" r="r" b="b"/>
                  <a:pathLst>
                    <a:path w="106" h="78">
                      <a:moveTo>
                        <a:pt x="4" y="74"/>
                      </a:moveTo>
                      <a:lnTo>
                        <a:pt x="102" y="74"/>
                      </a:lnTo>
                      <a:lnTo>
                        <a:pt x="102" y="4"/>
                      </a:lnTo>
                      <a:lnTo>
                        <a:pt x="106" y="4"/>
                      </a:lnTo>
                      <a:lnTo>
                        <a:pt x="106" y="0"/>
                      </a:lnTo>
                      <a:lnTo>
                        <a:pt x="0" y="0"/>
                      </a:lnTo>
                      <a:lnTo>
                        <a:pt x="0" y="78"/>
                      </a:lnTo>
                      <a:lnTo>
                        <a:pt x="4" y="78"/>
                      </a:lnTo>
                      <a:lnTo>
                        <a:pt x="4" y="7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64" name="Freeform 1256"/>
                <p:cNvSpPr>
                  <a:spLocks/>
                </p:cNvSpPr>
                <p:nvPr/>
              </p:nvSpPr>
              <p:spPr bwMode="auto">
                <a:xfrm>
                  <a:off x="4912" y="2482"/>
                  <a:ext cx="6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6" y="0"/>
                    </a:cxn>
                    <a:cxn ang="0">
                      <a:pos x="66" y="6"/>
                    </a:cxn>
                  </a:cxnLst>
                  <a:rect l="0" t="0" r="r" b="b"/>
                  <a:pathLst>
                    <a:path w="66" h="6">
                      <a:moveTo>
                        <a:pt x="0" y="0"/>
                      </a:moveTo>
                      <a:lnTo>
                        <a:pt x="66" y="0"/>
                      </a:lnTo>
                      <a:lnTo>
                        <a:pt x="66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65" name="Line 1257"/>
                <p:cNvSpPr>
                  <a:spLocks noChangeShapeType="1"/>
                </p:cNvSpPr>
                <p:nvPr/>
              </p:nvSpPr>
              <p:spPr bwMode="auto">
                <a:xfrm flipV="1">
                  <a:off x="4945" y="2482"/>
                  <a:ext cx="1" cy="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66" name="Freeform 1258"/>
                <p:cNvSpPr>
                  <a:spLocks/>
                </p:cNvSpPr>
                <p:nvPr/>
              </p:nvSpPr>
              <p:spPr bwMode="auto">
                <a:xfrm>
                  <a:off x="4806" y="2376"/>
                  <a:ext cx="175" cy="176"/>
                </a:xfrm>
                <a:custGeom>
                  <a:avLst/>
                  <a:gdLst/>
                  <a:ahLst/>
                  <a:cxnLst>
                    <a:cxn ang="0">
                      <a:pos x="38" y="115"/>
                    </a:cxn>
                    <a:cxn ang="0">
                      <a:pos x="0" y="115"/>
                    </a:cxn>
                    <a:cxn ang="0">
                      <a:pos x="0" y="176"/>
                    </a:cxn>
                    <a:cxn ang="0">
                      <a:pos x="175" y="176"/>
                    </a:cxn>
                    <a:cxn ang="0">
                      <a:pos x="175" y="115"/>
                    </a:cxn>
                    <a:cxn ang="0">
                      <a:pos x="137" y="115"/>
                    </a:cxn>
                    <a:cxn ang="0">
                      <a:pos x="137" y="107"/>
                    </a:cxn>
                    <a:cxn ang="0">
                      <a:pos x="153" y="107"/>
                    </a:cxn>
                    <a:cxn ang="0">
                      <a:pos x="153" y="0"/>
                    </a:cxn>
                    <a:cxn ang="0">
                      <a:pos x="22" y="0"/>
                    </a:cxn>
                    <a:cxn ang="0">
                      <a:pos x="22" y="107"/>
                    </a:cxn>
                    <a:cxn ang="0">
                      <a:pos x="38" y="107"/>
                    </a:cxn>
                    <a:cxn ang="0">
                      <a:pos x="38" y="115"/>
                    </a:cxn>
                  </a:cxnLst>
                  <a:rect l="0" t="0" r="r" b="b"/>
                  <a:pathLst>
                    <a:path w="175" h="176">
                      <a:moveTo>
                        <a:pt x="38" y="115"/>
                      </a:moveTo>
                      <a:lnTo>
                        <a:pt x="0" y="115"/>
                      </a:lnTo>
                      <a:lnTo>
                        <a:pt x="0" y="176"/>
                      </a:lnTo>
                      <a:lnTo>
                        <a:pt x="175" y="176"/>
                      </a:lnTo>
                      <a:lnTo>
                        <a:pt x="175" y="115"/>
                      </a:lnTo>
                      <a:lnTo>
                        <a:pt x="137" y="115"/>
                      </a:lnTo>
                      <a:lnTo>
                        <a:pt x="137" y="107"/>
                      </a:lnTo>
                      <a:lnTo>
                        <a:pt x="153" y="107"/>
                      </a:lnTo>
                      <a:lnTo>
                        <a:pt x="153" y="0"/>
                      </a:lnTo>
                      <a:lnTo>
                        <a:pt x="22" y="0"/>
                      </a:lnTo>
                      <a:lnTo>
                        <a:pt x="22" y="107"/>
                      </a:lnTo>
                      <a:lnTo>
                        <a:pt x="38" y="107"/>
                      </a:lnTo>
                      <a:lnTo>
                        <a:pt x="38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67" name="Freeform 1259"/>
                <p:cNvSpPr>
                  <a:spLocks/>
                </p:cNvSpPr>
                <p:nvPr/>
              </p:nvSpPr>
              <p:spPr bwMode="auto">
                <a:xfrm>
                  <a:off x="4806" y="2376"/>
                  <a:ext cx="175" cy="176"/>
                </a:xfrm>
                <a:custGeom>
                  <a:avLst/>
                  <a:gdLst/>
                  <a:ahLst/>
                  <a:cxnLst>
                    <a:cxn ang="0">
                      <a:pos x="38" y="115"/>
                    </a:cxn>
                    <a:cxn ang="0">
                      <a:pos x="0" y="115"/>
                    </a:cxn>
                    <a:cxn ang="0">
                      <a:pos x="0" y="176"/>
                    </a:cxn>
                    <a:cxn ang="0">
                      <a:pos x="175" y="176"/>
                    </a:cxn>
                    <a:cxn ang="0">
                      <a:pos x="175" y="115"/>
                    </a:cxn>
                    <a:cxn ang="0">
                      <a:pos x="137" y="115"/>
                    </a:cxn>
                    <a:cxn ang="0">
                      <a:pos x="137" y="107"/>
                    </a:cxn>
                    <a:cxn ang="0">
                      <a:pos x="153" y="107"/>
                    </a:cxn>
                    <a:cxn ang="0">
                      <a:pos x="153" y="0"/>
                    </a:cxn>
                    <a:cxn ang="0">
                      <a:pos x="22" y="0"/>
                    </a:cxn>
                    <a:cxn ang="0">
                      <a:pos x="22" y="107"/>
                    </a:cxn>
                    <a:cxn ang="0">
                      <a:pos x="38" y="107"/>
                    </a:cxn>
                    <a:cxn ang="0">
                      <a:pos x="38" y="115"/>
                    </a:cxn>
                  </a:cxnLst>
                  <a:rect l="0" t="0" r="r" b="b"/>
                  <a:pathLst>
                    <a:path w="175" h="176">
                      <a:moveTo>
                        <a:pt x="38" y="115"/>
                      </a:moveTo>
                      <a:lnTo>
                        <a:pt x="0" y="115"/>
                      </a:lnTo>
                      <a:lnTo>
                        <a:pt x="0" y="176"/>
                      </a:lnTo>
                      <a:lnTo>
                        <a:pt x="175" y="176"/>
                      </a:lnTo>
                      <a:lnTo>
                        <a:pt x="175" y="115"/>
                      </a:lnTo>
                      <a:lnTo>
                        <a:pt x="137" y="115"/>
                      </a:lnTo>
                      <a:lnTo>
                        <a:pt x="137" y="107"/>
                      </a:lnTo>
                      <a:lnTo>
                        <a:pt x="153" y="107"/>
                      </a:lnTo>
                      <a:lnTo>
                        <a:pt x="153" y="0"/>
                      </a:lnTo>
                      <a:lnTo>
                        <a:pt x="22" y="0"/>
                      </a:lnTo>
                      <a:lnTo>
                        <a:pt x="22" y="107"/>
                      </a:lnTo>
                      <a:lnTo>
                        <a:pt x="38" y="107"/>
                      </a:lnTo>
                      <a:lnTo>
                        <a:pt x="38" y="115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68" name="Line 1260"/>
                <p:cNvSpPr>
                  <a:spLocks noChangeShapeType="1"/>
                </p:cNvSpPr>
                <p:nvPr/>
              </p:nvSpPr>
              <p:spPr bwMode="auto">
                <a:xfrm>
                  <a:off x="4844" y="2491"/>
                  <a:ext cx="9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69" name="Line 1261"/>
                <p:cNvSpPr>
                  <a:spLocks noChangeShapeType="1"/>
                </p:cNvSpPr>
                <p:nvPr/>
              </p:nvSpPr>
              <p:spPr bwMode="auto">
                <a:xfrm>
                  <a:off x="4844" y="2483"/>
                  <a:ext cx="9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70" name="Freeform 1262"/>
                <p:cNvSpPr>
                  <a:spLocks noEditPoints="1"/>
                </p:cNvSpPr>
                <p:nvPr/>
              </p:nvSpPr>
              <p:spPr bwMode="auto">
                <a:xfrm>
                  <a:off x="4896" y="2497"/>
                  <a:ext cx="72" cy="49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58" y="49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9"/>
                    </a:cxn>
                    <a:cxn ang="0">
                      <a:pos x="63" y="8"/>
                    </a:cxn>
                    <a:cxn ang="0">
                      <a:pos x="72" y="8"/>
                    </a:cxn>
                    <a:cxn ang="0">
                      <a:pos x="72" y="0"/>
                    </a:cxn>
                    <a:cxn ang="0">
                      <a:pos x="63" y="0"/>
                    </a:cxn>
                    <a:cxn ang="0">
                      <a:pos x="63" y="8"/>
                    </a:cxn>
                  </a:cxnLst>
                  <a:rect l="0" t="0" r="r" b="b"/>
                  <a:pathLst>
                    <a:path w="72" h="49">
                      <a:moveTo>
                        <a:pt x="0" y="49"/>
                      </a:moveTo>
                      <a:lnTo>
                        <a:pt x="58" y="49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9"/>
                      </a:lnTo>
                      <a:close/>
                      <a:moveTo>
                        <a:pt x="63" y="8"/>
                      </a:moveTo>
                      <a:lnTo>
                        <a:pt x="72" y="8"/>
                      </a:lnTo>
                      <a:lnTo>
                        <a:pt x="72" y="0"/>
                      </a:lnTo>
                      <a:lnTo>
                        <a:pt x="63" y="0"/>
                      </a:lnTo>
                      <a:lnTo>
                        <a:pt x="63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71" name="Rectangle 1263"/>
                <p:cNvSpPr>
                  <a:spLocks noChangeArrowheads="1"/>
                </p:cNvSpPr>
                <p:nvPr/>
              </p:nvSpPr>
              <p:spPr bwMode="auto">
                <a:xfrm>
                  <a:off x="4896" y="2497"/>
                  <a:ext cx="58" cy="4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72" name="Line 1264"/>
                <p:cNvSpPr>
                  <a:spLocks noChangeShapeType="1"/>
                </p:cNvSpPr>
                <p:nvPr/>
              </p:nvSpPr>
              <p:spPr bwMode="auto">
                <a:xfrm>
                  <a:off x="4896" y="2514"/>
                  <a:ext cx="5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73" name="Line 1265"/>
                <p:cNvSpPr>
                  <a:spLocks noChangeShapeType="1"/>
                </p:cNvSpPr>
                <p:nvPr/>
              </p:nvSpPr>
              <p:spPr bwMode="auto">
                <a:xfrm>
                  <a:off x="4896" y="2530"/>
                  <a:ext cx="5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74" name="Line 1266"/>
                <p:cNvSpPr>
                  <a:spLocks noChangeShapeType="1"/>
                </p:cNvSpPr>
                <p:nvPr/>
              </p:nvSpPr>
              <p:spPr bwMode="auto">
                <a:xfrm>
                  <a:off x="4899" y="2522"/>
                  <a:ext cx="5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75" name="Rectangle 1267"/>
                <p:cNvSpPr>
                  <a:spLocks noChangeArrowheads="1"/>
                </p:cNvSpPr>
                <p:nvPr/>
              </p:nvSpPr>
              <p:spPr bwMode="auto">
                <a:xfrm>
                  <a:off x="4929" y="2516"/>
                  <a:ext cx="17" cy="1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76" name="Rectangle 1268"/>
                <p:cNvSpPr>
                  <a:spLocks noChangeArrowheads="1"/>
                </p:cNvSpPr>
                <p:nvPr/>
              </p:nvSpPr>
              <p:spPr bwMode="auto">
                <a:xfrm>
                  <a:off x="4959" y="2497"/>
                  <a:ext cx="9" cy="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77" name="Freeform 1269"/>
                <p:cNvSpPr>
                  <a:spLocks noEditPoints="1"/>
                </p:cNvSpPr>
                <p:nvPr/>
              </p:nvSpPr>
              <p:spPr bwMode="auto">
                <a:xfrm>
                  <a:off x="4811" y="2388"/>
                  <a:ext cx="165" cy="119"/>
                </a:xfrm>
                <a:custGeom>
                  <a:avLst/>
                  <a:gdLst/>
                  <a:ahLst/>
                  <a:cxnLst>
                    <a:cxn ang="0">
                      <a:pos x="138" y="85"/>
                    </a:cxn>
                    <a:cxn ang="0">
                      <a:pos x="144" y="85"/>
                    </a:cxn>
                    <a:cxn ang="0">
                      <a:pos x="144" y="83"/>
                    </a:cxn>
                    <a:cxn ang="0">
                      <a:pos x="138" y="83"/>
                    </a:cxn>
                    <a:cxn ang="0">
                      <a:pos x="138" y="85"/>
                    </a:cxn>
                    <a:cxn ang="0">
                      <a:pos x="37" y="71"/>
                    </a:cxn>
                    <a:cxn ang="0">
                      <a:pos x="37" y="9"/>
                    </a:cxn>
                    <a:cxn ang="0">
                      <a:pos x="128" y="9"/>
                    </a:cxn>
                    <a:cxn ang="0">
                      <a:pos x="128" y="71"/>
                    </a:cxn>
                    <a:cxn ang="0">
                      <a:pos x="37" y="71"/>
                    </a:cxn>
                    <a:cxn ang="0">
                      <a:pos x="33" y="75"/>
                    </a:cxn>
                    <a:cxn ang="0">
                      <a:pos x="132" y="75"/>
                    </a:cxn>
                    <a:cxn ang="0">
                      <a:pos x="132" y="5"/>
                    </a:cxn>
                    <a:cxn ang="0">
                      <a:pos x="136" y="5"/>
                    </a:cxn>
                    <a:cxn ang="0">
                      <a:pos x="136" y="0"/>
                    </a:cxn>
                    <a:cxn ang="0">
                      <a:pos x="29" y="0"/>
                    </a:cxn>
                    <a:cxn ang="0">
                      <a:pos x="29" y="79"/>
                    </a:cxn>
                    <a:cxn ang="0">
                      <a:pos x="33" y="79"/>
                    </a:cxn>
                    <a:cxn ang="0">
                      <a:pos x="33" y="75"/>
                    </a:cxn>
                    <a:cxn ang="0">
                      <a:pos x="0" y="114"/>
                    </a:cxn>
                    <a:cxn ang="0">
                      <a:pos x="17" y="114"/>
                    </a:cxn>
                    <a:cxn ang="0">
                      <a:pos x="17" y="109"/>
                    </a:cxn>
                    <a:cxn ang="0">
                      <a:pos x="0" y="109"/>
                    </a:cxn>
                    <a:cxn ang="0">
                      <a:pos x="0" y="114"/>
                    </a:cxn>
                    <a:cxn ang="0">
                      <a:pos x="96" y="119"/>
                    </a:cxn>
                    <a:cxn ang="0">
                      <a:pos x="132" y="119"/>
                    </a:cxn>
                    <a:cxn ang="0">
                      <a:pos x="132" y="116"/>
                    </a:cxn>
                    <a:cxn ang="0">
                      <a:pos x="96" y="116"/>
                    </a:cxn>
                    <a:cxn ang="0">
                      <a:pos x="96" y="119"/>
                    </a:cxn>
                    <a:cxn ang="0">
                      <a:pos x="159" y="112"/>
                    </a:cxn>
                    <a:cxn ang="0">
                      <a:pos x="165" y="112"/>
                    </a:cxn>
                    <a:cxn ang="0">
                      <a:pos x="165" y="109"/>
                    </a:cxn>
                    <a:cxn ang="0">
                      <a:pos x="159" y="109"/>
                    </a:cxn>
                    <a:cxn ang="0">
                      <a:pos x="159" y="112"/>
                    </a:cxn>
                    <a:cxn ang="0">
                      <a:pos x="159" y="117"/>
                    </a:cxn>
                    <a:cxn ang="0">
                      <a:pos x="165" y="117"/>
                    </a:cxn>
                    <a:cxn ang="0">
                      <a:pos x="165" y="114"/>
                    </a:cxn>
                    <a:cxn ang="0">
                      <a:pos x="159" y="114"/>
                    </a:cxn>
                    <a:cxn ang="0">
                      <a:pos x="159" y="117"/>
                    </a:cxn>
                  </a:cxnLst>
                  <a:rect l="0" t="0" r="r" b="b"/>
                  <a:pathLst>
                    <a:path w="165" h="119">
                      <a:moveTo>
                        <a:pt x="138" y="85"/>
                      </a:moveTo>
                      <a:lnTo>
                        <a:pt x="144" y="85"/>
                      </a:lnTo>
                      <a:lnTo>
                        <a:pt x="144" y="83"/>
                      </a:lnTo>
                      <a:lnTo>
                        <a:pt x="138" y="83"/>
                      </a:lnTo>
                      <a:lnTo>
                        <a:pt x="138" y="85"/>
                      </a:lnTo>
                      <a:close/>
                      <a:moveTo>
                        <a:pt x="37" y="71"/>
                      </a:moveTo>
                      <a:lnTo>
                        <a:pt x="37" y="9"/>
                      </a:lnTo>
                      <a:lnTo>
                        <a:pt x="128" y="9"/>
                      </a:lnTo>
                      <a:lnTo>
                        <a:pt x="128" y="71"/>
                      </a:lnTo>
                      <a:lnTo>
                        <a:pt x="37" y="71"/>
                      </a:lnTo>
                      <a:close/>
                      <a:moveTo>
                        <a:pt x="33" y="75"/>
                      </a:moveTo>
                      <a:lnTo>
                        <a:pt x="132" y="75"/>
                      </a:lnTo>
                      <a:lnTo>
                        <a:pt x="132" y="5"/>
                      </a:lnTo>
                      <a:lnTo>
                        <a:pt x="136" y="5"/>
                      </a:lnTo>
                      <a:lnTo>
                        <a:pt x="136" y="0"/>
                      </a:lnTo>
                      <a:lnTo>
                        <a:pt x="29" y="0"/>
                      </a:lnTo>
                      <a:lnTo>
                        <a:pt x="29" y="79"/>
                      </a:lnTo>
                      <a:lnTo>
                        <a:pt x="33" y="79"/>
                      </a:lnTo>
                      <a:lnTo>
                        <a:pt x="33" y="75"/>
                      </a:lnTo>
                      <a:close/>
                      <a:moveTo>
                        <a:pt x="0" y="114"/>
                      </a:moveTo>
                      <a:lnTo>
                        <a:pt x="17" y="114"/>
                      </a:lnTo>
                      <a:lnTo>
                        <a:pt x="17" y="109"/>
                      </a:lnTo>
                      <a:lnTo>
                        <a:pt x="0" y="109"/>
                      </a:lnTo>
                      <a:lnTo>
                        <a:pt x="0" y="114"/>
                      </a:lnTo>
                      <a:close/>
                      <a:moveTo>
                        <a:pt x="96" y="119"/>
                      </a:moveTo>
                      <a:lnTo>
                        <a:pt x="132" y="119"/>
                      </a:lnTo>
                      <a:lnTo>
                        <a:pt x="132" y="116"/>
                      </a:lnTo>
                      <a:lnTo>
                        <a:pt x="96" y="116"/>
                      </a:lnTo>
                      <a:lnTo>
                        <a:pt x="96" y="119"/>
                      </a:lnTo>
                      <a:close/>
                      <a:moveTo>
                        <a:pt x="159" y="112"/>
                      </a:moveTo>
                      <a:lnTo>
                        <a:pt x="165" y="112"/>
                      </a:lnTo>
                      <a:lnTo>
                        <a:pt x="165" y="109"/>
                      </a:lnTo>
                      <a:lnTo>
                        <a:pt x="159" y="109"/>
                      </a:lnTo>
                      <a:lnTo>
                        <a:pt x="159" y="112"/>
                      </a:lnTo>
                      <a:close/>
                      <a:moveTo>
                        <a:pt x="159" y="117"/>
                      </a:moveTo>
                      <a:lnTo>
                        <a:pt x="165" y="117"/>
                      </a:lnTo>
                      <a:lnTo>
                        <a:pt x="165" y="114"/>
                      </a:lnTo>
                      <a:lnTo>
                        <a:pt x="159" y="114"/>
                      </a:lnTo>
                      <a:lnTo>
                        <a:pt x="159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78" name="Rectangle 1270"/>
                <p:cNvSpPr>
                  <a:spLocks noChangeArrowheads="1"/>
                </p:cNvSpPr>
                <p:nvPr/>
              </p:nvSpPr>
              <p:spPr bwMode="auto">
                <a:xfrm>
                  <a:off x="4949" y="2471"/>
                  <a:ext cx="6" cy="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79" name="Rectangle 1271"/>
                <p:cNvSpPr>
                  <a:spLocks noChangeArrowheads="1"/>
                </p:cNvSpPr>
                <p:nvPr/>
              </p:nvSpPr>
              <p:spPr bwMode="auto">
                <a:xfrm>
                  <a:off x="4848" y="2397"/>
                  <a:ext cx="91" cy="6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80" name="Freeform 1272"/>
                <p:cNvSpPr>
                  <a:spLocks/>
                </p:cNvSpPr>
                <p:nvPr/>
              </p:nvSpPr>
              <p:spPr bwMode="auto">
                <a:xfrm>
                  <a:off x="4840" y="2388"/>
                  <a:ext cx="107" cy="79"/>
                </a:xfrm>
                <a:custGeom>
                  <a:avLst/>
                  <a:gdLst/>
                  <a:ahLst/>
                  <a:cxnLst>
                    <a:cxn ang="0">
                      <a:pos x="4" y="75"/>
                    </a:cxn>
                    <a:cxn ang="0">
                      <a:pos x="103" y="75"/>
                    </a:cxn>
                    <a:cxn ang="0">
                      <a:pos x="103" y="5"/>
                    </a:cxn>
                    <a:cxn ang="0">
                      <a:pos x="107" y="5"/>
                    </a:cxn>
                    <a:cxn ang="0">
                      <a:pos x="107" y="0"/>
                    </a:cxn>
                    <a:cxn ang="0">
                      <a:pos x="0" y="0"/>
                    </a:cxn>
                    <a:cxn ang="0">
                      <a:pos x="0" y="79"/>
                    </a:cxn>
                    <a:cxn ang="0">
                      <a:pos x="4" y="79"/>
                    </a:cxn>
                    <a:cxn ang="0">
                      <a:pos x="4" y="75"/>
                    </a:cxn>
                  </a:cxnLst>
                  <a:rect l="0" t="0" r="r" b="b"/>
                  <a:pathLst>
                    <a:path w="107" h="79">
                      <a:moveTo>
                        <a:pt x="4" y="75"/>
                      </a:moveTo>
                      <a:lnTo>
                        <a:pt x="103" y="75"/>
                      </a:lnTo>
                      <a:lnTo>
                        <a:pt x="103" y="5"/>
                      </a:lnTo>
                      <a:lnTo>
                        <a:pt x="107" y="5"/>
                      </a:lnTo>
                      <a:lnTo>
                        <a:pt x="107" y="0"/>
                      </a:lnTo>
                      <a:lnTo>
                        <a:pt x="0" y="0"/>
                      </a:lnTo>
                      <a:lnTo>
                        <a:pt x="0" y="79"/>
                      </a:lnTo>
                      <a:lnTo>
                        <a:pt x="4" y="79"/>
                      </a:lnTo>
                      <a:lnTo>
                        <a:pt x="4" y="7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81" name="Line 1273"/>
                <p:cNvSpPr>
                  <a:spLocks noChangeShapeType="1"/>
                </p:cNvSpPr>
                <p:nvPr/>
              </p:nvSpPr>
              <p:spPr bwMode="auto">
                <a:xfrm>
                  <a:off x="4828" y="2477"/>
                  <a:ext cx="13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82" name="Line 1274"/>
                <p:cNvSpPr>
                  <a:spLocks noChangeShapeType="1"/>
                </p:cNvSpPr>
                <p:nvPr/>
              </p:nvSpPr>
              <p:spPr bwMode="auto">
                <a:xfrm flipV="1">
                  <a:off x="4861" y="2477"/>
                  <a:ext cx="1" cy="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83" name="Line 1275"/>
                <p:cNvSpPr>
                  <a:spLocks noChangeShapeType="1"/>
                </p:cNvSpPr>
                <p:nvPr/>
              </p:nvSpPr>
              <p:spPr bwMode="auto">
                <a:xfrm flipV="1">
                  <a:off x="4894" y="2477"/>
                  <a:ext cx="1" cy="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84" name="Rectangle 1276"/>
                <p:cNvSpPr>
                  <a:spLocks noChangeArrowheads="1"/>
                </p:cNvSpPr>
                <p:nvPr/>
              </p:nvSpPr>
              <p:spPr bwMode="auto">
                <a:xfrm>
                  <a:off x="4811" y="2497"/>
                  <a:ext cx="17" cy="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85" name="Rectangle 1277"/>
                <p:cNvSpPr>
                  <a:spLocks noChangeArrowheads="1"/>
                </p:cNvSpPr>
                <p:nvPr/>
              </p:nvSpPr>
              <p:spPr bwMode="auto">
                <a:xfrm>
                  <a:off x="4907" y="2504"/>
                  <a:ext cx="36" cy="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86" name="Rectangle 1278"/>
                <p:cNvSpPr>
                  <a:spLocks noChangeArrowheads="1"/>
                </p:cNvSpPr>
                <p:nvPr/>
              </p:nvSpPr>
              <p:spPr bwMode="auto">
                <a:xfrm>
                  <a:off x="4970" y="2497"/>
                  <a:ext cx="6" cy="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87" name="Rectangle 1279"/>
                <p:cNvSpPr>
                  <a:spLocks noChangeArrowheads="1"/>
                </p:cNvSpPr>
                <p:nvPr/>
              </p:nvSpPr>
              <p:spPr bwMode="auto">
                <a:xfrm>
                  <a:off x="4970" y="2502"/>
                  <a:ext cx="6" cy="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88" name="Freeform 1280"/>
                <p:cNvSpPr>
                  <a:spLocks noEditPoints="1"/>
                </p:cNvSpPr>
                <p:nvPr/>
              </p:nvSpPr>
              <p:spPr bwMode="auto">
                <a:xfrm>
                  <a:off x="4675" y="2398"/>
                  <a:ext cx="219" cy="17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0" y="172"/>
                    </a:cxn>
                    <a:cxn ang="0">
                      <a:pos x="22" y="161"/>
                    </a:cxn>
                    <a:cxn ang="0">
                      <a:pos x="22" y="0"/>
                    </a:cxn>
                    <a:cxn ang="0">
                      <a:pos x="80" y="0"/>
                    </a:cxn>
                    <a:cxn ang="0">
                      <a:pos x="80" y="161"/>
                    </a:cxn>
                    <a:cxn ang="0">
                      <a:pos x="104" y="172"/>
                    </a:cxn>
                    <a:cxn ang="0">
                      <a:pos x="104" y="176"/>
                    </a:cxn>
                    <a:cxn ang="0">
                      <a:pos x="0" y="176"/>
                    </a:cxn>
                    <a:cxn ang="0">
                      <a:pos x="87" y="151"/>
                    </a:cxn>
                    <a:cxn ang="0">
                      <a:pos x="108" y="151"/>
                    </a:cxn>
                    <a:cxn ang="0">
                      <a:pos x="130" y="157"/>
                    </a:cxn>
                    <a:cxn ang="0">
                      <a:pos x="130" y="169"/>
                    </a:cxn>
                    <a:cxn ang="0">
                      <a:pos x="108" y="169"/>
                    </a:cxn>
                    <a:cxn ang="0">
                      <a:pos x="108" y="176"/>
                    </a:cxn>
                    <a:cxn ang="0">
                      <a:pos x="198" y="176"/>
                    </a:cxn>
                    <a:cxn ang="0">
                      <a:pos x="198" y="169"/>
                    </a:cxn>
                    <a:cxn ang="0">
                      <a:pos x="176" y="169"/>
                    </a:cxn>
                    <a:cxn ang="0">
                      <a:pos x="176" y="157"/>
                    </a:cxn>
                    <a:cxn ang="0">
                      <a:pos x="198" y="151"/>
                    </a:cxn>
                    <a:cxn ang="0">
                      <a:pos x="219" y="151"/>
                    </a:cxn>
                    <a:cxn ang="0">
                      <a:pos x="219" y="44"/>
                    </a:cxn>
                    <a:cxn ang="0">
                      <a:pos x="87" y="44"/>
                    </a:cxn>
                    <a:cxn ang="0">
                      <a:pos x="87" y="151"/>
                    </a:cxn>
                  </a:cxnLst>
                  <a:rect l="0" t="0" r="r" b="b"/>
                  <a:pathLst>
                    <a:path w="219" h="176">
                      <a:moveTo>
                        <a:pt x="0" y="176"/>
                      </a:moveTo>
                      <a:lnTo>
                        <a:pt x="0" y="172"/>
                      </a:lnTo>
                      <a:lnTo>
                        <a:pt x="22" y="161"/>
                      </a:lnTo>
                      <a:lnTo>
                        <a:pt x="22" y="0"/>
                      </a:lnTo>
                      <a:lnTo>
                        <a:pt x="80" y="0"/>
                      </a:lnTo>
                      <a:lnTo>
                        <a:pt x="80" y="161"/>
                      </a:lnTo>
                      <a:lnTo>
                        <a:pt x="104" y="172"/>
                      </a:lnTo>
                      <a:lnTo>
                        <a:pt x="104" y="176"/>
                      </a:lnTo>
                      <a:lnTo>
                        <a:pt x="0" y="176"/>
                      </a:lnTo>
                      <a:close/>
                      <a:moveTo>
                        <a:pt x="87" y="151"/>
                      </a:moveTo>
                      <a:lnTo>
                        <a:pt x="108" y="151"/>
                      </a:lnTo>
                      <a:lnTo>
                        <a:pt x="130" y="157"/>
                      </a:lnTo>
                      <a:lnTo>
                        <a:pt x="130" y="169"/>
                      </a:lnTo>
                      <a:lnTo>
                        <a:pt x="108" y="169"/>
                      </a:lnTo>
                      <a:lnTo>
                        <a:pt x="108" y="176"/>
                      </a:lnTo>
                      <a:lnTo>
                        <a:pt x="198" y="176"/>
                      </a:lnTo>
                      <a:lnTo>
                        <a:pt x="198" y="169"/>
                      </a:lnTo>
                      <a:lnTo>
                        <a:pt x="176" y="169"/>
                      </a:lnTo>
                      <a:lnTo>
                        <a:pt x="176" y="157"/>
                      </a:lnTo>
                      <a:lnTo>
                        <a:pt x="198" y="151"/>
                      </a:lnTo>
                      <a:lnTo>
                        <a:pt x="219" y="151"/>
                      </a:lnTo>
                      <a:lnTo>
                        <a:pt x="219" y="44"/>
                      </a:lnTo>
                      <a:lnTo>
                        <a:pt x="87" y="44"/>
                      </a:lnTo>
                      <a:lnTo>
                        <a:pt x="87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89" name="Line 1281"/>
                <p:cNvSpPr>
                  <a:spLocks noChangeShapeType="1"/>
                </p:cNvSpPr>
                <p:nvPr/>
              </p:nvSpPr>
              <p:spPr bwMode="auto">
                <a:xfrm>
                  <a:off x="4697" y="2559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90" name="Line 1282"/>
                <p:cNvSpPr>
                  <a:spLocks noChangeShapeType="1"/>
                </p:cNvSpPr>
                <p:nvPr/>
              </p:nvSpPr>
              <p:spPr bwMode="auto">
                <a:xfrm>
                  <a:off x="4755" y="2559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91" name="Line 1283"/>
                <p:cNvSpPr>
                  <a:spLocks noChangeShapeType="1"/>
                </p:cNvSpPr>
                <p:nvPr/>
              </p:nvSpPr>
              <p:spPr bwMode="auto">
                <a:xfrm>
                  <a:off x="4715" y="2453"/>
                  <a:ext cx="2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92" name="Line 1284"/>
                <p:cNvSpPr>
                  <a:spLocks noChangeShapeType="1"/>
                </p:cNvSpPr>
                <p:nvPr/>
              </p:nvSpPr>
              <p:spPr bwMode="auto">
                <a:xfrm>
                  <a:off x="4711" y="2435"/>
                  <a:ext cx="2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93" name="Rectangle 1285"/>
                <p:cNvSpPr>
                  <a:spLocks noChangeArrowheads="1"/>
                </p:cNvSpPr>
                <p:nvPr/>
              </p:nvSpPr>
              <p:spPr bwMode="auto">
                <a:xfrm>
                  <a:off x="4704" y="2405"/>
                  <a:ext cx="44" cy="103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94" name="Freeform 1286"/>
                <p:cNvSpPr>
                  <a:spLocks/>
                </p:cNvSpPr>
                <p:nvPr/>
              </p:nvSpPr>
              <p:spPr bwMode="auto">
                <a:xfrm>
                  <a:off x="4675" y="2398"/>
                  <a:ext cx="104" cy="17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0" y="172"/>
                    </a:cxn>
                    <a:cxn ang="0">
                      <a:pos x="22" y="161"/>
                    </a:cxn>
                    <a:cxn ang="0">
                      <a:pos x="22" y="0"/>
                    </a:cxn>
                    <a:cxn ang="0">
                      <a:pos x="80" y="0"/>
                    </a:cxn>
                    <a:cxn ang="0">
                      <a:pos x="80" y="161"/>
                    </a:cxn>
                    <a:cxn ang="0">
                      <a:pos x="104" y="172"/>
                    </a:cxn>
                    <a:cxn ang="0">
                      <a:pos x="104" y="176"/>
                    </a:cxn>
                    <a:cxn ang="0">
                      <a:pos x="0" y="176"/>
                    </a:cxn>
                  </a:cxnLst>
                  <a:rect l="0" t="0" r="r" b="b"/>
                  <a:pathLst>
                    <a:path w="104" h="176">
                      <a:moveTo>
                        <a:pt x="0" y="176"/>
                      </a:moveTo>
                      <a:lnTo>
                        <a:pt x="0" y="172"/>
                      </a:lnTo>
                      <a:lnTo>
                        <a:pt x="22" y="161"/>
                      </a:lnTo>
                      <a:lnTo>
                        <a:pt x="22" y="0"/>
                      </a:lnTo>
                      <a:lnTo>
                        <a:pt x="80" y="0"/>
                      </a:lnTo>
                      <a:lnTo>
                        <a:pt x="80" y="161"/>
                      </a:lnTo>
                      <a:lnTo>
                        <a:pt x="104" y="172"/>
                      </a:lnTo>
                      <a:lnTo>
                        <a:pt x="104" y="176"/>
                      </a:lnTo>
                      <a:lnTo>
                        <a:pt x="0" y="17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95" name="Freeform 1287"/>
                <p:cNvSpPr>
                  <a:spLocks/>
                </p:cNvSpPr>
                <p:nvPr/>
              </p:nvSpPr>
              <p:spPr bwMode="auto">
                <a:xfrm>
                  <a:off x="4762" y="2442"/>
                  <a:ext cx="132" cy="132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21" y="107"/>
                    </a:cxn>
                    <a:cxn ang="0">
                      <a:pos x="43" y="113"/>
                    </a:cxn>
                    <a:cxn ang="0">
                      <a:pos x="43" y="125"/>
                    </a:cxn>
                    <a:cxn ang="0">
                      <a:pos x="21" y="125"/>
                    </a:cxn>
                    <a:cxn ang="0">
                      <a:pos x="21" y="132"/>
                    </a:cxn>
                    <a:cxn ang="0">
                      <a:pos x="111" y="132"/>
                    </a:cxn>
                    <a:cxn ang="0">
                      <a:pos x="111" y="125"/>
                    </a:cxn>
                    <a:cxn ang="0">
                      <a:pos x="89" y="125"/>
                    </a:cxn>
                    <a:cxn ang="0">
                      <a:pos x="89" y="113"/>
                    </a:cxn>
                    <a:cxn ang="0">
                      <a:pos x="111" y="107"/>
                    </a:cxn>
                    <a:cxn ang="0">
                      <a:pos x="132" y="107"/>
                    </a:cxn>
                    <a:cxn ang="0">
                      <a:pos x="132" y="0"/>
                    </a:cxn>
                    <a:cxn ang="0">
                      <a:pos x="0" y="0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132" h="132">
                      <a:moveTo>
                        <a:pt x="0" y="107"/>
                      </a:moveTo>
                      <a:lnTo>
                        <a:pt x="21" y="107"/>
                      </a:lnTo>
                      <a:lnTo>
                        <a:pt x="43" y="113"/>
                      </a:lnTo>
                      <a:lnTo>
                        <a:pt x="43" y="125"/>
                      </a:lnTo>
                      <a:lnTo>
                        <a:pt x="21" y="125"/>
                      </a:lnTo>
                      <a:lnTo>
                        <a:pt x="21" y="132"/>
                      </a:lnTo>
                      <a:lnTo>
                        <a:pt x="111" y="132"/>
                      </a:lnTo>
                      <a:lnTo>
                        <a:pt x="111" y="125"/>
                      </a:lnTo>
                      <a:lnTo>
                        <a:pt x="89" y="125"/>
                      </a:lnTo>
                      <a:lnTo>
                        <a:pt x="89" y="113"/>
                      </a:lnTo>
                      <a:lnTo>
                        <a:pt x="111" y="107"/>
                      </a:lnTo>
                      <a:lnTo>
                        <a:pt x="132" y="107"/>
                      </a:lnTo>
                      <a:lnTo>
                        <a:pt x="132" y="0"/>
                      </a:lnTo>
                      <a:lnTo>
                        <a:pt x="0" y="0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96" name="Line 1288"/>
                <p:cNvSpPr>
                  <a:spLocks noChangeShapeType="1"/>
                </p:cNvSpPr>
                <p:nvPr/>
              </p:nvSpPr>
              <p:spPr bwMode="auto">
                <a:xfrm>
                  <a:off x="4805" y="2567"/>
                  <a:ext cx="46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97" name="Line 1289"/>
                <p:cNvSpPr>
                  <a:spLocks noChangeShapeType="1"/>
                </p:cNvSpPr>
                <p:nvPr/>
              </p:nvSpPr>
              <p:spPr bwMode="auto">
                <a:xfrm>
                  <a:off x="4805" y="2555"/>
                  <a:ext cx="46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98" name="Line 1290"/>
                <p:cNvSpPr>
                  <a:spLocks noChangeShapeType="1"/>
                </p:cNvSpPr>
                <p:nvPr/>
              </p:nvSpPr>
              <p:spPr bwMode="auto">
                <a:xfrm>
                  <a:off x="4783" y="2549"/>
                  <a:ext cx="9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899" name="Freeform 1291"/>
                <p:cNvSpPr>
                  <a:spLocks noEditPoints="1"/>
                </p:cNvSpPr>
                <p:nvPr/>
              </p:nvSpPr>
              <p:spPr bwMode="auto">
                <a:xfrm>
                  <a:off x="4702" y="2515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" y="29"/>
                    </a:cxn>
                    <a:cxn ang="0">
                      <a:pos x="0" y="0"/>
                    </a:cxn>
                    <a:cxn ang="0">
                      <a:pos x="7" y="29"/>
                    </a:cxn>
                    <a:cxn ang="0">
                      <a:pos x="11" y="0"/>
                    </a:cxn>
                    <a:cxn ang="0">
                      <a:pos x="7" y="29"/>
                    </a:cxn>
                    <a:cxn ang="0">
                      <a:pos x="18" y="29"/>
                    </a:cxn>
                    <a:cxn ang="0">
                      <a:pos x="14" y="0"/>
                    </a:cxn>
                    <a:cxn ang="0">
                      <a:pos x="22" y="29"/>
                    </a:cxn>
                    <a:cxn ang="0">
                      <a:pos x="25" y="0"/>
                    </a:cxn>
                    <a:cxn ang="0">
                      <a:pos x="22" y="29"/>
                    </a:cxn>
                    <a:cxn ang="0">
                      <a:pos x="33" y="29"/>
                    </a:cxn>
                    <a:cxn ang="0">
                      <a:pos x="29" y="0"/>
                    </a:cxn>
                    <a:cxn ang="0">
                      <a:pos x="37" y="29"/>
                    </a:cxn>
                    <a:cxn ang="0">
                      <a:pos x="40" y="0"/>
                    </a:cxn>
                    <a:cxn ang="0">
                      <a:pos x="37" y="29"/>
                    </a:cxn>
                    <a:cxn ang="0">
                      <a:pos x="48" y="29"/>
                    </a:cxn>
                    <a:cxn ang="0">
                      <a:pos x="44" y="0"/>
                    </a:cxn>
                    <a:cxn ang="0">
                      <a:pos x="44" y="48"/>
                    </a:cxn>
                    <a:cxn ang="0">
                      <a:pos x="48" y="33"/>
                    </a:cxn>
                    <a:cxn ang="0">
                      <a:pos x="44" y="48"/>
                    </a:cxn>
                    <a:cxn ang="0">
                      <a:pos x="40" y="48"/>
                    </a:cxn>
                    <a:cxn ang="0">
                      <a:pos x="37" y="33"/>
                    </a:cxn>
                    <a:cxn ang="0">
                      <a:pos x="29" y="48"/>
                    </a:cxn>
                    <a:cxn ang="0">
                      <a:pos x="33" y="33"/>
                    </a:cxn>
                    <a:cxn ang="0">
                      <a:pos x="29" y="48"/>
                    </a:cxn>
                    <a:cxn ang="0">
                      <a:pos x="25" y="48"/>
                    </a:cxn>
                    <a:cxn ang="0">
                      <a:pos x="22" y="33"/>
                    </a:cxn>
                    <a:cxn ang="0">
                      <a:pos x="14" y="48"/>
                    </a:cxn>
                    <a:cxn ang="0">
                      <a:pos x="18" y="33"/>
                    </a:cxn>
                    <a:cxn ang="0">
                      <a:pos x="14" y="48"/>
                    </a:cxn>
                    <a:cxn ang="0">
                      <a:pos x="11" y="48"/>
                    </a:cxn>
                    <a:cxn ang="0">
                      <a:pos x="7" y="33"/>
                    </a:cxn>
                    <a:cxn ang="0">
                      <a:pos x="0" y="48"/>
                    </a:cxn>
                    <a:cxn ang="0">
                      <a:pos x="4" y="33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48" h="48">
                      <a:moveTo>
                        <a:pt x="0" y="29"/>
                      </a:moveTo>
                      <a:lnTo>
                        <a:pt x="4" y="29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9"/>
                      </a:lnTo>
                      <a:close/>
                      <a:moveTo>
                        <a:pt x="7" y="29"/>
                      </a:moveTo>
                      <a:lnTo>
                        <a:pt x="11" y="29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7" y="29"/>
                      </a:lnTo>
                      <a:close/>
                      <a:moveTo>
                        <a:pt x="14" y="29"/>
                      </a:moveTo>
                      <a:lnTo>
                        <a:pt x="18" y="29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29"/>
                      </a:lnTo>
                      <a:close/>
                      <a:moveTo>
                        <a:pt x="22" y="29"/>
                      </a:moveTo>
                      <a:lnTo>
                        <a:pt x="25" y="29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22" y="29"/>
                      </a:lnTo>
                      <a:close/>
                      <a:moveTo>
                        <a:pt x="29" y="29"/>
                      </a:moveTo>
                      <a:lnTo>
                        <a:pt x="33" y="29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9" y="29"/>
                      </a:lnTo>
                      <a:close/>
                      <a:moveTo>
                        <a:pt x="37" y="29"/>
                      </a:moveTo>
                      <a:lnTo>
                        <a:pt x="40" y="29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7" y="29"/>
                      </a:lnTo>
                      <a:close/>
                      <a:moveTo>
                        <a:pt x="44" y="29"/>
                      </a:moveTo>
                      <a:lnTo>
                        <a:pt x="48" y="29"/>
                      </a:ln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44" y="29"/>
                      </a:lnTo>
                      <a:close/>
                      <a:moveTo>
                        <a:pt x="44" y="48"/>
                      </a:moveTo>
                      <a:lnTo>
                        <a:pt x="48" y="48"/>
                      </a:lnTo>
                      <a:lnTo>
                        <a:pt x="48" y="33"/>
                      </a:lnTo>
                      <a:lnTo>
                        <a:pt x="44" y="33"/>
                      </a:lnTo>
                      <a:lnTo>
                        <a:pt x="44" y="48"/>
                      </a:lnTo>
                      <a:close/>
                      <a:moveTo>
                        <a:pt x="37" y="48"/>
                      </a:moveTo>
                      <a:lnTo>
                        <a:pt x="40" y="48"/>
                      </a:lnTo>
                      <a:lnTo>
                        <a:pt x="40" y="33"/>
                      </a:lnTo>
                      <a:lnTo>
                        <a:pt x="37" y="33"/>
                      </a:lnTo>
                      <a:lnTo>
                        <a:pt x="37" y="48"/>
                      </a:lnTo>
                      <a:close/>
                      <a:moveTo>
                        <a:pt x="29" y="48"/>
                      </a:moveTo>
                      <a:lnTo>
                        <a:pt x="33" y="48"/>
                      </a:lnTo>
                      <a:lnTo>
                        <a:pt x="33" y="33"/>
                      </a:lnTo>
                      <a:lnTo>
                        <a:pt x="29" y="33"/>
                      </a:lnTo>
                      <a:lnTo>
                        <a:pt x="29" y="48"/>
                      </a:lnTo>
                      <a:close/>
                      <a:moveTo>
                        <a:pt x="22" y="48"/>
                      </a:moveTo>
                      <a:lnTo>
                        <a:pt x="25" y="48"/>
                      </a:lnTo>
                      <a:lnTo>
                        <a:pt x="25" y="33"/>
                      </a:lnTo>
                      <a:lnTo>
                        <a:pt x="22" y="33"/>
                      </a:lnTo>
                      <a:lnTo>
                        <a:pt x="22" y="48"/>
                      </a:lnTo>
                      <a:close/>
                      <a:moveTo>
                        <a:pt x="14" y="48"/>
                      </a:moveTo>
                      <a:lnTo>
                        <a:pt x="18" y="48"/>
                      </a:lnTo>
                      <a:lnTo>
                        <a:pt x="18" y="33"/>
                      </a:lnTo>
                      <a:lnTo>
                        <a:pt x="14" y="33"/>
                      </a:lnTo>
                      <a:lnTo>
                        <a:pt x="14" y="48"/>
                      </a:lnTo>
                      <a:close/>
                      <a:moveTo>
                        <a:pt x="7" y="48"/>
                      </a:moveTo>
                      <a:lnTo>
                        <a:pt x="11" y="48"/>
                      </a:lnTo>
                      <a:lnTo>
                        <a:pt x="11" y="33"/>
                      </a:lnTo>
                      <a:lnTo>
                        <a:pt x="7" y="33"/>
                      </a:lnTo>
                      <a:lnTo>
                        <a:pt x="7" y="48"/>
                      </a:lnTo>
                      <a:close/>
                      <a:moveTo>
                        <a:pt x="0" y="48"/>
                      </a:moveTo>
                      <a:lnTo>
                        <a:pt x="4" y="48"/>
                      </a:lnTo>
                      <a:lnTo>
                        <a:pt x="4" y="33"/>
                      </a:lnTo>
                      <a:lnTo>
                        <a:pt x="0" y="33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00" name="Rectangle 1292"/>
                <p:cNvSpPr>
                  <a:spLocks noChangeArrowheads="1"/>
                </p:cNvSpPr>
                <p:nvPr/>
              </p:nvSpPr>
              <p:spPr bwMode="auto">
                <a:xfrm>
                  <a:off x="4708" y="2409"/>
                  <a:ext cx="36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01" name="Freeform 1293"/>
                <p:cNvSpPr>
                  <a:spLocks/>
                </p:cNvSpPr>
                <p:nvPr/>
              </p:nvSpPr>
              <p:spPr bwMode="auto">
                <a:xfrm>
                  <a:off x="4708" y="2409"/>
                  <a:ext cx="36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4"/>
                    </a:cxn>
                    <a:cxn ang="0">
                      <a:pos x="32" y="4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6" h="4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32" y="4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02" name="Rectangle 1294"/>
                <p:cNvSpPr>
                  <a:spLocks noChangeArrowheads="1"/>
                </p:cNvSpPr>
                <p:nvPr/>
              </p:nvSpPr>
              <p:spPr bwMode="auto">
                <a:xfrm>
                  <a:off x="4708" y="2427"/>
                  <a:ext cx="36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03" name="Rectangle 1295"/>
                <p:cNvSpPr>
                  <a:spLocks noChangeArrowheads="1"/>
                </p:cNvSpPr>
                <p:nvPr/>
              </p:nvSpPr>
              <p:spPr bwMode="auto">
                <a:xfrm>
                  <a:off x="4708" y="2446"/>
                  <a:ext cx="36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04" name="Rectangle 1296"/>
                <p:cNvSpPr>
                  <a:spLocks noChangeArrowheads="1"/>
                </p:cNvSpPr>
                <p:nvPr/>
              </p:nvSpPr>
              <p:spPr bwMode="auto">
                <a:xfrm>
                  <a:off x="4708" y="2464"/>
                  <a:ext cx="36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05" name="Rectangle 1297"/>
                <p:cNvSpPr>
                  <a:spLocks noChangeArrowheads="1"/>
                </p:cNvSpPr>
                <p:nvPr/>
              </p:nvSpPr>
              <p:spPr bwMode="auto">
                <a:xfrm>
                  <a:off x="4708" y="2482"/>
                  <a:ext cx="36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06" name="Rectangle 1298"/>
                <p:cNvSpPr>
                  <a:spLocks noChangeArrowheads="1"/>
                </p:cNvSpPr>
                <p:nvPr/>
              </p:nvSpPr>
              <p:spPr bwMode="auto">
                <a:xfrm>
                  <a:off x="4702" y="2515"/>
                  <a:ext cx="4" cy="2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07" name="Rectangle 1299"/>
                <p:cNvSpPr>
                  <a:spLocks noChangeArrowheads="1"/>
                </p:cNvSpPr>
                <p:nvPr/>
              </p:nvSpPr>
              <p:spPr bwMode="auto">
                <a:xfrm>
                  <a:off x="4709" y="2515"/>
                  <a:ext cx="4" cy="2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08" name="Rectangle 1300"/>
                <p:cNvSpPr>
                  <a:spLocks noChangeArrowheads="1"/>
                </p:cNvSpPr>
                <p:nvPr/>
              </p:nvSpPr>
              <p:spPr bwMode="auto">
                <a:xfrm>
                  <a:off x="4716" y="2515"/>
                  <a:ext cx="4" cy="2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09" name="Rectangle 1301"/>
                <p:cNvSpPr>
                  <a:spLocks noChangeArrowheads="1"/>
                </p:cNvSpPr>
                <p:nvPr/>
              </p:nvSpPr>
              <p:spPr bwMode="auto">
                <a:xfrm>
                  <a:off x="4724" y="2515"/>
                  <a:ext cx="3" cy="2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10" name="Rectangle 1302"/>
                <p:cNvSpPr>
                  <a:spLocks noChangeArrowheads="1"/>
                </p:cNvSpPr>
                <p:nvPr/>
              </p:nvSpPr>
              <p:spPr bwMode="auto">
                <a:xfrm>
                  <a:off x="4731" y="2515"/>
                  <a:ext cx="4" cy="2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11" name="Rectangle 1303"/>
                <p:cNvSpPr>
                  <a:spLocks noChangeArrowheads="1"/>
                </p:cNvSpPr>
                <p:nvPr/>
              </p:nvSpPr>
              <p:spPr bwMode="auto">
                <a:xfrm>
                  <a:off x="4739" y="2515"/>
                  <a:ext cx="3" cy="2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12" name="Rectangle 1304"/>
                <p:cNvSpPr>
                  <a:spLocks noChangeArrowheads="1"/>
                </p:cNvSpPr>
                <p:nvPr/>
              </p:nvSpPr>
              <p:spPr bwMode="auto">
                <a:xfrm>
                  <a:off x="4746" y="2515"/>
                  <a:ext cx="4" cy="2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13" name="Rectangle 1305"/>
                <p:cNvSpPr>
                  <a:spLocks noChangeArrowheads="1"/>
                </p:cNvSpPr>
                <p:nvPr/>
              </p:nvSpPr>
              <p:spPr bwMode="auto">
                <a:xfrm>
                  <a:off x="4746" y="2548"/>
                  <a:ext cx="4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14" name="Rectangle 1306"/>
                <p:cNvSpPr>
                  <a:spLocks noChangeArrowheads="1"/>
                </p:cNvSpPr>
                <p:nvPr/>
              </p:nvSpPr>
              <p:spPr bwMode="auto">
                <a:xfrm>
                  <a:off x="4739" y="2548"/>
                  <a:ext cx="3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15" name="Rectangle 1307"/>
                <p:cNvSpPr>
                  <a:spLocks noChangeArrowheads="1"/>
                </p:cNvSpPr>
                <p:nvPr/>
              </p:nvSpPr>
              <p:spPr bwMode="auto">
                <a:xfrm>
                  <a:off x="4731" y="2548"/>
                  <a:ext cx="4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16" name="Rectangle 1308"/>
                <p:cNvSpPr>
                  <a:spLocks noChangeArrowheads="1"/>
                </p:cNvSpPr>
                <p:nvPr/>
              </p:nvSpPr>
              <p:spPr bwMode="auto">
                <a:xfrm>
                  <a:off x="4724" y="2548"/>
                  <a:ext cx="3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17" name="Rectangle 1309"/>
                <p:cNvSpPr>
                  <a:spLocks noChangeArrowheads="1"/>
                </p:cNvSpPr>
                <p:nvPr/>
              </p:nvSpPr>
              <p:spPr bwMode="auto">
                <a:xfrm>
                  <a:off x="4716" y="2548"/>
                  <a:ext cx="4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18" name="Rectangle 1310"/>
                <p:cNvSpPr>
                  <a:spLocks noChangeArrowheads="1"/>
                </p:cNvSpPr>
                <p:nvPr/>
              </p:nvSpPr>
              <p:spPr bwMode="auto">
                <a:xfrm>
                  <a:off x="4709" y="2548"/>
                  <a:ext cx="4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19" name="Rectangle 1311"/>
                <p:cNvSpPr>
                  <a:spLocks noChangeArrowheads="1"/>
                </p:cNvSpPr>
                <p:nvPr/>
              </p:nvSpPr>
              <p:spPr bwMode="auto">
                <a:xfrm>
                  <a:off x="4702" y="2548"/>
                  <a:ext cx="4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20" name="Line 1312"/>
                <p:cNvSpPr>
                  <a:spLocks noChangeShapeType="1"/>
                </p:cNvSpPr>
                <p:nvPr/>
              </p:nvSpPr>
              <p:spPr bwMode="auto">
                <a:xfrm flipV="1">
                  <a:off x="4708" y="2413"/>
                  <a:ext cx="3" cy="1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21" name="Line 1313"/>
                <p:cNvSpPr>
                  <a:spLocks noChangeShapeType="1"/>
                </p:cNvSpPr>
                <p:nvPr/>
              </p:nvSpPr>
              <p:spPr bwMode="auto">
                <a:xfrm>
                  <a:off x="4740" y="2413"/>
                  <a:ext cx="4" cy="1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22" name="Line 1314"/>
                <p:cNvSpPr>
                  <a:spLocks noChangeShapeType="1"/>
                </p:cNvSpPr>
                <p:nvPr/>
              </p:nvSpPr>
              <p:spPr bwMode="auto">
                <a:xfrm>
                  <a:off x="4709" y="2477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23" name="Line 1315"/>
                <p:cNvSpPr>
                  <a:spLocks noChangeShapeType="1"/>
                </p:cNvSpPr>
                <p:nvPr/>
              </p:nvSpPr>
              <p:spPr bwMode="auto">
                <a:xfrm>
                  <a:off x="4709" y="2474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24" name="Line 1316"/>
                <p:cNvSpPr>
                  <a:spLocks noChangeShapeType="1"/>
                </p:cNvSpPr>
                <p:nvPr/>
              </p:nvSpPr>
              <p:spPr bwMode="auto">
                <a:xfrm>
                  <a:off x="4709" y="2471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25" name="Line 1317"/>
                <p:cNvSpPr>
                  <a:spLocks noChangeShapeType="1"/>
                </p:cNvSpPr>
                <p:nvPr/>
              </p:nvSpPr>
              <p:spPr bwMode="auto">
                <a:xfrm>
                  <a:off x="4709" y="2469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26" name="Line 1318"/>
                <p:cNvSpPr>
                  <a:spLocks noChangeShapeType="1"/>
                </p:cNvSpPr>
                <p:nvPr/>
              </p:nvSpPr>
              <p:spPr bwMode="auto">
                <a:xfrm>
                  <a:off x="4709" y="2466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27" name="Rectangle 1319"/>
                <p:cNvSpPr>
                  <a:spLocks noChangeArrowheads="1"/>
                </p:cNvSpPr>
                <p:nvPr/>
              </p:nvSpPr>
              <p:spPr bwMode="auto">
                <a:xfrm>
                  <a:off x="4726" y="2431"/>
                  <a:ext cx="11" cy="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28" name="Rectangle 1320"/>
                <p:cNvSpPr>
                  <a:spLocks noChangeArrowheads="1"/>
                </p:cNvSpPr>
                <p:nvPr/>
              </p:nvSpPr>
              <p:spPr bwMode="auto">
                <a:xfrm>
                  <a:off x="4736" y="2456"/>
                  <a:ext cx="5" cy="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29" name="Rectangle 1321"/>
                <p:cNvSpPr>
                  <a:spLocks noChangeArrowheads="1"/>
                </p:cNvSpPr>
                <p:nvPr/>
              </p:nvSpPr>
              <p:spPr bwMode="auto">
                <a:xfrm>
                  <a:off x="4736" y="2466"/>
                  <a:ext cx="5" cy="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30" name="Rectangle 1322"/>
                <p:cNvSpPr>
                  <a:spLocks noChangeArrowheads="1"/>
                </p:cNvSpPr>
                <p:nvPr/>
              </p:nvSpPr>
              <p:spPr bwMode="auto">
                <a:xfrm>
                  <a:off x="4736" y="2470"/>
                  <a:ext cx="5" cy="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31" name="Freeform 1323"/>
                <p:cNvSpPr>
                  <a:spLocks noEditPoints="1"/>
                </p:cNvSpPr>
                <p:nvPr/>
              </p:nvSpPr>
              <p:spPr bwMode="auto">
                <a:xfrm>
                  <a:off x="4720" y="2451"/>
                  <a:ext cx="169" cy="9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1" y="4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63" y="94"/>
                    </a:cxn>
                    <a:cxn ang="0">
                      <a:pos x="169" y="94"/>
                    </a:cxn>
                    <a:cxn ang="0">
                      <a:pos x="169" y="92"/>
                    </a:cxn>
                    <a:cxn ang="0">
                      <a:pos x="163" y="92"/>
                    </a:cxn>
                    <a:cxn ang="0">
                      <a:pos x="163" y="94"/>
                    </a:cxn>
                    <a:cxn ang="0">
                      <a:pos x="63" y="74"/>
                    </a:cxn>
                    <a:cxn ang="0">
                      <a:pos x="63" y="12"/>
                    </a:cxn>
                    <a:cxn ang="0">
                      <a:pos x="153" y="12"/>
                    </a:cxn>
                    <a:cxn ang="0">
                      <a:pos x="153" y="74"/>
                    </a:cxn>
                    <a:cxn ang="0">
                      <a:pos x="63" y="74"/>
                    </a:cxn>
                    <a:cxn ang="0">
                      <a:pos x="59" y="78"/>
                    </a:cxn>
                    <a:cxn ang="0">
                      <a:pos x="157" y="78"/>
                    </a:cxn>
                    <a:cxn ang="0">
                      <a:pos x="157" y="8"/>
                    </a:cxn>
                    <a:cxn ang="0">
                      <a:pos x="161" y="8"/>
                    </a:cxn>
                    <a:cxn ang="0">
                      <a:pos x="161" y="3"/>
                    </a:cxn>
                    <a:cxn ang="0">
                      <a:pos x="55" y="3"/>
                    </a:cxn>
                    <a:cxn ang="0">
                      <a:pos x="55" y="82"/>
                    </a:cxn>
                    <a:cxn ang="0">
                      <a:pos x="59" y="82"/>
                    </a:cxn>
                    <a:cxn ang="0">
                      <a:pos x="59" y="78"/>
                    </a:cxn>
                  </a:cxnLst>
                  <a:rect l="0" t="0" r="r" b="b"/>
                  <a:pathLst>
                    <a:path w="169" h="9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  <a:moveTo>
                        <a:pt x="163" y="94"/>
                      </a:moveTo>
                      <a:lnTo>
                        <a:pt x="169" y="94"/>
                      </a:lnTo>
                      <a:lnTo>
                        <a:pt x="169" y="92"/>
                      </a:lnTo>
                      <a:lnTo>
                        <a:pt x="163" y="92"/>
                      </a:lnTo>
                      <a:lnTo>
                        <a:pt x="163" y="94"/>
                      </a:lnTo>
                      <a:close/>
                      <a:moveTo>
                        <a:pt x="63" y="74"/>
                      </a:moveTo>
                      <a:lnTo>
                        <a:pt x="63" y="12"/>
                      </a:lnTo>
                      <a:lnTo>
                        <a:pt x="153" y="12"/>
                      </a:lnTo>
                      <a:lnTo>
                        <a:pt x="153" y="74"/>
                      </a:lnTo>
                      <a:lnTo>
                        <a:pt x="63" y="74"/>
                      </a:lnTo>
                      <a:close/>
                      <a:moveTo>
                        <a:pt x="59" y="78"/>
                      </a:moveTo>
                      <a:lnTo>
                        <a:pt x="157" y="78"/>
                      </a:lnTo>
                      <a:lnTo>
                        <a:pt x="157" y="8"/>
                      </a:lnTo>
                      <a:lnTo>
                        <a:pt x="161" y="8"/>
                      </a:lnTo>
                      <a:lnTo>
                        <a:pt x="161" y="3"/>
                      </a:lnTo>
                      <a:lnTo>
                        <a:pt x="55" y="3"/>
                      </a:lnTo>
                      <a:lnTo>
                        <a:pt x="55" y="82"/>
                      </a:lnTo>
                      <a:lnTo>
                        <a:pt x="59" y="82"/>
                      </a:lnTo>
                      <a:lnTo>
                        <a:pt x="59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32" name="Rectangle 1324"/>
                <p:cNvSpPr>
                  <a:spLocks noChangeArrowheads="1"/>
                </p:cNvSpPr>
                <p:nvPr/>
              </p:nvSpPr>
              <p:spPr bwMode="auto">
                <a:xfrm>
                  <a:off x="4720" y="2451"/>
                  <a:ext cx="11" cy="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33" name="Rectangle 1325"/>
                <p:cNvSpPr>
                  <a:spLocks noChangeArrowheads="1"/>
                </p:cNvSpPr>
                <p:nvPr/>
              </p:nvSpPr>
              <p:spPr bwMode="auto">
                <a:xfrm>
                  <a:off x="4883" y="2543"/>
                  <a:ext cx="6" cy="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34" name="Rectangle 1326"/>
                <p:cNvSpPr>
                  <a:spLocks noChangeArrowheads="1"/>
                </p:cNvSpPr>
                <p:nvPr/>
              </p:nvSpPr>
              <p:spPr bwMode="auto">
                <a:xfrm>
                  <a:off x="4783" y="2463"/>
                  <a:ext cx="90" cy="6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35" name="Freeform 1327"/>
                <p:cNvSpPr>
                  <a:spLocks/>
                </p:cNvSpPr>
                <p:nvPr/>
              </p:nvSpPr>
              <p:spPr bwMode="auto">
                <a:xfrm>
                  <a:off x="4775" y="2454"/>
                  <a:ext cx="106" cy="79"/>
                </a:xfrm>
                <a:custGeom>
                  <a:avLst/>
                  <a:gdLst/>
                  <a:ahLst/>
                  <a:cxnLst>
                    <a:cxn ang="0">
                      <a:pos x="4" y="75"/>
                    </a:cxn>
                    <a:cxn ang="0">
                      <a:pos x="102" y="75"/>
                    </a:cxn>
                    <a:cxn ang="0">
                      <a:pos x="102" y="5"/>
                    </a:cxn>
                    <a:cxn ang="0">
                      <a:pos x="106" y="5"/>
                    </a:cxn>
                    <a:cxn ang="0">
                      <a:pos x="106" y="0"/>
                    </a:cxn>
                    <a:cxn ang="0">
                      <a:pos x="0" y="0"/>
                    </a:cxn>
                    <a:cxn ang="0">
                      <a:pos x="0" y="79"/>
                    </a:cxn>
                    <a:cxn ang="0">
                      <a:pos x="4" y="79"/>
                    </a:cxn>
                    <a:cxn ang="0">
                      <a:pos x="4" y="75"/>
                    </a:cxn>
                  </a:cxnLst>
                  <a:rect l="0" t="0" r="r" b="b"/>
                  <a:pathLst>
                    <a:path w="106" h="79">
                      <a:moveTo>
                        <a:pt x="4" y="75"/>
                      </a:moveTo>
                      <a:lnTo>
                        <a:pt x="102" y="75"/>
                      </a:lnTo>
                      <a:lnTo>
                        <a:pt x="102" y="5"/>
                      </a:lnTo>
                      <a:lnTo>
                        <a:pt x="106" y="5"/>
                      </a:lnTo>
                      <a:lnTo>
                        <a:pt x="106" y="0"/>
                      </a:lnTo>
                      <a:lnTo>
                        <a:pt x="0" y="0"/>
                      </a:lnTo>
                      <a:lnTo>
                        <a:pt x="0" y="79"/>
                      </a:lnTo>
                      <a:lnTo>
                        <a:pt x="4" y="79"/>
                      </a:lnTo>
                      <a:lnTo>
                        <a:pt x="4" y="7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36" name="Freeform 1328"/>
                <p:cNvSpPr>
                  <a:spLocks/>
                </p:cNvSpPr>
                <p:nvPr/>
              </p:nvSpPr>
              <p:spPr bwMode="auto">
                <a:xfrm>
                  <a:off x="4762" y="2543"/>
                  <a:ext cx="6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6" y="0"/>
                    </a:cxn>
                    <a:cxn ang="0">
                      <a:pos x="66" y="6"/>
                    </a:cxn>
                  </a:cxnLst>
                  <a:rect l="0" t="0" r="r" b="b"/>
                  <a:pathLst>
                    <a:path w="66" h="6">
                      <a:moveTo>
                        <a:pt x="0" y="0"/>
                      </a:moveTo>
                      <a:lnTo>
                        <a:pt x="66" y="0"/>
                      </a:lnTo>
                      <a:lnTo>
                        <a:pt x="66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37" name="Line 1329"/>
                <p:cNvSpPr>
                  <a:spLocks noChangeShapeType="1"/>
                </p:cNvSpPr>
                <p:nvPr/>
              </p:nvSpPr>
              <p:spPr bwMode="auto">
                <a:xfrm flipV="1">
                  <a:off x="4795" y="2543"/>
                  <a:ext cx="1" cy="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38" name="Freeform 1330"/>
                <p:cNvSpPr>
                  <a:spLocks/>
                </p:cNvSpPr>
                <p:nvPr/>
              </p:nvSpPr>
              <p:spPr bwMode="auto">
                <a:xfrm>
                  <a:off x="4653" y="2452"/>
                  <a:ext cx="175" cy="176"/>
                </a:xfrm>
                <a:custGeom>
                  <a:avLst/>
                  <a:gdLst/>
                  <a:ahLst/>
                  <a:cxnLst>
                    <a:cxn ang="0">
                      <a:pos x="38" y="115"/>
                    </a:cxn>
                    <a:cxn ang="0">
                      <a:pos x="0" y="115"/>
                    </a:cxn>
                    <a:cxn ang="0">
                      <a:pos x="0" y="176"/>
                    </a:cxn>
                    <a:cxn ang="0">
                      <a:pos x="175" y="176"/>
                    </a:cxn>
                    <a:cxn ang="0">
                      <a:pos x="175" y="115"/>
                    </a:cxn>
                    <a:cxn ang="0">
                      <a:pos x="137" y="115"/>
                    </a:cxn>
                    <a:cxn ang="0">
                      <a:pos x="137" y="107"/>
                    </a:cxn>
                    <a:cxn ang="0">
                      <a:pos x="153" y="107"/>
                    </a:cxn>
                    <a:cxn ang="0">
                      <a:pos x="153" y="0"/>
                    </a:cxn>
                    <a:cxn ang="0">
                      <a:pos x="22" y="0"/>
                    </a:cxn>
                    <a:cxn ang="0">
                      <a:pos x="22" y="107"/>
                    </a:cxn>
                    <a:cxn ang="0">
                      <a:pos x="38" y="107"/>
                    </a:cxn>
                    <a:cxn ang="0">
                      <a:pos x="38" y="115"/>
                    </a:cxn>
                  </a:cxnLst>
                  <a:rect l="0" t="0" r="r" b="b"/>
                  <a:pathLst>
                    <a:path w="175" h="176">
                      <a:moveTo>
                        <a:pt x="38" y="115"/>
                      </a:moveTo>
                      <a:lnTo>
                        <a:pt x="0" y="115"/>
                      </a:lnTo>
                      <a:lnTo>
                        <a:pt x="0" y="176"/>
                      </a:lnTo>
                      <a:lnTo>
                        <a:pt x="175" y="176"/>
                      </a:lnTo>
                      <a:lnTo>
                        <a:pt x="175" y="115"/>
                      </a:lnTo>
                      <a:lnTo>
                        <a:pt x="137" y="115"/>
                      </a:lnTo>
                      <a:lnTo>
                        <a:pt x="137" y="107"/>
                      </a:lnTo>
                      <a:lnTo>
                        <a:pt x="153" y="107"/>
                      </a:lnTo>
                      <a:lnTo>
                        <a:pt x="153" y="0"/>
                      </a:lnTo>
                      <a:lnTo>
                        <a:pt x="22" y="0"/>
                      </a:lnTo>
                      <a:lnTo>
                        <a:pt x="22" y="107"/>
                      </a:lnTo>
                      <a:lnTo>
                        <a:pt x="38" y="107"/>
                      </a:lnTo>
                      <a:lnTo>
                        <a:pt x="38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39" name="Freeform 1331"/>
                <p:cNvSpPr>
                  <a:spLocks/>
                </p:cNvSpPr>
                <p:nvPr/>
              </p:nvSpPr>
              <p:spPr bwMode="auto">
                <a:xfrm>
                  <a:off x="4653" y="2452"/>
                  <a:ext cx="175" cy="176"/>
                </a:xfrm>
                <a:custGeom>
                  <a:avLst/>
                  <a:gdLst/>
                  <a:ahLst/>
                  <a:cxnLst>
                    <a:cxn ang="0">
                      <a:pos x="38" y="115"/>
                    </a:cxn>
                    <a:cxn ang="0">
                      <a:pos x="0" y="115"/>
                    </a:cxn>
                    <a:cxn ang="0">
                      <a:pos x="0" y="176"/>
                    </a:cxn>
                    <a:cxn ang="0">
                      <a:pos x="175" y="176"/>
                    </a:cxn>
                    <a:cxn ang="0">
                      <a:pos x="175" y="115"/>
                    </a:cxn>
                    <a:cxn ang="0">
                      <a:pos x="137" y="115"/>
                    </a:cxn>
                    <a:cxn ang="0">
                      <a:pos x="137" y="107"/>
                    </a:cxn>
                    <a:cxn ang="0">
                      <a:pos x="153" y="107"/>
                    </a:cxn>
                    <a:cxn ang="0">
                      <a:pos x="153" y="0"/>
                    </a:cxn>
                    <a:cxn ang="0">
                      <a:pos x="22" y="0"/>
                    </a:cxn>
                    <a:cxn ang="0">
                      <a:pos x="22" y="107"/>
                    </a:cxn>
                    <a:cxn ang="0">
                      <a:pos x="38" y="107"/>
                    </a:cxn>
                    <a:cxn ang="0">
                      <a:pos x="38" y="115"/>
                    </a:cxn>
                  </a:cxnLst>
                  <a:rect l="0" t="0" r="r" b="b"/>
                  <a:pathLst>
                    <a:path w="175" h="176">
                      <a:moveTo>
                        <a:pt x="38" y="115"/>
                      </a:moveTo>
                      <a:lnTo>
                        <a:pt x="0" y="115"/>
                      </a:lnTo>
                      <a:lnTo>
                        <a:pt x="0" y="176"/>
                      </a:lnTo>
                      <a:lnTo>
                        <a:pt x="175" y="176"/>
                      </a:lnTo>
                      <a:lnTo>
                        <a:pt x="175" y="115"/>
                      </a:lnTo>
                      <a:lnTo>
                        <a:pt x="137" y="115"/>
                      </a:lnTo>
                      <a:lnTo>
                        <a:pt x="137" y="107"/>
                      </a:lnTo>
                      <a:lnTo>
                        <a:pt x="153" y="107"/>
                      </a:lnTo>
                      <a:lnTo>
                        <a:pt x="153" y="0"/>
                      </a:lnTo>
                      <a:lnTo>
                        <a:pt x="22" y="0"/>
                      </a:lnTo>
                      <a:lnTo>
                        <a:pt x="22" y="107"/>
                      </a:lnTo>
                      <a:lnTo>
                        <a:pt x="38" y="107"/>
                      </a:lnTo>
                      <a:lnTo>
                        <a:pt x="38" y="115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40" name="Line 1332"/>
                <p:cNvSpPr>
                  <a:spLocks noChangeShapeType="1"/>
                </p:cNvSpPr>
                <p:nvPr/>
              </p:nvSpPr>
              <p:spPr bwMode="auto">
                <a:xfrm>
                  <a:off x="4691" y="2567"/>
                  <a:ext cx="9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41" name="Line 1333"/>
                <p:cNvSpPr>
                  <a:spLocks noChangeShapeType="1"/>
                </p:cNvSpPr>
                <p:nvPr/>
              </p:nvSpPr>
              <p:spPr bwMode="auto">
                <a:xfrm>
                  <a:off x="4691" y="2559"/>
                  <a:ext cx="9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42" name="Freeform 1334"/>
                <p:cNvSpPr>
                  <a:spLocks noEditPoints="1"/>
                </p:cNvSpPr>
                <p:nvPr/>
              </p:nvSpPr>
              <p:spPr bwMode="auto">
                <a:xfrm>
                  <a:off x="4743" y="2573"/>
                  <a:ext cx="71" cy="49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58" y="49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9"/>
                    </a:cxn>
                    <a:cxn ang="0">
                      <a:pos x="63" y="8"/>
                    </a:cxn>
                    <a:cxn ang="0">
                      <a:pos x="71" y="8"/>
                    </a:cxn>
                    <a:cxn ang="0">
                      <a:pos x="71" y="0"/>
                    </a:cxn>
                    <a:cxn ang="0">
                      <a:pos x="63" y="0"/>
                    </a:cxn>
                    <a:cxn ang="0">
                      <a:pos x="63" y="8"/>
                    </a:cxn>
                  </a:cxnLst>
                  <a:rect l="0" t="0" r="r" b="b"/>
                  <a:pathLst>
                    <a:path w="71" h="49">
                      <a:moveTo>
                        <a:pt x="0" y="49"/>
                      </a:moveTo>
                      <a:lnTo>
                        <a:pt x="58" y="49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9"/>
                      </a:lnTo>
                      <a:close/>
                      <a:moveTo>
                        <a:pt x="63" y="8"/>
                      </a:moveTo>
                      <a:lnTo>
                        <a:pt x="71" y="8"/>
                      </a:lnTo>
                      <a:lnTo>
                        <a:pt x="71" y="0"/>
                      </a:lnTo>
                      <a:lnTo>
                        <a:pt x="63" y="0"/>
                      </a:lnTo>
                      <a:lnTo>
                        <a:pt x="63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43" name="Rectangle 1335"/>
                <p:cNvSpPr>
                  <a:spLocks noChangeArrowheads="1"/>
                </p:cNvSpPr>
                <p:nvPr/>
              </p:nvSpPr>
              <p:spPr bwMode="auto">
                <a:xfrm>
                  <a:off x="4743" y="2573"/>
                  <a:ext cx="58" cy="4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44" name="Line 1336"/>
                <p:cNvSpPr>
                  <a:spLocks noChangeShapeType="1"/>
                </p:cNvSpPr>
                <p:nvPr/>
              </p:nvSpPr>
              <p:spPr bwMode="auto">
                <a:xfrm>
                  <a:off x="4743" y="2589"/>
                  <a:ext cx="5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45" name="Line 1337"/>
                <p:cNvSpPr>
                  <a:spLocks noChangeShapeType="1"/>
                </p:cNvSpPr>
                <p:nvPr/>
              </p:nvSpPr>
              <p:spPr bwMode="auto">
                <a:xfrm>
                  <a:off x="4743" y="2606"/>
                  <a:ext cx="5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46" name="Line 1338"/>
                <p:cNvSpPr>
                  <a:spLocks noChangeShapeType="1"/>
                </p:cNvSpPr>
                <p:nvPr/>
              </p:nvSpPr>
              <p:spPr bwMode="auto">
                <a:xfrm>
                  <a:off x="4746" y="2597"/>
                  <a:ext cx="5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47" name="Rectangle 1339"/>
                <p:cNvSpPr>
                  <a:spLocks noChangeArrowheads="1"/>
                </p:cNvSpPr>
                <p:nvPr/>
              </p:nvSpPr>
              <p:spPr bwMode="auto">
                <a:xfrm>
                  <a:off x="4776" y="2592"/>
                  <a:ext cx="16" cy="1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48" name="Rectangle 1340"/>
                <p:cNvSpPr>
                  <a:spLocks noChangeArrowheads="1"/>
                </p:cNvSpPr>
                <p:nvPr/>
              </p:nvSpPr>
              <p:spPr bwMode="auto">
                <a:xfrm>
                  <a:off x="4806" y="2573"/>
                  <a:ext cx="8" cy="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49" name="Freeform 1341"/>
                <p:cNvSpPr>
                  <a:spLocks noEditPoints="1"/>
                </p:cNvSpPr>
                <p:nvPr/>
              </p:nvSpPr>
              <p:spPr bwMode="auto">
                <a:xfrm>
                  <a:off x="4658" y="2465"/>
                  <a:ext cx="164" cy="117"/>
                </a:xfrm>
                <a:custGeom>
                  <a:avLst/>
                  <a:gdLst/>
                  <a:ahLst/>
                  <a:cxnLst>
                    <a:cxn ang="0">
                      <a:pos x="138" y="84"/>
                    </a:cxn>
                    <a:cxn ang="0">
                      <a:pos x="144" y="84"/>
                    </a:cxn>
                    <a:cxn ang="0">
                      <a:pos x="144" y="82"/>
                    </a:cxn>
                    <a:cxn ang="0">
                      <a:pos x="138" y="82"/>
                    </a:cxn>
                    <a:cxn ang="0">
                      <a:pos x="138" y="84"/>
                    </a:cxn>
                    <a:cxn ang="0">
                      <a:pos x="37" y="70"/>
                    </a:cxn>
                    <a:cxn ang="0">
                      <a:pos x="37" y="8"/>
                    </a:cxn>
                    <a:cxn ang="0">
                      <a:pos x="128" y="8"/>
                    </a:cxn>
                    <a:cxn ang="0">
                      <a:pos x="128" y="70"/>
                    </a:cxn>
                    <a:cxn ang="0">
                      <a:pos x="37" y="70"/>
                    </a:cxn>
                    <a:cxn ang="0">
                      <a:pos x="33" y="74"/>
                    </a:cxn>
                    <a:cxn ang="0">
                      <a:pos x="132" y="74"/>
                    </a:cxn>
                    <a:cxn ang="0">
                      <a:pos x="132" y="4"/>
                    </a:cxn>
                    <a:cxn ang="0">
                      <a:pos x="136" y="4"/>
                    </a:cxn>
                    <a:cxn ang="0">
                      <a:pos x="136" y="0"/>
                    </a:cxn>
                    <a:cxn ang="0">
                      <a:pos x="29" y="0"/>
                    </a:cxn>
                    <a:cxn ang="0">
                      <a:pos x="29" y="78"/>
                    </a:cxn>
                    <a:cxn ang="0">
                      <a:pos x="33" y="78"/>
                    </a:cxn>
                    <a:cxn ang="0">
                      <a:pos x="33" y="74"/>
                    </a:cxn>
                    <a:cxn ang="0">
                      <a:pos x="0" y="113"/>
                    </a:cxn>
                    <a:cxn ang="0">
                      <a:pos x="17" y="113"/>
                    </a:cxn>
                    <a:cxn ang="0">
                      <a:pos x="17" y="108"/>
                    </a:cxn>
                    <a:cxn ang="0">
                      <a:pos x="0" y="108"/>
                    </a:cxn>
                    <a:cxn ang="0">
                      <a:pos x="0" y="113"/>
                    </a:cxn>
                    <a:cxn ang="0">
                      <a:pos x="96" y="117"/>
                    </a:cxn>
                    <a:cxn ang="0">
                      <a:pos x="132" y="117"/>
                    </a:cxn>
                    <a:cxn ang="0">
                      <a:pos x="132" y="115"/>
                    </a:cxn>
                    <a:cxn ang="0">
                      <a:pos x="96" y="115"/>
                    </a:cxn>
                    <a:cxn ang="0">
                      <a:pos x="96" y="117"/>
                    </a:cxn>
                    <a:cxn ang="0">
                      <a:pos x="159" y="111"/>
                    </a:cxn>
                    <a:cxn ang="0">
                      <a:pos x="164" y="111"/>
                    </a:cxn>
                    <a:cxn ang="0">
                      <a:pos x="164" y="108"/>
                    </a:cxn>
                    <a:cxn ang="0">
                      <a:pos x="159" y="108"/>
                    </a:cxn>
                    <a:cxn ang="0">
                      <a:pos x="159" y="111"/>
                    </a:cxn>
                    <a:cxn ang="0">
                      <a:pos x="159" y="116"/>
                    </a:cxn>
                    <a:cxn ang="0">
                      <a:pos x="164" y="116"/>
                    </a:cxn>
                    <a:cxn ang="0">
                      <a:pos x="164" y="113"/>
                    </a:cxn>
                    <a:cxn ang="0">
                      <a:pos x="159" y="113"/>
                    </a:cxn>
                    <a:cxn ang="0">
                      <a:pos x="159" y="116"/>
                    </a:cxn>
                  </a:cxnLst>
                  <a:rect l="0" t="0" r="r" b="b"/>
                  <a:pathLst>
                    <a:path w="164" h="117">
                      <a:moveTo>
                        <a:pt x="138" y="84"/>
                      </a:moveTo>
                      <a:lnTo>
                        <a:pt x="144" y="84"/>
                      </a:lnTo>
                      <a:lnTo>
                        <a:pt x="144" y="82"/>
                      </a:lnTo>
                      <a:lnTo>
                        <a:pt x="138" y="82"/>
                      </a:lnTo>
                      <a:lnTo>
                        <a:pt x="138" y="84"/>
                      </a:lnTo>
                      <a:close/>
                      <a:moveTo>
                        <a:pt x="37" y="70"/>
                      </a:moveTo>
                      <a:lnTo>
                        <a:pt x="37" y="8"/>
                      </a:lnTo>
                      <a:lnTo>
                        <a:pt x="128" y="8"/>
                      </a:lnTo>
                      <a:lnTo>
                        <a:pt x="128" y="70"/>
                      </a:lnTo>
                      <a:lnTo>
                        <a:pt x="37" y="70"/>
                      </a:lnTo>
                      <a:close/>
                      <a:moveTo>
                        <a:pt x="33" y="74"/>
                      </a:moveTo>
                      <a:lnTo>
                        <a:pt x="132" y="74"/>
                      </a:lnTo>
                      <a:lnTo>
                        <a:pt x="132" y="4"/>
                      </a:lnTo>
                      <a:lnTo>
                        <a:pt x="136" y="4"/>
                      </a:lnTo>
                      <a:lnTo>
                        <a:pt x="136" y="0"/>
                      </a:lnTo>
                      <a:lnTo>
                        <a:pt x="29" y="0"/>
                      </a:lnTo>
                      <a:lnTo>
                        <a:pt x="29" y="78"/>
                      </a:lnTo>
                      <a:lnTo>
                        <a:pt x="33" y="78"/>
                      </a:lnTo>
                      <a:lnTo>
                        <a:pt x="33" y="74"/>
                      </a:lnTo>
                      <a:close/>
                      <a:moveTo>
                        <a:pt x="0" y="113"/>
                      </a:moveTo>
                      <a:lnTo>
                        <a:pt x="17" y="113"/>
                      </a:lnTo>
                      <a:lnTo>
                        <a:pt x="17" y="108"/>
                      </a:lnTo>
                      <a:lnTo>
                        <a:pt x="0" y="108"/>
                      </a:lnTo>
                      <a:lnTo>
                        <a:pt x="0" y="113"/>
                      </a:lnTo>
                      <a:close/>
                      <a:moveTo>
                        <a:pt x="96" y="117"/>
                      </a:moveTo>
                      <a:lnTo>
                        <a:pt x="132" y="117"/>
                      </a:lnTo>
                      <a:lnTo>
                        <a:pt x="132" y="115"/>
                      </a:lnTo>
                      <a:lnTo>
                        <a:pt x="96" y="115"/>
                      </a:lnTo>
                      <a:lnTo>
                        <a:pt x="96" y="117"/>
                      </a:lnTo>
                      <a:close/>
                      <a:moveTo>
                        <a:pt x="159" y="111"/>
                      </a:moveTo>
                      <a:lnTo>
                        <a:pt x="164" y="111"/>
                      </a:lnTo>
                      <a:lnTo>
                        <a:pt x="164" y="108"/>
                      </a:lnTo>
                      <a:lnTo>
                        <a:pt x="159" y="108"/>
                      </a:lnTo>
                      <a:lnTo>
                        <a:pt x="159" y="111"/>
                      </a:lnTo>
                      <a:close/>
                      <a:moveTo>
                        <a:pt x="159" y="116"/>
                      </a:moveTo>
                      <a:lnTo>
                        <a:pt x="164" y="116"/>
                      </a:lnTo>
                      <a:lnTo>
                        <a:pt x="164" y="113"/>
                      </a:lnTo>
                      <a:lnTo>
                        <a:pt x="159" y="113"/>
                      </a:lnTo>
                      <a:lnTo>
                        <a:pt x="159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50" name="Rectangle 1342"/>
                <p:cNvSpPr>
                  <a:spLocks noChangeArrowheads="1"/>
                </p:cNvSpPr>
                <p:nvPr/>
              </p:nvSpPr>
              <p:spPr bwMode="auto">
                <a:xfrm>
                  <a:off x="4796" y="2547"/>
                  <a:ext cx="6" cy="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51" name="Rectangle 1343"/>
                <p:cNvSpPr>
                  <a:spLocks noChangeArrowheads="1"/>
                </p:cNvSpPr>
                <p:nvPr/>
              </p:nvSpPr>
              <p:spPr bwMode="auto">
                <a:xfrm>
                  <a:off x="4695" y="2473"/>
                  <a:ext cx="91" cy="6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52" name="Freeform 1344"/>
                <p:cNvSpPr>
                  <a:spLocks/>
                </p:cNvSpPr>
                <p:nvPr/>
              </p:nvSpPr>
              <p:spPr bwMode="auto">
                <a:xfrm>
                  <a:off x="4687" y="2465"/>
                  <a:ext cx="107" cy="78"/>
                </a:xfrm>
                <a:custGeom>
                  <a:avLst/>
                  <a:gdLst/>
                  <a:ahLst/>
                  <a:cxnLst>
                    <a:cxn ang="0">
                      <a:pos x="4" y="74"/>
                    </a:cxn>
                    <a:cxn ang="0">
                      <a:pos x="103" y="74"/>
                    </a:cxn>
                    <a:cxn ang="0">
                      <a:pos x="103" y="4"/>
                    </a:cxn>
                    <a:cxn ang="0">
                      <a:pos x="107" y="4"/>
                    </a:cxn>
                    <a:cxn ang="0">
                      <a:pos x="107" y="0"/>
                    </a:cxn>
                    <a:cxn ang="0">
                      <a:pos x="0" y="0"/>
                    </a:cxn>
                    <a:cxn ang="0">
                      <a:pos x="0" y="78"/>
                    </a:cxn>
                    <a:cxn ang="0">
                      <a:pos x="4" y="78"/>
                    </a:cxn>
                    <a:cxn ang="0">
                      <a:pos x="4" y="74"/>
                    </a:cxn>
                  </a:cxnLst>
                  <a:rect l="0" t="0" r="r" b="b"/>
                  <a:pathLst>
                    <a:path w="107" h="78">
                      <a:moveTo>
                        <a:pt x="4" y="74"/>
                      </a:moveTo>
                      <a:lnTo>
                        <a:pt x="103" y="74"/>
                      </a:lnTo>
                      <a:lnTo>
                        <a:pt x="103" y="4"/>
                      </a:lnTo>
                      <a:lnTo>
                        <a:pt x="107" y="4"/>
                      </a:lnTo>
                      <a:lnTo>
                        <a:pt x="107" y="0"/>
                      </a:lnTo>
                      <a:lnTo>
                        <a:pt x="0" y="0"/>
                      </a:lnTo>
                      <a:lnTo>
                        <a:pt x="0" y="78"/>
                      </a:lnTo>
                      <a:lnTo>
                        <a:pt x="4" y="78"/>
                      </a:lnTo>
                      <a:lnTo>
                        <a:pt x="4" y="7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53" name="Line 1345"/>
                <p:cNvSpPr>
                  <a:spLocks noChangeShapeType="1"/>
                </p:cNvSpPr>
                <p:nvPr/>
              </p:nvSpPr>
              <p:spPr bwMode="auto">
                <a:xfrm>
                  <a:off x="4675" y="2553"/>
                  <a:ext cx="13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54" name="Line 1346"/>
                <p:cNvSpPr>
                  <a:spLocks noChangeShapeType="1"/>
                </p:cNvSpPr>
                <p:nvPr/>
              </p:nvSpPr>
              <p:spPr bwMode="auto">
                <a:xfrm flipV="1">
                  <a:off x="4708" y="2553"/>
                  <a:ext cx="1" cy="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55" name="Line 1347"/>
                <p:cNvSpPr>
                  <a:spLocks noChangeShapeType="1"/>
                </p:cNvSpPr>
                <p:nvPr/>
              </p:nvSpPr>
              <p:spPr bwMode="auto">
                <a:xfrm flipV="1">
                  <a:off x="4740" y="2553"/>
                  <a:ext cx="1" cy="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56" name="Rectangle 1348"/>
                <p:cNvSpPr>
                  <a:spLocks noChangeArrowheads="1"/>
                </p:cNvSpPr>
                <p:nvPr/>
              </p:nvSpPr>
              <p:spPr bwMode="auto">
                <a:xfrm>
                  <a:off x="4658" y="2573"/>
                  <a:ext cx="17" cy="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57" name="Rectangle 1349"/>
                <p:cNvSpPr>
                  <a:spLocks noChangeArrowheads="1"/>
                </p:cNvSpPr>
                <p:nvPr/>
              </p:nvSpPr>
              <p:spPr bwMode="auto">
                <a:xfrm>
                  <a:off x="4754" y="2580"/>
                  <a:ext cx="36" cy="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58" name="Rectangle 1350"/>
                <p:cNvSpPr>
                  <a:spLocks noChangeArrowheads="1"/>
                </p:cNvSpPr>
                <p:nvPr/>
              </p:nvSpPr>
              <p:spPr bwMode="auto">
                <a:xfrm>
                  <a:off x="4817" y="2573"/>
                  <a:ext cx="5" cy="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59" name="Rectangle 1351"/>
                <p:cNvSpPr>
                  <a:spLocks noChangeArrowheads="1"/>
                </p:cNvSpPr>
                <p:nvPr/>
              </p:nvSpPr>
              <p:spPr bwMode="auto">
                <a:xfrm>
                  <a:off x="4817" y="2578"/>
                  <a:ext cx="5" cy="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60" name="Freeform 1352"/>
                <p:cNvSpPr>
                  <a:spLocks noEditPoints="1"/>
                </p:cNvSpPr>
                <p:nvPr/>
              </p:nvSpPr>
              <p:spPr bwMode="auto">
                <a:xfrm>
                  <a:off x="4521" y="2474"/>
                  <a:ext cx="219" cy="17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0" y="172"/>
                    </a:cxn>
                    <a:cxn ang="0">
                      <a:pos x="22" y="161"/>
                    </a:cxn>
                    <a:cxn ang="0">
                      <a:pos x="22" y="0"/>
                    </a:cxn>
                    <a:cxn ang="0">
                      <a:pos x="81" y="0"/>
                    </a:cxn>
                    <a:cxn ang="0">
                      <a:pos x="81" y="161"/>
                    </a:cxn>
                    <a:cxn ang="0">
                      <a:pos x="105" y="172"/>
                    </a:cxn>
                    <a:cxn ang="0">
                      <a:pos x="105" y="176"/>
                    </a:cxn>
                    <a:cxn ang="0">
                      <a:pos x="0" y="176"/>
                    </a:cxn>
                    <a:cxn ang="0">
                      <a:pos x="88" y="151"/>
                    </a:cxn>
                    <a:cxn ang="0">
                      <a:pos x="109" y="151"/>
                    </a:cxn>
                    <a:cxn ang="0">
                      <a:pos x="131" y="157"/>
                    </a:cxn>
                    <a:cxn ang="0">
                      <a:pos x="131" y="170"/>
                    </a:cxn>
                    <a:cxn ang="0">
                      <a:pos x="109" y="170"/>
                    </a:cxn>
                    <a:cxn ang="0">
                      <a:pos x="109" y="176"/>
                    </a:cxn>
                    <a:cxn ang="0">
                      <a:pos x="199" y="176"/>
                    </a:cxn>
                    <a:cxn ang="0">
                      <a:pos x="199" y="170"/>
                    </a:cxn>
                    <a:cxn ang="0">
                      <a:pos x="176" y="170"/>
                    </a:cxn>
                    <a:cxn ang="0">
                      <a:pos x="176" y="157"/>
                    </a:cxn>
                    <a:cxn ang="0">
                      <a:pos x="199" y="151"/>
                    </a:cxn>
                    <a:cxn ang="0">
                      <a:pos x="219" y="151"/>
                    </a:cxn>
                    <a:cxn ang="0">
                      <a:pos x="219" y="44"/>
                    </a:cxn>
                    <a:cxn ang="0">
                      <a:pos x="88" y="44"/>
                    </a:cxn>
                    <a:cxn ang="0">
                      <a:pos x="88" y="151"/>
                    </a:cxn>
                  </a:cxnLst>
                  <a:rect l="0" t="0" r="r" b="b"/>
                  <a:pathLst>
                    <a:path w="219" h="176">
                      <a:moveTo>
                        <a:pt x="0" y="176"/>
                      </a:moveTo>
                      <a:lnTo>
                        <a:pt x="0" y="172"/>
                      </a:lnTo>
                      <a:lnTo>
                        <a:pt x="22" y="161"/>
                      </a:lnTo>
                      <a:lnTo>
                        <a:pt x="22" y="0"/>
                      </a:lnTo>
                      <a:lnTo>
                        <a:pt x="81" y="0"/>
                      </a:lnTo>
                      <a:lnTo>
                        <a:pt x="81" y="161"/>
                      </a:lnTo>
                      <a:lnTo>
                        <a:pt x="105" y="172"/>
                      </a:lnTo>
                      <a:lnTo>
                        <a:pt x="105" y="176"/>
                      </a:lnTo>
                      <a:lnTo>
                        <a:pt x="0" y="176"/>
                      </a:lnTo>
                      <a:close/>
                      <a:moveTo>
                        <a:pt x="88" y="151"/>
                      </a:moveTo>
                      <a:lnTo>
                        <a:pt x="109" y="151"/>
                      </a:lnTo>
                      <a:lnTo>
                        <a:pt x="131" y="157"/>
                      </a:lnTo>
                      <a:lnTo>
                        <a:pt x="131" y="170"/>
                      </a:lnTo>
                      <a:lnTo>
                        <a:pt x="109" y="170"/>
                      </a:lnTo>
                      <a:lnTo>
                        <a:pt x="109" y="176"/>
                      </a:lnTo>
                      <a:lnTo>
                        <a:pt x="199" y="176"/>
                      </a:lnTo>
                      <a:lnTo>
                        <a:pt x="199" y="170"/>
                      </a:lnTo>
                      <a:lnTo>
                        <a:pt x="176" y="170"/>
                      </a:lnTo>
                      <a:lnTo>
                        <a:pt x="176" y="157"/>
                      </a:lnTo>
                      <a:lnTo>
                        <a:pt x="199" y="151"/>
                      </a:lnTo>
                      <a:lnTo>
                        <a:pt x="219" y="151"/>
                      </a:lnTo>
                      <a:lnTo>
                        <a:pt x="219" y="44"/>
                      </a:lnTo>
                      <a:lnTo>
                        <a:pt x="88" y="44"/>
                      </a:lnTo>
                      <a:lnTo>
                        <a:pt x="88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61" name="Line 1353"/>
                <p:cNvSpPr>
                  <a:spLocks noChangeShapeType="1"/>
                </p:cNvSpPr>
                <p:nvPr/>
              </p:nvSpPr>
              <p:spPr bwMode="auto">
                <a:xfrm>
                  <a:off x="4543" y="263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62" name="Line 1354"/>
                <p:cNvSpPr>
                  <a:spLocks noChangeShapeType="1"/>
                </p:cNvSpPr>
                <p:nvPr/>
              </p:nvSpPr>
              <p:spPr bwMode="auto">
                <a:xfrm>
                  <a:off x="4602" y="263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63" name="Line 1355"/>
                <p:cNvSpPr>
                  <a:spLocks noChangeShapeType="1"/>
                </p:cNvSpPr>
                <p:nvPr/>
              </p:nvSpPr>
              <p:spPr bwMode="auto">
                <a:xfrm>
                  <a:off x="4562" y="2529"/>
                  <a:ext cx="2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64" name="Line 1356"/>
                <p:cNvSpPr>
                  <a:spLocks noChangeShapeType="1"/>
                </p:cNvSpPr>
                <p:nvPr/>
              </p:nvSpPr>
              <p:spPr bwMode="auto">
                <a:xfrm>
                  <a:off x="4558" y="2511"/>
                  <a:ext cx="2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65" name="Rectangle 1357"/>
                <p:cNvSpPr>
                  <a:spLocks noChangeArrowheads="1"/>
                </p:cNvSpPr>
                <p:nvPr/>
              </p:nvSpPr>
              <p:spPr bwMode="auto">
                <a:xfrm>
                  <a:off x="4551" y="2482"/>
                  <a:ext cx="43" cy="102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66" name="Freeform 1358"/>
                <p:cNvSpPr>
                  <a:spLocks/>
                </p:cNvSpPr>
                <p:nvPr/>
              </p:nvSpPr>
              <p:spPr bwMode="auto">
                <a:xfrm>
                  <a:off x="4521" y="2474"/>
                  <a:ext cx="105" cy="17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0" y="172"/>
                    </a:cxn>
                    <a:cxn ang="0">
                      <a:pos x="22" y="161"/>
                    </a:cxn>
                    <a:cxn ang="0">
                      <a:pos x="22" y="0"/>
                    </a:cxn>
                    <a:cxn ang="0">
                      <a:pos x="81" y="0"/>
                    </a:cxn>
                    <a:cxn ang="0">
                      <a:pos x="81" y="161"/>
                    </a:cxn>
                    <a:cxn ang="0">
                      <a:pos x="105" y="172"/>
                    </a:cxn>
                    <a:cxn ang="0">
                      <a:pos x="105" y="176"/>
                    </a:cxn>
                    <a:cxn ang="0">
                      <a:pos x="0" y="176"/>
                    </a:cxn>
                  </a:cxnLst>
                  <a:rect l="0" t="0" r="r" b="b"/>
                  <a:pathLst>
                    <a:path w="105" h="176">
                      <a:moveTo>
                        <a:pt x="0" y="176"/>
                      </a:moveTo>
                      <a:lnTo>
                        <a:pt x="0" y="172"/>
                      </a:lnTo>
                      <a:lnTo>
                        <a:pt x="22" y="161"/>
                      </a:lnTo>
                      <a:lnTo>
                        <a:pt x="22" y="0"/>
                      </a:lnTo>
                      <a:lnTo>
                        <a:pt x="81" y="0"/>
                      </a:lnTo>
                      <a:lnTo>
                        <a:pt x="81" y="161"/>
                      </a:lnTo>
                      <a:lnTo>
                        <a:pt x="105" y="172"/>
                      </a:lnTo>
                      <a:lnTo>
                        <a:pt x="105" y="176"/>
                      </a:lnTo>
                      <a:lnTo>
                        <a:pt x="0" y="17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67" name="Freeform 1359"/>
                <p:cNvSpPr>
                  <a:spLocks/>
                </p:cNvSpPr>
                <p:nvPr/>
              </p:nvSpPr>
              <p:spPr bwMode="auto">
                <a:xfrm>
                  <a:off x="4609" y="2518"/>
                  <a:ext cx="131" cy="132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21" y="107"/>
                    </a:cxn>
                    <a:cxn ang="0">
                      <a:pos x="43" y="113"/>
                    </a:cxn>
                    <a:cxn ang="0">
                      <a:pos x="43" y="126"/>
                    </a:cxn>
                    <a:cxn ang="0">
                      <a:pos x="21" y="126"/>
                    </a:cxn>
                    <a:cxn ang="0">
                      <a:pos x="21" y="132"/>
                    </a:cxn>
                    <a:cxn ang="0">
                      <a:pos x="111" y="132"/>
                    </a:cxn>
                    <a:cxn ang="0">
                      <a:pos x="111" y="126"/>
                    </a:cxn>
                    <a:cxn ang="0">
                      <a:pos x="88" y="126"/>
                    </a:cxn>
                    <a:cxn ang="0">
                      <a:pos x="88" y="113"/>
                    </a:cxn>
                    <a:cxn ang="0">
                      <a:pos x="111" y="107"/>
                    </a:cxn>
                    <a:cxn ang="0">
                      <a:pos x="131" y="107"/>
                    </a:cxn>
                    <a:cxn ang="0">
                      <a:pos x="131" y="0"/>
                    </a:cxn>
                    <a:cxn ang="0">
                      <a:pos x="0" y="0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131" h="132">
                      <a:moveTo>
                        <a:pt x="0" y="107"/>
                      </a:moveTo>
                      <a:lnTo>
                        <a:pt x="21" y="107"/>
                      </a:lnTo>
                      <a:lnTo>
                        <a:pt x="43" y="113"/>
                      </a:lnTo>
                      <a:lnTo>
                        <a:pt x="43" y="126"/>
                      </a:lnTo>
                      <a:lnTo>
                        <a:pt x="21" y="126"/>
                      </a:lnTo>
                      <a:lnTo>
                        <a:pt x="21" y="132"/>
                      </a:lnTo>
                      <a:lnTo>
                        <a:pt x="111" y="132"/>
                      </a:lnTo>
                      <a:lnTo>
                        <a:pt x="111" y="126"/>
                      </a:lnTo>
                      <a:lnTo>
                        <a:pt x="88" y="126"/>
                      </a:lnTo>
                      <a:lnTo>
                        <a:pt x="88" y="113"/>
                      </a:lnTo>
                      <a:lnTo>
                        <a:pt x="111" y="107"/>
                      </a:lnTo>
                      <a:lnTo>
                        <a:pt x="131" y="107"/>
                      </a:lnTo>
                      <a:lnTo>
                        <a:pt x="131" y="0"/>
                      </a:lnTo>
                      <a:lnTo>
                        <a:pt x="0" y="0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68" name="Line 1360"/>
                <p:cNvSpPr>
                  <a:spLocks noChangeShapeType="1"/>
                </p:cNvSpPr>
                <p:nvPr/>
              </p:nvSpPr>
              <p:spPr bwMode="auto">
                <a:xfrm>
                  <a:off x="4652" y="2644"/>
                  <a:ext cx="4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69" name="Line 1361"/>
                <p:cNvSpPr>
                  <a:spLocks noChangeShapeType="1"/>
                </p:cNvSpPr>
                <p:nvPr/>
              </p:nvSpPr>
              <p:spPr bwMode="auto">
                <a:xfrm>
                  <a:off x="4652" y="2631"/>
                  <a:ext cx="4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70" name="Line 1362"/>
                <p:cNvSpPr>
                  <a:spLocks noChangeShapeType="1"/>
                </p:cNvSpPr>
                <p:nvPr/>
              </p:nvSpPr>
              <p:spPr bwMode="auto">
                <a:xfrm>
                  <a:off x="4630" y="2625"/>
                  <a:ext cx="9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71" name="Freeform 1363"/>
                <p:cNvSpPr>
                  <a:spLocks noEditPoints="1"/>
                </p:cNvSpPr>
                <p:nvPr/>
              </p:nvSpPr>
              <p:spPr bwMode="auto">
                <a:xfrm>
                  <a:off x="4549" y="2591"/>
                  <a:ext cx="47" cy="48"/>
                </a:xfrm>
                <a:custGeom>
                  <a:avLst/>
                  <a:gdLst/>
                  <a:ahLst/>
                  <a:cxnLst>
                    <a:cxn ang="0">
                      <a:pos x="3" y="30"/>
                    </a:cxn>
                    <a:cxn ang="0">
                      <a:pos x="0" y="0"/>
                    </a:cxn>
                    <a:cxn ang="0">
                      <a:pos x="7" y="30"/>
                    </a:cxn>
                    <a:cxn ang="0">
                      <a:pos x="11" y="0"/>
                    </a:cxn>
                    <a:cxn ang="0">
                      <a:pos x="7" y="30"/>
                    </a:cxn>
                    <a:cxn ang="0">
                      <a:pos x="18" y="30"/>
                    </a:cxn>
                    <a:cxn ang="0">
                      <a:pos x="14" y="0"/>
                    </a:cxn>
                    <a:cxn ang="0">
                      <a:pos x="22" y="30"/>
                    </a:cxn>
                    <a:cxn ang="0">
                      <a:pos x="25" y="0"/>
                    </a:cxn>
                    <a:cxn ang="0">
                      <a:pos x="22" y="30"/>
                    </a:cxn>
                    <a:cxn ang="0">
                      <a:pos x="32" y="30"/>
                    </a:cxn>
                    <a:cxn ang="0">
                      <a:pos x="29" y="0"/>
                    </a:cxn>
                    <a:cxn ang="0">
                      <a:pos x="36" y="30"/>
                    </a:cxn>
                    <a:cxn ang="0">
                      <a:pos x="40" y="0"/>
                    </a:cxn>
                    <a:cxn ang="0">
                      <a:pos x="36" y="30"/>
                    </a:cxn>
                    <a:cxn ang="0">
                      <a:pos x="47" y="30"/>
                    </a:cxn>
                    <a:cxn ang="0">
                      <a:pos x="43" y="0"/>
                    </a:cxn>
                    <a:cxn ang="0">
                      <a:pos x="43" y="48"/>
                    </a:cxn>
                    <a:cxn ang="0">
                      <a:pos x="47" y="33"/>
                    </a:cxn>
                    <a:cxn ang="0">
                      <a:pos x="43" y="48"/>
                    </a:cxn>
                    <a:cxn ang="0">
                      <a:pos x="40" y="48"/>
                    </a:cxn>
                    <a:cxn ang="0">
                      <a:pos x="36" y="33"/>
                    </a:cxn>
                    <a:cxn ang="0">
                      <a:pos x="29" y="48"/>
                    </a:cxn>
                    <a:cxn ang="0">
                      <a:pos x="32" y="33"/>
                    </a:cxn>
                    <a:cxn ang="0">
                      <a:pos x="29" y="48"/>
                    </a:cxn>
                    <a:cxn ang="0">
                      <a:pos x="25" y="48"/>
                    </a:cxn>
                    <a:cxn ang="0">
                      <a:pos x="22" y="33"/>
                    </a:cxn>
                    <a:cxn ang="0">
                      <a:pos x="14" y="48"/>
                    </a:cxn>
                    <a:cxn ang="0">
                      <a:pos x="18" y="33"/>
                    </a:cxn>
                    <a:cxn ang="0">
                      <a:pos x="14" y="48"/>
                    </a:cxn>
                    <a:cxn ang="0">
                      <a:pos x="11" y="48"/>
                    </a:cxn>
                    <a:cxn ang="0">
                      <a:pos x="7" y="33"/>
                    </a:cxn>
                    <a:cxn ang="0">
                      <a:pos x="0" y="48"/>
                    </a:cxn>
                    <a:cxn ang="0">
                      <a:pos x="3" y="33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47" h="48">
                      <a:moveTo>
                        <a:pt x="0" y="30"/>
                      </a:moveTo>
                      <a:lnTo>
                        <a:pt x="3" y="3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close/>
                      <a:moveTo>
                        <a:pt x="7" y="30"/>
                      </a:moveTo>
                      <a:lnTo>
                        <a:pt x="11" y="3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7" y="30"/>
                      </a:lnTo>
                      <a:close/>
                      <a:moveTo>
                        <a:pt x="14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30"/>
                      </a:lnTo>
                      <a:close/>
                      <a:moveTo>
                        <a:pt x="22" y="30"/>
                      </a:moveTo>
                      <a:lnTo>
                        <a:pt x="25" y="30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22" y="30"/>
                      </a:lnTo>
                      <a:close/>
                      <a:moveTo>
                        <a:pt x="29" y="30"/>
                      </a:moveTo>
                      <a:lnTo>
                        <a:pt x="32" y="30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9" y="30"/>
                      </a:lnTo>
                      <a:close/>
                      <a:moveTo>
                        <a:pt x="36" y="30"/>
                      </a:move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36" y="0"/>
                      </a:lnTo>
                      <a:lnTo>
                        <a:pt x="36" y="30"/>
                      </a:lnTo>
                      <a:close/>
                      <a:moveTo>
                        <a:pt x="43" y="30"/>
                      </a:moveTo>
                      <a:lnTo>
                        <a:pt x="47" y="3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43" y="30"/>
                      </a:lnTo>
                      <a:close/>
                      <a:moveTo>
                        <a:pt x="43" y="48"/>
                      </a:moveTo>
                      <a:lnTo>
                        <a:pt x="47" y="48"/>
                      </a:lnTo>
                      <a:lnTo>
                        <a:pt x="47" y="33"/>
                      </a:lnTo>
                      <a:lnTo>
                        <a:pt x="43" y="33"/>
                      </a:lnTo>
                      <a:lnTo>
                        <a:pt x="43" y="48"/>
                      </a:lnTo>
                      <a:close/>
                      <a:moveTo>
                        <a:pt x="36" y="48"/>
                      </a:moveTo>
                      <a:lnTo>
                        <a:pt x="40" y="48"/>
                      </a:lnTo>
                      <a:lnTo>
                        <a:pt x="40" y="33"/>
                      </a:lnTo>
                      <a:lnTo>
                        <a:pt x="36" y="33"/>
                      </a:lnTo>
                      <a:lnTo>
                        <a:pt x="36" y="48"/>
                      </a:lnTo>
                      <a:close/>
                      <a:moveTo>
                        <a:pt x="29" y="48"/>
                      </a:moveTo>
                      <a:lnTo>
                        <a:pt x="32" y="48"/>
                      </a:lnTo>
                      <a:lnTo>
                        <a:pt x="32" y="33"/>
                      </a:lnTo>
                      <a:lnTo>
                        <a:pt x="29" y="33"/>
                      </a:lnTo>
                      <a:lnTo>
                        <a:pt x="29" y="48"/>
                      </a:lnTo>
                      <a:close/>
                      <a:moveTo>
                        <a:pt x="22" y="48"/>
                      </a:moveTo>
                      <a:lnTo>
                        <a:pt x="25" y="48"/>
                      </a:lnTo>
                      <a:lnTo>
                        <a:pt x="25" y="33"/>
                      </a:lnTo>
                      <a:lnTo>
                        <a:pt x="22" y="33"/>
                      </a:lnTo>
                      <a:lnTo>
                        <a:pt x="22" y="48"/>
                      </a:lnTo>
                      <a:close/>
                      <a:moveTo>
                        <a:pt x="14" y="48"/>
                      </a:moveTo>
                      <a:lnTo>
                        <a:pt x="18" y="48"/>
                      </a:lnTo>
                      <a:lnTo>
                        <a:pt x="18" y="33"/>
                      </a:lnTo>
                      <a:lnTo>
                        <a:pt x="14" y="33"/>
                      </a:lnTo>
                      <a:lnTo>
                        <a:pt x="14" y="48"/>
                      </a:lnTo>
                      <a:close/>
                      <a:moveTo>
                        <a:pt x="7" y="48"/>
                      </a:moveTo>
                      <a:lnTo>
                        <a:pt x="11" y="48"/>
                      </a:lnTo>
                      <a:lnTo>
                        <a:pt x="11" y="33"/>
                      </a:lnTo>
                      <a:lnTo>
                        <a:pt x="7" y="33"/>
                      </a:lnTo>
                      <a:lnTo>
                        <a:pt x="7" y="48"/>
                      </a:lnTo>
                      <a:close/>
                      <a:moveTo>
                        <a:pt x="0" y="48"/>
                      </a:moveTo>
                      <a:lnTo>
                        <a:pt x="3" y="48"/>
                      </a:lnTo>
                      <a:lnTo>
                        <a:pt x="3" y="33"/>
                      </a:lnTo>
                      <a:lnTo>
                        <a:pt x="0" y="33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72" name="Rectangle 1364"/>
                <p:cNvSpPr>
                  <a:spLocks noChangeArrowheads="1"/>
                </p:cNvSpPr>
                <p:nvPr/>
              </p:nvSpPr>
              <p:spPr bwMode="auto">
                <a:xfrm>
                  <a:off x="4554" y="2485"/>
                  <a:ext cx="37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73" name="Freeform 1365"/>
                <p:cNvSpPr>
                  <a:spLocks/>
                </p:cNvSpPr>
                <p:nvPr/>
              </p:nvSpPr>
              <p:spPr bwMode="auto">
                <a:xfrm>
                  <a:off x="4554" y="2485"/>
                  <a:ext cx="37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4"/>
                    </a:cxn>
                    <a:cxn ang="0">
                      <a:pos x="33" y="4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37" h="4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33" y="4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74" name="Rectangle 1366"/>
                <p:cNvSpPr>
                  <a:spLocks noChangeArrowheads="1"/>
                </p:cNvSpPr>
                <p:nvPr/>
              </p:nvSpPr>
              <p:spPr bwMode="auto">
                <a:xfrm>
                  <a:off x="4554" y="2503"/>
                  <a:ext cx="37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75" name="Rectangle 1367"/>
                <p:cNvSpPr>
                  <a:spLocks noChangeArrowheads="1"/>
                </p:cNvSpPr>
                <p:nvPr/>
              </p:nvSpPr>
              <p:spPr bwMode="auto">
                <a:xfrm>
                  <a:off x="4554" y="2522"/>
                  <a:ext cx="37" cy="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76" name="Rectangle 1368"/>
                <p:cNvSpPr>
                  <a:spLocks noChangeArrowheads="1"/>
                </p:cNvSpPr>
                <p:nvPr/>
              </p:nvSpPr>
              <p:spPr bwMode="auto">
                <a:xfrm>
                  <a:off x="4554" y="2540"/>
                  <a:ext cx="37" cy="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77" name="Rectangle 1369"/>
                <p:cNvSpPr>
                  <a:spLocks noChangeArrowheads="1"/>
                </p:cNvSpPr>
                <p:nvPr/>
              </p:nvSpPr>
              <p:spPr bwMode="auto">
                <a:xfrm>
                  <a:off x="4554" y="2558"/>
                  <a:ext cx="37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78" name="Rectangle 1370"/>
                <p:cNvSpPr>
                  <a:spLocks noChangeArrowheads="1"/>
                </p:cNvSpPr>
                <p:nvPr/>
              </p:nvSpPr>
              <p:spPr bwMode="auto">
                <a:xfrm>
                  <a:off x="4549" y="2591"/>
                  <a:ext cx="3" cy="3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79" name="Rectangle 1371"/>
                <p:cNvSpPr>
                  <a:spLocks noChangeArrowheads="1"/>
                </p:cNvSpPr>
                <p:nvPr/>
              </p:nvSpPr>
              <p:spPr bwMode="auto">
                <a:xfrm>
                  <a:off x="4556" y="2591"/>
                  <a:ext cx="4" cy="3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80" name="Rectangle 1372"/>
                <p:cNvSpPr>
                  <a:spLocks noChangeArrowheads="1"/>
                </p:cNvSpPr>
                <p:nvPr/>
              </p:nvSpPr>
              <p:spPr bwMode="auto">
                <a:xfrm>
                  <a:off x="4563" y="2591"/>
                  <a:ext cx="4" cy="3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81" name="Rectangle 1373"/>
                <p:cNvSpPr>
                  <a:spLocks noChangeArrowheads="1"/>
                </p:cNvSpPr>
                <p:nvPr/>
              </p:nvSpPr>
              <p:spPr bwMode="auto">
                <a:xfrm>
                  <a:off x="4571" y="2591"/>
                  <a:ext cx="3" cy="3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82" name="Rectangle 1374"/>
                <p:cNvSpPr>
                  <a:spLocks noChangeArrowheads="1"/>
                </p:cNvSpPr>
                <p:nvPr/>
              </p:nvSpPr>
              <p:spPr bwMode="auto">
                <a:xfrm>
                  <a:off x="4578" y="2591"/>
                  <a:ext cx="3" cy="3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83" name="Rectangle 1375"/>
                <p:cNvSpPr>
                  <a:spLocks noChangeArrowheads="1"/>
                </p:cNvSpPr>
                <p:nvPr/>
              </p:nvSpPr>
              <p:spPr bwMode="auto">
                <a:xfrm>
                  <a:off x="4585" y="2591"/>
                  <a:ext cx="4" cy="3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84" name="Rectangle 1376"/>
                <p:cNvSpPr>
                  <a:spLocks noChangeArrowheads="1"/>
                </p:cNvSpPr>
                <p:nvPr/>
              </p:nvSpPr>
              <p:spPr bwMode="auto">
                <a:xfrm>
                  <a:off x="4592" y="2591"/>
                  <a:ext cx="4" cy="3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85" name="Rectangle 1377"/>
                <p:cNvSpPr>
                  <a:spLocks noChangeArrowheads="1"/>
                </p:cNvSpPr>
                <p:nvPr/>
              </p:nvSpPr>
              <p:spPr bwMode="auto">
                <a:xfrm>
                  <a:off x="4592" y="2624"/>
                  <a:ext cx="4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86" name="Rectangle 1378"/>
                <p:cNvSpPr>
                  <a:spLocks noChangeArrowheads="1"/>
                </p:cNvSpPr>
                <p:nvPr/>
              </p:nvSpPr>
              <p:spPr bwMode="auto">
                <a:xfrm>
                  <a:off x="4585" y="2624"/>
                  <a:ext cx="4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87" name="Rectangle 1379"/>
                <p:cNvSpPr>
                  <a:spLocks noChangeArrowheads="1"/>
                </p:cNvSpPr>
                <p:nvPr/>
              </p:nvSpPr>
              <p:spPr bwMode="auto">
                <a:xfrm>
                  <a:off x="4578" y="2624"/>
                  <a:ext cx="3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88" name="Rectangle 1380"/>
                <p:cNvSpPr>
                  <a:spLocks noChangeArrowheads="1"/>
                </p:cNvSpPr>
                <p:nvPr/>
              </p:nvSpPr>
              <p:spPr bwMode="auto">
                <a:xfrm>
                  <a:off x="4571" y="2624"/>
                  <a:ext cx="3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89" name="Rectangle 1381"/>
                <p:cNvSpPr>
                  <a:spLocks noChangeArrowheads="1"/>
                </p:cNvSpPr>
                <p:nvPr/>
              </p:nvSpPr>
              <p:spPr bwMode="auto">
                <a:xfrm>
                  <a:off x="4563" y="2624"/>
                  <a:ext cx="4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90" name="Rectangle 1382"/>
                <p:cNvSpPr>
                  <a:spLocks noChangeArrowheads="1"/>
                </p:cNvSpPr>
                <p:nvPr/>
              </p:nvSpPr>
              <p:spPr bwMode="auto">
                <a:xfrm>
                  <a:off x="4556" y="2624"/>
                  <a:ext cx="4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91" name="Rectangle 1383"/>
                <p:cNvSpPr>
                  <a:spLocks noChangeArrowheads="1"/>
                </p:cNvSpPr>
                <p:nvPr/>
              </p:nvSpPr>
              <p:spPr bwMode="auto">
                <a:xfrm>
                  <a:off x="4549" y="2624"/>
                  <a:ext cx="3" cy="1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92" name="Line 1384"/>
                <p:cNvSpPr>
                  <a:spLocks noChangeShapeType="1"/>
                </p:cNvSpPr>
                <p:nvPr/>
              </p:nvSpPr>
              <p:spPr bwMode="auto">
                <a:xfrm flipV="1">
                  <a:off x="4554" y="2489"/>
                  <a:ext cx="4" cy="1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93" name="Line 1385"/>
                <p:cNvSpPr>
                  <a:spLocks noChangeShapeType="1"/>
                </p:cNvSpPr>
                <p:nvPr/>
              </p:nvSpPr>
              <p:spPr bwMode="auto">
                <a:xfrm>
                  <a:off x="4587" y="2489"/>
                  <a:ext cx="4" cy="1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94" name="Line 1386"/>
                <p:cNvSpPr>
                  <a:spLocks noChangeShapeType="1"/>
                </p:cNvSpPr>
                <p:nvPr/>
              </p:nvSpPr>
              <p:spPr bwMode="auto">
                <a:xfrm>
                  <a:off x="4556" y="2553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95" name="Line 1387"/>
                <p:cNvSpPr>
                  <a:spLocks noChangeShapeType="1"/>
                </p:cNvSpPr>
                <p:nvPr/>
              </p:nvSpPr>
              <p:spPr bwMode="auto">
                <a:xfrm>
                  <a:off x="4556" y="2550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96" name="Line 1388"/>
                <p:cNvSpPr>
                  <a:spLocks noChangeShapeType="1"/>
                </p:cNvSpPr>
                <p:nvPr/>
              </p:nvSpPr>
              <p:spPr bwMode="auto">
                <a:xfrm>
                  <a:off x="4556" y="2547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97" name="Line 1389"/>
                <p:cNvSpPr>
                  <a:spLocks noChangeShapeType="1"/>
                </p:cNvSpPr>
                <p:nvPr/>
              </p:nvSpPr>
              <p:spPr bwMode="auto">
                <a:xfrm>
                  <a:off x="4556" y="2544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98" name="Line 1390"/>
                <p:cNvSpPr>
                  <a:spLocks noChangeShapeType="1"/>
                </p:cNvSpPr>
                <p:nvPr/>
              </p:nvSpPr>
              <p:spPr bwMode="auto">
                <a:xfrm>
                  <a:off x="4556" y="2542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999" name="Rectangle 1391"/>
                <p:cNvSpPr>
                  <a:spLocks noChangeArrowheads="1"/>
                </p:cNvSpPr>
                <p:nvPr/>
              </p:nvSpPr>
              <p:spPr bwMode="auto">
                <a:xfrm>
                  <a:off x="4573" y="2507"/>
                  <a:ext cx="11" cy="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00" name="Rectangle 1392"/>
                <p:cNvSpPr>
                  <a:spLocks noChangeArrowheads="1"/>
                </p:cNvSpPr>
                <p:nvPr/>
              </p:nvSpPr>
              <p:spPr bwMode="auto">
                <a:xfrm>
                  <a:off x="4583" y="2532"/>
                  <a:ext cx="5" cy="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01" name="Rectangle 1393"/>
                <p:cNvSpPr>
                  <a:spLocks noChangeArrowheads="1"/>
                </p:cNvSpPr>
                <p:nvPr/>
              </p:nvSpPr>
              <p:spPr bwMode="auto">
                <a:xfrm>
                  <a:off x="4583" y="2542"/>
                  <a:ext cx="5" cy="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02" name="Rectangle 1394"/>
                <p:cNvSpPr>
                  <a:spLocks noChangeArrowheads="1"/>
                </p:cNvSpPr>
                <p:nvPr/>
              </p:nvSpPr>
              <p:spPr bwMode="auto">
                <a:xfrm>
                  <a:off x="4583" y="2546"/>
                  <a:ext cx="5" cy="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03" name="Freeform 1395"/>
                <p:cNvSpPr>
                  <a:spLocks noEditPoints="1"/>
                </p:cNvSpPr>
                <p:nvPr/>
              </p:nvSpPr>
              <p:spPr bwMode="auto">
                <a:xfrm>
                  <a:off x="4567" y="2527"/>
                  <a:ext cx="169" cy="9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1" y="4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63" y="94"/>
                    </a:cxn>
                    <a:cxn ang="0">
                      <a:pos x="169" y="94"/>
                    </a:cxn>
                    <a:cxn ang="0">
                      <a:pos x="169" y="92"/>
                    </a:cxn>
                    <a:cxn ang="0">
                      <a:pos x="163" y="92"/>
                    </a:cxn>
                    <a:cxn ang="0">
                      <a:pos x="163" y="94"/>
                    </a:cxn>
                    <a:cxn ang="0">
                      <a:pos x="63" y="73"/>
                    </a:cxn>
                    <a:cxn ang="0">
                      <a:pos x="63" y="12"/>
                    </a:cxn>
                    <a:cxn ang="0">
                      <a:pos x="153" y="12"/>
                    </a:cxn>
                    <a:cxn ang="0">
                      <a:pos x="153" y="73"/>
                    </a:cxn>
                    <a:cxn ang="0">
                      <a:pos x="63" y="73"/>
                    </a:cxn>
                    <a:cxn ang="0">
                      <a:pos x="59" y="77"/>
                    </a:cxn>
                    <a:cxn ang="0">
                      <a:pos x="157" y="77"/>
                    </a:cxn>
                    <a:cxn ang="0">
                      <a:pos x="157" y="8"/>
                    </a:cxn>
                    <a:cxn ang="0">
                      <a:pos x="161" y="8"/>
                    </a:cxn>
                    <a:cxn ang="0">
                      <a:pos x="161" y="3"/>
                    </a:cxn>
                    <a:cxn ang="0">
                      <a:pos x="54" y="3"/>
                    </a:cxn>
                    <a:cxn ang="0">
                      <a:pos x="54" y="81"/>
                    </a:cxn>
                    <a:cxn ang="0">
                      <a:pos x="59" y="81"/>
                    </a:cxn>
                    <a:cxn ang="0">
                      <a:pos x="59" y="77"/>
                    </a:cxn>
                  </a:cxnLst>
                  <a:rect l="0" t="0" r="r" b="b"/>
                  <a:pathLst>
                    <a:path w="169" h="9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  <a:moveTo>
                        <a:pt x="163" y="94"/>
                      </a:moveTo>
                      <a:lnTo>
                        <a:pt x="169" y="94"/>
                      </a:lnTo>
                      <a:lnTo>
                        <a:pt x="169" y="92"/>
                      </a:lnTo>
                      <a:lnTo>
                        <a:pt x="163" y="92"/>
                      </a:lnTo>
                      <a:lnTo>
                        <a:pt x="163" y="94"/>
                      </a:lnTo>
                      <a:close/>
                      <a:moveTo>
                        <a:pt x="63" y="73"/>
                      </a:moveTo>
                      <a:lnTo>
                        <a:pt x="63" y="12"/>
                      </a:lnTo>
                      <a:lnTo>
                        <a:pt x="153" y="12"/>
                      </a:lnTo>
                      <a:lnTo>
                        <a:pt x="153" y="73"/>
                      </a:lnTo>
                      <a:lnTo>
                        <a:pt x="63" y="73"/>
                      </a:lnTo>
                      <a:close/>
                      <a:moveTo>
                        <a:pt x="59" y="77"/>
                      </a:moveTo>
                      <a:lnTo>
                        <a:pt x="157" y="77"/>
                      </a:lnTo>
                      <a:lnTo>
                        <a:pt x="157" y="8"/>
                      </a:lnTo>
                      <a:lnTo>
                        <a:pt x="161" y="8"/>
                      </a:lnTo>
                      <a:lnTo>
                        <a:pt x="161" y="3"/>
                      </a:lnTo>
                      <a:lnTo>
                        <a:pt x="54" y="3"/>
                      </a:lnTo>
                      <a:lnTo>
                        <a:pt x="54" y="81"/>
                      </a:lnTo>
                      <a:lnTo>
                        <a:pt x="59" y="81"/>
                      </a:lnTo>
                      <a:lnTo>
                        <a:pt x="59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04" name="Rectangle 1396"/>
                <p:cNvSpPr>
                  <a:spLocks noChangeArrowheads="1"/>
                </p:cNvSpPr>
                <p:nvPr/>
              </p:nvSpPr>
              <p:spPr bwMode="auto">
                <a:xfrm>
                  <a:off x="4567" y="2527"/>
                  <a:ext cx="11" cy="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05" name="Rectangle 1397"/>
                <p:cNvSpPr>
                  <a:spLocks noChangeArrowheads="1"/>
                </p:cNvSpPr>
                <p:nvPr/>
              </p:nvSpPr>
              <p:spPr bwMode="auto">
                <a:xfrm>
                  <a:off x="4730" y="2619"/>
                  <a:ext cx="6" cy="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06" name="Rectangle 1398"/>
                <p:cNvSpPr>
                  <a:spLocks noChangeArrowheads="1"/>
                </p:cNvSpPr>
                <p:nvPr/>
              </p:nvSpPr>
              <p:spPr bwMode="auto">
                <a:xfrm>
                  <a:off x="4630" y="2539"/>
                  <a:ext cx="90" cy="6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07" name="Freeform 1399"/>
                <p:cNvSpPr>
                  <a:spLocks/>
                </p:cNvSpPr>
                <p:nvPr/>
              </p:nvSpPr>
              <p:spPr bwMode="auto">
                <a:xfrm>
                  <a:off x="4621" y="2530"/>
                  <a:ext cx="107" cy="78"/>
                </a:xfrm>
                <a:custGeom>
                  <a:avLst/>
                  <a:gdLst/>
                  <a:ahLst/>
                  <a:cxnLst>
                    <a:cxn ang="0">
                      <a:pos x="5" y="74"/>
                    </a:cxn>
                    <a:cxn ang="0">
                      <a:pos x="103" y="74"/>
                    </a:cxn>
                    <a:cxn ang="0">
                      <a:pos x="103" y="5"/>
                    </a:cxn>
                    <a:cxn ang="0">
                      <a:pos x="107" y="5"/>
                    </a:cxn>
                    <a:cxn ang="0">
                      <a:pos x="107" y="0"/>
                    </a:cxn>
                    <a:cxn ang="0">
                      <a:pos x="0" y="0"/>
                    </a:cxn>
                    <a:cxn ang="0">
                      <a:pos x="0" y="78"/>
                    </a:cxn>
                    <a:cxn ang="0">
                      <a:pos x="5" y="78"/>
                    </a:cxn>
                    <a:cxn ang="0">
                      <a:pos x="5" y="74"/>
                    </a:cxn>
                  </a:cxnLst>
                  <a:rect l="0" t="0" r="r" b="b"/>
                  <a:pathLst>
                    <a:path w="107" h="78">
                      <a:moveTo>
                        <a:pt x="5" y="74"/>
                      </a:moveTo>
                      <a:lnTo>
                        <a:pt x="103" y="74"/>
                      </a:lnTo>
                      <a:lnTo>
                        <a:pt x="103" y="5"/>
                      </a:lnTo>
                      <a:lnTo>
                        <a:pt x="107" y="5"/>
                      </a:lnTo>
                      <a:lnTo>
                        <a:pt x="107" y="0"/>
                      </a:lnTo>
                      <a:lnTo>
                        <a:pt x="0" y="0"/>
                      </a:lnTo>
                      <a:lnTo>
                        <a:pt x="0" y="78"/>
                      </a:lnTo>
                      <a:lnTo>
                        <a:pt x="5" y="78"/>
                      </a:lnTo>
                      <a:lnTo>
                        <a:pt x="5" y="7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08" name="Freeform 1400"/>
                <p:cNvSpPr>
                  <a:spLocks/>
                </p:cNvSpPr>
                <p:nvPr/>
              </p:nvSpPr>
              <p:spPr bwMode="auto">
                <a:xfrm>
                  <a:off x="4609" y="2619"/>
                  <a:ext cx="6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6" y="0"/>
                    </a:cxn>
                    <a:cxn ang="0">
                      <a:pos x="66" y="6"/>
                    </a:cxn>
                  </a:cxnLst>
                  <a:rect l="0" t="0" r="r" b="b"/>
                  <a:pathLst>
                    <a:path w="66" h="6">
                      <a:moveTo>
                        <a:pt x="0" y="0"/>
                      </a:moveTo>
                      <a:lnTo>
                        <a:pt x="66" y="0"/>
                      </a:lnTo>
                      <a:lnTo>
                        <a:pt x="66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09" name="Line 1401"/>
                <p:cNvSpPr>
                  <a:spLocks noChangeShapeType="1"/>
                </p:cNvSpPr>
                <p:nvPr/>
              </p:nvSpPr>
              <p:spPr bwMode="auto">
                <a:xfrm flipV="1">
                  <a:off x="4642" y="2619"/>
                  <a:ext cx="1" cy="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70010" name="Line 1402"/>
              <p:cNvSpPr>
                <a:spLocks noChangeShapeType="1"/>
              </p:cNvSpPr>
              <p:nvPr/>
            </p:nvSpPr>
            <p:spPr bwMode="auto">
              <a:xfrm>
                <a:off x="3801" y="2513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11" name="Line 1403"/>
              <p:cNvSpPr>
                <a:spLocks noChangeShapeType="1"/>
              </p:cNvSpPr>
              <p:nvPr/>
            </p:nvSpPr>
            <p:spPr bwMode="auto">
              <a:xfrm>
                <a:off x="3834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12" name="Line 1404"/>
              <p:cNvSpPr>
                <a:spLocks noChangeShapeType="1"/>
              </p:cNvSpPr>
              <p:nvPr/>
            </p:nvSpPr>
            <p:spPr bwMode="auto">
              <a:xfrm>
                <a:off x="3866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13" name="Line 1405"/>
              <p:cNvSpPr>
                <a:spLocks noChangeShapeType="1"/>
              </p:cNvSpPr>
              <p:nvPr/>
            </p:nvSpPr>
            <p:spPr bwMode="auto">
              <a:xfrm>
                <a:off x="3898" y="2513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14" name="Line 1406"/>
              <p:cNvSpPr>
                <a:spLocks noChangeShapeType="1"/>
              </p:cNvSpPr>
              <p:nvPr/>
            </p:nvSpPr>
            <p:spPr bwMode="auto">
              <a:xfrm>
                <a:off x="3931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15" name="Line 1407"/>
              <p:cNvSpPr>
                <a:spLocks noChangeShapeType="1"/>
              </p:cNvSpPr>
              <p:nvPr/>
            </p:nvSpPr>
            <p:spPr bwMode="auto">
              <a:xfrm>
                <a:off x="3963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16" name="Line 1408"/>
              <p:cNvSpPr>
                <a:spLocks noChangeShapeType="1"/>
              </p:cNvSpPr>
              <p:nvPr/>
            </p:nvSpPr>
            <p:spPr bwMode="auto">
              <a:xfrm>
                <a:off x="3995" y="2513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17" name="Line 1409"/>
              <p:cNvSpPr>
                <a:spLocks noChangeShapeType="1"/>
              </p:cNvSpPr>
              <p:nvPr/>
            </p:nvSpPr>
            <p:spPr bwMode="auto">
              <a:xfrm>
                <a:off x="4028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18" name="Line 1410"/>
              <p:cNvSpPr>
                <a:spLocks noChangeShapeType="1"/>
              </p:cNvSpPr>
              <p:nvPr/>
            </p:nvSpPr>
            <p:spPr bwMode="auto">
              <a:xfrm>
                <a:off x="4060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19" name="Line 1411"/>
              <p:cNvSpPr>
                <a:spLocks noChangeShapeType="1"/>
              </p:cNvSpPr>
              <p:nvPr/>
            </p:nvSpPr>
            <p:spPr bwMode="auto">
              <a:xfrm>
                <a:off x="4092" y="2513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20" name="Line 1412"/>
              <p:cNvSpPr>
                <a:spLocks noChangeShapeType="1"/>
              </p:cNvSpPr>
              <p:nvPr/>
            </p:nvSpPr>
            <p:spPr bwMode="auto">
              <a:xfrm>
                <a:off x="4125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21" name="Line 1413"/>
              <p:cNvSpPr>
                <a:spLocks noChangeShapeType="1"/>
              </p:cNvSpPr>
              <p:nvPr/>
            </p:nvSpPr>
            <p:spPr bwMode="auto">
              <a:xfrm>
                <a:off x="4157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22" name="Line 1414"/>
              <p:cNvSpPr>
                <a:spLocks noChangeShapeType="1"/>
              </p:cNvSpPr>
              <p:nvPr/>
            </p:nvSpPr>
            <p:spPr bwMode="auto">
              <a:xfrm>
                <a:off x="4189" y="2513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23" name="Line 1415"/>
              <p:cNvSpPr>
                <a:spLocks noChangeShapeType="1"/>
              </p:cNvSpPr>
              <p:nvPr/>
            </p:nvSpPr>
            <p:spPr bwMode="auto">
              <a:xfrm>
                <a:off x="4222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24" name="Line 1416"/>
              <p:cNvSpPr>
                <a:spLocks noChangeShapeType="1"/>
              </p:cNvSpPr>
              <p:nvPr/>
            </p:nvSpPr>
            <p:spPr bwMode="auto">
              <a:xfrm>
                <a:off x="4254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25" name="Line 1417"/>
              <p:cNvSpPr>
                <a:spLocks noChangeShapeType="1"/>
              </p:cNvSpPr>
              <p:nvPr/>
            </p:nvSpPr>
            <p:spPr bwMode="auto">
              <a:xfrm>
                <a:off x="4286" y="2513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26" name="Line 1418"/>
              <p:cNvSpPr>
                <a:spLocks noChangeShapeType="1"/>
              </p:cNvSpPr>
              <p:nvPr/>
            </p:nvSpPr>
            <p:spPr bwMode="auto">
              <a:xfrm>
                <a:off x="4319" y="251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27" name="Freeform 1419"/>
              <p:cNvSpPr>
                <a:spLocks/>
              </p:cNvSpPr>
              <p:nvPr/>
            </p:nvSpPr>
            <p:spPr bwMode="auto">
              <a:xfrm>
                <a:off x="4351" y="2503"/>
                <a:ext cx="6" cy="1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5" y="25"/>
                  </a:cxn>
                  <a:cxn ang="0">
                    <a:pos x="15" y="0"/>
                  </a:cxn>
                </a:cxnLst>
                <a:rect l="0" t="0" r="r" b="b"/>
                <a:pathLst>
                  <a:path w="15" h="25">
                    <a:moveTo>
                      <a:pt x="0" y="25"/>
                    </a:moveTo>
                    <a:lnTo>
                      <a:pt x="15" y="25"/>
                    </a:lnTo>
                    <a:lnTo>
                      <a:pt x="1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28" name="Line 1420"/>
              <p:cNvSpPr>
                <a:spLocks noChangeShapeType="1"/>
              </p:cNvSpPr>
              <p:nvPr/>
            </p:nvSpPr>
            <p:spPr bwMode="auto">
              <a:xfrm flipV="1">
                <a:off x="4357" y="2471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29" name="Line 1421"/>
              <p:cNvSpPr>
                <a:spLocks noChangeShapeType="1"/>
              </p:cNvSpPr>
              <p:nvPr/>
            </p:nvSpPr>
            <p:spPr bwMode="auto">
              <a:xfrm flipV="1">
                <a:off x="4357" y="2438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30" name="Line 1422"/>
              <p:cNvSpPr>
                <a:spLocks noChangeShapeType="1"/>
              </p:cNvSpPr>
              <p:nvPr/>
            </p:nvSpPr>
            <p:spPr bwMode="auto">
              <a:xfrm flipV="1">
                <a:off x="4357" y="2406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31" name="Line 1423"/>
              <p:cNvSpPr>
                <a:spLocks noChangeShapeType="1"/>
              </p:cNvSpPr>
              <p:nvPr/>
            </p:nvSpPr>
            <p:spPr bwMode="auto">
              <a:xfrm flipV="1">
                <a:off x="4357" y="2373"/>
                <a:ext cx="1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32" name="Line 1424"/>
              <p:cNvSpPr>
                <a:spLocks noChangeShapeType="1"/>
              </p:cNvSpPr>
              <p:nvPr/>
            </p:nvSpPr>
            <p:spPr bwMode="auto">
              <a:xfrm flipH="1">
                <a:off x="4337" y="2361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33" name="Line 1425"/>
              <p:cNvSpPr>
                <a:spLocks noChangeShapeType="1"/>
              </p:cNvSpPr>
              <p:nvPr/>
            </p:nvSpPr>
            <p:spPr bwMode="auto">
              <a:xfrm flipH="1">
                <a:off x="4305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34" name="Line 1426"/>
              <p:cNvSpPr>
                <a:spLocks noChangeShapeType="1"/>
              </p:cNvSpPr>
              <p:nvPr/>
            </p:nvSpPr>
            <p:spPr bwMode="auto">
              <a:xfrm flipH="1">
                <a:off x="4273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35" name="Line 1427"/>
              <p:cNvSpPr>
                <a:spLocks noChangeShapeType="1"/>
              </p:cNvSpPr>
              <p:nvPr/>
            </p:nvSpPr>
            <p:spPr bwMode="auto">
              <a:xfrm flipH="1">
                <a:off x="4240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36" name="Line 1428"/>
              <p:cNvSpPr>
                <a:spLocks noChangeShapeType="1"/>
              </p:cNvSpPr>
              <p:nvPr/>
            </p:nvSpPr>
            <p:spPr bwMode="auto">
              <a:xfrm flipH="1">
                <a:off x="4208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37" name="Line 1429"/>
              <p:cNvSpPr>
                <a:spLocks noChangeShapeType="1"/>
              </p:cNvSpPr>
              <p:nvPr/>
            </p:nvSpPr>
            <p:spPr bwMode="auto">
              <a:xfrm flipH="1">
                <a:off x="4176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38" name="Line 1430"/>
              <p:cNvSpPr>
                <a:spLocks noChangeShapeType="1"/>
              </p:cNvSpPr>
              <p:nvPr/>
            </p:nvSpPr>
            <p:spPr bwMode="auto">
              <a:xfrm flipH="1">
                <a:off x="4143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39" name="Line 1431"/>
              <p:cNvSpPr>
                <a:spLocks noChangeShapeType="1"/>
              </p:cNvSpPr>
              <p:nvPr/>
            </p:nvSpPr>
            <p:spPr bwMode="auto">
              <a:xfrm flipH="1">
                <a:off x="4111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40" name="Line 1432"/>
              <p:cNvSpPr>
                <a:spLocks noChangeShapeType="1"/>
              </p:cNvSpPr>
              <p:nvPr/>
            </p:nvSpPr>
            <p:spPr bwMode="auto">
              <a:xfrm flipH="1">
                <a:off x="4079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41" name="Line 1433"/>
              <p:cNvSpPr>
                <a:spLocks noChangeShapeType="1"/>
              </p:cNvSpPr>
              <p:nvPr/>
            </p:nvSpPr>
            <p:spPr bwMode="auto">
              <a:xfrm flipH="1">
                <a:off x="4046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42" name="Line 1434"/>
              <p:cNvSpPr>
                <a:spLocks noChangeShapeType="1"/>
              </p:cNvSpPr>
              <p:nvPr/>
            </p:nvSpPr>
            <p:spPr bwMode="auto">
              <a:xfrm flipH="1">
                <a:off x="4014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43" name="Line 1435"/>
              <p:cNvSpPr>
                <a:spLocks noChangeShapeType="1"/>
              </p:cNvSpPr>
              <p:nvPr/>
            </p:nvSpPr>
            <p:spPr bwMode="auto">
              <a:xfrm flipH="1">
                <a:off x="3982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44" name="Line 1436"/>
              <p:cNvSpPr>
                <a:spLocks noChangeShapeType="1"/>
              </p:cNvSpPr>
              <p:nvPr/>
            </p:nvSpPr>
            <p:spPr bwMode="auto">
              <a:xfrm flipH="1">
                <a:off x="3949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45" name="Line 1437"/>
              <p:cNvSpPr>
                <a:spLocks noChangeShapeType="1"/>
              </p:cNvSpPr>
              <p:nvPr/>
            </p:nvSpPr>
            <p:spPr bwMode="auto">
              <a:xfrm flipH="1">
                <a:off x="3917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46" name="Line 1438"/>
              <p:cNvSpPr>
                <a:spLocks noChangeShapeType="1"/>
              </p:cNvSpPr>
              <p:nvPr/>
            </p:nvSpPr>
            <p:spPr bwMode="auto">
              <a:xfrm flipH="1">
                <a:off x="3885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47" name="Line 1439"/>
              <p:cNvSpPr>
                <a:spLocks noChangeShapeType="1"/>
              </p:cNvSpPr>
              <p:nvPr/>
            </p:nvSpPr>
            <p:spPr bwMode="auto">
              <a:xfrm flipH="1">
                <a:off x="3852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48" name="Line 1440"/>
              <p:cNvSpPr>
                <a:spLocks noChangeShapeType="1"/>
              </p:cNvSpPr>
              <p:nvPr/>
            </p:nvSpPr>
            <p:spPr bwMode="auto">
              <a:xfrm flipH="1">
                <a:off x="3820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49" name="Line 1441"/>
              <p:cNvSpPr>
                <a:spLocks noChangeShapeType="1"/>
              </p:cNvSpPr>
              <p:nvPr/>
            </p:nvSpPr>
            <p:spPr bwMode="auto">
              <a:xfrm flipH="1">
                <a:off x="3788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50" name="Line 1442"/>
              <p:cNvSpPr>
                <a:spLocks noChangeShapeType="1"/>
              </p:cNvSpPr>
              <p:nvPr/>
            </p:nvSpPr>
            <p:spPr bwMode="auto">
              <a:xfrm flipH="1">
                <a:off x="3755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51" name="Line 1443"/>
              <p:cNvSpPr>
                <a:spLocks noChangeShapeType="1"/>
              </p:cNvSpPr>
              <p:nvPr/>
            </p:nvSpPr>
            <p:spPr bwMode="auto">
              <a:xfrm flipH="1">
                <a:off x="3723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52" name="Line 1444"/>
              <p:cNvSpPr>
                <a:spLocks noChangeShapeType="1"/>
              </p:cNvSpPr>
              <p:nvPr/>
            </p:nvSpPr>
            <p:spPr bwMode="auto">
              <a:xfrm flipH="1">
                <a:off x="3691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53" name="Line 1445"/>
              <p:cNvSpPr>
                <a:spLocks noChangeShapeType="1"/>
              </p:cNvSpPr>
              <p:nvPr/>
            </p:nvSpPr>
            <p:spPr bwMode="auto">
              <a:xfrm flipH="1">
                <a:off x="3658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54" name="Line 1446"/>
              <p:cNvSpPr>
                <a:spLocks noChangeShapeType="1"/>
              </p:cNvSpPr>
              <p:nvPr/>
            </p:nvSpPr>
            <p:spPr bwMode="auto">
              <a:xfrm flipH="1">
                <a:off x="3626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55" name="Line 1447"/>
              <p:cNvSpPr>
                <a:spLocks noChangeShapeType="1"/>
              </p:cNvSpPr>
              <p:nvPr/>
            </p:nvSpPr>
            <p:spPr bwMode="auto">
              <a:xfrm flipH="1">
                <a:off x="3594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56" name="Line 1448"/>
              <p:cNvSpPr>
                <a:spLocks noChangeShapeType="1"/>
              </p:cNvSpPr>
              <p:nvPr/>
            </p:nvSpPr>
            <p:spPr bwMode="auto">
              <a:xfrm flipH="1">
                <a:off x="3561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57" name="Line 1449"/>
              <p:cNvSpPr>
                <a:spLocks noChangeShapeType="1"/>
              </p:cNvSpPr>
              <p:nvPr/>
            </p:nvSpPr>
            <p:spPr bwMode="auto">
              <a:xfrm flipH="1">
                <a:off x="3529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58" name="Line 1450"/>
              <p:cNvSpPr>
                <a:spLocks noChangeShapeType="1"/>
              </p:cNvSpPr>
              <p:nvPr/>
            </p:nvSpPr>
            <p:spPr bwMode="auto">
              <a:xfrm flipH="1">
                <a:off x="3497" y="236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59" name="Freeform 1451"/>
              <p:cNvSpPr>
                <a:spLocks/>
              </p:cNvSpPr>
              <p:nvPr/>
            </p:nvSpPr>
            <p:spPr bwMode="auto">
              <a:xfrm>
                <a:off x="3478" y="2361"/>
                <a:ext cx="2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4"/>
                  </a:cxn>
                </a:cxnLst>
                <a:rect l="0" t="0" r="r" b="b"/>
                <a:pathLst>
                  <a:path w="6" h="34">
                    <a:moveTo>
                      <a:pt x="6" y="0"/>
                    </a:moveTo>
                    <a:lnTo>
                      <a:pt x="0" y="0"/>
                    </a:lnTo>
                    <a:lnTo>
                      <a:pt x="0" y="3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60" name="Line 1452"/>
              <p:cNvSpPr>
                <a:spLocks noChangeShapeType="1"/>
              </p:cNvSpPr>
              <p:nvPr/>
            </p:nvSpPr>
            <p:spPr bwMode="auto">
              <a:xfrm>
                <a:off x="3478" y="2391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61" name="Line 1453"/>
              <p:cNvSpPr>
                <a:spLocks noChangeShapeType="1"/>
              </p:cNvSpPr>
              <p:nvPr/>
            </p:nvSpPr>
            <p:spPr bwMode="auto">
              <a:xfrm>
                <a:off x="3478" y="2423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62" name="Line 1454"/>
              <p:cNvSpPr>
                <a:spLocks noChangeShapeType="1"/>
              </p:cNvSpPr>
              <p:nvPr/>
            </p:nvSpPr>
            <p:spPr bwMode="auto">
              <a:xfrm>
                <a:off x="3478" y="2456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63" name="Line 1455"/>
              <p:cNvSpPr>
                <a:spLocks noChangeShapeType="1"/>
              </p:cNvSpPr>
              <p:nvPr/>
            </p:nvSpPr>
            <p:spPr bwMode="auto">
              <a:xfrm>
                <a:off x="3478" y="2488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64" name="Rectangle 1456"/>
              <p:cNvSpPr>
                <a:spLocks noChangeArrowheads="1"/>
              </p:cNvSpPr>
              <p:nvPr/>
            </p:nvSpPr>
            <p:spPr bwMode="auto">
              <a:xfrm>
                <a:off x="3529" y="2371"/>
                <a:ext cx="844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900" b="1">
                    <a:solidFill>
                      <a:srgbClr val="000000"/>
                    </a:solidFill>
                    <a:latin typeface="Verdana" pitchFamily="34" charset="0"/>
                  </a:rPr>
                  <a:t>Sub-Domain B1</a:t>
                </a:r>
                <a:endParaRPr lang="en-US" sz="1000" i="1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  <p:sp>
            <p:nvSpPr>
              <p:cNvPr id="70065" name="Freeform 1457"/>
              <p:cNvSpPr>
                <a:spLocks/>
              </p:cNvSpPr>
              <p:nvPr/>
            </p:nvSpPr>
            <p:spPr bwMode="auto">
              <a:xfrm>
                <a:off x="3574" y="3332"/>
                <a:ext cx="63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3" y="32"/>
                  </a:cxn>
                  <a:cxn ang="0">
                    <a:pos x="0" y="63"/>
                  </a:cxn>
                  <a:cxn ang="0">
                    <a:pos x="0" y="0"/>
                  </a:cxn>
                </a:cxnLst>
                <a:rect l="0" t="0" r="r" b="b"/>
                <a:pathLst>
                  <a:path w="63" h="63">
                    <a:moveTo>
                      <a:pt x="0" y="0"/>
                    </a:moveTo>
                    <a:lnTo>
                      <a:pt x="63" y="32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66" name="Freeform 1458"/>
              <p:cNvSpPr>
                <a:spLocks/>
              </p:cNvSpPr>
              <p:nvPr/>
            </p:nvSpPr>
            <p:spPr bwMode="auto">
              <a:xfrm>
                <a:off x="3499" y="3216"/>
                <a:ext cx="70" cy="57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70" y="57"/>
                  </a:cxn>
                  <a:cxn ang="0">
                    <a:pos x="0" y="57"/>
                  </a:cxn>
                  <a:cxn ang="0">
                    <a:pos x="27" y="0"/>
                  </a:cxn>
                </a:cxnLst>
                <a:rect l="0" t="0" r="r" b="b"/>
                <a:pathLst>
                  <a:path w="70" h="57">
                    <a:moveTo>
                      <a:pt x="27" y="0"/>
                    </a:moveTo>
                    <a:lnTo>
                      <a:pt x="70" y="57"/>
                    </a:lnTo>
                    <a:lnTo>
                      <a:pt x="0" y="5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0067" name="Line 1459"/>
            <p:cNvSpPr>
              <a:spLocks noChangeShapeType="1"/>
            </p:cNvSpPr>
            <p:nvPr/>
          </p:nvSpPr>
          <p:spPr bwMode="auto">
            <a:xfrm flipH="1">
              <a:off x="2359" y="2639"/>
              <a:ext cx="496" cy="24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460"/>
            <p:cNvGrpSpPr>
              <a:grpSpLocks/>
            </p:cNvGrpSpPr>
            <p:nvPr/>
          </p:nvGrpSpPr>
          <p:grpSpPr bwMode="auto">
            <a:xfrm>
              <a:off x="1233" y="1313"/>
              <a:ext cx="1147" cy="2252"/>
              <a:chOff x="1401" y="1673"/>
              <a:chExt cx="1147" cy="2252"/>
            </a:xfrm>
          </p:grpSpPr>
          <p:sp>
            <p:nvSpPr>
              <p:cNvPr id="70069" name="Rectangle 1461"/>
              <p:cNvSpPr>
                <a:spLocks noChangeArrowheads="1"/>
              </p:cNvSpPr>
              <p:nvPr/>
            </p:nvSpPr>
            <p:spPr bwMode="auto">
              <a:xfrm>
                <a:off x="1427" y="1673"/>
                <a:ext cx="458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800" b="1">
                    <a:solidFill>
                      <a:srgbClr val="000000"/>
                    </a:solidFill>
                    <a:latin typeface="Verdana" pitchFamily="34" charset="0"/>
                  </a:rPr>
                  <a:t>Authority</a:t>
                </a:r>
                <a:endParaRPr lang="en-US" sz="1000" i="1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  <p:sp>
            <p:nvSpPr>
              <p:cNvPr id="70070" name="Freeform 1462"/>
              <p:cNvSpPr>
                <a:spLocks/>
              </p:cNvSpPr>
              <p:nvPr/>
            </p:nvSpPr>
            <p:spPr bwMode="auto">
              <a:xfrm>
                <a:off x="1401" y="2693"/>
                <a:ext cx="5" cy="116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2" y="183"/>
                  </a:cxn>
                  <a:cxn ang="0">
                    <a:pos x="7" y="79"/>
                  </a:cxn>
                  <a:cxn ang="0">
                    <a:pos x="13" y="0"/>
                  </a:cxn>
                </a:cxnLst>
                <a:rect l="0" t="0" r="r" b="b"/>
                <a:pathLst>
                  <a:path w="13" h="288">
                    <a:moveTo>
                      <a:pt x="0" y="288"/>
                    </a:moveTo>
                    <a:lnTo>
                      <a:pt x="2" y="183"/>
                    </a:lnTo>
                    <a:lnTo>
                      <a:pt x="7" y="79"/>
                    </a:lnTo>
                    <a:lnTo>
                      <a:pt x="13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71" name="Freeform 1463"/>
              <p:cNvSpPr>
                <a:spLocks/>
              </p:cNvSpPr>
              <p:nvPr/>
            </p:nvSpPr>
            <p:spPr bwMode="auto">
              <a:xfrm>
                <a:off x="1414" y="2505"/>
                <a:ext cx="21" cy="115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7" y="231"/>
                  </a:cxn>
                  <a:cxn ang="0">
                    <a:pos x="25" y="129"/>
                  </a:cxn>
                  <a:cxn ang="0">
                    <a:pos x="45" y="28"/>
                  </a:cxn>
                  <a:cxn ang="0">
                    <a:pos x="52" y="0"/>
                  </a:cxn>
                </a:cxnLst>
                <a:rect l="0" t="0" r="r" b="b"/>
                <a:pathLst>
                  <a:path w="52" h="283">
                    <a:moveTo>
                      <a:pt x="0" y="283"/>
                    </a:moveTo>
                    <a:lnTo>
                      <a:pt x="7" y="231"/>
                    </a:lnTo>
                    <a:lnTo>
                      <a:pt x="25" y="129"/>
                    </a:lnTo>
                    <a:lnTo>
                      <a:pt x="45" y="28"/>
                    </a:lnTo>
                    <a:lnTo>
                      <a:pt x="52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72" name="Freeform 1464"/>
              <p:cNvSpPr>
                <a:spLocks/>
              </p:cNvSpPr>
              <p:nvPr/>
            </p:nvSpPr>
            <p:spPr bwMode="auto">
              <a:xfrm>
                <a:off x="1454" y="2324"/>
                <a:ext cx="37" cy="111"/>
              </a:xfrm>
              <a:custGeom>
                <a:avLst/>
                <a:gdLst/>
                <a:ahLst/>
                <a:cxnLst>
                  <a:cxn ang="0">
                    <a:pos x="0" y="273"/>
                  </a:cxn>
                  <a:cxn ang="0">
                    <a:pos x="28" y="178"/>
                  </a:cxn>
                  <a:cxn ang="0">
                    <a:pos x="61" y="82"/>
                  </a:cxn>
                  <a:cxn ang="0">
                    <a:pos x="92" y="0"/>
                  </a:cxn>
                </a:cxnLst>
                <a:rect l="0" t="0" r="r" b="b"/>
                <a:pathLst>
                  <a:path w="92" h="273">
                    <a:moveTo>
                      <a:pt x="0" y="273"/>
                    </a:moveTo>
                    <a:lnTo>
                      <a:pt x="28" y="178"/>
                    </a:lnTo>
                    <a:lnTo>
                      <a:pt x="61" y="82"/>
                    </a:lnTo>
                    <a:lnTo>
                      <a:pt x="92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73" name="Freeform 1465"/>
              <p:cNvSpPr>
                <a:spLocks/>
              </p:cNvSpPr>
              <p:nvPr/>
            </p:nvSpPr>
            <p:spPr bwMode="auto">
              <a:xfrm>
                <a:off x="1519" y="2154"/>
                <a:ext cx="54" cy="103"/>
              </a:xfrm>
              <a:custGeom>
                <a:avLst/>
                <a:gdLst/>
                <a:ahLst/>
                <a:cxnLst>
                  <a:cxn ang="0">
                    <a:pos x="0" y="255"/>
                  </a:cxn>
                  <a:cxn ang="0">
                    <a:pos x="14" y="225"/>
                  </a:cxn>
                  <a:cxn ang="0">
                    <a:pos x="59" y="136"/>
                  </a:cxn>
                  <a:cxn ang="0">
                    <a:pos x="105" y="49"/>
                  </a:cxn>
                  <a:cxn ang="0">
                    <a:pos x="134" y="0"/>
                  </a:cxn>
                </a:cxnLst>
                <a:rect l="0" t="0" r="r" b="b"/>
                <a:pathLst>
                  <a:path w="134" h="255">
                    <a:moveTo>
                      <a:pt x="0" y="255"/>
                    </a:moveTo>
                    <a:lnTo>
                      <a:pt x="14" y="225"/>
                    </a:lnTo>
                    <a:lnTo>
                      <a:pt x="59" y="136"/>
                    </a:lnTo>
                    <a:lnTo>
                      <a:pt x="105" y="49"/>
                    </a:lnTo>
                    <a:lnTo>
                      <a:pt x="134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74" name="Freeform 1466"/>
              <p:cNvSpPr>
                <a:spLocks/>
              </p:cNvSpPr>
              <p:nvPr/>
            </p:nvSpPr>
            <p:spPr bwMode="auto">
              <a:xfrm>
                <a:off x="1612" y="2000"/>
                <a:ext cx="70" cy="92"/>
              </a:xfrm>
              <a:custGeom>
                <a:avLst/>
                <a:gdLst/>
                <a:ahLst/>
                <a:cxnLst>
                  <a:cxn ang="0">
                    <a:pos x="0" y="229"/>
                  </a:cxn>
                  <a:cxn ang="0">
                    <a:pos x="31" y="183"/>
                  </a:cxn>
                  <a:cxn ang="0">
                    <a:pos x="88" y="106"/>
                  </a:cxn>
                  <a:cxn ang="0">
                    <a:pos x="147" y="31"/>
                  </a:cxn>
                  <a:cxn ang="0">
                    <a:pos x="174" y="0"/>
                  </a:cxn>
                </a:cxnLst>
                <a:rect l="0" t="0" r="r" b="b"/>
                <a:pathLst>
                  <a:path w="174" h="229">
                    <a:moveTo>
                      <a:pt x="0" y="229"/>
                    </a:moveTo>
                    <a:lnTo>
                      <a:pt x="31" y="183"/>
                    </a:lnTo>
                    <a:lnTo>
                      <a:pt x="88" y="106"/>
                    </a:lnTo>
                    <a:lnTo>
                      <a:pt x="147" y="31"/>
                    </a:lnTo>
                    <a:lnTo>
                      <a:pt x="174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75" name="Freeform 1467"/>
              <p:cNvSpPr>
                <a:spLocks/>
              </p:cNvSpPr>
              <p:nvPr/>
            </p:nvSpPr>
            <p:spPr bwMode="auto">
              <a:xfrm>
                <a:off x="1732" y="1868"/>
                <a:ext cx="86" cy="78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42" y="150"/>
                  </a:cxn>
                  <a:cxn ang="0">
                    <a:pos x="109" y="88"/>
                  </a:cxn>
                  <a:cxn ang="0">
                    <a:pos x="179" y="28"/>
                  </a:cxn>
                  <a:cxn ang="0">
                    <a:pos x="214" y="0"/>
                  </a:cxn>
                </a:cxnLst>
                <a:rect l="0" t="0" r="r" b="b"/>
                <a:pathLst>
                  <a:path w="214" h="192">
                    <a:moveTo>
                      <a:pt x="0" y="192"/>
                    </a:moveTo>
                    <a:lnTo>
                      <a:pt x="42" y="150"/>
                    </a:lnTo>
                    <a:lnTo>
                      <a:pt x="109" y="88"/>
                    </a:lnTo>
                    <a:lnTo>
                      <a:pt x="179" y="28"/>
                    </a:lnTo>
                    <a:lnTo>
                      <a:pt x="214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76" name="Freeform 1468"/>
              <p:cNvSpPr>
                <a:spLocks/>
              </p:cNvSpPr>
              <p:nvPr/>
            </p:nvSpPr>
            <p:spPr bwMode="auto">
              <a:xfrm>
                <a:off x="1877" y="1768"/>
                <a:ext cx="101" cy="57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37" y="117"/>
                  </a:cxn>
                  <a:cxn ang="0">
                    <a:pos x="113" y="71"/>
                  </a:cxn>
                  <a:cxn ang="0">
                    <a:pos x="190" y="29"/>
                  </a:cxn>
                  <a:cxn ang="0">
                    <a:pos x="250" y="0"/>
                  </a:cxn>
                </a:cxnLst>
                <a:rect l="0" t="0" r="r" b="b"/>
                <a:pathLst>
                  <a:path w="250" h="142">
                    <a:moveTo>
                      <a:pt x="0" y="142"/>
                    </a:moveTo>
                    <a:lnTo>
                      <a:pt x="37" y="117"/>
                    </a:lnTo>
                    <a:lnTo>
                      <a:pt x="113" y="71"/>
                    </a:lnTo>
                    <a:lnTo>
                      <a:pt x="190" y="29"/>
                    </a:lnTo>
                    <a:lnTo>
                      <a:pt x="250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77" name="Freeform 1469"/>
              <p:cNvSpPr>
                <a:spLocks/>
              </p:cNvSpPr>
              <p:nvPr/>
            </p:nvSpPr>
            <p:spPr bwMode="auto">
              <a:xfrm>
                <a:off x="2045" y="1708"/>
                <a:ext cx="112" cy="32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13" y="74"/>
                  </a:cxn>
                  <a:cxn ang="0">
                    <a:pos x="94" y="46"/>
                  </a:cxn>
                  <a:cxn ang="0">
                    <a:pos x="177" y="23"/>
                  </a:cxn>
                  <a:cxn ang="0">
                    <a:pos x="260" y="3"/>
                  </a:cxn>
                  <a:cxn ang="0">
                    <a:pos x="277" y="0"/>
                  </a:cxn>
                </a:cxnLst>
                <a:rect l="0" t="0" r="r" b="b"/>
                <a:pathLst>
                  <a:path w="277" h="79">
                    <a:moveTo>
                      <a:pt x="0" y="79"/>
                    </a:moveTo>
                    <a:lnTo>
                      <a:pt x="13" y="74"/>
                    </a:lnTo>
                    <a:lnTo>
                      <a:pt x="94" y="46"/>
                    </a:lnTo>
                    <a:lnTo>
                      <a:pt x="177" y="23"/>
                    </a:lnTo>
                    <a:lnTo>
                      <a:pt x="260" y="3"/>
                    </a:lnTo>
                    <a:lnTo>
                      <a:pt x="277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78" name="Freeform 1470"/>
              <p:cNvSpPr>
                <a:spLocks/>
              </p:cNvSpPr>
              <p:nvPr/>
            </p:nvSpPr>
            <p:spPr bwMode="auto">
              <a:xfrm>
                <a:off x="2229" y="1693"/>
                <a:ext cx="117" cy="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6" y="4"/>
                  </a:cxn>
                  <a:cxn ang="0">
                    <a:pos x="141" y="0"/>
                  </a:cxn>
                  <a:cxn ang="0">
                    <a:pos x="225" y="0"/>
                  </a:cxn>
                  <a:cxn ang="0">
                    <a:pos x="288" y="3"/>
                  </a:cxn>
                </a:cxnLst>
                <a:rect l="0" t="0" r="r" b="b"/>
                <a:pathLst>
                  <a:path w="288" h="9">
                    <a:moveTo>
                      <a:pt x="0" y="9"/>
                    </a:moveTo>
                    <a:lnTo>
                      <a:pt x="56" y="4"/>
                    </a:lnTo>
                    <a:lnTo>
                      <a:pt x="141" y="0"/>
                    </a:lnTo>
                    <a:lnTo>
                      <a:pt x="225" y="0"/>
                    </a:lnTo>
                    <a:lnTo>
                      <a:pt x="288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79" name="Freeform 1471"/>
              <p:cNvSpPr>
                <a:spLocks/>
              </p:cNvSpPr>
              <p:nvPr/>
            </p:nvSpPr>
            <p:spPr bwMode="auto">
              <a:xfrm>
                <a:off x="2418" y="1702"/>
                <a:ext cx="113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"/>
                  </a:cxn>
                  <a:cxn ang="0">
                    <a:pos x="94" y="16"/>
                  </a:cxn>
                  <a:cxn ang="0">
                    <a:pos x="177" y="36"/>
                  </a:cxn>
                  <a:cxn ang="0">
                    <a:pos x="259" y="59"/>
                  </a:cxn>
                  <a:cxn ang="0">
                    <a:pos x="280" y="66"/>
                  </a:cxn>
                </a:cxnLst>
                <a:rect l="0" t="0" r="r" b="b"/>
                <a:pathLst>
                  <a:path w="280" h="66">
                    <a:moveTo>
                      <a:pt x="0" y="0"/>
                    </a:moveTo>
                    <a:lnTo>
                      <a:pt x="10" y="1"/>
                    </a:lnTo>
                    <a:lnTo>
                      <a:pt x="94" y="16"/>
                    </a:lnTo>
                    <a:lnTo>
                      <a:pt x="177" y="36"/>
                    </a:lnTo>
                    <a:lnTo>
                      <a:pt x="259" y="59"/>
                    </a:lnTo>
                    <a:lnTo>
                      <a:pt x="280" y="66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1" name="Group 1472"/>
              <p:cNvGrpSpPr>
                <a:grpSpLocks/>
              </p:cNvGrpSpPr>
              <p:nvPr/>
            </p:nvGrpSpPr>
            <p:grpSpPr bwMode="auto">
              <a:xfrm>
                <a:off x="1725" y="3666"/>
                <a:ext cx="797" cy="259"/>
                <a:chOff x="1725" y="3666"/>
                <a:chExt cx="797" cy="259"/>
              </a:xfrm>
            </p:grpSpPr>
            <p:sp>
              <p:nvSpPr>
                <p:cNvPr id="70081" name="Freeform 1473"/>
                <p:cNvSpPr>
                  <a:spLocks/>
                </p:cNvSpPr>
                <p:nvPr/>
              </p:nvSpPr>
              <p:spPr bwMode="auto">
                <a:xfrm>
                  <a:off x="2409" y="3892"/>
                  <a:ext cx="113" cy="26"/>
                </a:xfrm>
                <a:custGeom>
                  <a:avLst/>
                  <a:gdLst/>
                  <a:ahLst/>
                  <a:cxnLst>
                    <a:cxn ang="0">
                      <a:pos x="281" y="0"/>
                    </a:cxn>
                    <a:cxn ang="0">
                      <a:pos x="200" y="24"/>
                    </a:cxn>
                    <a:cxn ang="0">
                      <a:pos x="117" y="43"/>
                    </a:cxn>
                    <a:cxn ang="0">
                      <a:pos x="33" y="59"/>
                    </a:cxn>
                    <a:cxn ang="0">
                      <a:pos x="0" y="64"/>
                    </a:cxn>
                  </a:cxnLst>
                  <a:rect l="0" t="0" r="r" b="b"/>
                  <a:pathLst>
                    <a:path w="281" h="64">
                      <a:moveTo>
                        <a:pt x="281" y="0"/>
                      </a:moveTo>
                      <a:lnTo>
                        <a:pt x="200" y="24"/>
                      </a:lnTo>
                      <a:lnTo>
                        <a:pt x="117" y="43"/>
                      </a:lnTo>
                      <a:lnTo>
                        <a:pt x="33" y="59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82" name="Freeform 1474"/>
                <p:cNvSpPr>
                  <a:spLocks/>
                </p:cNvSpPr>
                <p:nvPr/>
              </p:nvSpPr>
              <p:spPr bwMode="auto">
                <a:xfrm>
                  <a:off x="2220" y="3921"/>
                  <a:ext cx="116" cy="4"/>
                </a:xfrm>
                <a:custGeom>
                  <a:avLst/>
                  <a:gdLst/>
                  <a:ahLst/>
                  <a:cxnLst>
                    <a:cxn ang="0">
                      <a:pos x="288" y="9"/>
                    </a:cxn>
                    <a:cxn ang="0">
                      <a:pos x="248" y="11"/>
                    </a:cxn>
                    <a:cxn ang="0">
                      <a:pos x="164" y="11"/>
                    </a:cxn>
                    <a:cxn ang="0">
                      <a:pos x="79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8" h="11">
                      <a:moveTo>
                        <a:pt x="288" y="9"/>
                      </a:moveTo>
                      <a:lnTo>
                        <a:pt x="248" y="11"/>
                      </a:lnTo>
                      <a:lnTo>
                        <a:pt x="164" y="11"/>
                      </a:lnTo>
                      <a:lnTo>
                        <a:pt x="79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83" name="Freeform 1475"/>
                <p:cNvSpPr>
                  <a:spLocks/>
                </p:cNvSpPr>
                <p:nvPr/>
              </p:nvSpPr>
              <p:spPr bwMode="auto">
                <a:xfrm>
                  <a:off x="2037" y="3876"/>
                  <a:ext cx="112" cy="33"/>
                </a:xfrm>
                <a:custGeom>
                  <a:avLst/>
                  <a:gdLst/>
                  <a:ahLst/>
                  <a:cxnLst>
                    <a:cxn ang="0">
                      <a:pos x="276" y="82"/>
                    </a:cxn>
                    <a:cxn ang="0">
                      <a:pos x="198" y="64"/>
                    </a:cxn>
                    <a:cxn ang="0">
                      <a:pos x="115" y="40"/>
                    </a:cxn>
                    <a:cxn ang="0">
                      <a:pos x="34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6" h="82">
                      <a:moveTo>
                        <a:pt x="276" y="82"/>
                      </a:moveTo>
                      <a:lnTo>
                        <a:pt x="198" y="64"/>
                      </a:lnTo>
                      <a:lnTo>
                        <a:pt x="115" y="40"/>
                      </a:lnTo>
                      <a:lnTo>
                        <a:pt x="34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84" name="Freeform 1476"/>
                <p:cNvSpPr>
                  <a:spLocks/>
                </p:cNvSpPr>
                <p:nvPr/>
              </p:nvSpPr>
              <p:spPr bwMode="auto">
                <a:xfrm>
                  <a:off x="1870" y="3788"/>
                  <a:ext cx="100" cy="58"/>
                </a:xfrm>
                <a:custGeom>
                  <a:avLst/>
                  <a:gdLst/>
                  <a:ahLst/>
                  <a:cxnLst>
                    <a:cxn ang="0">
                      <a:pos x="249" y="145"/>
                    </a:cxn>
                    <a:cxn ang="0">
                      <a:pos x="209" y="125"/>
                    </a:cxn>
                    <a:cxn ang="0">
                      <a:pos x="132" y="83"/>
                    </a:cxn>
                    <a:cxn ang="0">
                      <a:pos x="56" y="3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9" h="145">
                      <a:moveTo>
                        <a:pt x="249" y="145"/>
                      </a:moveTo>
                      <a:lnTo>
                        <a:pt x="209" y="125"/>
                      </a:lnTo>
                      <a:lnTo>
                        <a:pt x="132" y="83"/>
                      </a:lnTo>
                      <a:lnTo>
                        <a:pt x="56" y="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85" name="Freeform 1477"/>
                <p:cNvSpPr>
                  <a:spLocks/>
                </p:cNvSpPr>
                <p:nvPr/>
              </p:nvSpPr>
              <p:spPr bwMode="auto">
                <a:xfrm>
                  <a:off x="1725" y="3666"/>
                  <a:ext cx="86" cy="78"/>
                </a:xfrm>
                <a:custGeom>
                  <a:avLst/>
                  <a:gdLst/>
                  <a:ahLst/>
                  <a:cxnLst>
                    <a:cxn ang="0">
                      <a:pos x="212" y="194"/>
                    </a:cxn>
                    <a:cxn ang="0">
                      <a:pos x="195" y="180"/>
                    </a:cxn>
                    <a:cxn ang="0">
                      <a:pos x="125" y="121"/>
                    </a:cxn>
                    <a:cxn ang="0">
                      <a:pos x="58" y="5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2" h="194">
                      <a:moveTo>
                        <a:pt x="212" y="194"/>
                      </a:moveTo>
                      <a:lnTo>
                        <a:pt x="195" y="180"/>
                      </a:lnTo>
                      <a:lnTo>
                        <a:pt x="125" y="121"/>
                      </a:lnTo>
                      <a:lnTo>
                        <a:pt x="58" y="5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" name="Group 1478"/>
              <p:cNvGrpSpPr>
                <a:grpSpLocks/>
              </p:cNvGrpSpPr>
              <p:nvPr/>
            </p:nvGrpSpPr>
            <p:grpSpPr bwMode="auto">
              <a:xfrm>
                <a:off x="1401" y="2809"/>
                <a:ext cx="1031" cy="803"/>
                <a:chOff x="1401" y="2809"/>
                <a:chExt cx="1031" cy="803"/>
              </a:xfrm>
            </p:grpSpPr>
            <p:sp>
              <p:nvSpPr>
                <p:cNvPr id="70087" name="Freeform 1479"/>
                <p:cNvSpPr>
                  <a:spLocks/>
                </p:cNvSpPr>
                <p:nvPr/>
              </p:nvSpPr>
              <p:spPr bwMode="auto">
                <a:xfrm>
                  <a:off x="1607" y="3518"/>
                  <a:ext cx="69" cy="94"/>
                </a:xfrm>
                <a:custGeom>
                  <a:avLst/>
                  <a:gdLst/>
                  <a:ahLst/>
                  <a:cxnLst>
                    <a:cxn ang="0">
                      <a:pos x="172" y="231"/>
                    </a:cxn>
                    <a:cxn ang="0">
                      <a:pos x="160" y="216"/>
                    </a:cxn>
                    <a:cxn ang="0">
                      <a:pos x="101" y="142"/>
                    </a:cxn>
                    <a:cxn ang="0">
                      <a:pos x="44" y="6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2" h="231">
                      <a:moveTo>
                        <a:pt x="172" y="231"/>
                      </a:moveTo>
                      <a:lnTo>
                        <a:pt x="160" y="216"/>
                      </a:lnTo>
                      <a:lnTo>
                        <a:pt x="101" y="142"/>
                      </a:lnTo>
                      <a:lnTo>
                        <a:pt x="44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88" name="Freeform 1480"/>
                <p:cNvSpPr>
                  <a:spLocks/>
                </p:cNvSpPr>
                <p:nvPr/>
              </p:nvSpPr>
              <p:spPr bwMode="auto">
                <a:xfrm>
                  <a:off x="1516" y="3353"/>
                  <a:ext cx="52" cy="103"/>
                </a:xfrm>
                <a:custGeom>
                  <a:avLst/>
                  <a:gdLst/>
                  <a:ahLst/>
                  <a:cxnLst>
                    <a:cxn ang="0">
                      <a:pos x="131" y="256"/>
                    </a:cxn>
                    <a:cxn ang="0">
                      <a:pos x="114" y="227"/>
                    </a:cxn>
                    <a:cxn ang="0">
                      <a:pos x="68" y="140"/>
                    </a:cxn>
                    <a:cxn ang="0">
                      <a:pos x="23" y="5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1" h="256">
                      <a:moveTo>
                        <a:pt x="131" y="256"/>
                      </a:moveTo>
                      <a:lnTo>
                        <a:pt x="114" y="227"/>
                      </a:lnTo>
                      <a:lnTo>
                        <a:pt x="68" y="140"/>
                      </a:lnTo>
                      <a:lnTo>
                        <a:pt x="23" y="5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89" name="Freeform 1481"/>
                <p:cNvSpPr>
                  <a:spLocks/>
                </p:cNvSpPr>
                <p:nvPr/>
              </p:nvSpPr>
              <p:spPr bwMode="auto">
                <a:xfrm>
                  <a:off x="1451" y="3175"/>
                  <a:ext cx="37" cy="111"/>
                </a:xfrm>
                <a:custGeom>
                  <a:avLst/>
                  <a:gdLst/>
                  <a:ahLst/>
                  <a:cxnLst>
                    <a:cxn ang="0">
                      <a:pos x="90" y="273"/>
                    </a:cxn>
                    <a:cxn ang="0">
                      <a:pos x="67" y="211"/>
                    </a:cxn>
                    <a:cxn ang="0">
                      <a:pos x="34" y="115"/>
                    </a:cxn>
                    <a:cxn ang="0">
                      <a:pos x="5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273">
                      <a:moveTo>
                        <a:pt x="90" y="273"/>
                      </a:moveTo>
                      <a:lnTo>
                        <a:pt x="67" y="211"/>
                      </a:lnTo>
                      <a:lnTo>
                        <a:pt x="34" y="115"/>
                      </a:lnTo>
                      <a:lnTo>
                        <a:pt x="5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90" name="Freeform 1482"/>
                <p:cNvSpPr>
                  <a:spLocks/>
                </p:cNvSpPr>
                <p:nvPr/>
              </p:nvSpPr>
              <p:spPr bwMode="auto">
                <a:xfrm>
                  <a:off x="1413" y="2989"/>
                  <a:ext cx="20" cy="115"/>
                </a:xfrm>
                <a:custGeom>
                  <a:avLst/>
                  <a:gdLst/>
                  <a:ahLst/>
                  <a:cxnLst>
                    <a:cxn ang="0">
                      <a:pos x="50" y="284"/>
                    </a:cxn>
                    <a:cxn ang="0">
                      <a:pos x="48" y="277"/>
                    </a:cxn>
                    <a:cxn ang="0">
                      <a:pos x="28" y="175"/>
                    </a:cxn>
                    <a:cxn ang="0">
                      <a:pos x="10" y="7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284">
                      <a:moveTo>
                        <a:pt x="50" y="284"/>
                      </a:moveTo>
                      <a:lnTo>
                        <a:pt x="48" y="277"/>
                      </a:lnTo>
                      <a:lnTo>
                        <a:pt x="28" y="175"/>
                      </a:lnTo>
                      <a:lnTo>
                        <a:pt x="10" y="7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91" name="Freeform 1483"/>
                <p:cNvSpPr>
                  <a:spLocks/>
                </p:cNvSpPr>
                <p:nvPr/>
              </p:nvSpPr>
              <p:spPr bwMode="auto">
                <a:xfrm>
                  <a:off x="1401" y="2809"/>
                  <a:ext cx="5" cy="108"/>
                </a:xfrm>
                <a:custGeom>
                  <a:avLst/>
                  <a:gdLst/>
                  <a:ahLst/>
                  <a:cxnLst>
                    <a:cxn ang="0">
                      <a:pos x="11" y="266"/>
                    </a:cxn>
                    <a:cxn ang="0">
                      <a:pos x="7" y="208"/>
                    </a:cxn>
                    <a:cxn ang="0">
                      <a:pos x="2" y="10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266">
                      <a:moveTo>
                        <a:pt x="11" y="266"/>
                      </a:moveTo>
                      <a:lnTo>
                        <a:pt x="7" y="208"/>
                      </a:lnTo>
                      <a:lnTo>
                        <a:pt x="2" y="1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92" name="Freeform 1484"/>
                <p:cNvSpPr>
                  <a:spLocks noEditPoints="1"/>
                </p:cNvSpPr>
                <p:nvPr/>
              </p:nvSpPr>
              <p:spPr bwMode="auto">
                <a:xfrm>
                  <a:off x="2243" y="3462"/>
                  <a:ext cx="185" cy="38"/>
                </a:xfrm>
                <a:custGeom>
                  <a:avLst/>
                  <a:gdLst/>
                  <a:ahLst/>
                  <a:cxnLst>
                    <a:cxn ang="0">
                      <a:pos x="0" y="38"/>
                    </a:cxn>
                    <a:cxn ang="0">
                      <a:pos x="155" y="38"/>
                    </a:cxn>
                    <a:cxn ang="0">
                      <a:pos x="155" y="30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155" y="38"/>
                    </a:cxn>
                    <a:cxn ang="0">
                      <a:pos x="185" y="8"/>
                    </a:cxn>
                    <a:cxn ang="0">
                      <a:pos x="185" y="0"/>
                    </a:cxn>
                    <a:cxn ang="0">
                      <a:pos x="155" y="30"/>
                    </a:cxn>
                    <a:cxn ang="0">
                      <a:pos x="155" y="38"/>
                    </a:cxn>
                  </a:cxnLst>
                  <a:rect l="0" t="0" r="r" b="b"/>
                  <a:pathLst>
                    <a:path w="185" h="38">
                      <a:moveTo>
                        <a:pt x="0" y="38"/>
                      </a:moveTo>
                      <a:lnTo>
                        <a:pt x="155" y="38"/>
                      </a:lnTo>
                      <a:lnTo>
                        <a:pt x="155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close/>
                      <a:moveTo>
                        <a:pt x="155" y="38"/>
                      </a:moveTo>
                      <a:lnTo>
                        <a:pt x="185" y="8"/>
                      </a:lnTo>
                      <a:lnTo>
                        <a:pt x="185" y="0"/>
                      </a:lnTo>
                      <a:lnTo>
                        <a:pt x="155" y="30"/>
                      </a:lnTo>
                      <a:lnTo>
                        <a:pt x="155" y="38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93" name="Freeform 1485"/>
                <p:cNvSpPr>
                  <a:spLocks/>
                </p:cNvSpPr>
                <p:nvPr/>
              </p:nvSpPr>
              <p:spPr bwMode="auto">
                <a:xfrm>
                  <a:off x="2402" y="3227"/>
                  <a:ext cx="30" cy="265"/>
                </a:xfrm>
                <a:custGeom>
                  <a:avLst/>
                  <a:gdLst/>
                  <a:ahLst/>
                  <a:cxnLst>
                    <a:cxn ang="0">
                      <a:pos x="0" y="265"/>
                    </a:cxn>
                    <a:cxn ang="0">
                      <a:pos x="30" y="235"/>
                    </a:cxn>
                    <a:cxn ang="0">
                      <a:pos x="30" y="0"/>
                    </a:cxn>
                    <a:cxn ang="0">
                      <a:pos x="0" y="30"/>
                    </a:cxn>
                    <a:cxn ang="0">
                      <a:pos x="0" y="265"/>
                    </a:cxn>
                  </a:cxnLst>
                  <a:rect l="0" t="0" r="r" b="b"/>
                  <a:pathLst>
                    <a:path w="30" h="265">
                      <a:moveTo>
                        <a:pt x="0" y="265"/>
                      </a:moveTo>
                      <a:lnTo>
                        <a:pt x="30" y="235"/>
                      </a:lnTo>
                      <a:lnTo>
                        <a:pt x="30" y="0"/>
                      </a:lnTo>
                      <a:lnTo>
                        <a:pt x="0" y="30"/>
                      </a:lnTo>
                      <a:lnTo>
                        <a:pt x="0" y="265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94" name="Freeform 1486"/>
                <p:cNvSpPr>
                  <a:spLocks/>
                </p:cNvSpPr>
                <p:nvPr/>
              </p:nvSpPr>
              <p:spPr bwMode="auto">
                <a:xfrm>
                  <a:off x="2235" y="3227"/>
                  <a:ext cx="197" cy="30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197" y="0"/>
                    </a:cxn>
                    <a:cxn ang="0">
                      <a:pos x="167" y="30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97" h="30">
                      <a:moveTo>
                        <a:pt x="0" y="30"/>
                      </a:moveTo>
                      <a:lnTo>
                        <a:pt x="30" y="0"/>
                      </a:lnTo>
                      <a:lnTo>
                        <a:pt x="197" y="0"/>
                      </a:lnTo>
                      <a:lnTo>
                        <a:pt x="167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95" name="Rectangle 1487"/>
                <p:cNvSpPr>
                  <a:spLocks noChangeArrowheads="1"/>
                </p:cNvSpPr>
                <p:nvPr/>
              </p:nvSpPr>
              <p:spPr bwMode="auto">
                <a:xfrm>
                  <a:off x="2235" y="3257"/>
                  <a:ext cx="167" cy="235"/>
                </a:xfrm>
                <a:prstGeom prst="rect">
                  <a:avLst/>
                </a:prstGeom>
                <a:solidFill>
                  <a:srgbClr val="C0C0C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96" name="Freeform 1488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1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52"/>
                    </a:cxn>
                    <a:cxn ang="0">
                      <a:pos x="0" y="15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48"/>
                    </a:cxn>
                    <a:cxn ang="0">
                      <a:pos x="0" y="14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152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52"/>
                      </a:lnTo>
                      <a:lnTo>
                        <a:pt x="0" y="15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48"/>
                      </a:lnTo>
                      <a:lnTo>
                        <a:pt x="0" y="1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97" name="Freeform 1489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1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48"/>
                    </a:cxn>
                    <a:cxn ang="0">
                      <a:pos x="0" y="14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44"/>
                    </a:cxn>
                    <a:cxn ang="0">
                      <a:pos x="0" y="1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148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48"/>
                      </a:lnTo>
                      <a:lnTo>
                        <a:pt x="0" y="14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44"/>
                      </a:lnTo>
                      <a:lnTo>
                        <a:pt x="0" y="1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98" name="Freeform 1490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44"/>
                    </a:cxn>
                    <a:cxn ang="0">
                      <a:pos x="0" y="1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40"/>
                    </a:cxn>
                    <a:cxn ang="0">
                      <a:pos x="0" y="1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144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44"/>
                      </a:lnTo>
                      <a:lnTo>
                        <a:pt x="0" y="1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40"/>
                      </a:lnTo>
                      <a:lnTo>
                        <a:pt x="0" y="1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099" name="Freeform 1491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1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40"/>
                    </a:cxn>
                    <a:cxn ang="0">
                      <a:pos x="0" y="14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36"/>
                    </a:cxn>
                    <a:cxn ang="0">
                      <a:pos x="0" y="13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140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40"/>
                      </a:lnTo>
                      <a:lnTo>
                        <a:pt x="0" y="14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36"/>
                      </a:lnTo>
                      <a:lnTo>
                        <a:pt x="0" y="1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00" name="Freeform 1492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1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36"/>
                    </a:cxn>
                    <a:cxn ang="0">
                      <a:pos x="0" y="13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32"/>
                    </a:cxn>
                    <a:cxn ang="0">
                      <a:pos x="0" y="1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136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36"/>
                      </a:lnTo>
                      <a:lnTo>
                        <a:pt x="0" y="13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32"/>
                      </a:lnTo>
                      <a:lnTo>
                        <a:pt x="0" y="1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01" name="Freeform 1493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1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32"/>
                    </a:cxn>
                    <a:cxn ang="0">
                      <a:pos x="0" y="13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28"/>
                    </a:cxn>
                    <a:cxn ang="0">
                      <a:pos x="0" y="1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132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32"/>
                      </a:lnTo>
                      <a:lnTo>
                        <a:pt x="0" y="13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28"/>
                      </a:lnTo>
                      <a:lnTo>
                        <a:pt x="0" y="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02" name="Freeform 1494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1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28"/>
                    </a:cxn>
                    <a:cxn ang="0">
                      <a:pos x="0" y="12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24"/>
                    </a:cxn>
                    <a:cxn ang="0">
                      <a:pos x="0" y="1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128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28"/>
                      </a:lnTo>
                      <a:lnTo>
                        <a:pt x="0" y="12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24"/>
                      </a:lnTo>
                      <a:lnTo>
                        <a:pt x="0" y="1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03" name="Freeform 1495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1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24"/>
                    </a:cxn>
                    <a:cxn ang="0">
                      <a:pos x="0" y="12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21"/>
                    </a:cxn>
                    <a:cxn ang="0">
                      <a:pos x="0" y="1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124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24"/>
                      </a:lnTo>
                      <a:lnTo>
                        <a:pt x="0" y="12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21"/>
                      </a:lnTo>
                      <a:lnTo>
                        <a:pt x="0" y="1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04" name="Freeform 1496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1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21"/>
                    </a:cxn>
                    <a:cxn ang="0">
                      <a:pos x="0" y="12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16"/>
                    </a:cxn>
                    <a:cxn ang="0">
                      <a:pos x="0" y="1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121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21"/>
                      </a:lnTo>
                      <a:lnTo>
                        <a:pt x="0" y="12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16"/>
                      </a:lnTo>
                      <a:lnTo>
                        <a:pt x="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DE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05" name="Freeform 1497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1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16"/>
                    </a:cxn>
                    <a:cxn ang="0">
                      <a:pos x="0" y="1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12"/>
                    </a:cxn>
                    <a:cxn ang="0">
                      <a:pos x="0" y="1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116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16"/>
                      </a:lnTo>
                      <a:lnTo>
                        <a:pt x="0" y="11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12"/>
                      </a:lnTo>
                      <a:lnTo>
                        <a:pt x="0" y="1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06" name="Freeform 1498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1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12"/>
                    </a:cxn>
                    <a:cxn ang="0">
                      <a:pos x="0" y="11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08"/>
                    </a:cxn>
                    <a:cxn ang="0">
                      <a:pos x="0" y="10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112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12"/>
                      </a:lnTo>
                      <a:lnTo>
                        <a:pt x="0" y="11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07" name="Freeform 1499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10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08"/>
                    </a:cxn>
                    <a:cxn ang="0">
                      <a:pos x="0" y="10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04"/>
                    </a:cxn>
                    <a:cxn ang="0">
                      <a:pos x="0" y="10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108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04"/>
                      </a:lnTo>
                      <a:lnTo>
                        <a:pt x="0" y="1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08" name="Freeform 1500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10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04"/>
                    </a:cxn>
                    <a:cxn ang="0">
                      <a:pos x="0" y="10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00"/>
                    </a:cxn>
                    <a:cxn ang="0">
                      <a:pos x="0" y="10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104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04"/>
                      </a:lnTo>
                      <a:lnTo>
                        <a:pt x="0" y="10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00"/>
                      </a:lnTo>
                      <a:lnTo>
                        <a:pt x="0" y="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09" name="Freeform 1501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1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00"/>
                    </a:cxn>
                    <a:cxn ang="0">
                      <a:pos x="0" y="10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96"/>
                    </a:cxn>
                    <a:cxn ang="0">
                      <a:pos x="0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100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00"/>
                      </a:lnTo>
                      <a:lnTo>
                        <a:pt x="0" y="10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10" name="Freeform 1502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96"/>
                    </a:cxn>
                    <a:cxn ang="0">
                      <a:pos x="0" y="9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92"/>
                    </a:cxn>
                    <a:cxn ang="0">
                      <a:pos x="0" y="9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96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11" name="Freeform 1503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92"/>
                    </a:cxn>
                    <a:cxn ang="0">
                      <a:pos x="0" y="9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89"/>
                    </a:cxn>
                    <a:cxn ang="0">
                      <a:pos x="0" y="8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92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89"/>
                      </a:lnTo>
                      <a:lnTo>
                        <a:pt x="0" y="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12" name="Freeform 1504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89"/>
                    </a:cxn>
                    <a:cxn ang="0">
                      <a:pos x="0" y="8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84"/>
                    </a:cxn>
                    <a:cxn ang="0">
                      <a:pos x="0" y="8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89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89"/>
                      </a:lnTo>
                      <a:lnTo>
                        <a:pt x="0" y="8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84"/>
                      </a:lnTo>
                      <a:lnTo>
                        <a:pt x="0" y="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13" name="Freeform 1505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84"/>
                    </a:cxn>
                    <a:cxn ang="0">
                      <a:pos x="0" y="8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80"/>
                    </a:cxn>
                    <a:cxn ang="0">
                      <a:pos x="0" y="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84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84"/>
                      </a:lnTo>
                      <a:lnTo>
                        <a:pt x="0" y="8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14" name="Freeform 1506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8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76"/>
                    </a:cxn>
                    <a:cxn ang="0">
                      <a:pos x="0" y="7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80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76"/>
                      </a:lnTo>
                      <a:lnTo>
                        <a:pt x="0" y="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4D4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15" name="Freeform 1507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76"/>
                    </a:cxn>
                    <a:cxn ang="0">
                      <a:pos x="0" y="7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72"/>
                    </a:cxn>
                    <a:cxn ang="0">
                      <a:pos x="0" y="7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76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76"/>
                      </a:lnTo>
                      <a:lnTo>
                        <a:pt x="0" y="7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72"/>
                      </a:lnTo>
                      <a:lnTo>
                        <a:pt x="0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16" name="Freeform 1508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72"/>
                    </a:cxn>
                    <a:cxn ang="0">
                      <a:pos x="0" y="7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68"/>
                    </a:cxn>
                    <a:cxn ang="0">
                      <a:pos x="0" y="6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72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72"/>
                      </a:lnTo>
                      <a:lnTo>
                        <a:pt x="0" y="7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68"/>
                      </a:lnTo>
                      <a:lnTo>
                        <a:pt x="0" y="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17" name="Freeform 1509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68"/>
                    </a:cxn>
                    <a:cxn ang="0">
                      <a:pos x="0" y="6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64"/>
                    </a:cxn>
                    <a:cxn ang="0">
                      <a:pos x="0" y="6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68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68"/>
                      </a:lnTo>
                      <a:lnTo>
                        <a:pt x="0" y="6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64"/>
                      </a:lnTo>
                      <a:lnTo>
                        <a:pt x="0" y="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18" name="Freeform 1510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6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64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61"/>
                    </a:cxn>
                    <a:cxn ang="0">
                      <a:pos x="0" y="6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64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64"/>
                      </a:lnTo>
                      <a:lnTo>
                        <a:pt x="0" y="6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61"/>
                      </a:lnTo>
                      <a:lnTo>
                        <a:pt x="0" y="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19" name="Freeform 1511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61"/>
                    </a:cxn>
                    <a:cxn ang="0">
                      <a:pos x="0" y="6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57"/>
                    </a:cxn>
                    <a:cxn ang="0">
                      <a:pos x="0" y="5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61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61"/>
                      </a:lnTo>
                      <a:lnTo>
                        <a:pt x="0" y="6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57"/>
                      </a:lnTo>
                      <a:lnTo>
                        <a:pt x="0" y="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20" name="Freeform 1512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57"/>
                    </a:cxn>
                    <a:cxn ang="0">
                      <a:pos x="0" y="5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52"/>
                    </a:cxn>
                    <a:cxn ang="0">
                      <a:pos x="0" y="5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57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57"/>
                      </a:lnTo>
                      <a:lnTo>
                        <a:pt x="0" y="57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52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21" name="Freeform 1513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52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48"/>
                    </a:cxn>
                    <a:cxn ang="0">
                      <a:pos x="0" y="4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52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52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48"/>
                      </a:lnTo>
                      <a:lnTo>
                        <a:pt x="0" y="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DCD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22" name="Freeform 1514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48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48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48"/>
                      </a:lnTo>
                      <a:lnTo>
                        <a:pt x="0" y="4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23" name="Freeform 1515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40"/>
                    </a:cxn>
                    <a:cxn ang="0">
                      <a:pos x="0" y="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44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40"/>
                      </a:lnTo>
                      <a:lnTo>
                        <a:pt x="0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BCB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24" name="Freeform 1516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40"/>
                    </a:cxn>
                    <a:cxn ang="0">
                      <a:pos x="0" y="4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36"/>
                    </a:cxn>
                    <a:cxn ang="0">
                      <a:pos x="0" y="3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40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40"/>
                      </a:lnTo>
                      <a:lnTo>
                        <a:pt x="0" y="4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25" name="Freeform 1517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36"/>
                    </a:cxn>
                    <a:cxn ang="0">
                      <a:pos x="0" y="3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32"/>
                    </a:cxn>
                    <a:cxn ang="0">
                      <a:pos x="0" y="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36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32"/>
                      </a:lnTo>
                      <a:lnTo>
                        <a:pt x="0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26" name="Freeform 1518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32"/>
                    </a:cxn>
                    <a:cxn ang="0">
                      <a:pos x="0" y="3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29"/>
                    </a:cxn>
                    <a:cxn ang="0">
                      <a:pos x="0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32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32"/>
                      </a:lnTo>
                      <a:lnTo>
                        <a:pt x="0" y="3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27" name="Freeform 1519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29"/>
                    </a:cxn>
                    <a:cxn ang="0">
                      <a:pos x="0" y="2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25"/>
                    </a:cxn>
                    <a:cxn ang="0">
                      <a:pos x="0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29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25"/>
                      </a:lnTo>
                      <a:lnTo>
                        <a:pt x="0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7C7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28" name="Freeform 1520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25"/>
                    </a:cxn>
                    <a:cxn ang="0">
                      <a:pos x="0" y="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20"/>
                    </a:cxn>
                    <a:cxn ang="0">
                      <a:pos x="0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25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25"/>
                      </a:lnTo>
                      <a:lnTo>
                        <a:pt x="0" y="2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20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29" name="Freeform 1521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20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6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20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20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5C5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30" name="Freeform 1522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2"/>
                    </a:cxn>
                    <a:cxn ang="0">
                      <a:pos x="0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16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31" name="Freeform 1523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2"/>
                    </a:cxn>
                    <a:cxn ang="0">
                      <a:pos x="0" y="1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8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12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3C3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32" name="Freeform 1524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8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4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8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C2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33" name="Freeform 1525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4"/>
                    </a:cxn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4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34" name="Freeform 1526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35" name="Freeform 1527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129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9" y="0"/>
                    </a:cxn>
                    <a:cxn ang="0">
                      <a:pos x="129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6" y="0"/>
                    </a:cxn>
                    <a:cxn ang="0">
                      <a:pos x="126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9" h="44">
                      <a:moveTo>
                        <a:pt x="0" y="0"/>
                      </a:moveTo>
                      <a:lnTo>
                        <a:pt x="129" y="0"/>
                      </a:lnTo>
                      <a:lnTo>
                        <a:pt x="129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26" y="0"/>
                      </a:lnTo>
                      <a:lnTo>
                        <a:pt x="126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36" name="Freeform 1528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126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6" y="0"/>
                    </a:cxn>
                    <a:cxn ang="0">
                      <a:pos x="126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2" y="0"/>
                    </a:cxn>
                    <a:cxn ang="0">
                      <a:pos x="122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6" h="44">
                      <a:moveTo>
                        <a:pt x="0" y="0"/>
                      </a:moveTo>
                      <a:lnTo>
                        <a:pt x="126" y="0"/>
                      </a:lnTo>
                      <a:lnTo>
                        <a:pt x="126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37" name="Freeform 1529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12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2" y="0"/>
                    </a:cxn>
                    <a:cxn ang="0">
                      <a:pos x="122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9" y="0"/>
                    </a:cxn>
                    <a:cxn ang="0">
                      <a:pos x="119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2" h="44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19" y="0"/>
                      </a:lnTo>
                      <a:lnTo>
                        <a:pt x="119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38" name="Freeform 1530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119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9" y="0"/>
                    </a:cxn>
                    <a:cxn ang="0">
                      <a:pos x="119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6" y="0"/>
                    </a:cxn>
                    <a:cxn ang="0">
                      <a:pos x="116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9" h="44">
                      <a:moveTo>
                        <a:pt x="0" y="0"/>
                      </a:moveTo>
                      <a:lnTo>
                        <a:pt x="119" y="0"/>
                      </a:lnTo>
                      <a:lnTo>
                        <a:pt x="119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16" y="0"/>
                      </a:lnTo>
                      <a:lnTo>
                        <a:pt x="116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39" name="Freeform 1531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116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6" y="0"/>
                    </a:cxn>
                    <a:cxn ang="0">
                      <a:pos x="116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2" y="0"/>
                    </a:cxn>
                    <a:cxn ang="0">
                      <a:pos x="112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6" h="44">
                      <a:moveTo>
                        <a:pt x="0" y="0"/>
                      </a:moveTo>
                      <a:lnTo>
                        <a:pt x="116" y="0"/>
                      </a:lnTo>
                      <a:lnTo>
                        <a:pt x="116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12" y="0"/>
                      </a:lnTo>
                      <a:lnTo>
                        <a:pt x="112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40" name="Freeform 1532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1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2" y="0"/>
                    </a:cxn>
                    <a:cxn ang="0">
                      <a:pos x="112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9" y="0"/>
                    </a:cxn>
                    <a:cxn ang="0">
                      <a:pos x="109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2" h="44">
                      <a:moveTo>
                        <a:pt x="0" y="0"/>
                      </a:moveTo>
                      <a:lnTo>
                        <a:pt x="112" y="0"/>
                      </a:lnTo>
                      <a:lnTo>
                        <a:pt x="112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41" name="Freeform 1533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109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9" y="0"/>
                    </a:cxn>
                    <a:cxn ang="0">
                      <a:pos x="109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5" y="0"/>
                    </a:cxn>
                    <a:cxn ang="0">
                      <a:pos x="105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9" h="44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5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42" name="Freeform 1534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105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5" y="0"/>
                    </a:cxn>
                    <a:cxn ang="0">
                      <a:pos x="105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2" y="0"/>
                    </a:cxn>
                    <a:cxn ang="0">
                      <a:pos x="102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5" h="44"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5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02" y="0"/>
                      </a:lnTo>
                      <a:lnTo>
                        <a:pt x="102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43" name="Freeform 1535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10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2" y="0"/>
                    </a:cxn>
                    <a:cxn ang="0">
                      <a:pos x="102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9" y="0"/>
                    </a:cxn>
                    <a:cxn ang="0">
                      <a:pos x="99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2" h="44">
                      <a:moveTo>
                        <a:pt x="0" y="0"/>
                      </a:moveTo>
                      <a:lnTo>
                        <a:pt x="102" y="0"/>
                      </a:lnTo>
                      <a:lnTo>
                        <a:pt x="102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99" y="0"/>
                      </a:lnTo>
                      <a:lnTo>
                        <a:pt x="99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DE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44" name="Freeform 1536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99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9" y="0"/>
                    </a:cxn>
                    <a:cxn ang="0">
                      <a:pos x="99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5" y="0"/>
                    </a:cxn>
                    <a:cxn ang="0">
                      <a:pos x="95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9" h="44">
                      <a:moveTo>
                        <a:pt x="0" y="0"/>
                      </a:moveTo>
                      <a:lnTo>
                        <a:pt x="99" y="0"/>
                      </a:lnTo>
                      <a:lnTo>
                        <a:pt x="99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95" y="0"/>
                      </a:lnTo>
                      <a:lnTo>
                        <a:pt x="95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45" name="Freeform 1537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95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5" y="0"/>
                    </a:cxn>
                    <a:cxn ang="0">
                      <a:pos x="95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2" y="0"/>
                    </a:cxn>
                    <a:cxn ang="0">
                      <a:pos x="92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44">
                      <a:moveTo>
                        <a:pt x="0" y="0"/>
                      </a:moveTo>
                      <a:lnTo>
                        <a:pt x="95" y="0"/>
                      </a:lnTo>
                      <a:lnTo>
                        <a:pt x="95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92" y="0"/>
                      </a:lnTo>
                      <a:lnTo>
                        <a:pt x="92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46" name="Freeform 1538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9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2" y="0"/>
                    </a:cxn>
                    <a:cxn ang="0">
                      <a:pos x="92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8" y="0"/>
                    </a:cxn>
                    <a:cxn ang="0">
                      <a:pos x="88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2" h="44">
                      <a:moveTo>
                        <a:pt x="0" y="0"/>
                      </a:moveTo>
                      <a:lnTo>
                        <a:pt x="92" y="0"/>
                      </a:lnTo>
                      <a:lnTo>
                        <a:pt x="92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47" name="Freeform 1539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88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0"/>
                    </a:cxn>
                    <a:cxn ang="0">
                      <a:pos x="88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5" y="0"/>
                    </a:cxn>
                    <a:cxn ang="0">
                      <a:pos x="85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8" h="44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85" y="0"/>
                      </a:lnTo>
                      <a:lnTo>
                        <a:pt x="85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48" name="Freeform 1540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85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0"/>
                    </a:cxn>
                    <a:cxn ang="0">
                      <a:pos x="85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2" y="0"/>
                    </a:cxn>
                    <a:cxn ang="0">
                      <a:pos x="82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" h="44">
                      <a:moveTo>
                        <a:pt x="0" y="0"/>
                      </a:moveTo>
                      <a:lnTo>
                        <a:pt x="85" y="0"/>
                      </a:lnTo>
                      <a:lnTo>
                        <a:pt x="85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82" y="0"/>
                      </a:lnTo>
                      <a:lnTo>
                        <a:pt x="82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49" name="Freeform 1541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8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2" y="0"/>
                    </a:cxn>
                    <a:cxn ang="0">
                      <a:pos x="82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2" h="44">
                      <a:moveTo>
                        <a:pt x="0" y="0"/>
                      </a:moveTo>
                      <a:lnTo>
                        <a:pt x="82" y="0"/>
                      </a:lnTo>
                      <a:lnTo>
                        <a:pt x="82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50" name="Freeform 1542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78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5" y="0"/>
                    </a:cxn>
                    <a:cxn ang="0">
                      <a:pos x="75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8" h="44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5" y="0"/>
                      </a:lnTo>
                      <a:lnTo>
                        <a:pt x="75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51" name="Freeform 1543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75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5" y="0"/>
                    </a:cxn>
                    <a:cxn ang="0">
                      <a:pos x="75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1" y="0"/>
                    </a:cxn>
                    <a:cxn ang="0">
                      <a:pos x="71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5" h="44">
                      <a:moveTo>
                        <a:pt x="0" y="0"/>
                      </a:moveTo>
                      <a:lnTo>
                        <a:pt x="75" y="0"/>
                      </a:lnTo>
                      <a:lnTo>
                        <a:pt x="75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1" y="0"/>
                      </a:lnTo>
                      <a:lnTo>
                        <a:pt x="71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52" name="Freeform 1544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71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1" y="0"/>
                    </a:cxn>
                    <a:cxn ang="0">
                      <a:pos x="71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8" y="0"/>
                    </a:cxn>
                    <a:cxn ang="0">
                      <a:pos x="68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44">
                      <a:moveTo>
                        <a:pt x="0" y="0"/>
                      </a:moveTo>
                      <a:lnTo>
                        <a:pt x="71" y="0"/>
                      </a:lnTo>
                      <a:lnTo>
                        <a:pt x="71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68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53" name="Freeform 1545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68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8" y="0"/>
                    </a:cxn>
                    <a:cxn ang="0">
                      <a:pos x="68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5" y="0"/>
                    </a:cxn>
                    <a:cxn ang="0">
                      <a:pos x="65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" h="44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68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4D4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54" name="Freeform 1546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65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5" y="0"/>
                    </a:cxn>
                    <a:cxn ang="0">
                      <a:pos x="65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1" y="0"/>
                    </a:cxn>
                    <a:cxn ang="0">
                      <a:pos x="61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" h="44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61" y="0"/>
                      </a:lnTo>
                      <a:lnTo>
                        <a:pt x="61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55" name="Freeform 1547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61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1" y="0"/>
                    </a:cxn>
                    <a:cxn ang="0">
                      <a:pos x="61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8" y="0"/>
                    </a:cxn>
                    <a:cxn ang="0">
                      <a:pos x="58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1" h="44">
                      <a:moveTo>
                        <a:pt x="0" y="0"/>
                      </a:moveTo>
                      <a:lnTo>
                        <a:pt x="61" y="0"/>
                      </a:lnTo>
                      <a:lnTo>
                        <a:pt x="61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56" name="Freeform 1548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58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8" y="0"/>
                    </a:cxn>
                    <a:cxn ang="0">
                      <a:pos x="58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5" y="0"/>
                    </a:cxn>
                    <a:cxn ang="0">
                      <a:pos x="55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8" h="44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57" name="Freeform 1549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55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5" y="0"/>
                    </a:cxn>
                    <a:cxn ang="0">
                      <a:pos x="55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1" y="0"/>
                    </a:cxn>
                    <a:cxn ang="0">
                      <a:pos x="51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5" h="44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51" y="0"/>
                      </a:lnTo>
                      <a:lnTo>
                        <a:pt x="51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58" name="Freeform 1550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51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1" y="0"/>
                    </a:cxn>
                    <a:cxn ang="0">
                      <a:pos x="51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1" h="44">
                      <a:moveTo>
                        <a:pt x="0" y="0"/>
                      </a:moveTo>
                      <a:lnTo>
                        <a:pt x="51" y="0"/>
                      </a:lnTo>
                      <a:lnTo>
                        <a:pt x="51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48" y="0"/>
                      </a:lnTo>
                      <a:lnTo>
                        <a:pt x="48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59" name="Freeform 1551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48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4" y="0"/>
                    </a:cxn>
                    <a:cxn ang="0">
                      <a:pos x="44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" h="44">
                      <a:moveTo>
                        <a:pt x="0" y="0"/>
                      </a:moveTo>
                      <a:lnTo>
                        <a:pt x="48" y="0"/>
                      </a:lnTo>
                      <a:lnTo>
                        <a:pt x="48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44" y="0"/>
                      </a:lnTo>
                      <a:lnTo>
                        <a:pt x="44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60" name="Freeform 1552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44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4" y="0"/>
                    </a:cxn>
                    <a:cxn ang="0">
                      <a:pos x="44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1" y="0"/>
                    </a:cxn>
                    <a:cxn ang="0">
                      <a:pos x="41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" h="44">
                      <a:moveTo>
                        <a:pt x="0" y="0"/>
                      </a:moveTo>
                      <a:lnTo>
                        <a:pt x="44" y="0"/>
                      </a:lnTo>
                      <a:lnTo>
                        <a:pt x="44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41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DCD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61" name="Freeform 1553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41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1" y="0"/>
                    </a:cxn>
                    <a:cxn ang="0">
                      <a:pos x="41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38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41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62" name="Freeform 1554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38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38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44"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BCB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63" name="Freeform 1555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34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44"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64" name="Freeform 1556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31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7" y="0"/>
                    </a:cxn>
                    <a:cxn ang="0">
                      <a:pos x="27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44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65" name="Freeform 1557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27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0"/>
                    </a:cxn>
                    <a:cxn ang="0">
                      <a:pos x="27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4" y="0"/>
                    </a:cxn>
                    <a:cxn ang="0">
                      <a:pos x="24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44">
                      <a:moveTo>
                        <a:pt x="0" y="0"/>
                      </a:moveTo>
                      <a:lnTo>
                        <a:pt x="27" y="0"/>
                      </a:lnTo>
                      <a:lnTo>
                        <a:pt x="27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24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66" name="Freeform 1558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24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0"/>
                    </a:cxn>
                    <a:cxn ang="0">
                      <a:pos x="24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" y="0"/>
                    </a:cxn>
                    <a:cxn ang="0">
                      <a:pos x="21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4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24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7C7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67" name="Freeform 1559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21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0"/>
                    </a:cxn>
                    <a:cxn ang="0">
                      <a:pos x="21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7" y="0"/>
                    </a:cxn>
                    <a:cxn ang="0">
                      <a:pos x="17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" h="4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7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68" name="Freeform 1560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17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" y="0"/>
                    </a:cxn>
                    <a:cxn ang="0">
                      <a:pos x="17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" y="0"/>
                    </a:cxn>
                    <a:cxn ang="0">
                      <a:pos x="14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4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7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14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5C5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69" name="Freeform 1561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14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0"/>
                    </a:cxn>
                    <a:cxn ang="0">
                      <a:pos x="14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10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" h="44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14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70" name="Freeform 1562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10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10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" h="44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3C3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71" name="Freeform 1563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7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4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" h="44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C2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72" name="Freeform 1564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4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4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4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73" name="Freeform 1565"/>
                <p:cNvSpPr>
                  <a:spLocks noEditPoints="1"/>
                </p:cNvSpPr>
                <p:nvPr/>
              </p:nvSpPr>
              <p:spPr bwMode="auto">
                <a:xfrm>
                  <a:off x="2248" y="3405"/>
                  <a:ext cx="1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74" name="Freeform 1566"/>
                <p:cNvSpPr>
                  <a:spLocks noEditPoints="1"/>
                </p:cNvSpPr>
                <p:nvPr/>
              </p:nvSpPr>
              <p:spPr bwMode="auto">
                <a:xfrm>
                  <a:off x="2248" y="3269"/>
                  <a:ext cx="141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5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4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5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75" name="Freeform 1567"/>
                <p:cNvSpPr>
                  <a:spLocks noEditPoints="1"/>
                </p:cNvSpPr>
                <p:nvPr/>
              </p:nvSpPr>
              <p:spPr bwMode="auto">
                <a:xfrm>
                  <a:off x="2248" y="3269"/>
                  <a:ext cx="141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4"/>
                    </a:cxn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41" y="1"/>
                    </a:cxn>
                    <a:cxn ang="0">
                      <a:pos x="141" y="4"/>
                    </a:cxn>
                    <a:cxn ang="0">
                      <a:pos x="0" y="4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41" h="4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  <a:moveTo>
                        <a:pt x="0" y="1"/>
                      </a:moveTo>
                      <a:lnTo>
                        <a:pt x="141" y="1"/>
                      </a:lnTo>
                      <a:lnTo>
                        <a:pt x="141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DAD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76" name="Freeform 1568"/>
                <p:cNvSpPr>
                  <a:spLocks noEditPoints="1"/>
                </p:cNvSpPr>
                <p:nvPr/>
              </p:nvSpPr>
              <p:spPr bwMode="auto">
                <a:xfrm>
                  <a:off x="2248" y="3270"/>
                  <a:ext cx="141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41" y="1"/>
                    </a:cxn>
                    <a:cxn ang="0">
                      <a:pos x="141" y="2"/>
                    </a:cxn>
                    <a:cxn ang="0">
                      <a:pos x="0" y="2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41" h="3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  <a:moveTo>
                        <a:pt x="0" y="1"/>
                      </a:moveTo>
                      <a:lnTo>
                        <a:pt x="141" y="1"/>
                      </a:lnTo>
                      <a:lnTo>
                        <a:pt x="14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C3C3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77" name="Freeform 1569"/>
                <p:cNvSpPr>
                  <a:spLocks noEditPoints="1"/>
                </p:cNvSpPr>
                <p:nvPr/>
              </p:nvSpPr>
              <p:spPr bwMode="auto">
                <a:xfrm>
                  <a:off x="2248" y="3271"/>
                  <a:ext cx="14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1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78" name="Rectangle 1570"/>
                <p:cNvSpPr>
                  <a:spLocks noChangeArrowheads="1"/>
                </p:cNvSpPr>
                <p:nvPr/>
              </p:nvSpPr>
              <p:spPr bwMode="auto">
                <a:xfrm>
                  <a:off x="2248" y="3269"/>
                  <a:ext cx="141" cy="5"/>
                </a:xfrm>
                <a:prstGeom prst="rect">
                  <a:avLst/>
                </a:prstGeom>
                <a:noFill/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79" name="Freeform 1571"/>
                <p:cNvSpPr>
                  <a:spLocks noEditPoints="1"/>
                </p:cNvSpPr>
                <p:nvPr/>
              </p:nvSpPr>
              <p:spPr bwMode="auto">
                <a:xfrm>
                  <a:off x="2248" y="3274"/>
                  <a:ext cx="141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39" y="0"/>
                    </a:cxn>
                    <a:cxn ang="0">
                      <a:pos x="139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41" h="21">
                      <a:moveTo>
                        <a:pt x="0" y="0"/>
                      </a:moveTo>
                      <a:lnTo>
                        <a:pt x="141" y="0"/>
                      </a:lnTo>
                      <a:lnTo>
                        <a:pt x="14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39" y="0"/>
                      </a:lnTo>
                      <a:lnTo>
                        <a:pt x="139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80" name="Freeform 1572"/>
                <p:cNvSpPr>
                  <a:spLocks noEditPoints="1"/>
                </p:cNvSpPr>
                <p:nvPr/>
              </p:nvSpPr>
              <p:spPr bwMode="auto">
                <a:xfrm>
                  <a:off x="2249" y="3274"/>
                  <a:ext cx="138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8" y="0"/>
                    </a:cxn>
                    <a:cxn ang="0">
                      <a:pos x="138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38" y="0"/>
                    </a:cxn>
                    <a:cxn ang="0">
                      <a:pos x="138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38" h="21">
                      <a:moveTo>
                        <a:pt x="0" y="0"/>
                      </a:moveTo>
                      <a:lnTo>
                        <a:pt x="138" y="0"/>
                      </a:lnTo>
                      <a:lnTo>
                        <a:pt x="138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38" y="0"/>
                      </a:lnTo>
                      <a:lnTo>
                        <a:pt x="138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9B9B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81" name="Freeform 1573"/>
                <p:cNvSpPr>
                  <a:spLocks noEditPoints="1"/>
                </p:cNvSpPr>
                <p:nvPr/>
              </p:nvSpPr>
              <p:spPr bwMode="auto">
                <a:xfrm>
                  <a:off x="2250" y="3274"/>
                  <a:ext cx="137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7" y="0"/>
                    </a:cxn>
                    <a:cxn ang="0">
                      <a:pos x="137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36" y="0"/>
                    </a:cxn>
                    <a:cxn ang="0">
                      <a:pos x="136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37" h="21">
                      <a:moveTo>
                        <a:pt x="0" y="0"/>
                      </a:moveTo>
                      <a:lnTo>
                        <a:pt x="137" y="0"/>
                      </a:lnTo>
                      <a:lnTo>
                        <a:pt x="137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36" y="0"/>
                      </a:lnTo>
                      <a:lnTo>
                        <a:pt x="136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9C9C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82" name="Freeform 1574"/>
                <p:cNvSpPr>
                  <a:spLocks noEditPoints="1"/>
                </p:cNvSpPr>
                <p:nvPr/>
              </p:nvSpPr>
              <p:spPr bwMode="auto">
                <a:xfrm>
                  <a:off x="2251" y="3274"/>
                  <a:ext cx="135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5" y="0"/>
                    </a:cxn>
                    <a:cxn ang="0">
                      <a:pos x="135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34" y="0"/>
                    </a:cxn>
                    <a:cxn ang="0">
                      <a:pos x="134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35" h="21">
                      <a:moveTo>
                        <a:pt x="0" y="0"/>
                      </a:moveTo>
                      <a:lnTo>
                        <a:pt x="135" y="0"/>
                      </a:lnTo>
                      <a:lnTo>
                        <a:pt x="13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34" y="0"/>
                      </a:lnTo>
                      <a:lnTo>
                        <a:pt x="134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83" name="Freeform 1575"/>
                <p:cNvSpPr>
                  <a:spLocks noEditPoints="1"/>
                </p:cNvSpPr>
                <p:nvPr/>
              </p:nvSpPr>
              <p:spPr bwMode="auto">
                <a:xfrm>
                  <a:off x="2252" y="3274"/>
                  <a:ext cx="133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3" y="0"/>
                    </a:cxn>
                    <a:cxn ang="0">
                      <a:pos x="133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32" y="0"/>
                    </a:cxn>
                    <a:cxn ang="0">
                      <a:pos x="132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33" h="21">
                      <a:moveTo>
                        <a:pt x="0" y="0"/>
                      </a:moveTo>
                      <a:lnTo>
                        <a:pt x="133" y="0"/>
                      </a:lnTo>
                      <a:lnTo>
                        <a:pt x="133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32" y="0"/>
                      </a:lnTo>
                      <a:lnTo>
                        <a:pt x="132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84" name="Freeform 1576"/>
                <p:cNvSpPr>
                  <a:spLocks noEditPoints="1"/>
                </p:cNvSpPr>
                <p:nvPr/>
              </p:nvSpPr>
              <p:spPr bwMode="auto">
                <a:xfrm>
                  <a:off x="2253" y="3274"/>
                  <a:ext cx="131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1" y="0"/>
                    </a:cxn>
                    <a:cxn ang="0">
                      <a:pos x="131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30" y="0"/>
                    </a:cxn>
                    <a:cxn ang="0">
                      <a:pos x="130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31" h="21">
                      <a:moveTo>
                        <a:pt x="0" y="0"/>
                      </a:moveTo>
                      <a:lnTo>
                        <a:pt x="131" y="0"/>
                      </a:lnTo>
                      <a:lnTo>
                        <a:pt x="13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30" y="0"/>
                      </a:lnTo>
                      <a:lnTo>
                        <a:pt x="130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85" name="Freeform 1577"/>
                <p:cNvSpPr>
                  <a:spLocks noEditPoints="1"/>
                </p:cNvSpPr>
                <p:nvPr/>
              </p:nvSpPr>
              <p:spPr bwMode="auto">
                <a:xfrm>
                  <a:off x="2254" y="3274"/>
                  <a:ext cx="12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9" y="0"/>
                    </a:cxn>
                    <a:cxn ang="0">
                      <a:pos x="12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28" y="0"/>
                    </a:cxn>
                    <a:cxn ang="0">
                      <a:pos x="128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29" h="21">
                      <a:moveTo>
                        <a:pt x="0" y="0"/>
                      </a:moveTo>
                      <a:lnTo>
                        <a:pt x="129" y="0"/>
                      </a:lnTo>
                      <a:lnTo>
                        <a:pt x="12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28" y="0"/>
                      </a:lnTo>
                      <a:lnTo>
                        <a:pt x="128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86" name="Freeform 1578"/>
                <p:cNvSpPr>
                  <a:spLocks noEditPoints="1"/>
                </p:cNvSpPr>
                <p:nvPr/>
              </p:nvSpPr>
              <p:spPr bwMode="auto">
                <a:xfrm>
                  <a:off x="2255" y="3274"/>
                  <a:ext cx="127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7" y="0"/>
                    </a:cxn>
                    <a:cxn ang="0">
                      <a:pos x="127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26" y="0"/>
                    </a:cxn>
                    <a:cxn ang="0">
                      <a:pos x="126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27" h="21">
                      <a:moveTo>
                        <a:pt x="0" y="0"/>
                      </a:moveTo>
                      <a:lnTo>
                        <a:pt x="127" y="0"/>
                      </a:lnTo>
                      <a:lnTo>
                        <a:pt x="127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26" y="0"/>
                      </a:lnTo>
                      <a:lnTo>
                        <a:pt x="126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87" name="Freeform 1579"/>
                <p:cNvSpPr>
                  <a:spLocks noEditPoints="1"/>
                </p:cNvSpPr>
                <p:nvPr/>
              </p:nvSpPr>
              <p:spPr bwMode="auto">
                <a:xfrm>
                  <a:off x="2256" y="3274"/>
                  <a:ext cx="125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5" y="0"/>
                    </a:cxn>
                    <a:cxn ang="0">
                      <a:pos x="125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4" y="0"/>
                    </a:cxn>
                    <a:cxn ang="0">
                      <a:pos x="124" y="21"/>
                    </a:cxn>
                    <a:cxn ang="0">
                      <a:pos x="0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5" h="21">
                      <a:moveTo>
                        <a:pt x="0" y="0"/>
                      </a:moveTo>
                      <a:lnTo>
                        <a:pt x="125" y="0"/>
                      </a:lnTo>
                      <a:lnTo>
                        <a:pt x="12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A2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88" name="Freeform 1580"/>
                <p:cNvSpPr>
                  <a:spLocks noEditPoints="1"/>
                </p:cNvSpPr>
                <p:nvPr/>
              </p:nvSpPr>
              <p:spPr bwMode="auto">
                <a:xfrm>
                  <a:off x="2256" y="3274"/>
                  <a:ext cx="124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4" y="0"/>
                    </a:cxn>
                    <a:cxn ang="0">
                      <a:pos x="124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23" y="0"/>
                    </a:cxn>
                    <a:cxn ang="0">
                      <a:pos x="123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24" h="21">
                      <a:moveTo>
                        <a:pt x="0" y="0"/>
                      </a:moveTo>
                      <a:lnTo>
                        <a:pt x="124" y="0"/>
                      </a:lnTo>
                      <a:lnTo>
                        <a:pt x="124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123" y="0"/>
                      </a:lnTo>
                      <a:lnTo>
                        <a:pt x="123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3A3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89" name="Freeform 1581"/>
                <p:cNvSpPr>
                  <a:spLocks noEditPoints="1"/>
                </p:cNvSpPr>
                <p:nvPr/>
              </p:nvSpPr>
              <p:spPr bwMode="auto">
                <a:xfrm>
                  <a:off x="2258" y="3274"/>
                  <a:ext cx="121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1" y="0"/>
                    </a:cxn>
                    <a:cxn ang="0">
                      <a:pos x="121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1" y="0"/>
                    </a:cxn>
                    <a:cxn ang="0">
                      <a:pos x="121" y="21"/>
                    </a:cxn>
                    <a:cxn ang="0">
                      <a:pos x="0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21"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4A4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90" name="Freeform 1582"/>
                <p:cNvSpPr>
                  <a:spLocks noEditPoints="1"/>
                </p:cNvSpPr>
                <p:nvPr/>
              </p:nvSpPr>
              <p:spPr bwMode="auto">
                <a:xfrm>
                  <a:off x="2258" y="3274"/>
                  <a:ext cx="121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1" y="0"/>
                    </a:cxn>
                    <a:cxn ang="0">
                      <a:pos x="121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19" y="0"/>
                    </a:cxn>
                    <a:cxn ang="0">
                      <a:pos x="119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21" h="21"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19" y="0"/>
                      </a:lnTo>
                      <a:lnTo>
                        <a:pt x="119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91" name="Freeform 1583"/>
                <p:cNvSpPr>
                  <a:spLocks noEditPoints="1"/>
                </p:cNvSpPr>
                <p:nvPr/>
              </p:nvSpPr>
              <p:spPr bwMode="auto">
                <a:xfrm>
                  <a:off x="2259" y="3274"/>
                  <a:ext cx="118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8" y="0"/>
                    </a:cxn>
                    <a:cxn ang="0">
                      <a:pos x="118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17" y="0"/>
                    </a:cxn>
                    <a:cxn ang="0">
                      <a:pos x="117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18" h="21">
                      <a:moveTo>
                        <a:pt x="0" y="0"/>
                      </a:moveTo>
                      <a:lnTo>
                        <a:pt x="118" y="0"/>
                      </a:lnTo>
                      <a:lnTo>
                        <a:pt x="118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17" y="0"/>
                      </a:lnTo>
                      <a:lnTo>
                        <a:pt x="117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7A7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92" name="Freeform 1584"/>
                <p:cNvSpPr>
                  <a:spLocks noEditPoints="1"/>
                </p:cNvSpPr>
                <p:nvPr/>
              </p:nvSpPr>
              <p:spPr bwMode="auto">
                <a:xfrm>
                  <a:off x="2260" y="3274"/>
                  <a:ext cx="116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6" y="0"/>
                    </a:cxn>
                    <a:cxn ang="0">
                      <a:pos x="116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16" y="0"/>
                    </a:cxn>
                    <a:cxn ang="0">
                      <a:pos x="116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16" h="21">
                      <a:moveTo>
                        <a:pt x="0" y="0"/>
                      </a:moveTo>
                      <a:lnTo>
                        <a:pt x="116" y="0"/>
                      </a:lnTo>
                      <a:lnTo>
                        <a:pt x="116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16" y="0"/>
                      </a:lnTo>
                      <a:lnTo>
                        <a:pt x="116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8A8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93" name="Freeform 1585"/>
                <p:cNvSpPr>
                  <a:spLocks noEditPoints="1"/>
                </p:cNvSpPr>
                <p:nvPr/>
              </p:nvSpPr>
              <p:spPr bwMode="auto">
                <a:xfrm>
                  <a:off x="2261" y="3274"/>
                  <a:ext cx="115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5" y="0"/>
                    </a:cxn>
                    <a:cxn ang="0">
                      <a:pos x="115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13" y="0"/>
                    </a:cxn>
                    <a:cxn ang="0">
                      <a:pos x="113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15" h="21">
                      <a:moveTo>
                        <a:pt x="0" y="0"/>
                      </a:moveTo>
                      <a:lnTo>
                        <a:pt x="115" y="0"/>
                      </a:lnTo>
                      <a:lnTo>
                        <a:pt x="11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13" y="0"/>
                      </a:lnTo>
                      <a:lnTo>
                        <a:pt x="113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9A9A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94" name="Freeform 1586"/>
                <p:cNvSpPr>
                  <a:spLocks noEditPoints="1"/>
                </p:cNvSpPr>
                <p:nvPr/>
              </p:nvSpPr>
              <p:spPr bwMode="auto">
                <a:xfrm>
                  <a:off x="2262" y="3274"/>
                  <a:ext cx="112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2" y="0"/>
                    </a:cxn>
                    <a:cxn ang="0">
                      <a:pos x="112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12" y="0"/>
                    </a:cxn>
                    <a:cxn ang="0">
                      <a:pos x="112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12" h="21">
                      <a:moveTo>
                        <a:pt x="0" y="0"/>
                      </a:moveTo>
                      <a:lnTo>
                        <a:pt x="112" y="0"/>
                      </a:lnTo>
                      <a:lnTo>
                        <a:pt x="112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12" y="0"/>
                      </a:lnTo>
                      <a:lnTo>
                        <a:pt x="112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95" name="Freeform 1587"/>
                <p:cNvSpPr>
                  <a:spLocks noEditPoints="1"/>
                </p:cNvSpPr>
                <p:nvPr/>
              </p:nvSpPr>
              <p:spPr bwMode="auto">
                <a:xfrm>
                  <a:off x="2263" y="3274"/>
                  <a:ext cx="111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1" y="0"/>
                    </a:cxn>
                    <a:cxn ang="0">
                      <a:pos x="111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10" y="0"/>
                    </a:cxn>
                    <a:cxn ang="0">
                      <a:pos x="110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11" h="21">
                      <a:moveTo>
                        <a:pt x="0" y="0"/>
                      </a:moveTo>
                      <a:lnTo>
                        <a:pt x="111" y="0"/>
                      </a:lnTo>
                      <a:lnTo>
                        <a:pt x="11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10" y="0"/>
                      </a:lnTo>
                      <a:lnTo>
                        <a:pt x="110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CA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96" name="Freeform 1588"/>
                <p:cNvSpPr>
                  <a:spLocks noEditPoints="1"/>
                </p:cNvSpPr>
                <p:nvPr/>
              </p:nvSpPr>
              <p:spPr bwMode="auto">
                <a:xfrm>
                  <a:off x="2264" y="3274"/>
                  <a:ext cx="10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9" y="0"/>
                    </a:cxn>
                    <a:cxn ang="0">
                      <a:pos x="10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08" y="0"/>
                    </a:cxn>
                    <a:cxn ang="0">
                      <a:pos x="108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9" h="21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08" y="0"/>
                      </a:lnTo>
                      <a:lnTo>
                        <a:pt x="108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DAD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97" name="Freeform 1589"/>
                <p:cNvSpPr>
                  <a:spLocks noEditPoints="1"/>
                </p:cNvSpPr>
                <p:nvPr/>
              </p:nvSpPr>
              <p:spPr bwMode="auto">
                <a:xfrm>
                  <a:off x="2265" y="3274"/>
                  <a:ext cx="107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7" y="0"/>
                    </a:cxn>
                    <a:cxn ang="0">
                      <a:pos x="107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06" y="0"/>
                    </a:cxn>
                    <a:cxn ang="0">
                      <a:pos x="106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7" h="21">
                      <a:moveTo>
                        <a:pt x="0" y="0"/>
                      </a:moveTo>
                      <a:lnTo>
                        <a:pt x="107" y="0"/>
                      </a:lnTo>
                      <a:lnTo>
                        <a:pt x="107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06" y="0"/>
                      </a:lnTo>
                      <a:lnTo>
                        <a:pt x="106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EAE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98" name="Freeform 1590"/>
                <p:cNvSpPr>
                  <a:spLocks noEditPoints="1"/>
                </p:cNvSpPr>
                <p:nvPr/>
              </p:nvSpPr>
              <p:spPr bwMode="auto">
                <a:xfrm>
                  <a:off x="2266" y="3274"/>
                  <a:ext cx="105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5" y="0"/>
                    </a:cxn>
                    <a:cxn ang="0">
                      <a:pos x="105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04" y="0"/>
                    </a:cxn>
                    <a:cxn ang="0">
                      <a:pos x="104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5" h="21"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04" y="0"/>
                      </a:lnTo>
                      <a:lnTo>
                        <a:pt x="104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199" name="Freeform 1591"/>
                <p:cNvSpPr>
                  <a:spLocks noEditPoints="1"/>
                </p:cNvSpPr>
                <p:nvPr/>
              </p:nvSpPr>
              <p:spPr bwMode="auto">
                <a:xfrm>
                  <a:off x="2267" y="3274"/>
                  <a:ext cx="103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3" y="0"/>
                    </a:cxn>
                    <a:cxn ang="0">
                      <a:pos x="103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02" y="0"/>
                    </a:cxn>
                    <a:cxn ang="0">
                      <a:pos x="102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3" h="21">
                      <a:moveTo>
                        <a:pt x="0" y="0"/>
                      </a:moveTo>
                      <a:lnTo>
                        <a:pt x="103" y="0"/>
                      </a:lnTo>
                      <a:lnTo>
                        <a:pt x="103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02" y="0"/>
                      </a:lnTo>
                      <a:lnTo>
                        <a:pt x="102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B1B1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00" name="Freeform 1592"/>
                <p:cNvSpPr>
                  <a:spLocks noEditPoints="1"/>
                </p:cNvSpPr>
                <p:nvPr/>
              </p:nvSpPr>
              <p:spPr bwMode="auto">
                <a:xfrm>
                  <a:off x="2268" y="3274"/>
                  <a:ext cx="101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1" y="0"/>
                    </a:cxn>
                    <a:cxn ang="0">
                      <a:pos x="101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00" y="0"/>
                    </a:cxn>
                    <a:cxn ang="0">
                      <a:pos x="100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1" h="21">
                      <a:moveTo>
                        <a:pt x="0" y="0"/>
                      </a:moveTo>
                      <a:lnTo>
                        <a:pt x="101" y="0"/>
                      </a:lnTo>
                      <a:lnTo>
                        <a:pt x="10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00" y="0"/>
                      </a:lnTo>
                      <a:lnTo>
                        <a:pt x="100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01" name="Freeform 1593"/>
                <p:cNvSpPr>
                  <a:spLocks noEditPoints="1"/>
                </p:cNvSpPr>
                <p:nvPr/>
              </p:nvSpPr>
              <p:spPr bwMode="auto">
                <a:xfrm>
                  <a:off x="2269" y="3274"/>
                  <a:ext cx="9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9" y="0"/>
                    </a:cxn>
                    <a:cxn ang="0">
                      <a:pos x="9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8" y="0"/>
                    </a:cxn>
                    <a:cxn ang="0">
                      <a:pos x="98" y="21"/>
                    </a:cxn>
                    <a:cxn ang="0">
                      <a:pos x="0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9" h="21">
                      <a:moveTo>
                        <a:pt x="0" y="0"/>
                      </a:moveTo>
                      <a:lnTo>
                        <a:pt x="99" y="0"/>
                      </a:lnTo>
                      <a:lnTo>
                        <a:pt x="9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98" y="0"/>
                      </a:lnTo>
                      <a:lnTo>
                        <a:pt x="98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4B4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02" name="Freeform 1594"/>
                <p:cNvSpPr>
                  <a:spLocks noEditPoints="1"/>
                </p:cNvSpPr>
                <p:nvPr/>
              </p:nvSpPr>
              <p:spPr bwMode="auto">
                <a:xfrm>
                  <a:off x="2269" y="3274"/>
                  <a:ext cx="98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8" y="0"/>
                    </a:cxn>
                    <a:cxn ang="0">
                      <a:pos x="98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97" y="0"/>
                    </a:cxn>
                    <a:cxn ang="0">
                      <a:pos x="97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98" h="21">
                      <a:moveTo>
                        <a:pt x="0" y="0"/>
                      </a:moveTo>
                      <a:lnTo>
                        <a:pt x="98" y="0"/>
                      </a:lnTo>
                      <a:lnTo>
                        <a:pt x="98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97" y="0"/>
                      </a:lnTo>
                      <a:lnTo>
                        <a:pt x="97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B6B6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03" name="Freeform 1595"/>
                <p:cNvSpPr>
                  <a:spLocks noEditPoints="1"/>
                </p:cNvSpPr>
                <p:nvPr/>
              </p:nvSpPr>
              <p:spPr bwMode="auto">
                <a:xfrm>
                  <a:off x="2271" y="3274"/>
                  <a:ext cx="95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5" y="0"/>
                    </a:cxn>
                    <a:cxn ang="0">
                      <a:pos x="95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5" y="0"/>
                    </a:cxn>
                    <a:cxn ang="0">
                      <a:pos x="95" y="21"/>
                    </a:cxn>
                    <a:cxn ang="0">
                      <a:pos x="0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21">
                      <a:moveTo>
                        <a:pt x="0" y="0"/>
                      </a:moveTo>
                      <a:lnTo>
                        <a:pt x="95" y="0"/>
                      </a:lnTo>
                      <a:lnTo>
                        <a:pt x="9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95" y="0"/>
                      </a:lnTo>
                      <a:lnTo>
                        <a:pt x="9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04" name="Freeform 1596"/>
                <p:cNvSpPr>
                  <a:spLocks noEditPoints="1"/>
                </p:cNvSpPr>
                <p:nvPr/>
              </p:nvSpPr>
              <p:spPr bwMode="auto">
                <a:xfrm>
                  <a:off x="2271" y="3274"/>
                  <a:ext cx="95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5" y="0"/>
                    </a:cxn>
                    <a:cxn ang="0">
                      <a:pos x="95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93" y="0"/>
                    </a:cxn>
                    <a:cxn ang="0">
                      <a:pos x="93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95" h="21">
                      <a:moveTo>
                        <a:pt x="0" y="0"/>
                      </a:moveTo>
                      <a:lnTo>
                        <a:pt x="95" y="0"/>
                      </a:lnTo>
                      <a:lnTo>
                        <a:pt x="9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93" y="0"/>
                      </a:lnTo>
                      <a:lnTo>
                        <a:pt x="93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05" name="Freeform 1597"/>
                <p:cNvSpPr>
                  <a:spLocks noEditPoints="1"/>
                </p:cNvSpPr>
                <p:nvPr/>
              </p:nvSpPr>
              <p:spPr bwMode="auto">
                <a:xfrm>
                  <a:off x="2272" y="3274"/>
                  <a:ext cx="92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2" y="0"/>
                    </a:cxn>
                    <a:cxn ang="0">
                      <a:pos x="92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92" y="0"/>
                    </a:cxn>
                    <a:cxn ang="0">
                      <a:pos x="92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92" h="21">
                      <a:moveTo>
                        <a:pt x="0" y="0"/>
                      </a:moveTo>
                      <a:lnTo>
                        <a:pt x="92" y="0"/>
                      </a:lnTo>
                      <a:lnTo>
                        <a:pt x="92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92" y="0"/>
                      </a:lnTo>
                      <a:lnTo>
                        <a:pt x="92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BABA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06" name="Freeform 1598"/>
                <p:cNvSpPr>
                  <a:spLocks noEditPoints="1"/>
                </p:cNvSpPr>
                <p:nvPr/>
              </p:nvSpPr>
              <p:spPr bwMode="auto">
                <a:xfrm>
                  <a:off x="2273" y="3274"/>
                  <a:ext cx="91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0"/>
                    </a:cxn>
                    <a:cxn ang="0">
                      <a:pos x="91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90" y="0"/>
                    </a:cxn>
                    <a:cxn ang="0">
                      <a:pos x="90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91" h="21">
                      <a:moveTo>
                        <a:pt x="0" y="0"/>
                      </a:moveTo>
                      <a:lnTo>
                        <a:pt x="91" y="0"/>
                      </a:lnTo>
                      <a:lnTo>
                        <a:pt x="9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90" y="0"/>
                      </a:lnTo>
                      <a:lnTo>
                        <a:pt x="90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BCBC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07" name="Freeform 1599"/>
                <p:cNvSpPr>
                  <a:spLocks noEditPoints="1"/>
                </p:cNvSpPr>
                <p:nvPr/>
              </p:nvSpPr>
              <p:spPr bwMode="auto">
                <a:xfrm>
                  <a:off x="2274" y="3274"/>
                  <a:ext cx="8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9" y="0"/>
                    </a:cxn>
                    <a:cxn ang="0">
                      <a:pos x="8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88" y="0"/>
                    </a:cxn>
                    <a:cxn ang="0">
                      <a:pos x="88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9" h="21">
                      <a:moveTo>
                        <a:pt x="0" y="0"/>
                      </a:moveTo>
                      <a:lnTo>
                        <a:pt x="89" y="0"/>
                      </a:lnTo>
                      <a:lnTo>
                        <a:pt x="8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88" y="0"/>
                      </a:lnTo>
                      <a:lnTo>
                        <a:pt x="88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BEB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08" name="Freeform 1600"/>
                <p:cNvSpPr>
                  <a:spLocks noEditPoints="1"/>
                </p:cNvSpPr>
                <p:nvPr/>
              </p:nvSpPr>
              <p:spPr bwMode="auto">
                <a:xfrm>
                  <a:off x="2275" y="3274"/>
                  <a:ext cx="87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7" y="0"/>
                    </a:cxn>
                    <a:cxn ang="0">
                      <a:pos x="87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86" y="0"/>
                    </a:cxn>
                    <a:cxn ang="0">
                      <a:pos x="86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7" h="21">
                      <a:moveTo>
                        <a:pt x="0" y="0"/>
                      </a:moveTo>
                      <a:lnTo>
                        <a:pt x="87" y="0"/>
                      </a:lnTo>
                      <a:lnTo>
                        <a:pt x="87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86" y="0"/>
                      </a:lnTo>
                      <a:lnTo>
                        <a:pt x="86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09" name="Freeform 1601"/>
                <p:cNvSpPr>
                  <a:spLocks noEditPoints="1"/>
                </p:cNvSpPr>
                <p:nvPr/>
              </p:nvSpPr>
              <p:spPr bwMode="auto">
                <a:xfrm>
                  <a:off x="2276" y="3274"/>
                  <a:ext cx="85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0"/>
                    </a:cxn>
                    <a:cxn ang="0">
                      <a:pos x="85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84" y="0"/>
                    </a:cxn>
                    <a:cxn ang="0">
                      <a:pos x="84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5" h="21">
                      <a:moveTo>
                        <a:pt x="0" y="0"/>
                      </a:moveTo>
                      <a:lnTo>
                        <a:pt x="85" y="0"/>
                      </a:lnTo>
                      <a:lnTo>
                        <a:pt x="8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84" y="0"/>
                      </a:lnTo>
                      <a:lnTo>
                        <a:pt x="84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10" name="Freeform 1602"/>
                <p:cNvSpPr>
                  <a:spLocks noEditPoints="1"/>
                </p:cNvSpPr>
                <p:nvPr/>
              </p:nvSpPr>
              <p:spPr bwMode="auto">
                <a:xfrm>
                  <a:off x="2277" y="3274"/>
                  <a:ext cx="83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3" y="0"/>
                    </a:cxn>
                    <a:cxn ang="0">
                      <a:pos x="83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82" y="0"/>
                    </a:cxn>
                    <a:cxn ang="0">
                      <a:pos x="82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3" h="21">
                      <a:moveTo>
                        <a:pt x="0" y="0"/>
                      </a:moveTo>
                      <a:lnTo>
                        <a:pt x="83" y="0"/>
                      </a:lnTo>
                      <a:lnTo>
                        <a:pt x="83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82" y="0"/>
                      </a:lnTo>
                      <a:lnTo>
                        <a:pt x="82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3C3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11" name="Freeform 1603"/>
                <p:cNvSpPr>
                  <a:spLocks noEditPoints="1"/>
                </p:cNvSpPr>
                <p:nvPr/>
              </p:nvSpPr>
              <p:spPr bwMode="auto">
                <a:xfrm>
                  <a:off x="2278" y="3274"/>
                  <a:ext cx="81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1" y="0"/>
                    </a:cxn>
                    <a:cxn ang="0">
                      <a:pos x="81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80" y="0"/>
                    </a:cxn>
                    <a:cxn ang="0">
                      <a:pos x="80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1" h="21">
                      <a:moveTo>
                        <a:pt x="0" y="0"/>
                      </a:moveTo>
                      <a:lnTo>
                        <a:pt x="81" y="0"/>
                      </a:lnTo>
                      <a:lnTo>
                        <a:pt x="8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80" y="0"/>
                      </a:lnTo>
                      <a:lnTo>
                        <a:pt x="80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5C5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12" name="Freeform 1604"/>
                <p:cNvSpPr>
                  <a:spLocks noEditPoints="1"/>
                </p:cNvSpPr>
                <p:nvPr/>
              </p:nvSpPr>
              <p:spPr bwMode="auto">
                <a:xfrm>
                  <a:off x="2279" y="3274"/>
                  <a:ext cx="7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9" y="0"/>
                    </a:cxn>
                    <a:cxn ang="0">
                      <a:pos x="7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21"/>
                    </a:cxn>
                    <a:cxn ang="0">
                      <a:pos x="0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21">
                      <a:moveTo>
                        <a:pt x="0" y="0"/>
                      </a:moveTo>
                      <a:lnTo>
                        <a:pt x="79" y="0"/>
                      </a:lnTo>
                      <a:lnTo>
                        <a:pt x="7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7C7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13" name="Freeform 1605"/>
                <p:cNvSpPr>
                  <a:spLocks noEditPoints="1"/>
                </p:cNvSpPr>
                <p:nvPr/>
              </p:nvSpPr>
              <p:spPr bwMode="auto">
                <a:xfrm>
                  <a:off x="2279" y="3274"/>
                  <a:ext cx="78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77" y="0"/>
                    </a:cxn>
                    <a:cxn ang="0">
                      <a:pos x="77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78" h="21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77" y="0"/>
                      </a:lnTo>
                      <a:lnTo>
                        <a:pt x="77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14" name="Freeform 1606"/>
                <p:cNvSpPr>
                  <a:spLocks noEditPoints="1"/>
                </p:cNvSpPr>
                <p:nvPr/>
              </p:nvSpPr>
              <p:spPr bwMode="auto">
                <a:xfrm>
                  <a:off x="2281" y="3274"/>
                  <a:ext cx="75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5" y="0"/>
                    </a:cxn>
                    <a:cxn ang="0">
                      <a:pos x="75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4" y="0"/>
                    </a:cxn>
                    <a:cxn ang="0">
                      <a:pos x="74" y="21"/>
                    </a:cxn>
                    <a:cxn ang="0">
                      <a:pos x="0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5" h="21">
                      <a:moveTo>
                        <a:pt x="0" y="0"/>
                      </a:moveTo>
                      <a:lnTo>
                        <a:pt x="75" y="0"/>
                      </a:lnTo>
                      <a:lnTo>
                        <a:pt x="7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15" name="Freeform 1607"/>
                <p:cNvSpPr>
                  <a:spLocks noEditPoints="1"/>
                </p:cNvSpPr>
                <p:nvPr/>
              </p:nvSpPr>
              <p:spPr bwMode="auto">
                <a:xfrm>
                  <a:off x="2281" y="3274"/>
                  <a:ext cx="74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4" y="0"/>
                    </a:cxn>
                    <a:cxn ang="0">
                      <a:pos x="74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73" y="0"/>
                    </a:cxn>
                    <a:cxn ang="0">
                      <a:pos x="73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74" h="21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73" y="0"/>
                      </a:lnTo>
                      <a:lnTo>
                        <a:pt x="73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16" name="Freeform 1608"/>
                <p:cNvSpPr>
                  <a:spLocks noEditPoints="1"/>
                </p:cNvSpPr>
                <p:nvPr/>
              </p:nvSpPr>
              <p:spPr bwMode="auto">
                <a:xfrm>
                  <a:off x="2282" y="3274"/>
                  <a:ext cx="72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0"/>
                    </a:cxn>
                    <a:cxn ang="0">
                      <a:pos x="72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71" y="0"/>
                    </a:cxn>
                    <a:cxn ang="0">
                      <a:pos x="71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72" h="21">
                      <a:moveTo>
                        <a:pt x="0" y="0"/>
                      </a:moveTo>
                      <a:lnTo>
                        <a:pt x="72" y="0"/>
                      </a:lnTo>
                      <a:lnTo>
                        <a:pt x="72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71" y="0"/>
                      </a:lnTo>
                      <a:lnTo>
                        <a:pt x="71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DCD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17" name="Freeform 1609"/>
                <p:cNvSpPr>
                  <a:spLocks noEditPoints="1"/>
                </p:cNvSpPr>
                <p:nvPr/>
              </p:nvSpPr>
              <p:spPr bwMode="auto">
                <a:xfrm>
                  <a:off x="2284" y="3274"/>
                  <a:ext cx="6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9" y="0"/>
                    </a:cxn>
                    <a:cxn ang="0">
                      <a:pos x="6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9" y="0"/>
                    </a:cxn>
                    <a:cxn ang="0">
                      <a:pos x="69" y="21"/>
                    </a:cxn>
                    <a:cxn ang="0">
                      <a:pos x="0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9" h="21">
                      <a:moveTo>
                        <a:pt x="0" y="0"/>
                      </a:moveTo>
                      <a:lnTo>
                        <a:pt x="69" y="0"/>
                      </a:lnTo>
                      <a:lnTo>
                        <a:pt x="6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69" y="0"/>
                      </a:lnTo>
                      <a:lnTo>
                        <a:pt x="6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18" name="Freeform 1610"/>
                <p:cNvSpPr>
                  <a:spLocks noEditPoints="1"/>
                </p:cNvSpPr>
                <p:nvPr/>
              </p:nvSpPr>
              <p:spPr bwMode="auto">
                <a:xfrm>
                  <a:off x="2284" y="3274"/>
                  <a:ext cx="6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9" y="0"/>
                    </a:cxn>
                    <a:cxn ang="0">
                      <a:pos x="6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67" y="0"/>
                    </a:cxn>
                    <a:cxn ang="0">
                      <a:pos x="67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69" h="21">
                      <a:moveTo>
                        <a:pt x="0" y="0"/>
                      </a:moveTo>
                      <a:lnTo>
                        <a:pt x="69" y="0"/>
                      </a:lnTo>
                      <a:lnTo>
                        <a:pt x="6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67" y="0"/>
                      </a:lnTo>
                      <a:lnTo>
                        <a:pt x="67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19" name="Freeform 1611"/>
                <p:cNvSpPr>
                  <a:spLocks noEditPoints="1"/>
                </p:cNvSpPr>
                <p:nvPr/>
              </p:nvSpPr>
              <p:spPr bwMode="auto">
                <a:xfrm>
                  <a:off x="2285" y="3274"/>
                  <a:ext cx="66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6" y="0"/>
                    </a:cxn>
                    <a:cxn ang="0">
                      <a:pos x="66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66" y="0"/>
                    </a:cxn>
                    <a:cxn ang="0">
                      <a:pos x="66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66" h="21">
                      <a:moveTo>
                        <a:pt x="0" y="0"/>
                      </a:moveTo>
                      <a:lnTo>
                        <a:pt x="66" y="0"/>
                      </a:lnTo>
                      <a:lnTo>
                        <a:pt x="66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66" y="0"/>
                      </a:lnTo>
                      <a:lnTo>
                        <a:pt x="66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20" name="Freeform 1612"/>
                <p:cNvSpPr>
                  <a:spLocks noEditPoints="1"/>
                </p:cNvSpPr>
                <p:nvPr/>
              </p:nvSpPr>
              <p:spPr bwMode="auto">
                <a:xfrm>
                  <a:off x="2286" y="3274"/>
                  <a:ext cx="65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5" y="0"/>
                    </a:cxn>
                    <a:cxn ang="0">
                      <a:pos x="65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64" y="0"/>
                    </a:cxn>
                    <a:cxn ang="0">
                      <a:pos x="64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65" h="21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64" y="0"/>
                      </a:lnTo>
                      <a:lnTo>
                        <a:pt x="64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21" name="Freeform 1613"/>
                <p:cNvSpPr>
                  <a:spLocks noEditPoints="1"/>
                </p:cNvSpPr>
                <p:nvPr/>
              </p:nvSpPr>
              <p:spPr bwMode="auto">
                <a:xfrm>
                  <a:off x="2287" y="3274"/>
                  <a:ext cx="63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3" y="0"/>
                    </a:cxn>
                    <a:cxn ang="0">
                      <a:pos x="63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62" y="0"/>
                    </a:cxn>
                    <a:cxn ang="0">
                      <a:pos x="62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63" h="21">
                      <a:moveTo>
                        <a:pt x="0" y="0"/>
                      </a:moveTo>
                      <a:lnTo>
                        <a:pt x="63" y="0"/>
                      </a:lnTo>
                      <a:lnTo>
                        <a:pt x="63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62" y="0"/>
                      </a:lnTo>
                      <a:lnTo>
                        <a:pt x="62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4D4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22" name="Freeform 1614"/>
                <p:cNvSpPr>
                  <a:spLocks noEditPoints="1"/>
                </p:cNvSpPr>
                <p:nvPr/>
              </p:nvSpPr>
              <p:spPr bwMode="auto">
                <a:xfrm>
                  <a:off x="2288" y="3274"/>
                  <a:ext cx="61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1" y="0"/>
                    </a:cxn>
                    <a:cxn ang="0">
                      <a:pos x="61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60" y="0"/>
                    </a:cxn>
                    <a:cxn ang="0">
                      <a:pos x="60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61" h="21">
                      <a:moveTo>
                        <a:pt x="0" y="0"/>
                      </a:moveTo>
                      <a:lnTo>
                        <a:pt x="61" y="0"/>
                      </a:lnTo>
                      <a:lnTo>
                        <a:pt x="6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60" y="0"/>
                      </a:lnTo>
                      <a:lnTo>
                        <a:pt x="60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23" name="Freeform 1615"/>
                <p:cNvSpPr>
                  <a:spLocks noEditPoints="1"/>
                </p:cNvSpPr>
                <p:nvPr/>
              </p:nvSpPr>
              <p:spPr bwMode="auto">
                <a:xfrm>
                  <a:off x="2289" y="3274"/>
                  <a:ext cx="5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9" y="0"/>
                    </a:cxn>
                    <a:cxn ang="0">
                      <a:pos x="5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58" y="0"/>
                    </a:cxn>
                    <a:cxn ang="0">
                      <a:pos x="58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9" h="21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58" y="0"/>
                      </a:lnTo>
                      <a:lnTo>
                        <a:pt x="58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24" name="Freeform 1616"/>
                <p:cNvSpPr>
                  <a:spLocks noEditPoints="1"/>
                </p:cNvSpPr>
                <p:nvPr/>
              </p:nvSpPr>
              <p:spPr bwMode="auto">
                <a:xfrm>
                  <a:off x="2290" y="3274"/>
                  <a:ext cx="57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7" y="0"/>
                    </a:cxn>
                    <a:cxn ang="0">
                      <a:pos x="57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56" y="0"/>
                    </a:cxn>
                    <a:cxn ang="0">
                      <a:pos x="56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21">
                      <a:moveTo>
                        <a:pt x="0" y="0"/>
                      </a:moveTo>
                      <a:lnTo>
                        <a:pt x="57" y="0"/>
                      </a:lnTo>
                      <a:lnTo>
                        <a:pt x="57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56" y="0"/>
                      </a:lnTo>
                      <a:lnTo>
                        <a:pt x="56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25" name="Freeform 1617"/>
                <p:cNvSpPr>
                  <a:spLocks noEditPoints="1"/>
                </p:cNvSpPr>
                <p:nvPr/>
              </p:nvSpPr>
              <p:spPr bwMode="auto">
                <a:xfrm>
                  <a:off x="2291" y="3274"/>
                  <a:ext cx="55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5" y="0"/>
                    </a:cxn>
                    <a:cxn ang="0">
                      <a:pos x="55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54" y="0"/>
                    </a:cxn>
                    <a:cxn ang="0">
                      <a:pos x="54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5" h="21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54" y="0"/>
                      </a:lnTo>
                      <a:lnTo>
                        <a:pt x="54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26" name="Freeform 1618"/>
                <p:cNvSpPr>
                  <a:spLocks noEditPoints="1"/>
                </p:cNvSpPr>
                <p:nvPr/>
              </p:nvSpPr>
              <p:spPr bwMode="auto">
                <a:xfrm>
                  <a:off x="2292" y="3274"/>
                  <a:ext cx="53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53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52" y="21"/>
                    </a:cxn>
                    <a:cxn ang="0">
                      <a:pos x="0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 h="21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52" y="0"/>
                      </a:lnTo>
                      <a:lnTo>
                        <a:pt x="52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27" name="Freeform 1619"/>
                <p:cNvSpPr>
                  <a:spLocks noEditPoints="1"/>
                </p:cNvSpPr>
                <p:nvPr/>
              </p:nvSpPr>
              <p:spPr bwMode="auto">
                <a:xfrm>
                  <a:off x="2292" y="3274"/>
                  <a:ext cx="52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52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51" y="0"/>
                    </a:cxn>
                    <a:cxn ang="0">
                      <a:pos x="51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2" h="21">
                      <a:moveTo>
                        <a:pt x="0" y="0"/>
                      </a:moveTo>
                      <a:lnTo>
                        <a:pt x="52" y="0"/>
                      </a:lnTo>
                      <a:lnTo>
                        <a:pt x="52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51" y="0"/>
                      </a:lnTo>
                      <a:lnTo>
                        <a:pt x="51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28" name="Freeform 1620"/>
                <p:cNvSpPr>
                  <a:spLocks noEditPoints="1"/>
                </p:cNvSpPr>
                <p:nvPr/>
              </p:nvSpPr>
              <p:spPr bwMode="auto">
                <a:xfrm>
                  <a:off x="2294" y="3274"/>
                  <a:ext cx="4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9" y="0"/>
                    </a:cxn>
                    <a:cxn ang="0">
                      <a:pos x="4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9" y="0"/>
                    </a:cxn>
                    <a:cxn ang="0">
                      <a:pos x="49" y="21"/>
                    </a:cxn>
                    <a:cxn ang="0">
                      <a:pos x="0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9" h="21">
                      <a:moveTo>
                        <a:pt x="0" y="0"/>
                      </a:moveTo>
                      <a:lnTo>
                        <a:pt x="49" y="0"/>
                      </a:lnTo>
                      <a:lnTo>
                        <a:pt x="4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49" y="0"/>
                      </a:lnTo>
                      <a:lnTo>
                        <a:pt x="4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29" name="Freeform 1621"/>
                <p:cNvSpPr>
                  <a:spLocks noEditPoints="1"/>
                </p:cNvSpPr>
                <p:nvPr/>
              </p:nvSpPr>
              <p:spPr bwMode="auto">
                <a:xfrm>
                  <a:off x="2294" y="3274"/>
                  <a:ext cx="4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9" y="0"/>
                    </a:cxn>
                    <a:cxn ang="0">
                      <a:pos x="4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47" y="0"/>
                    </a:cxn>
                    <a:cxn ang="0">
                      <a:pos x="47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9" h="21">
                      <a:moveTo>
                        <a:pt x="0" y="0"/>
                      </a:moveTo>
                      <a:lnTo>
                        <a:pt x="49" y="0"/>
                      </a:lnTo>
                      <a:lnTo>
                        <a:pt x="4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47" y="0"/>
                      </a:lnTo>
                      <a:lnTo>
                        <a:pt x="47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30" name="Freeform 1622"/>
                <p:cNvSpPr>
                  <a:spLocks noEditPoints="1"/>
                </p:cNvSpPr>
                <p:nvPr/>
              </p:nvSpPr>
              <p:spPr bwMode="auto">
                <a:xfrm>
                  <a:off x="2295" y="3274"/>
                  <a:ext cx="46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6" y="0"/>
                    </a:cxn>
                    <a:cxn ang="0">
                      <a:pos x="46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46" y="0"/>
                    </a:cxn>
                    <a:cxn ang="0">
                      <a:pos x="46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6" h="21">
                      <a:moveTo>
                        <a:pt x="0" y="0"/>
                      </a:moveTo>
                      <a:lnTo>
                        <a:pt x="46" y="0"/>
                      </a:lnTo>
                      <a:lnTo>
                        <a:pt x="46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46" y="0"/>
                      </a:lnTo>
                      <a:lnTo>
                        <a:pt x="46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31" name="Freeform 1623"/>
                <p:cNvSpPr>
                  <a:spLocks noEditPoints="1"/>
                </p:cNvSpPr>
                <p:nvPr/>
              </p:nvSpPr>
              <p:spPr bwMode="auto">
                <a:xfrm>
                  <a:off x="2296" y="3274"/>
                  <a:ext cx="45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44" y="0"/>
                    </a:cxn>
                    <a:cxn ang="0">
                      <a:pos x="44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5" h="21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44" y="0"/>
                      </a:lnTo>
                      <a:lnTo>
                        <a:pt x="44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32" name="Freeform 1624"/>
                <p:cNvSpPr>
                  <a:spLocks noEditPoints="1"/>
                </p:cNvSpPr>
                <p:nvPr/>
              </p:nvSpPr>
              <p:spPr bwMode="auto">
                <a:xfrm>
                  <a:off x="2297" y="3274"/>
                  <a:ext cx="43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3" y="0"/>
                    </a:cxn>
                    <a:cxn ang="0">
                      <a:pos x="43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41" y="0"/>
                    </a:cxn>
                    <a:cxn ang="0">
                      <a:pos x="41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3" h="21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41" y="0"/>
                      </a:lnTo>
                      <a:lnTo>
                        <a:pt x="41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EDE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33" name="Freeform 1625"/>
                <p:cNvSpPr>
                  <a:spLocks noEditPoints="1"/>
                </p:cNvSpPr>
                <p:nvPr/>
              </p:nvSpPr>
              <p:spPr bwMode="auto">
                <a:xfrm>
                  <a:off x="2298" y="3274"/>
                  <a:ext cx="40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40" y="0"/>
                    </a:cxn>
                    <a:cxn ang="0">
                      <a:pos x="40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0" h="21">
                      <a:moveTo>
                        <a:pt x="0" y="0"/>
                      </a:moveTo>
                      <a:lnTo>
                        <a:pt x="40" y="0"/>
                      </a:lnTo>
                      <a:lnTo>
                        <a:pt x="40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40" y="0"/>
                      </a:lnTo>
                      <a:lnTo>
                        <a:pt x="40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34" name="Freeform 1626"/>
                <p:cNvSpPr>
                  <a:spLocks noEditPoints="1"/>
                </p:cNvSpPr>
                <p:nvPr/>
              </p:nvSpPr>
              <p:spPr bwMode="auto">
                <a:xfrm>
                  <a:off x="2299" y="3274"/>
                  <a:ext cx="3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0"/>
                    </a:cxn>
                    <a:cxn ang="0">
                      <a:pos x="3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38" y="0"/>
                    </a:cxn>
                    <a:cxn ang="0">
                      <a:pos x="38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9" h="21"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3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38" y="0"/>
                      </a:lnTo>
                      <a:lnTo>
                        <a:pt x="38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35" name="Freeform 1627"/>
                <p:cNvSpPr>
                  <a:spLocks noEditPoints="1"/>
                </p:cNvSpPr>
                <p:nvPr/>
              </p:nvSpPr>
              <p:spPr bwMode="auto">
                <a:xfrm>
                  <a:off x="2300" y="3274"/>
                  <a:ext cx="37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" y="0"/>
                    </a:cxn>
                    <a:cxn ang="0">
                      <a:pos x="37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36" y="0"/>
                    </a:cxn>
                    <a:cxn ang="0">
                      <a:pos x="36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7" h="21">
                      <a:moveTo>
                        <a:pt x="0" y="0"/>
                      </a:moveTo>
                      <a:lnTo>
                        <a:pt x="37" y="0"/>
                      </a:lnTo>
                      <a:lnTo>
                        <a:pt x="37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36" y="0"/>
                      </a:lnTo>
                      <a:lnTo>
                        <a:pt x="36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36" name="Freeform 1628"/>
                <p:cNvSpPr>
                  <a:spLocks noEditPoints="1"/>
                </p:cNvSpPr>
                <p:nvPr/>
              </p:nvSpPr>
              <p:spPr bwMode="auto">
                <a:xfrm>
                  <a:off x="2301" y="3274"/>
                  <a:ext cx="35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34" y="0"/>
                    </a:cxn>
                    <a:cxn ang="0">
                      <a:pos x="34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5" h="21">
                      <a:moveTo>
                        <a:pt x="0" y="0"/>
                      </a:moveTo>
                      <a:lnTo>
                        <a:pt x="35" y="0"/>
                      </a:lnTo>
                      <a:lnTo>
                        <a:pt x="3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34" y="0"/>
                      </a:lnTo>
                      <a:lnTo>
                        <a:pt x="34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37" name="Freeform 1629"/>
                <p:cNvSpPr>
                  <a:spLocks noEditPoints="1"/>
                </p:cNvSpPr>
                <p:nvPr/>
              </p:nvSpPr>
              <p:spPr bwMode="auto">
                <a:xfrm>
                  <a:off x="2302" y="3274"/>
                  <a:ext cx="33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33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32" y="0"/>
                    </a:cxn>
                    <a:cxn ang="0">
                      <a:pos x="32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3" h="21"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32" y="0"/>
                      </a:lnTo>
                      <a:lnTo>
                        <a:pt x="32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38" name="Freeform 1630"/>
                <p:cNvSpPr>
                  <a:spLocks noEditPoints="1"/>
                </p:cNvSpPr>
                <p:nvPr/>
              </p:nvSpPr>
              <p:spPr bwMode="auto">
                <a:xfrm>
                  <a:off x="2303" y="3274"/>
                  <a:ext cx="31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0"/>
                    </a:cxn>
                    <a:cxn ang="0">
                      <a:pos x="31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30" y="0"/>
                    </a:cxn>
                    <a:cxn ang="0">
                      <a:pos x="30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1" h="21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30" y="0"/>
                      </a:lnTo>
                      <a:lnTo>
                        <a:pt x="30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39" name="Freeform 1631"/>
                <p:cNvSpPr>
                  <a:spLocks noEditPoints="1"/>
                </p:cNvSpPr>
                <p:nvPr/>
              </p:nvSpPr>
              <p:spPr bwMode="auto">
                <a:xfrm>
                  <a:off x="2304" y="3274"/>
                  <a:ext cx="2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" y="0"/>
                    </a:cxn>
                    <a:cxn ang="0">
                      <a:pos x="2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8" y="0"/>
                    </a:cxn>
                    <a:cxn ang="0">
                      <a:pos x="28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9" h="21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2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28" y="0"/>
                      </a:lnTo>
                      <a:lnTo>
                        <a:pt x="28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40" name="Freeform 1632"/>
                <p:cNvSpPr>
                  <a:spLocks noEditPoints="1"/>
                </p:cNvSpPr>
                <p:nvPr/>
              </p:nvSpPr>
              <p:spPr bwMode="auto">
                <a:xfrm>
                  <a:off x="2305" y="3274"/>
                  <a:ext cx="27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0"/>
                    </a:cxn>
                    <a:cxn ang="0">
                      <a:pos x="27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6" y="0"/>
                    </a:cxn>
                    <a:cxn ang="0">
                      <a:pos x="26" y="21"/>
                    </a:cxn>
                    <a:cxn ang="0">
                      <a:pos x="0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21">
                      <a:moveTo>
                        <a:pt x="0" y="0"/>
                      </a:moveTo>
                      <a:lnTo>
                        <a:pt x="27" y="0"/>
                      </a:lnTo>
                      <a:lnTo>
                        <a:pt x="27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26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41" name="Freeform 1633"/>
                <p:cNvSpPr>
                  <a:spLocks noEditPoints="1"/>
                </p:cNvSpPr>
                <p:nvPr/>
              </p:nvSpPr>
              <p:spPr bwMode="auto">
                <a:xfrm>
                  <a:off x="2305" y="3274"/>
                  <a:ext cx="26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" y="0"/>
                    </a:cxn>
                    <a:cxn ang="0">
                      <a:pos x="26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5" y="0"/>
                    </a:cxn>
                    <a:cxn ang="0">
                      <a:pos x="25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6" h="21"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26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5" y="0"/>
                      </a:lnTo>
                      <a:lnTo>
                        <a:pt x="25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42" name="Freeform 1634"/>
                <p:cNvSpPr>
                  <a:spLocks noEditPoints="1"/>
                </p:cNvSpPr>
                <p:nvPr/>
              </p:nvSpPr>
              <p:spPr bwMode="auto">
                <a:xfrm>
                  <a:off x="2307" y="3274"/>
                  <a:ext cx="23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0"/>
                    </a:cxn>
                    <a:cxn ang="0">
                      <a:pos x="23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3" y="0"/>
                    </a:cxn>
                    <a:cxn ang="0">
                      <a:pos x="23" y="21"/>
                    </a:cxn>
                    <a:cxn ang="0">
                      <a:pos x="0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21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43" name="Freeform 1635"/>
                <p:cNvSpPr>
                  <a:spLocks noEditPoints="1"/>
                </p:cNvSpPr>
                <p:nvPr/>
              </p:nvSpPr>
              <p:spPr bwMode="auto">
                <a:xfrm>
                  <a:off x="2307" y="3274"/>
                  <a:ext cx="23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0"/>
                    </a:cxn>
                    <a:cxn ang="0">
                      <a:pos x="23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1" y="0"/>
                    </a:cxn>
                    <a:cxn ang="0">
                      <a:pos x="21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3" h="21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21" y="0"/>
                      </a:lnTo>
                      <a:lnTo>
                        <a:pt x="21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44" name="Freeform 1636"/>
                <p:cNvSpPr>
                  <a:spLocks noEditPoints="1"/>
                </p:cNvSpPr>
                <p:nvPr/>
              </p:nvSpPr>
              <p:spPr bwMode="auto">
                <a:xfrm>
                  <a:off x="2308" y="3274"/>
                  <a:ext cx="20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" y="0"/>
                    </a:cxn>
                    <a:cxn ang="0">
                      <a:pos x="20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0" y="0"/>
                    </a:cxn>
                    <a:cxn ang="0">
                      <a:pos x="20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0" h="21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20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20" y="0"/>
                      </a:lnTo>
                      <a:lnTo>
                        <a:pt x="20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45" name="Freeform 1637"/>
                <p:cNvSpPr>
                  <a:spLocks noEditPoints="1"/>
                </p:cNvSpPr>
                <p:nvPr/>
              </p:nvSpPr>
              <p:spPr bwMode="auto">
                <a:xfrm>
                  <a:off x="2309" y="3274"/>
                  <a:ext cx="1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0"/>
                    </a:cxn>
                    <a:cxn ang="0">
                      <a:pos x="1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8" y="0"/>
                    </a:cxn>
                    <a:cxn ang="0">
                      <a:pos x="18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9" h="21">
                      <a:moveTo>
                        <a:pt x="0" y="0"/>
                      </a:moveTo>
                      <a:lnTo>
                        <a:pt x="19" y="0"/>
                      </a:lnTo>
                      <a:lnTo>
                        <a:pt x="1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8" y="0"/>
                      </a:lnTo>
                      <a:lnTo>
                        <a:pt x="18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46" name="Freeform 1638"/>
                <p:cNvSpPr>
                  <a:spLocks noEditPoints="1"/>
                </p:cNvSpPr>
                <p:nvPr/>
              </p:nvSpPr>
              <p:spPr bwMode="auto">
                <a:xfrm>
                  <a:off x="2310" y="3274"/>
                  <a:ext cx="17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" y="0"/>
                    </a:cxn>
                    <a:cxn ang="0">
                      <a:pos x="17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6" y="0"/>
                    </a:cxn>
                    <a:cxn ang="0">
                      <a:pos x="16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7" h="21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7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6" y="0"/>
                      </a:lnTo>
                      <a:lnTo>
                        <a:pt x="16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47" name="Freeform 1639"/>
                <p:cNvSpPr>
                  <a:spLocks noEditPoints="1"/>
                </p:cNvSpPr>
                <p:nvPr/>
              </p:nvSpPr>
              <p:spPr bwMode="auto">
                <a:xfrm>
                  <a:off x="2311" y="3274"/>
                  <a:ext cx="15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15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4" y="0"/>
                    </a:cxn>
                    <a:cxn ang="0">
                      <a:pos x="14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5" h="21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1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4" y="0"/>
                      </a:lnTo>
                      <a:lnTo>
                        <a:pt x="14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48" name="Freeform 1640"/>
                <p:cNvSpPr>
                  <a:spLocks noEditPoints="1"/>
                </p:cNvSpPr>
                <p:nvPr/>
              </p:nvSpPr>
              <p:spPr bwMode="auto">
                <a:xfrm>
                  <a:off x="2312" y="3274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0"/>
                    </a:cxn>
                    <a:cxn ang="0">
                      <a:pos x="13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2" y="0"/>
                    </a:cxn>
                    <a:cxn ang="0">
                      <a:pos x="12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3" h="21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13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2" y="0"/>
                      </a:lnTo>
                      <a:lnTo>
                        <a:pt x="12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49" name="Freeform 1641"/>
                <p:cNvSpPr>
                  <a:spLocks noEditPoints="1"/>
                </p:cNvSpPr>
                <p:nvPr/>
              </p:nvSpPr>
              <p:spPr bwMode="auto">
                <a:xfrm>
                  <a:off x="2313" y="3274"/>
                  <a:ext cx="11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0"/>
                    </a:cxn>
                    <a:cxn ang="0">
                      <a:pos x="11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0" y="0"/>
                    </a:cxn>
                    <a:cxn ang="0">
                      <a:pos x="10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1" h="21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1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0" y="0"/>
                      </a:lnTo>
                      <a:lnTo>
                        <a:pt x="10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50" name="Freeform 1642"/>
                <p:cNvSpPr>
                  <a:spLocks noEditPoints="1"/>
                </p:cNvSpPr>
                <p:nvPr/>
              </p:nvSpPr>
              <p:spPr bwMode="auto">
                <a:xfrm>
                  <a:off x="2314" y="3274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9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8" y="0"/>
                    </a:cxn>
                    <a:cxn ang="0">
                      <a:pos x="8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9" h="2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8" y="0"/>
                      </a:lnTo>
                      <a:lnTo>
                        <a:pt x="8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51" name="Freeform 1643"/>
                <p:cNvSpPr>
                  <a:spLocks noEditPoints="1"/>
                </p:cNvSpPr>
                <p:nvPr/>
              </p:nvSpPr>
              <p:spPr bwMode="auto">
                <a:xfrm>
                  <a:off x="2315" y="3274"/>
                  <a:ext cx="7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6" y="21"/>
                    </a:cxn>
                    <a:cxn ang="0">
                      <a:pos x="0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" h="2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52" name="Freeform 1644"/>
                <p:cNvSpPr>
                  <a:spLocks noEditPoints="1"/>
                </p:cNvSpPr>
                <p:nvPr/>
              </p:nvSpPr>
              <p:spPr bwMode="auto">
                <a:xfrm>
                  <a:off x="2315" y="3274"/>
                  <a:ext cx="6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6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5" y="0"/>
                    </a:cxn>
                    <a:cxn ang="0">
                      <a:pos x="5" y="21"/>
                    </a:cxn>
                    <a:cxn ang="0">
                      <a:pos x="2" y="2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6" h="2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5" y="0"/>
                      </a:lnTo>
                      <a:lnTo>
                        <a:pt x="5" y="21"/>
                      </a:lnTo>
                      <a:lnTo>
                        <a:pt x="2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53" name="Freeform 1645"/>
                <p:cNvSpPr>
                  <a:spLocks noEditPoints="1"/>
                </p:cNvSpPr>
                <p:nvPr/>
              </p:nvSpPr>
              <p:spPr bwMode="auto">
                <a:xfrm>
                  <a:off x="2317" y="3274"/>
                  <a:ext cx="3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21"/>
                    </a:cxn>
                    <a:cxn ang="0">
                      <a:pos x="0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2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54" name="Freeform 1646"/>
                <p:cNvSpPr>
                  <a:spLocks noEditPoints="1"/>
                </p:cNvSpPr>
                <p:nvPr/>
              </p:nvSpPr>
              <p:spPr bwMode="auto">
                <a:xfrm>
                  <a:off x="2317" y="3274"/>
                  <a:ext cx="2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21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21"/>
                    </a:cxn>
                    <a:cxn ang="0">
                      <a:pos x="1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2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55" name="Rectangle 1647"/>
                <p:cNvSpPr>
                  <a:spLocks noChangeArrowheads="1"/>
                </p:cNvSpPr>
                <p:nvPr/>
              </p:nvSpPr>
              <p:spPr bwMode="auto">
                <a:xfrm>
                  <a:off x="2248" y="3274"/>
                  <a:ext cx="141" cy="21"/>
                </a:xfrm>
                <a:prstGeom prst="rect">
                  <a:avLst/>
                </a:prstGeom>
                <a:noFill/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56" name="Rectangle 1648"/>
                <p:cNvSpPr>
                  <a:spLocks noChangeArrowheads="1"/>
                </p:cNvSpPr>
                <p:nvPr/>
              </p:nvSpPr>
              <p:spPr bwMode="auto">
                <a:xfrm>
                  <a:off x="2252" y="3278"/>
                  <a:ext cx="30" cy="13"/>
                </a:xfrm>
                <a:prstGeom prst="rect">
                  <a:avLst/>
                </a:prstGeom>
                <a:solidFill>
                  <a:srgbClr val="666666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57" name="Rectangle 1649"/>
                <p:cNvSpPr>
                  <a:spLocks noChangeArrowheads="1"/>
                </p:cNvSpPr>
                <p:nvPr/>
              </p:nvSpPr>
              <p:spPr bwMode="auto">
                <a:xfrm>
                  <a:off x="2254" y="3280"/>
                  <a:ext cx="8" cy="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58" name="Rectangle 1650"/>
                <p:cNvSpPr>
                  <a:spLocks noChangeArrowheads="1"/>
                </p:cNvSpPr>
                <p:nvPr/>
              </p:nvSpPr>
              <p:spPr bwMode="auto">
                <a:xfrm>
                  <a:off x="2273" y="3280"/>
                  <a:ext cx="8" cy="4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59" name="Rectangle 1651"/>
                <p:cNvSpPr>
                  <a:spLocks noChangeArrowheads="1"/>
                </p:cNvSpPr>
                <p:nvPr/>
              </p:nvSpPr>
              <p:spPr bwMode="auto">
                <a:xfrm>
                  <a:off x="2254" y="3286"/>
                  <a:ext cx="8" cy="4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60" name="Rectangle 1652"/>
                <p:cNvSpPr>
                  <a:spLocks noChangeArrowheads="1"/>
                </p:cNvSpPr>
                <p:nvPr/>
              </p:nvSpPr>
              <p:spPr bwMode="auto">
                <a:xfrm>
                  <a:off x="2263" y="3286"/>
                  <a:ext cx="8" cy="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61" name="Rectangle 1653"/>
                <p:cNvSpPr>
                  <a:spLocks noChangeArrowheads="1"/>
                </p:cNvSpPr>
                <p:nvPr/>
              </p:nvSpPr>
              <p:spPr bwMode="auto">
                <a:xfrm>
                  <a:off x="2263" y="3280"/>
                  <a:ext cx="8" cy="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62" name="Rectangle 1654"/>
                <p:cNvSpPr>
                  <a:spLocks noChangeArrowheads="1"/>
                </p:cNvSpPr>
                <p:nvPr/>
              </p:nvSpPr>
              <p:spPr bwMode="auto">
                <a:xfrm>
                  <a:off x="2273" y="3286"/>
                  <a:ext cx="8" cy="4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63" name="Freeform 1655"/>
                <p:cNvSpPr>
                  <a:spLocks noEditPoints="1"/>
                </p:cNvSpPr>
                <p:nvPr/>
              </p:nvSpPr>
              <p:spPr bwMode="auto">
                <a:xfrm>
                  <a:off x="2248" y="3327"/>
                  <a:ext cx="141" cy="154"/>
                </a:xfrm>
                <a:custGeom>
                  <a:avLst/>
                  <a:gdLst/>
                  <a:ahLst/>
                  <a:cxnLst>
                    <a:cxn ang="0">
                      <a:pos x="141" y="76"/>
                    </a:cxn>
                    <a:cxn ang="0">
                      <a:pos x="141" y="78"/>
                    </a:cxn>
                    <a:cxn ang="0">
                      <a:pos x="0" y="78"/>
                    </a:cxn>
                    <a:cxn ang="0">
                      <a:pos x="0" y="76"/>
                    </a:cxn>
                    <a:cxn ang="0">
                      <a:pos x="141" y="76"/>
                    </a:cxn>
                    <a:cxn ang="0">
                      <a:pos x="141" y="61"/>
                    </a:cxn>
                    <a:cxn ang="0">
                      <a:pos x="141" y="63"/>
                    </a:cxn>
                    <a:cxn ang="0">
                      <a:pos x="0" y="63"/>
                    </a:cxn>
                    <a:cxn ang="0">
                      <a:pos x="0" y="61"/>
                    </a:cxn>
                    <a:cxn ang="0">
                      <a:pos x="141" y="61"/>
                    </a:cxn>
                    <a:cxn ang="0">
                      <a:pos x="141" y="46"/>
                    </a:cxn>
                    <a:cxn ang="0">
                      <a:pos x="141" y="48"/>
                    </a:cxn>
                    <a:cxn ang="0">
                      <a:pos x="0" y="48"/>
                    </a:cxn>
                    <a:cxn ang="0">
                      <a:pos x="0" y="46"/>
                    </a:cxn>
                    <a:cxn ang="0">
                      <a:pos x="141" y="46"/>
                    </a:cxn>
                    <a:cxn ang="0">
                      <a:pos x="141" y="31"/>
                    </a:cxn>
                    <a:cxn ang="0">
                      <a:pos x="141" y="33"/>
                    </a:cxn>
                    <a:cxn ang="0">
                      <a:pos x="0" y="33"/>
                    </a:cxn>
                    <a:cxn ang="0">
                      <a:pos x="0" y="31"/>
                    </a:cxn>
                    <a:cxn ang="0">
                      <a:pos x="141" y="31"/>
                    </a:cxn>
                    <a:cxn ang="0">
                      <a:pos x="141" y="16"/>
                    </a:cxn>
                    <a:cxn ang="0">
                      <a:pos x="141" y="18"/>
                    </a:cxn>
                    <a:cxn ang="0">
                      <a:pos x="0" y="18"/>
                    </a:cxn>
                    <a:cxn ang="0">
                      <a:pos x="0" y="16"/>
                    </a:cxn>
                    <a:cxn ang="0">
                      <a:pos x="141" y="16"/>
                    </a:cxn>
                    <a:cxn ang="0">
                      <a:pos x="141" y="0"/>
                    </a:cxn>
                    <a:cxn ang="0">
                      <a:pos x="141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141" y="0"/>
                    </a:cxn>
                    <a:cxn ang="0">
                      <a:pos x="141" y="107"/>
                    </a:cxn>
                    <a:cxn ang="0">
                      <a:pos x="141" y="109"/>
                    </a:cxn>
                    <a:cxn ang="0">
                      <a:pos x="125" y="109"/>
                    </a:cxn>
                    <a:cxn ang="0">
                      <a:pos x="125" y="107"/>
                    </a:cxn>
                    <a:cxn ang="0">
                      <a:pos x="141" y="107"/>
                    </a:cxn>
                    <a:cxn ang="0">
                      <a:pos x="141" y="91"/>
                    </a:cxn>
                    <a:cxn ang="0">
                      <a:pos x="141" y="93"/>
                    </a:cxn>
                    <a:cxn ang="0">
                      <a:pos x="125" y="93"/>
                    </a:cxn>
                    <a:cxn ang="0">
                      <a:pos x="125" y="91"/>
                    </a:cxn>
                    <a:cxn ang="0">
                      <a:pos x="141" y="91"/>
                    </a:cxn>
                    <a:cxn ang="0">
                      <a:pos x="141" y="122"/>
                    </a:cxn>
                    <a:cxn ang="0">
                      <a:pos x="141" y="124"/>
                    </a:cxn>
                    <a:cxn ang="0">
                      <a:pos x="0" y="124"/>
                    </a:cxn>
                    <a:cxn ang="0">
                      <a:pos x="0" y="122"/>
                    </a:cxn>
                    <a:cxn ang="0">
                      <a:pos x="141" y="122"/>
                    </a:cxn>
                    <a:cxn ang="0">
                      <a:pos x="141" y="137"/>
                    </a:cxn>
                    <a:cxn ang="0">
                      <a:pos x="141" y="139"/>
                    </a:cxn>
                    <a:cxn ang="0">
                      <a:pos x="0" y="139"/>
                    </a:cxn>
                    <a:cxn ang="0">
                      <a:pos x="0" y="137"/>
                    </a:cxn>
                    <a:cxn ang="0">
                      <a:pos x="141" y="137"/>
                    </a:cxn>
                    <a:cxn ang="0">
                      <a:pos x="141" y="152"/>
                    </a:cxn>
                    <a:cxn ang="0">
                      <a:pos x="141" y="154"/>
                    </a:cxn>
                    <a:cxn ang="0">
                      <a:pos x="0" y="154"/>
                    </a:cxn>
                    <a:cxn ang="0">
                      <a:pos x="0" y="152"/>
                    </a:cxn>
                    <a:cxn ang="0">
                      <a:pos x="141" y="152"/>
                    </a:cxn>
                  </a:cxnLst>
                  <a:rect l="0" t="0" r="r" b="b"/>
                  <a:pathLst>
                    <a:path w="141" h="154">
                      <a:moveTo>
                        <a:pt x="141" y="76"/>
                      </a:moveTo>
                      <a:lnTo>
                        <a:pt x="141" y="78"/>
                      </a:lnTo>
                      <a:lnTo>
                        <a:pt x="0" y="78"/>
                      </a:lnTo>
                      <a:lnTo>
                        <a:pt x="0" y="76"/>
                      </a:lnTo>
                      <a:lnTo>
                        <a:pt x="141" y="76"/>
                      </a:lnTo>
                      <a:close/>
                      <a:moveTo>
                        <a:pt x="141" y="61"/>
                      </a:moveTo>
                      <a:lnTo>
                        <a:pt x="141" y="63"/>
                      </a:lnTo>
                      <a:lnTo>
                        <a:pt x="0" y="63"/>
                      </a:lnTo>
                      <a:lnTo>
                        <a:pt x="0" y="61"/>
                      </a:lnTo>
                      <a:lnTo>
                        <a:pt x="141" y="61"/>
                      </a:lnTo>
                      <a:close/>
                      <a:moveTo>
                        <a:pt x="141" y="46"/>
                      </a:moveTo>
                      <a:lnTo>
                        <a:pt x="141" y="48"/>
                      </a:lnTo>
                      <a:lnTo>
                        <a:pt x="0" y="48"/>
                      </a:lnTo>
                      <a:lnTo>
                        <a:pt x="0" y="46"/>
                      </a:lnTo>
                      <a:lnTo>
                        <a:pt x="141" y="46"/>
                      </a:lnTo>
                      <a:close/>
                      <a:moveTo>
                        <a:pt x="141" y="31"/>
                      </a:moveTo>
                      <a:lnTo>
                        <a:pt x="141" y="33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141" y="31"/>
                      </a:lnTo>
                      <a:close/>
                      <a:moveTo>
                        <a:pt x="141" y="16"/>
                      </a:moveTo>
                      <a:lnTo>
                        <a:pt x="141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141" y="16"/>
                      </a:lnTo>
                      <a:close/>
                      <a:moveTo>
                        <a:pt x="141" y="0"/>
                      </a:moveTo>
                      <a:lnTo>
                        <a:pt x="14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1" y="0"/>
                      </a:lnTo>
                      <a:close/>
                      <a:moveTo>
                        <a:pt x="141" y="107"/>
                      </a:moveTo>
                      <a:lnTo>
                        <a:pt x="141" y="109"/>
                      </a:lnTo>
                      <a:lnTo>
                        <a:pt x="125" y="109"/>
                      </a:lnTo>
                      <a:lnTo>
                        <a:pt x="125" y="107"/>
                      </a:lnTo>
                      <a:lnTo>
                        <a:pt x="141" y="107"/>
                      </a:lnTo>
                      <a:close/>
                      <a:moveTo>
                        <a:pt x="141" y="91"/>
                      </a:moveTo>
                      <a:lnTo>
                        <a:pt x="141" y="93"/>
                      </a:lnTo>
                      <a:lnTo>
                        <a:pt x="125" y="93"/>
                      </a:lnTo>
                      <a:lnTo>
                        <a:pt x="125" y="91"/>
                      </a:lnTo>
                      <a:lnTo>
                        <a:pt x="141" y="91"/>
                      </a:lnTo>
                      <a:close/>
                      <a:moveTo>
                        <a:pt x="141" y="122"/>
                      </a:moveTo>
                      <a:lnTo>
                        <a:pt x="141" y="124"/>
                      </a:lnTo>
                      <a:lnTo>
                        <a:pt x="0" y="124"/>
                      </a:lnTo>
                      <a:lnTo>
                        <a:pt x="0" y="122"/>
                      </a:lnTo>
                      <a:lnTo>
                        <a:pt x="141" y="122"/>
                      </a:lnTo>
                      <a:close/>
                      <a:moveTo>
                        <a:pt x="141" y="137"/>
                      </a:moveTo>
                      <a:lnTo>
                        <a:pt x="141" y="139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141" y="137"/>
                      </a:lnTo>
                      <a:close/>
                      <a:moveTo>
                        <a:pt x="141" y="152"/>
                      </a:moveTo>
                      <a:lnTo>
                        <a:pt x="141" y="154"/>
                      </a:lnTo>
                      <a:lnTo>
                        <a:pt x="0" y="154"/>
                      </a:lnTo>
                      <a:lnTo>
                        <a:pt x="0" y="152"/>
                      </a:lnTo>
                      <a:lnTo>
                        <a:pt x="141" y="15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64" name="Freeform 1656"/>
                <p:cNvSpPr>
                  <a:spLocks/>
                </p:cNvSpPr>
                <p:nvPr/>
              </p:nvSpPr>
              <p:spPr bwMode="auto">
                <a:xfrm>
                  <a:off x="2362" y="3409"/>
                  <a:ext cx="23" cy="36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19" y="0"/>
                    </a:cxn>
                    <a:cxn ang="0">
                      <a:pos x="16" y="2"/>
                    </a:cxn>
                    <a:cxn ang="0">
                      <a:pos x="13" y="3"/>
                    </a:cxn>
                    <a:cxn ang="0">
                      <a:pos x="10" y="6"/>
                    </a:cxn>
                    <a:cxn ang="0">
                      <a:pos x="8" y="9"/>
                    </a:cxn>
                    <a:cxn ang="0">
                      <a:pos x="6" y="13"/>
                    </a:cxn>
                    <a:cxn ang="0">
                      <a:pos x="4" y="17"/>
                    </a:cxn>
                    <a:cxn ang="0">
                      <a:pos x="2" y="21"/>
                    </a:cxn>
                    <a:cxn ang="0">
                      <a:pos x="1" y="26"/>
                    </a:cxn>
                    <a:cxn ang="0">
                      <a:pos x="0" y="31"/>
                    </a:cxn>
                    <a:cxn ang="0">
                      <a:pos x="0" y="36"/>
                    </a:cxn>
                    <a:cxn ang="0">
                      <a:pos x="0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3" h="36">
                      <a:moveTo>
                        <a:pt x="23" y="0"/>
                      </a:moveTo>
                      <a:lnTo>
                        <a:pt x="19" y="0"/>
                      </a:lnTo>
                      <a:lnTo>
                        <a:pt x="16" y="2"/>
                      </a:lnTo>
                      <a:lnTo>
                        <a:pt x="13" y="3"/>
                      </a:lnTo>
                      <a:lnTo>
                        <a:pt x="10" y="6"/>
                      </a:lnTo>
                      <a:lnTo>
                        <a:pt x="8" y="9"/>
                      </a:lnTo>
                      <a:lnTo>
                        <a:pt x="6" y="13"/>
                      </a:lnTo>
                      <a:lnTo>
                        <a:pt x="4" y="17"/>
                      </a:lnTo>
                      <a:lnTo>
                        <a:pt x="2" y="21"/>
                      </a:lnTo>
                      <a:lnTo>
                        <a:pt x="1" y="26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65" name="Freeform 1657"/>
                <p:cNvSpPr>
                  <a:spLocks/>
                </p:cNvSpPr>
                <p:nvPr/>
              </p:nvSpPr>
              <p:spPr bwMode="auto">
                <a:xfrm>
                  <a:off x="2362" y="3409"/>
                  <a:ext cx="23" cy="36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19" y="0"/>
                    </a:cxn>
                    <a:cxn ang="0">
                      <a:pos x="16" y="2"/>
                    </a:cxn>
                    <a:cxn ang="0">
                      <a:pos x="13" y="3"/>
                    </a:cxn>
                    <a:cxn ang="0">
                      <a:pos x="10" y="6"/>
                    </a:cxn>
                    <a:cxn ang="0">
                      <a:pos x="8" y="9"/>
                    </a:cxn>
                    <a:cxn ang="0">
                      <a:pos x="6" y="13"/>
                    </a:cxn>
                    <a:cxn ang="0">
                      <a:pos x="4" y="17"/>
                    </a:cxn>
                    <a:cxn ang="0">
                      <a:pos x="2" y="21"/>
                    </a:cxn>
                    <a:cxn ang="0">
                      <a:pos x="1" y="26"/>
                    </a:cxn>
                    <a:cxn ang="0">
                      <a:pos x="0" y="31"/>
                    </a:cxn>
                    <a:cxn ang="0">
                      <a:pos x="0" y="36"/>
                    </a:cxn>
                    <a:cxn ang="0">
                      <a:pos x="1" y="36"/>
                    </a:cxn>
                    <a:cxn ang="0">
                      <a:pos x="1" y="31"/>
                    </a:cxn>
                    <a:cxn ang="0">
                      <a:pos x="2" y="26"/>
                    </a:cxn>
                    <a:cxn ang="0">
                      <a:pos x="3" y="22"/>
                    </a:cxn>
                    <a:cxn ang="0">
                      <a:pos x="4" y="17"/>
                    </a:cxn>
                    <a:cxn ang="0">
                      <a:pos x="6" y="13"/>
                    </a:cxn>
                    <a:cxn ang="0">
                      <a:pos x="8" y="10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7" y="2"/>
                    </a:cxn>
                    <a:cxn ang="0">
                      <a:pos x="20" y="2"/>
                    </a:cxn>
                    <a:cxn ang="0">
                      <a:pos x="23" y="1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3" h="36">
                      <a:moveTo>
                        <a:pt x="23" y="0"/>
                      </a:moveTo>
                      <a:lnTo>
                        <a:pt x="19" y="0"/>
                      </a:lnTo>
                      <a:lnTo>
                        <a:pt x="16" y="2"/>
                      </a:lnTo>
                      <a:lnTo>
                        <a:pt x="13" y="3"/>
                      </a:lnTo>
                      <a:lnTo>
                        <a:pt x="10" y="6"/>
                      </a:lnTo>
                      <a:lnTo>
                        <a:pt x="8" y="9"/>
                      </a:lnTo>
                      <a:lnTo>
                        <a:pt x="6" y="13"/>
                      </a:lnTo>
                      <a:lnTo>
                        <a:pt x="4" y="17"/>
                      </a:lnTo>
                      <a:lnTo>
                        <a:pt x="2" y="21"/>
                      </a:lnTo>
                      <a:lnTo>
                        <a:pt x="1" y="26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1" y="36"/>
                      </a:lnTo>
                      <a:lnTo>
                        <a:pt x="1" y="31"/>
                      </a:lnTo>
                      <a:lnTo>
                        <a:pt x="2" y="26"/>
                      </a:lnTo>
                      <a:lnTo>
                        <a:pt x="3" y="22"/>
                      </a:lnTo>
                      <a:lnTo>
                        <a:pt x="4" y="17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11" y="7"/>
                      </a:lnTo>
                      <a:lnTo>
                        <a:pt x="14" y="4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3" y="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66" name="Freeform 1658"/>
                <p:cNvSpPr>
                  <a:spLocks/>
                </p:cNvSpPr>
                <p:nvPr/>
              </p:nvSpPr>
              <p:spPr bwMode="auto">
                <a:xfrm>
                  <a:off x="2363" y="3410"/>
                  <a:ext cx="22" cy="35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9" y="1"/>
                    </a:cxn>
                    <a:cxn ang="0">
                      <a:pos x="16" y="1"/>
                    </a:cxn>
                    <a:cxn ang="0">
                      <a:pos x="13" y="3"/>
                    </a:cxn>
                    <a:cxn ang="0">
                      <a:pos x="10" y="6"/>
                    </a:cxn>
                    <a:cxn ang="0">
                      <a:pos x="7" y="9"/>
                    </a:cxn>
                    <a:cxn ang="0">
                      <a:pos x="5" y="12"/>
                    </a:cxn>
                    <a:cxn ang="0">
                      <a:pos x="3" y="16"/>
                    </a:cxn>
                    <a:cxn ang="0">
                      <a:pos x="2" y="21"/>
                    </a:cxn>
                    <a:cxn ang="0">
                      <a:pos x="1" y="25"/>
                    </a:cxn>
                    <a:cxn ang="0">
                      <a:pos x="0" y="30"/>
                    </a:cxn>
                    <a:cxn ang="0">
                      <a:pos x="0" y="35"/>
                    </a:cxn>
                    <a:cxn ang="0">
                      <a:pos x="1" y="35"/>
                    </a:cxn>
                    <a:cxn ang="0">
                      <a:pos x="1" y="30"/>
                    </a:cxn>
                    <a:cxn ang="0">
                      <a:pos x="1" y="26"/>
                    </a:cxn>
                    <a:cxn ang="0">
                      <a:pos x="3" y="21"/>
                    </a:cxn>
                    <a:cxn ang="0">
                      <a:pos x="4" y="17"/>
                    </a:cxn>
                    <a:cxn ang="0">
                      <a:pos x="6" y="13"/>
                    </a:cxn>
                    <a:cxn ang="0">
                      <a:pos x="8" y="10"/>
                    </a:cxn>
                    <a:cxn ang="0">
                      <a:pos x="10" y="7"/>
                    </a:cxn>
                    <a:cxn ang="0">
                      <a:pos x="13" y="4"/>
                    </a:cxn>
                    <a:cxn ang="0">
                      <a:pos x="16" y="3"/>
                    </a:cxn>
                    <a:cxn ang="0">
                      <a:pos x="19" y="2"/>
                    </a:cxn>
                    <a:cxn ang="0">
                      <a:pos x="22" y="1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22" h="35">
                      <a:moveTo>
                        <a:pt x="22" y="0"/>
                      </a:move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3" y="3"/>
                      </a:lnTo>
                      <a:lnTo>
                        <a:pt x="10" y="6"/>
                      </a:lnTo>
                      <a:lnTo>
                        <a:pt x="7" y="9"/>
                      </a:lnTo>
                      <a:lnTo>
                        <a:pt x="5" y="12"/>
                      </a:lnTo>
                      <a:lnTo>
                        <a:pt x="3" y="16"/>
                      </a:lnTo>
                      <a:lnTo>
                        <a:pt x="2" y="21"/>
                      </a:lnTo>
                      <a:lnTo>
                        <a:pt x="1" y="25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1" y="35"/>
                      </a:lnTo>
                      <a:lnTo>
                        <a:pt x="1" y="30"/>
                      </a:lnTo>
                      <a:lnTo>
                        <a:pt x="1" y="26"/>
                      </a:lnTo>
                      <a:lnTo>
                        <a:pt x="3" y="21"/>
                      </a:lnTo>
                      <a:lnTo>
                        <a:pt x="4" y="17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10" y="7"/>
                      </a:lnTo>
                      <a:lnTo>
                        <a:pt x="13" y="4"/>
                      </a:lnTo>
                      <a:lnTo>
                        <a:pt x="16" y="3"/>
                      </a:lnTo>
                      <a:lnTo>
                        <a:pt x="19" y="2"/>
                      </a:lnTo>
                      <a:lnTo>
                        <a:pt x="22" y="1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9C9C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67" name="Freeform 1659"/>
                <p:cNvSpPr>
                  <a:spLocks/>
                </p:cNvSpPr>
                <p:nvPr/>
              </p:nvSpPr>
              <p:spPr bwMode="auto">
                <a:xfrm>
                  <a:off x="2364" y="3411"/>
                  <a:ext cx="21" cy="34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18" y="1"/>
                    </a:cxn>
                    <a:cxn ang="0">
                      <a:pos x="15" y="2"/>
                    </a:cxn>
                    <a:cxn ang="0">
                      <a:pos x="12" y="3"/>
                    </a:cxn>
                    <a:cxn ang="0">
                      <a:pos x="9" y="6"/>
                    </a:cxn>
                    <a:cxn ang="0">
                      <a:pos x="7" y="9"/>
                    </a:cxn>
                    <a:cxn ang="0">
                      <a:pos x="5" y="12"/>
                    </a:cxn>
                    <a:cxn ang="0">
                      <a:pos x="3" y="16"/>
                    </a:cxn>
                    <a:cxn ang="0">
                      <a:pos x="2" y="20"/>
                    </a:cxn>
                    <a:cxn ang="0">
                      <a:pos x="0" y="25"/>
                    </a:cxn>
                    <a:cxn ang="0">
                      <a:pos x="0" y="29"/>
                    </a:cxn>
                    <a:cxn ang="0">
                      <a:pos x="0" y="34"/>
                    </a:cxn>
                    <a:cxn ang="0">
                      <a:pos x="0" y="34"/>
                    </a:cxn>
                    <a:cxn ang="0">
                      <a:pos x="0" y="29"/>
                    </a:cxn>
                    <a:cxn ang="0">
                      <a:pos x="1" y="24"/>
                    </a:cxn>
                    <a:cxn ang="0">
                      <a:pos x="2" y="20"/>
                    </a:cxn>
                    <a:cxn ang="0">
                      <a:pos x="4" y="15"/>
                    </a:cxn>
                    <a:cxn ang="0">
                      <a:pos x="6" y="11"/>
                    </a:cxn>
                    <a:cxn ang="0">
                      <a:pos x="9" y="8"/>
                    </a:cxn>
                    <a:cxn ang="0">
                      <a:pos x="11" y="5"/>
                    </a:cxn>
                    <a:cxn ang="0">
                      <a:pos x="15" y="3"/>
                    </a:cxn>
                    <a:cxn ang="0">
                      <a:pos x="17" y="2"/>
                    </a:cxn>
                    <a:cxn ang="0">
                      <a:pos x="21" y="2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 h="34">
                      <a:moveTo>
                        <a:pt x="21" y="0"/>
                      </a:moveTo>
                      <a:lnTo>
                        <a:pt x="18" y="1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9" y="6"/>
                      </a:lnTo>
                      <a:lnTo>
                        <a:pt x="7" y="9"/>
                      </a:lnTo>
                      <a:lnTo>
                        <a:pt x="5" y="12"/>
                      </a:lnTo>
                      <a:lnTo>
                        <a:pt x="3" y="16"/>
                      </a:lnTo>
                      <a:lnTo>
                        <a:pt x="2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1" y="24"/>
                      </a:lnTo>
                      <a:lnTo>
                        <a:pt x="2" y="20"/>
                      </a:lnTo>
                      <a:lnTo>
                        <a:pt x="4" y="15"/>
                      </a:lnTo>
                      <a:lnTo>
                        <a:pt x="6" y="11"/>
                      </a:lnTo>
                      <a:lnTo>
                        <a:pt x="9" y="8"/>
                      </a:lnTo>
                      <a:lnTo>
                        <a:pt x="11" y="5"/>
                      </a:lnTo>
                      <a:lnTo>
                        <a:pt x="15" y="3"/>
                      </a:lnTo>
                      <a:lnTo>
                        <a:pt x="17" y="2"/>
                      </a:lnTo>
                      <a:lnTo>
                        <a:pt x="21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68" name="Freeform 1660"/>
                <p:cNvSpPr>
                  <a:spLocks/>
                </p:cNvSpPr>
                <p:nvPr/>
              </p:nvSpPr>
              <p:spPr bwMode="auto">
                <a:xfrm>
                  <a:off x="2364" y="3413"/>
                  <a:ext cx="21" cy="32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17" y="0"/>
                    </a:cxn>
                    <a:cxn ang="0">
                      <a:pos x="15" y="1"/>
                    </a:cxn>
                    <a:cxn ang="0">
                      <a:pos x="11" y="3"/>
                    </a:cxn>
                    <a:cxn ang="0">
                      <a:pos x="9" y="6"/>
                    </a:cxn>
                    <a:cxn ang="0">
                      <a:pos x="6" y="9"/>
                    </a:cxn>
                    <a:cxn ang="0">
                      <a:pos x="4" y="13"/>
                    </a:cxn>
                    <a:cxn ang="0">
                      <a:pos x="2" y="18"/>
                    </a:cxn>
                    <a:cxn ang="0">
                      <a:pos x="1" y="22"/>
                    </a:cxn>
                    <a:cxn ang="0">
                      <a:pos x="0" y="27"/>
                    </a:cxn>
                    <a:cxn ang="0">
                      <a:pos x="0" y="32"/>
                    </a:cxn>
                    <a:cxn ang="0">
                      <a:pos x="1" y="32"/>
                    </a:cxn>
                    <a:cxn ang="0">
                      <a:pos x="1" y="27"/>
                    </a:cxn>
                    <a:cxn ang="0">
                      <a:pos x="2" y="22"/>
                    </a:cxn>
                    <a:cxn ang="0">
                      <a:pos x="3" y="18"/>
                    </a:cxn>
                    <a:cxn ang="0">
                      <a:pos x="5" y="14"/>
                    </a:cxn>
                    <a:cxn ang="0">
                      <a:pos x="7" y="10"/>
                    </a:cxn>
                    <a:cxn ang="0">
                      <a:pos x="9" y="7"/>
                    </a:cxn>
                    <a:cxn ang="0">
                      <a:pos x="12" y="4"/>
                    </a:cxn>
                    <a:cxn ang="0">
                      <a:pos x="15" y="3"/>
                    </a:cxn>
                    <a:cxn ang="0">
                      <a:pos x="18" y="1"/>
                    </a:cxn>
                    <a:cxn ang="0">
                      <a:pos x="21" y="1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 h="32">
                      <a:moveTo>
                        <a:pt x="21" y="0"/>
                      </a:moveTo>
                      <a:lnTo>
                        <a:pt x="17" y="0"/>
                      </a:lnTo>
                      <a:lnTo>
                        <a:pt x="15" y="1"/>
                      </a:lnTo>
                      <a:lnTo>
                        <a:pt x="11" y="3"/>
                      </a:lnTo>
                      <a:lnTo>
                        <a:pt x="9" y="6"/>
                      </a:lnTo>
                      <a:lnTo>
                        <a:pt x="6" y="9"/>
                      </a:lnTo>
                      <a:lnTo>
                        <a:pt x="4" y="13"/>
                      </a:lnTo>
                      <a:lnTo>
                        <a:pt x="2" y="18"/>
                      </a:lnTo>
                      <a:lnTo>
                        <a:pt x="1" y="22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1" y="32"/>
                      </a:lnTo>
                      <a:lnTo>
                        <a:pt x="1" y="27"/>
                      </a:lnTo>
                      <a:lnTo>
                        <a:pt x="2" y="22"/>
                      </a:lnTo>
                      <a:lnTo>
                        <a:pt x="3" y="18"/>
                      </a:lnTo>
                      <a:lnTo>
                        <a:pt x="5" y="14"/>
                      </a:lnTo>
                      <a:lnTo>
                        <a:pt x="7" y="10"/>
                      </a:lnTo>
                      <a:lnTo>
                        <a:pt x="9" y="7"/>
                      </a:lnTo>
                      <a:lnTo>
                        <a:pt x="12" y="4"/>
                      </a:lnTo>
                      <a:lnTo>
                        <a:pt x="15" y="3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69" name="Freeform 1661"/>
                <p:cNvSpPr>
                  <a:spLocks/>
                </p:cNvSpPr>
                <p:nvPr/>
              </p:nvSpPr>
              <p:spPr bwMode="auto">
                <a:xfrm>
                  <a:off x="2365" y="3414"/>
                  <a:ext cx="20" cy="31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4" y="2"/>
                    </a:cxn>
                    <a:cxn ang="0">
                      <a:pos x="11" y="3"/>
                    </a:cxn>
                    <a:cxn ang="0">
                      <a:pos x="8" y="6"/>
                    </a:cxn>
                    <a:cxn ang="0">
                      <a:pos x="6" y="9"/>
                    </a:cxn>
                    <a:cxn ang="0">
                      <a:pos x="4" y="13"/>
                    </a:cxn>
                    <a:cxn ang="0">
                      <a:pos x="2" y="17"/>
                    </a:cxn>
                    <a:cxn ang="0">
                      <a:pos x="1" y="21"/>
                    </a:cxn>
                    <a:cxn ang="0">
                      <a:pos x="0" y="26"/>
                    </a:cxn>
                    <a:cxn ang="0">
                      <a:pos x="0" y="31"/>
                    </a:cxn>
                    <a:cxn ang="0">
                      <a:pos x="1" y="31"/>
                    </a:cxn>
                    <a:cxn ang="0">
                      <a:pos x="1" y="26"/>
                    </a:cxn>
                    <a:cxn ang="0">
                      <a:pos x="2" y="22"/>
                    </a:cxn>
                    <a:cxn ang="0">
                      <a:pos x="3" y="17"/>
                    </a:cxn>
                    <a:cxn ang="0">
                      <a:pos x="4" y="13"/>
                    </a:cxn>
                    <a:cxn ang="0">
                      <a:pos x="6" y="10"/>
                    </a:cxn>
                    <a:cxn ang="0">
                      <a:pos x="9" y="7"/>
                    </a:cxn>
                    <a:cxn ang="0">
                      <a:pos x="11" y="4"/>
                    </a:cxn>
                    <a:cxn ang="0">
                      <a:pos x="14" y="3"/>
                    </a:cxn>
                    <a:cxn ang="0">
                      <a:pos x="17" y="2"/>
                    </a:cxn>
                    <a:cxn ang="0">
                      <a:pos x="20" y="1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0" h="31">
                      <a:moveTo>
                        <a:pt x="20" y="0"/>
                      </a:move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1" y="3"/>
                      </a:lnTo>
                      <a:lnTo>
                        <a:pt x="8" y="6"/>
                      </a:lnTo>
                      <a:lnTo>
                        <a:pt x="6" y="9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1" y="21"/>
                      </a:lnTo>
                      <a:lnTo>
                        <a:pt x="0" y="26"/>
                      </a:lnTo>
                      <a:lnTo>
                        <a:pt x="0" y="31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2" y="22"/>
                      </a:lnTo>
                      <a:lnTo>
                        <a:pt x="3" y="17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9" y="7"/>
                      </a:lnTo>
                      <a:lnTo>
                        <a:pt x="11" y="4"/>
                      </a:lnTo>
                      <a:lnTo>
                        <a:pt x="14" y="3"/>
                      </a:lnTo>
                      <a:lnTo>
                        <a:pt x="17" y="2"/>
                      </a:lnTo>
                      <a:lnTo>
                        <a:pt x="20" y="1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A4A4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70" name="Freeform 1662"/>
                <p:cNvSpPr>
                  <a:spLocks/>
                </p:cNvSpPr>
                <p:nvPr/>
              </p:nvSpPr>
              <p:spPr bwMode="auto">
                <a:xfrm>
                  <a:off x="2366" y="3415"/>
                  <a:ext cx="19" cy="30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6" y="1"/>
                    </a:cxn>
                    <a:cxn ang="0">
                      <a:pos x="13" y="2"/>
                    </a:cxn>
                    <a:cxn ang="0">
                      <a:pos x="10" y="3"/>
                    </a:cxn>
                    <a:cxn ang="0">
                      <a:pos x="8" y="6"/>
                    </a:cxn>
                    <a:cxn ang="0">
                      <a:pos x="5" y="9"/>
                    </a:cxn>
                    <a:cxn ang="0">
                      <a:pos x="3" y="12"/>
                    </a:cxn>
                    <a:cxn ang="0">
                      <a:pos x="2" y="16"/>
                    </a:cxn>
                    <a:cxn ang="0">
                      <a:pos x="1" y="21"/>
                    </a:cxn>
                    <a:cxn ang="0">
                      <a:pos x="0" y="25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1" y="26"/>
                    </a:cxn>
                    <a:cxn ang="0">
                      <a:pos x="2" y="21"/>
                    </a:cxn>
                    <a:cxn ang="0">
                      <a:pos x="2" y="17"/>
                    </a:cxn>
                    <a:cxn ang="0">
                      <a:pos x="4" y="13"/>
                    </a:cxn>
                    <a:cxn ang="0">
                      <a:pos x="6" y="10"/>
                    </a:cxn>
                    <a:cxn ang="0">
                      <a:pos x="8" y="7"/>
                    </a:cxn>
                    <a:cxn ang="0">
                      <a:pos x="10" y="5"/>
                    </a:cxn>
                    <a:cxn ang="0">
                      <a:pos x="13" y="3"/>
                    </a:cxn>
                    <a:cxn ang="0">
                      <a:pos x="16" y="2"/>
                    </a:cxn>
                    <a:cxn ang="0">
                      <a:pos x="19" y="1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9" h="30">
                      <a:moveTo>
                        <a:pt x="19" y="0"/>
                      </a:moveTo>
                      <a:lnTo>
                        <a:pt x="16" y="1"/>
                      </a:lnTo>
                      <a:lnTo>
                        <a:pt x="13" y="2"/>
                      </a:lnTo>
                      <a:lnTo>
                        <a:pt x="10" y="3"/>
                      </a:lnTo>
                      <a:lnTo>
                        <a:pt x="8" y="6"/>
                      </a:lnTo>
                      <a:lnTo>
                        <a:pt x="5" y="9"/>
                      </a:lnTo>
                      <a:lnTo>
                        <a:pt x="3" y="12"/>
                      </a:lnTo>
                      <a:lnTo>
                        <a:pt x="2" y="16"/>
                      </a:lnTo>
                      <a:lnTo>
                        <a:pt x="1" y="21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6"/>
                      </a:lnTo>
                      <a:lnTo>
                        <a:pt x="2" y="21"/>
                      </a:lnTo>
                      <a:lnTo>
                        <a:pt x="2" y="17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3" y="3"/>
                      </a:lnTo>
                      <a:lnTo>
                        <a:pt x="16" y="2"/>
                      </a:lnTo>
                      <a:lnTo>
                        <a:pt x="19" y="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A7A7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71" name="Freeform 1663"/>
                <p:cNvSpPr>
                  <a:spLocks/>
                </p:cNvSpPr>
                <p:nvPr/>
              </p:nvSpPr>
              <p:spPr bwMode="auto">
                <a:xfrm>
                  <a:off x="2366" y="3416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6" y="1"/>
                    </a:cxn>
                    <a:cxn ang="0">
                      <a:pos x="13" y="2"/>
                    </a:cxn>
                    <a:cxn ang="0">
                      <a:pos x="10" y="4"/>
                    </a:cxn>
                    <a:cxn ang="0">
                      <a:pos x="8" y="6"/>
                    </a:cxn>
                    <a:cxn ang="0">
                      <a:pos x="6" y="9"/>
                    </a:cxn>
                    <a:cxn ang="0">
                      <a:pos x="4" y="12"/>
                    </a:cxn>
                    <a:cxn ang="0">
                      <a:pos x="2" y="16"/>
                    </a:cxn>
                    <a:cxn ang="0">
                      <a:pos x="2" y="20"/>
                    </a:cxn>
                    <a:cxn ang="0">
                      <a:pos x="1" y="25"/>
                    </a:cxn>
                    <a:cxn ang="0">
                      <a:pos x="0" y="29"/>
                    </a:cxn>
                    <a:cxn ang="0">
                      <a:pos x="1" y="29"/>
                    </a:cxn>
                    <a:cxn ang="0">
                      <a:pos x="2" y="25"/>
                    </a:cxn>
                    <a:cxn ang="0">
                      <a:pos x="2" y="21"/>
                    </a:cxn>
                    <a:cxn ang="0">
                      <a:pos x="3" y="17"/>
                    </a:cxn>
                    <a:cxn ang="0">
                      <a:pos x="4" y="13"/>
                    </a:cxn>
                    <a:cxn ang="0">
                      <a:pos x="6" y="10"/>
                    </a:cxn>
                    <a:cxn ang="0">
                      <a:pos x="8" y="7"/>
                    </a:cxn>
                    <a:cxn ang="0">
                      <a:pos x="11" y="4"/>
                    </a:cxn>
                    <a:cxn ang="0">
                      <a:pos x="13" y="3"/>
                    </a:cxn>
                    <a:cxn ang="0">
                      <a:pos x="16" y="2"/>
                    </a:cxn>
                    <a:cxn ang="0">
                      <a:pos x="19" y="2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9" h="29">
                      <a:moveTo>
                        <a:pt x="19" y="0"/>
                      </a:moveTo>
                      <a:lnTo>
                        <a:pt x="16" y="1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6" y="9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2" y="20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1" y="29"/>
                      </a:lnTo>
                      <a:lnTo>
                        <a:pt x="2" y="25"/>
                      </a:lnTo>
                      <a:lnTo>
                        <a:pt x="2" y="21"/>
                      </a:lnTo>
                      <a:lnTo>
                        <a:pt x="3" y="17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8" y="7"/>
                      </a:lnTo>
                      <a:lnTo>
                        <a:pt x="11" y="4"/>
                      </a:lnTo>
                      <a:lnTo>
                        <a:pt x="13" y="3"/>
                      </a:lnTo>
                      <a:lnTo>
                        <a:pt x="16" y="2"/>
                      </a:lnTo>
                      <a:lnTo>
                        <a:pt x="19" y="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72" name="Freeform 1664"/>
                <p:cNvSpPr>
                  <a:spLocks/>
                </p:cNvSpPr>
                <p:nvPr/>
              </p:nvSpPr>
              <p:spPr bwMode="auto">
                <a:xfrm>
                  <a:off x="2367" y="3418"/>
                  <a:ext cx="18" cy="27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5" y="0"/>
                    </a:cxn>
                    <a:cxn ang="0">
                      <a:pos x="12" y="1"/>
                    </a:cxn>
                    <a:cxn ang="0">
                      <a:pos x="10" y="2"/>
                    </a:cxn>
                    <a:cxn ang="0">
                      <a:pos x="7" y="5"/>
                    </a:cxn>
                    <a:cxn ang="0">
                      <a:pos x="5" y="8"/>
                    </a:cxn>
                    <a:cxn ang="0">
                      <a:pos x="3" y="11"/>
                    </a:cxn>
                    <a:cxn ang="0">
                      <a:pos x="2" y="15"/>
                    </a:cxn>
                    <a:cxn ang="0">
                      <a:pos x="1" y="19"/>
                    </a:cxn>
                    <a:cxn ang="0">
                      <a:pos x="1" y="23"/>
                    </a:cxn>
                    <a:cxn ang="0">
                      <a:pos x="0" y="27"/>
                    </a:cxn>
                    <a:cxn ang="0">
                      <a:pos x="1" y="27"/>
                    </a:cxn>
                    <a:cxn ang="0">
                      <a:pos x="1" y="23"/>
                    </a:cxn>
                    <a:cxn ang="0">
                      <a:pos x="2" y="18"/>
                    </a:cxn>
                    <a:cxn ang="0">
                      <a:pos x="3" y="14"/>
                    </a:cxn>
                    <a:cxn ang="0">
                      <a:pos x="5" y="10"/>
                    </a:cxn>
                    <a:cxn ang="0">
                      <a:pos x="7" y="7"/>
                    </a:cxn>
                    <a:cxn ang="0">
                      <a:pos x="9" y="4"/>
                    </a:cxn>
                    <a:cxn ang="0">
                      <a:pos x="12" y="2"/>
                    </a:cxn>
                    <a:cxn ang="0">
                      <a:pos x="15" y="1"/>
                    </a:cxn>
                    <a:cxn ang="0">
                      <a:pos x="18" y="1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18" h="27">
                      <a:moveTo>
                        <a:pt x="18" y="0"/>
                      </a:move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10" y="2"/>
                      </a:lnTo>
                      <a:lnTo>
                        <a:pt x="7" y="5"/>
                      </a:lnTo>
                      <a:lnTo>
                        <a:pt x="5" y="8"/>
                      </a:lnTo>
                      <a:lnTo>
                        <a:pt x="3" y="11"/>
                      </a:lnTo>
                      <a:lnTo>
                        <a:pt x="2" y="15"/>
                      </a:lnTo>
                      <a:lnTo>
                        <a:pt x="1" y="19"/>
                      </a:lnTo>
                      <a:lnTo>
                        <a:pt x="1" y="23"/>
                      </a:lnTo>
                      <a:lnTo>
                        <a:pt x="0" y="27"/>
                      </a:lnTo>
                      <a:lnTo>
                        <a:pt x="1" y="27"/>
                      </a:lnTo>
                      <a:lnTo>
                        <a:pt x="1" y="23"/>
                      </a:lnTo>
                      <a:lnTo>
                        <a:pt x="2" y="18"/>
                      </a:lnTo>
                      <a:lnTo>
                        <a:pt x="3" y="14"/>
                      </a:lnTo>
                      <a:lnTo>
                        <a:pt x="5" y="10"/>
                      </a:lnTo>
                      <a:lnTo>
                        <a:pt x="7" y="7"/>
                      </a:lnTo>
                      <a:lnTo>
                        <a:pt x="9" y="4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8" y="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AEAE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73" name="Freeform 1665"/>
                <p:cNvSpPr>
                  <a:spLocks/>
                </p:cNvSpPr>
                <p:nvPr/>
              </p:nvSpPr>
              <p:spPr bwMode="auto">
                <a:xfrm>
                  <a:off x="2368" y="3419"/>
                  <a:ext cx="17" cy="26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4" y="0"/>
                    </a:cxn>
                    <a:cxn ang="0">
                      <a:pos x="11" y="1"/>
                    </a:cxn>
                    <a:cxn ang="0">
                      <a:pos x="8" y="3"/>
                    </a:cxn>
                    <a:cxn ang="0">
                      <a:pos x="6" y="6"/>
                    </a:cxn>
                    <a:cxn ang="0">
                      <a:pos x="4" y="9"/>
                    </a:cxn>
                    <a:cxn ang="0">
                      <a:pos x="2" y="13"/>
                    </a:cxn>
                    <a:cxn ang="0">
                      <a:pos x="1" y="17"/>
                    </a:cxn>
                    <a:cxn ang="0">
                      <a:pos x="0" y="22"/>
                    </a:cxn>
                    <a:cxn ang="0">
                      <a:pos x="0" y="26"/>
                    </a:cxn>
                    <a:cxn ang="0">
                      <a:pos x="1" y="26"/>
                    </a:cxn>
                    <a:cxn ang="0">
                      <a:pos x="1" y="22"/>
                    </a:cxn>
                    <a:cxn ang="0">
                      <a:pos x="2" y="18"/>
                    </a:cxn>
                    <a:cxn ang="0">
                      <a:pos x="3" y="14"/>
                    </a:cxn>
                    <a:cxn ang="0">
                      <a:pos x="4" y="10"/>
                    </a:cxn>
                    <a:cxn ang="0">
                      <a:pos x="6" y="7"/>
                    </a:cxn>
                    <a:cxn ang="0">
                      <a:pos x="9" y="4"/>
                    </a:cxn>
                    <a:cxn ang="0">
                      <a:pos x="11" y="3"/>
                    </a:cxn>
                    <a:cxn ang="0">
                      <a:pos x="14" y="1"/>
                    </a:cxn>
                    <a:cxn ang="0">
                      <a:pos x="17" y="1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7" h="26">
                      <a:moveTo>
                        <a:pt x="17" y="0"/>
                      </a:move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1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2" y="18"/>
                      </a:lnTo>
                      <a:lnTo>
                        <a:pt x="3" y="14"/>
                      </a:lnTo>
                      <a:lnTo>
                        <a:pt x="4" y="10"/>
                      </a:lnTo>
                      <a:lnTo>
                        <a:pt x="6" y="7"/>
                      </a:lnTo>
                      <a:lnTo>
                        <a:pt x="9" y="4"/>
                      </a:lnTo>
                      <a:lnTo>
                        <a:pt x="11" y="3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B1B1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74" name="Freeform 1666"/>
                <p:cNvSpPr>
                  <a:spLocks/>
                </p:cNvSpPr>
                <p:nvPr/>
              </p:nvSpPr>
              <p:spPr bwMode="auto">
                <a:xfrm>
                  <a:off x="2369" y="3420"/>
                  <a:ext cx="16" cy="25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13" y="0"/>
                    </a:cxn>
                    <a:cxn ang="0">
                      <a:pos x="10" y="2"/>
                    </a:cxn>
                    <a:cxn ang="0">
                      <a:pos x="8" y="3"/>
                    </a:cxn>
                    <a:cxn ang="0">
                      <a:pos x="5" y="6"/>
                    </a:cxn>
                    <a:cxn ang="0">
                      <a:pos x="3" y="9"/>
                    </a:cxn>
                    <a:cxn ang="0">
                      <a:pos x="2" y="13"/>
                    </a:cxn>
                    <a:cxn ang="0">
                      <a:pos x="1" y="17"/>
                    </a:cxn>
                    <a:cxn ang="0">
                      <a:pos x="0" y="21"/>
                    </a:cxn>
                    <a:cxn ang="0">
                      <a:pos x="0" y="25"/>
                    </a:cxn>
                    <a:cxn ang="0">
                      <a:pos x="1" y="25"/>
                    </a:cxn>
                    <a:cxn ang="0">
                      <a:pos x="1" y="21"/>
                    </a:cxn>
                    <a:cxn ang="0">
                      <a:pos x="1" y="17"/>
                    </a:cxn>
                    <a:cxn ang="0">
                      <a:pos x="3" y="13"/>
                    </a:cxn>
                    <a:cxn ang="0">
                      <a:pos x="4" y="10"/>
                    </a:cxn>
                    <a:cxn ang="0">
                      <a:pos x="6" y="7"/>
                    </a:cxn>
                    <a:cxn ang="0">
                      <a:pos x="8" y="4"/>
                    </a:cxn>
                    <a:cxn ang="0">
                      <a:pos x="11" y="2"/>
                    </a:cxn>
                    <a:cxn ang="0">
                      <a:pos x="13" y="2"/>
                    </a:cxn>
                    <a:cxn ang="0">
                      <a:pos x="16" y="1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6" h="25">
                      <a:moveTo>
                        <a:pt x="16" y="0"/>
                      </a:move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8" y="3"/>
                      </a:lnTo>
                      <a:lnTo>
                        <a:pt x="5" y="6"/>
                      </a:lnTo>
                      <a:lnTo>
                        <a:pt x="3" y="9"/>
                      </a:lnTo>
                      <a:lnTo>
                        <a:pt x="2" y="13"/>
                      </a:lnTo>
                      <a:lnTo>
                        <a:pt x="1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1" y="25"/>
                      </a:lnTo>
                      <a:lnTo>
                        <a:pt x="1" y="21"/>
                      </a:lnTo>
                      <a:lnTo>
                        <a:pt x="1" y="17"/>
                      </a:lnTo>
                      <a:lnTo>
                        <a:pt x="3" y="13"/>
                      </a:lnTo>
                      <a:lnTo>
                        <a:pt x="4" y="10"/>
                      </a:lnTo>
                      <a:lnTo>
                        <a:pt x="6" y="7"/>
                      </a:lnTo>
                      <a:lnTo>
                        <a:pt x="8" y="4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6" y="1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75" name="Freeform 1667"/>
                <p:cNvSpPr>
                  <a:spLocks/>
                </p:cNvSpPr>
                <p:nvPr/>
              </p:nvSpPr>
              <p:spPr bwMode="auto">
                <a:xfrm>
                  <a:off x="2370" y="3421"/>
                  <a:ext cx="15" cy="2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12" y="1"/>
                    </a:cxn>
                    <a:cxn ang="0">
                      <a:pos x="10" y="1"/>
                    </a:cxn>
                    <a:cxn ang="0">
                      <a:pos x="7" y="3"/>
                    </a:cxn>
                    <a:cxn ang="0">
                      <a:pos x="5" y="6"/>
                    </a:cxn>
                    <a:cxn ang="0">
                      <a:pos x="3" y="9"/>
                    </a:cxn>
                    <a:cxn ang="0">
                      <a:pos x="2" y="12"/>
                    </a:cxn>
                    <a:cxn ang="0">
                      <a:pos x="0" y="16"/>
                    </a:cxn>
                    <a:cxn ang="0">
                      <a:pos x="0" y="2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20"/>
                    </a:cxn>
                    <a:cxn ang="0">
                      <a:pos x="1" y="16"/>
                    </a:cxn>
                    <a:cxn ang="0">
                      <a:pos x="2" y="13"/>
                    </a:cxn>
                    <a:cxn ang="0">
                      <a:pos x="4" y="10"/>
                    </a:cxn>
                    <a:cxn ang="0">
                      <a:pos x="5" y="7"/>
                    </a:cxn>
                    <a:cxn ang="0">
                      <a:pos x="8" y="4"/>
                    </a:cxn>
                    <a:cxn ang="0">
                      <a:pos x="10" y="3"/>
                    </a:cxn>
                    <a:cxn ang="0">
                      <a:pos x="12" y="2"/>
                    </a:cxn>
                    <a:cxn ang="0">
                      <a:pos x="15" y="1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24">
                      <a:moveTo>
                        <a:pt x="15" y="0"/>
                      </a:move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7" y="3"/>
                      </a:lnTo>
                      <a:lnTo>
                        <a:pt x="5" y="6"/>
                      </a:lnTo>
                      <a:lnTo>
                        <a:pt x="3" y="9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1" y="16"/>
                      </a:lnTo>
                      <a:lnTo>
                        <a:pt x="2" y="13"/>
                      </a:lnTo>
                      <a:lnTo>
                        <a:pt x="4" y="10"/>
                      </a:lnTo>
                      <a:lnTo>
                        <a:pt x="5" y="7"/>
                      </a:lnTo>
                      <a:lnTo>
                        <a:pt x="8" y="4"/>
                      </a:lnTo>
                      <a:lnTo>
                        <a:pt x="10" y="3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76" name="Freeform 1668"/>
                <p:cNvSpPr>
                  <a:spLocks/>
                </p:cNvSpPr>
                <p:nvPr/>
              </p:nvSpPr>
              <p:spPr bwMode="auto">
                <a:xfrm>
                  <a:off x="2370" y="3422"/>
                  <a:ext cx="15" cy="23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12" y="1"/>
                    </a:cxn>
                    <a:cxn ang="0">
                      <a:pos x="10" y="2"/>
                    </a:cxn>
                    <a:cxn ang="0">
                      <a:pos x="8" y="3"/>
                    </a:cxn>
                    <a:cxn ang="0">
                      <a:pos x="5" y="6"/>
                    </a:cxn>
                    <a:cxn ang="0">
                      <a:pos x="4" y="9"/>
                    </a:cxn>
                    <a:cxn ang="0">
                      <a:pos x="2" y="12"/>
                    </a:cxn>
                    <a:cxn ang="0">
                      <a:pos x="1" y="15"/>
                    </a:cxn>
                    <a:cxn ang="0">
                      <a:pos x="0" y="19"/>
                    </a:cxn>
                    <a:cxn ang="0">
                      <a:pos x="0" y="23"/>
                    </a:cxn>
                    <a:cxn ang="0">
                      <a:pos x="1" y="23"/>
                    </a:cxn>
                    <a:cxn ang="0">
                      <a:pos x="1" y="19"/>
                    </a:cxn>
                    <a:cxn ang="0">
                      <a:pos x="2" y="16"/>
                    </a:cxn>
                    <a:cxn ang="0">
                      <a:pos x="3" y="12"/>
                    </a:cxn>
                    <a:cxn ang="0">
                      <a:pos x="4" y="9"/>
                    </a:cxn>
                    <a:cxn ang="0">
                      <a:pos x="6" y="6"/>
                    </a:cxn>
                    <a:cxn ang="0">
                      <a:pos x="8" y="4"/>
                    </a:cxn>
                    <a:cxn ang="0">
                      <a:pos x="10" y="3"/>
                    </a:cxn>
                    <a:cxn ang="0">
                      <a:pos x="12" y="2"/>
                    </a:cxn>
                    <a:cxn ang="0">
                      <a:pos x="15" y="2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23">
                      <a:moveTo>
                        <a:pt x="15" y="0"/>
                      </a:moveTo>
                      <a:lnTo>
                        <a:pt x="12" y="1"/>
                      </a:lnTo>
                      <a:lnTo>
                        <a:pt x="10" y="2"/>
                      </a:lnTo>
                      <a:lnTo>
                        <a:pt x="8" y="3"/>
                      </a:lnTo>
                      <a:lnTo>
                        <a:pt x="5" y="6"/>
                      </a:lnTo>
                      <a:lnTo>
                        <a:pt x="4" y="9"/>
                      </a:lnTo>
                      <a:lnTo>
                        <a:pt x="2" y="12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1" y="23"/>
                      </a:lnTo>
                      <a:lnTo>
                        <a:pt x="1" y="19"/>
                      </a:lnTo>
                      <a:lnTo>
                        <a:pt x="2" y="16"/>
                      </a:lnTo>
                      <a:lnTo>
                        <a:pt x="3" y="12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0" y="3"/>
                      </a:ln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DBD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77" name="Freeform 1669"/>
                <p:cNvSpPr>
                  <a:spLocks/>
                </p:cNvSpPr>
                <p:nvPr/>
              </p:nvSpPr>
              <p:spPr bwMode="auto">
                <a:xfrm>
                  <a:off x="2371" y="3424"/>
                  <a:ext cx="14" cy="21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1" y="0"/>
                    </a:cxn>
                    <a:cxn ang="0">
                      <a:pos x="9" y="1"/>
                    </a:cxn>
                    <a:cxn ang="0">
                      <a:pos x="7" y="2"/>
                    </a:cxn>
                    <a:cxn ang="0">
                      <a:pos x="5" y="4"/>
                    </a:cxn>
                    <a:cxn ang="0">
                      <a:pos x="3" y="7"/>
                    </a:cxn>
                    <a:cxn ang="0">
                      <a:pos x="2" y="10"/>
                    </a:cxn>
                    <a:cxn ang="0">
                      <a:pos x="1" y="14"/>
                    </a:cxn>
                    <a:cxn ang="0">
                      <a:pos x="0" y="17"/>
                    </a:cxn>
                    <a:cxn ang="0">
                      <a:pos x="0" y="21"/>
                    </a:cxn>
                    <a:cxn ang="0">
                      <a:pos x="1" y="21"/>
                    </a:cxn>
                    <a:cxn ang="0">
                      <a:pos x="1" y="17"/>
                    </a:cxn>
                    <a:cxn ang="0">
                      <a:pos x="2" y="13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7" y="4"/>
                    </a:cxn>
                    <a:cxn ang="0">
                      <a:pos x="9" y="2"/>
                    </a:cxn>
                    <a:cxn ang="0">
                      <a:pos x="11" y="1"/>
                    </a:cxn>
                    <a:cxn ang="0">
                      <a:pos x="14" y="1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21">
                      <a:moveTo>
                        <a:pt x="14" y="0"/>
                      </a:move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7"/>
                      </a:lnTo>
                      <a:lnTo>
                        <a:pt x="2" y="10"/>
                      </a:lnTo>
                      <a:lnTo>
                        <a:pt x="1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1" y="17"/>
                      </a:lnTo>
                      <a:lnTo>
                        <a:pt x="2" y="13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78" name="Freeform 1670"/>
                <p:cNvSpPr>
                  <a:spLocks/>
                </p:cNvSpPr>
                <p:nvPr/>
              </p:nvSpPr>
              <p:spPr bwMode="auto">
                <a:xfrm>
                  <a:off x="2372" y="3425"/>
                  <a:ext cx="13" cy="20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0" y="0"/>
                    </a:cxn>
                    <a:cxn ang="0">
                      <a:pos x="8" y="1"/>
                    </a:cxn>
                    <a:cxn ang="0">
                      <a:pos x="6" y="3"/>
                    </a:cxn>
                    <a:cxn ang="0">
                      <a:pos x="4" y="6"/>
                    </a:cxn>
                    <a:cxn ang="0">
                      <a:pos x="2" y="9"/>
                    </a:cxn>
                    <a:cxn ang="0">
                      <a:pos x="1" y="12"/>
                    </a:cxn>
                    <a:cxn ang="0">
                      <a:pos x="0" y="16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1" y="16"/>
                    </a:cxn>
                    <a:cxn ang="0">
                      <a:pos x="2" y="13"/>
                    </a:cxn>
                    <a:cxn ang="0">
                      <a:pos x="2" y="10"/>
                    </a:cxn>
                    <a:cxn ang="0">
                      <a:pos x="4" y="7"/>
                    </a:cxn>
                    <a:cxn ang="0">
                      <a:pos x="6" y="4"/>
                    </a:cxn>
                    <a:cxn ang="0">
                      <a:pos x="8" y="2"/>
                    </a:cxn>
                    <a:cxn ang="0">
                      <a:pos x="10" y="1"/>
                    </a:cxn>
                    <a:cxn ang="0">
                      <a:pos x="13" y="1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3" h="20">
                      <a:moveTo>
                        <a:pt x="13" y="0"/>
                      </a:move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6" y="3"/>
                      </a:lnTo>
                      <a:lnTo>
                        <a:pt x="4" y="6"/>
                      </a:lnTo>
                      <a:lnTo>
                        <a:pt x="2" y="9"/>
                      </a:lnTo>
                      <a:lnTo>
                        <a:pt x="1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1" y="16"/>
                      </a:ln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0" y="1"/>
                      </a:lnTo>
                      <a:lnTo>
                        <a:pt x="13" y="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C5C5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79" name="Freeform 1671"/>
                <p:cNvSpPr>
                  <a:spLocks/>
                </p:cNvSpPr>
                <p:nvPr/>
              </p:nvSpPr>
              <p:spPr bwMode="auto">
                <a:xfrm>
                  <a:off x="2372" y="3426"/>
                  <a:ext cx="13" cy="19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0" y="0"/>
                    </a:cxn>
                    <a:cxn ang="0">
                      <a:pos x="8" y="1"/>
                    </a:cxn>
                    <a:cxn ang="0">
                      <a:pos x="6" y="3"/>
                    </a:cxn>
                    <a:cxn ang="0">
                      <a:pos x="4" y="6"/>
                    </a:cxn>
                    <a:cxn ang="0">
                      <a:pos x="2" y="9"/>
                    </a:cxn>
                    <a:cxn ang="0">
                      <a:pos x="2" y="12"/>
                    </a:cxn>
                    <a:cxn ang="0">
                      <a:pos x="1" y="15"/>
                    </a:cxn>
                    <a:cxn ang="0">
                      <a:pos x="0" y="19"/>
                    </a:cxn>
                    <a:cxn ang="0">
                      <a:pos x="1" y="19"/>
                    </a:cxn>
                    <a:cxn ang="0">
                      <a:pos x="2" y="15"/>
                    </a:cxn>
                    <a:cxn ang="0">
                      <a:pos x="2" y="12"/>
                    </a:cxn>
                    <a:cxn ang="0">
                      <a:pos x="3" y="9"/>
                    </a:cxn>
                    <a:cxn ang="0">
                      <a:pos x="4" y="7"/>
                    </a:cxn>
                    <a:cxn ang="0">
                      <a:pos x="7" y="4"/>
                    </a:cxn>
                    <a:cxn ang="0">
                      <a:pos x="9" y="2"/>
                    </a:cxn>
                    <a:cxn ang="0">
                      <a:pos x="11" y="1"/>
                    </a:cxn>
                    <a:cxn ang="0">
                      <a:pos x="13" y="1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3" h="19">
                      <a:moveTo>
                        <a:pt x="13" y="0"/>
                      </a:move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6" y="3"/>
                      </a:lnTo>
                      <a:lnTo>
                        <a:pt x="4" y="6"/>
                      </a:lnTo>
                      <a:lnTo>
                        <a:pt x="2" y="9"/>
                      </a:lnTo>
                      <a:lnTo>
                        <a:pt x="2" y="12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1" y="19"/>
                      </a:lnTo>
                      <a:lnTo>
                        <a:pt x="2" y="15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4" y="7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11" y="1"/>
                      </a:lnTo>
                      <a:lnTo>
                        <a:pt x="13" y="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80" name="Freeform 1672"/>
                <p:cNvSpPr>
                  <a:spLocks/>
                </p:cNvSpPr>
                <p:nvPr/>
              </p:nvSpPr>
              <p:spPr bwMode="auto">
                <a:xfrm>
                  <a:off x="2373" y="3427"/>
                  <a:ext cx="12" cy="1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8" y="1"/>
                    </a:cxn>
                    <a:cxn ang="0">
                      <a:pos x="6" y="3"/>
                    </a:cxn>
                    <a:cxn ang="0">
                      <a:pos x="3" y="6"/>
                    </a:cxn>
                    <a:cxn ang="0">
                      <a:pos x="2" y="8"/>
                    </a:cxn>
                    <a:cxn ang="0">
                      <a:pos x="1" y="11"/>
                    </a:cxn>
                    <a:cxn ang="0">
                      <a:pos x="1" y="14"/>
                    </a:cxn>
                    <a:cxn ang="0">
                      <a:pos x="0" y="18"/>
                    </a:cxn>
                    <a:cxn ang="0">
                      <a:pos x="1" y="18"/>
                    </a:cxn>
                    <a:cxn ang="0">
                      <a:pos x="1" y="15"/>
                    </a:cxn>
                    <a:cxn ang="0">
                      <a:pos x="2" y="12"/>
                    </a:cxn>
                    <a:cxn ang="0">
                      <a:pos x="3" y="9"/>
                    </a:cxn>
                    <a:cxn ang="0">
                      <a:pos x="4" y="6"/>
                    </a:cxn>
                    <a:cxn ang="0">
                      <a:pos x="6" y="4"/>
                    </a:cxn>
                    <a:cxn ang="0">
                      <a:pos x="8" y="3"/>
                    </a:cxn>
                    <a:cxn ang="0">
                      <a:pos x="10" y="1"/>
                    </a:cxn>
                    <a:cxn ang="0">
                      <a:pos x="12" y="1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18">
                      <a:moveTo>
                        <a:pt x="12" y="0"/>
                      </a:move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6" y="3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1" y="11"/>
                      </a:lnTo>
                      <a:lnTo>
                        <a:pt x="1" y="14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5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8" y="3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81" name="Freeform 1673"/>
                <p:cNvSpPr>
                  <a:spLocks/>
                </p:cNvSpPr>
                <p:nvPr/>
              </p:nvSpPr>
              <p:spPr bwMode="auto">
                <a:xfrm>
                  <a:off x="2374" y="3428"/>
                  <a:ext cx="11" cy="17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7" y="2"/>
                    </a:cxn>
                    <a:cxn ang="0">
                      <a:pos x="5" y="3"/>
                    </a:cxn>
                    <a:cxn ang="0">
                      <a:pos x="3" y="5"/>
                    </a:cxn>
                    <a:cxn ang="0">
                      <a:pos x="2" y="8"/>
                    </a:cxn>
                    <a:cxn ang="0">
                      <a:pos x="1" y="11"/>
                    </a:cxn>
                    <a:cxn ang="0">
                      <a:pos x="0" y="14"/>
                    </a:cxn>
                    <a:cxn ang="0">
                      <a:pos x="0" y="17"/>
                    </a:cxn>
                    <a:cxn ang="0">
                      <a:pos x="1" y="17"/>
                    </a:cxn>
                    <a:cxn ang="0">
                      <a:pos x="1" y="14"/>
                    </a:cxn>
                    <a:cxn ang="0">
                      <a:pos x="2" y="10"/>
                    </a:cxn>
                    <a:cxn ang="0">
                      <a:pos x="3" y="7"/>
                    </a:cxn>
                    <a:cxn ang="0">
                      <a:pos x="5" y="5"/>
                    </a:cxn>
                    <a:cxn ang="0">
                      <a:pos x="7" y="3"/>
                    </a:cxn>
                    <a:cxn ang="0">
                      <a:pos x="9" y="2"/>
                    </a:cxn>
                    <a:cxn ang="0">
                      <a:pos x="11" y="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7">
                      <a:moveTo>
                        <a:pt x="11" y="0"/>
                      </a:move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2" y="8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82" name="Freeform 1674"/>
                <p:cNvSpPr>
                  <a:spLocks/>
                </p:cNvSpPr>
                <p:nvPr/>
              </p:nvSpPr>
              <p:spPr bwMode="auto">
                <a:xfrm>
                  <a:off x="2375" y="3430"/>
                  <a:ext cx="10" cy="1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4" y="3"/>
                    </a:cxn>
                    <a:cxn ang="0">
                      <a:pos x="2" y="5"/>
                    </a:cxn>
                    <a:cxn ang="0">
                      <a:pos x="1" y="8"/>
                    </a:cxn>
                    <a:cxn ang="0">
                      <a:pos x="0" y="12"/>
                    </a:cxn>
                    <a:cxn ang="0">
                      <a:pos x="0" y="15"/>
                    </a:cxn>
                    <a:cxn ang="0">
                      <a:pos x="1" y="15"/>
                    </a:cxn>
                    <a:cxn ang="0">
                      <a:pos x="1" y="12"/>
                    </a:cxn>
                    <a:cxn ang="0">
                      <a:pos x="1" y="9"/>
                    </a:cxn>
                    <a:cxn ang="0">
                      <a:pos x="3" y="6"/>
                    </a:cxn>
                    <a:cxn ang="0">
                      <a:pos x="4" y="4"/>
                    </a:cxn>
                    <a:cxn ang="0">
                      <a:pos x="6" y="2"/>
                    </a:cxn>
                    <a:cxn ang="0">
                      <a:pos x="8" y="1"/>
                    </a:cxn>
                    <a:cxn ang="0">
                      <a:pos x="10" y="1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15">
                      <a:moveTo>
                        <a:pt x="10" y="0"/>
                      </a:move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10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4D4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83" name="Freeform 1675"/>
                <p:cNvSpPr>
                  <a:spLocks/>
                </p:cNvSpPr>
                <p:nvPr/>
              </p:nvSpPr>
              <p:spPr bwMode="auto">
                <a:xfrm>
                  <a:off x="2376" y="3431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3" y="3"/>
                    </a:cxn>
                    <a:cxn ang="0">
                      <a:pos x="2" y="5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1"/>
                    </a:cxn>
                    <a:cxn ang="0">
                      <a:pos x="1" y="8"/>
                    </a:cxn>
                    <a:cxn ang="0">
                      <a:pos x="2" y="6"/>
                    </a:cxn>
                    <a:cxn ang="0">
                      <a:pos x="3" y="4"/>
                    </a:cxn>
                    <a:cxn ang="0">
                      <a:pos x="5" y="2"/>
                    </a:cxn>
                    <a:cxn ang="0">
                      <a:pos x="7" y="1"/>
                    </a:cxn>
                    <a:cxn ang="0">
                      <a:pos x="9" y="1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9" h="14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84" name="Freeform 1676"/>
                <p:cNvSpPr>
                  <a:spLocks/>
                </p:cNvSpPr>
                <p:nvPr/>
              </p:nvSpPr>
              <p:spPr bwMode="auto">
                <a:xfrm>
                  <a:off x="2376" y="3432"/>
                  <a:ext cx="9" cy="13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3" y="3"/>
                    </a:cxn>
                    <a:cxn ang="0">
                      <a:pos x="2" y="5"/>
                    </a:cxn>
                    <a:cxn ang="0">
                      <a:pos x="1" y="7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1" y="13"/>
                    </a:cxn>
                    <a:cxn ang="0">
                      <a:pos x="1" y="11"/>
                    </a:cxn>
                    <a:cxn ang="0">
                      <a:pos x="2" y="8"/>
                    </a:cxn>
                    <a:cxn ang="0">
                      <a:pos x="3" y="6"/>
                    </a:cxn>
                    <a:cxn ang="0">
                      <a:pos x="4" y="4"/>
                    </a:cxn>
                    <a:cxn ang="0">
                      <a:pos x="5" y="2"/>
                    </a:cxn>
                    <a:cxn ang="0">
                      <a:pos x="7" y="1"/>
                    </a:cxn>
                    <a:cxn ang="0">
                      <a:pos x="9" y="1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9" h="13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3"/>
                      </a:lnTo>
                      <a:lnTo>
                        <a:pt x="1" y="11"/>
                      </a:lnTo>
                      <a:lnTo>
                        <a:pt x="2" y="8"/>
                      </a:lnTo>
                      <a:lnTo>
                        <a:pt x="3" y="6"/>
                      </a:lnTo>
                      <a:lnTo>
                        <a:pt x="4" y="4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85" name="Freeform 1677"/>
                <p:cNvSpPr>
                  <a:spLocks/>
                </p:cNvSpPr>
                <p:nvPr/>
              </p:nvSpPr>
              <p:spPr bwMode="auto">
                <a:xfrm>
                  <a:off x="2377" y="3433"/>
                  <a:ext cx="8" cy="12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1"/>
                    </a:cxn>
                    <a:cxn ang="0">
                      <a:pos x="3" y="3"/>
                    </a:cxn>
                    <a:cxn ang="0">
                      <a:pos x="2" y="5"/>
                    </a:cxn>
                    <a:cxn ang="0">
                      <a:pos x="1" y="7"/>
                    </a:cxn>
                    <a:cxn ang="0">
                      <a:pos x="0" y="10"/>
                    </a:cxn>
                    <a:cxn ang="0">
                      <a:pos x="0" y="12"/>
                    </a:cxn>
                    <a:cxn ang="0">
                      <a:pos x="1" y="12"/>
                    </a:cxn>
                    <a:cxn ang="0">
                      <a:pos x="1" y="9"/>
                    </a:cxn>
                    <a:cxn ang="0">
                      <a:pos x="2" y="7"/>
                    </a:cxn>
                    <a:cxn ang="0">
                      <a:pos x="3" y="4"/>
                    </a:cxn>
                    <a:cxn ang="0">
                      <a:pos x="4" y="3"/>
                    </a:cxn>
                    <a:cxn ang="0">
                      <a:pos x="6" y="2"/>
                    </a:cxn>
                    <a:cxn ang="0">
                      <a:pos x="8" y="1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 h="12">
                      <a:moveTo>
                        <a:pt x="8" y="0"/>
                      </a:move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286" name="Freeform 1678"/>
                <p:cNvSpPr>
                  <a:spLocks/>
                </p:cNvSpPr>
                <p:nvPr/>
              </p:nvSpPr>
              <p:spPr bwMode="auto">
                <a:xfrm>
                  <a:off x="2378" y="3434"/>
                  <a:ext cx="7" cy="11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3" y="2"/>
                    </a:cxn>
                    <a:cxn ang="0">
                      <a:pos x="2" y="3"/>
                    </a:cxn>
                    <a:cxn ang="0">
                      <a:pos x="1" y="6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1" y="11"/>
                    </a:cxn>
                    <a:cxn ang="0">
                      <a:pos x="1" y="9"/>
                    </a:cxn>
                    <a:cxn ang="0">
                      <a:pos x="1" y="6"/>
                    </a:cxn>
                    <a:cxn ang="0">
                      <a:pos x="3" y="4"/>
                    </a:cxn>
                    <a:cxn ang="0">
                      <a:pos x="4" y="3"/>
                    </a:cxn>
                    <a:cxn ang="0">
                      <a:pos x="5" y="2"/>
                    </a:cxn>
                    <a:cxn ang="0">
                      <a:pos x="7" y="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11">
                      <a:moveTo>
                        <a:pt x="7" y="0"/>
                      </a:move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70287" name="Freeform 1679"/>
              <p:cNvSpPr>
                <a:spLocks/>
              </p:cNvSpPr>
              <p:nvPr/>
            </p:nvSpPr>
            <p:spPr bwMode="auto">
              <a:xfrm>
                <a:off x="2417" y="3332"/>
                <a:ext cx="63" cy="63"/>
              </a:xfrm>
              <a:custGeom>
                <a:avLst/>
                <a:gdLst/>
                <a:ahLst/>
                <a:cxnLst>
                  <a:cxn ang="0">
                    <a:pos x="63" y="63"/>
                  </a:cxn>
                  <a:cxn ang="0">
                    <a:pos x="0" y="32"/>
                  </a:cxn>
                  <a:cxn ang="0">
                    <a:pos x="63" y="0"/>
                  </a:cxn>
                  <a:cxn ang="0">
                    <a:pos x="63" y="63"/>
                  </a:cxn>
                </a:cxnLst>
                <a:rect l="0" t="0" r="r" b="b"/>
                <a:pathLst>
                  <a:path w="63" h="63">
                    <a:moveTo>
                      <a:pt x="63" y="63"/>
                    </a:moveTo>
                    <a:lnTo>
                      <a:pt x="0" y="32"/>
                    </a:lnTo>
                    <a:lnTo>
                      <a:pt x="63" y="0"/>
                    </a:lnTo>
                    <a:lnTo>
                      <a:pt x="6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288" name="Freeform 1680"/>
              <p:cNvSpPr>
                <a:spLocks/>
              </p:cNvSpPr>
              <p:nvPr/>
            </p:nvSpPr>
            <p:spPr bwMode="auto">
              <a:xfrm>
                <a:off x="2478" y="3216"/>
                <a:ext cx="70" cy="5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57"/>
                  </a:cxn>
                  <a:cxn ang="0">
                    <a:pos x="70" y="57"/>
                  </a:cxn>
                  <a:cxn ang="0">
                    <a:pos x="42" y="0"/>
                  </a:cxn>
                </a:cxnLst>
                <a:rect l="0" t="0" r="r" b="b"/>
                <a:pathLst>
                  <a:path w="70" h="57">
                    <a:moveTo>
                      <a:pt x="42" y="0"/>
                    </a:moveTo>
                    <a:lnTo>
                      <a:pt x="0" y="57"/>
                    </a:lnTo>
                    <a:lnTo>
                      <a:pt x="70" y="5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0289" name="Freeform 1681"/>
            <p:cNvSpPr>
              <a:spLocks/>
            </p:cNvSpPr>
            <p:nvPr/>
          </p:nvSpPr>
          <p:spPr bwMode="auto">
            <a:xfrm>
              <a:off x="2954" y="2525"/>
              <a:ext cx="38" cy="15"/>
            </a:xfrm>
            <a:custGeom>
              <a:avLst/>
              <a:gdLst/>
              <a:ahLst/>
              <a:cxnLst>
                <a:cxn ang="0">
                  <a:pos x="22" y="15"/>
                </a:cxn>
                <a:cxn ang="0">
                  <a:pos x="38" y="0"/>
                </a:cxn>
                <a:cxn ang="0">
                  <a:pos x="0" y="0"/>
                </a:cxn>
                <a:cxn ang="0">
                  <a:pos x="22" y="15"/>
                </a:cxn>
              </a:cxnLst>
              <a:rect l="0" t="0" r="r" b="b"/>
              <a:pathLst>
                <a:path w="38" h="15">
                  <a:moveTo>
                    <a:pt x="22" y="15"/>
                  </a:moveTo>
                  <a:lnTo>
                    <a:pt x="38" y="0"/>
                  </a:lnTo>
                  <a:lnTo>
                    <a:pt x="0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290" name="Freeform 1682"/>
            <p:cNvSpPr>
              <a:spLocks/>
            </p:cNvSpPr>
            <p:nvPr/>
          </p:nvSpPr>
          <p:spPr bwMode="auto">
            <a:xfrm>
              <a:off x="2719" y="2527"/>
              <a:ext cx="61" cy="28"/>
            </a:xfrm>
            <a:custGeom>
              <a:avLst/>
              <a:gdLst/>
              <a:ahLst/>
              <a:cxnLst>
                <a:cxn ang="0">
                  <a:pos x="61" y="28"/>
                </a:cxn>
                <a:cxn ang="0">
                  <a:pos x="28" y="0"/>
                </a:cxn>
                <a:cxn ang="0">
                  <a:pos x="0" y="28"/>
                </a:cxn>
                <a:cxn ang="0">
                  <a:pos x="61" y="28"/>
                </a:cxn>
              </a:cxnLst>
              <a:rect l="0" t="0" r="r" b="b"/>
              <a:pathLst>
                <a:path w="61" h="28">
                  <a:moveTo>
                    <a:pt x="61" y="28"/>
                  </a:moveTo>
                  <a:lnTo>
                    <a:pt x="28" y="0"/>
                  </a:lnTo>
                  <a:lnTo>
                    <a:pt x="0" y="28"/>
                  </a:lnTo>
                  <a:lnTo>
                    <a:pt x="61" y="2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291" name="Freeform 1683"/>
            <p:cNvSpPr>
              <a:spLocks/>
            </p:cNvSpPr>
            <p:nvPr/>
          </p:nvSpPr>
          <p:spPr bwMode="auto">
            <a:xfrm>
              <a:off x="2749" y="2525"/>
              <a:ext cx="231" cy="30"/>
            </a:xfrm>
            <a:custGeom>
              <a:avLst/>
              <a:gdLst/>
              <a:ahLst/>
              <a:cxnLst>
                <a:cxn ang="0">
                  <a:pos x="231" y="11"/>
                </a:cxn>
                <a:cxn ang="0">
                  <a:pos x="208" y="0"/>
                </a:cxn>
                <a:cxn ang="0">
                  <a:pos x="31" y="0"/>
                </a:cxn>
                <a:cxn ang="0">
                  <a:pos x="0" y="15"/>
                </a:cxn>
                <a:cxn ang="0">
                  <a:pos x="31" y="30"/>
                </a:cxn>
                <a:cxn ang="0">
                  <a:pos x="213" y="30"/>
                </a:cxn>
                <a:cxn ang="0">
                  <a:pos x="231" y="11"/>
                </a:cxn>
              </a:cxnLst>
              <a:rect l="0" t="0" r="r" b="b"/>
              <a:pathLst>
                <a:path w="231" h="30">
                  <a:moveTo>
                    <a:pt x="231" y="11"/>
                  </a:moveTo>
                  <a:lnTo>
                    <a:pt x="208" y="0"/>
                  </a:lnTo>
                  <a:lnTo>
                    <a:pt x="31" y="0"/>
                  </a:lnTo>
                  <a:lnTo>
                    <a:pt x="0" y="15"/>
                  </a:lnTo>
                  <a:lnTo>
                    <a:pt x="31" y="30"/>
                  </a:lnTo>
                  <a:lnTo>
                    <a:pt x="213" y="30"/>
                  </a:lnTo>
                  <a:lnTo>
                    <a:pt x="231" y="11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292" name="Freeform 1684"/>
            <p:cNvSpPr>
              <a:spLocks/>
            </p:cNvSpPr>
            <p:nvPr/>
          </p:nvSpPr>
          <p:spPr bwMode="auto">
            <a:xfrm>
              <a:off x="2787" y="2544"/>
              <a:ext cx="137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0" y="10"/>
                </a:cxn>
                <a:cxn ang="0">
                  <a:pos x="21" y="9"/>
                </a:cxn>
                <a:cxn ang="0">
                  <a:pos x="30" y="9"/>
                </a:cxn>
                <a:cxn ang="0">
                  <a:pos x="40" y="9"/>
                </a:cxn>
                <a:cxn ang="0">
                  <a:pos x="50" y="9"/>
                </a:cxn>
                <a:cxn ang="0">
                  <a:pos x="59" y="9"/>
                </a:cxn>
                <a:cxn ang="0">
                  <a:pos x="68" y="8"/>
                </a:cxn>
                <a:cxn ang="0">
                  <a:pos x="77" y="8"/>
                </a:cxn>
                <a:cxn ang="0">
                  <a:pos x="85" y="7"/>
                </a:cxn>
                <a:cxn ang="0">
                  <a:pos x="93" y="7"/>
                </a:cxn>
                <a:cxn ang="0">
                  <a:pos x="100" y="6"/>
                </a:cxn>
                <a:cxn ang="0">
                  <a:pos x="107" y="6"/>
                </a:cxn>
                <a:cxn ang="0">
                  <a:pos x="113" y="5"/>
                </a:cxn>
                <a:cxn ang="0">
                  <a:pos x="118" y="5"/>
                </a:cxn>
                <a:cxn ang="0">
                  <a:pos x="123" y="4"/>
                </a:cxn>
                <a:cxn ang="0">
                  <a:pos x="127" y="4"/>
                </a:cxn>
                <a:cxn ang="0">
                  <a:pos x="130" y="3"/>
                </a:cxn>
                <a:cxn ang="0">
                  <a:pos x="133" y="2"/>
                </a:cxn>
                <a:cxn ang="0">
                  <a:pos x="135" y="2"/>
                </a:cxn>
                <a:cxn ang="0">
                  <a:pos x="136" y="1"/>
                </a:cxn>
                <a:cxn ang="0">
                  <a:pos x="137" y="0"/>
                </a:cxn>
                <a:cxn ang="0">
                  <a:pos x="137" y="10"/>
                </a:cxn>
                <a:cxn ang="0">
                  <a:pos x="0" y="10"/>
                </a:cxn>
              </a:cxnLst>
              <a:rect l="0" t="0" r="r" b="b"/>
              <a:pathLst>
                <a:path w="137" h="10">
                  <a:moveTo>
                    <a:pt x="0" y="10"/>
                  </a:moveTo>
                  <a:lnTo>
                    <a:pt x="10" y="10"/>
                  </a:lnTo>
                  <a:lnTo>
                    <a:pt x="21" y="9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50" y="9"/>
                  </a:lnTo>
                  <a:lnTo>
                    <a:pt x="59" y="9"/>
                  </a:lnTo>
                  <a:lnTo>
                    <a:pt x="68" y="8"/>
                  </a:lnTo>
                  <a:lnTo>
                    <a:pt x="77" y="8"/>
                  </a:lnTo>
                  <a:lnTo>
                    <a:pt x="85" y="7"/>
                  </a:lnTo>
                  <a:lnTo>
                    <a:pt x="93" y="7"/>
                  </a:lnTo>
                  <a:lnTo>
                    <a:pt x="100" y="6"/>
                  </a:lnTo>
                  <a:lnTo>
                    <a:pt x="107" y="6"/>
                  </a:lnTo>
                  <a:lnTo>
                    <a:pt x="113" y="5"/>
                  </a:lnTo>
                  <a:lnTo>
                    <a:pt x="118" y="5"/>
                  </a:lnTo>
                  <a:lnTo>
                    <a:pt x="123" y="4"/>
                  </a:lnTo>
                  <a:lnTo>
                    <a:pt x="127" y="4"/>
                  </a:lnTo>
                  <a:lnTo>
                    <a:pt x="130" y="3"/>
                  </a:lnTo>
                  <a:lnTo>
                    <a:pt x="133" y="2"/>
                  </a:lnTo>
                  <a:lnTo>
                    <a:pt x="135" y="2"/>
                  </a:lnTo>
                  <a:lnTo>
                    <a:pt x="136" y="1"/>
                  </a:lnTo>
                  <a:lnTo>
                    <a:pt x="137" y="0"/>
                  </a:lnTo>
                  <a:lnTo>
                    <a:pt x="137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293" name="Freeform 1685"/>
            <p:cNvSpPr>
              <a:spLocks/>
            </p:cNvSpPr>
            <p:nvPr/>
          </p:nvSpPr>
          <p:spPr bwMode="auto">
            <a:xfrm>
              <a:off x="2787" y="2544"/>
              <a:ext cx="137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0" y="10"/>
                </a:cxn>
                <a:cxn ang="0">
                  <a:pos x="21" y="9"/>
                </a:cxn>
                <a:cxn ang="0">
                  <a:pos x="30" y="9"/>
                </a:cxn>
                <a:cxn ang="0">
                  <a:pos x="40" y="9"/>
                </a:cxn>
                <a:cxn ang="0">
                  <a:pos x="50" y="9"/>
                </a:cxn>
                <a:cxn ang="0">
                  <a:pos x="59" y="9"/>
                </a:cxn>
                <a:cxn ang="0">
                  <a:pos x="68" y="8"/>
                </a:cxn>
                <a:cxn ang="0">
                  <a:pos x="77" y="8"/>
                </a:cxn>
                <a:cxn ang="0">
                  <a:pos x="85" y="7"/>
                </a:cxn>
                <a:cxn ang="0">
                  <a:pos x="93" y="7"/>
                </a:cxn>
                <a:cxn ang="0">
                  <a:pos x="100" y="6"/>
                </a:cxn>
                <a:cxn ang="0">
                  <a:pos x="107" y="6"/>
                </a:cxn>
                <a:cxn ang="0">
                  <a:pos x="113" y="5"/>
                </a:cxn>
                <a:cxn ang="0">
                  <a:pos x="118" y="5"/>
                </a:cxn>
                <a:cxn ang="0">
                  <a:pos x="123" y="4"/>
                </a:cxn>
                <a:cxn ang="0">
                  <a:pos x="127" y="4"/>
                </a:cxn>
                <a:cxn ang="0">
                  <a:pos x="130" y="3"/>
                </a:cxn>
                <a:cxn ang="0">
                  <a:pos x="133" y="2"/>
                </a:cxn>
                <a:cxn ang="0">
                  <a:pos x="135" y="2"/>
                </a:cxn>
                <a:cxn ang="0">
                  <a:pos x="136" y="1"/>
                </a:cxn>
                <a:cxn ang="0">
                  <a:pos x="137" y="0"/>
                </a:cxn>
                <a:cxn ang="0">
                  <a:pos x="135" y="0"/>
                </a:cxn>
                <a:cxn ang="0">
                  <a:pos x="135" y="1"/>
                </a:cxn>
                <a:cxn ang="0">
                  <a:pos x="133" y="2"/>
                </a:cxn>
                <a:cxn ang="0">
                  <a:pos x="132" y="2"/>
                </a:cxn>
                <a:cxn ang="0">
                  <a:pos x="129" y="3"/>
                </a:cxn>
                <a:cxn ang="0">
                  <a:pos x="126" y="4"/>
                </a:cxn>
                <a:cxn ang="0">
                  <a:pos x="122" y="4"/>
                </a:cxn>
                <a:cxn ang="0">
                  <a:pos x="117" y="5"/>
                </a:cxn>
                <a:cxn ang="0">
                  <a:pos x="111" y="5"/>
                </a:cxn>
                <a:cxn ang="0">
                  <a:pos x="105" y="6"/>
                </a:cxn>
                <a:cxn ang="0">
                  <a:pos x="99" y="6"/>
                </a:cxn>
                <a:cxn ang="0">
                  <a:pos x="92" y="7"/>
                </a:cxn>
                <a:cxn ang="0">
                  <a:pos x="84" y="7"/>
                </a:cxn>
                <a:cxn ang="0">
                  <a:pos x="76" y="8"/>
                </a:cxn>
                <a:cxn ang="0">
                  <a:pos x="67" y="8"/>
                </a:cxn>
                <a:cxn ang="0">
                  <a:pos x="59" y="9"/>
                </a:cxn>
                <a:cxn ang="0">
                  <a:pos x="49" y="9"/>
                </a:cxn>
                <a:cxn ang="0">
                  <a:pos x="40" y="9"/>
                </a:cxn>
                <a:cxn ang="0">
                  <a:pos x="30" y="9"/>
                </a:cxn>
                <a:cxn ang="0">
                  <a:pos x="20" y="9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10"/>
                </a:cxn>
              </a:cxnLst>
              <a:rect l="0" t="0" r="r" b="b"/>
              <a:pathLst>
                <a:path w="137" h="10">
                  <a:moveTo>
                    <a:pt x="0" y="10"/>
                  </a:moveTo>
                  <a:lnTo>
                    <a:pt x="10" y="10"/>
                  </a:lnTo>
                  <a:lnTo>
                    <a:pt x="21" y="9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50" y="9"/>
                  </a:lnTo>
                  <a:lnTo>
                    <a:pt x="59" y="9"/>
                  </a:lnTo>
                  <a:lnTo>
                    <a:pt x="68" y="8"/>
                  </a:lnTo>
                  <a:lnTo>
                    <a:pt x="77" y="8"/>
                  </a:lnTo>
                  <a:lnTo>
                    <a:pt x="85" y="7"/>
                  </a:lnTo>
                  <a:lnTo>
                    <a:pt x="93" y="7"/>
                  </a:lnTo>
                  <a:lnTo>
                    <a:pt x="100" y="6"/>
                  </a:lnTo>
                  <a:lnTo>
                    <a:pt x="107" y="6"/>
                  </a:lnTo>
                  <a:lnTo>
                    <a:pt x="113" y="5"/>
                  </a:lnTo>
                  <a:lnTo>
                    <a:pt x="118" y="5"/>
                  </a:lnTo>
                  <a:lnTo>
                    <a:pt x="123" y="4"/>
                  </a:lnTo>
                  <a:lnTo>
                    <a:pt x="127" y="4"/>
                  </a:lnTo>
                  <a:lnTo>
                    <a:pt x="130" y="3"/>
                  </a:lnTo>
                  <a:lnTo>
                    <a:pt x="133" y="2"/>
                  </a:lnTo>
                  <a:lnTo>
                    <a:pt x="135" y="2"/>
                  </a:lnTo>
                  <a:lnTo>
                    <a:pt x="136" y="1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35" y="1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29" y="3"/>
                  </a:lnTo>
                  <a:lnTo>
                    <a:pt x="126" y="4"/>
                  </a:lnTo>
                  <a:lnTo>
                    <a:pt x="122" y="4"/>
                  </a:lnTo>
                  <a:lnTo>
                    <a:pt x="117" y="5"/>
                  </a:lnTo>
                  <a:lnTo>
                    <a:pt x="111" y="5"/>
                  </a:lnTo>
                  <a:lnTo>
                    <a:pt x="105" y="6"/>
                  </a:lnTo>
                  <a:lnTo>
                    <a:pt x="99" y="6"/>
                  </a:lnTo>
                  <a:lnTo>
                    <a:pt x="92" y="7"/>
                  </a:lnTo>
                  <a:lnTo>
                    <a:pt x="84" y="7"/>
                  </a:lnTo>
                  <a:lnTo>
                    <a:pt x="76" y="8"/>
                  </a:lnTo>
                  <a:lnTo>
                    <a:pt x="67" y="8"/>
                  </a:lnTo>
                  <a:lnTo>
                    <a:pt x="59" y="9"/>
                  </a:lnTo>
                  <a:lnTo>
                    <a:pt x="49" y="9"/>
                  </a:lnTo>
                  <a:lnTo>
                    <a:pt x="40" y="9"/>
                  </a:lnTo>
                  <a:lnTo>
                    <a:pt x="30" y="9"/>
                  </a:lnTo>
                  <a:lnTo>
                    <a:pt x="20" y="9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294" name="Freeform 1686"/>
            <p:cNvSpPr>
              <a:spLocks/>
            </p:cNvSpPr>
            <p:nvPr/>
          </p:nvSpPr>
          <p:spPr bwMode="auto">
            <a:xfrm>
              <a:off x="2787" y="2544"/>
              <a:ext cx="135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" y="9"/>
                </a:cxn>
                <a:cxn ang="0">
                  <a:pos x="20" y="9"/>
                </a:cxn>
                <a:cxn ang="0">
                  <a:pos x="30" y="9"/>
                </a:cxn>
                <a:cxn ang="0">
                  <a:pos x="40" y="9"/>
                </a:cxn>
                <a:cxn ang="0">
                  <a:pos x="49" y="9"/>
                </a:cxn>
                <a:cxn ang="0">
                  <a:pos x="59" y="9"/>
                </a:cxn>
                <a:cxn ang="0">
                  <a:pos x="67" y="8"/>
                </a:cxn>
                <a:cxn ang="0">
                  <a:pos x="76" y="8"/>
                </a:cxn>
                <a:cxn ang="0">
                  <a:pos x="84" y="7"/>
                </a:cxn>
                <a:cxn ang="0">
                  <a:pos x="92" y="7"/>
                </a:cxn>
                <a:cxn ang="0">
                  <a:pos x="99" y="6"/>
                </a:cxn>
                <a:cxn ang="0">
                  <a:pos x="105" y="6"/>
                </a:cxn>
                <a:cxn ang="0">
                  <a:pos x="111" y="5"/>
                </a:cxn>
                <a:cxn ang="0">
                  <a:pos x="117" y="5"/>
                </a:cxn>
                <a:cxn ang="0">
                  <a:pos x="122" y="4"/>
                </a:cxn>
                <a:cxn ang="0">
                  <a:pos x="126" y="4"/>
                </a:cxn>
                <a:cxn ang="0">
                  <a:pos x="129" y="3"/>
                </a:cxn>
                <a:cxn ang="0">
                  <a:pos x="132" y="2"/>
                </a:cxn>
                <a:cxn ang="0">
                  <a:pos x="133" y="2"/>
                </a:cxn>
                <a:cxn ang="0">
                  <a:pos x="135" y="1"/>
                </a:cxn>
                <a:cxn ang="0">
                  <a:pos x="135" y="0"/>
                </a:cxn>
                <a:cxn ang="0">
                  <a:pos x="133" y="0"/>
                </a:cxn>
                <a:cxn ang="0">
                  <a:pos x="133" y="1"/>
                </a:cxn>
                <a:cxn ang="0">
                  <a:pos x="132" y="2"/>
                </a:cxn>
                <a:cxn ang="0">
                  <a:pos x="130" y="2"/>
                </a:cxn>
                <a:cxn ang="0">
                  <a:pos x="128" y="3"/>
                </a:cxn>
                <a:cxn ang="0">
                  <a:pos x="124" y="4"/>
                </a:cxn>
                <a:cxn ang="0">
                  <a:pos x="120" y="4"/>
                </a:cxn>
                <a:cxn ang="0">
                  <a:pos x="116" y="5"/>
                </a:cxn>
                <a:cxn ang="0">
                  <a:pos x="110" y="5"/>
                </a:cxn>
                <a:cxn ang="0">
                  <a:pos x="104" y="6"/>
                </a:cxn>
                <a:cxn ang="0">
                  <a:pos x="98" y="6"/>
                </a:cxn>
                <a:cxn ang="0">
                  <a:pos x="91" y="7"/>
                </a:cxn>
                <a:cxn ang="0">
                  <a:pos x="83" y="7"/>
                </a:cxn>
                <a:cxn ang="0">
                  <a:pos x="75" y="8"/>
                </a:cxn>
                <a:cxn ang="0">
                  <a:pos x="67" y="8"/>
                </a:cxn>
                <a:cxn ang="0">
                  <a:pos x="58" y="9"/>
                </a:cxn>
                <a:cxn ang="0">
                  <a:pos x="49" y="9"/>
                </a:cxn>
                <a:cxn ang="0">
                  <a:pos x="40" y="9"/>
                </a:cxn>
                <a:cxn ang="0">
                  <a:pos x="30" y="9"/>
                </a:cxn>
                <a:cxn ang="0">
                  <a:pos x="20" y="9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135" h="9">
                  <a:moveTo>
                    <a:pt x="0" y="9"/>
                  </a:moveTo>
                  <a:lnTo>
                    <a:pt x="10" y="9"/>
                  </a:lnTo>
                  <a:lnTo>
                    <a:pt x="20" y="9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49" y="9"/>
                  </a:lnTo>
                  <a:lnTo>
                    <a:pt x="59" y="9"/>
                  </a:lnTo>
                  <a:lnTo>
                    <a:pt x="67" y="8"/>
                  </a:lnTo>
                  <a:lnTo>
                    <a:pt x="76" y="8"/>
                  </a:lnTo>
                  <a:lnTo>
                    <a:pt x="84" y="7"/>
                  </a:lnTo>
                  <a:lnTo>
                    <a:pt x="92" y="7"/>
                  </a:lnTo>
                  <a:lnTo>
                    <a:pt x="99" y="6"/>
                  </a:lnTo>
                  <a:lnTo>
                    <a:pt x="105" y="6"/>
                  </a:lnTo>
                  <a:lnTo>
                    <a:pt x="111" y="5"/>
                  </a:lnTo>
                  <a:lnTo>
                    <a:pt x="117" y="5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29" y="3"/>
                  </a:lnTo>
                  <a:lnTo>
                    <a:pt x="132" y="2"/>
                  </a:lnTo>
                  <a:lnTo>
                    <a:pt x="133" y="2"/>
                  </a:lnTo>
                  <a:lnTo>
                    <a:pt x="135" y="1"/>
                  </a:lnTo>
                  <a:lnTo>
                    <a:pt x="135" y="0"/>
                  </a:lnTo>
                  <a:lnTo>
                    <a:pt x="133" y="0"/>
                  </a:lnTo>
                  <a:lnTo>
                    <a:pt x="133" y="1"/>
                  </a:lnTo>
                  <a:lnTo>
                    <a:pt x="132" y="2"/>
                  </a:lnTo>
                  <a:lnTo>
                    <a:pt x="130" y="2"/>
                  </a:lnTo>
                  <a:lnTo>
                    <a:pt x="128" y="3"/>
                  </a:lnTo>
                  <a:lnTo>
                    <a:pt x="124" y="4"/>
                  </a:lnTo>
                  <a:lnTo>
                    <a:pt x="120" y="4"/>
                  </a:lnTo>
                  <a:lnTo>
                    <a:pt x="116" y="5"/>
                  </a:lnTo>
                  <a:lnTo>
                    <a:pt x="110" y="5"/>
                  </a:lnTo>
                  <a:lnTo>
                    <a:pt x="104" y="6"/>
                  </a:lnTo>
                  <a:lnTo>
                    <a:pt x="98" y="6"/>
                  </a:lnTo>
                  <a:lnTo>
                    <a:pt x="91" y="7"/>
                  </a:lnTo>
                  <a:lnTo>
                    <a:pt x="83" y="7"/>
                  </a:lnTo>
                  <a:lnTo>
                    <a:pt x="75" y="8"/>
                  </a:lnTo>
                  <a:lnTo>
                    <a:pt x="67" y="8"/>
                  </a:lnTo>
                  <a:lnTo>
                    <a:pt x="58" y="9"/>
                  </a:lnTo>
                  <a:lnTo>
                    <a:pt x="49" y="9"/>
                  </a:lnTo>
                  <a:lnTo>
                    <a:pt x="40" y="9"/>
                  </a:lnTo>
                  <a:lnTo>
                    <a:pt x="30" y="9"/>
                  </a:lnTo>
                  <a:lnTo>
                    <a:pt x="20" y="9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EBE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295" name="Freeform 1687"/>
            <p:cNvSpPr>
              <a:spLocks/>
            </p:cNvSpPr>
            <p:nvPr/>
          </p:nvSpPr>
          <p:spPr bwMode="auto">
            <a:xfrm>
              <a:off x="2787" y="2544"/>
              <a:ext cx="133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" y="9"/>
                </a:cxn>
                <a:cxn ang="0">
                  <a:pos x="20" y="9"/>
                </a:cxn>
                <a:cxn ang="0">
                  <a:pos x="30" y="9"/>
                </a:cxn>
                <a:cxn ang="0">
                  <a:pos x="40" y="9"/>
                </a:cxn>
                <a:cxn ang="0">
                  <a:pos x="49" y="9"/>
                </a:cxn>
                <a:cxn ang="0">
                  <a:pos x="58" y="9"/>
                </a:cxn>
                <a:cxn ang="0">
                  <a:pos x="67" y="8"/>
                </a:cxn>
                <a:cxn ang="0">
                  <a:pos x="75" y="8"/>
                </a:cxn>
                <a:cxn ang="0">
                  <a:pos x="83" y="7"/>
                </a:cxn>
                <a:cxn ang="0">
                  <a:pos x="91" y="7"/>
                </a:cxn>
                <a:cxn ang="0">
                  <a:pos x="98" y="6"/>
                </a:cxn>
                <a:cxn ang="0">
                  <a:pos x="104" y="6"/>
                </a:cxn>
                <a:cxn ang="0">
                  <a:pos x="110" y="5"/>
                </a:cxn>
                <a:cxn ang="0">
                  <a:pos x="116" y="5"/>
                </a:cxn>
                <a:cxn ang="0">
                  <a:pos x="120" y="4"/>
                </a:cxn>
                <a:cxn ang="0">
                  <a:pos x="124" y="4"/>
                </a:cxn>
                <a:cxn ang="0">
                  <a:pos x="128" y="3"/>
                </a:cxn>
                <a:cxn ang="0">
                  <a:pos x="130" y="2"/>
                </a:cxn>
                <a:cxn ang="0">
                  <a:pos x="132" y="2"/>
                </a:cxn>
                <a:cxn ang="0">
                  <a:pos x="133" y="1"/>
                </a:cxn>
                <a:cxn ang="0">
                  <a:pos x="133" y="0"/>
                </a:cxn>
                <a:cxn ang="0">
                  <a:pos x="132" y="0"/>
                </a:cxn>
                <a:cxn ang="0">
                  <a:pos x="132" y="1"/>
                </a:cxn>
                <a:cxn ang="0">
                  <a:pos x="130" y="2"/>
                </a:cxn>
                <a:cxn ang="0">
                  <a:pos x="128" y="2"/>
                </a:cxn>
                <a:cxn ang="0">
                  <a:pos x="126" y="3"/>
                </a:cxn>
                <a:cxn ang="0">
                  <a:pos x="123" y="3"/>
                </a:cxn>
                <a:cxn ang="0">
                  <a:pos x="119" y="4"/>
                </a:cxn>
                <a:cxn ang="0">
                  <a:pos x="114" y="4"/>
                </a:cxn>
                <a:cxn ang="0">
                  <a:pos x="109" y="5"/>
                </a:cxn>
                <a:cxn ang="0">
                  <a:pos x="103" y="6"/>
                </a:cxn>
                <a:cxn ang="0">
                  <a:pos x="97" y="6"/>
                </a:cxn>
                <a:cxn ang="0">
                  <a:pos x="90" y="7"/>
                </a:cxn>
                <a:cxn ang="0">
                  <a:pos x="82" y="7"/>
                </a:cxn>
                <a:cxn ang="0">
                  <a:pos x="74" y="8"/>
                </a:cxn>
                <a:cxn ang="0">
                  <a:pos x="66" y="8"/>
                </a:cxn>
                <a:cxn ang="0">
                  <a:pos x="57" y="9"/>
                </a:cxn>
                <a:cxn ang="0">
                  <a:pos x="48" y="9"/>
                </a:cxn>
                <a:cxn ang="0">
                  <a:pos x="39" y="9"/>
                </a:cxn>
                <a:cxn ang="0">
                  <a:pos x="29" y="9"/>
                </a:cxn>
                <a:cxn ang="0">
                  <a:pos x="20" y="9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133" h="9">
                  <a:moveTo>
                    <a:pt x="0" y="9"/>
                  </a:moveTo>
                  <a:lnTo>
                    <a:pt x="10" y="9"/>
                  </a:lnTo>
                  <a:lnTo>
                    <a:pt x="20" y="9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49" y="9"/>
                  </a:lnTo>
                  <a:lnTo>
                    <a:pt x="58" y="9"/>
                  </a:lnTo>
                  <a:lnTo>
                    <a:pt x="67" y="8"/>
                  </a:lnTo>
                  <a:lnTo>
                    <a:pt x="75" y="8"/>
                  </a:lnTo>
                  <a:lnTo>
                    <a:pt x="83" y="7"/>
                  </a:lnTo>
                  <a:lnTo>
                    <a:pt x="91" y="7"/>
                  </a:lnTo>
                  <a:lnTo>
                    <a:pt x="98" y="6"/>
                  </a:lnTo>
                  <a:lnTo>
                    <a:pt x="104" y="6"/>
                  </a:lnTo>
                  <a:lnTo>
                    <a:pt x="110" y="5"/>
                  </a:lnTo>
                  <a:lnTo>
                    <a:pt x="116" y="5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8" y="3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32" y="1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26" y="3"/>
                  </a:lnTo>
                  <a:lnTo>
                    <a:pt x="123" y="3"/>
                  </a:lnTo>
                  <a:lnTo>
                    <a:pt x="119" y="4"/>
                  </a:lnTo>
                  <a:lnTo>
                    <a:pt x="114" y="4"/>
                  </a:lnTo>
                  <a:lnTo>
                    <a:pt x="109" y="5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0" y="7"/>
                  </a:lnTo>
                  <a:lnTo>
                    <a:pt x="82" y="7"/>
                  </a:lnTo>
                  <a:lnTo>
                    <a:pt x="74" y="8"/>
                  </a:lnTo>
                  <a:lnTo>
                    <a:pt x="66" y="8"/>
                  </a:lnTo>
                  <a:lnTo>
                    <a:pt x="57" y="9"/>
                  </a:lnTo>
                  <a:lnTo>
                    <a:pt x="48" y="9"/>
                  </a:lnTo>
                  <a:lnTo>
                    <a:pt x="39" y="9"/>
                  </a:lnTo>
                  <a:lnTo>
                    <a:pt x="29" y="9"/>
                  </a:lnTo>
                  <a:lnTo>
                    <a:pt x="20" y="9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D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296" name="Freeform 1688"/>
            <p:cNvSpPr>
              <a:spLocks/>
            </p:cNvSpPr>
            <p:nvPr/>
          </p:nvSpPr>
          <p:spPr bwMode="auto">
            <a:xfrm>
              <a:off x="2787" y="2544"/>
              <a:ext cx="132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" y="9"/>
                </a:cxn>
                <a:cxn ang="0">
                  <a:pos x="20" y="9"/>
                </a:cxn>
                <a:cxn ang="0">
                  <a:pos x="29" y="9"/>
                </a:cxn>
                <a:cxn ang="0">
                  <a:pos x="39" y="9"/>
                </a:cxn>
                <a:cxn ang="0">
                  <a:pos x="48" y="9"/>
                </a:cxn>
                <a:cxn ang="0">
                  <a:pos x="57" y="9"/>
                </a:cxn>
                <a:cxn ang="0">
                  <a:pos x="66" y="8"/>
                </a:cxn>
                <a:cxn ang="0">
                  <a:pos x="74" y="8"/>
                </a:cxn>
                <a:cxn ang="0">
                  <a:pos x="82" y="7"/>
                </a:cxn>
                <a:cxn ang="0">
                  <a:pos x="90" y="7"/>
                </a:cxn>
                <a:cxn ang="0">
                  <a:pos x="97" y="6"/>
                </a:cxn>
                <a:cxn ang="0">
                  <a:pos x="103" y="6"/>
                </a:cxn>
                <a:cxn ang="0">
                  <a:pos x="109" y="5"/>
                </a:cxn>
                <a:cxn ang="0">
                  <a:pos x="114" y="4"/>
                </a:cxn>
                <a:cxn ang="0">
                  <a:pos x="119" y="4"/>
                </a:cxn>
                <a:cxn ang="0">
                  <a:pos x="123" y="3"/>
                </a:cxn>
                <a:cxn ang="0">
                  <a:pos x="126" y="3"/>
                </a:cxn>
                <a:cxn ang="0">
                  <a:pos x="128" y="2"/>
                </a:cxn>
                <a:cxn ang="0">
                  <a:pos x="130" y="2"/>
                </a:cxn>
                <a:cxn ang="0">
                  <a:pos x="132" y="1"/>
                </a:cxn>
                <a:cxn ang="0">
                  <a:pos x="132" y="0"/>
                </a:cxn>
                <a:cxn ang="0">
                  <a:pos x="130" y="0"/>
                </a:cxn>
                <a:cxn ang="0">
                  <a:pos x="130" y="1"/>
                </a:cxn>
                <a:cxn ang="0">
                  <a:pos x="129" y="2"/>
                </a:cxn>
                <a:cxn ang="0">
                  <a:pos x="127" y="2"/>
                </a:cxn>
                <a:cxn ang="0">
                  <a:pos x="124" y="3"/>
                </a:cxn>
                <a:cxn ang="0">
                  <a:pos x="120" y="4"/>
                </a:cxn>
                <a:cxn ang="0">
                  <a:pos x="116" y="4"/>
                </a:cxn>
                <a:cxn ang="0">
                  <a:pos x="111" y="5"/>
                </a:cxn>
                <a:cxn ang="0">
                  <a:pos x="105" y="5"/>
                </a:cxn>
                <a:cxn ang="0">
                  <a:pos x="99" y="6"/>
                </a:cxn>
                <a:cxn ang="0">
                  <a:pos x="92" y="6"/>
                </a:cxn>
                <a:cxn ang="0">
                  <a:pos x="85" y="7"/>
                </a:cxn>
                <a:cxn ang="0">
                  <a:pos x="77" y="7"/>
                </a:cxn>
                <a:cxn ang="0">
                  <a:pos x="68" y="8"/>
                </a:cxn>
                <a:cxn ang="0">
                  <a:pos x="59" y="8"/>
                </a:cxn>
                <a:cxn ang="0">
                  <a:pos x="50" y="9"/>
                </a:cxn>
                <a:cxn ang="0">
                  <a:pos x="40" y="9"/>
                </a:cxn>
                <a:cxn ang="0">
                  <a:pos x="31" y="9"/>
                </a:cxn>
                <a:cxn ang="0">
                  <a:pos x="21" y="9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132" h="9">
                  <a:moveTo>
                    <a:pt x="0" y="9"/>
                  </a:moveTo>
                  <a:lnTo>
                    <a:pt x="10" y="9"/>
                  </a:lnTo>
                  <a:lnTo>
                    <a:pt x="20" y="9"/>
                  </a:lnTo>
                  <a:lnTo>
                    <a:pt x="29" y="9"/>
                  </a:lnTo>
                  <a:lnTo>
                    <a:pt x="39" y="9"/>
                  </a:lnTo>
                  <a:lnTo>
                    <a:pt x="48" y="9"/>
                  </a:lnTo>
                  <a:lnTo>
                    <a:pt x="57" y="9"/>
                  </a:lnTo>
                  <a:lnTo>
                    <a:pt x="66" y="8"/>
                  </a:lnTo>
                  <a:lnTo>
                    <a:pt x="74" y="8"/>
                  </a:lnTo>
                  <a:lnTo>
                    <a:pt x="82" y="7"/>
                  </a:lnTo>
                  <a:lnTo>
                    <a:pt x="90" y="7"/>
                  </a:lnTo>
                  <a:lnTo>
                    <a:pt x="97" y="6"/>
                  </a:lnTo>
                  <a:lnTo>
                    <a:pt x="103" y="6"/>
                  </a:lnTo>
                  <a:lnTo>
                    <a:pt x="109" y="5"/>
                  </a:lnTo>
                  <a:lnTo>
                    <a:pt x="114" y="4"/>
                  </a:lnTo>
                  <a:lnTo>
                    <a:pt x="119" y="4"/>
                  </a:lnTo>
                  <a:lnTo>
                    <a:pt x="123" y="3"/>
                  </a:lnTo>
                  <a:lnTo>
                    <a:pt x="126" y="3"/>
                  </a:lnTo>
                  <a:lnTo>
                    <a:pt x="128" y="2"/>
                  </a:lnTo>
                  <a:lnTo>
                    <a:pt x="130" y="2"/>
                  </a:lnTo>
                  <a:lnTo>
                    <a:pt x="132" y="1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30" y="1"/>
                  </a:lnTo>
                  <a:lnTo>
                    <a:pt x="129" y="2"/>
                  </a:lnTo>
                  <a:lnTo>
                    <a:pt x="127" y="2"/>
                  </a:lnTo>
                  <a:lnTo>
                    <a:pt x="124" y="3"/>
                  </a:lnTo>
                  <a:lnTo>
                    <a:pt x="120" y="4"/>
                  </a:lnTo>
                  <a:lnTo>
                    <a:pt x="116" y="4"/>
                  </a:lnTo>
                  <a:lnTo>
                    <a:pt x="111" y="5"/>
                  </a:lnTo>
                  <a:lnTo>
                    <a:pt x="105" y="5"/>
                  </a:lnTo>
                  <a:lnTo>
                    <a:pt x="99" y="6"/>
                  </a:lnTo>
                  <a:lnTo>
                    <a:pt x="92" y="6"/>
                  </a:lnTo>
                  <a:lnTo>
                    <a:pt x="85" y="7"/>
                  </a:lnTo>
                  <a:lnTo>
                    <a:pt x="77" y="7"/>
                  </a:lnTo>
                  <a:lnTo>
                    <a:pt x="68" y="8"/>
                  </a:lnTo>
                  <a:lnTo>
                    <a:pt x="59" y="8"/>
                  </a:lnTo>
                  <a:lnTo>
                    <a:pt x="50" y="9"/>
                  </a:lnTo>
                  <a:lnTo>
                    <a:pt x="40" y="9"/>
                  </a:lnTo>
                  <a:lnTo>
                    <a:pt x="31" y="9"/>
                  </a:lnTo>
                  <a:lnTo>
                    <a:pt x="21" y="9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297" name="Freeform 1689"/>
            <p:cNvSpPr>
              <a:spLocks/>
            </p:cNvSpPr>
            <p:nvPr/>
          </p:nvSpPr>
          <p:spPr bwMode="auto">
            <a:xfrm>
              <a:off x="2787" y="2544"/>
              <a:ext cx="130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" y="9"/>
                </a:cxn>
                <a:cxn ang="0">
                  <a:pos x="21" y="9"/>
                </a:cxn>
                <a:cxn ang="0">
                  <a:pos x="31" y="9"/>
                </a:cxn>
                <a:cxn ang="0">
                  <a:pos x="40" y="9"/>
                </a:cxn>
                <a:cxn ang="0">
                  <a:pos x="50" y="9"/>
                </a:cxn>
                <a:cxn ang="0">
                  <a:pos x="59" y="8"/>
                </a:cxn>
                <a:cxn ang="0">
                  <a:pos x="68" y="8"/>
                </a:cxn>
                <a:cxn ang="0">
                  <a:pos x="77" y="7"/>
                </a:cxn>
                <a:cxn ang="0">
                  <a:pos x="85" y="7"/>
                </a:cxn>
                <a:cxn ang="0">
                  <a:pos x="92" y="6"/>
                </a:cxn>
                <a:cxn ang="0">
                  <a:pos x="99" y="6"/>
                </a:cxn>
                <a:cxn ang="0">
                  <a:pos x="105" y="5"/>
                </a:cxn>
                <a:cxn ang="0">
                  <a:pos x="111" y="5"/>
                </a:cxn>
                <a:cxn ang="0">
                  <a:pos x="116" y="4"/>
                </a:cxn>
                <a:cxn ang="0">
                  <a:pos x="120" y="4"/>
                </a:cxn>
                <a:cxn ang="0">
                  <a:pos x="124" y="3"/>
                </a:cxn>
                <a:cxn ang="0">
                  <a:pos x="127" y="2"/>
                </a:cxn>
                <a:cxn ang="0">
                  <a:pos x="129" y="2"/>
                </a:cxn>
                <a:cxn ang="0">
                  <a:pos x="130" y="1"/>
                </a:cxn>
                <a:cxn ang="0">
                  <a:pos x="130" y="0"/>
                </a:cxn>
                <a:cxn ang="0">
                  <a:pos x="129" y="0"/>
                </a:cxn>
                <a:cxn ang="0">
                  <a:pos x="128" y="1"/>
                </a:cxn>
                <a:cxn ang="0">
                  <a:pos x="127" y="2"/>
                </a:cxn>
                <a:cxn ang="0">
                  <a:pos x="125" y="2"/>
                </a:cxn>
                <a:cxn ang="0">
                  <a:pos x="122" y="3"/>
                </a:cxn>
                <a:cxn ang="0">
                  <a:pos x="119" y="4"/>
                </a:cxn>
                <a:cxn ang="0">
                  <a:pos x="115" y="4"/>
                </a:cxn>
                <a:cxn ang="0">
                  <a:pos x="110" y="5"/>
                </a:cxn>
                <a:cxn ang="0">
                  <a:pos x="104" y="5"/>
                </a:cxn>
                <a:cxn ang="0">
                  <a:pos x="98" y="6"/>
                </a:cxn>
                <a:cxn ang="0">
                  <a:pos x="91" y="6"/>
                </a:cxn>
                <a:cxn ang="0">
                  <a:pos x="84" y="7"/>
                </a:cxn>
                <a:cxn ang="0">
                  <a:pos x="76" y="7"/>
                </a:cxn>
                <a:cxn ang="0">
                  <a:pos x="67" y="8"/>
                </a:cxn>
                <a:cxn ang="0">
                  <a:pos x="59" y="8"/>
                </a:cxn>
                <a:cxn ang="0">
                  <a:pos x="49" y="9"/>
                </a:cxn>
                <a:cxn ang="0">
                  <a:pos x="40" y="9"/>
                </a:cxn>
                <a:cxn ang="0">
                  <a:pos x="30" y="9"/>
                </a:cxn>
                <a:cxn ang="0">
                  <a:pos x="20" y="9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130" h="9">
                  <a:moveTo>
                    <a:pt x="0" y="9"/>
                  </a:moveTo>
                  <a:lnTo>
                    <a:pt x="10" y="9"/>
                  </a:lnTo>
                  <a:lnTo>
                    <a:pt x="21" y="9"/>
                  </a:lnTo>
                  <a:lnTo>
                    <a:pt x="31" y="9"/>
                  </a:lnTo>
                  <a:lnTo>
                    <a:pt x="40" y="9"/>
                  </a:lnTo>
                  <a:lnTo>
                    <a:pt x="50" y="9"/>
                  </a:lnTo>
                  <a:lnTo>
                    <a:pt x="59" y="8"/>
                  </a:lnTo>
                  <a:lnTo>
                    <a:pt x="68" y="8"/>
                  </a:lnTo>
                  <a:lnTo>
                    <a:pt x="77" y="7"/>
                  </a:lnTo>
                  <a:lnTo>
                    <a:pt x="85" y="7"/>
                  </a:lnTo>
                  <a:lnTo>
                    <a:pt x="92" y="6"/>
                  </a:lnTo>
                  <a:lnTo>
                    <a:pt x="99" y="6"/>
                  </a:lnTo>
                  <a:lnTo>
                    <a:pt x="105" y="5"/>
                  </a:lnTo>
                  <a:lnTo>
                    <a:pt x="111" y="5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4" y="3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0" y="1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28" y="1"/>
                  </a:lnTo>
                  <a:lnTo>
                    <a:pt x="127" y="2"/>
                  </a:lnTo>
                  <a:lnTo>
                    <a:pt x="125" y="2"/>
                  </a:lnTo>
                  <a:lnTo>
                    <a:pt x="122" y="3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0" y="5"/>
                  </a:lnTo>
                  <a:lnTo>
                    <a:pt x="104" y="5"/>
                  </a:lnTo>
                  <a:lnTo>
                    <a:pt x="98" y="6"/>
                  </a:lnTo>
                  <a:lnTo>
                    <a:pt x="91" y="6"/>
                  </a:lnTo>
                  <a:lnTo>
                    <a:pt x="84" y="7"/>
                  </a:lnTo>
                  <a:lnTo>
                    <a:pt x="76" y="7"/>
                  </a:lnTo>
                  <a:lnTo>
                    <a:pt x="67" y="8"/>
                  </a:lnTo>
                  <a:lnTo>
                    <a:pt x="59" y="8"/>
                  </a:lnTo>
                  <a:lnTo>
                    <a:pt x="49" y="9"/>
                  </a:lnTo>
                  <a:lnTo>
                    <a:pt x="40" y="9"/>
                  </a:lnTo>
                  <a:lnTo>
                    <a:pt x="30" y="9"/>
                  </a:lnTo>
                  <a:lnTo>
                    <a:pt x="20" y="9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BBB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298" name="Freeform 1690"/>
            <p:cNvSpPr>
              <a:spLocks/>
            </p:cNvSpPr>
            <p:nvPr/>
          </p:nvSpPr>
          <p:spPr bwMode="auto">
            <a:xfrm>
              <a:off x="2787" y="2544"/>
              <a:ext cx="129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" y="9"/>
                </a:cxn>
                <a:cxn ang="0">
                  <a:pos x="20" y="9"/>
                </a:cxn>
                <a:cxn ang="0">
                  <a:pos x="30" y="9"/>
                </a:cxn>
                <a:cxn ang="0">
                  <a:pos x="40" y="9"/>
                </a:cxn>
                <a:cxn ang="0">
                  <a:pos x="49" y="9"/>
                </a:cxn>
                <a:cxn ang="0">
                  <a:pos x="59" y="8"/>
                </a:cxn>
                <a:cxn ang="0">
                  <a:pos x="67" y="8"/>
                </a:cxn>
                <a:cxn ang="0">
                  <a:pos x="76" y="7"/>
                </a:cxn>
                <a:cxn ang="0">
                  <a:pos x="84" y="7"/>
                </a:cxn>
                <a:cxn ang="0">
                  <a:pos x="91" y="6"/>
                </a:cxn>
                <a:cxn ang="0">
                  <a:pos x="98" y="6"/>
                </a:cxn>
                <a:cxn ang="0">
                  <a:pos x="104" y="5"/>
                </a:cxn>
                <a:cxn ang="0">
                  <a:pos x="110" y="5"/>
                </a:cxn>
                <a:cxn ang="0">
                  <a:pos x="115" y="4"/>
                </a:cxn>
                <a:cxn ang="0">
                  <a:pos x="119" y="4"/>
                </a:cxn>
                <a:cxn ang="0">
                  <a:pos x="122" y="3"/>
                </a:cxn>
                <a:cxn ang="0">
                  <a:pos x="125" y="2"/>
                </a:cxn>
                <a:cxn ang="0">
                  <a:pos x="127" y="2"/>
                </a:cxn>
                <a:cxn ang="0">
                  <a:pos x="128" y="1"/>
                </a:cxn>
                <a:cxn ang="0">
                  <a:pos x="129" y="0"/>
                </a:cxn>
                <a:cxn ang="0">
                  <a:pos x="127" y="0"/>
                </a:cxn>
                <a:cxn ang="0">
                  <a:pos x="127" y="1"/>
                </a:cxn>
                <a:cxn ang="0">
                  <a:pos x="126" y="2"/>
                </a:cxn>
                <a:cxn ang="0">
                  <a:pos x="124" y="2"/>
                </a:cxn>
                <a:cxn ang="0">
                  <a:pos x="121" y="3"/>
                </a:cxn>
                <a:cxn ang="0">
                  <a:pos x="118" y="4"/>
                </a:cxn>
                <a:cxn ang="0">
                  <a:pos x="114" y="4"/>
                </a:cxn>
                <a:cxn ang="0">
                  <a:pos x="109" y="5"/>
                </a:cxn>
                <a:cxn ang="0">
                  <a:pos x="103" y="5"/>
                </a:cxn>
                <a:cxn ang="0">
                  <a:pos x="97" y="6"/>
                </a:cxn>
                <a:cxn ang="0">
                  <a:pos x="90" y="6"/>
                </a:cxn>
                <a:cxn ang="0">
                  <a:pos x="83" y="7"/>
                </a:cxn>
                <a:cxn ang="0">
                  <a:pos x="75" y="7"/>
                </a:cxn>
                <a:cxn ang="0">
                  <a:pos x="67" y="8"/>
                </a:cxn>
                <a:cxn ang="0">
                  <a:pos x="58" y="8"/>
                </a:cxn>
                <a:cxn ang="0">
                  <a:pos x="49" y="8"/>
                </a:cxn>
                <a:cxn ang="0">
                  <a:pos x="40" y="9"/>
                </a:cxn>
                <a:cxn ang="0">
                  <a:pos x="30" y="9"/>
                </a:cxn>
                <a:cxn ang="0">
                  <a:pos x="20" y="9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129" h="9">
                  <a:moveTo>
                    <a:pt x="0" y="9"/>
                  </a:moveTo>
                  <a:lnTo>
                    <a:pt x="10" y="9"/>
                  </a:lnTo>
                  <a:lnTo>
                    <a:pt x="20" y="9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49" y="9"/>
                  </a:lnTo>
                  <a:lnTo>
                    <a:pt x="59" y="8"/>
                  </a:lnTo>
                  <a:lnTo>
                    <a:pt x="67" y="8"/>
                  </a:lnTo>
                  <a:lnTo>
                    <a:pt x="76" y="7"/>
                  </a:lnTo>
                  <a:lnTo>
                    <a:pt x="84" y="7"/>
                  </a:lnTo>
                  <a:lnTo>
                    <a:pt x="91" y="6"/>
                  </a:lnTo>
                  <a:lnTo>
                    <a:pt x="98" y="6"/>
                  </a:lnTo>
                  <a:lnTo>
                    <a:pt x="104" y="5"/>
                  </a:lnTo>
                  <a:lnTo>
                    <a:pt x="110" y="5"/>
                  </a:lnTo>
                  <a:lnTo>
                    <a:pt x="115" y="4"/>
                  </a:lnTo>
                  <a:lnTo>
                    <a:pt x="119" y="4"/>
                  </a:lnTo>
                  <a:lnTo>
                    <a:pt x="122" y="3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8" y="1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7" y="1"/>
                  </a:lnTo>
                  <a:lnTo>
                    <a:pt x="126" y="2"/>
                  </a:lnTo>
                  <a:lnTo>
                    <a:pt x="124" y="2"/>
                  </a:lnTo>
                  <a:lnTo>
                    <a:pt x="121" y="3"/>
                  </a:lnTo>
                  <a:lnTo>
                    <a:pt x="118" y="4"/>
                  </a:lnTo>
                  <a:lnTo>
                    <a:pt x="114" y="4"/>
                  </a:lnTo>
                  <a:lnTo>
                    <a:pt x="109" y="5"/>
                  </a:lnTo>
                  <a:lnTo>
                    <a:pt x="103" y="5"/>
                  </a:lnTo>
                  <a:lnTo>
                    <a:pt x="97" y="6"/>
                  </a:lnTo>
                  <a:lnTo>
                    <a:pt x="90" y="6"/>
                  </a:lnTo>
                  <a:lnTo>
                    <a:pt x="83" y="7"/>
                  </a:lnTo>
                  <a:lnTo>
                    <a:pt x="75" y="7"/>
                  </a:lnTo>
                  <a:lnTo>
                    <a:pt x="67" y="8"/>
                  </a:lnTo>
                  <a:lnTo>
                    <a:pt x="58" y="8"/>
                  </a:lnTo>
                  <a:lnTo>
                    <a:pt x="49" y="8"/>
                  </a:lnTo>
                  <a:lnTo>
                    <a:pt x="40" y="9"/>
                  </a:lnTo>
                  <a:lnTo>
                    <a:pt x="30" y="9"/>
                  </a:lnTo>
                  <a:lnTo>
                    <a:pt x="20" y="9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299" name="Freeform 1691"/>
            <p:cNvSpPr>
              <a:spLocks/>
            </p:cNvSpPr>
            <p:nvPr/>
          </p:nvSpPr>
          <p:spPr bwMode="auto">
            <a:xfrm>
              <a:off x="2787" y="2544"/>
              <a:ext cx="1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" y="9"/>
                </a:cxn>
                <a:cxn ang="0">
                  <a:pos x="20" y="9"/>
                </a:cxn>
                <a:cxn ang="0">
                  <a:pos x="30" y="9"/>
                </a:cxn>
                <a:cxn ang="0">
                  <a:pos x="40" y="9"/>
                </a:cxn>
                <a:cxn ang="0">
                  <a:pos x="49" y="8"/>
                </a:cxn>
                <a:cxn ang="0">
                  <a:pos x="58" y="8"/>
                </a:cxn>
                <a:cxn ang="0">
                  <a:pos x="67" y="8"/>
                </a:cxn>
                <a:cxn ang="0">
                  <a:pos x="75" y="7"/>
                </a:cxn>
                <a:cxn ang="0">
                  <a:pos x="83" y="7"/>
                </a:cxn>
                <a:cxn ang="0">
                  <a:pos x="90" y="6"/>
                </a:cxn>
                <a:cxn ang="0">
                  <a:pos x="97" y="6"/>
                </a:cxn>
                <a:cxn ang="0">
                  <a:pos x="103" y="5"/>
                </a:cxn>
                <a:cxn ang="0">
                  <a:pos x="109" y="5"/>
                </a:cxn>
                <a:cxn ang="0">
                  <a:pos x="114" y="4"/>
                </a:cxn>
                <a:cxn ang="0">
                  <a:pos x="118" y="4"/>
                </a:cxn>
                <a:cxn ang="0">
                  <a:pos x="121" y="3"/>
                </a:cxn>
                <a:cxn ang="0">
                  <a:pos x="124" y="2"/>
                </a:cxn>
                <a:cxn ang="0">
                  <a:pos x="126" y="2"/>
                </a:cxn>
                <a:cxn ang="0">
                  <a:pos x="127" y="1"/>
                </a:cxn>
                <a:cxn ang="0">
                  <a:pos x="127" y="0"/>
                </a:cxn>
                <a:cxn ang="0">
                  <a:pos x="126" y="0"/>
                </a:cxn>
                <a:cxn ang="0">
                  <a:pos x="126" y="1"/>
                </a:cxn>
                <a:cxn ang="0">
                  <a:pos x="124" y="2"/>
                </a:cxn>
                <a:cxn ang="0">
                  <a:pos x="122" y="2"/>
                </a:cxn>
                <a:cxn ang="0">
                  <a:pos x="120" y="3"/>
                </a:cxn>
                <a:cxn ang="0">
                  <a:pos x="116" y="3"/>
                </a:cxn>
                <a:cxn ang="0">
                  <a:pos x="112" y="4"/>
                </a:cxn>
                <a:cxn ang="0">
                  <a:pos x="107" y="4"/>
                </a:cxn>
                <a:cxn ang="0">
                  <a:pos x="102" y="5"/>
                </a:cxn>
                <a:cxn ang="0">
                  <a:pos x="96" y="6"/>
                </a:cxn>
                <a:cxn ang="0">
                  <a:pos x="89" y="6"/>
                </a:cxn>
                <a:cxn ang="0">
                  <a:pos x="82" y="7"/>
                </a:cxn>
                <a:cxn ang="0">
                  <a:pos x="74" y="7"/>
                </a:cxn>
                <a:cxn ang="0">
                  <a:pos x="66" y="8"/>
                </a:cxn>
                <a:cxn ang="0">
                  <a:pos x="57" y="8"/>
                </a:cxn>
                <a:cxn ang="0">
                  <a:pos x="48" y="8"/>
                </a:cxn>
                <a:cxn ang="0">
                  <a:pos x="39" y="9"/>
                </a:cxn>
                <a:cxn ang="0">
                  <a:pos x="29" y="9"/>
                </a:cxn>
                <a:cxn ang="0">
                  <a:pos x="20" y="9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127" h="9">
                  <a:moveTo>
                    <a:pt x="0" y="9"/>
                  </a:moveTo>
                  <a:lnTo>
                    <a:pt x="10" y="9"/>
                  </a:lnTo>
                  <a:lnTo>
                    <a:pt x="20" y="9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49" y="8"/>
                  </a:lnTo>
                  <a:lnTo>
                    <a:pt x="58" y="8"/>
                  </a:lnTo>
                  <a:lnTo>
                    <a:pt x="67" y="8"/>
                  </a:lnTo>
                  <a:lnTo>
                    <a:pt x="75" y="7"/>
                  </a:lnTo>
                  <a:lnTo>
                    <a:pt x="83" y="7"/>
                  </a:lnTo>
                  <a:lnTo>
                    <a:pt x="90" y="6"/>
                  </a:lnTo>
                  <a:lnTo>
                    <a:pt x="97" y="6"/>
                  </a:lnTo>
                  <a:lnTo>
                    <a:pt x="103" y="5"/>
                  </a:lnTo>
                  <a:lnTo>
                    <a:pt x="109" y="5"/>
                  </a:lnTo>
                  <a:lnTo>
                    <a:pt x="114" y="4"/>
                  </a:lnTo>
                  <a:lnTo>
                    <a:pt x="118" y="4"/>
                  </a:lnTo>
                  <a:lnTo>
                    <a:pt x="121" y="3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7" y="1"/>
                  </a:lnTo>
                  <a:lnTo>
                    <a:pt x="127" y="0"/>
                  </a:lnTo>
                  <a:lnTo>
                    <a:pt x="126" y="0"/>
                  </a:lnTo>
                  <a:lnTo>
                    <a:pt x="126" y="1"/>
                  </a:lnTo>
                  <a:lnTo>
                    <a:pt x="124" y="2"/>
                  </a:lnTo>
                  <a:lnTo>
                    <a:pt x="122" y="2"/>
                  </a:lnTo>
                  <a:lnTo>
                    <a:pt x="120" y="3"/>
                  </a:lnTo>
                  <a:lnTo>
                    <a:pt x="116" y="3"/>
                  </a:lnTo>
                  <a:lnTo>
                    <a:pt x="112" y="4"/>
                  </a:lnTo>
                  <a:lnTo>
                    <a:pt x="107" y="4"/>
                  </a:lnTo>
                  <a:lnTo>
                    <a:pt x="102" y="5"/>
                  </a:lnTo>
                  <a:lnTo>
                    <a:pt x="96" y="6"/>
                  </a:lnTo>
                  <a:lnTo>
                    <a:pt x="89" y="6"/>
                  </a:lnTo>
                  <a:lnTo>
                    <a:pt x="82" y="7"/>
                  </a:lnTo>
                  <a:lnTo>
                    <a:pt x="74" y="7"/>
                  </a:lnTo>
                  <a:lnTo>
                    <a:pt x="66" y="8"/>
                  </a:lnTo>
                  <a:lnTo>
                    <a:pt x="57" y="8"/>
                  </a:lnTo>
                  <a:lnTo>
                    <a:pt x="48" y="8"/>
                  </a:lnTo>
                  <a:lnTo>
                    <a:pt x="39" y="9"/>
                  </a:lnTo>
                  <a:lnTo>
                    <a:pt x="29" y="9"/>
                  </a:lnTo>
                  <a:lnTo>
                    <a:pt x="20" y="9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9B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00" name="Freeform 1692"/>
            <p:cNvSpPr>
              <a:spLocks/>
            </p:cNvSpPr>
            <p:nvPr/>
          </p:nvSpPr>
          <p:spPr bwMode="auto">
            <a:xfrm>
              <a:off x="2787" y="2544"/>
              <a:ext cx="126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" y="9"/>
                </a:cxn>
                <a:cxn ang="0">
                  <a:pos x="20" y="9"/>
                </a:cxn>
                <a:cxn ang="0">
                  <a:pos x="29" y="9"/>
                </a:cxn>
                <a:cxn ang="0">
                  <a:pos x="39" y="9"/>
                </a:cxn>
                <a:cxn ang="0">
                  <a:pos x="48" y="8"/>
                </a:cxn>
                <a:cxn ang="0">
                  <a:pos x="57" y="8"/>
                </a:cxn>
                <a:cxn ang="0">
                  <a:pos x="66" y="8"/>
                </a:cxn>
                <a:cxn ang="0">
                  <a:pos x="74" y="7"/>
                </a:cxn>
                <a:cxn ang="0">
                  <a:pos x="82" y="7"/>
                </a:cxn>
                <a:cxn ang="0">
                  <a:pos x="89" y="6"/>
                </a:cxn>
                <a:cxn ang="0">
                  <a:pos x="96" y="6"/>
                </a:cxn>
                <a:cxn ang="0">
                  <a:pos x="102" y="5"/>
                </a:cxn>
                <a:cxn ang="0">
                  <a:pos x="107" y="4"/>
                </a:cxn>
                <a:cxn ang="0">
                  <a:pos x="112" y="4"/>
                </a:cxn>
                <a:cxn ang="0">
                  <a:pos x="116" y="3"/>
                </a:cxn>
                <a:cxn ang="0">
                  <a:pos x="120" y="3"/>
                </a:cxn>
                <a:cxn ang="0">
                  <a:pos x="122" y="2"/>
                </a:cxn>
                <a:cxn ang="0">
                  <a:pos x="124" y="2"/>
                </a:cxn>
                <a:cxn ang="0">
                  <a:pos x="126" y="1"/>
                </a:cxn>
                <a:cxn ang="0">
                  <a:pos x="126" y="0"/>
                </a:cxn>
                <a:cxn ang="0">
                  <a:pos x="124" y="0"/>
                </a:cxn>
                <a:cxn ang="0">
                  <a:pos x="124" y="1"/>
                </a:cxn>
                <a:cxn ang="0">
                  <a:pos x="123" y="1"/>
                </a:cxn>
                <a:cxn ang="0">
                  <a:pos x="121" y="2"/>
                </a:cxn>
                <a:cxn ang="0">
                  <a:pos x="118" y="3"/>
                </a:cxn>
                <a:cxn ang="0">
                  <a:pos x="115" y="3"/>
                </a:cxn>
                <a:cxn ang="0">
                  <a:pos x="111" y="4"/>
                </a:cxn>
                <a:cxn ang="0">
                  <a:pos x="106" y="4"/>
                </a:cxn>
                <a:cxn ang="0">
                  <a:pos x="101" y="5"/>
                </a:cxn>
                <a:cxn ang="0">
                  <a:pos x="95" y="6"/>
                </a:cxn>
                <a:cxn ang="0">
                  <a:pos x="88" y="6"/>
                </a:cxn>
                <a:cxn ang="0">
                  <a:pos x="81" y="6"/>
                </a:cxn>
                <a:cxn ang="0">
                  <a:pos x="73" y="7"/>
                </a:cxn>
                <a:cxn ang="0">
                  <a:pos x="65" y="7"/>
                </a:cxn>
                <a:cxn ang="0">
                  <a:pos x="57" y="8"/>
                </a:cxn>
                <a:cxn ang="0">
                  <a:pos x="48" y="8"/>
                </a:cxn>
                <a:cxn ang="0">
                  <a:pos x="38" y="8"/>
                </a:cxn>
                <a:cxn ang="0">
                  <a:pos x="29" y="9"/>
                </a:cxn>
                <a:cxn ang="0">
                  <a:pos x="19" y="9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126" h="9">
                  <a:moveTo>
                    <a:pt x="0" y="9"/>
                  </a:moveTo>
                  <a:lnTo>
                    <a:pt x="10" y="9"/>
                  </a:lnTo>
                  <a:lnTo>
                    <a:pt x="20" y="9"/>
                  </a:lnTo>
                  <a:lnTo>
                    <a:pt x="29" y="9"/>
                  </a:lnTo>
                  <a:lnTo>
                    <a:pt x="39" y="9"/>
                  </a:lnTo>
                  <a:lnTo>
                    <a:pt x="48" y="8"/>
                  </a:lnTo>
                  <a:lnTo>
                    <a:pt x="57" y="8"/>
                  </a:lnTo>
                  <a:lnTo>
                    <a:pt x="66" y="8"/>
                  </a:lnTo>
                  <a:lnTo>
                    <a:pt x="74" y="7"/>
                  </a:lnTo>
                  <a:lnTo>
                    <a:pt x="82" y="7"/>
                  </a:lnTo>
                  <a:lnTo>
                    <a:pt x="89" y="6"/>
                  </a:lnTo>
                  <a:lnTo>
                    <a:pt x="96" y="6"/>
                  </a:lnTo>
                  <a:lnTo>
                    <a:pt x="102" y="5"/>
                  </a:lnTo>
                  <a:lnTo>
                    <a:pt x="107" y="4"/>
                  </a:lnTo>
                  <a:lnTo>
                    <a:pt x="112" y="4"/>
                  </a:lnTo>
                  <a:lnTo>
                    <a:pt x="116" y="3"/>
                  </a:lnTo>
                  <a:lnTo>
                    <a:pt x="120" y="3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6" y="1"/>
                  </a:lnTo>
                  <a:lnTo>
                    <a:pt x="126" y="0"/>
                  </a:lnTo>
                  <a:lnTo>
                    <a:pt x="124" y="0"/>
                  </a:lnTo>
                  <a:lnTo>
                    <a:pt x="124" y="1"/>
                  </a:lnTo>
                  <a:lnTo>
                    <a:pt x="123" y="1"/>
                  </a:lnTo>
                  <a:lnTo>
                    <a:pt x="121" y="2"/>
                  </a:lnTo>
                  <a:lnTo>
                    <a:pt x="118" y="3"/>
                  </a:lnTo>
                  <a:lnTo>
                    <a:pt x="115" y="3"/>
                  </a:lnTo>
                  <a:lnTo>
                    <a:pt x="111" y="4"/>
                  </a:lnTo>
                  <a:lnTo>
                    <a:pt x="106" y="4"/>
                  </a:lnTo>
                  <a:lnTo>
                    <a:pt x="101" y="5"/>
                  </a:lnTo>
                  <a:lnTo>
                    <a:pt x="95" y="6"/>
                  </a:lnTo>
                  <a:lnTo>
                    <a:pt x="88" y="6"/>
                  </a:lnTo>
                  <a:lnTo>
                    <a:pt x="81" y="6"/>
                  </a:lnTo>
                  <a:lnTo>
                    <a:pt x="73" y="7"/>
                  </a:lnTo>
                  <a:lnTo>
                    <a:pt x="65" y="7"/>
                  </a:lnTo>
                  <a:lnTo>
                    <a:pt x="57" y="8"/>
                  </a:lnTo>
                  <a:lnTo>
                    <a:pt x="48" y="8"/>
                  </a:lnTo>
                  <a:lnTo>
                    <a:pt x="38" y="8"/>
                  </a:lnTo>
                  <a:lnTo>
                    <a:pt x="29" y="9"/>
                  </a:lnTo>
                  <a:lnTo>
                    <a:pt x="19" y="9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8B8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01" name="Freeform 1693"/>
            <p:cNvSpPr>
              <a:spLocks/>
            </p:cNvSpPr>
            <p:nvPr/>
          </p:nvSpPr>
          <p:spPr bwMode="auto">
            <a:xfrm>
              <a:off x="2787" y="2544"/>
              <a:ext cx="124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" y="9"/>
                </a:cxn>
                <a:cxn ang="0">
                  <a:pos x="19" y="9"/>
                </a:cxn>
                <a:cxn ang="0">
                  <a:pos x="29" y="9"/>
                </a:cxn>
                <a:cxn ang="0">
                  <a:pos x="38" y="8"/>
                </a:cxn>
                <a:cxn ang="0">
                  <a:pos x="48" y="8"/>
                </a:cxn>
                <a:cxn ang="0">
                  <a:pos x="57" y="8"/>
                </a:cxn>
                <a:cxn ang="0">
                  <a:pos x="65" y="7"/>
                </a:cxn>
                <a:cxn ang="0">
                  <a:pos x="73" y="7"/>
                </a:cxn>
                <a:cxn ang="0">
                  <a:pos x="81" y="6"/>
                </a:cxn>
                <a:cxn ang="0">
                  <a:pos x="88" y="6"/>
                </a:cxn>
                <a:cxn ang="0">
                  <a:pos x="95" y="6"/>
                </a:cxn>
                <a:cxn ang="0">
                  <a:pos x="101" y="5"/>
                </a:cxn>
                <a:cxn ang="0">
                  <a:pos x="106" y="4"/>
                </a:cxn>
                <a:cxn ang="0">
                  <a:pos x="111" y="4"/>
                </a:cxn>
                <a:cxn ang="0">
                  <a:pos x="115" y="3"/>
                </a:cxn>
                <a:cxn ang="0">
                  <a:pos x="118" y="3"/>
                </a:cxn>
                <a:cxn ang="0">
                  <a:pos x="121" y="2"/>
                </a:cxn>
                <a:cxn ang="0">
                  <a:pos x="123" y="1"/>
                </a:cxn>
                <a:cxn ang="0">
                  <a:pos x="124" y="1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2" y="1"/>
                </a:cxn>
                <a:cxn ang="0">
                  <a:pos x="121" y="1"/>
                </a:cxn>
                <a:cxn ang="0">
                  <a:pos x="120" y="2"/>
                </a:cxn>
                <a:cxn ang="0">
                  <a:pos x="117" y="3"/>
                </a:cxn>
                <a:cxn ang="0">
                  <a:pos x="114" y="3"/>
                </a:cxn>
                <a:cxn ang="0">
                  <a:pos x="109" y="4"/>
                </a:cxn>
                <a:cxn ang="0">
                  <a:pos x="105" y="4"/>
                </a:cxn>
                <a:cxn ang="0">
                  <a:pos x="99" y="5"/>
                </a:cxn>
                <a:cxn ang="0">
                  <a:pos x="93" y="6"/>
                </a:cxn>
                <a:cxn ang="0">
                  <a:pos x="87" y="6"/>
                </a:cxn>
                <a:cxn ang="0">
                  <a:pos x="80" y="6"/>
                </a:cxn>
                <a:cxn ang="0">
                  <a:pos x="72" y="7"/>
                </a:cxn>
                <a:cxn ang="0">
                  <a:pos x="64" y="7"/>
                </a:cxn>
                <a:cxn ang="0">
                  <a:pos x="56" y="8"/>
                </a:cxn>
                <a:cxn ang="0">
                  <a:pos x="47" y="8"/>
                </a:cxn>
                <a:cxn ang="0">
                  <a:pos x="38" y="8"/>
                </a:cxn>
                <a:cxn ang="0">
                  <a:pos x="29" y="9"/>
                </a:cxn>
                <a:cxn ang="0">
                  <a:pos x="19" y="9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124" h="9">
                  <a:moveTo>
                    <a:pt x="0" y="9"/>
                  </a:moveTo>
                  <a:lnTo>
                    <a:pt x="10" y="9"/>
                  </a:lnTo>
                  <a:lnTo>
                    <a:pt x="19" y="9"/>
                  </a:lnTo>
                  <a:lnTo>
                    <a:pt x="29" y="9"/>
                  </a:lnTo>
                  <a:lnTo>
                    <a:pt x="38" y="8"/>
                  </a:lnTo>
                  <a:lnTo>
                    <a:pt x="48" y="8"/>
                  </a:lnTo>
                  <a:lnTo>
                    <a:pt x="57" y="8"/>
                  </a:lnTo>
                  <a:lnTo>
                    <a:pt x="65" y="7"/>
                  </a:lnTo>
                  <a:lnTo>
                    <a:pt x="73" y="7"/>
                  </a:lnTo>
                  <a:lnTo>
                    <a:pt x="81" y="6"/>
                  </a:lnTo>
                  <a:lnTo>
                    <a:pt x="88" y="6"/>
                  </a:lnTo>
                  <a:lnTo>
                    <a:pt x="95" y="6"/>
                  </a:lnTo>
                  <a:lnTo>
                    <a:pt x="101" y="5"/>
                  </a:lnTo>
                  <a:lnTo>
                    <a:pt x="106" y="4"/>
                  </a:lnTo>
                  <a:lnTo>
                    <a:pt x="111" y="4"/>
                  </a:lnTo>
                  <a:lnTo>
                    <a:pt x="115" y="3"/>
                  </a:lnTo>
                  <a:lnTo>
                    <a:pt x="118" y="3"/>
                  </a:lnTo>
                  <a:lnTo>
                    <a:pt x="121" y="2"/>
                  </a:lnTo>
                  <a:lnTo>
                    <a:pt x="123" y="1"/>
                  </a:lnTo>
                  <a:lnTo>
                    <a:pt x="124" y="1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2" y="1"/>
                  </a:lnTo>
                  <a:lnTo>
                    <a:pt x="121" y="1"/>
                  </a:lnTo>
                  <a:lnTo>
                    <a:pt x="120" y="2"/>
                  </a:lnTo>
                  <a:lnTo>
                    <a:pt x="117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5" y="4"/>
                  </a:lnTo>
                  <a:lnTo>
                    <a:pt x="99" y="5"/>
                  </a:lnTo>
                  <a:lnTo>
                    <a:pt x="93" y="6"/>
                  </a:lnTo>
                  <a:lnTo>
                    <a:pt x="87" y="6"/>
                  </a:lnTo>
                  <a:lnTo>
                    <a:pt x="80" y="6"/>
                  </a:lnTo>
                  <a:lnTo>
                    <a:pt x="72" y="7"/>
                  </a:lnTo>
                  <a:lnTo>
                    <a:pt x="64" y="7"/>
                  </a:lnTo>
                  <a:lnTo>
                    <a:pt x="56" y="8"/>
                  </a:lnTo>
                  <a:lnTo>
                    <a:pt x="47" y="8"/>
                  </a:lnTo>
                  <a:lnTo>
                    <a:pt x="38" y="8"/>
                  </a:lnTo>
                  <a:lnTo>
                    <a:pt x="29" y="9"/>
                  </a:lnTo>
                  <a:lnTo>
                    <a:pt x="19" y="9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7B7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02" name="Freeform 1694"/>
            <p:cNvSpPr>
              <a:spLocks/>
            </p:cNvSpPr>
            <p:nvPr/>
          </p:nvSpPr>
          <p:spPr bwMode="auto">
            <a:xfrm>
              <a:off x="2787" y="2544"/>
              <a:ext cx="123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" y="9"/>
                </a:cxn>
                <a:cxn ang="0">
                  <a:pos x="19" y="9"/>
                </a:cxn>
                <a:cxn ang="0">
                  <a:pos x="29" y="9"/>
                </a:cxn>
                <a:cxn ang="0">
                  <a:pos x="38" y="8"/>
                </a:cxn>
                <a:cxn ang="0">
                  <a:pos x="47" y="8"/>
                </a:cxn>
                <a:cxn ang="0">
                  <a:pos x="56" y="8"/>
                </a:cxn>
                <a:cxn ang="0">
                  <a:pos x="64" y="7"/>
                </a:cxn>
                <a:cxn ang="0">
                  <a:pos x="72" y="7"/>
                </a:cxn>
                <a:cxn ang="0">
                  <a:pos x="80" y="6"/>
                </a:cxn>
                <a:cxn ang="0">
                  <a:pos x="87" y="6"/>
                </a:cxn>
                <a:cxn ang="0">
                  <a:pos x="93" y="6"/>
                </a:cxn>
                <a:cxn ang="0">
                  <a:pos x="99" y="5"/>
                </a:cxn>
                <a:cxn ang="0">
                  <a:pos x="105" y="4"/>
                </a:cxn>
                <a:cxn ang="0">
                  <a:pos x="109" y="4"/>
                </a:cxn>
                <a:cxn ang="0">
                  <a:pos x="114" y="3"/>
                </a:cxn>
                <a:cxn ang="0">
                  <a:pos x="117" y="3"/>
                </a:cxn>
                <a:cxn ang="0">
                  <a:pos x="120" y="2"/>
                </a:cxn>
                <a:cxn ang="0">
                  <a:pos x="121" y="1"/>
                </a:cxn>
                <a:cxn ang="0">
                  <a:pos x="122" y="1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1" y="1"/>
                </a:cxn>
                <a:cxn ang="0">
                  <a:pos x="120" y="1"/>
                </a:cxn>
                <a:cxn ang="0">
                  <a:pos x="118" y="2"/>
                </a:cxn>
                <a:cxn ang="0">
                  <a:pos x="116" y="3"/>
                </a:cxn>
                <a:cxn ang="0">
                  <a:pos x="112" y="3"/>
                </a:cxn>
                <a:cxn ang="0">
                  <a:pos x="108" y="4"/>
                </a:cxn>
                <a:cxn ang="0">
                  <a:pos x="103" y="4"/>
                </a:cxn>
                <a:cxn ang="0">
                  <a:pos x="98" y="5"/>
                </a:cxn>
                <a:cxn ang="0">
                  <a:pos x="92" y="6"/>
                </a:cxn>
                <a:cxn ang="0">
                  <a:pos x="86" y="6"/>
                </a:cxn>
                <a:cxn ang="0">
                  <a:pos x="79" y="6"/>
                </a:cxn>
                <a:cxn ang="0">
                  <a:pos x="71" y="7"/>
                </a:cxn>
                <a:cxn ang="0">
                  <a:pos x="63" y="7"/>
                </a:cxn>
                <a:cxn ang="0">
                  <a:pos x="55" y="8"/>
                </a:cxn>
                <a:cxn ang="0">
                  <a:pos x="46" y="8"/>
                </a:cxn>
                <a:cxn ang="0">
                  <a:pos x="38" y="8"/>
                </a:cxn>
                <a:cxn ang="0">
                  <a:pos x="28" y="8"/>
                </a:cxn>
                <a:cxn ang="0">
                  <a:pos x="19" y="9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123" h="9">
                  <a:moveTo>
                    <a:pt x="0" y="9"/>
                  </a:moveTo>
                  <a:lnTo>
                    <a:pt x="10" y="9"/>
                  </a:lnTo>
                  <a:lnTo>
                    <a:pt x="19" y="9"/>
                  </a:lnTo>
                  <a:lnTo>
                    <a:pt x="29" y="9"/>
                  </a:lnTo>
                  <a:lnTo>
                    <a:pt x="38" y="8"/>
                  </a:lnTo>
                  <a:lnTo>
                    <a:pt x="47" y="8"/>
                  </a:lnTo>
                  <a:lnTo>
                    <a:pt x="56" y="8"/>
                  </a:lnTo>
                  <a:lnTo>
                    <a:pt x="64" y="7"/>
                  </a:lnTo>
                  <a:lnTo>
                    <a:pt x="72" y="7"/>
                  </a:lnTo>
                  <a:lnTo>
                    <a:pt x="80" y="6"/>
                  </a:lnTo>
                  <a:lnTo>
                    <a:pt x="87" y="6"/>
                  </a:lnTo>
                  <a:lnTo>
                    <a:pt x="93" y="6"/>
                  </a:lnTo>
                  <a:lnTo>
                    <a:pt x="99" y="5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4" y="3"/>
                  </a:lnTo>
                  <a:lnTo>
                    <a:pt x="117" y="3"/>
                  </a:lnTo>
                  <a:lnTo>
                    <a:pt x="120" y="2"/>
                  </a:lnTo>
                  <a:lnTo>
                    <a:pt x="121" y="1"/>
                  </a:lnTo>
                  <a:lnTo>
                    <a:pt x="122" y="1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1" y="1"/>
                  </a:lnTo>
                  <a:lnTo>
                    <a:pt x="120" y="1"/>
                  </a:lnTo>
                  <a:lnTo>
                    <a:pt x="118" y="2"/>
                  </a:lnTo>
                  <a:lnTo>
                    <a:pt x="116" y="3"/>
                  </a:lnTo>
                  <a:lnTo>
                    <a:pt x="112" y="3"/>
                  </a:lnTo>
                  <a:lnTo>
                    <a:pt x="108" y="4"/>
                  </a:lnTo>
                  <a:lnTo>
                    <a:pt x="103" y="4"/>
                  </a:lnTo>
                  <a:lnTo>
                    <a:pt x="98" y="5"/>
                  </a:lnTo>
                  <a:lnTo>
                    <a:pt x="92" y="6"/>
                  </a:lnTo>
                  <a:lnTo>
                    <a:pt x="86" y="6"/>
                  </a:lnTo>
                  <a:lnTo>
                    <a:pt x="79" y="6"/>
                  </a:lnTo>
                  <a:lnTo>
                    <a:pt x="71" y="7"/>
                  </a:lnTo>
                  <a:lnTo>
                    <a:pt x="63" y="7"/>
                  </a:lnTo>
                  <a:lnTo>
                    <a:pt x="55" y="8"/>
                  </a:lnTo>
                  <a:lnTo>
                    <a:pt x="46" y="8"/>
                  </a:lnTo>
                  <a:lnTo>
                    <a:pt x="38" y="8"/>
                  </a:lnTo>
                  <a:lnTo>
                    <a:pt x="28" y="8"/>
                  </a:lnTo>
                  <a:lnTo>
                    <a:pt x="19" y="9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6B6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03" name="Freeform 1695"/>
            <p:cNvSpPr>
              <a:spLocks/>
            </p:cNvSpPr>
            <p:nvPr/>
          </p:nvSpPr>
          <p:spPr bwMode="auto">
            <a:xfrm>
              <a:off x="2787" y="2544"/>
              <a:ext cx="121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" y="9"/>
                </a:cxn>
                <a:cxn ang="0">
                  <a:pos x="19" y="9"/>
                </a:cxn>
                <a:cxn ang="0">
                  <a:pos x="28" y="8"/>
                </a:cxn>
                <a:cxn ang="0">
                  <a:pos x="38" y="8"/>
                </a:cxn>
                <a:cxn ang="0">
                  <a:pos x="46" y="8"/>
                </a:cxn>
                <a:cxn ang="0">
                  <a:pos x="55" y="8"/>
                </a:cxn>
                <a:cxn ang="0">
                  <a:pos x="63" y="7"/>
                </a:cxn>
                <a:cxn ang="0">
                  <a:pos x="71" y="7"/>
                </a:cxn>
                <a:cxn ang="0">
                  <a:pos x="79" y="6"/>
                </a:cxn>
                <a:cxn ang="0">
                  <a:pos x="86" y="6"/>
                </a:cxn>
                <a:cxn ang="0">
                  <a:pos x="92" y="6"/>
                </a:cxn>
                <a:cxn ang="0">
                  <a:pos x="98" y="5"/>
                </a:cxn>
                <a:cxn ang="0">
                  <a:pos x="103" y="4"/>
                </a:cxn>
                <a:cxn ang="0">
                  <a:pos x="108" y="4"/>
                </a:cxn>
                <a:cxn ang="0">
                  <a:pos x="112" y="3"/>
                </a:cxn>
                <a:cxn ang="0">
                  <a:pos x="116" y="3"/>
                </a:cxn>
                <a:cxn ang="0">
                  <a:pos x="118" y="2"/>
                </a:cxn>
                <a:cxn ang="0">
                  <a:pos x="120" y="1"/>
                </a:cxn>
                <a:cxn ang="0">
                  <a:pos x="121" y="1"/>
                </a:cxn>
                <a:cxn ang="0">
                  <a:pos x="121" y="0"/>
                </a:cxn>
                <a:cxn ang="0">
                  <a:pos x="120" y="0"/>
                </a:cxn>
                <a:cxn ang="0">
                  <a:pos x="120" y="1"/>
                </a:cxn>
                <a:cxn ang="0">
                  <a:pos x="118" y="1"/>
                </a:cxn>
                <a:cxn ang="0">
                  <a:pos x="116" y="2"/>
                </a:cxn>
                <a:cxn ang="0">
                  <a:pos x="114" y="3"/>
                </a:cxn>
                <a:cxn ang="0">
                  <a:pos x="111" y="3"/>
                </a:cxn>
                <a:cxn ang="0">
                  <a:pos x="107" y="4"/>
                </a:cxn>
                <a:cxn ang="0">
                  <a:pos x="102" y="4"/>
                </a:cxn>
                <a:cxn ang="0">
                  <a:pos x="97" y="5"/>
                </a:cxn>
                <a:cxn ang="0">
                  <a:pos x="91" y="6"/>
                </a:cxn>
                <a:cxn ang="0">
                  <a:pos x="85" y="6"/>
                </a:cxn>
                <a:cxn ang="0">
                  <a:pos x="78" y="6"/>
                </a:cxn>
                <a:cxn ang="0">
                  <a:pos x="70" y="7"/>
                </a:cxn>
                <a:cxn ang="0">
                  <a:pos x="63" y="7"/>
                </a:cxn>
                <a:cxn ang="0">
                  <a:pos x="54" y="7"/>
                </a:cxn>
                <a:cxn ang="0">
                  <a:pos x="46" y="8"/>
                </a:cxn>
                <a:cxn ang="0">
                  <a:pos x="37" y="8"/>
                </a:cxn>
                <a:cxn ang="0">
                  <a:pos x="28" y="8"/>
                </a:cxn>
                <a:cxn ang="0">
                  <a:pos x="19" y="8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121" h="9">
                  <a:moveTo>
                    <a:pt x="0" y="9"/>
                  </a:moveTo>
                  <a:lnTo>
                    <a:pt x="10" y="9"/>
                  </a:lnTo>
                  <a:lnTo>
                    <a:pt x="19" y="9"/>
                  </a:lnTo>
                  <a:lnTo>
                    <a:pt x="28" y="8"/>
                  </a:lnTo>
                  <a:lnTo>
                    <a:pt x="38" y="8"/>
                  </a:lnTo>
                  <a:lnTo>
                    <a:pt x="46" y="8"/>
                  </a:lnTo>
                  <a:lnTo>
                    <a:pt x="55" y="8"/>
                  </a:lnTo>
                  <a:lnTo>
                    <a:pt x="63" y="7"/>
                  </a:lnTo>
                  <a:lnTo>
                    <a:pt x="71" y="7"/>
                  </a:lnTo>
                  <a:lnTo>
                    <a:pt x="79" y="6"/>
                  </a:lnTo>
                  <a:lnTo>
                    <a:pt x="86" y="6"/>
                  </a:lnTo>
                  <a:lnTo>
                    <a:pt x="92" y="6"/>
                  </a:lnTo>
                  <a:lnTo>
                    <a:pt x="98" y="5"/>
                  </a:lnTo>
                  <a:lnTo>
                    <a:pt x="103" y="4"/>
                  </a:lnTo>
                  <a:lnTo>
                    <a:pt x="108" y="4"/>
                  </a:lnTo>
                  <a:lnTo>
                    <a:pt x="112" y="3"/>
                  </a:lnTo>
                  <a:lnTo>
                    <a:pt x="116" y="3"/>
                  </a:lnTo>
                  <a:lnTo>
                    <a:pt x="118" y="2"/>
                  </a:lnTo>
                  <a:lnTo>
                    <a:pt x="120" y="1"/>
                  </a:lnTo>
                  <a:lnTo>
                    <a:pt x="121" y="1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20" y="1"/>
                  </a:lnTo>
                  <a:lnTo>
                    <a:pt x="118" y="1"/>
                  </a:lnTo>
                  <a:lnTo>
                    <a:pt x="116" y="2"/>
                  </a:lnTo>
                  <a:lnTo>
                    <a:pt x="114" y="3"/>
                  </a:lnTo>
                  <a:lnTo>
                    <a:pt x="111" y="3"/>
                  </a:lnTo>
                  <a:lnTo>
                    <a:pt x="107" y="4"/>
                  </a:lnTo>
                  <a:lnTo>
                    <a:pt x="102" y="4"/>
                  </a:lnTo>
                  <a:lnTo>
                    <a:pt x="97" y="5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78" y="6"/>
                  </a:lnTo>
                  <a:lnTo>
                    <a:pt x="70" y="7"/>
                  </a:lnTo>
                  <a:lnTo>
                    <a:pt x="63" y="7"/>
                  </a:lnTo>
                  <a:lnTo>
                    <a:pt x="54" y="7"/>
                  </a:lnTo>
                  <a:lnTo>
                    <a:pt x="46" y="8"/>
                  </a:lnTo>
                  <a:lnTo>
                    <a:pt x="37" y="8"/>
                  </a:lnTo>
                  <a:lnTo>
                    <a:pt x="28" y="8"/>
                  </a:lnTo>
                  <a:lnTo>
                    <a:pt x="19" y="8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04" name="Freeform 1696"/>
            <p:cNvSpPr>
              <a:spLocks/>
            </p:cNvSpPr>
            <p:nvPr/>
          </p:nvSpPr>
          <p:spPr bwMode="auto">
            <a:xfrm>
              <a:off x="2787" y="2544"/>
              <a:ext cx="120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" y="9"/>
                </a:cxn>
                <a:cxn ang="0">
                  <a:pos x="19" y="8"/>
                </a:cxn>
                <a:cxn ang="0">
                  <a:pos x="28" y="8"/>
                </a:cxn>
                <a:cxn ang="0">
                  <a:pos x="37" y="8"/>
                </a:cxn>
                <a:cxn ang="0">
                  <a:pos x="46" y="8"/>
                </a:cxn>
                <a:cxn ang="0">
                  <a:pos x="54" y="7"/>
                </a:cxn>
                <a:cxn ang="0">
                  <a:pos x="63" y="7"/>
                </a:cxn>
                <a:cxn ang="0">
                  <a:pos x="70" y="7"/>
                </a:cxn>
                <a:cxn ang="0">
                  <a:pos x="78" y="6"/>
                </a:cxn>
                <a:cxn ang="0">
                  <a:pos x="85" y="6"/>
                </a:cxn>
                <a:cxn ang="0">
                  <a:pos x="91" y="6"/>
                </a:cxn>
                <a:cxn ang="0">
                  <a:pos x="97" y="5"/>
                </a:cxn>
                <a:cxn ang="0">
                  <a:pos x="102" y="4"/>
                </a:cxn>
                <a:cxn ang="0">
                  <a:pos x="107" y="4"/>
                </a:cxn>
                <a:cxn ang="0">
                  <a:pos x="111" y="3"/>
                </a:cxn>
                <a:cxn ang="0">
                  <a:pos x="114" y="3"/>
                </a:cxn>
                <a:cxn ang="0">
                  <a:pos x="116" y="2"/>
                </a:cxn>
                <a:cxn ang="0">
                  <a:pos x="118" y="1"/>
                </a:cxn>
                <a:cxn ang="0">
                  <a:pos x="120" y="1"/>
                </a:cxn>
                <a:cxn ang="0">
                  <a:pos x="120" y="0"/>
                </a:cxn>
                <a:cxn ang="0">
                  <a:pos x="118" y="0"/>
                </a:cxn>
                <a:cxn ang="0">
                  <a:pos x="118" y="1"/>
                </a:cxn>
                <a:cxn ang="0">
                  <a:pos x="117" y="1"/>
                </a:cxn>
                <a:cxn ang="0">
                  <a:pos x="115" y="2"/>
                </a:cxn>
                <a:cxn ang="0">
                  <a:pos x="112" y="3"/>
                </a:cxn>
                <a:cxn ang="0">
                  <a:pos x="108" y="3"/>
                </a:cxn>
                <a:cxn ang="0">
                  <a:pos x="104" y="4"/>
                </a:cxn>
                <a:cxn ang="0">
                  <a:pos x="99" y="4"/>
                </a:cxn>
                <a:cxn ang="0">
                  <a:pos x="93" y="5"/>
                </a:cxn>
                <a:cxn ang="0">
                  <a:pos x="87" y="6"/>
                </a:cxn>
                <a:cxn ang="0">
                  <a:pos x="80" y="6"/>
                </a:cxn>
                <a:cxn ang="0">
                  <a:pos x="73" y="6"/>
                </a:cxn>
                <a:cxn ang="0">
                  <a:pos x="65" y="7"/>
                </a:cxn>
                <a:cxn ang="0">
                  <a:pos x="57" y="7"/>
                </a:cxn>
                <a:cxn ang="0">
                  <a:pos x="48" y="8"/>
                </a:cxn>
                <a:cxn ang="0">
                  <a:pos x="38" y="8"/>
                </a:cxn>
                <a:cxn ang="0">
                  <a:pos x="29" y="8"/>
                </a:cxn>
                <a:cxn ang="0">
                  <a:pos x="19" y="8"/>
                </a:cxn>
                <a:cxn ang="0">
                  <a:pos x="10" y="8"/>
                </a:cxn>
                <a:cxn ang="0">
                  <a:pos x="0" y="8"/>
                </a:cxn>
                <a:cxn ang="0">
                  <a:pos x="0" y="9"/>
                </a:cxn>
              </a:cxnLst>
              <a:rect l="0" t="0" r="r" b="b"/>
              <a:pathLst>
                <a:path w="120" h="9">
                  <a:moveTo>
                    <a:pt x="0" y="9"/>
                  </a:moveTo>
                  <a:lnTo>
                    <a:pt x="10" y="9"/>
                  </a:lnTo>
                  <a:lnTo>
                    <a:pt x="19" y="8"/>
                  </a:lnTo>
                  <a:lnTo>
                    <a:pt x="28" y="8"/>
                  </a:lnTo>
                  <a:lnTo>
                    <a:pt x="37" y="8"/>
                  </a:lnTo>
                  <a:lnTo>
                    <a:pt x="46" y="8"/>
                  </a:lnTo>
                  <a:lnTo>
                    <a:pt x="54" y="7"/>
                  </a:lnTo>
                  <a:lnTo>
                    <a:pt x="63" y="7"/>
                  </a:lnTo>
                  <a:lnTo>
                    <a:pt x="70" y="7"/>
                  </a:lnTo>
                  <a:lnTo>
                    <a:pt x="78" y="6"/>
                  </a:lnTo>
                  <a:lnTo>
                    <a:pt x="85" y="6"/>
                  </a:lnTo>
                  <a:lnTo>
                    <a:pt x="91" y="6"/>
                  </a:lnTo>
                  <a:lnTo>
                    <a:pt x="97" y="5"/>
                  </a:lnTo>
                  <a:lnTo>
                    <a:pt x="102" y="4"/>
                  </a:lnTo>
                  <a:lnTo>
                    <a:pt x="107" y="4"/>
                  </a:lnTo>
                  <a:lnTo>
                    <a:pt x="111" y="3"/>
                  </a:lnTo>
                  <a:lnTo>
                    <a:pt x="114" y="3"/>
                  </a:lnTo>
                  <a:lnTo>
                    <a:pt x="116" y="2"/>
                  </a:lnTo>
                  <a:lnTo>
                    <a:pt x="118" y="1"/>
                  </a:lnTo>
                  <a:lnTo>
                    <a:pt x="120" y="1"/>
                  </a:lnTo>
                  <a:lnTo>
                    <a:pt x="120" y="0"/>
                  </a:lnTo>
                  <a:lnTo>
                    <a:pt x="118" y="0"/>
                  </a:lnTo>
                  <a:lnTo>
                    <a:pt x="118" y="1"/>
                  </a:lnTo>
                  <a:lnTo>
                    <a:pt x="117" y="1"/>
                  </a:lnTo>
                  <a:lnTo>
                    <a:pt x="115" y="2"/>
                  </a:lnTo>
                  <a:lnTo>
                    <a:pt x="112" y="3"/>
                  </a:lnTo>
                  <a:lnTo>
                    <a:pt x="108" y="3"/>
                  </a:lnTo>
                  <a:lnTo>
                    <a:pt x="104" y="4"/>
                  </a:lnTo>
                  <a:lnTo>
                    <a:pt x="99" y="4"/>
                  </a:lnTo>
                  <a:lnTo>
                    <a:pt x="93" y="5"/>
                  </a:lnTo>
                  <a:lnTo>
                    <a:pt x="87" y="6"/>
                  </a:lnTo>
                  <a:lnTo>
                    <a:pt x="80" y="6"/>
                  </a:lnTo>
                  <a:lnTo>
                    <a:pt x="73" y="6"/>
                  </a:lnTo>
                  <a:lnTo>
                    <a:pt x="65" y="7"/>
                  </a:lnTo>
                  <a:lnTo>
                    <a:pt x="57" y="7"/>
                  </a:lnTo>
                  <a:lnTo>
                    <a:pt x="48" y="8"/>
                  </a:lnTo>
                  <a:lnTo>
                    <a:pt x="38" y="8"/>
                  </a:lnTo>
                  <a:lnTo>
                    <a:pt x="29" y="8"/>
                  </a:lnTo>
                  <a:lnTo>
                    <a:pt x="19" y="8"/>
                  </a:lnTo>
                  <a:lnTo>
                    <a:pt x="10" y="8"/>
                  </a:lnTo>
                  <a:lnTo>
                    <a:pt x="0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4B4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05" name="Freeform 1697"/>
            <p:cNvSpPr>
              <a:spLocks/>
            </p:cNvSpPr>
            <p:nvPr/>
          </p:nvSpPr>
          <p:spPr bwMode="auto">
            <a:xfrm>
              <a:off x="2787" y="2544"/>
              <a:ext cx="11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0" y="8"/>
                </a:cxn>
                <a:cxn ang="0">
                  <a:pos x="19" y="8"/>
                </a:cxn>
                <a:cxn ang="0">
                  <a:pos x="29" y="8"/>
                </a:cxn>
                <a:cxn ang="0">
                  <a:pos x="38" y="8"/>
                </a:cxn>
                <a:cxn ang="0">
                  <a:pos x="48" y="8"/>
                </a:cxn>
                <a:cxn ang="0">
                  <a:pos x="57" y="7"/>
                </a:cxn>
                <a:cxn ang="0">
                  <a:pos x="65" y="7"/>
                </a:cxn>
                <a:cxn ang="0">
                  <a:pos x="73" y="6"/>
                </a:cxn>
                <a:cxn ang="0">
                  <a:pos x="80" y="6"/>
                </a:cxn>
                <a:cxn ang="0">
                  <a:pos x="87" y="6"/>
                </a:cxn>
                <a:cxn ang="0">
                  <a:pos x="93" y="5"/>
                </a:cxn>
                <a:cxn ang="0">
                  <a:pos x="99" y="4"/>
                </a:cxn>
                <a:cxn ang="0">
                  <a:pos x="104" y="4"/>
                </a:cxn>
                <a:cxn ang="0">
                  <a:pos x="108" y="3"/>
                </a:cxn>
                <a:cxn ang="0">
                  <a:pos x="112" y="3"/>
                </a:cxn>
                <a:cxn ang="0">
                  <a:pos x="115" y="2"/>
                </a:cxn>
                <a:cxn ang="0">
                  <a:pos x="117" y="1"/>
                </a:cxn>
                <a:cxn ang="0">
                  <a:pos x="118" y="1"/>
                </a:cxn>
                <a:cxn ang="0">
                  <a:pos x="118" y="0"/>
                </a:cxn>
                <a:cxn ang="0">
                  <a:pos x="117" y="0"/>
                </a:cxn>
                <a:cxn ang="0">
                  <a:pos x="116" y="1"/>
                </a:cxn>
                <a:cxn ang="0">
                  <a:pos x="115" y="1"/>
                </a:cxn>
                <a:cxn ang="0">
                  <a:pos x="113" y="2"/>
                </a:cxn>
                <a:cxn ang="0">
                  <a:pos x="110" y="3"/>
                </a:cxn>
                <a:cxn ang="0">
                  <a:pos x="107" y="3"/>
                </a:cxn>
                <a:cxn ang="0">
                  <a:pos x="103" y="4"/>
                </a:cxn>
                <a:cxn ang="0">
                  <a:pos x="98" y="4"/>
                </a:cxn>
                <a:cxn ang="0">
                  <a:pos x="92" y="5"/>
                </a:cxn>
                <a:cxn ang="0">
                  <a:pos x="86" y="6"/>
                </a:cxn>
                <a:cxn ang="0">
                  <a:pos x="79" y="6"/>
                </a:cxn>
                <a:cxn ang="0">
                  <a:pos x="72" y="6"/>
                </a:cxn>
                <a:cxn ang="0">
                  <a:pos x="64" y="7"/>
                </a:cxn>
                <a:cxn ang="0">
                  <a:pos x="56" y="7"/>
                </a:cxn>
                <a:cxn ang="0">
                  <a:pos x="47" y="8"/>
                </a:cxn>
                <a:cxn ang="0">
                  <a:pos x="38" y="8"/>
                </a:cxn>
                <a:cxn ang="0">
                  <a:pos x="29" y="8"/>
                </a:cxn>
                <a:cxn ang="0">
                  <a:pos x="19" y="8"/>
                </a:cxn>
                <a:cxn ang="0">
                  <a:pos x="10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8" h="8">
                  <a:moveTo>
                    <a:pt x="0" y="8"/>
                  </a:moveTo>
                  <a:lnTo>
                    <a:pt x="10" y="8"/>
                  </a:lnTo>
                  <a:lnTo>
                    <a:pt x="19" y="8"/>
                  </a:lnTo>
                  <a:lnTo>
                    <a:pt x="29" y="8"/>
                  </a:lnTo>
                  <a:lnTo>
                    <a:pt x="38" y="8"/>
                  </a:lnTo>
                  <a:lnTo>
                    <a:pt x="48" y="8"/>
                  </a:lnTo>
                  <a:lnTo>
                    <a:pt x="57" y="7"/>
                  </a:lnTo>
                  <a:lnTo>
                    <a:pt x="65" y="7"/>
                  </a:lnTo>
                  <a:lnTo>
                    <a:pt x="73" y="6"/>
                  </a:lnTo>
                  <a:lnTo>
                    <a:pt x="80" y="6"/>
                  </a:lnTo>
                  <a:lnTo>
                    <a:pt x="87" y="6"/>
                  </a:lnTo>
                  <a:lnTo>
                    <a:pt x="93" y="5"/>
                  </a:lnTo>
                  <a:lnTo>
                    <a:pt x="99" y="4"/>
                  </a:lnTo>
                  <a:lnTo>
                    <a:pt x="104" y="4"/>
                  </a:lnTo>
                  <a:lnTo>
                    <a:pt x="108" y="3"/>
                  </a:lnTo>
                  <a:lnTo>
                    <a:pt x="112" y="3"/>
                  </a:lnTo>
                  <a:lnTo>
                    <a:pt x="115" y="2"/>
                  </a:lnTo>
                  <a:lnTo>
                    <a:pt x="117" y="1"/>
                  </a:lnTo>
                  <a:lnTo>
                    <a:pt x="118" y="1"/>
                  </a:lnTo>
                  <a:lnTo>
                    <a:pt x="118" y="0"/>
                  </a:lnTo>
                  <a:lnTo>
                    <a:pt x="117" y="0"/>
                  </a:lnTo>
                  <a:lnTo>
                    <a:pt x="116" y="1"/>
                  </a:lnTo>
                  <a:lnTo>
                    <a:pt x="115" y="1"/>
                  </a:lnTo>
                  <a:lnTo>
                    <a:pt x="113" y="2"/>
                  </a:lnTo>
                  <a:lnTo>
                    <a:pt x="110" y="3"/>
                  </a:lnTo>
                  <a:lnTo>
                    <a:pt x="107" y="3"/>
                  </a:lnTo>
                  <a:lnTo>
                    <a:pt x="103" y="4"/>
                  </a:lnTo>
                  <a:lnTo>
                    <a:pt x="98" y="4"/>
                  </a:lnTo>
                  <a:lnTo>
                    <a:pt x="92" y="5"/>
                  </a:lnTo>
                  <a:lnTo>
                    <a:pt x="86" y="6"/>
                  </a:lnTo>
                  <a:lnTo>
                    <a:pt x="79" y="6"/>
                  </a:lnTo>
                  <a:lnTo>
                    <a:pt x="72" y="6"/>
                  </a:lnTo>
                  <a:lnTo>
                    <a:pt x="64" y="7"/>
                  </a:lnTo>
                  <a:lnTo>
                    <a:pt x="56" y="7"/>
                  </a:lnTo>
                  <a:lnTo>
                    <a:pt x="47" y="8"/>
                  </a:lnTo>
                  <a:lnTo>
                    <a:pt x="38" y="8"/>
                  </a:lnTo>
                  <a:lnTo>
                    <a:pt x="29" y="8"/>
                  </a:lnTo>
                  <a:lnTo>
                    <a:pt x="19" y="8"/>
                  </a:lnTo>
                  <a:lnTo>
                    <a:pt x="1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06" name="Freeform 1698"/>
            <p:cNvSpPr>
              <a:spLocks/>
            </p:cNvSpPr>
            <p:nvPr/>
          </p:nvSpPr>
          <p:spPr bwMode="auto">
            <a:xfrm>
              <a:off x="2787" y="2544"/>
              <a:ext cx="117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0" y="8"/>
                </a:cxn>
                <a:cxn ang="0">
                  <a:pos x="19" y="8"/>
                </a:cxn>
                <a:cxn ang="0">
                  <a:pos x="29" y="8"/>
                </a:cxn>
                <a:cxn ang="0">
                  <a:pos x="38" y="8"/>
                </a:cxn>
                <a:cxn ang="0">
                  <a:pos x="47" y="8"/>
                </a:cxn>
                <a:cxn ang="0">
                  <a:pos x="56" y="7"/>
                </a:cxn>
                <a:cxn ang="0">
                  <a:pos x="64" y="7"/>
                </a:cxn>
                <a:cxn ang="0">
                  <a:pos x="72" y="6"/>
                </a:cxn>
                <a:cxn ang="0">
                  <a:pos x="79" y="6"/>
                </a:cxn>
                <a:cxn ang="0">
                  <a:pos x="86" y="6"/>
                </a:cxn>
                <a:cxn ang="0">
                  <a:pos x="92" y="5"/>
                </a:cxn>
                <a:cxn ang="0">
                  <a:pos x="98" y="4"/>
                </a:cxn>
                <a:cxn ang="0">
                  <a:pos x="103" y="4"/>
                </a:cxn>
                <a:cxn ang="0">
                  <a:pos x="107" y="3"/>
                </a:cxn>
                <a:cxn ang="0">
                  <a:pos x="110" y="3"/>
                </a:cxn>
                <a:cxn ang="0">
                  <a:pos x="113" y="2"/>
                </a:cxn>
                <a:cxn ang="0">
                  <a:pos x="115" y="1"/>
                </a:cxn>
                <a:cxn ang="0">
                  <a:pos x="116" y="1"/>
                </a:cxn>
                <a:cxn ang="0">
                  <a:pos x="117" y="0"/>
                </a:cxn>
                <a:cxn ang="0">
                  <a:pos x="115" y="0"/>
                </a:cxn>
                <a:cxn ang="0">
                  <a:pos x="115" y="1"/>
                </a:cxn>
                <a:cxn ang="0">
                  <a:pos x="114" y="1"/>
                </a:cxn>
                <a:cxn ang="0">
                  <a:pos x="112" y="2"/>
                </a:cxn>
                <a:cxn ang="0">
                  <a:pos x="109" y="3"/>
                </a:cxn>
                <a:cxn ang="0">
                  <a:pos x="105" y="3"/>
                </a:cxn>
                <a:cxn ang="0">
                  <a:pos x="101" y="4"/>
                </a:cxn>
                <a:cxn ang="0">
                  <a:pos x="97" y="4"/>
                </a:cxn>
                <a:cxn ang="0">
                  <a:pos x="91" y="5"/>
                </a:cxn>
                <a:cxn ang="0">
                  <a:pos x="85" y="6"/>
                </a:cxn>
                <a:cxn ang="0">
                  <a:pos x="78" y="6"/>
                </a:cxn>
                <a:cxn ang="0">
                  <a:pos x="71" y="6"/>
                </a:cxn>
                <a:cxn ang="0">
                  <a:pos x="63" y="7"/>
                </a:cxn>
                <a:cxn ang="0">
                  <a:pos x="55" y="7"/>
                </a:cxn>
                <a:cxn ang="0">
                  <a:pos x="46" y="7"/>
                </a:cxn>
                <a:cxn ang="0">
                  <a:pos x="38" y="8"/>
                </a:cxn>
                <a:cxn ang="0">
                  <a:pos x="28" y="8"/>
                </a:cxn>
                <a:cxn ang="0">
                  <a:pos x="19" y="8"/>
                </a:cxn>
                <a:cxn ang="0">
                  <a:pos x="10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7" h="8">
                  <a:moveTo>
                    <a:pt x="0" y="8"/>
                  </a:moveTo>
                  <a:lnTo>
                    <a:pt x="10" y="8"/>
                  </a:lnTo>
                  <a:lnTo>
                    <a:pt x="19" y="8"/>
                  </a:lnTo>
                  <a:lnTo>
                    <a:pt x="29" y="8"/>
                  </a:lnTo>
                  <a:lnTo>
                    <a:pt x="38" y="8"/>
                  </a:lnTo>
                  <a:lnTo>
                    <a:pt x="47" y="8"/>
                  </a:lnTo>
                  <a:lnTo>
                    <a:pt x="56" y="7"/>
                  </a:lnTo>
                  <a:lnTo>
                    <a:pt x="64" y="7"/>
                  </a:lnTo>
                  <a:lnTo>
                    <a:pt x="72" y="6"/>
                  </a:lnTo>
                  <a:lnTo>
                    <a:pt x="79" y="6"/>
                  </a:lnTo>
                  <a:lnTo>
                    <a:pt x="86" y="6"/>
                  </a:lnTo>
                  <a:lnTo>
                    <a:pt x="92" y="5"/>
                  </a:lnTo>
                  <a:lnTo>
                    <a:pt x="98" y="4"/>
                  </a:lnTo>
                  <a:lnTo>
                    <a:pt x="103" y="4"/>
                  </a:lnTo>
                  <a:lnTo>
                    <a:pt x="107" y="3"/>
                  </a:lnTo>
                  <a:lnTo>
                    <a:pt x="110" y="3"/>
                  </a:lnTo>
                  <a:lnTo>
                    <a:pt x="113" y="2"/>
                  </a:lnTo>
                  <a:lnTo>
                    <a:pt x="115" y="1"/>
                  </a:lnTo>
                  <a:lnTo>
                    <a:pt x="116" y="1"/>
                  </a:lnTo>
                  <a:lnTo>
                    <a:pt x="117" y="0"/>
                  </a:lnTo>
                  <a:lnTo>
                    <a:pt x="115" y="0"/>
                  </a:lnTo>
                  <a:lnTo>
                    <a:pt x="115" y="1"/>
                  </a:lnTo>
                  <a:lnTo>
                    <a:pt x="114" y="1"/>
                  </a:lnTo>
                  <a:lnTo>
                    <a:pt x="112" y="2"/>
                  </a:lnTo>
                  <a:lnTo>
                    <a:pt x="109" y="3"/>
                  </a:lnTo>
                  <a:lnTo>
                    <a:pt x="105" y="3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1" y="5"/>
                  </a:lnTo>
                  <a:lnTo>
                    <a:pt x="85" y="6"/>
                  </a:lnTo>
                  <a:lnTo>
                    <a:pt x="78" y="6"/>
                  </a:lnTo>
                  <a:lnTo>
                    <a:pt x="71" y="6"/>
                  </a:lnTo>
                  <a:lnTo>
                    <a:pt x="63" y="7"/>
                  </a:lnTo>
                  <a:lnTo>
                    <a:pt x="55" y="7"/>
                  </a:lnTo>
                  <a:lnTo>
                    <a:pt x="46" y="7"/>
                  </a:lnTo>
                  <a:lnTo>
                    <a:pt x="38" y="8"/>
                  </a:lnTo>
                  <a:lnTo>
                    <a:pt x="28" y="8"/>
                  </a:lnTo>
                  <a:lnTo>
                    <a:pt x="19" y="8"/>
                  </a:lnTo>
                  <a:lnTo>
                    <a:pt x="1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07" name="Freeform 1699"/>
            <p:cNvSpPr>
              <a:spLocks/>
            </p:cNvSpPr>
            <p:nvPr/>
          </p:nvSpPr>
          <p:spPr bwMode="auto">
            <a:xfrm>
              <a:off x="2787" y="2544"/>
              <a:ext cx="115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0" y="8"/>
                </a:cxn>
                <a:cxn ang="0">
                  <a:pos x="19" y="8"/>
                </a:cxn>
                <a:cxn ang="0">
                  <a:pos x="28" y="8"/>
                </a:cxn>
                <a:cxn ang="0">
                  <a:pos x="38" y="8"/>
                </a:cxn>
                <a:cxn ang="0">
                  <a:pos x="46" y="7"/>
                </a:cxn>
                <a:cxn ang="0">
                  <a:pos x="55" y="7"/>
                </a:cxn>
                <a:cxn ang="0">
                  <a:pos x="63" y="7"/>
                </a:cxn>
                <a:cxn ang="0">
                  <a:pos x="71" y="6"/>
                </a:cxn>
                <a:cxn ang="0">
                  <a:pos x="78" y="6"/>
                </a:cxn>
                <a:cxn ang="0">
                  <a:pos x="85" y="6"/>
                </a:cxn>
                <a:cxn ang="0">
                  <a:pos x="91" y="5"/>
                </a:cxn>
                <a:cxn ang="0">
                  <a:pos x="97" y="4"/>
                </a:cxn>
                <a:cxn ang="0">
                  <a:pos x="101" y="4"/>
                </a:cxn>
                <a:cxn ang="0">
                  <a:pos x="105" y="3"/>
                </a:cxn>
                <a:cxn ang="0">
                  <a:pos x="109" y="3"/>
                </a:cxn>
                <a:cxn ang="0">
                  <a:pos x="112" y="2"/>
                </a:cxn>
                <a:cxn ang="0">
                  <a:pos x="114" y="1"/>
                </a:cxn>
                <a:cxn ang="0">
                  <a:pos x="115" y="1"/>
                </a:cxn>
                <a:cxn ang="0">
                  <a:pos x="115" y="0"/>
                </a:cxn>
                <a:cxn ang="0">
                  <a:pos x="114" y="0"/>
                </a:cxn>
                <a:cxn ang="0">
                  <a:pos x="114" y="1"/>
                </a:cxn>
                <a:cxn ang="0">
                  <a:pos x="112" y="1"/>
                </a:cxn>
                <a:cxn ang="0">
                  <a:pos x="110" y="2"/>
                </a:cxn>
                <a:cxn ang="0">
                  <a:pos x="107" y="2"/>
                </a:cxn>
                <a:cxn ang="0">
                  <a:pos x="104" y="3"/>
                </a:cxn>
                <a:cxn ang="0">
                  <a:pos x="100" y="4"/>
                </a:cxn>
                <a:cxn ang="0">
                  <a:pos x="95" y="4"/>
                </a:cxn>
                <a:cxn ang="0">
                  <a:pos x="90" y="5"/>
                </a:cxn>
                <a:cxn ang="0">
                  <a:pos x="84" y="5"/>
                </a:cxn>
                <a:cxn ang="0">
                  <a:pos x="77" y="6"/>
                </a:cxn>
                <a:cxn ang="0">
                  <a:pos x="70" y="6"/>
                </a:cxn>
                <a:cxn ang="0">
                  <a:pos x="62" y="6"/>
                </a:cxn>
                <a:cxn ang="0">
                  <a:pos x="54" y="7"/>
                </a:cxn>
                <a:cxn ang="0">
                  <a:pos x="46" y="7"/>
                </a:cxn>
                <a:cxn ang="0">
                  <a:pos x="37" y="8"/>
                </a:cxn>
                <a:cxn ang="0">
                  <a:pos x="28" y="8"/>
                </a:cxn>
                <a:cxn ang="0">
                  <a:pos x="19" y="8"/>
                </a:cxn>
                <a:cxn ang="0">
                  <a:pos x="10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5" h="8">
                  <a:moveTo>
                    <a:pt x="0" y="8"/>
                  </a:moveTo>
                  <a:lnTo>
                    <a:pt x="10" y="8"/>
                  </a:lnTo>
                  <a:lnTo>
                    <a:pt x="19" y="8"/>
                  </a:lnTo>
                  <a:lnTo>
                    <a:pt x="28" y="8"/>
                  </a:lnTo>
                  <a:lnTo>
                    <a:pt x="38" y="8"/>
                  </a:lnTo>
                  <a:lnTo>
                    <a:pt x="46" y="7"/>
                  </a:lnTo>
                  <a:lnTo>
                    <a:pt x="55" y="7"/>
                  </a:lnTo>
                  <a:lnTo>
                    <a:pt x="63" y="7"/>
                  </a:lnTo>
                  <a:lnTo>
                    <a:pt x="71" y="6"/>
                  </a:lnTo>
                  <a:lnTo>
                    <a:pt x="78" y="6"/>
                  </a:lnTo>
                  <a:lnTo>
                    <a:pt x="85" y="6"/>
                  </a:lnTo>
                  <a:lnTo>
                    <a:pt x="91" y="5"/>
                  </a:lnTo>
                  <a:lnTo>
                    <a:pt x="97" y="4"/>
                  </a:lnTo>
                  <a:lnTo>
                    <a:pt x="101" y="4"/>
                  </a:lnTo>
                  <a:lnTo>
                    <a:pt x="105" y="3"/>
                  </a:lnTo>
                  <a:lnTo>
                    <a:pt x="109" y="3"/>
                  </a:lnTo>
                  <a:lnTo>
                    <a:pt x="112" y="2"/>
                  </a:lnTo>
                  <a:lnTo>
                    <a:pt x="114" y="1"/>
                  </a:lnTo>
                  <a:lnTo>
                    <a:pt x="115" y="1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4" y="1"/>
                  </a:lnTo>
                  <a:lnTo>
                    <a:pt x="112" y="1"/>
                  </a:lnTo>
                  <a:lnTo>
                    <a:pt x="110" y="2"/>
                  </a:lnTo>
                  <a:lnTo>
                    <a:pt x="107" y="2"/>
                  </a:lnTo>
                  <a:lnTo>
                    <a:pt x="104" y="3"/>
                  </a:lnTo>
                  <a:lnTo>
                    <a:pt x="100" y="4"/>
                  </a:lnTo>
                  <a:lnTo>
                    <a:pt x="95" y="4"/>
                  </a:lnTo>
                  <a:lnTo>
                    <a:pt x="90" y="5"/>
                  </a:lnTo>
                  <a:lnTo>
                    <a:pt x="84" y="5"/>
                  </a:lnTo>
                  <a:lnTo>
                    <a:pt x="77" y="6"/>
                  </a:lnTo>
                  <a:lnTo>
                    <a:pt x="70" y="6"/>
                  </a:lnTo>
                  <a:lnTo>
                    <a:pt x="62" y="6"/>
                  </a:lnTo>
                  <a:lnTo>
                    <a:pt x="54" y="7"/>
                  </a:lnTo>
                  <a:lnTo>
                    <a:pt x="46" y="7"/>
                  </a:lnTo>
                  <a:lnTo>
                    <a:pt x="37" y="8"/>
                  </a:lnTo>
                  <a:lnTo>
                    <a:pt x="28" y="8"/>
                  </a:lnTo>
                  <a:lnTo>
                    <a:pt x="19" y="8"/>
                  </a:lnTo>
                  <a:lnTo>
                    <a:pt x="1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08" name="Freeform 1700"/>
            <p:cNvSpPr>
              <a:spLocks/>
            </p:cNvSpPr>
            <p:nvPr/>
          </p:nvSpPr>
          <p:spPr bwMode="auto">
            <a:xfrm>
              <a:off x="2787" y="2544"/>
              <a:ext cx="11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0" y="8"/>
                </a:cxn>
                <a:cxn ang="0">
                  <a:pos x="19" y="8"/>
                </a:cxn>
                <a:cxn ang="0">
                  <a:pos x="28" y="8"/>
                </a:cxn>
                <a:cxn ang="0">
                  <a:pos x="37" y="8"/>
                </a:cxn>
                <a:cxn ang="0">
                  <a:pos x="46" y="7"/>
                </a:cxn>
                <a:cxn ang="0">
                  <a:pos x="54" y="7"/>
                </a:cxn>
                <a:cxn ang="0">
                  <a:pos x="62" y="6"/>
                </a:cxn>
                <a:cxn ang="0">
                  <a:pos x="70" y="6"/>
                </a:cxn>
                <a:cxn ang="0">
                  <a:pos x="77" y="6"/>
                </a:cxn>
                <a:cxn ang="0">
                  <a:pos x="84" y="5"/>
                </a:cxn>
                <a:cxn ang="0">
                  <a:pos x="90" y="5"/>
                </a:cxn>
                <a:cxn ang="0">
                  <a:pos x="95" y="4"/>
                </a:cxn>
                <a:cxn ang="0">
                  <a:pos x="100" y="4"/>
                </a:cxn>
                <a:cxn ang="0">
                  <a:pos x="104" y="3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1"/>
                </a:cxn>
                <a:cxn ang="0">
                  <a:pos x="114" y="1"/>
                </a:cxn>
                <a:cxn ang="0">
                  <a:pos x="114" y="0"/>
                </a:cxn>
                <a:cxn ang="0">
                  <a:pos x="112" y="0"/>
                </a:cxn>
                <a:cxn ang="0">
                  <a:pos x="112" y="1"/>
                </a:cxn>
                <a:cxn ang="0">
                  <a:pos x="111" y="1"/>
                </a:cxn>
                <a:cxn ang="0">
                  <a:pos x="109" y="2"/>
                </a:cxn>
                <a:cxn ang="0">
                  <a:pos x="106" y="2"/>
                </a:cxn>
                <a:cxn ang="0">
                  <a:pos x="103" y="3"/>
                </a:cxn>
                <a:cxn ang="0">
                  <a:pos x="99" y="4"/>
                </a:cxn>
                <a:cxn ang="0">
                  <a:pos x="94" y="4"/>
                </a:cxn>
                <a:cxn ang="0">
                  <a:pos x="88" y="5"/>
                </a:cxn>
                <a:cxn ang="0">
                  <a:pos x="82" y="5"/>
                </a:cxn>
                <a:cxn ang="0">
                  <a:pos x="76" y="6"/>
                </a:cxn>
                <a:cxn ang="0">
                  <a:pos x="69" y="6"/>
                </a:cxn>
                <a:cxn ang="0">
                  <a:pos x="61" y="6"/>
                </a:cxn>
                <a:cxn ang="0">
                  <a:pos x="53" y="7"/>
                </a:cxn>
                <a:cxn ang="0">
                  <a:pos x="45" y="7"/>
                </a:cxn>
                <a:cxn ang="0">
                  <a:pos x="36" y="7"/>
                </a:cxn>
                <a:cxn ang="0">
                  <a:pos x="27" y="8"/>
                </a:cxn>
                <a:cxn ang="0">
                  <a:pos x="19" y="8"/>
                </a:cxn>
                <a:cxn ang="0">
                  <a:pos x="9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4" h="8">
                  <a:moveTo>
                    <a:pt x="0" y="8"/>
                  </a:moveTo>
                  <a:lnTo>
                    <a:pt x="10" y="8"/>
                  </a:lnTo>
                  <a:lnTo>
                    <a:pt x="19" y="8"/>
                  </a:lnTo>
                  <a:lnTo>
                    <a:pt x="28" y="8"/>
                  </a:lnTo>
                  <a:lnTo>
                    <a:pt x="37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2" y="6"/>
                  </a:lnTo>
                  <a:lnTo>
                    <a:pt x="70" y="6"/>
                  </a:lnTo>
                  <a:lnTo>
                    <a:pt x="77" y="6"/>
                  </a:lnTo>
                  <a:lnTo>
                    <a:pt x="84" y="5"/>
                  </a:lnTo>
                  <a:lnTo>
                    <a:pt x="90" y="5"/>
                  </a:lnTo>
                  <a:lnTo>
                    <a:pt x="95" y="4"/>
                  </a:lnTo>
                  <a:lnTo>
                    <a:pt x="100" y="4"/>
                  </a:lnTo>
                  <a:lnTo>
                    <a:pt x="104" y="3"/>
                  </a:lnTo>
                  <a:lnTo>
                    <a:pt x="107" y="2"/>
                  </a:lnTo>
                  <a:lnTo>
                    <a:pt x="110" y="2"/>
                  </a:lnTo>
                  <a:lnTo>
                    <a:pt x="112" y="1"/>
                  </a:lnTo>
                  <a:lnTo>
                    <a:pt x="114" y="1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2" y="1"/>
                  </a:lnTo>
                  <a:lnTo>
                    <a:pt x="111" y="1"/>
                  </a:lnTo>
                  <a:lnTo>
                    <a:pt x="109" y="2"/>
                  </a:lnTo>
                  <a:lnTo>
                    <a:pt x="106" y="2"/>
                  </a:lnTo>
                  <a:lnTo>
                    <a:pt x="103" y="3"/>
                  </a:lnTo>
                  <a:lnTo>
                    <a:pt x="99" y="4"/>
                  </a:lnTo>
                  <a:lnTo>
                    <a:pt x="94" y="4"/>
                  </a:lnTo>
                  <a:lnTo>
                    <a:pt x="88" y="5"/>
                  </a:lnTo>
                  <a:lnTo>
                    <a:pt x="82" y="5"/>
                  </a:lnTo>
                  <a:lnTo>
                    <a:pt x="76" y="6"/>
                  </a:lnTo>
                  <a:lnTo>
                    <a:pt x="69" y="6"/>
                  </a:lnTo>
                  <a:lnTo>
                    <a:pt x="61" y="6"/>
                  </a:lnTo>
                  <a:lnTo>
                    <a:pt x="53" y="7"/>
                  </a:lnTo>
                  <a:lnTo>
                    <a:pt x="45" y="7"/>
                  </a:lnTo>
                  <a:lnTo>
                    <a:pt x="36" y="7"/>
                  </a:lnTo>
                  <a:lnTo>
                    <a:pt x="27" y="8"/>
                  </a:lnTo>
                  <a:lnTo>
                    <a:pt x="19" y="8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FA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09" name="Freeform 1701"/>
            <p:cNvSpPr>
              <a:spLocks/>
            </p:cNvSpPr>
            <p:nvPr/>
          </p:nvSpPr>
          <p:spPr bwMode="auto">
            <a:xfrm>
              <a:off x="2787" y="2544"/>
              <a:ext cx="112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8"/>
                </a:cxn>
                <a:cxn ang="0">
                  <a:pos x="19" y="8"/>
                </a:cxn>
                <a:cxn ang="0">
                  <a:pos x="27" y="8"/>
                </a:cxn>
                <a:cxn ang="0">
                  <a:pos x="36" y="7"/>
                </a:cxn>
                <a:cxn ang="0">
                  <a:pos x="45" y="7"/>
                </a:cxn>
                <a:cxn ang="0">
                  <a:pos x="53" y="7"/>
                </a:cxn>
                <a:cxn ang="0">
                  <a:pos x="61" y="6"/>
                </a:cxn>
                <a:cxn ang="0">
                  <a:pos x="69" y="6"/>
                </a:cxn>
                <a:cxn ang="0">
                  <a:pos x="76" y="6"/>
                </a:cxn>
                <a:cxn ang="0">
                  <a:pos x="82" y="5"/>
                </a:cxn>
                <a:cxn ang="0">
                  <a:pos x="88" y="5"/>
                </a:cxn>
                <a:cxn ang="0">
                  <a:pos x="94" y="4"/>
                </a:cxn>
                <a:cxn ang="0">
                  <a:pos x="99" y="4"/>
                </a:cxn>
                <a:cxn ang="0">
                  <a:pos x="103" y="3"/>
                </a:cxn>
                <a:cxn ang="0">
                  <a:pos x="106" y="2"/>
                </a:cxn>
                <a:cxn ang="0">
                  <a:pos x="109" y="2"/>
                </a:cxn>
                <a:cxn ang="0">
                  <a:pos x="111" y="1"/>
                </a:cxn>
                <a:cxn ang="0">
                  <a:pos x="112" y="1"/>
                </a:cxn>
                <a:cxn ang="0">
                  <a:pos x="112" y="0"/>
                </a:cxn>
                <a:cxn ang="0">
                  <a:pos x="111" y="0"/>
                </a:cxn>
                <a:cxn ang="0">
                  <a:pos x="110" y="1"/>
                </a:cxn>
                <a:cxn ang="0">
                  <a:pos x="109" y="1"/>
                </a:cxn>
                <a:cxn ang="0">
                  <a:pos x="107" y="2"/>
                </a:cxn>
                <a:cxn ang="0">
                  <a:pos x="105" y="2"/>
                </a:cxn>
                <a:cxn ang="0">
                  <a:pos x="101" y="3"/>
                </a:cxn>
                <a:cxn ang="0">
                  <a:pos x="97" y="4"/>
                </a:cxn>
                <a:cxn ang="0">
                  <a:pos x="92" y="4"/>
                </a:cxn>
                <a:cxn ang="0">
                  <a:pos x="87" y="5"/>
                </a:cxn>
                <a:cxn ang="0">
                  <a:pos x="82" y="5"/>
                </a:cxn>
                <a:cxn ang="0">
                  <a:pos x="75" y="6"/>
                </a:cxn>
                <a:cxn ang="0">
                  <a:pos x="68" y="6"/>
                </a:cxn>
                <a:cxn ang="0">
                  <a:pos x="61" y="6"/>
                </a:cxn>
                <a:cxn ang="0">
                  <a:pos x="53" y="7"/>
                </a:cxn>
                <a:cxn ang="0">
                  <a:pos x="44" y="7"/>
                </a:cxn>
                <a:cxn ang="0">
                  <a:pos x="36" y="7"/>
                </a:cxn>
                <a:cxn ang="0">
                  <a:pos x="27" y="8"/>
                </a:cxn>
                <a:cxn ang="0">
                  <a:pos x="18" y="8"/>
                </a:cxn>
                <a:cxn ang="0">
                  <a:pos x="9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2" h="8">
                  <a:moveTo>
                    <a:pt x="0" y="8"/>
                  </a:moveTo>
                  <a:lnTo>
                    <a:pt x="9" y="8"/>
                  </a:lnTo>
                  <a:lnTo>
                    <a:pt x="19" y="8"/>
                  </a:lnTo>
                  <a:lnTo>
                    <a:pt x="27" y="8"/>
                  </a:lnTo>
                  <a:lnTo>
                    <a:pt x="36" y="7"/>
                  </a:lnTo>
                  <a:lnTo>
                    <a:pt x="45" y="7"/>
                  </a:lnTo>
                  <a:lnTo>
                    <a:pt x="53" y="7"/>
                  </a:lnTo>
                  <a:lnTo>
                    <a:pt x="61" y="6"/>
                  </a:lnTo>
                  <a:lnTo>
                    <a:pt x="69" y="6"/>
                  </a:lnTo>
                  <a:lnTo>
                    <a:pt x="76" y="6"/>
                  </a:lnTo>
                  <a:lnTo>
                    <a:pt x="82" y="5"/>
                  </a:lnTo>
                  <a:lnTo>
                    <a:pt x="88" y="5"/>
                  </a:lnTo>
                  <a:lnTo>
                    <a:pt x="94" y="4"/>
                  </a:lnTo>
                  <a:lnTo>
                    <a:pt x="99" y="4"/>
                  </a:lnTo>
                  <a:lnTo>
                    <a:pt x="103" y="3"/>
                  </a:lnTo>
                  <a:lnTo>
                    <a:pt x="106" y="2"/>
                  </a:lnTo>
                  <a:lnTo>
                    <a:pt x="109" y="2"/>
                  </a:lnTo>
                  <a:lnTo>
                    <a:pt x="111" y="1"/>
                  </a:lnTo>
                  <a:lnTo>
                    <a:pt x="112" y="1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10" y="1"/>
                  </a:lnTo>
                  <a:lnTo>
                    <a:pt x="109" y="1"/>
                  </a:lnTo>
                  <a:lnTo>
                    <a:pt x="107" y="2"/>
                  </a:lnTo>
                  <a:lnTo>
                    <a:pt x="105" y="2"/>
                  </a:lnTo>
                  <a:lnTo>
                    <a:pt x="101" y="3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5" y="6"/>
                  </a:lnTo>
                  <a:lnTo>
                    <a:pt x="68" y="6"/>
                  </a:lnTo>
                  <a:lnTo>
                    <a:pt x="61" y="6"/>
                  </a:lnTo>
                  <a:lnTo>
                    <a:pt x="53" y="7"/>
                  </a:lnTo>
                  <a:lnTo>
                    <a:pt x="44" y="7"/>
                  </a:lnTo>
                  <a:lnTo>
                    <a:pt x="36" y="7"/>
                  </a:lnTo>
                  <a:lnTo>
                    <a:pt x="27" y="8"/>
                  </a:lnTo>
                  <a:lnTo>
                    <a:pt x="18" y="8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EA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10" name="Freeform 1702"/>
            <p:cNvSpPr>
              <a:spLocks/>
            </p:cNvSpPr>
            <p:nvPr/>
          </p:nvSpPr>
          <p:spPr bwMode="auto">
            <a:xfrm>
              <a:off x="2787" y="2544"/>
              <a:ext cx="11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8"/>
                </a:cxn>
                <a:cxn ang="0">
                  <a:pos x="18" y="8"/>
                </a:cxn>
                <a:cxn ang="0">
                  <a:pos x="27" y="8"/>
                </a:cxn>
                <a:cxn ang="0">
                  <a:pos x="36" y="7"/>
                </a:cxn>
                <a:cxn ang="0">
                  <a:pos x="44" y="7"/>
                </a:cxn>
                <a:cxn ang="0">
                  <a:pos x="53" y="7"/>
                </a:cxn>
                <a:cxn ang="0">
                  <a:pos x="61" y="6"/>
                </a:cxn>
                <a:cxn ang="0">
                  <a:pos x="68" y="6"/>
                </a:cxn>
                <a:cxn ang="0">
                  <a:pos x="75" y="6"/>
                </a:cxn>
                <a:cxn ang="0">
                  <a:pos x="82" y="5"/>
                </a:cxn>
                <a:cxn ang="0">
                  <a:pos x="87" y="5"/>
                </a:cxn>
                <a:cxn ang="0">
                  <a:pos x="92" y="4"/>
                </a:cxn>
                <a:cxn ang="0">
                  <a:pos x="97" y="4"/>
                </a:cxn>
                <a:cxn ang="0">
                  <a:pos x="101" y="3"/>
                </a:cxn>
                <a:cxn ang="0">
                  <a:pos x="105" y="2"/>
                </a:cxn>
                <a:cxn ang="0">
                  <a:pos x="107" y="2"/>
                </a:cxn>
                <a:cxn ang="0">
                  <a:pos x="109" y="1"/>
                </a:cxn>
                <a:cxn ang="0">
                  <a:pos x="110" y="1"/>
                </a:cxn>
                <a:cxn ang="0">
                  <a:pos x="111" y="0"/>
                </a:cxn>
                <a:cxn ang="0">
                  <a:pos x="109" y="0"/>
                </a:cxn>
                <a:cxn ang="0">
                  <a:pos x="109" y="1"/>
                </a:cxn>
                <a:cxn ang="0">
                  <a:pos x="108" y="1"/>
                </a:cxn>
                <a:cxn ang="0">
                  <a:pos x="106" y="2"/>
                </a:cxn>
                <a:cxn ang="0">
                  <a:pos x="103" y="2"/>
                </a:cxn>
                <a:cxn ang="0">
                  <a:pos x="100" y="3"/>
                </a:cxn>
                <a:cxn ang="0">
                  <a:pos x="96" y="4"/>
                </a:cxn>
                <a:cxn ang="0">
                  <a:pos x="91" y="4"/>
                </a:cxn>
                <a:cxn ang="0">
                  <a:pos x="86" y="5"/>
                </a:cxn>
                <a:cxn ang="0">
                  <a:pos x="80" y="5"/>
                </a:cxn>
                <a:cxn ang="0">
                  <a:pos x="74" y="6"/>
                </a:cxn>
                <a:cxn ang="0">
                  <a:pos x="67" y="6"/>
                </a:cxn>
                <a:cxn ang="0">
                  <a:pos x="60" y="6"/>
                </a:cxn>
                <a:cxn ang="0">
                  <a:pos x="52" y="7"/>
                </a:cxn>
                <a:cxn ang="0">
                  <a:pos x="44" y="7"/>
                </a:cxn>
                <a:cxn ang="0">
                  <a:pos x="35" y="7"/>
                </a:cxn>
                <a:cxn ang="0">
                  <a:pos x="27" y="7"/>
                </a:cxn>
                <a:cxn ang="0">
                  <a:pos x="18" y="8"/>
                </a:cxn>
                <a:cxn ang="0">
                  <a:pos x="9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1" h="8">
                  <a:moveTo>
                    <a:pt x="0" y="8"/>
                  </a:moveTo>
                  <a:lnTo>
                    <a:pt x="9" y="8"/>
                  </a:lnTo>
                  <a:lnTo>
                    <a:pt x="18" y="8"/>
                  </a:lnTo>
                  <a:lnTo>
                    <a:pt x="27" y="8"/>
                  </a:lnTo>
                  <a:lnTo>
                    <a:pt x="36" y="7"/>
                  </a:lnTo>
                  <a:lnTo>
                    <a:pt x="44" y="7"/>
                  </a:lnTo>
                  <a:lnTo>
                    <a:pt x="53" y="7"/>
                  </a:lnTo>
                  <a:lnTo>
                    <a:pt x="61" y="6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82" y="5"/>
                  </a:lnTo>
                  <a:lnTo>
                    <a:pt x="87" y="5"/>
                  </a:lnTo>
                  <a:lnTo>
                    <a:pt x="92" y="4"/>
                  </a:lnTo>
                  <a:lnTo>
                    <a:pt x="97" y="4"/>
                  </a:lnTo>
                  <a:lnTo>
                    <a:pt x="101" y="3"/>
                  </a:lnTo>
                  <a:lnTo>
                    <a:pt x="105" y="2"/>
                  </a:lnTo>
                  <a:lnTo>
                    <a:pt x="107" y="2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9" y="1"/>
                  </a:lnTo>
                  <a:lnTo>
                    <a:pt x="108" y="1"/>
                  </a:lnTo>
                  <a:lnTo>
                    <a:pt x="106" y="2"/>
                  </a:lnTo>
                  <a:lnTo>
                    <a:pt x="103" y="2"/>
                  </a:lnTo>
                  <a:lnTo>
                    <a:pt x="100" y="3"/>
                  </a:lnTo>
                  <a:lnTo>
                    <a:pt x="96" y="4"/>
                  </a:lnTo>
                  <a:lnTo>
                    <a:pt x="91" y="4"/>
                  </a:lnTo>
                  <a:lnTo>
                    <a:pt x="86" y="5"/>
                  </a:lnTo>
                  <a:lnTo>
                    <a:pt x="80" y="5"/>
                  </a:lnTo>
                  <a:lnTo>
                    <a:pt x="74" y="6"/>
                  </a:lnTo>
                  <a:lnTo>
                    <a:pt x="67" y="6"/>
                  </a:lnTo>
                  <a:lnTo>
                    <a:pt x="60" y="6"/>
                  </a:lnTo>
                  <a:lnTo>
                    <a:pt x="52" y="7"/>
                  </a:lnTo>
                  <a:lnTo>
                    <a:pt x="44" y="7"/>
                  </a:lnTo>
                  <a:lnTo>
                    <a:pt x="35" y="7"/>
                  </a:lnTo>
                  <a:lnTo>
                    <a:pt x="27" y="7"/>
                  </a:lnTo>
                  <a:lnTo>
                    <a:pt x="18" y="8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11" name="Freeform 1703"/>
            <p:cNvSpPr>
              <a:spLocks/>
            </p:cNvSpPr>
            <p:nvPr/>
          </p:nvSpPr>
          <p:spPr bwMode="auto">
            <a:xfrm>
              <a:off x="2787" y="2544"/>
              <a:ext cx="109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8"/>
                </a:cxn>
                <a:cxn ang="0">
                  <a:pos x="18" y="8"/>
                </a:cxn>
                <a:cxn ang="0">
                  <a:pos x="27" y="7"/>
                </a:cxn>
                <a:cxn ang="0">
                  <a:pos x="35" y="7"/>
                </a:cxn>
                <a:cxn ang="0">
                  <a:pos x="44" y="7"/>
                </a:cxn>
                <a:cxn ang="0">
                  <a:pos x="52" y="7"/>
                </a:cxn>
                <a:cxn ang="0">
                  <a:pos x="60" y="6"/>
                </a:cxn>
                <a:cxn ang="0">
                  <a:pos x="67" y="6"/>
                </a:cxn>
                <a:cxn ang="0">
                  <a:pos x="74" y="6"/>
                </a:cxn>
                <a:cxn ang="0">
                  <a:pos x="80" y="5"/>
                </a:cxn>
                <a:cxn ang="0">
                  <a:pos x="86" y="5"/>
                </a:cxn>
                <a:cxn ang="0">
                  <a:pos x="91" y="4"/>
                </a:cxn>
                <a:cxn ang="0">
                  <a:pos x="96" y="4"/>
                </a:cxn>
                <a:cxn ang="0">
                  <a:pos x="100" y="3"/>
                </a:cxn>
                <a:cxn ang="0">
                  <a:pos x="103" y="2"/>
                </a:cxn>
                <a:cxn ang="0">
                  <a:pos x="106" y="2"/>
                </a:cxn>
                <a:cxn ang="0">
                  <a:pos x="108" y="1"/>
                </a:cxn>
                <a:cxn ang="0">
                  <a:pos x="109" y="1"/>
                </a:cxn>
                <a:cxn ang="0">
                  <a:pos x="109" y="0"/>
                </a:cxn>
                <a:cxn ang="0">
                  <a:pos x="108" y="0"/>
                </a:cxn>
                <a:cxn ang="0">
                  <a:pos x="107" y="1"/>
                </a:cxn>
                <a:cxn ang="0">
                  <a:pos x="106" y="1"/>
                </a:cxn>
                <a:cxn ang="0">
                  <a:pos x="104" y="2"/>
                </a:cxn>
                <a:cxn ang="0">
                  <a:pos x="102" y="2"/>
                </a:cxn>
                <a:cxn ang="0">
                  <a:pos x="99" y="3"/>
                </a:cxn>
                <a:cxn ang="0">
                  <a:pos x="95" y="4"/>
                </a:cxn>
                <a:cxn ang="0">
                  <a:pos x="90" y="4"/>
                </a:cxn>
                <a:cxn ang="0">
                  <a:pos x="85" y="5"/>
                </a:cxn>
                <a:cxn ang="0">
                  <a:pos x="79" y="5"/>
                </a:cxn>
                <a:cxn ang="0">
                  <a:pos x="73" y="6"/>
                </a:cxn>
                <a:cxn ang="0">
                  <a:pos x="66" y="6"/>
                </a:cxn>
                <a:cxn ang="0">
                  <a:pos x="59" y="6"/>
                </a:cxn>
                <a:cxn ang="0">
                  <a:pos x="51" y="6"/>
                </a:cxn>
                <a:cxn ang="0">
                  <a:pos x="43" y="7"/>
                </a:cxn>
                <a:cxn ang="0">
                  <a:pos x="35" y="7"/>
                </a:cxn>
                <a:cxn ang="0">
                  <a:pos x="27" y="7"/>
                </a:cxn>
                <a:cxn ang="0">
                  <a:pos x="18" y="7"/>
                </a:cxn>
                <a:cxn ang="0">
                  <a:pos x="9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09" h="8">
                  <a:moveTo>
                    <a:pt x="0" y="8"/>
                  </a:moveTo>
                  <a:lnTo>
                    <a:pt x="9" y="8"/>
                  </a:lnTo>
                  <a:lnTo>
                    <a:pt x="18" y="8"/>
                  </a:lnTo>
                  <a:lnTo>
                    <a:pt x="27" y="7"/>
                  </a:lnTo>
                  <a:lnTo>
                    <a:pt x="35" y="7"/>
                  </a:lnTo>
                  <a:lnTo>
                    <a:pt x="44" y="7"/>
                  </a:lnTo>
                  <a:lnTo>
                    <a:pt x="52" y="7"/>
                  </a:lnTo>
                  <a:lnTo>
                    <a:pt x="60" y="6"/>
                  </a:lnTo>
                  <a:lnTo>
                    <a:pt x="67" y="6"/>
                  </a:lnTo>
                  <a:lnTo>
                    <a:pt x="74" y="6"/>
                  </a:lnTo>
                  <a:lnTo>
                    <a:pt x="80" y="5"/>
                  </a:lnTo>
                  <a:lnTo>
                    <a:pt x="86" y="5"/>
                  </a:lnTo>
                  <a:lnTo>
                    <a:pt x="91" y="4"/>
                  </a:lnTo>
                  <a:lnTo>
                    <a:pt x="96" y="4"/>
                  </a:lnTo>
                  <a:lnTo>
                    <a:pt x="100" y="3"/>
                  </a:lnTo>
                  <a:lnTo>
                    <a:pt x="103" y="2"/>
                  </a:lnTo>
                  <a:lnTo>
                    <a:pt x="106" y="2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09" y="0"/>
                  </a:lnTo>
                  <a:lnTo>
                    <a:pt x="108" y="0"/>
                  </a:lnTo>
                  <a:lnTo>
                    <a:pt x="107" y="1"/>
                  </a:lnTo>
                  <a:lnTo>
                    <a:pt x="106" y="1"/>
                  </a:lnTo>
                  <a:lnTo>
                    <a:pt x="104" y="2"/>
                  </a:lnTo>
                  <a:lnTo>
                    <a:pt x="102" y="2"/>
                  </a:lnTo>
                  <a:lnTo>
                    <a:pt x="99" y="3"/>
                  </a:lnTo>
                  <a:lnTo>
                    <a:pt x="95" y="4"/>
                  </a:lnTo>
                  <a:lnTo>
                    <a:pt x="90" y="4"/>
                  </a:lnTo>
                  <a:lnTo>
                    <a:pt x="85" y="5"/>
                  </a:lnTo>
                  <a:lnTo>
                    <a:pt x="79" y="5"/>
                  </a:lnTo>
                  <a:lnTo>
                    <a:pt x="73" y="6"/>
                  </a:lnTo>
                  <a:lnTo>
                    <a:pt x="66" y="6"/>
                  </a:lnTo>
                  <a:lnTo>
                    <a:pt x="59" y="6"/>
                  </a:lnTo>
                  <a:lnTo>
                    <a:pt x="51" y="6"/>
                  </a:lnTo>
                  <a:lnTo>
                    <a:pt x="43" y="7"/>
                  </a:lnTo>
                  <a:lnTo>
                    <a:pt x="35" y="7"/>
                  </a:lnTo>
                  <a:lnTo>
                    <a:pt x="27" y="7"/>
                  </a:lnTo>
                  <a:lnTo>
                    <a:pt x="18" y="7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B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12" name="Freeform 1704"/>
            <p:cNvSpPr>
              <a:spLocks/>
            </p:cNvSpPr>
            <p:nvPr/>
          </p:nvSpPr>
          <p:spPr bwMode="auto">
            <a:xfrm>
              <a:off x="2787" y="2544"/>
              <a:ext cx="10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8"/>
                </a:cxn>
                <a:cxn ang="0">
                  <a:pos x="18" y="7"/>
                </a:cxn>
                <a:cxn ang="0">
                  <a:pos x="27" y="7"/>
                </a:cxn>
                <a:cxn ang="0">
                  <a:pos x="35" y="7"/>
                </a:cxn>
                <a:cxn ang="0">
                  <a:pos x="43" y="7"/>
                </a:cxn>
                <a:cxn ang="0">
                  <a:pos x="51" y="6"/>
                </a:cxn>
                <a:cxn ang="0">
                  <a:pos x="59" y="6"/>
                </a:cxn>
                <a:cxn ang="0">
                  <a:pos x="66" y="6"/>
                </a:cxn>
                <a:cxn ang="0">
                  <a:pos x="73" y="6"/>
                </a:cxn>
                <a:cxn ang="0">
                  <a:pos x="79" y="5"/>
                </a:cxn>
                <a:cxn ang="0">
                  <a:pos x="85" y="5"/>
                </a:cxn>
                <a:cxn ang="0">
                  <a:pos x="90" y="4"/>
                </a:cxn>
                <a:cxn ang="0">
                  <a:pos x="95" y="4"/>
                </a:cxn>
                <a:cxn ang="0">
                  <a:pos x="99" y="3"/>
                </a:cxn>
                <a:cxn ang="0">
                  <a:pos x="102" y="2"/>
                </a:cxn>
                <a:cxn ang="0">
                  <a:pos x="104" y="2"/>
                </a:cxn>
                <a:cxn ang="0">
                  <a:pos x="106" y="1"/>
                </a:cxn>
                <a:cxn ang="0">
                  <a:pos x="107" y="1"/>
                </a:cxn>
                <a:cxn ang="0">
                  <a:pos x="108" y="0"/>
                </a:cxn>
                <a:cxn ang="0">
                  <a:pos x="106" y="0"/>
                </a:cxn>
                <a:cxn ang="0">
                  <a:pos x="106" y="1"/>
                </a:cxn>
                <a:cxn ang="0">
                  <a:pos x="105" y="1"/>
                </a:cxn>
                <a:cxn ang="0">
                  <a:pos x="103" y="2"/>
                </a:cxn>
                <a:cxn ang="0">
                  <a:pos x="100" y="2"/>
                </a:cxn>
                <a:cxn ang="0">
                  <a:pos x="96" y="3"/>
                </a:cxn>
                <a:cxn ang="0">
                  <a:pos x="92" y="4"/>
                </a:cxn>
                <a:cxn ang="0">
                  <a:pos x="87" y="4"/>
                </a:cxn>
                <a:cxn ang="0">
                  <a:pos x="81" y="5"/>
                </a:cxn>
                <a:cxn ang="0">
                  <a:pos x="75" y="5"/>
                </a:cxn>
                <a:cxn ang="0">
                  <a:pos x="68" y="6"/>
                </a:cxn>
                <a:cxn ang="0">
                  <a:pos x="61" y="6"/>
                </a:cxn>
                <a:cxn ang="0">
                  <a:pos x="53" y="6"/>
                </a:cxn>
                <a:cxn ang="0">
                  <a:pos x="45" y="7"/>
                </a:cxn>
                <a:cxn ang="0">
                  <a:pos x="36" y="7"/>
                </a:cxn>
                <a:cxn ang="0">
                  <a:pos x="27" y="7"/>
                </a:cxn>
                <a:cxn ang="0">
                  <a:pos x="19" y="7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8"/>
                </a:cxn>
              </a:cxnLst>
              <a:rect l="0" t="0" r="r" b="b"/>
              <a:pathLst>
                <a:path w="108" h="8">
                  <a:moveTo>
                    <a:pt x="0" y="8"/>
                  </a:moveTo>
                  <a:lnTo>
                    <a:pt x="9" y="8"/>
                  </a:lnTo>
                  <a:lnTo>
                    <a:pt x="18" y="7"/>
                  </a:lnTo>
                  <a:lnTo>
                    <a:pt x="27" y="7"/>
                  </a:lnTo>
                  <a:lnTo>
                    <a:pt x="35" y="7"/>
                  </a:lnTo>
                  <a:lnTo>
                    <a:pt x="43" y="7"/>
                  </a:lnTo>
                  <a:lnTo>
                    <a:pt x="51" y="6"/>
                  </a:lnTo>
                  <a:lnTo>
                    <a:pt x="59" y="6"/>
                  </a:lnTo>
                  <a:lnTo>
                    <a:pt x="66" y="6"/>
                  </a:lnTo>
                  <a:lnTo>
                    <a:pt x="73" y="6"/>
                  </a:lnTo>
                  <a:lnTo>
                    <a:pt x="79" y="5"/>
                  </a:lnTo>
                  <a:lnTo>
                    <a:pt x="85" y="5"/>
                  </a:lnTo>
                  <a:lnTo>
                    <a:pt x="90" y="4"/>
                  </a:lnTo>
                  <a:lnTo>
                    <a:pt x="95" y="4"/>
                  </a:lnTo>
                  <a:lnTo>
                    <a:pt x="99" y="3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6" y="1"/>
                  </a:lnTo>
                  <a:lnTo>
                    <a:pt x="105" y="1"/>
                  </a:lnTo>
                  <a:lnTo>
                    <a:pt x="103" y="2"/>
                  </a:lnTo>
                  <a:lnTo>
                    <a:pt x="100" y="2"/>
                  </a:lnTo>
                  <a:lnTo>
                    <a:pt x="96" y="3"/>
                  </a:lnTo>
                  <a:lnTo>
                    <a:pt x="92" y="4"/>
                  </a:lnTo>
                  <a:lnTo>
                    <a:pt x="87" y="4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8" y="6"/>
                  </a:lnTo>
                  <a:lnTo>
                    <a:pt x="61" y="6"/>
                  </a:lnTo>
                  <a:lnTo>
                    <a:pt x="53" y="6"/>
                  </a:lnTo>
                  <a:lnTo>
                    <a:pt x="45" y="7"/>
                  </a:lnTo>
                  <a:lnTo>
                    <a:pt x="36" y="7"/>
                  </a:lnTo>
                  <a:lnTo>
                    <a:pt x="27" y="7"/>
                  </a:lnTo>
                  <a:lnTo>
                    <a:pt x="19" y="7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13" name="Freeform 1705"/>
            <p:cNvSpPr>
              <a:spLocks/>
            </p:cNvSpPr>
            <p:nvPr/>
          </p:nvSpPr>
          <p:spPr bwMode="auto">
            <a:xfrm>
              <a:off x="2787" y="2544"/>
              <a:ext cx="106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9" y="7"/>
                </a:cxn>
                <a:cxn ang="0">
                  <a:pos x="19" y="7"/>
                </a:cxn>
                <a:cxn ang="0">
                  <a:pos x="27" y="7"/>
                </a:cxn>
                <a:cxn ang="0">
                  <a:pos x="36" y="7"/>
                </a:cxn>
                <a:cxn ang="0">
                  <a:pos x="45" y="7"/>
                </a:cxn>
                <a:cxn ang="0">
                  <a:pos x="53" y="6"/>
                </a:cxn>
                <a:cxn ang="0">
                  <a:pos x="61" y="6"/>
                </a:cxn>
                <a:cxn ang="0">
                  <a:pos x="68" y="6"/>
                </a:cxn>
                <a:cxn ang="0">
                  <a:pos x="75" y="5"/>
                </a:cxn>
                <a:cxn ang="0">
                  <a:pos x="81" y="5"/>
                </a:cxn>
                <a:cxn ang="0">
                  <a:pos x="87" y="4"/>
                </a:cxn>
                <a:cxn ang="0">
                  <a:pos x="92" y="4"/>
                </a:cxn>
                <a:cxn ang="0">
                  <a:pos x="96" y="3"/>
                </a:cxn>
                <a:cxn ang="0">
                  <a:pos x="100" y="2"/>
                </a:cxn>
                <a:cxn ang="0">
                  <a:pos x="103" y="2"/>
                </a:cxn>
                <a:cxn ang="0">
                  <a:pos x="105" y="1"/>
                </a:cxn>
                <a:cxn ang="0">
                  <a:pos x="106" y="1"/>
                </a:cxn>
                <a:cxn ang="0">
                  <a:pos x="106" y="0"/>
                </a:cxn>
                <a:cxn ang="0">
                  <a:pos x="105" y="0"/>
                </a:cxn>
                <a:cxn ang="0">
                  <a:pos x="104" y="1"/>
                </a:cxn>
                <a:cxn ang="0">
                  <a:pos x="103" y="1"/>
                </a:cxn>
                <a:cxn ang="0">
                  <a:pos x="101" y="2"/>
                </a:cxn>
                <a:cxn ang="0">
                  <a:pos x="98" y="2"/>
                </a:cxn>
                <a:cxn ang="0">
                  <a:pos x="95" y="3"/>
                </a:cxn>
                <a:cxn ang="0">
                  <a:pos x="90" y="4"/>
                </a:cxn>
                <a:cxn ang="0">
                  <a:pos x="86" y="4"/>
                </a:cxn>
                <a:cxn ang="0">
                  <a:pos x="80" y="5"/>
                </a:cxn>
                <a:cxn ang="0">
                  <a:pos x="74" y="5"/>
                </a:cxn>
                <a:cxn ang="0">
                  <a:pos x="67" y="6"/>
                </a:cxn>
                <a:cxn ang="0">
                  <a:pos x="60" y="6"/>
                </a:cxn>
                <a:cxn ang="0">
                  <a:pos x="52" y="6"/>
                </a:cxn>
                <a:cxn ang="0">
                  <a:pos x="44" y="6"/>
                </a:cxn>
                <a:cxn ang="0">
                  <a:pos x="36" y="7"/>
                </a:cxn>
                <a:cxn ang="0">
                  <a:pos x="27" y="7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06" h="7">
                  <a:moveTo>
                    <a:pt x="0" y="7"/>
                  </a:moveTo>
                  <a:lnTo>
                    <a:pt x="9" y="7"/>
                  </a:lnTo>
                  <a:lnTo>
                    <a:pt x="19" y="7"/>
                  </a:lnTo>
                  <a:lnTo>
                    <a:pt x="27" y="7"/>
                  </a:lnTo>
                  <a:lnTo>
                    <a:pt x="36" y="7"/>
                  </a:lnTo>
                  <a:lnTo>
                    <a:pt x="45" y="7"/>
                  </a:lnTo>
                  <a:lnTo>
                    <a:pt x="53" y="6"/>
                  </a:lnTo>
                  <a:lnTo>
                    <a:pt x="61" y="6"/>
                  </a:lnTo>
                  <a:lnTo>
                    <a:pt x="68" y="6"/>
                  </a:lnTo>
                  <a:lnTo>
                    <a:pt x="75" y="5"/>
                  </a:lnTo>
                  <a:lnTo>
                    <a:pt x="81" y="5"/>
                  </a:lnTo>
                  <a:lnTo>
                    <a:pt x="87" y="4"/>
                  </a:lnTo>
                  <a:lnTo>
                    <a:pt x="92" y="4"/>
                  </a:lnTo>
                  <a:lnTo>
                    <a:pt x="96" y="3"/>
                  </a:lnTo>
                  <a:lnTo>
                    <a:pt x="100" y="2"/>
                  </a:lnTo>
                  <a:lnTo>
                    <a:pt x="103" y="2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4" y="1"/>
                  </a:lnTo>
                  <a:lnTo>
                    <a:pt x="103" y="1"/>
                  </a:lnTo>
                  <a:lnTo>
                    <a:pt x="101" y="2"/>
                  </a:lnTo>
                  <a:lnTo>
                    <a:pt x="98" y="2"/>
                  </a:lnTo>
                  <a:lnTo>
                    <a:pt x="95" y="3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80" y="5"/>
                  </a:lnTo>
                  <a:lnTo>
                    <a:pt x="74" y="5"/>
                  </a:lnTo>
                  <a:lnTo>
                    <a:pt x="67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4" y="6"/>
                  </a:lnTo>
                  <a:lnTo>
                    <a:pt x="36" y="7"/>
                  </a:lnTo>
                  <a:lnTo>
                    <a:pt x="27" y="7"/>
                  </a:lnTo>
                  <a:lnTo>
                    <a:pt x="18" y="7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14" name="Freeform 1706"/>
            <p:cNvSpPr>
              <a:spLocks/>
            </p:cNvSpPr>
            <p:nvPr/>
          </p:nvSpPr>
          <p:spPr bwMode="auto">
            <a:xfrm>
              <a:off x="2787" y="2544"/>
              <a:ext cx="105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9" y="7"/>
                </a:cxn>
                <a:cxn ang="0">
                  <a:pos x="18" y="7"/>
                </a:cxn>
                <a:cxn ang="0">
                  <a:pos x="27" y="7"/>
                </a:cxn>
                <a:cxn ang="0">
                  <a:pos x="36" y="7"/>
                </a:cxn>
                <a:cxn ang="0">
                  <a:pos x="44" y="6"/>
                </a:cxn>
                <a:cxn ang="0">
                  <a:pos x="52" y="6"/>
                </a:cxn>
                <a:cxn ang="0">
                  <a:pos x="60" y="6"/>
                </a:cxn>
                <a:cxn ang="0">
                  <a:pos x="67" y="6"/>
                </a:cxn>
                <a:cxn ang="0">
                  <a:pos x="74" y="5"/>
                </a:cxn>
                <a:cxn ang="0">
                  <a:pos x="80" y="5"/>
                </a:cxn>
                <a:cxn ang="0">
                  <a:pos x="86" y="4"/>
                </a:cxn>
                <a:cxn ang="0">
                  <a:pos x="90" y="4"/>
                </a:cxn>
                <a:cxn ang="0">
                  <a:pos x="95" y="3"/>
                </a:cxn>
                <a:cxn ang="0">
                  <a:pos x="98" y="2"/>
                </a:cxn>
                <a:cxn ang="0">
                  <a:pos x="101" y="2"/>
                </a:cxn>
                <a:cxn ang="0">
                  <a:pos x="103" y="1"/>
                </a:cxn>
                <a:cxn ang="0">
                  <a:pos x="104" y="1"/>
                </a:cxn>
                <a:cxn ang="0">
                  <a:pos x="105" y="0"/>
                </a:cxn>
                <a:cxn ang="0">
                  <a:pos x="103" y="0"/>
                </a:cxn>
                <a:cxn ang="0">
                  <a:pos x="103" y="1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97" y="2"/>
                </a:cxn>
                <a:cxn ang="0">
                  <a:pos x="93" y="3"/>
                </a:cxn>
                <a:cxn ang="0">
                  <a:pos x="89" y="4"/>
                </a:cxn>
                <a:cxn ang="0">
                  <a:pos x="84" y="4"/>
                </a:cxn>
                <a:cxn ang="0">
                  <a:pos x="79" y="5"/>
                </a:cxn>
                <a:cxn ang="0">
                  <a:pos x="73" y="5"/>
                </a:cxn>
                <a:cxn ang="0">
                  <a:pos x="66" y="6"/>
                </a:cxn>
                <a:cxn ang="0">
                  <a:pos x="59" y="6"/>
                </a:cxn>
                <a:cxn ang="0">
                  <a:pos x="52" y="6"/>
                </a:cxn>
                <a:cxn ang="0">
                  <a:pos x="44" y="6"/>
                </a:cxn>
                <a:cxn ang="0">
                  <a:pos x="35" y="7"/>
                </a:cxn>
                <a:cxn ang="0">
                  <a:pos x="27" y="7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05" h="7">
                  <a:moveTo>
                    <a:pt x="0" y="7"/>
                  </a:moveTo>
                  <a:lnTo>
                    <a:pt x="9" y="7"/>
                  </a:lnTo>
                  <a:lnTo>
                    <a:pt x="18" y="7"/>
                  </a:lnTo>
                  <a:lnTo>
                    <a:pt x="27" y="7"/>
                  </a:lnTo>
                  <a:lnTo>
                    <a:pt x="36" y="7"/>
                  </a:lnTo>
                  <a:lnTo>
                    <a:pt x="44" y="6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67" y="6"/>
                  </a:lnTo>
                  <a:lnTo>
                    <a:pt x="74" y="5"/>
                  </a:lnTo>
                  <a:lnTo>
                    <a:pt x="80" y="5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1" y="2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3" y="1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97" y="2"/>
                  </a:lnTo>
                  <a:lnTo>
                    <a:pt x="93" y="3"/>
                  </a:lnTo>
                  <a:lnTo>
                    <a:pt x="89" y="4"/>
                  </a:lnTo>
                  <a:lnTo>
                    <a:pt x="84" y="4"/>
                  </a:lnTo>
                  <a:lnTo>
                    <a:pt x="79" y="5"/>
                  </a:lnTo>
                  <a:lnTo>
                    <a:pt x="73" y="5"/>
                  </a:lnTo>
                  <a:lnTo>
                    <a:pt x="66" y="6"/>
                  </a:lnTo>
                  <a:lnTo>
                    <a:pt x="59" y="6"/>
                  </a:lnTo>
                  <a:lnTo>
                    <a:pt x="52" y="6"/>
                  </a:lnTo>
                  <a:lnTo>
                    <a:pt x="44" y="6"/>
                  </a:lnTo>
                  <a:lnTo>
                    <a:pt x="35" y="7"/>
                  </a:lnTo>
                  <a:lnTo>
                    <a:pt x="27" y="7"/>
                  </a:lnTo>
                  <a:lnTo>
                    <a:pt x="18" y="7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7A7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15" name="Freeform 1707"/>
            <p:cNvSpPr>
              <a:spLocks/>
            </p:cNvSpPr>
            <p:nvPr/>
          </p:nvSpPr>
          <p:spPr bwMode="auto">
            <a:xfrm>
              <a:off x="2787" y="2544"/>
              <a:ext cx="103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9" y="7"/>
                </a:cxn>
                <a:cxn ang="0">
                  <a:pos x="18" y="7"/>
                </a:cxn>
                <a:cxn ang="0">
                  <a:pos x="27" y="7"/>
                </a:cxn>
                <a:cxn ang="0">
                  <a:pos x="35" y="7"/>
                </a:cxn>
                <a:cxn ang="0">
                  <a:pos x="44" y="6"/>
                </a:cxn>
                <a:cxn ang="0">
                  <a:pos x="52" y="6"/>
                </a:cxn>
                <a:cxn ang="0">
                  <a:pos x="59" y="6"/>
                </a:cxn>
                <a:cxn ang="0">
                  <a:pos x="66" y="6"/>
                </a:cxn>
                <a:cxn ang="0">
                  <a:pos x="73" y="5"/>
                </a:cxn>
                <a:cxn ang="0">
                  <a:pos x="79" y="5"/>
                </a:cxn>
                <a:cxn ang="0">
                  <a:pos x="84" y="4"/>
                </a:cxn>
                <a:cxn ang="0">
                  <a:pos x="89" y="4"/>
                </a:cxn>
                <a:cxn ang="0">
                  <a:pos x="93" y="3"/>
                </a:cxn>
                <a:cxn ang="0">
                  <a:pos x="97" y="2"/>
                </a:cxn>
                <a:cxn ang="0">
                  <a:pos x="100" y="2"/>
                </a:cxn>
                <a:cxn ang="0">
                  <a:pos x="101" y="1"/>
                </a:cxn>
                <a:cxn ang="0">
                  <a:pos x="103" y="1"/>
                </a:cxn>
                <a:cxn ang="0">
                  <a:pos x="103" y="0"/>
                </a:cxn>
                <a:cxn ang="0">
                  <a:pos x="102" y="0"/>
                </a:cxn>
                <a:cxn ang="0">
                  <a:pos x="101" y="1"/>
                </a:cxn>
                <a:cxn ang="0">
                  <a:pos x="100" y="1"/>
                </a:cxn>
                <a:cxn ang="0">
                  <a:pos x="98" y="2"/>
                </a:cxn>
                <a:cxn ang="0">
                  <a:pos x="95" y="2"/>
                </a:cxn>
                <a:cxn ang="0">
                  <a:pos x="92" y="3"/>
                </a:cxn>
                <a:cxn ang="0">
                  <a:pos x="88" y="4"/>
                </a:cxn>
                <a:cxn ang="0">
                  <a:pos x="83" y="4"/>
                </a:cxn>
                <a:cxn ang="0">
                  <a:pos x="78" y="4"/>
                </a:cxn>
                <a:cxn ang="0">
                  <a:pos x="72" y="5"/>
                </a:cxn>
                <a:cxn ang="0">
                  <a:pos x="65" y="6"/>
                </a:cxn>
                <a:cxn ang="0">
                  <a:pos x="58" y="6"/>
                </a:cxn>
                <a:cxn ang="0">
                  <a:pos x="51" y="6"/>
                </a:cxn>
                <a:cxn ang="0">
                  <a:pos x="43" y="6"/>
                </a:cxn>
                <a:cxn ang="0">
                  <a:pos x="35" y="7"/>
                </a:cxn>
                <a:cxn ang="0">
                  <a:pos x="26" y="7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03" h="7">
                  <a:moveTo>
                    <a:pt x="0" y="7"/>
                  </a:moveTo>
                  <a:lnTo>
                    <a:pt x="9" y="7"/>
                  </a:lnTo>
                  <a:lnTo>
                    <a:pt x="18" y="7"/>
                  </a:lnTo>
                  <a:lnTo>
                    <a:pt x="27" y="7"/>
                  </a:lnTo>
                  <a:lnTo>
                    <a:pt x="35" y="7"/>
                  </a:lnTo>
                  <a:lnTo>
                    <a:pt x="44" y="6"/>
                  </a:lnTo>
                  <a:lnTo>
                    <a:pt x="52" y="6"/>
                  </a:lnTo>
                  <a:lnTo>
                    <a:pt x="59" y="6"/>
                  </a:lnTo>
                  <a:lnTo>
                    <a:pt x="66" y="6"/>
                  </a:lnTo>
                  <a:lnTo>
                    <a:pt x="73" y="5"/>
                  </a:lnTo>
                  <a:lnTo>
                    <a:pt x="79" y="5"/>
                  </a:lnTo>
                  <a:lnTo>
                    <a:pt x="84" y="4"/>
                  </a:lnTo>
                  <a:lnTo>
                    <a:pt x="89" y="4"/>
                  </a:lnTo>
                  <a:lnTo>
                    <a:pt x="93" y="3"/>
                  </a:lnTo>
                  <a:lnTo>
                    <a:pt x="97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3" y="0"/>
                  </a:lnTo>
                  <a:lnTo>
                    <a:pt x="102" y="0"/>
                  </a:lnTo>
                  <a:lnTo>
                    <a:pt x="101" y="1"/>
                  </a:lnTo>
                  <a:lnTo>
                    <a:pt x="100" y="1"/>
                  </a:lnTo>
                  <a:lnTo>
                    <a:pt x="98" y="2"/>
                  </a:lnTo>
                  <a:lnTo>
                    <a:pt x="95" y="2"/>
                  </a:lnTo>
                  <a:lnTo>
                    <a:pt x="92" y="3"/>
                  </a:lnTo>
                  <a:lnTo>
                    <a:pt x="88" y="4"/>
                  </a:lnTo>
                  <a:lnTo>
                    <a:pt x="83" y="4"/>
                  </a:lnTo>
                  <a:lnTo>
                    <a:pt x="78" y="4"/>
                  </a:lnTo>
                  <a:lnTo>
                    <a:pt x="72" y="5"/>
                  </a:lnTo>
                  <a:lnTo>
                    <a:pt x="65" y="6"/>
                  </a:lnTo>
                  <a:lnTo>
                    <a:pt x="58" y="6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35" y="7"/>
                  </a:lnTo>
                  <a:lnTo>
                    <a:pt x="26" y="7"/>
                  </a:lnTo>
                  <a:lnTo>
                    <a:pt x="18" y="7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16" name="Freeform 1708"/>
            <p:cNvSpPr>
              <a:spLocks/>
            </p:cNvSpPr>
            <p:nvPr/>
          </p:nvSpPr>
          <p:spPr bwMode="auto">
            <a:xfrm>
              <a:off x="2787" y="2544"/>
              <a:ext cx="102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9" y="7"/>
                </a:cxn>
                <a:cxn ang="0">
                  <a:pos x="18" y="7"/>
                </a:cxn>
                <a:cxn ang="0">
                  <a:pos x="26" y="7"/>
                </a:cxn>
                <a:cxn ang="0">
                  <a:pos x="35" y="7"/>
                </a:cxn>
                <a:cxn ang="0">
                  <a:pos x="43" y="6"/>
                </a:cxn>
                <a:cxn ang="0">
                  <a:pos x="51" y="6"/>
                </a:cxn>
                <a:cxn ang="0">
                  <a:pos x="58" y="6"/>
                </a:cxn>
                <a:cxn ang="0">
                  <a:pos x="65" y="6"/>
                </a:cxn>
                <a:cxn ang="0">
                  <a:pos x="72" y="5"/>
                </a:cxn>
                <a:cxn ang="0">
                  <a:pos x="78" y="4"/>
                </a:cxn>
                <a:cxn ang="0">
                  <a:pos x="83" y="4"/>
                </a:cxn>
                <a:cxn ang="0">
                  <a:pos x="88" y="4"/>
                </a:cxn>
                <a:cxn ang="0">
                  <a:pos x="92" y="3"/>
                </a:cxn>
                <a:cxn ang="0">
                  <a:pos x="95" y="2"/>
                </a:cxn>
                <a:cxn ang="0">
                  <a:pos x="98" y="2"/>
                </a:cxn>
                <a:cxn ang="0">
                  <a:pos x="100" y="1"/>
                </a:cxn>
                <a:cxn ang="0">
                  <a:pos x="101" y="1"/>
                </a:cxn>
                <a:cxn ang="0">
                  <a:pos x="102" y="0"/>
                </a:cxn>
                <a:cxn ang="0">
                  <a:pos x="100" y="0"/>
                </a:cxn>
                <a:cxn ang="0">
                  <a:pos x="100" y="1"/>
                </a:cxn>
                <a:cxn ang="0">
                  <a:pos x="99" y="1"/>
                </a:cxn>
                <a:cxn ang="0">
                  <a:pos x="97" y="2"/>
                </a:cxn>
                <a:cxn ang="0">
                  <a:pos x="94" y="2"/>
                </a:cxn>
                <a:cxn ang="0">
                  <a:pos x="91" y="3"/>
                </a:cxn>
                <a:cxn ang="0">
                  <a:pos x="87" y="4"/>
                </a:cxn>
                <a:cxn ang="0">
                  <a:pos x="82" y="4"/>
                </a:cxn>
                <a:cxn ang="0">
                  <a:pos x="77" y="4"/>
                </a:cxn>
                <a:cxn ang="0">
                  <a:pos x="71" y="5"/>
                </a:cxn>
                <a:cxn ang="0">
                  <a:pos x="64" y="5"/>
                </a:cxn>
                <a:cxn ang="0">
                  <a:pos x="57" y="6"/>
                </a:cxn>
                <a:cxn ang="0">
                  <a:pos x="50" y="6"/>
                </a:cxn>
                <a:cxn ang="0">
                  <a:pos x="42" y="6"/>
                </a:cxn>
                <a:cxn ang="0">
                  <a:pos x="34" y="6"/>
                </a:cxn>
                <a:cxn ang="0">
                  <a:pos x="26" y="7"/>
                </a:cxn>
                <a:cxn ang="0">
                  <a:pos x="17" y="7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02" h="7">
                  <a:moveTo>
                    <a:pt x="0" y="7"/>
                  </a:moveTo>
                  <a:lnTo>
                    <a:pt x="9" y="7"/>
                  </a:lnTo>
                  <a:lnTo>
                    <a:pt x="18" y="7"/>
                  </a:lnTo>
                  <a:lnTo>
                    <a:pt x="26" y="7"/>
                  </a:lnTo>
                  <a:lnTo>
                    <a:pt x="35" y="7"/>
                  </a:lnTo>
                  <a:lnTo>
                    <a:pt x="43" y="6"/>
                  </a:lnTo>
                  <a:lnTo>
                    <a:pt x="51" y="6"/>
                  </a:lnTo>
                  <a:lnTo>
                    <a:pt x="58" y="6"/>
                  </a:lnTo>
                  <a:lnTo>
                    <a:pt x="65" y="6"/>
                  </a:lnTo>
                  <a:lnTo>
                    <a:pt x="72" y="5"/>
                  </a:lnTo>
                  <a:lnTo>
                    <a:pt x="78" y="4"/>
                  </a:lnTo>
                  <a:lnTo>
                    <a:pt x="83" y="4"/>
                  </a:lnTo>
                  <a:lnTo>
                    <a:pt x="88" y="4"/>
                  </a:lnTo>
                  <a:lnTo>
                    <a:pt x="92" y="3"/>
                  </a:lnTo>
                  <a:lnTo>
                    <a:pt x="95" y="2"/>
                  </a:lnTo>
                  <a:lnTo>
                    <a:pt x="98" y="2"/>
                  </a:lnTo>
                  <a:lnTo>
                    <a:pt x="100" y="1"/>
                  </a:lnTo>
                  <a:lnTo>
                    <a:pt x="101" y="1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100" y="1"/>
                  </a:lnTo>
                  <a:lnTo>
                    <a:pt x="99" y="1"/>
                  </a:lnTo>
                  <a:lnTo>
                    <a:pt x="97" y="2"/>
                  </a:lnTo>
                  <a:lnTo>
                    <a:pt x="94" y="2"/>
                  </a:lnTo>
                  <a:lnTo>
                    <a:pt x="91" y="3"/>
                  </a:lnTo>
                  <a:lnTo>
                    <a:pt x="87" y="4"/>
                  </a:lnTo>
                  <a:lnTo>
                    <a:pt x="82" y="4"/>
                  </a:lnTo>
                  <a:lnTo>
                    <a:pt x="77" y="4"/>
                  </a:lnTo>
                  <a:lnTo>
                    <a:pt x="71" y="5"/>
                  </a:lnTo>
                  <a:lnTo>
                    <a:pt x="64" y="5"/>
                  </a:lnTo>
                  <a:lnTo>
                    <a:pt x="57" y="6"/>
                  </a:lnTo>
                  <a:lnTo>
                    <a:pt x="50" y="6"/>
                  </a:lnTo>
                  <a:lnTo>
                    <a:pt x="42" y="6"/>
                  </a:lnTo>
                  <a:lnTo>
                    <a:pt x="34" y="6"/>
                  </a:lnTo>
                  <a:lnTo>
                    <a:pt x="26" y="7"/>
                  </a:lnTo>
                  <a:lnTo>
                    <a:pt x="17" y="7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4A4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17" name="Freeform 1709"/>
            <p:cNvSpPr>
              <a:spLocks/>
            </p:cNvSpPr>
            <p:nvPr/>
          </p:nvSpPr>
          <p:spPr bwMode="auto">
            <a:xfrm>
              <a:off x="2787" y="2544"/>
              <a:ext cx="100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9" y="7"/>
                </a:cxn>
                <a:cxn ang="0">
                  <a:pos x="17" y="7"/>
                </a:cxn>
                <a:cxn ang="0">
                  <a:pos x="26" y="7"/>
                </a:cxn>
                <a:cxn ang="0">
                  <a:pos x="34" y="6"/>
                </a:cxn>
                <a:cxn ang="0">
                  <a:pos x="42" y="6"/>
                </a:cxn>
                <a:cxn ang="0">
                  <a:pos x="50" y="6"/>
                </a:cxn>
                <a:cxn ang="0">
                  <a:pos x="57" y="6"/>
                </a:cxn>
                <a:cxn ang="0">
                  <a:pos x="64" y="5"/>
                </a:cxn>
                <a:cxn ang="0">
                  <a:pos x="71" y="5"/>
                </a:cxn>
                <a:cxn ang="0">
                  <a:pos x="77" y="4"/>
                </a:cxn>
                <a:cxn ang="0">
                  <a:pos x="82" y="4"/>
                </a:cxn>
                <a:cxn ang="0">
                  <a:pos x="87" y="4"/>
                </a:cxn>
                <a:cxn ang="0">
                  <a:pos x="91" y="3"/>
                </a:cxn>
                <a:cxn ang="0">
                  <a:pos x="94" y="2"/>
                </a:cxn>
                <a:cxn ang="0">
                  <a:pos x="97" y="2"/>
                </a:cxn>
                <a:cxn ang="0">
                  <a:pos x="99" y="1"/>
                </a:cxn>
                <a:cxn ang="0">
                  <a:pos x="100" y="1"/>
                </a:cxn>
                <a:cxn ang="0">
                  <a:pos x="100" y="0"/>
                </a:cxn>
                <a:cxn ang="0">
                  <a:pos x="99" y="0"/>
                </a:cxn>
                <a:cxn ang="0">
                  <a:pos x="98" y="1"/>
                </a:cxn>
                <a:cxn ang="0">
                  <a:pos x="97" y="1"/>
                </a:cxn>
                <a:cxn ang="0">
                  <a:pos x="95" y="2"/>
                </a:cxn>
                <a:cxn ang="0">
                  <a:pos x="92" y="2"/>
                </a:cxn>
                <a:cxn ang="0">
                  <a:pos x="89" y="3"/>
                </a:cxn>
                <a:cxn ang="0">
                  <a:pos x="85" y="4"/>
                </a:cxn>
                <a:cxn ang="0">
                  <a:pos x="81" y="4"/>
                </a:cxn>
                <a:cxn ang="0">
                  <a:pos x="76" y="4"/>
                </a:cxn>
                <a:cxn ang="0">
                  <a:pos x="70" y="5"/>
                </a:cxn>
                <a:cxn ang="0">
                  <a:pos x="63" y="5"/>
                </a:cxn>
                <a:cxn ang="0">
                  <a:pos x="57" y="6"/>
                </a:cxn>
                <a:cxn ang="0">
                  <a:pos x="49" y="6"/>
                </a:cxn>
                <a:cxn ang="0">
                  <a:pos x="42" y="6"/>
                </a:cxn>
                <a:cxn ang="0">
                  <a:pos x="34" y="6"/>
                </a:cxn>
                <a:cxn ang="0">
                  <a:pos x="25" y="6"/>
                </a:cxn>
                <a:cxn ang="0">
                  <a:pos x="17" y="7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00" h="7">
                  <a:moveTo>
                    <a:pt x="0" y="7"/>
                  </a:moveTo>
                  <a:lnTo>
                    <a:pt x="9" y="7"/>
                  </a:lnTo>
                  <a:lnTo>
                    <a:pt x="17" y="7"/>
                  </a:lnTo>
                  <a:lnTo>
                    <a:pt x="26" y="7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50" y="6"/>
                  </a:lnTo>
                  <a:lnTo>
                    <a:pt x="57" y="6"/>
                  </a:lnTo>
                  <a:lnTo>
                    <a:pt x="64" y="5"/>
                  </a:lnTo>
                  <a:lnTo>
                    <a:pt x="71" y="5"/>
                  </a:lnTo>
                  <a:lnTo>
                    <a:pt x="77" y="4"/>
                  </a:lnTo>
                  <a:lnTo>
                    <a:pt x="82" y="4"/>
                  </a:lnTo>
                  <a:lnTo>
                    <a:pt x="87" y="4"/>
                  </a:lnTo>
                  <a:lnTo>
                    <a:pt x="91" y="3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99" y="1"/>
                  </a:lnTo>
                  <a:lnTo>
                    <a:pt x="100" y="1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5" y="2"/>
                  </a:lnTo>
                  <a:lnTo>
                    <a:pt x="92" y="2"/>
                  </a:lnTo>
                  <a:lnTo>
                    <a:pt x="89" y="3"/>
                  </a:lnTo>
                  <a:lnTo>
                    <a:pt x="85" y="4"/>
                  </a:lnTo>
                  <a:lnTo>
                    <a:pt x="81" y="4"/>
                  </a:lnTo>
                  <a:lnTo>
                    <a:pt x="76" y="4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57" y="6"/>
                  </a:lnTo>
                  <a:lnTo>
                    <a:pt x="49" y="6"/>
                  </a:lnTo>
                  <a:lnTo>
                    <a:pt x="42" y="6"/>
                  </a:lnTo>
                  <a:lnTo>
                    <a:pt x="34" y="6"/>
                  </a:lnTo>
                  <a:lnTo>
                    <a:pt x="25" y="6"/>
                  </a:lnTo>
                  <a:lnTo>
                    <a:pt x="17" y="7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3A3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18" name="Freeform 1710"/>
            <p:cNvSpPr>
              <a:spLocks/>
            </p:cNvSpPr>
            <p:nvPr/>
          </p:nvSpPr>
          <p:spPr bwMode="auto">
            <a:xfrm>
              <a:off x="2787" y="2544"/>
              <a:ext cx="99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9" y="7"/>
                </a:cxn>
                <a:cxn ang="0">
                  <a:pos x="17" y="7"/>
                </a:cxn>
                <a:cxn ang="0">
                  <a:pos x="25" y="6"/>
                </a:cxn>
                <a:cxn ang="0">
                  <a:pos x="34" y="6"/>
                </a:cxn>
                <a:cxn ang="0">
                  <a:pos x="42" y="6"/>
                </a:cxn>
                <a:cxn ang="0">
                  <a:pos x="49" y="6"/>
                </a:cxn>
                <a:cxn ang="0">
                  <a:pos x="57" y="6"/>
                </a:cxn>
                <a:cxn ang="0">
                  <a:pos x="63" y="5"/>
                </a:cxn>
                <a:cxn ang="0">
                  <a:pos x="70" y="5"/>
                </a:cxn>
                <a:cxn ang="0">
                  <a:pos x="76" y="4"/>
                </a:cxn>
                <a:cxn ang="0">
                  <a:pos x="81" y="4"/>
                </a:cxn>
                <a:cxn ang="0">
                  <a:pos x="85" y="4"/>
                </a:cxn>
                <a:cxn ang="0">
                  <a:pos x="89" y="3"/>
                </a:cxn>
                <a:cxn ang="0">
                  <a:pos x="92" y="2"/>
                </a:cxn>
                <a:cxn ang="0">
                  <a:pos x="95" y="2"/>
                </a:cxn>
                <a:cxn ang="0">
                  <a:pos x="97" y="1"/>
                </a:cxn>
                <a:cxn ang="0">
                  <a:pos x="98" y="1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7" y="1"/>
                </a:cxn>
                <a:cxn ang="0">
                  <a:pos x="96" y="1"/>
                </a:cxn>
                <a:cxn ang="0">
                  <a:pos x="94" y="2"/>
                </a:cxn>
                <a:cxn ang="0">
                  <a:pos x="91" y="2"/>
                </a:cxn>
                <a:cxn ang="0">
                  <a:pos x="88" y="3"/>
                </a:cxn>
                <a:cxn ang="0">
                  <a:pos x="84" y="3"/>
                </a:cxn>
                <a:cxn ang="0">
                  <a:pos x="80" y="4"/>
                </a:cxn>
                <a:cxn ang="0">
                  <a:pos x="74" y="4"/>
                </a:cxn>
                <a:cxn ang="0">
                  <a:pos x="69" y="5"/>
                </a:cxn>
                <a:cxn ang="0">
                  <a:pos x="63" y="5"/>
                </a:cxn>
                <a:cxn ang="0">
                  <a:pos x="56" y="6"/>
                </a:cxn>
                <a:cxn ang="0">
                  <a:pos x="48" y="6"/>
                </a:cxn>
                <a:cxn ang="0">
                  <a:pos x="41" y="6"/>
                </a:cxn>
                <a:cxn ang="0">
                  <a:pos x="33" y="6"/>
                </a:cxn>
                <a:cxn ang="0">
                  <a:pos x="25" y="6"/>
                </a:cxn>
                <a:cxn ang="0">
                  <a:pos x="17" y="7"/>
                </a:cxn>
                <a:cxn ang="0">
                  <a:pos x="8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99" h="7">
                  <a:moveTo>
                    <a:pt x="0" y="7"/>
                  </a:moveTo>
                  <a:lnTo>
                    <a:pt x="9" y="7"/>
                  </a:lnTo>
                  <a:lnTo>
                    <a:pt x="17" y="7"/>
                  </a:lnTo>
                  <a:lnTo>
                    <a:pt x="25" y="6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6"/>
                  </a:lnTo>
                  <a:lnTo>
                    <a:pt x="63" y="5"/>
                  </a:lnTo>
                  <a:lnTo>
                    <a:pt x="70" y="5"/>
                  </a:lnTo>
                  <a:lnTo>
                    <a:pt x="76" y="4"/>
                  </a:lnTo>
                  <a:lnTo>
                    <a:pt x="81" y="4"/>
                  </a:lnTo>
                  <a:lnTo>
                    <a:pt x="85" y="4"/>
                  </a:lnTo>
                  <a:lnTo>
                    <a:pt x="89" y="3"/>
                  </a:lnTo>
                  <a:lnTo>
                    <a:pt x="92" y="2"/>
                  </a:lnTo>
                  <a:lnTo>
                    <a:pt x="95" y="2"/>
                  </a:lnTo>
                  <a:lnTo>
                    <a:pt x="97" y="1"/>
                  </a:lnTo>
                  <a:lnTo>
                    <a:pt x="98" y="1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2"/>
                  </a:lnTo>
                  <a:lnTo>
                    <a:pt x="91" y="2"/>
                  </a:lnTo>
                  <a:lnTo>
                    <a:pt x="88" y="3"/>
                  </a:lnTo>
                  <a:lnTo>
                    <a:pt x="84" y="3"/>
                  </a:lnTo>
                  <a:lnTo>
                    <a:pt x="80" y="4"/>
                  </a:lnTo>
                  <a:lnTo>
                    <a:pt x="74" y="4"/>
                  </a:lnTo>
                  <a:lnTo>
                    <a:pt x="69" y="5"/>
                  </a:lnTo>
                  <a:lnTo>
                    <a:pt x="63" y="5"/>
                  </a:lnTo>
                  <a:lnTo>
                    <a:pt x="56" y="6"/>
                  </a:lnTo>
                  <a:lnTo>
                    <a:pt x="48" y="6"/>
                  </a:lnTo>
                  <a:lnTo>
                    <a:pt x="41" y="6"/>
                  </a:lnTo>
                  <a:lnTo>
                    <a:pt x="33" y="6"/>
                  </a:lnTo>
                  <a:lnTo>
                    <a:pt x="25" y="6"/>
                  </a:lnTo>
                  <a:lnTo>
                    <a:pt x="17" y="7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19" name="Freeform 1711"/>
            <p:cNvSpPr>
              <a:spLocks/>
            </p:cNvSpPr>
            <p:nvPr/>
          </p:nvSpPr>
          <p:spPr bwMode="auto">
            <a:xfrm>
              <a:off x="2787" y="2544"/>
              <a:ext cx="97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17" y="7"/>
                </a:cxn>
                <a:cxn ang="0">
                  <a:pos x="25" y="6"/>
                </a:cxn>
                <a:cxn ang="0">
                  <a:pos x="33" y="6"/>
                </a:cxn>
                <a:cxn ang="0">
                  <a:pos x="41" y="6"/>
                </a:cxn>
                <a:cxn ang="0">
                  <a:pos x="48" y="6"/>
                </a:cxn>
                <a:cxn ang="0">
                  <a:pos x="56" y="6"/>
                </a:cxn>
                <a:cxn ang="0">
                  <a:pos x="63" y="5"/>
                </a:cxn>
                <a:cxn ang="0">
                  <a:pos x="69" y="5"/>
                </a:cxn>
                <a:cxn ang="0">
                  <a:pos x="74" y="4"/>
                </a:cxn>
                <a:cxn ang="0">
                  <a:pos x="80" y="4"/>
                </a:cxn>
                <a:cxn ang="0">
                  <a:pos x="84" y="3"/>
                </a:cxn>
                <a:cxn ang="0">
                  <a:pos x="88" y="3"/>
                </a:cxn>
                <a:cxn ang="0">
                  <a:pos x="91" y="2"/>
                </a:cxn>
                <a:cxn ang="0">
                  <a:pos x="94" y="2"/>
                </a:cxn>
                <a:cxn ang="0">
                  <a:pos x="96" y="1"/>
                </a:cxn>
                <a:cxn ang="0">
                  <a:pos x="97" y="1"/>
                </a:cxn>
                <a:cxn ang="0">
                  <a:pos x="97" y="0"/>
                </a:cxn>
                <a:cxn ang="0">
                  <a:pos x="96" y="0"/>
                </a:cxn>
                <a:cxn ang="0">
                  <a:pos x="95" y="1"/>
                </a:cxn>
                <a:cxn ang="0">
                  <a:pos x="94" y="1"/>
                </a:cxn>
                <a:cxn ang="0">
                  <a:pos x="92" y="2"/>
                </a:cxn>
                <a:cxn ang="0">
                  <a:pos x="90" y="2"/>
                </a:cxn>
                <a:cxn ang="0">
                  <a:pos x="86" y="3"/>
                </a:cxn>
                <a:cxn ang="0">
                  <a:pos x="83" y="3"/>
                </a:cxn>
                <a:cxn ang="0">
                  <a:pos x="78" y="4"/>
                </a:cxn>
                <a:cxn ang="0">
                  <a:pos x="73" y="4"/>
                </a:cxn>
                <a:cxn ang="0">
                  <a:pos x="67" y="5"/>
                </a:cxn>
                <a:cxn ang="0">
                  <a:pos x="61" y="5"/>
                </a:cxn>
                <a:cxn ang="0">
                  <a:pos x="55" y="6"/>
                </a:cxn>
                <a:cxn ang="0">
                  <a:pos x="48" y="6"/>
                </a:cxn>
                <a:cxn ang="0">
                  <a:pos x="40" y="6"/>
                </a:cxn>
                <a:cxn ang="0">
                  <a:pos x="33" y="6"/>
                </a:cxn>
                <a:cxn ang="0">
                  <a:pos x="25" y="6"/>
                </a:cxn>
                <a:cxn ang="0">
                  <a:pos x="16" y="6"/>
                </a:cxn>
                <a:cxn ang="0">
                  <a:pos x="8" y="6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97" h="7">
                  <a:moveTo>
                    <a:pt x="0" y="7"/>
                  </a:moveTo>
                  <a:lnTo>
                    <a:pt x="8" y="7"/>
                  </a:lnTo>
                  <a:lnTo>
                    <a:pt x="17" y="7"/>
                  </a:lnTo>
                  <a:lnTo>
                    <a:pt x="25" y="6"/>
                  </a:lnTo>
                  <a:lnTo>
                    <a:pt x="33" y="6"/>
                  </a:lnTo>
                  <a:lnTo>
                    <a:pt x="41" y="6"/>
                  </a:lnTo>
                  <a:lnTo>
                    <a:pt x="48" y="6"/>
                  </a:lnTo>
                  <a:lnTo>
                    <a:pt x="56" y="6"/>
                  </a:lnTo>
                  <a:lnTo>
                    <a:pt x="63" y="5"/>
                  </a:lnTo>
                  <a:lnTo>
                    <a:pt x="69" y="5"/>
                  </a:lnTo>
                  <a:lnTo>
                    <a:pt x="74" y="4"/>
                  </a:lnTo>
                  <a:lnTo>
                    <a:pt x="80" y="4"/>
                  </a:lnTo>
                  <a:lnTo>
                    <a:pt x="84" y="3"/>
                  </a:lnTo>
                  <a:lnTo>
                    <a:pt x="88" y="3"/>
                  </a:lnTo>
                  <a:lnTo>
                    <a:pt x="91" y="2"/>
                  </a:lnTo>
                  <a:lnTo>
                    <a:pt x="94" y="2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7" y="0"/>
                  </a:lnTo>
                  <a:lnTo>
                    <a:pt x="96" y="0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92" y="2"/>
                  </a:lnTo>
                  <a:lnTo>
                    <a:pt x="90" y="2"/>
                  </a:lnTo>
                  <a:lnTo>
                    <a:pt x="86" y="3"/>
                  </a:lnTo>
                  <a:lnTo>
                    <a:pt x="83" y="3"/>
                  </a:lnTo>
                  <a:lnTo>
                    <a:pt x="78" y="4"/>
                  </a:lnTo>
                  <a:lnTo>
                    <a:pt x="73" y="4"/>
                  </a:lnTo>
                  <a:lnTo>
                    <a:pt x="67" y="5"/>
                  </a:lnTo>
                  <a:lnTo>
                    <a:pt x="61" y="5"/>
                  </a:lnTo>
                  <a:lnTo>
                    <a:pt x="55" y="6"/>
                  </a:lnTo>
                  <a:lnTo>
                    <a:pt x="48" y="6"/>
                  </a:lnTo>
                  <a:lnTo>
                    <a:pt x="40" y="6"/>
                  </a:lnTo>
                  <a:lnTo>
                    <a:pt x="33" y="6"/>
                  </a:lnTo>
                  <a:lnTo>
                    <a:pt x="25" y="6"/>
                  </a:lnTo>
                  <a:lnTo>
                    <a:pt x="16" y="6"/>
                  </a:lnTo>
                  <a:lnTo>
                    <a:pt x="8" y="6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20" name="Freeform 1712"/>
            <p:cNvSpPr>
              <a:spLocks/>
            </p:cNvSpPr>
            <p:nvPr/>
          </p:nvSpPr>
          <p:spPr bwMode="auto">
            <a:xfrm>
              <a:off x="2787" y="2544"/>
              <a:ext cx="96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6"/>
                </a:cxn>
                <a:cxn ang="0">
                  <a:pos x="16" y="6"/>
                </a:cxn>
                <a:cxn ang="0">
                  <a:pos x="25" y="6"/>
                </a:cxn>
                <a:cxn ang="0">
                  <a:pos x="33" y="6"/>
                </a:cxn>
                <a:cxn ang="0">
                  <a:pos x="40" y="6"/>
                </a:cxn>
                <a:cxn ang="0">
                  <a:pos x="48" y="6"/>
                </a:cxn>
                <a:cxn ang="0">
                  <a:pos x="55" y="6"/>
                </a:cxn>
                <a:cxn ang="0">
                  <a:pos x="61" y="5"/>
                </a:cxn>
                <a:cxn ang="0">
                  <a:pos x="67" y="5"/>
                </a:cxn>
                <a:cxn ang="0">
                  <a:pos x="73" y="4"/>
                </a:cxn>
                <a:cxn ang="0">
                  <a:pos x="78" y="4"/>
                </a:cxn>
                <a:cxn ang="0">
                  <a:pos x="83" y="3"/>
                </a:cxn>
                <a:cxn ang="0">
                  <a:pos x="86" y="3"/>
                </a:cxn>
                <a:cxn ang="0">
                  <a:pos x="90" y="2"/>
                </a:cxn>
                <a:cxn ang="0">
                  <a:pos x="92" y="2"/>
                </a:cxn>
                <a:cxn ang="0">
                  <a:pos x="94" y="1"/>
                </a:cxn>
                <a:cxn ang="0">
                  <a:pos x="95" y="1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4" y="1"/>
                </a:cxn>
                <a:cxn ang="0">
                  <a:pos x="92" y="1"/>
                </a:cxn>
                <a:cxn ang="0">
                  <a:pos x="90" y="2"/>
                </a:cxn>
                <a:cxn ang="0">
                  <a:pos x="88" y="2"/>
                </a:cxn>
                <a:cxn ang="0">
                  <a:pos x="84" y="3"/>
                </a:cxn>
                <a:cxn ang="0">
                  <a:pos x="80" y="4"/>
                </a:cxn>
                <a:cxn ang="0">
                  <a:pos x="75" y="4"/>
                </a:cxn>
                <a:cxn ang="0">
                  <a:pos x="69" y="4"/>
                </a:cxn>
                <a:cxn ang="0">
                  <a:pos x="63" y="5"/>
                </a:cxn>
                <a:cxn ang="0">
                  <a:pos x="57" y="5"/>
                </a:cxn>
                <a:cxn ang="0">
                  <a:pos x="50" y="6"/>
                </a:cxn>
                <a:cxn ang="0">
                  <a:pos x="42" y="6"/>
                </a:cxn>
                <a:cxn ang="0">
                  <a:pos x="34" y="6"/>
                </a:cxn>
                <a:cxn ang="0">
                  <a:pos x="26" y="6"/>
                </a:cxn>
                <a:cxn ang="0">
                  <a:pos x="17" y="6"/>
                </a:cxn>
                <a:cxn ang="0">
                  <a:pos x="9" y="6"/>
                </a:cxn>
                <a:cxn ang="0">
                  <a:pos x="0" y="6"/>
                </a:cxn>
                <a:cxn ang="0">
                  <a:pos x="0" y="7"/>
                </a:cxn>
              </a:cxnLst>
              <a:rect l="0" t="0" r="r" b="b"/>
              <a:pathLst>
                <a:path w="96" h="7">
                  <a:moveTo>
                    <a:pt x="0" y="7"/>
                  </a:moveTo>
                  <a:lnTo>
                    <a:pt x="8" y="6"/>
                  </a:lnTo>
                  <a:lnTo>
                    <a:pt x="16" y="6"/>
                  </a:lnTo>
                  <a:lnTo>
                    <a:pt x="25" y="6"/>
                  </a:lnTo>
                  <a:lnTo>
                    <a:pt x="33" y="6"/>
                  </a:lnTo>
                  <a:lnTo>
                    <a:pt x="40" y="6"/>
                  </a:lnTo>
                  <a:lnTo>
                    <a:pt x="48" y="6"/>
                  </a:lnTo>
                  <a:lnTo>
                    <a:pt x="55" y="6"/>
                  </a:lnTo>
                  <a:lnTo>
                    <a:pt x="61" y="5"/>
                  </a:lnTo>
                  <a:lnTo>
                    <a:pt x="67" y="5"/>
                  </a:lnTo>
                  <a:lnTo>
                    <a:pt x="73" y="4"/>
                  </a:lnTo>
                  <a:lnTo>
                    <a:pt x="78" y="4"/>
                  </a:lnTo>
                  <a:lnTo>
                    <a:pt x="83" y="3"/>
                  </a:lnTo>
                  <a:lnTo>
                    <a:pt x="86" y="3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4" y="1"/>
                  </a:lnTo>
                  <a:lnTo>
                    <a:pt x="95" y="1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4" y="1"/>
                  </a:lnTo>
                  <a:lnTo>
                    <a:pt x="92" y="1"/>
                  </a:lnTo>
                  <a:lnTo>
                    <a:pt x="90" y="2"/>
                  </a:lnTo>
                  <a:lnTo>
                    <a:pt x="88" y="2"/>
                  </a:lnTo>
                  <a:lnTo>
                    <a:pt x="84" y="3"/>
                  </a:lnTo>
                  <a:lnTo>
                    <a:pt x="80" y="4"/>
                  </a:lnTo>
                  <a:lnTo>
                    <a:pt x="75" y="4"/>
                  </a:lnTo>
                  <a:lnTo>
                    <a:pt x="69" y="4"/>
                  </a:lnTo>
                  <a:lnTo>
                    <a:pt x="63" y="5"/>
                  </a:lnTo>
                  <a:lnTo>
                    <a:pt x="57" y="5"/>
                  </a:lnTo>
                  <a:lnTo>
                    <a:pt x="50" y="6"/>
                  </a:lnTo>
                  <a:lnTo>
                    <a:pt x="42" y="6"/>
                  </a:lnTo>
                  <a:lnTo>
                    <a:pt x="34" y="6"/>
                  </a:lnTo>
                  <a:lnTo>
                    <a:pt x="26" y="6"/>
                  </a:lnTo>
                  <a:lnTo>
                    <a:pt x="17" y="6"/>
                  </a:lnTo>
                  <a:lnTo>
                    <a:pt x="9" y="6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21" name="Freeform 1713"/>
            <p:cNvSpPr>
              <a:spLocks/>
            </p:cNvSpPr>
            <p:nvPr/>
          </p:nvSpPr>
          <p:spPr bwMode="auto">
            <a:xfrm>
              <a:off x="2787" y="2544"/>
              <a:ext cx="9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9" y="6"/>
                </a:cxn>
                <a:cxn ang="0">
                  <a:pos x="17" y="6"/>
                </a:cxn>
                <a:cxn ang="0">
                  <a:pos x="26" y="6"/>
                </a:cxn>
                <a:cxn ang="0">
                  <a:pos x="34" y="6"/>
                </a:cxn>
                <a:cxn ang="0">
                  <a:pos x="42" y="6"/>
                </a:cxn>
                <a:cxn ang="0">
                  <a:pos x="50" y="6"/>
                </a:cxn>
                <a:cxn ang="0">
                  <a:pos x="57" y="5"/>
                </a:cxn>
                <a:cxn ang="0">
                  <a:pos x="63" y="5"/>
                </a:cxn>
                <a:cxn ang="0">
                  <a:pos x="69" y="4"/>
                </a:cxn>
                <a:cxn ang="0">
                  <a:pos x="75" y="4"/>
                </a:cxn>
                <a:cxn ang="0">
                  <a:pos x="80" y="4"/>
                </a:cxn>
                <a:cxn ang="0">
                  <a:pos x="84" y="3"/>
                </a:cxn>
                <a:cxn ang="0">
                  <a:pos x="88" y="2"/>
                </a:cxn>
                <a:cxn ang="0">
                  <a:pos x="90" y="2"/>
                </a:cxn>
                <a:cxn ang="0">
                  <a:pos x="92" y="1"/>
                </a:cxn>
                <a:cxn ang="0">
                  <a:pos x="94" y="1"/>
                </a:cxn>
                <a:cxn ang="0">
                  <a:pos x="94" y="0"/>
                </a:cxn>
                <a:cxn ang="0">
                  <a:pos x="92" y="0"/>
                </a:cxn>
                <a:cxn ang="0">
                  <a:pos x="92" y="1"/>
                </a:cxn>
                <a:cxn ang="0">
                  <a:pos x="91" y="1"/>
                </a:cxn>
                <a:cxn ang="0">
                  <a:pos x="89" y="2"/>
                </a:cxn>
                <a:cxn ang="0">
                  <a:pos x="86" y="2"/>
                </a:cxn>
                <a:cxn ang="0">
                  <a:pos x="83" y="3"/>
                </a:cxn>
                <a:cxn ang="0">
                  <a:pos x="79" y="4"/>
                </a:cxn>
                <a:cxn ang="0">
                  <a:pos x="74" y="4"/>
                </a:cxn>
                <a:cxn ang="0">
                  <a:pos x="68" y="4"/>
                </a:cxn>
                <a:cxn ang="0">
                  <a:pos x="62" y="5"/>
                </a:cxn>
                <a:cxn ang="0">
                  <a:pos x="56" y="5"/>
                </a:cxn>
                <a:cxn ang="0">
                  <a:pos x="49" y="6"/>
                </a:cxn>
                <a:cxn ang="0">
                  <a:pos x="41" y="6"/>
                </a:cxn>
                <a:cxn ang="0">
                  <a:pos x="33" y="6"/>
                </a:cxn>
                <a:cxn ang="0">
                  <a:pos x="25" y="6"/>
                </a:cxn>
                <a:cxn ang="0">
                  <a:pos x="17" y="6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94" h="6">
                  <a:moveTo>
                    <a:pt x="0" y="6"/>
                  </a:moveTo>
                  <a:lnTo>
                    <a:pt x="9" y="6"/>
                  </a:lnTo>
                  <a:lnTo>
                    <a:pt x="17" y="6"/>
                  </a:lnTo>
                  <a:lnTo>
                    <a:pt x="26" y="6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3" y="5"/>
                  </a:lnTo>
                  <a:lnTo>
                    <a:pt x="69" y="4"/>
                  </a:lnTo>
                  <a:lnTo>
                    <a:pt x="75" y="4"/>
                  </a:lnTo>
                  <a:lnTo>
                    <a:pt x="80" y="4"/>
                  </a:lnTo>
                  <a:lnTo>
                    <a:pt x="84" y="3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2" y="1"/>
                  </a:lnTo>
                  <a:lnTo>
                    <a:pt x="94" y="1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1" y="1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3" y="3"/>
                  </a:lnTo>
                  <a:lnTo>
                    <a:pt x="79" y="4"/>
                  </a:lnTo>
                  <a:lnTo>
                    <a:pt x="74" y="4"/>
                  </a:lnTo>
                  <a:lnTo>
                    <a:pt x="68" y="4"/>
                  </a:lnTo>
                  <a:lnTo>
                    <a:pt x="62" y="5"/>
                  </a:lnTo>
                  <a:lnTo>
                    <a:pt x="56" y="5"/>
                  </a:lnTo>
                  <a:lnTo>
                    <a:pt x="49" y="6"/>
                  </a:lnTo>
                  <a:lnTo>
                    <a:pt x="41" y="6"/>
                  </a:lnTo>
                  <a:lnTo>
                    <a:pt x="33" y="6"/>
                  </a:lnTo>
                  <a:lnTo>
                    <a:pt x="25" y="6"/>
                  </a:lnTo>
                  <a:lnTo>
                    <a:pt x="17" y="6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D9D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22" name="Freeform 1714"/>
            <p:cNvSpPr>
              <a:spLocks/>
            </p:cNvSpPr>
            <p:nvPr/>
          </p:nvSpPr>
          <p:spPr bwMode="auto">
            <a:xfrm>
              <a:off x="2787" y="2544"/>
              <a:ext cx="92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6"/>
                </a:cxn>
                <a:cxn ang="0">
                  <a:pos x="17" y="6"/>
                </a:cxn>
                <a:cxn ang="0">
                  <a:pos x="25" y="6"/>
                </a:cxn>
                <a:cxn ang="0">
                  <a:pos x="33" y="6"/>
                </a:cxn>
                <a:cxn ang="0">
                  <a:pos x="41" y="6"/>
                </a:cxn>
                <a:cxn ang="0">
                  <a:pos x="49" y="6"/>
                </a:cxn>
                <a:cxn ang="0">
                  <a:pos x="56" y="5"/>
                </a:cxn>
                <a:cxn ang="0">
                  <a:pos x="62" y="5"/>
                </a:cxn>
                <a:cxn ang="0">
                  <a:pos x="68" y="4"/>
                </a:cxn>
                <a:cxn ang="0">
                  <a:pos x="74" y="4"/>
                </a:cxn>
                <a:cxn ang="0">
                  <a:pos x="79" y="4"/>
                </a:cxn>
                <a:cxn ang="0">
                  <a:pos x="83" y="3"/>
                </a:cxn>
                <a:cxn ang="0">
                  <a:pos x="86" y="2"/>
                </a:cxn>
                <a:cxn ang="0">
                  <a:pos x="89" y="2"/>
                </a:cxn>
                <a:cxn ang="0">
                  <a:pos x="91" y="1"/>
                </a:cxn>
                <a:cxn ang="0">
                  <a:pos x="92" y="1"/>
                </a:cxn>
                <a:cxn ang="0">
                  <a:pos x="92" y="0"/>
                </a:cxn>
                <a:cxn ang="0">
                  <a:pos x="91" y="0"/>
                </a:cxn>
                <a:cxn ang="0">
                  <a:pos x="90" y="1"/>
                </a:cxn>
                <a:cxn ang="0">
                  <a:pos x="89" y="1"/>
                </a:cxn>
                <a:cxn ang="0">
                  <a:pos x="88" y="2"/>
                </a:cxn>
                <a:cxn ang="0">
                  <a:pos x="85" y="2"/>
                </a:cxn>
                <a:cxn ang="0">
                  <a:pos x="82" y="3"/>
                </a:cxn>
                <a:cxn ang="0">
                  <a:pos x="78" y="3"/>
                </a:cxn>
                <a:cxn ang="0">
                  <a:pos x="73" y="4"/>
                </a:cxn>
                <a:cxn ang="0">
                  <a:pos x="67" y="4"/>
                </a:cxn>
                <a:cxn ang="0">
                  <a:pos x="61" y="5"/>
                </a:cxn>
                <a:cxn ang="0">
                  <a:pos x="55" y="5"/>
                </a:cxn>
                <a:cxn ang="0">
                  <a:pos x="48" y="5"/>
                </a:cxn>
                <a:cxn ang="0">
                  <a:pos x="41" y="6"/>
                </a:cxn>
                <a:cxn ang="0">
                  <a:pos x="33" y="6"/>
                </a:cxn>
                <a:cxn ang="0">
                  <a:pos x="25" y="6"/>
                </a:cxn>
                <a:cxn ang="0">
                  <a:pos x="17" y="6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92" h="6">
                  <a:moveTo>
                    <a:pt x="0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25" y="6"/>
                  </a:lnTo>
                  <a:lnTo>
                    <a:pt x="33" y="6"/>
                  </a:lnTo>
                  <a:lnTo>
                    <a:pt x="41" y="6"/>
                  </a:lnTo>
                  <a:lnTo>
                    <a:pt x="49" y="6"/>
                  </a:lnTo>
                  <a:lnTo>
                    <a:pt x="56" y="5"/>
                  </a:lnTo>
                  <a:lnTo>
                    <a:pt x="62" y="5"/>
                  </a:lnTo>
                  <a:lnTo>
                    <a:pt x="68" y="4"/>
                  </a:lnTo>
                  <a:lnTo>
                    <a:pt x="74" y="4"/>
                  </a:lnTo>
                  <a:lnTo>
                    <a:pt x="79" y="4"/>
                  </a:lnTo>
                  <a:lnTo>
                    <a:pt x="83" y="3"/>
                  </a:lnTo>
                  <a:lnTo>
                    <a:pt x="86" y="2"/>
                  </a:lnTo>
                  <a:lnTo>
                    <a:pt x="89" y="2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90" y="1"/>
                  </a:lnTo>
                  <a:lnTo>
                    <a:pt x="89" y="1"/>
                  </a:lnTo>
                  <a:lnTo>
                    <a:pt x="88" y="2"/>
                  </a:lnTo>
                  <a:lnTo>
                    <a:pt x="85" y="2"/>
                  </a:lnTo>
                  <a:lnTo>
                    <a:pt x="82" y="3"/>
                  </a:lnTo>
                  <a:lnTo>
                    <a:pt x="78" y="3"/>
                  </a:lnTo>
                  <a:lnTo>
                    <a:pt x="73" y="4"/>
                  </a:lnTo>
                  <a:lnTo>
                    <a:pt x="67" y="4"/>
                  </a:lnTo>
                  <a:lnTo>
                    <a:pt x="61" y="5"/>
                  </a:lnTo>
                  <a:lnTo>
                    <a:pt x="55" y="5"/>
                  </a:lnTo>
                  <a:lnTo>
                    <a:pt x="48" y="5"/>
                  </a:lnTo>
                  <a:lnTo>
                    <a:pt x="41" y="6"/>
                  </a:lnTo>
                  <a:lnTo>
                    <a:pt x="33" y="6"/>
                  </a:lnTo>
                  <a:lnTo>
                    <a:pt x="25" y="6"/>
                  </a:lnTo>
                  <a:lnTo>
                    <a:pt x="17" y="6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B9B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23" name="Freeform 1715"/>
            <p:cNvSpPr>
              <a:spLocks/>
            </p:cNvSpPr>
            <p:nvPr/>
          </p:nvSpPr>
          <p:spPr bwMode="auto">
            <a:xfrm>
              <a:off x="2787" y="2544"/>
              <a:ext cx="91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6"/>
                </a:cxn>
                <a:cxn ang="0">
                  <a:pos x="17" y="6"/>
                </a:cxn>
                <a:cxn ang="0">
                  <a:pos x="25" y="6"/>
                </a:cxn>
                <a:cxn ang="0">
                  <a:pos x="33" y="6"/>
                </a:cxn>
                <a:cxn ang="0">
                  <a:pos x="41" y="6"/>
                </a:cxn>
                <a:cxn ang="0">
                  <a:pos x="48" y="5"/>
                </a:cxn>
                <a:cxn ang="0">
                  <a:pos x="55" y="5"/>
                </a:cxn>
                <a:cxn ang="0">
                  <a:pos x="61" y="5"/>
                </a:cxn>
                <a:cxn ang="0">
                  <a:pos x="67" y="4"/>
                </a:cxn>
                <a:cxn ang="0">
                  <a:pos x="73" y="4"/>
                </a:cxn>
                <a:cxn ang="0">
                  <a:pos x="78" y="3"/>
                </a:cxn>
                <a:cxn ang="0">
                  <a:pos x="82" y="3"/>
                </a:cxn>
                <a:cxn ang="0">
                  <a:pos x="85" y="2"/>
                </a:cxn>
                <a:cxn ang="0">
                  <a:pos x="88" y="2"/>
                </a:cxn>
                <a:cxn ang="0">
                  <a:pos x="89" y="1"/>
                </a:cxn>
                <a:cxn ang="0">
                  <a:pos x="90" y="1"/>
                </a:cxn>
                <a:cxn ang="0">
                  <a:pos x="91" y="0"/>
                </a:cxn>
                <a:cxn ang="0">
                  <a:pos x="90" y="0"/>
                </a:cxn>
                <a:cxn ang="0">
                  <a:pos x="89" y="1"/>
                </a:cxn>
                <a:cxn ang="0">
                  <a:pos x="88" y="1"/>
                </a:cxn>
                <a:cxn ang="0">
                  <a:pos x="86" y="2"/>
                </a:cxn>
                <a:cxn ang="0">
                  <a:pos x="84" y="2"/>
                </a:cxn>
                <a:cxn ang="0">
                  <a:pos x="80" y="3"/>
                </a:cxn>
                <a:cxn ang="0">
                  <a:pos x="76" y="3"/>
                </a:cxn>
                <a:cxn ang="0">
                  <a:pos x="71" y="4"/>
                </a:cxn>
                <a:cxn ang="0">
                  <a:pos x="66" y="4"/>
                </a:cxn>
                <a:cxn ang="0">
                  <a:pos x="60" y="4"/>
                </a:cxn>
                <a:cxn ang="0">
                  <a:pos x="54" y="5"/>
                </a:cxn>
                <a:cxn ang="0">
                  <a:pos x="47" y="5"/>
                </a:cxn>
                <a:cxn ang="0">
                  <a:pos x="40" y="6"/>
                </a:cxn>
                <a:cxn ang="0">
                  <a:pos x="32" y="6"/>
                </a:cxn>
                <a:cxn ang="0">
                  <a:pos x="25" y="6"/>
                </a:cxn>
                <a:cxn ang="0">
                  <a:pos x="16" y="6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91" h="6">
                  <a:moveTo>
                    <a:pt x="0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25" y="6"/>
                  </a:lnTo>
                  <a:lnTo>
                    <a:pt x="33" y="6"/>
                  </a:lnTo>
                  <a:lnTo>
                    <a:pt x="41" y="6"/>
                  </a:lnTo>
                  <a:lnTo>
                    <a:pt x="48" y="5"/>
                  </a:lnTo>
                  <a:lnTo>
                    <a:pt x="55" y="5"/>
                  </a:lnTo>
                  <a:lnTo>
                    <a:pt x="61" y="5"/>
                  </a:lnTo>
                  <a:lnTo>
                    <a:pt x="67" y="4"/>
                  </a:lnTo>
                  <a:lnTo>
                    <a:pt x="73" y="4"/>
                  </a:lnTo>
                  <a:lnTo>
                    <a:pt x="78" y="3"/>
                  </a:lnTo>
                  <a:lnTo>
                    <a:pt x="82" y="3"/>
                  </a:lnTo>
                  <a:lnTo>
                    <a:pt x="85" y="2"/>
                  </a:lnTo>
                  <a:lnTo>
                    <a:pt x="88" y="2"/>
                  </a:lnTo>
                  <a:lnTo>
                    <a:pt x="89" y="1"/>
                  </a:lnTo>
                  <a:lnTo>
                    <a:pt x="90" y="1"/>
                  </a:lnTo>
                  <a:lnTo>
                    <a:pt x="91" y="0"/>
                  </a:lnTo>
                  <a:lnTo>
                    <a:pt x="90" y="0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0" y="3"/>
                  </a:lnTo>
                  <a:lnTo>
                    <a:pt x="76" y="3"/>
                  </a:lnTo>
                  <a:lnTo>
                    <a:pt x="71" y="4"/>
                  </a:lnTo>
                  <a:lnTo>
                    <a:pt x="66" y="4"/>
                  </a:lnTo>
                  <a:lnTo>
                    <a:pt x="60" y="4"/>
                  </a:lnTo>
                  <a:lnTo>
                    <a:pt x="54" y="5"/>
                  </a:lnTo>
                  <a:lnTo>
                    <a:pt x="47" y="5"/>
                  </a:lnTo>
                  <a:lnTo>
                    <a:pt x="40" y="6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16" y="6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24" name="Freeform 1716"/>
            <p:cNvSpPr>
              <a:spLocks/>
            </p:cNvSpPr>
            <p:nvPr/>
          </p:nvSpPr>
          <p:spPr bwMode="auto">
            <a:xfrm>
              <a:off x="2787" y="2544"/>
              <a:ext cx="90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6"/>
                </a:cxn>
                <a:cxn ang="0">
                  <a:pos x="16" y="6"/>
                </a:cxn>
                <a:cxn ang="0">
                  <a:pos x="25" y="6"/>
                </a:cxn>
                <a:cxn ang="0">
                  <a:pos x="32" y="6"/>
                </a:cxn>
                <a:cxn ang="0">
                  <a:pos x="40" y="6"/>
                </a:cxn>
                <a:cxn ang="0">
                  <a:pos x="47" y="5"/>
                </a:cxn>
                <a:cxn ang="0">
                  <a:pos x="54" y="5"/>
                </a:cxn>
                <a:cxn ang="0">
                  <a:pos x="60" y="4"/>
                </a:cxn>
                <a:cxn ang="0">
                  <a:pos x="66" y="4"/>
                </a:cxn>
                <a:cxn ang="0">
                  <a:pos x="71" y="4"/>
                </a:cxn>
                <a:cxn ang="0">
                  <a:pos x="76" y="3"/>
                </a:cxn>
                <a:cxn ang="0">
                  <a:pos x="80" y="3"/>
                </a:cxn>
                <a:cxn ang="0">
                  <a:pos x="84" y="2"/>
                </a:cxn>
                <a:cxn ang="0">
                  <a:pos x="86" y="2"/>
                </a:cxn>
                <a:cxn ang="0">
                  <a:pos x="88" y="1"/>
                </a:cxn>
                <a:cxn ang="0">
                  <a:pos x="89" y="1"/>
                </a:cxn>
                <a:cxn ang="0">
                  <a:pos x="90" y="0"/>
                </a:cxn>
                <a:cxn ang="0">
                  <a:pos x="88" y="0"/>
                </a:cxn>
                <a:cxn ang="0">
                  <a:pos x="88" y="1"/>
                </a:cxn>
                <a:cxn ang="0">
                  <a:pos x="86" y="1"/>
                </a:cxn>
                <a:cxn ang="0">
                  <a:pos x="84" y="2"/>
                </a:cxn>
                <a:cxn ang="0">
                  <a:pos x="82" y="2"/>
                </a:cxn>
                <a:cxn ang="0">
                  <a:pos x="79" y="3"/>
                </a:cxn>
                <a:cxn ang="0">
                  <a:pos x="75" y="3"/>
                </a:cxn>
                <a:cxn ang="0">
                  <a:pos x="70" y="4"/>
                </a:cxn>
                <a:cxn ang="0">
                  <a:pos x="65" y="4"/>
                </a:cxn>
                <a:cxn ang="0">
                  <a:pos x="59" y="4"/>
                </a:cxn>
                <a:cxn ang="0">
                  <a:pos x="53" y="5"/>
                </a:cxn>
                <a:cxn ang="0">
                  <a:pos x="46" y="5"/>
                </a:cxn>
                <a:cxn ang="0">
                  <a:pos x="39" y="6"/>
                </a:cxn>
                <a:cxn ang="0">
                  <a:pos x="32" y="6"/>
                </a:cxn>
                <a:cxn ang="0">
                  <a:pos x="24" y="6"/>
                </a:cxn>
                <a:cxn ang="0">
                  <a:pos x="16" y="6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90" h="6">
                  <a:moveTo>
                    <a:pt x="0" y="6"/>
                  </a:moveTo>
                  <a:lnTo>
                    <a:pt x="8" y="6"/>
                  </a:lnTo>
                  <a:lnTo>
                    <a:pt x="16" y="6"/>
                  </a:lnTo>
                  <a:lnTo>
                    <a:pt x="25" y="6"/>
                  </a:lnTo>
                  <a:lnTo>
                    <a:pt x="32" y="6"/>
                  </a:lnTo>
                  <a:lnTo>
                    <a:pt x="40" y="6"/>
                  </a:lnTo>
                  <a:lnTo>
                    <a:pt x="47" y="5"/>
                  </a:lnTo>
                  <a:lnTo>
                    <a:pt x="54" y="5"/>
                  </a:lnTo>
                  <a:lnTo>
                    <a:pt x="60" y="4"/>
                  </a:lnTo>
                  <a:lnTo>
                    <a:pt x="66" y="4"/>
                  </a:lnTo>
                  <a:lnTo>
                    <a:pt x="71" y="4"/>
                  </a:lnTo>
                  <a:lnTo>
                    <a:pt x="76" y="3"/>
                  </a:lnTo>
                  <a:lnTo>
                    <a:pt x="80" y="3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4" y="2"/>
                  </a:lnTo>
                  <a:lnTo>
                    <a:pt x="82" y="2"/>
                  </a:lnTo>
                  <a:lnTo>
                    <a:pt x="79" y="3"/>
                  </a:lnTo>
                  <a:lnTo>
                    <a:pt x="75" y="3"/>
                  </a:lnTo>
                  <a:lnTo>
                    <a:pt x="70" y="4"/>
                  </a:lnTo>
                  <a:lnTo>
                    <a:pt x="65" y="4"/>
                  </a:lnTo>
                  <a:lnTo>
                    <a:pt x="59" y="4"/>
                  </a:lnTo>
                  <a:lnTo>
                    <a:pt x="53" y="5"/>
                  </a:lnTo>
                  <a:lnTo>
                    <a:pt x="46" y="5"/>
                  </a:lnTo>
                  <a:lnTo>
                    <a:pt x="39" y="6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16" y="6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898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25" name="Freeform 1717"/>
            <p:cNvSpPr>
              <a:spLocks/>
            </p:cNvSpPr>
            <p:nvPr/>
          </p:nvSpPr>
          <p:spPr bwMode="auto">
            <a:xfrm>
              <a:off x="2787" y="2544"/>
              <a:ext cx="88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6"/>
                </a:cxn>
                <a:cxn ang="0">
                  <a:pos x="16" y="6"/>
                </a:cxn>
                <a:cxn ang="0">
                  <a:pos x="24" y="6"/>
                </a:cxn>
                <a:cxn ang="0">
                  <a:pos x="32" y="6"/>
                </a:cxn>
                <a:cxn ang="0">
                  <a:pos x="39" y="6"/>
                </a:cxn>
                <a:cxn ang="0">
                  <a:pos x="46" y="5"/>
                </a:cxn>
                <a:cxn ang="0">
                  <a:pos x="53" y="5"/>
                </a:cxn>
                <a:cxn ang="0">
                  <a:pos x="59" y="4"/>
                </a:cxn>
                <a:cxn ang="0">
                  <a:pos x="65" y="4"/>
                </a:cxn>
                <a:cxn ang="0">
                  <a:pos x="70" y="4"/>
                </a:cxn>
                <a:cxn ang="0">
                  <a:pos x="75" y="3"/>
                </a:cxn>
                <a:cxn ang="0">
                  <a:pos x="79" y="3"/>
                </a:cxn>
                <a:cxn ang="0">
                  <a:pos x="82" y="2"/>
                </a:cxn>
                <a:cxn ang="0">
                  <a:pos x="84" y="2"/>
                </a:cxn>
                <a:cxn ang="0">
                  <a:pos x="86" y="1"/>
                </a:cxn>
                <a:cxn ang="0">
                  <a:pos x="88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6" y="1"/>
                </a:cxn>
                <a:cxn ang="0">
                  <a:pos x="85" y="1"/>
                </a:cxn>
                <a:cxn ang="0">
                  <a:pos x="83" y="2"/>
                </a:cxn>
                <a:cxn ang="0">
                  <a:pos x="81" y="2"/>
                </a:cxn>
                <a:cxn ang="0">
                  <a:pos x="78" y="3"/>
                </a:cxn>
                <a:cxn ang="0">
                  <a:pos x="73" y="3"/>
                </a:cxn>
                <a:cxn ang="0">
                  <a:pos x="69" y="4"/>
                </a:cxn>
                <a:cxn ang="0">
                  <a:pos x="64" y="4"/>
                </a:cxn>
                <a:cxn ang="0">
                  <a:pos x="58" y="4"/>
                </a:cxn>
                <a:cxn ang="0">
                  <a:pos x="52" y="5"/>
                </a:cxn>
                <a:cxn ang="0">
                  <a:pos x="46" y="5"/>
                </a:cxn>
                <a:cxn ang="0">
                  <a:pos x="39" y="5"/>
                </a:cxn>
                <a:cxn ang="0">
                  <a:pos x="31" y="6"/>
                </a:cxn>
                <a:cxn ang="0">
                  <a:pos x="24" y="6"/>
                </a:cxn>
                <a:cxn ang="0">
                  <a:pos x="16" y="6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8" h="6">
                  <a:moveTo>
                    <a:pt x="0" y="6"/>
                  </a:moveTo>
                  <a:lnTo>
                    <a:pt x="8" y="6"/>
                  </a:lnTo>
                  <a:lnTo>
                    <a:pt x="16" y="6"/>
                  </a:lnTo>
                  <a:lnTo>
                    <a:pt x="24" y="6"/>
                  </a:lnTo>
                  <a:lnTo>
                    <a:pt x="32" y="6"/>
                  </a:lnTo>
                  <a:lnTo>
                    <a:pt x="39" y="6"/>
                  </a:lnTo>
                  <a:lnTo>
                    <a:pt x="46" y="5"/>
                  </a:lnTo>
                  <a:lnTo>
                    <a:pt x="53" y="5"/>
                  </a:lnTo>
                  <a:lnTo>
                    <a:pt x="59" y="4"/>
                  </a:lnTo>
                  <a:lnTo>
                    <a:pt x="65" y="4"/>
                  </a:lnTo>
                  <a:lnTo>
                    <a:pt x="70" y="4"/>
                  </a:lnTo>
                  <a:lnTo>
                    <a:pt x="75" y="3"/>
                  </a:lnTo>
                  <a:lnTo>
                    <a:pt x="79" y="3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5" y="1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78" y="3"/>
                  </a:lnTo>
                  <a:lnTo>
                    <a:pt x="73" y="3"/>
                  </a:lnTo>
                  <a:lnTo>
                    <a:pt x="69" y="4"/>
                  </a:lnTo>
                  <a:lnTo>
                    <a:pt x="64" y="4"/>
                  </a:lnTo>
                  <a:lnTo>
                    <a:pt x="58" y="4"/>
                  </a:lnTo>
                  <a:lnTo>
                    <a:pt x="52" y="5"/>
                  </a:lnTo>
                  <a:lnTo>
                    <a:pt x="46" y="5"/>
                  </a:lnTo>
                  <a:lnTo>
                    <a:pt x="39" y="5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16" y="6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797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26" name="Freeform 1718"/>
            <p:cNvSpPr>
              <a:spLocks/>
            </p:cNvSpPr>
            <p:nvPr/>
          </p:nvSpPr>
          <p:spPr bwMode="auto">
            <a:xfrm>
              <a:off x="2787" y="2544"/>
              <a:ext cx="86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6"/>
                </a:cxn>
                <a:cxn ang="0">
                  <a:pos x="16" y="6"/>
                </a:cxn>
                <a:cxn ang="0">
                  <a:pos x="24" y="6"/>
                </a:cxn>
                <a:cxn ang="0">
                  <a:pos x="31" y="6"/>
                </a:cxn>
                <a:cxn ang="0">
                  <a:pos x="39" y="5"/>
                </a:cxn>
                <a:cxn ang="0">
                  <a:pos x="46" y="5"/>
                </a:cxn>
                <a:cxn ang="0">
                  <a:pos x="52" y="5"/>
                </a:cxn>
                <a:cxn ang="0">
                  <a:pos x="58" y="4"/>
                </a:cxn>
                <a:cxn ang="0">
                  <a:pos x="64" y="4"/>
                </a:cxn>
                <a:cxn ang="0">
                  <a:pos x="69" y="4"/>
                </a:cxn>
                <a:cxn ang="0">
                  <a:pos x="73" y="3"/>
                </a:cxn>
                <a:cxn ang="0">
                  <a:pos x="78" y="3"/>
                </a:cxn>
                <a:cxn ang="0">
                  <a:pos x="81" y="2"/>
                </a:cxn>
                <a:cxn ang="0">
                  <a:pos x="83" y="2"/>
                </a:cxn>
                <a:cxn ang="0">
                  <a:pos x="85" y="1"/>
                </a:cxn>
                <a:cxn ang="0">
                  <a:pos x="86" y="1"/>
                </a:cxn>
                <a:cxn ang="0">
                  <a:pos x="86" y="0"/>
                </a:cxn>
                <a:cxn ang="0">
                  <a:pos x="85" y="0"/>
                </a:cxn>
                <a:cxn ang="0">
                  <a:pos x="84" y="0"/>
                </a:cxn>
                <a:cxn ang="0">
                  <a:pos x="84" y="1"/>
                </a:cxn>
                <a:cxn ang="0">
                  <a:pos x="82" y="2"/>
                </a:cxn>
                <a:cxn ang="0">
                  <a:pos x="79" y="2"/>
                </a:cxn>
                <a:cxn ang="0">
                  <a:pos x="76" y="3"/>
                </a:cxn>
                <a:cxn ang="0">
                  <a:pos x="72" y="3"/>
                </a:cxn>
                <a:cxn ang="0">
                  <a:pos x="68" y="4"/>
                </a:cxn>
                <a:cxn ang="0">
                  <a:pos x="63" y="4"/>
                </a:cxn>
                <a:cxn ang="0">
                  <a:pos x="57" y="4"/>
                </a:cxn>
                <a:cxn ang="0">
                  <a:pos x="51" y="5"/>
                </a:cxn>
                <a:cxn ang="0">
                  <a:pos x="45" y="5"/>
                </a:cxn>
                <a:cxn ang="0">
                  <a:pos x="38" y="5"/>
                </a:cxn>
                <a:cxn ang="0">
                  <a:pos x="31" y="6"/>
                </a:cxn>
                <a:cxn ang="0">
                  <a:pos x="23" y="6"/>
                </a:cxn>
                <a:cxn ang="0">
                  <a:pos x="16" y="6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6" h="6">
                  <a:moveTo>
                    <a:pt x="0" y="6"/>
                  </a:moveTo>
                  <a:lnTo>
                    <a:pt x="8" y="6"/>
                  </a:lnTo>
                  <a:lnTo>
                    <a:pt x="16" y="6"/>
                  </a:lnTo>
                  <a:lnTo>
                    <a:pt x="24" y="6"/>
                  </a:lnTo>
                  <a:lnTo>
                    <a:pt x="31" y="6"/>
                  </a:lnTo>
                  <a:lnTo>
                    <a:pt x="39" y="5"/>
                  </a:lnTo>
                  <a:lnTo>
                    <a:pt x="46" y="5"/>
                  </a:lnTo>
                  <a:lnTo>
                    <a:pt x="52" y="5"/>
                  </a:lnTo>
                  <a:lnTo>
                    <a:pt x="58" y="4"/>
                  </a:lnTo>
                  <a:lnTo>
                    <a:pt x="64" y="4"/>
                  </a:lnTo>
                  <a:lnTo>
                    <a:pt x="69" y="4"/>
                  </a:lnTo>
                  <a:lnTo>
                    <a:pt x="73" y="3"/>
                  </a:lnTo>
                  <a:lnTo>
                    <a:pt x="78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4" y="0"/>
                  </a:lnTo>
                  <a:lnTo>
                    <a:pt x="84" y="1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6" y="3"/>
                  </a:lnTo>
                  <a:lnTo>
                    <a:pt x="72" y="3"/>
                  </a:lnTo>
                  <a:lnTo>
                    <a:pt x="68" y="4"/>
                  </a:lnTo>
                  <a:lnTo>
                    <a:pt x="63" y="4"/>
                  </a:lnTo>
                  <a:lnTo>
                    <a:pt x="57" y="4"/>
                  </a:lnTo>
                  <a:lnTo>
                    <a:pt x="51" y="5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1" y="6"/>
                  </a:lnTo>
                  <a:lnTo>
                    <a:pt x="23" y="6"/>
                  </a:lnTo>
                  <a:lnTo>
                    <a:pt x="16" y="6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595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27" name="Freeform 1719"/>
            <p:cNvSpPr>
              <a:spLocks/>
            </p:cNvSpPr>
            <p:nvPr/>
          </p:nvSpPr>
          <p:spPr bwMode="auto">
            <a:xfrm>
              <a:off x="2787" y="2544"/>
              <a:ext cx="85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6"/>
                </a:cxn>
                <a:cxn ang="0">
                  <a:pos x="16" y="6"/>
                </a:cxn>
                <a:cxn ang="0">
                  <a:pos x="23" y="6"/>
                </a:cxn>
                <a:cxn ang="0">
                  <a:pos x="31" y="6"/>
                </a:cxn>
                <a:cxn ang="0">
                  <a:pos x="38" y="5"/>
                </a:cxn>
                <a:cxn ang="0">
                  <a:pos x="45" y="5"/>
                </a:cxn>
                <a:cxn ang="0">
                  <a:pos x="51" y="5"/>
                </a:cxn>
                <a:cxn ang="0">
                  <a:pos x="57" y="4"/>
                </a:cxn>
                <a:cxn ang="0">
                  <a:pos x="63" y="4"/>
                </a:cxn>
                <a:cxn ang="0">
                  <a:pos x="68" y="4"/>
                </a:cxn>
                <a:cxn ang="0">
                  <a:pos x="72" y="3"/>
                </a:cxn>
                <a:cxn ang="0">
                  <a:pos x="76" y="3"/>
                </a:cxn>
                <a:cxn ang="0">
                  <a:pos x="79" y="2"/>
                </a:cxn>
                <a:cxn ang="0">
                  <a:pos x="82" y="2"/>
                </a:cxn>
                <a:cxn ang="0">
                  <a:pos x="84" y="1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4" y="0"/>
                </a:cxn>
                <a:cxn ang="0">
                  <a:pos x="83" y="1"/>
                </a:cxn>
                <a:cxn ang="0">
                  <a:pos x="82" y="1"/>
                </a:cxn>
                <a:cxn ang="0">
                  <a:pos x="80" y="2"/>
                </a:cxn>
                <a:cxn ang="0">
                  <a:pos x="77" y="2"/>
                </a:cxn>
                <a:cxn ang="0">
                  <a:pos x="73" y="3"/>
                </a:cxn>
                <a:cxn ang="0">
                  <a:pos x="69" y="3"/>
                </a:cxn>
                <a:cxn ang="0">
                  <a:pos x="65" y="4"/>
                </a:cxn>
                <a:cxn ang="0">
                  <a:pos x="59" y="4"/>
                </a:cxn>
                <a:cxn ang="0">
                  <a:pos x="53" y="4"/>
                </a:cxn>
                <a:cxn ang="0">
                  <a:pos x="46" y="5"/>
                </a:cxn>
                <a:cxn ang="0">
                  <a:pos x="40" y="5"/>
                </a:cxn>
                <a:cxn ang="0">
                  <a:pos x="32" y="5"/>
                </a:cxn>
                <a:cxn ang="0">
                  <a:pos x="24" y="6"/>
                </a:cxn>
                <a:cxn ang="0">
                  <a:pos x="16" y="6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5" h="6">
                  <a:moveTo>
                    <a:pt x="0" y="6"/>
                  </a:moveTo>
                  <a:lnTo>
                    <a:pt x="8" y="6"/>
                  </a:lnTo>
                  <a:lnTo>
                    <a:pt x="16" y="6"/>
                  </a:lnTo>
                  <a:lnTo>
                    <a:pt x="23" y="6"/>
                  </a:lnTo>
                  <a:lnTo>
                    <a:pt x="31" y="6"/>
                  </a:lnTo>
                  <a:lnTo>
                    <a:pt x="38" y="5"/>
                  </a:lnTo>
                  <a:lnTo>
                    <a:pt x="45" y="5"/>
                  </a:lnTo>
                  <a:lnTo>
                    <a:pt x="51" y="5"/>
                  </a:lnTo>
                  <a:lnTo>
                    <a:pt x="57" y="4"/>
                  </a:lnTo>
                  <a:lnTo>
                    <a:pt x="63" y="4"/>
                  </a:lnTo>
                  <a:lnTo>
                    <a:pt x="68" y="4"/>
                  </a:lnTo>
                  <a:lnTo>
                    <a:pt x="72" y="3"/>
                  </a:lnTo>
                  <a:lnTo>
                    <a:pt x="76" y="3"/>
                  </a:lnTo>
                  <a:lnTo>
                    <a:pt x="79" y="2"/>
                  </a:lnTo>
                  <a:lnTo>
                    <a:pt x="82" y="2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4" y="0"/>
                  </a:lnTo>
                  <a:lnTo>
                    <a:pt x="83" y="1"/>
                  </a:lnTo>
                  <a:lnTo>
                    <a:pt x="82" y="1"/>
                  </a:lnTo>
                  <a:lnTo>
                    <a:pt x="80" y="2"/>
                  </a:lnTo>
                  <a:lnTo>
                    <a:pt x="77" y="2"/>
                  </a:lnTo>
                  <a:lnTo>
                    <a:pt x="73" y="3"/>
                  </a:lnTo>
                  <a:lnTo>
                    <a:pt x="69" y="3"/>
                  </a:lnTo>
                  <a:lnTo>
                    <a:pt x="65" y="4"/>
                  </a:lnTo>
                  <a:lnTo>
                    <a:pt x="59" y="4"/>
                  </a:lnTo>
                  <a:lnTo>
                    <a:pt x="53" y="4"/>
                  </a:lnTo>
                  <a:lnTo>
                    <a:pt x="46" y="5"/>
                  </a:lnTo>
                  <a:lnTo>
                    <a:pt x="40" y="5"/>
                  </a:lnTo>
                  <a:lnTo>
                    <a:pt x="32" y="5"/>
                  </a:lnTo>
                  <a:lnTo>
                    <a:pt x="24" y="6"/>
                  </a:lnTo>
                  <a:lnTo>
                    <a:pt x="16" y="6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393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28" name="Freeform 1720"/>
            <p:cNvSpPr>
              <a:spLocks/>
            </p:cNvSpPr>
            <p:nvPr/>
          </p:nvSpPr>
          <p:spPr bwMode="auto">
            <a:xfrm>
              <a:off x="2787" y="2544"/>
              <a:ext cx="8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6"/>
                </a:cxn>
                <a:cxn ang="0">
                  <a:pos x="16" y="6"/>
                </a:cxn>
                <a:cxn ang="0">
                  <a:pos x="24" y="6"/>
                </a:cxn>
                <a:cxn ang="0">
                  <a:pos x="32" y="5"/>
                </a:cxn>
                <a:cxn ang="0">
                  <a:pos x="40" y="5"/>
                </a:cxn>
                <a:cxn ang="0">
                  <a:pos x="46" y="5"/>
                </a:cxn>
                <a:cxn ang="0">
                  <a:pos x="53" y="4"/>
                </a:cxn>
                <a:cxn ang="0">
                  <a:pos x="59" y="4"/>
                </a:cxn>
                <a:cxn ang="0">
                  <a:pos x="65" y="4"/>
                </a:cxn>
                <a:cxn ang="0">
                  <a:pos x="69" y="3"/>
                </a:cxn>
                <a:cxn ang="0">
                  <a:pos x="73" y="3"/>
                </a:cxn>
                <a:cxn ang="0">
                  <a:pos x="77" y="2"/>
                </a:cxn>
                <a:cxn ang="0">
                  <a:pos x="80" y="2"/>
                </a:cxn>
                <a:cxn ang="0">
                  <a:pos x="82" y="1"/>
                </a:cxn>
                <a:cxn ang="0">
                  <a:pos x="83" y="1"/>
                </a:cxn>
                <a:cxn ang="0">
                  <a:pos x="84" y="0"/>
                </a:cxn>
                <a:cxn ang="0">
                  <a:pos x="82" y="0"/>
                </a:cxn>
                <a:cxn ang="0">
                  <a:pos x="82" y="1"/>
                </a:cxn>
                <a:cxn ang="0">
                  <a:pos x="80" y="1"/>
                </a:cxn>
                <a:cxn ang="0">
                  <a:pos x="78" y="2"/>
                </a:cxn>
                <a:cxn ang="0">
                  <a:pos x="76" y="2"/>
                </a:cxn>
                <a:cxn ang="0">
                  <a:pos x="72" y="3"/>
                </a:cxn>
                <a:cxn ang="0">
                  <a:pos x="68" y="3"/>
                </a:cxn>
                <a:cxn ang="0">
                  <a:pos x="63" y="4"/>
                </a:cxn>
                <a:cxn ang="0">
                  <a:pos x="58" y="4"/>
                </a:cxn>
                <a:cxn ang="0">
                  <a:pos x="52" y="4"/>
                </a:cxn>
                <a:cxn ang="0">
                  <a:pos x="46" y="5"/>
                </a:cxn>
                <a:cxn ang="0">
                  <a:pos x="39" y="5"/>
                </a:cxn>
                <a:cxn ang="0">
                  <a:pos x="31" y="5"/>
                </a:cxn>
                <a:cxn ang="0">
                  <a:pos x="24" y="6"/>
                </a:cxn>
                <a:cxn ang="0">
                  <a:pos x="16" y="6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4" h="6">
                  <a:moveTo>
                    <a:pt x="0" y="6"/>
                  </a:moveTo>
                  <a:lnTo>
                    <a:pt x="8" y="6"/>
                  </a:lnTo>
                  <a:lnTo>
                    <a:pt x="16" y="6"/>
                  </a:lnTo>
                  <a:lnTo>
                    <a:pt x="24" y="6"/>
                  </a:lnTo>
                  <a:lnTo>
                    <a:pt x="32" y="5"/>
                  </a:lnTo>
                  <a:lnTo>
                    <a:pt x="40" y="5"/>
                  </a:lnTo>
                  <a:lnTo>
                    <a:pt x="46" y="5"/>
                  </a:lnTo>
                  <a:lnTo>
                    <a:pt x="53" y="4"/>
                  </a:lnTo>
                  <a:lnTo>
                    <a:pt x="59" y="4"/>
                  </a:lnTo>
                  <a:lnTo>
                    <a:pt x="65" y="4"/>
                  </a:lnTo>
                  <a:lnTo>
                    <a:pt x="69" y="3"/>
                  </a:lnTo>
                  <a:lnTo>
                    <a:pt x="73" y="3"/>
                  </a:lnTo>
                  <a:lnTo>
                    <a:pt x="77" y="2"/>
                  </a:lnTo>
                  <a:lnTo>
                    <a:pt x="80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2" y="3"/>
                  </a:lnTo>
                  <a:lnTo>
                    <a:pt x="68" y="3"/>
                  </a:lnTo>
                  <a:lnTo>
                    <a:pt x="63" y="4"/>
                  </a:lnTo>
                  <a:lnTo>
                    <a:pt x="58" y="4"/>
                  </a:lnTo>
                  <a:lnTo>
                    <a:pt x="52" y="4"/>
                  </a:lnTo>
                  <a:lnTo>
                    <a:pt x="46" y="5"/>
                  </a:lnTo>
                  <a:lnTo>
                    <a:pt x="39" y="5"/>
                  </a:lnTo>
                  <a:lnTo>
                    <a:pt x="31" y="5"/>
                  </a:lnTo>
                  <a:lnTo>
                    <a:pt x="24" y="6"/>
                  </a:lnTo>
                  <a:lnTo>
                    <a:pt x="16" y="6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29" name="Freeform 1721"/>
            <p:cNvSpPr>
              <a:spLocks/>
            </p:cNvSpPr>
            <p:nvPr/>
          </p:nvSpPr>
          <p:spPr bwMode="auto">
            <a:xfrm>
              <a:off x="2787" y="2544"/>
              <a:ext cx="82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6"/>
                </a:cxn>
                <a:cxn ang="0">
                  <a:pos x="16" y="6"/>
                </a:cxn>
                <a:cxn ang="0">
                  <a:pos x="24" y="6"/>
                </a:cxn>
                <a:cxn ang="0">
                  <a:pos x="31" y="5"/>
                </a:cxn>
                <a:cxn ang="0">
                  <a:pos x="39" y="5"/>
                </a:cxn>
                <a:cxn ang="0">
                  <a:pos x="46" y="5"/>
                </a:cxn>
                <a:cxn ang="0">
                  <a:pos x="52" y="4"/>
                </a:cxn>
                <a:cxn ang="0">
                  <a:pos x="58" y="4"/>
                </a:cxn>
                <a:cxn ang="0">
                  <a:pos x="63" y="4"/>
                </a:cxn>
                <a:cxn ang="0">
                  <a:pos x="68" y="3"/>
                </a:cxn>
                <a:cxn ang="0">
                  <a:pos x="72" y="3"/>
                </a:cxn>
                <a:cxn ang="0">
                  <a:pos x="76" y="2"/>
                </a:cxn>
                <a:cxn ang="0">
                  <a:pos x="78" y="2"/>
                </a:cxn>
                <a:cxn ang="0">
                  <a:pos x="80" y="1"/>
                </a:cxn>
                <a:cxn ang="0">
                  <a:pos x="82" y="1"/>
                </a:cxn>
                <a:cxn ang="0">
                  <a:pos x="82" y="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79" y="1"/>
                </a:cxn>
                <a:cxn ang="0">
                  <a:pos x="77" y="2"/>
                </a:cxn>
                <a:cxn ang="0">
                  <a:pos x="74" y="2"/>
                </a:cxn>
                <a:cxn ang="0">
                  <a:pos x="71" y="3"/>
                </a:cxn>
                <a:cxn ang="0">
                  <a:pos x="67" y="3"/>
                </a:cxn>
                <a:cxn ang="0">
                  <a:pos x="62" y="4"/>
                </a:cxn>
                <a:cxn ang="0">
                  <a:pos x="57" y="4"/>
                </a:cxn>
                <a:cxn ang="0">
                  <a:pos x="51" y="4"/>
                </a:cxn>
                <a:cxn ang="0">
                  <a:pos x="45" y="5"/>
                </a:cxn>
                <a:cxn ang="0">
                  <a:pos x="38" y="5"/>
                </a:cxn>
                <a:cxn ang="0">
                  <a:pos x="31" y="5"/>
                </a:cxn>
                <a:cxn ang="0">
                  <a:pos x="23" y="5"/>
                </a:cxn>
                <a:cxn ang="0">
                  <a:pos x="16" y="6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2" h="6">
                  <a:moveTo>
                    <a:pt x="0" y="6"/>
                  </a:moveTo>
                  <a:lnTo>
                    <a:pt x="8" y="6"/>
                  </a:lnTo>
                  <a:lnTo>
                    <a:pt x="16" y="6"/>
                  </a:lnTo>
                  <a:lnTo>
                    <a:pt x="24" y="6"/>
                  </a:lnTo>
                  <a:lnTo>
                    <a:pt x="31" y="5"/>
                  </a:lnTo>
                  <a:lnTo>
                    <a:pt x="39" y="5"/>
                  </a:lnTo>
                  <a:lnTo>
                    <a:pt x="46" y="5"/>
                  </a:lnTo>
                  <a:lnTo>
                    <a:pt x="52" y="4"/>
                  </a:lnTo>
                  <a:lnTo>
                    <a:pt x="58" y="4"/>
                  </a:lnTo>
                  <a:lnTo>
                    <a:pt x="63" y="4"/>
                  </a:lnTo>
                  <a:lnTo>
                    <a:pt x="68" y="3"/>
                  </a:lnTo>
                  <a:lnTo>
                    <a:pt x="72" y="3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80" y="1"/>
                  </a:lnTo>
                  <a:lnTo>
                    <a:pt x="82" y="1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9" y="1"/>
                  </a:lnTo>
                  <a:lnTo>
                    <a:pt x="77" y="2"/>
                  </a:lnTo>
                  <a:lnTo>
                    <a:pt x="74" y="2"/>
                  </a:lnTo>
                  <a:lnTo>
                    <a:pt x="71" y="3"/>
                  </a:lnTo>
                  <a:lnTo>
                    <a:pt x="67" y="3"/>
                  </a:lnTo>
                  <a:lnTo>
                    <a:pt x="62" y="4"/>
                  </a:lnTo>
                  <a:lnTo>
                    <a:pt x="57" y="4"/>
                  </a:lnTo>
                  <a:lnTo>
                    <a:pt x="51" y="4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1" y="5"/>
                  </a:lnTo>
                  <a:lnTo>
                    <a:pt x="23" y="5"/>
                  </a:lnTo>
                  <a:lnTo>
                    <a:pt x="16" y="6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090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30" name="Freeform 1722"/>
            <p:cNvSpPr>
              <a:spLocks/>
            </p:cNvSpPr>
            <p:nvPr/>
          </p:nvSpPr>
          <p:spPr bwMode="auto">
            <a:xfrm>
              <a:off x="2787" y="2544"/>
              <a:ext cx="80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6"/>
                </a:cxn>
                <a:cxn ang="0">
                  <a:pos x="16" y="6"/>
                </a:cxn>
                <a:cxn ang="0">
                  <a:pos x="23" y="5"/>
                </a:cxn>
                <a:cxn ang="0">
                  <a:pos x="31" y="5"/>
                </a:cxn>
                <a:cxn ang="0">
                  <a:pos x="38" y="5"/>
                </a:cxn>
                <a:cxn ang="0">
                  <a:pos x="45" y="5"/>
                </a:cxn>
                <a:cxn ang="0">
                  <a:pos x="51" y="4"/>
                </a:cxn>
                <a:cxn ang="0">
                  <a:pos x="57" y="4"/>
                </a:cxn>
                <a:cxn ang="0">
                  <a:pos x="62" y="4"/>
                </a:cxn>
                <a:cxn ang="0">
                  <a:pos x="67" y="3"/>
                </a:cxn>
                <a:cxn ang="0">
                  <a:pos x="71" y="3"/>
                </a:cxn>
                <a:cxn ang="0">
                  <a:pos x="74" y="2"/>
                </a:cxn>
                <a:cxn ang="0">
                  <a:pos x="77" y="2"/>
                </a:cxn>
                <a:cxn ang="0">
                  <a:pos x="79" y="1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78" y="1"/>
                </a:cxn>
                <a:cxn ang="0">
                  <a:pos x="76" y="2"/>
                </a:cxn>
                <a:cxn ang="0">
                  <a:pos x="73" y="2"/>
                </a:cxn>
                <a:cxn ang="0">
                  <a:pos x="69" y="3"/>
                </a:cxn>
                <a:cxn ang="0">
                  <a:pos x="65" y="3"/>
                </a:cxn>
                <a:cxn ang="0">
                  <a:pos x="61" y="4"/>
                </a:cxn>
                <a:cxn ang="0">
                  <a:pos x="56" y="4"/>
                </a:cxn>
                <a:cxn ang="0">
                  <a:pos x="50" y="4"/>
                </a:cxn>
                <a:cxn ang="0">
                  <a:pos x="44" y="4"/>
                </a:cxn>
                <a:cxn ang="0">
                  <a:pos x="37" y="5"/>
                </a:cxn>
                <a:cxn ang="0">
                  <a:pos x="30" y="5"/>
                </a:cxn>
                <a:cxn ang="0">
                  <a:pos x="23" y="5"/>
                </a:cxn>
                <a:cxn ang="0">
                  <a:pos x="15" y="5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0" h="6">
                  <a:moveTo>
                    <a:pt x="0" y="6"/>
                  </a:moveTo>
                  <a:lnTo>
                    <a:pt x="8" y="6"/>
                  </a:lnTo>
                  <a:lnTo>
                    <a:pt x="16" y="6"/>
                  </a:lnTo>
                  <a:lnTo>
                    <a:pt x="23" y="5"/>
                  </a:lnTo>
                  <a:lnTo>
                    <a:pt x="31" y="5"/>
                  </a:lnTo>
                  <a:lnTo>
                    <a:pt x="38" y="5"/>
                  </a:lnTo>
                  <a:lnTo>
                    <a:pt x="45" y="5"/>
                  </a:lnTo>
                  <a:lnTo>
                    <a:pt x="51" y="4"/>
                  </a:lnTo>
                  <a:lnTo>
                    <a:pt x="57" y="4"/>
                  </a:lnTo>
                  <a:lnTo>
                    <a:pt x="62" y="4"/>
                  </a:lnTo>
                  <a:lnTo>
                    <a:pt x="67" y="3"/>
                  </a:lnTo>
                  <a:lnTo>
                    <a:pt x="71" y="3"/>
                  </a:lnTo>
                  <a:lnTo>
                    <a:pt x="74" y="2"/>
                  </a:lnTo>
                  <a:lnTo>
                    <a:pt x="77" y="2"/>
                  </a:lnTo>
                  <a:lnTo>
                    <a:pt x="79" y="1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8" y="1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69" y="3"/>
                  </a:lnTo>
                  <a:lnTo>
                    <a:pt x="65" y="3"/>
                  </a:lnTo>
                  <a:lnTo>
                    <a:pt x="61" y="4"/>
                  </a:lnTo>
                  <a:lnTo>
                    <a:pt x="56" y="4"/>
                  </a:lnTo>
                  <a:lnTo>
                    <a:pt x="50" y="4"/>
                  </a:lnTo>
                  <a:lnTo>
                    <a:pt x="44" y="4"/>
                  </a:lnTo>
                  <a:lnTo>
                    <a:pt x="37" y="5"/>
                  </a:lnTo>
                  <a:lnTo>
                    <a:pt x="30" y="5"/>
                  </a:lnTo>
                  <a:lnTo>
                    <a:pt x="23" y="5"/>
                  </a:lnTo>
                  <a:lnTo>
                    <a:pt x="15" y="5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E8E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31" name="Freeform 1723"/>
            <p:cNvSpPr>
              <a:spLocks/>
            </p:cNvSpPr>
            <p:nvPr/>
          </p:nvSpPr>
          <p:spPr bwMode="auto">
            <a:xfrm>
              <a:off x="2787" y="2544"/>
              <a:ext cx="79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6"/>
                </a:cxn>
                <a:cxn ang="0">
                  <a:pos x="15" y="5"/>
                </a:cxn>
                <a:cxn ang="0">
                  <a:pos x="23" y="5"/>
                </a:cxn>
                <a:cxn ang="0">
                  <a:pos x="30" y="5"/>
                </a:cxn>
                <a:cxn ang="0">
                  <a:pos x="37" y="5"/>
                </a:cxn>
                <a:cxn ang="0">
                  <a:pos x="44" y="4"/>
                </a:cxn>
                <a:cxn ang="0">
                  <a:pos x="50" y="4"/>
                </a:cxn>
                <a:cxn ang="0">
                  <a:pos x="56" y="4"/>
                </a:cxn>
                <a:cxn ang="0">
                  <a:pos x="61" y="4"/>
                </a:cxn>
                <a:cxn ang="0">
                  <a:pos x="65" y="3"/>
                </a:cxn>
                <a:cxn ang="0">
                  <a:pos x="69" y="3"/>
                </a:cxn>
                <a:cxn ang="0">
                  <a:pos x="73" y="2"/>
                </a:cxn>
                <a:cxn ang="0">
                  <a:pos x="76" y="2"/>
                </a:cxn>
                <a:cxn ang="0">
                  <a:pos x="78" y="1"/>
                </a:cxn>
                <a:cxn ang="0">
                  <a:pos x="78" y="0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77" y="0"/>
                </a:cxn>
                <a:cxn ang="0">
                  <a:pos x="76" y="1"/>
                </a:cxn>
                <a:cxn ang="0">
                  <a:pos x="74" y="2"/>
                </a:cxn>
                <a:cxn ang="0">
                  <a:pos x="71" y="2"/>
                </a:cxn>
                <a:cxn ang="0">
                  <a:pos x="68" y="2"/>
                </a:cxn>
                <a:cxn ang="0">
                  <a:pos x="64" y="3"/>
                </a:cxn>
                <a:cxn ang="0">
                  <a:pos x="60" y="4"/>
                </a:cxn>
                <a:cxn ang="0">
                  <a:pos x="55" y="4"/>
                </a:cxn>
                <a:cxn ang="0">
                  <a:pos x="49" y="4"/>
                </a:cxn>
                <a:cxn ang="0">
                  <a:pos x="43" y="4"/>
                </a:cxn>
                <a:cxn ang="0">
                  <a:pos x="36" y="5"/>
                </a:cxn>
                <a:cxn ang="0">
                  <a:pos x="29" y="5"/>
                </a:cxn>
                <a:cxn ang="0">
                  <a:pos x="23" y="5"/>
                </a:cxn>
                <a:cxn ang="0">
                  <a:pos x="15" y="5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0" y="6"/>
                </a:cxn>
              </a:cxnLst>
              <a:rect l="0" t="0" r="r" b="b"/>
              <a:pathLst>
                <a:path w="79" h="6">
                  <a:moveTo>
                    <a:pt x="0" y="6"/>
                  </a:moveTo>
                  <a:lnTo>
                    <a:pt x="8" y="6"/>
                  </a:lnTo>
                  <a:lnTo>
                    <a:pt x="15" y="5"/>
                  </a:lnTo>
                  <a:lnTo>
                    <a:pt x="23" y="5"/>
                  </a:lnTo>
                  <a:lnTo>
                    <a:pt x="30" y="5"/>
                  </a:lnTo>
                  <a:lnTo>
                    <a:pt x="37" y="5"/>
                  </a:lnTo>
                  <a:lnTo>
                    <a:pt x="44" y="4"/>
                  </a:lnTo>
                  <a:lnTo>
                    <a:pt x="50" y="4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5" y="3"/>
                  </a:lnTo>
                  <a:lnTo>
                    <a:pt x="69" y="3"/>
                  </a:lnTo>
                  <a:lnTo>
                    <a:pt x="73" y="2"/>
                  </a:lnTo>
                  <a:lnTo>
                    <a:pt x="76" y="2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6" y="1"/>
                  </a:lnTo>
                  <a:lnTo>
                    <a:pt x="74" y="2"/>
                  </a:lnTo>
                  <a:lnTo>
                    <a:pt x="71" y="2"/>
                  </a:lnTo>
                  <a:lnTo>
                    <a:pt x="68" y="2"/>
                  </a:lnTo>
                  <a:lnTo>
                    <a:pt x="64" y="3"/>
                  </a:lnTo>
                  <a:lnTo>
                    <a:pt x="60" y="4"/>
                  </a:lnTo>
                  <a:lnTo>
                    <a:pt x="55" y="4"/>
                  </a:lnTo>
                  <a:lnTo>
                    <a:pt x="49" y="4"/>
                  </a:lnTo>
                  <a:lnTo>
                    <a:pt x="43" y="4"/>
                  </a:lnTo>
                  <a:lnTo>
                    <a:pt x="36" y="5"/>
                  </a:lnTo>
                  <a:lnTo>
                    <a:pt x="29" y="5"/>
                  </a:lnTo>
                  <a:lnTo>
                    <a:pt x="23" y="5"/>
                  </a:lnTo>
                  <a:lnTo>
                    <a:pt x="15" y="5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32" name="Freeform 1724"/>
            <p:cNvSpPr>
              <a:spLocks/>
            </p:cNvSpPr>
            <p:nvPr/>
          </p:nvSpPr>
          <p:spPr bwMode="auto">
            <a:xfrm>
              <a:off x="2787" y="2544"/>
              <a:ext cx="78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5"/>
                </a:cxn>
                <a:cxn ang="0">
                  <a:pos x="15" y="5"/>
                </a:cxn>
                <a:cxn ang="0">
                  <a:pos x="23" y="5"/>
                </a:cxn>
                <a:cxn ang="0">
                  <a:pos x="29" y="5"/>
                </a:cxn>
                <a:cxn ang="0">
                  <a:pos x="36" y="5"/>
                </a:cxn>
                <a:cxn ang="0">
                  <a:pos x="43" y="4"/>
                </a:cxn>
                <a:cxn ang="0">
                  <a:pos x="49" y="4"/>
                </a:cxn>
                <a:cxn ang="0">
                  <a:pos x="55" y="4"/>
                </a:cxn>
                <a:cxn ang="0">
                  <a:pos x="60" y="4"/>
                </a:cxn>
                <a:cxn ang="0">
                  <a:pos x="64" y="3"/>
                </a:cxn>
                <a:cxn ang="0">
                  <a:pos x="68" y="2"/>
                </a:cxn>
                <a:cxn ang="0">
                  <a:pos x="71" y="2"/>
                </a:cxn>
                <a:cxn ang="0">
                  <a:pos x="74" y="2"/>
                </a:cxn>
                <a:cxn ang="0">
                  <a:pos x="76" y="1"/>
                </a:cxn>
                <a:cxn ang="0">
                  <a:pos x="77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74" y="1"/>
                </a:cxn>
                <a:cxn ang="0">
                  <a:pos x="73" y="2"/>
                </a:cxn>
                <a:cxn ang="0">
                  <a:pos x="70" y="2"/>
                </a:cxn>
                <a:cxn ang="0">
                  <a:pos x="67" y="2"/>
                </a:cxn>
                <a:cxn ang="0">
                  <a:pos x="63" y="3"/>
                </a:cxn>
                <a:cxn ang="0">
                  <a:pos x="59" y="3"/>
                </a:cxn>
                <a:cxn ang="0">
                  <a:pos x="54" y="4"/>
                </a:cxn>
                <a:cxn ang="0">
                  <a:pos x="48" y="4"/>
                </a:cxn>
                <a:cxn ang="0">
                  <a:pos x="42" y="4"/>
                </a:cxn>
                <a:cxn ang="0">
                  <a:pos x="36" y="5"/>
                </a:cxn>
                <a:cxn ang="0">
                  <a:pos x="29" y="5"/>
                </a:cxn>
                <a:cxn ang="0">
                  <a:pos x="22" y="5"/>
                </a:cxn>
                <a:cxn ang="0">
                  <a:pos x="15" y="5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8" h="5">
                  <a:moveTo>
                    <a:pt x="0" y="5"/>
                  </a:moveTo>
                  <a:lnTo>
                    <a:pt x="8" y="5"/>
                  </a:lnTo>
                  <a:lnTo>
                    <a:pt x="15" y="5"/>
                  </a:lnTo>
                  <a:lnTo>
                    <a:pt x="23" y="5"/>
                  </a:lnTo>
                  <a:lnTo>
                    <a:pt x="29" y="5"/>
                  </a:lnTo>
                  <a:lnTo>
                    <a:pt x="36" y="5"/>
                  </a:lnTo>
                  <a:lnTo>
                    <a:pt x="43" y="4"/>
                  </a:lnTo>
                  <a:lnTo>
                    <a:pt x="49" y="4"/>
                  </a:lnTo>
                  <a:lnTo>
                    <a:pt x="55" y="4"/>
                  </a:lnTo>
                  <a:lnTo>
                    <a:pt x="60" y="4"/>
                  </a:lnTo>
                  <a:lnTo>
                    <a:pt x="64" y="3"/>
                  </a:lnTo>
                  <a:lnTo>
                    <a:pt x="68" y="2"/>
                  </a:lnTo>
                  <a:lnTo>
                    <a:pt x="71" y="2"/>
                  </a:lnTo>
                  <a:lnTo>
                    <a:pt x="74" y="2"/>
                  </a:lnTo>
                  <a:lnTo>
                    <a:pt x="76" y="1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3" y="2"/>
                  </a:lnTo>
                  <a:lnTo>
                    <a:pt x="70" y="2"/>
                  </a:lnTo>
                  <a:lnTo>
                    <a:pt x="67" y="2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2" y="4"/>
                  </a:lnTo>
                  <a:lnTo>
                    <a:pt x="36" y="5"/>
                  </a:lnTo>
                  <a:lnTo>
                    <a:pt x="29" y="5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33" name="Freeform 1725"/>
            <p:cNvSpPr>
              <a:spLocks/>
            </p:cNvSpPr>
            <p:nvPr/>
          </p:nvSpPr>
          <p:spPr bwMode="auto">
            <a:xfrm>
              <a:off x="2787" y="2544"/>
              <a:ext cx="76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5"/>
                </a:cxn>
                <a:cxn ang="0">
                  <a:pos x="15" y="5"/>
                </a:cxn>
                <a:cxn ang="0">
                  <a:pos x="22" y="5"/>
                </a:cxn>
                <a:cxn ang="0">
                  <a:pos x="29" y="5"/>
                </a:cxn>
                <a:cxn ang="0">
                  <a:pos x="36" y="5"/>
                </a:cxn>
                <a:cxn ang="0">
                  <a:pos x="42" y="4"/>
                </a:cxn>
                <a:cxn ang="0">
                  <a:pos x="48" y="4"/>
                </a:cxn>
                <a:cxn ang="0">
                  <a:pos x="54" y="4"/>
                </a:cxn>
                <a:cxn ang="0">
                  <a:pos x="59" y="3"/>
                </a:cxn>
                <a:cxn ang="0">
                  <a:pos x="63" y="3"/>
                </a:cxn>
                <a:cxn ang="0">
                  <a:pos x="67" y="2"/>
                </a:cxn>
                <a:cxn ang="0">
                  <a:pos x="70" y="2"/>
                </a:cxn>
                <a:cxn ang="0">
                  <a:pos x="73" y="2"/>
                </a:cxn>
                <a:cxn ang="0">
                  <a:pos x="74" y="1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73" y="1"/>
                </a:cxn>
                <a:cxn ang="0">
                  <a:pos x="71" y="2"/>
                </a:cxn>
                <a:cxn ang="0">
                  <a:pos x="69" y="2"/>
                </a:cxn>
                <a:cxn ang="0">
                  <a:pos x="65" y="2"/>
                </a:cxn>
                <a:cxn ang="0">
                  <a:pos x="62" y="3"/>
                </a:cxn>
                <a:cxn ang="0">
                  <a:pos x="57" y="3"/>
                </a:cxn>
                <a:cxn ang="0">
                  <a:pos x="52" y="4"/>
                </a:cxn>
                <a:cxn ang="0">
                  <a:pos x="47" y="4"/>
                </a:cxn>
                <a:cxn ang="0">
                  <a:pos x="41" y="4"/>
                </a:cxn>
                <a:cxn ang="0">
                  <a:pos x="35" y="4"/>
                </a:cxn>
                <a:cxn ang="0">
                  <a:pos x="29" y="5"/>
                </a:cxn>
                <a:cxn ang="0">
                  <a:pos x="22" y="5"/>
                </a:cxn>
                <a:cxn ang="0">
                  <a:pos x="14" y="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6" h="5">
                  <a:moveTo>
                    <a:pt x="0" y="5"/>
                  </a:moveTo>
                  <a:lnTo>
                    <a:pt x="8" y="5"/>
                  </a:lnTo>
                  <a:lnTo>
                    <a:pt x="15" y="5"/>
                  </a:lnTo>
                  <a:lnTo>
                    <a:pt x="22" y="5"/>
                  </a:lnTo>
                  <a:lnTo>
                    <a:pt x="29" y="5"/>
                  </a:lnTo>
                  <a:lnTo>
                    <a:pt x="36" y="5"/>
                  </a:lnTo>
                  <a:lnTo>
                    <a:pt x="42" y="4"/>
                  </a:lnTo>
                  <a:lnTo>
                    <a:pt x="48" y="4"/>
                  </a:lnTo>
                  <a:lnTo>
                    <a:pt x="54" y="4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67" y="2"/>
                  </a:lnTo>
                  <a:lnTo>
                    <a:pt x="70" y="2"/>
                  </a:lnTo>
                  <a:lnTo>
                    <a:pt x="73" y="2"/>
                  </a:lnTo>
                  <a:lnTo>
                    <a:pt x="74" y="1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3" y="1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5" y="2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2" y="4"/>
                  </a:lnTo>
                  <a:lnTo>
                    <a:pt x="47" y="4"/>
                  </a:lnTo>
                  <a:lnTo>
                    <a:pt x="41" y="4"/>
                  </a:lnTo>
                  <a:lnTo>
                    <a:pt x="35" y="4"/>
                  </a:lnTo>
                  <a:lnTo>
                    <a:pt x="29" y="5"/>
                  </a:lnTo>
                  <a:lnTo>
                    <a:pt x="22" y="5"/>
                  </a:lnTo>
                  <a:lnTo>
                    <a:pt x="14" y="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34" name="Freeform 1726"/>
            <p:cNvSpPr>
              <a:spLocks/>
            </p:cNvSpPr>
            <p:nvPr/>
          </p:nvSpPr>
          <p:spPr bwMode="auto">
            <a:xfrm>
              <a:off x="2787" y="2544"/>
              <a:ext cx="74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5"/>
                </a:cxn>
                <a:cxn ang="0">
                  <a:pos x="14" y="5"/>
                </a:cxn>
                <a:cxn ang="0">
                  <a:pos x="22" y="5"/>
                </a:cxn>
                <a:cxn ang="0">
                  <a:pos x="29" y="5"/>
                </a:cxn>
                <a:cxn ang="0">
                  <a:pos x="35" y="4"/>
                </a:cxn>
                <a:cxn ang="0">
                  <a:pos x="41" y="4"/>
                </a:cxn>
                <a:cxn ang="0">
                  <a:pos x="47" y="4"/>
                </a:cxn>
                <a:cxn ang="0">
                  <a:pos x="52" y="4"/>
                </a:cxn>
                <a:cxn ang="0">
                  <a:pos x="57" y="3"/>
                </a:cxn>
                <a:cxn ang="0">
                  <a:pos x="62" y="3"/>
                </a:cxn>
                <a:cxn ang="0">
                  <a:pos x="65" y="2"/>
                </a:cxn>
                <a:cxn ang="0">
                  <a:pos x="69" y="2"/>
                </a:cxn>
                <a:cxn ang="0">
                  <a:pos x="71" y="2"/>
                </a:cxn>
                <a:cxn ang="0">
                  <a:pos x="73" y="1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1"/>
                </a:cxn>
                <a:cxn ang="0">
                  <a:pos x="69" y="2"/>
                </a:cxn>
                <a:cxn ang="0">
                  <a:pos x="67" y="2"/>
                </a:cxn>
                <a:cxn ang="0">
                  <a:pos x="63" y="2"/>
                </a:cxn>
                <a:cxn ang="0">
                  <a:pos x="59" y="3"/>
                </a:cxn>
                <a:cxn ang="0">
                  <a:pos x="54" y="4"/>
                </a:cxn>
                <a:cxn ang="0">
                  <a:pos x="49" y="4"/>
                </a:cxn>
                <a:cxn ang="0">
                  <a:pos x="43" y="4"/>
                </a:cxn>
                <a:cxn ang="0">
                  <a:pos x="36" y="4"/>
                </a:cxn>
                <a:cxn ang="0">
                  <a:pos x="30" y="5"/>
                </a:cxn>
                <a:cxn ang="0">
                  <a:pos x="23" y="5"/>
                </a:cxn>
                <a:cxn ang="0">
                  <a:pos x="15" y="5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4" h="5">
                  <a:moveTo>
                    <a:pt x="0" y="5"/>
                  </a:moveTo>
                  <a:lnTo>
                    <a:pt x="7" y="5"/>
                  </a:lnTo>
                  <a:lnTo>
                    <a:pt x="14" y="5"/>
                  </a:lnTo>
                  <a:lnTo>
                    <a:pt x="22" y="5"/>
                  </a:lnTo>
                  <a:lnTo>
                    <a:pt x="29" y="5"/>
                  </a:lnTo>
                  <a:lnTo>
                    <a:pt x="35" y="4"/>
                  </a:lnTo>
                  <a:lnTo>
                    <a:pt x="41" y="4"/>
                  </a:lnTo>
                  <a:lnTo>
                    <a:pt x="47" y="4"/>
                  </a:lnTo>
                  <a:lnTo>
                    <a:pt x="52" y="4"/>
                  </a:lnTo>
                  <a:lnTo>
                    <a:pt x="57" y="3"/>
                  </a:lnTo>
                  <a:lnTo>
                    <a:pt x="62" y="3"/>
                  </a:lnTo>
                  <a:lnTo>
                    <a:pt x="65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3" y="1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1"/>
                  </a:lnTo>
                  <a:lnTo>
                    <a:pt x="69" y="2"/>
                  </a:lnTo>
                  <a:lnTo>
                    <a:pt x="67" y="2"/>
                  </a:lnTo>
                  <a:lnTo>
                    <a:pt x="63" y="2"/>
                  </a:lnTo>
                  <a:lnTo>
                    <a:pt x="59" y="3"/>
                  </a:lnTo>
                  <a:lnTo>
                    <a:pt x="54" y="4"/>
                  </a:lnTo>
                  <a:lnTo>
                    <a:pt x="49" y="4"/>
                  </a:lnTo>
                  <a:lnTo>
                    <a:pt x="43" y="4"/>
                  </a:lnTo>
                  <a:lnTo>
                    <a:pt x="36" y="4"/>
                  </a:lnTo>
                  <a:lnTo>
                    <a:pt x="30" y="5"/>
                  </a:lnTo>
                  <a:lnTo>
                    <a:pt x="23" y="5"/>
                  </a:lnTo>
                  <a:lnTo>
                    <a:pt x="15" y="5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35" name="Freeform 1727"/>
            <p:cNvSpPr>
              <a:spLocks/>
            </p:cNvSpPr>
            <p:nvPr/>
          </p:nvSpPr>
          <p:spPr bwMode="auto">
            <a:xfrm>
              <a:off x="2787" y="2544"/>
              <a:ext cx="73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5"/>
                </a:cxn>
                <a:cxn ang="0">
                  <a:pos x="15" y="5"/>
                </a:cxn>
                <a:cxn ang="0">
                  <a:pos x="23" y="5"/>
                </a:cxn>
                <a:cxn ang="0">
                  <a:pos x="30" y="5"/>
                </a:cxn>
                <a:cxn ang="0">
                  <a:pos x="36" y="4"/>
                </a:cxn>
                <a:cxn ang="0">
                  <a:pos x="43" y="4"/>
                </a:cxn>
                <a:cxn ang="0">
                  <a:pos x="49" y="4"/>
                </a:cxn>
                <a:cxn ang="0">
                  <a:pos x="54" y="4"/>
                </a:cxn>
                <a:cxn ang="0">
                  <a:pos x="59" y="3"/>
                </a:cxn>
                <a:cxn ang="0">
                  <a:pos x="63" y="2"/>
                </a:cxn>
                <a:cxn ang="0">
                  <a:pos x="67" y="2"/>
                </a:cxn>
                <a:cxn ang="0">
                  <a:pos x="69" y="2"/>
                </a:cxn>
                <a:cxn ang="0">
                  <a:pos x="71" y="1"/>
                </a:cxn>
                <a:cxn ang="0">
                  <a:pos x="72" y="0"/>
                </a:cxn>
                <a:cxn ang="0">
                  <a:pos x="73" y="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0" y="1"/>
                </a:cxn>
                <a:cxn ang="0">
                  <a:pos x="68" y="2"/>
                </a:cxn>
                <a:cxn ang="0">
                  <a:pos x="65" y="2"/>
                </a:cxn>
                <a:cxn ang="0">
                  <a:pos x="62" y="2"/>
                </a:cxn>
                <a:cxn ang="0">
                  <a:pos x="58" y="3"/>
                </a:cxn>
                <a:cxn ang="0">
                  <a:pos x="53" y="3"/>
                </a:cxn>
                <a:cxn ang="0">
                  <a:pos x="48" y="4"/>
                </a:cxn>
                <a:cxn ang="0">
                  <a:pos x="42" y="4"/>
                </a:cxn>
                <a:cxn ang="0">
                  <a:pos x="35" y="4"/>
                </a:cxn>
                <a:cxn ang="0">
                  <a:pos x="29" y="4"/>
                </a:cxn>
                <a:cxn ang="0">
                  <a:pos x="22" y="5"/>
                </a:cxn>
                <a:cxn ang="0">
                  <a:pos x="15" y="5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3" h="5">
                  <a:moveTo>
                    <a:pt x="0" y="5"/>
                  </a:moveTo>
                  <a:lnTo>
                    <a:pt x="8" y="5"/>
                  </a:lnTo>
                  <a:lnTo>
                    <a:pt x="15" y="5"/>
                  </a:lnTo>
                  <a:lnTo>
                    <a:pt x="23" y="5"/>
                  </a:lnTo>
                  <a:lnTo>
                    <a:pt x="30" y="5"/>
                  </a:lnTo>
                  <a:lnTo>
                    <a:pt x="36" y="4"/>
                  </a:lnTo>
                  <a:lnTo>
                    <a:pt x="43" y="4"/>
                  </a:lnTo>
                  <a:lnTo>
                    <a:pt x="49" y="4"/>
                  </a:lnTo>
                  <a:lnTo>
                    <a:pt x="54" y="4"/>
                  </a:lnTo>
                  <a:lnTo>
                    <a:pt x="59" y="3"/>
                  </a:lnTo>
                  <a:lnTo>
                    <a:pt x="63" y="2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1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0" y="1"/>
                  </a:lnTo>
                  <a:lnTo>
                    <a:pt x="68" y="2"/>
                  </a:lnTo>
                  <a:lnTo>
                    <a:pt x="65" y="2"/>
                  </a:lnTo>
                  <a:lnTo>
                    <a:pt x="62" y="2"/>
                  </a:lnTo>
                  <a:lnTo>
                    <a:pt x="58" y="3"/>
                  </a:lnTo>
                  <a:lnTo>
                    <a:pt x="53" y="3"/>
                  </a:lnTo>
                  <a:lnTo>
                    <a:pt x="48" y="4"/>
                  </a:lnTo>
                  <a:lnTo>
                    <a:pt x="42" y="4"/>
                  </a:lnTo>
                  <a:lnTo>
                    <a:pt x="35" y="4"/>
                  </a:lnTo>
                  <a:lnTo>
                    <a:pt x="29" y="4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585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36" name="Freeform 1728"/>
            <p:cNvSpPr>
              <a:spLocks/>
            </p:cNvSpPr>
            <p:nvPr/>
          </p:nvSpPr>
          <p:spPr bwMode="auto">
            <a:xfrm>
              <a:off x="2787" y="2544"/>
              <a:ext cx="71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5"/>
                </a:cxn>
                <a:cxn ang="0">
                  <a:pos x="15" y="5"/>
                </a:cxn>
                <a:cxn ang="0">
                  <a:pos x="22" y="5"/>
                </a:cxn>
                <a:cxn ang="0">
                  <a:pos x="29" y="4"/>
                </a:cxn>
                <a:cxn ang="0">
                  <a:pos x="35" y="4"/>
                </a:cxn>
                <a:cxn ang="0">
                  <a:pos x="42" y="4"/>
                </a:cxn>
                <a:cxn ang="0">
                  <a:pos x="48" y="4"/>
                </a:cxn>
                <a:cxn ang="0">
                  <a:pos x="53" y="3"/>
                </a:cxn>
                <a:cxn ang="0">
                  <a:pos x="58" y="3"/>
                </a:cxn>
                <a:cxn ang="0">
                  <a:pos x="62" y="2"/>
                </a:cxn>
                <a:cxn ang="0">
                  <a:pos x="65" y="2"/>
                </a:cxn>
                <a:cxn ang="0">
                  <a:pos x="68" y="2"/>
                </a:cxn>
                <a:cxn ang="0">
                  <a:pos x="70" y="1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0" y="0"/>
                </a:cxn>
                <a:cxn ang="0">
                  <a:pos x="69" y="0"/>
                </a:cxn>
                <a:cxn ang="0">
                  <a:pos x="68" y="1"/>
                </a:cxn>
                <a:cxn ang="0">
                  <a:pos x="66" y="2"/>
                </a:cxn>
                <a:cxn ang="0">
                  <a:pos x="64" y="2"/>
                </a:cxn>
                <a:cxn ang="0">
                  <a:pos x="61" y="2"/>
                </a:cxn>
                <a:cxn ang="0">
                  <a:pos x="57" y="3"/>
                </a:cxn>
                <a:cxn ang="0">
                  <a:pos x="52" y="3"/>
                </a:cxn>
                <a:cxn ang="0">
                  <a:pos x="47" y="4"/>
                </a:cxn>
                <a:cxn ang="0">
                  <a:pos x="41" y="4"/>
                </a:cxn>
                <a:cxn ang="0">
                  <a:pos x="35" y="4"/>
                </a:cxn>
                <a:cxn ang="0">
                  <a:pos x="28" y="4"/>
                </a:cxn>
                <a:cxn ang="0">
                  <a:pos x="22" y="5"/>
                </a:cxn>
                <a:cxn ang="0">
                  <a:pos x="14" y="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1" h="5">
                  <a:moveTo>
                    <a:pt x="0" y="5"/>
                  </a:moveTo>
                  <a:lnTo>
                    <a:pt x="8" y="5"/>
                  </a:lnTo>
                  <a:lnTo>
                    <a:pt x="15" y="5"/>
                  </a:lnTo>
                  <a:lnTo>
                    <a:pt x="22" y="5"/>
                  </a:lnTo>
                  <a:lnTo>
                    <a:pt x="29" y="4"/>
                  </a:lnTo>
                  <a:lnTo>
                    <a:pt x="35" y="4"/>
                  </a:lnTo>
                  <a:lnTo>
                    <a:pt x="42" y="4"/>
                  </a:lnTo>
                  <a:lnTo>
                    <a:pt x="48" y="4"/>
                  </a:lnTo>
                  <a:lnTo>
                    <a:pt x="53" y="3"/>
                  </a:lnTo>
                  <a:lnTo>
                    <a:pt x="58" y="3"/>
                  </a:lnTo>
                  <a:lnTo>
                    <a:pt x="62" y="2"/>
                  </a:lnTo>
                  <a:lnTo>
                    <a:pt x="65" y="2"/>
                  </a:lnTo>
                  <a:lnTo>
                    <a:pt x="68" y="2"/>
                  </a:lnTo>
                  <a:lnTo>
                    <a:pt x="70" y="1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68" y="1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1" y="2"/>
                  </a:lnTo>
                  <a:lnTo>
                    <a:pt x="57" y="3"/>
                  </a:lnTo>
                  <a:lnTo>
                    <a:pt x="52" y="3"/>
                  </a:lnTo>
                  <a:lnTo>
                    <a:pt x="47" y="4"/>
                  </a:lnTo>
                  <a:lnTo>
                    <a:pt x="41" y="4"/>
                  </a:lnTo>
                  <a:lnTo>
                    <a:pt x="35" y="4"/>
                  </a:lnTo>
                  <a:lnTo>
                    <a:pt x="28" y="4"/>
                  </a:lnTo>
                  <a:lnTo>
                    <a:pt x="22" y="5"/>
                  </a:lnTo>
                  <a:lnTo>
                    <a:pt x="14" y="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383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37" name="Freeform 1729"/>
            <p:cNvSpPr>
              <a:spLocks/>
            </p:cNvSpPr>
            <p:nvPr/>
          </p:nvSpPr>
          <p:spPr bwMode="auto">
            <a:xfrm>
              <a:off x="2787" y="2544"/>
              <a:ext cx="70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5"/>
                </a:cxn>
                <a:cxn ang="0">
                  <a:pos x="14" y="5"/>
                </a:cxn>
                <a:cxn ang="0">
                  <a:pos x="22" y="5"/>
                </a:cxn>
                <a:cxn ang="0">
                  <a:pos x="28" y="4"/>
                </a:cxn>
                <a:cxn ang="0">
                  <a:pos x="35" y="4"/>
                </a:cxn>
                <a:cxn ang="0">
                  <a:pos x="41" y="4"/>
                </a:cxn>
                <a:cxn ang="0">
                  <a:pos x="47" y="4"/>
                </a:cxn>
                <a:cxn ang="0">
                  <a:pos x="52" y="3"/>
                </a:cxn>
                <a:cxn ang="0">
                  <a:pos x="57" y="3"/>
                </a:cxn>
                <a:cxn ang="0">
                  <a:pos x="61" y="2"/>
                </a:cxn>
                <a:cxn ang="0">
                  <a:pos x="64" y="2"/>
                </a:cxn>
                <a:cxn ang="0">
                  <a:pos x="66" y="2"/>
                </a:cxn>
                <a:cxn ang="0">
                  <a:pos x="68" y="1"/>
                </a:cxn>
                <a:cxn ang="0">
                  <a:pos x="69" y="0"/>
                </a:cxn>
                <a:cxn ang="0">
                  <a:pos x="7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67" y="1"/>
                </a:cxn>
                <a:cxn ang="0">
                  <a:pos x="65" y="2"/>
                </a:cxn>
                <a:cxn ang="0">
                  <a:pos x="62" y="2"/>
                </a:cxn>
                <a:cxn ang="0">
                  <a:pos x="59" y="2"/>
                </a:cxn>
                <a:cxn ang="0">
                  <a:pos x="55" y="3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40" y="4"/>
                </a:cxn>
                <a:cxn ang="0">
                  <a:pos x="34" y="4"/>
                </a:cxn>
                <a:cxn ang="0">
                  <a:pos x="28" y="4"/>
                </a:cxn>
                <a:cxn ang="0">
                  <a:pos x="21" y="4"/>
                </a:cxn>
                <a:cxn ang="0">
                  <a:pos x="14" y="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0" h="5">
                  <a:moveTo>
                    <a:pt x="0" y="5"/>
                  </a:moveTo>
                  <a:lnTo>
                    <a:pt x="7" y="5"/>
                  </a:lnTo>
                  <a:lnTo>
                    <a:pt x="14" y="5"/>
                  </a:lnTo>
                  <a:lnTo>
                    <a:pt x="22" y="5"/>
                  </a:lnTo>
                  <a:lnTo>
                    <a:pt x="28" y="4"/>
                  </a:lnTo>
                  <a:lnTo>
                    <a:pt x="35" y="4"/>
                  </a:lnTo>
                  <a:lnTo>
                    <a:pt x="41" y="4"/>
                  </a:lnTo>
                  <a:lnTo>
                    <a:pt x="47" y="4"/>
                  </a:lnTo>
                  <a:lnTo>
                    <a:pt x="52" y="3"/>
                  </a:lnTo>
                  <a:lnTo>
                    <a:pt x="57" y="3"/>
                  </a:lnTo>
                  <a:lnTo>
                    <a:pt x="61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1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7" y="1"/>
                  </a:lnTo>
                  <a:lnTo>
                    <a:pt x="65" y="2"/>
                  </a:lnTo>
                  <a:lnTo>
                    <a:pt x="62" y="2"/>
                  </a:lnTo>
                  <a:lnTo>
                    <a:pt x="59" y="2"/>
                  </a:lnTo>
                  <a:lnTo>
                    <a:pt x="55" y="3"/>
                  </a:lnTo>
                  <a:lnTo>
                    <a:pt x="51" y="3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4"/>
                  </a:lnTo>
                  <a:lnTo>
                    <a:pt x="21" y="4"/>
                  </a:lnTo>
                  <a:lnTo>
                    <a:pt x="14" y="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38" name="Freeform 1730"/>
            <p:cNvSpPr>
              <a:spLocks/>
            </p:cNvSpPr>
            <p:nvPr/>
          </p:nvSpPr>
          <p:spPr bwMode="auto">
            <a:xfrm>
              <a:off x="2787" y="2544"/>
              <a:ext cx="68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5"/>
                </a:cxn>
                <a:cxn ang="0">
                  <a:pos x="14" y="5"/>
                </a:cxn>
                <a:cxn ang="0">
                  <a:pos x="21" y="4"/>
                </a:cxn>
                <a:cxn ang="0">
                  <a:pos x="28" y="4"/>
                </a:cxn>
                <a:cxn ang="0">
                  <a:pos x="34" y="4"/>
                </a:cxn>
                <a:cxn ang="0">
                  <a:pos x="40" y="4"/>
                </a:cxn>
                <a:cxn ang="0">
                  <a:pos x="46" y="4"/>
                </a:cxn>
                <a:cxn ang="0">
                  <a:pos x="51" y="3"/>
                </a:cxn>
                <a:cxn ang="0">
                  <a:pos x="55" y="3"/>
                </a:cxn>
                <a:cxn ang="0">
                  <a:pos x="59" y="2"/>
                </a:cxn>
                <a:cxn ang="0">
                  <a:pos x="62" y="2"/>
                </a:cxn>
                <a:cxn ang="0">
                  <a:pos x="65" y="2"/>
                </a:cxn>
                <a:cxn ang="0">
                  <a:pos x="67" y="1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67" y="0"/>
                </a:cxn>
                <a:cxn ang="0">
                  <a:pos x="66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1" y="2"/>
                </a:cxn>
                <a:cxn ang="0">
                  <a:pos x="58" y="2"/>
                </a:cxn>
                <a:cxn ang="0">
                  <a:pos x="54" y="3"/>
                </a:cxn>
                <a:cxn ang="0">
                  <a:pos x="50" y="3"/>
                </a:cxn>
                <a:cxn ang="0">
                  <a:pos x="45" y="4"/>
                </a:cxn>
                <a:cxn ang="0">
                  <a:pos x="39" y="4"/>
                </a:cxn>
                <a:cxn ang="0">
                  <a:pos x="33" y="4"/>
                </a:cxn>
                <a:cxn ang="0">
                  <a:pos x="27" y="4"/>
                </a:cxn>
                <a:cxn ang="0">
                  <a:pos x="21" y="4"/>
                </a:cxn>
                <a:cxn ang="0">
                  <a:pos x="14" y="4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68" h="5">
                  <a:moveTo>
                    <a:pt x="0" y="5"/>
                  </a:moveTo>
                  <a:lnTo>
                    <a:pt x="7" y="5"/>
                  </a:lnTo>
                  <a:lnTo>
                    <a:pt x="14" y="5"/>
                  </a:lnTo>
                  <a:lnTo>
                    <a:pt x="21" y="4"/>
                  </a:lnTo>
                  <a:lnTo>
                    <a:pt x="28" y="4"/>
                  </a:lnTo>
                  <a:lnTo>
                    <a:pt x="34" y="4"/>
                  </a:lnTo>
                  <a:lnTo>
                    <a:pt x="40" y="4"/>
                  </a:lnTo>
                  <a:lnTo>
                    <a:pt x="46" y="4"/>
                  </a:lnTo>
                  <a:lnTo>
                    <a:pt x="51" y="3"/>
                  </a:lnTo>
                  <a:lnTo>
                    <a:pt x="55" y="3"/>
                  </a:lnTo>
                  <a:lnTo>
                    <a:pt x="59" y="2"/>
                  </a:lnTo>
                  <a:lnTo>
                    <a:pt x="62" y="2"/>
                  </a:lnTo>
                  <a:lnTo>
                    <a:pt x="65" y="2"/>
                  </a:lnTo>
                  <a:lnTo>
                    <a:pt x="67" y="1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4" y="3"/>
                  </a:lnTo>
                  <a:lnTo>
                    <a:pt x="50" y="3"/>
                  </a:lnTo>
                  <a:lnTo>
                    <a:pt x="45" y="4"/>
                  </a:lnTo>
                  <a:lnTo>
                    <a:pt x="39" y="4"/>
                  </a:lnTo>
                  <a:lnTo>
                    <a:pt x="33" y="4"/>
                  </a:lnTo>
                  <a:lnTo>
                    <a:pt x="27" y="4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39" name="Freeform 1731"/>
            <p:cNvSpPr>
              <a:spLocks/>
            </p:cNvSpPr>
            <p:nvPr/>
          </p:nvSpPr>
          <p:spPr bwMode="auto">
            <a:xfrm>
              <a:off x="2787" y="2544"/>
              <a:ext cx="67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5"/>
                </a:cxn>
                <a:cxn ang="0">
                  <a:pos x="14" y="4"/>
                </a:cxn>
                <a:cxn ang="0">
                  <a:pos x="21" y="4"/>
                </a:cxn>
                <a:cxn ang="0">
                  <a:pos x="27" y="4"/>
                </a:cxn>
                <a:cxn ang="0">
                  <a:pos x="33" y="4"/>
                </a:cxn>
                <a:cxn ang="0">
                  <a:pos x="39" y="4"/>
                </a:cxn>
                <a:cxn ang="0">
                  <a:pos x="45" y="4"/>
                </a:cxn>
                <a:cxn ang="0">
                  <a:pos x="50" y="3"/>
                </a:cxn>
                <a:cxn ang="0">
                  <a:pos x="54" y="3"/>
                </a:cxn>
                <a:cxn ang="0">
                  <a:pos x="58" y="2"/>
                </a:cxn>
                <a:cxn ang="0">
                  <a:pos x="61" y="2"/>
                </a:cxn>
                <a:cxn ang="0">
                  <a:pos x="63" y="2"/>
                </a:cxn>
                <a:cxn ang="0">
                  <a:pos x="65" y="1"/>
                </a:cxn>
                <a:cxn ang="0">
                  <a:pos x="66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4" y="1"/>
                </a:cxn>
                <a:cxn ang="0">
                  <a:pos x="62" y="2"/>
                </a:cxn>
                <a:cxn ang="0">
                  <a:pos x="60" y="2"/>
                </a:cxn>
                <a:cxn ang="0">
                  <a:pos x="57" y="2"/>
                </a:cxn>
                <a:cxn ang="0">
                  <a:pos x="53" y="3"/>
                </a:cxn>
                <a:cxn ang="0">
                  <a:pos x="48" y="3"/>
                </a:cxn>
                <a:cxn ang="0">
                  <a:pos x="44" y="3"/>
                </a:cxn>
                <a:cxn ang="0">
                  <a:pos x="38" y="4"/>
                </a:cxn>
                <a:cxn ang="0">
                  <a:pos x="33" y="4"/>
                </a:cxn>
                <a:cxn ang="0">
                  <a:pos x="27" y="4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67" h="5">
                  <a:moveTo>
                    <a:pt x="0" y="5"/>
                  </a:moveTo>
                  <a:lnTo>
                    <a:pt x="7" y="5"/>
                  </a:lnTo>
                  <a:lnTo>
                    <a:pt x="14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39" y="4"/>
                  </a:lnTo>
                  <a:lnTo>
                    <a:pt x="45" y="4"/>
                  </a:lnTo>
                  <a:lnTo>
                    <a:pt x="50" y="3"/>
                  </a:lnTo>
                  <a:lnTo>
                    <a:pt x="54" y="3"/>
                  </a:lnTo>
                  <a:lnTo>
                    <a:pt x="58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8" y="3"/>
                  </a:lnTo>
                  <a:lnTo>
                    <a:pt x="44" y="3"/>
                  </a:lnTo>
                  <a:lnTo>
                    <a:pt x="38" y="4"/>
                  </a:lnTo>
                  <a:lnTo>
                    <a:pt x="33" y="4"/>
                  </a:lnTo>
                  <a:lnTo>
                    <a:pt x="27" y="4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40" name="Freeform 1732"/>
            <p:cNvSpPr>
              <a:spLocks/>
            </p:cNvSpPr>
            <p:nvPr/>
          </p:nvSpPr>
          <p:spPr bwMode="auto">
            <a:xfrm>
              <a:off x="2787" y="2544"/>
              <a:ext cx="65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7" y="4"/>
                </a:cxn>
                <a:cxn ang="0">
                  <a:pos x="14" y="4"/>
                </a:cxn>
                <a:cxn ang="0">
                  <a:pos x="20" y="4"/>
                </a:cxn>
                <a:cxn ang="0">
                  <a:pos x="27" y="4"/>
                </a:cxn>
                <a:cxn ang="0">
                  <a:pos x="33" y="4"/>
                </a:cxn>
                <a:cxn ang="0">
                  <a:pos x="38" y="4"/>
                </a:cxn>
                <a:cxn ang="0">
                  <a:pos x="44" y="3"/>
                </a:cxn>
                <a:cxn ang="0">
                  <a:pos x="48" y="3"/>
                </a:cxn>
                <a:cxn ang="0">
                  <a:pos x="53" y="3"/>
                </a:cxn>
                <a:cxn ang="0">
                  <a:pos x="57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4" y="1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62" y="1"/>
                </a:cxn>
                <a:cxn ang="0">
                  <a:pos x="60" y="2"/>
                </a:cxn>
                <a:cxn ang="0">
                  <a:pos x="57" y="2"/>
                </a:cxn>
                <a:cxn ang="0">
                  <a:pos x="54" y="2"/>
                </a:cxn>
                <a:cxn ang="0">
                  <a:pos x="50" y="3"/>
                </a:cxn>
                <a:cxn ang="0">
                  <a:pos x="45" y="3"/>
                </a:cxn>
                <a:cxn ang="0">
                  <a:pos x="40" y="4"/>
                </a:cxn>
                <a:cxn ang="0">
                  <a:pos x="34" y="4"/>
                </a:cxn>
                <a:cxn ang="0">
                  <a:pos x="28" y="4"/>
                </a:cxn>
                <a:cxn ang="0">
                  <a:pos x="21" y="4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5" h="4">
                  <a:moveTo>
                    <a:pt x="0" y="4"/>
                  </a:moveTo>
                  <a:lnTo>
                    <a:pt x="7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38" y="4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3" y="3"/>
                  </a:lnTo>
                  <a:lnTo>
                    <a:pt x="57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0" y="2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0" y="3"/>
                  </a:lnTo>
                  <a:lnTo>
                    <a:pt x="45" y="3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4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E7E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41" name="Freeform 1733"/>
            <p:cNvSpPr>
              <a:spLocks/>
            </p:cNvSpPr>
            <p:nvPr/>
          </p:nvSpPr>
          <p:spPr bwMode="auto">
            <a:xfrm>
              <a:off x="2787" y="2544"/>
              <a:ext cx="6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7" y="4"/>
                </a:cxn>
                <a:cxn ang="0">
                  <a:pos x="14" y="4"/>
                </a:cxn>
                <a:cxn ang="0">
                  <a:pos x="21" y="4"/>
                </a:cxn>
                <a:cxn ang="0">
                  <a:pos x="28" y="4"/>
                </a:cxn>
                <a:cxn ang="0">
                  <a:pos x="34" y="4"/>
                </a:cxn>
                <a:cxn ang="0">
                  <a:pos x="40" y="4"/>
                </a:cxn>
                <a:cxn ang="0">
                  <a:pos x="45" y="3"/>
                </a:cxn>
                <a:cxn ang="0">
                  <a:pos x="50" y="3"/>
                </a:cxn>
                <a:cxn ang="0">
                  <a:pos x="54" y="2"/>
                </a:cxn>
                <a:cxn ang="0">
                  <a:pos x="57" y="2"/>
                </a:cxn>
                <a:cxn ang="0">
                  <a:pos x="60" y="2"/>
                </a:cxn>
                <a:cxn ang="0">
                  <a:pos x="62" y="1"/>
                </a:cxn>
                <a:cxn ang="0">
                  <a:pos x="63" y="0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1" y="1"/>
                </a:cxn>
                <a:cxn ang="0">
                  <a:pos x="59" y="2"/>
                </a:cxn>
                <a:cxn ang="0">
                  <a:pos x="56" y="2"/>
                </a:cxn>
                <a:cxn ang="0">
                  <a:pos x="52" y="2"/>
                </a:cxn>
                <a:cxn ang="0">
                  <a:pos x="48" y="3"/>
                </a:cxn>
                <a:cxn ang="0">
                  <a:pos x="44" y="3"/>
                </a:cxn>
                <a:cxn ang="0">
                  <a:pos x="39" y="3"/>
                </a:cxn>
                <a:cxn ang="0">
                  <a:pos x="33" y="4"/>
                </a:cxn>
                <a:cxn ang="0">
                  <a:pos x="27" y="4"/>
                </a:cxn>
                <a:cxn ang="0">
                  <a:pos x="21" y="4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4" h="4">
                  <a:moveTo>
                    <a:pt x="0" y="4"/>
                  </a:moveTo>
                  <a:lnTo>
                    <a:pt x="7" y="4"/>
                  </a:lnTo>
                  <a:lnTo>
                    <a:pt x="14" y="4"/>
                  </a:lnTo>
                  <a:lnTo>
                    <a:pt x="21" y="4"/>
                  </a:lnTo>
                  <a:lnTo>
                    <a:pt x="28" y="4"/>
                  </a:lnTo>
                  <a:lnTo>
                    <a:pt x="34" y="4"/>
                  </a:lnTo>
                  <a:lnTo>
                    <a:pt x="40" y="4"/>
                  </a:lnTo>
                  <a:lnTo>
                    <a:pt x="45" y="3"/>
                  </a:lnTo>
                  <a:lnTo>
                    <a:pt x="50" y="3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60" y="2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1" y="1"/>
                  </a:lnTo>
                  <a:lnTo>
                    <a:pt x="59" y="2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8" y="3"/>
                  </a:lnTo>
                  <a:lnTo>
                    <a:pt x="44" y="3"/>
                  </a:lnTo>
                  <a:lnTo>
                    <a:pt x="39" y="3"/>
                  </a:lnTo>
                  <a:lnTo>
                    <a:pt x="33" y="4"/>
                  </a:lnTo>
                  <a:lnTo>
                    <a:pt x="27" y="4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D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42" name="Freeform 1734"/>
            <p:cNvSpPr>
              <a:spLocks/>
            </p:cNvSpPr>
            <p:nvPr/>
          </p:nvSpPr>
          <p:spPr bwMode="auto">
            <a:xfrm>
              <a:off x="2787" y="2544"/>
              <a:ext cx="6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7" y="4"/>
                </a:cxn>
                <a:cxn ang="0">
                  <a:pos x="14" y="4"/>
                </a:cxn>
                <a:cxn ang="0">
                  <a:pos x="21" y="4"/>
                </a:cxn>
                <a:cxn ang="0">
                  <a:pos x="27" y="4"/>
                </a:cxn>
                <a:cxn ang="0">
                  <a:pos x="33" y="4"/>
                </a:cxn>
                <a:cxn ang="0">
                  <a:pos x="39" y="3"/>
                </a:cxn>
                <a:cxn ang="0">
                  <a:pos x="44" y="3"/>
                </a:cxn>
                <a:cxn ang="0">
                  <a:pos x="48" y="3"/>
                </a:cxn>
                <a:cxn ang="0">
                  <a:pos x="52" y="2"/>
                </a:cxn>
                <a:cxn ang="0">
                  <a:pos x="56" y="2"/>
                </a:cxn>
                <a:cxn ang="0">
                  <a:pos x="59" y="2"/>
                </a:cxn>
                <a:cxn ang="0">
                  <a:pos x="61" y="1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9" y="1"/>
                </a:cxn>
                <a:cxn ang="0">
                  <a:pos x="57" y="2"/>
                </a:cxn>
                <a:cxn ang="0">
                  <a:pos x="54" y="2"/>
                </a:cxn>
                <a:cxn ang="0">
                  <a:pos x="51" y="2"/>
                </a:cxn>
                <a:cxn ang="0">
                  <a:pos x="48" y="3"/>
                </a:cxn>
                <a:cxn ang="0">
                  <a:pos x="43" y="3"/>
                </a:cxn>
                <a:cxn ang="0">
                  <a:pos x="38" y="3"/>
                </a:cxn>
                <a:cxn ang="0">
                  <a:pos x="32" y="4"/>
                </a:cxn>
                <a:cxn ang="0">
                  <a:pos x="26" y="4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2" h="4">
                  <a:moveTo>
                    <a:pt x="0" y="4"/>
                  </a:moveTo>
                  <a:lnTo>
                    <a:pt x="7" y="4"/>
                  </a:lnTo>
                  <a:lnTo>
                    <a:pt x="14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39" y="3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2" y="2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61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9" y="1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1" y="2"/>
                  </a:lnTo>
                  <a:lnTo>
                    <a:pt x="48" y="3"/>
                  </a:lnTo>
                  <a:lnTo>
                    <a:pt x="43" y="3"/>
                  </a:lnTo>
                  <a:lnTo>
                    <a:pt x="38" y="3"/>
                  </a:lnTo>
                  <a:lnTo>
                    <a:pt x="32" y="4"/>
                  </a:lnTo>
                  <a:lnTo>
                    <a:pt x="26" y="4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B7B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43" name="Freeform 1735"/>
            <p:cNvSpPr>
              <a:spLocks/>
            </p:cNvSpPr>
            <p:nvPr/>
          </p:nvSpPr>
          <p:spPr bwMode="auto">
            <a:xfrm>
              <a:off x="2787" y="2544"/>
              <a:ext cx="6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7" y="4"/>
                </a:cxn>
                <a:cxn ang="0">
                  <a:pos x="14" y="4"/>
                </a:cxn>
                <a:cxn ang="0">
                  <a:pos x="20" y="4"/>
                </a:cxn>
                <a:cxn ang="0">
                  <a:pos x="26" y="4"/>
                </a:cxn>
                <a:cxn ang="0">
                  <a:pos x="32" y="4"/>
                </a:cxn>
                <a:cxn ang="0">
                  <a:pos x="38" y="3"/>
                </a:cxn>
                <a:cxn ang="0">
                  <a:pos x="43" y="3"/>
                </a:cxn>
                <a:cxn ang="0">
                  <a:pos x="48" y="3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7" y="2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58" y="1"/>
                </a:cxn>
                <a:cxn ang="0">
                  <a:pos x="56" y="1"/>
                </a:cxn>
                <a:cxn ang="0">
                  <a:pos x="53" y="2"/>
                </a:cxn>
                <a:cxn ang="0">
                  <a:pos x="50" y="2"/>
                </a:cxn>
                <a:cxn ang="0">
                  <a:pos x="46" y="2"/>
                </a:cxn>
                <a:cxn ang="0">
                  <a:pos x="42" y="3"/>
                </a:cxn>
                <a:cxn ang="0">
                  <a:pos x="37" y="3"/>
                </a:cxn>
                <a:cxn ang="0">
                  <a:pos x="31" y="4"/>
                </a:cxn>
                <a:cxn ang="0">
                  <a:pos x="26" y="4"/>
                </a:cxn>
                <a:cxn ang="0">
                  <a:pos x="20" y="4"/>
                </a:cxn>
                <a:cxn ang="0">
                  <a:pos x="13" y="4"/>
                </a:cxn>
                <a:cxn ang="0">
                  <a:pos x="7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1" h="4">
                  <a:moveTo>
                    <a:pt x="0" y="4"/>
                  </a:moveTo>
                  <a:lnTo>
                    <a:pt x="7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6" y="4"/>
                  </a:lnTo>
                  <a:lnTo>
                    <a:pt x="32" y="4"/>
                  </a:lnTo>
                  <a:lnTo>
                    <a:pt x="38" y="3"/>
                  </a:lnTo>
                  <a:lnTo>
                    <a:pt x="43" y="3"/>
                  </a:lnTo>
                  <a:lnTo>
                    <a:pt x="48" y="3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3"/>
                  </a:lnTo>
                  <a:lnTo>
                    <a:pt x="37" y="3"/>
                  </a:lnTo>
                  <a:lnTo>
                    <a:pt x="31" y="4"/>
                  </a:lnTo>
                  <a:lnTo>
                    <a:pt x="26" y="4"/>
                  </a:lnTo>
                  <a:lnTo>
                    <a:pt x="20" y="4"/>
                  </a:lnTo>
                  <a:lnTo>
                    <a:pt x="13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44" name="Freeform 1736"/>
            <p:cNvSpPr>
              <a:spLocks/>
            </p:cNvSpPr>
            <p:nvPr/>
          </p:nvSpPr>
          <p:spPr bwMode="auto">
            <a:xfrm>
              <a:off x="2787" y="2544"/>
              <a:ext cx="59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7" y="4"/>
                </a:cxn>
                <a:cxn ang="0">
                  <a:pos x="13" y="4"/>
                </a:cxn>
                <a:cxn ang="0">
                  <a:pos x="20" y="4"/>
                </a:cxn>
                <a:cxn ang="0">
                  <a:pos x="26" y="4"/>
                </a:cxn>
                <a:cxn ang="0">
                  <a:pos x="31" y="4"/>
                </a:cxn>
                <a:cxn ang="0">
                  <a:pos x="37" y="3"/>
                </a:cxn>
                <a:cxn ang="0">
                  <a:pos x="42" y="3"/>
                </a:cxn>
                <a:cxn ang="0">
                  <a:pos x="46" y="2"/>
                </a:cxn>
                <a:cxn ang="0">
                  <a:pos x="50" y="2"/>
                </a:cxn>
                <a:cxn ang="0">
                  <a:pos x="53" y="2"/>
                </a:cxn>
                <a:cxn ang="0">
                  <a:pos x="56" y="1"/>
                </a:cxn>
                <a:cxn ang="0">
                  <a:pos x="58" y="1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58" y="0"/>
                </a:cxn>
                <a:cxn ang="0">
                  <a:pos x="57" y="0"/>
                </a:cxn>
                <a:cxn ang="0">
                  <a:pos x="56" y="1"/>
                </a:cxn>
                <a:cxn ang="0">
                  <a:pos x="54" y="1"/>
                </a:cxn>
                <a:cxn ang="0">
                  <a:pos x="52" y="2"/>
                </a:cxn>
                <a:cxn ang="0">
                  <a:pos x="49" y="2"/>
                </a:cxn>
                <a:cxn ang="0">
                  <a:pos x="45" y="2"/>
                </a:cxn>
                <a:cxn ang="0">
                  <a:pos x="41" y="3"/>
                </a:cxn>
                <a:cxn ang="0">
                  <a:pos x="36" y="3"/>
                </a:cxn>
                <a:cxn ang="0">
                  <a:pos x="31" y="4"/>
                </a:cxn>
                <a:cxn ang="0">
                  <a:pos x="25" y="4"/>
                </a:cxn>
                <a:cxn ang="0">
                  <a:pos x="19" y="4"/>
                </a:cxn>
                <a:cxn ang="0">
                  <a:pos x="13" y="4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59" h="4">
                  <a:moveTo>
                    <a:pt x="0" y="4"/>
                  </a:moveTo>
                  <a:lnTo>
                    <a:pt x="7" y="4"/>
                  </a:lnTo>
                  <a:lnTo>
                    <a:pt x="13" y="4"/>
                  </a:lnTo>
                  <a:lnTo>
                    <a:pt x="20" y="4"/>
                  </a:lnTo>
                  <a:lnTo>
                    <a:pt x="26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2" y="3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3" y="2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6" y="1"/>
                  </a:lnTo>
                  <a:lnTo>
                    <a:pt x="54" y="1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5" y="2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1" y="4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3" y="4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979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45" name="Freeform 1737"/>
            <p:cNvSpPr>
              <a:spLocks/>
            </p:cNvSpPr>
            <p:nvPr/>
          </p:nvSpPr>
          <p:spPr bwMode="auto">
            <a:xfrm>
              <a:off x="2787" y="2544"/>
              <a:ext cx="58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4"/>
                </a:cxn>
                <a:cxn ang="0">
                  <a:pos x="13" y="4"/>
                </a:cxn>
                <a:cxn ang="0">
                  <a:pos x="19" y="4"/>
                </a:cxn>
                <a:cxn ang="0">
                  <a:pos x="25" y="4"/>
                </a:cxn>
                <a:cxn ang="0">
                  <a:pos x="31" y="4"/>
                </a:cxn>
                <a:cxn ang="0">
                  <a:pos x="36" y="3"/>
                </a:cxn>
                <a:cxn ang="0">
                  <a:pos x="41" y="3"/>
                </a:cxn>
                <a:cxn ang="0">
                  <a:pos x="45" y="2"/>
                </a:cxn>
                <a:cxn ang="0">
                  <a:pos x="49" y="2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0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53" y="1"/>
                </a:cxn>
                <a:cxn ang="0">
                  <a:pos x="50" y="2"/>
                </a:cxn>
                <a:cxn ang="0">
                  <a:pos x="48" y="2"/>
                </a:cxn>
                <a:cxn ang="0">
                  <a:pos x="44" y="2"/>
                </a:cxn>
                <a:cxn ang="0">
                  <a:pos x="40" y="3"/>
                </a:cxn>
                <a:cxn ang="0">
                  <a:pos x="35" y="3"/>
                </a:cxn>
                <a:cxn ang="0">
                  <a:pos x="30" y="3"/>
                </a:cxn>
                <a:cxn ang="0">
                  <a:pos x="24" y="4"/>
                </a:cxn>
                <a:cxn ang="0">
                  <a:pos x="19" y="4"/>
                </a:cxn>
                <a:cxn ang="0">
                  <a:pos x="12" y="4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58" h="4">
                  <a:moveTo>
                    <a:pt x="0" y="4"/>
                  </a:moveTo>
                  <a:lnTo>
                    <a:pt x="6" y="4"/>
                  </a:lnTo>
                  <a:lnTo>
                    <a:pt x="13" y="4"/>
                  </a:lnTo>
                  <a:lnTo>
                    <a:pt x="19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6" y="3"/>
                  </a:lnTo>
                  <a:lnTo>
                    <a:pt x="41" y="3"/>
                  </a:lnTo>
                  <a:lnTo>
                    <a:pt x="45" y="2"/>
                  </a:lnTo>
                  <a:lnTo>
                    <a:pt x="49" y="2"/>
                  </a:lnTo>
                  <a:lnTo>
                    <a:pt x="52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53" y="1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0" y="3"/>
                  </a:lnTo>
                  <a:lnTo>
                    <a:pt x="35" y="3"/>
                  </a:lnTo>
                  <a:lnTo>
                    <a:pt x="30" y="3"/>
                  </a:lnTo>
                  <a:lnTo>
                    <a:pt x="24" y="4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8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46" name="Freeform 1738"/>
            <p:cNvSpPr>
              <a:spLocks/>
            </p:cNvSpPr>
            <p:nvPr/>
          </p:nvSpPr>
          <p:spPr bwMode="auto">
            <a:xfrm>
              <a:off x="2787" y="2544"/>
              <a:ext cx="56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4"/>
                </a:cxn>
                <a:cxn ang="0">
                  <a:pos x="12" y="4"/>
                </a:cxn>
                <a:cxn ang="0">
                  <a:pos x="19" y="4"/>
                </a:cxn>
                <a:cxn ang="0">
                  <a:pos x="24" y="4"/>
                </a:cxn>
                <a:cxn ang="0">
                  <a:pos x="30" y="3"/>
                </a:cxn>
                <a:cxn ang="0">
                  <a:pos x="35" y="3"/>
                </a:cxn>
                <a:cxn ang="0">
                  <a:pos x="40" y="3"/>
                </a:cxn>
                <a:cxn ang="0">
                  <a:pos x="44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3" y="1"/>
                </a:cxn>
                <a:cxn ang="0">
                  <a:pos x="55" y="1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3" y="1"/>
                </a:cxn>
                <a:cxn ang="0">
                  <a:pos x="51" y="1"/>
                </a:cxn>
                <a:cxn ang="0">
                  <a:pos x="48" y="2"/>
                </a:cxn>
                <a:cxn ang="0">
                  <a:pos x="45" y="2"/>
                </a:cxn>
                <a:cxn ang="0">
                  <a:pos x="41" y="2"/>
                </a:cxn>
                <a:cxn ang="0">
                  <a:pos x="36" y="3"/>
                </a:cxn>
                <a:cxn ang="0">
                  <a:pos x="31" y="3"/>
                </a:cxn>
                <a:cxn ang="0">
                  <a:pos x="25" y="3"/>
                </a:cxn>
                <a:cxn ang="0">
                  <a:pos x="19" y="4"/>
                </a:cxn>
                <a:cxn ang="0">
                  <a:pos x="13" y="4"/>
                </a:cxn>
                <a:cxn ang="0">
                  <a:pos x="7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56" h="4">
                  <a:moveTo>
                    <a:pt x="0" y="4"/>
                  </a:moveTo>
                  <a:lnTo>
                    <a:pt x="6" y="4"/>
                  </a:lnTo>
                  <a:lnTo>
                    <a:pt x="12" y="4"/>
                  </a:lnTo>
                  <a:lnTo>
                    <a:pt x="19" y="4"/>
                  </a:lnTo>
                  <a:lnTo>
                    <a:pt x="24" y="4"/>
                  </a:lnTo>
                  <a:lnTo>
                    <a:pt x="30" y="3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1" y="2"/>
                  </a:lnTo>
                  <a:lnTo>
                    <a:pt x="36" y="3"/>
                  </a:lnTo>
                  <a:lnTo>
                    <a:pt x="31" y="3"/>
                  </a:lnTo>
                  <a:lnTo>
                    <a:pt x="25" y="3"/>
                  </a:lnTo>
                  <a:lnTo>
                    <a:pt x="19" y="4"/>
                  </a:lnTo>
                  <a:lnTo>
                    <a:pt x="13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47" name="Freeform 1739"/>
            <p:cNvSpPr>
              <a:spLocks/>
            </p:cNvSpPr>
            <p:nvPr/>
          </p:nvSpPr>
          <p:spPr bwMode="auto">
            <a:xfrm>
              <a:off x="2787" y="2544"/>
              <a:ext cx="5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7" y="4"/>
                </a:cxn>
                <a:cxn ang="0">
                  <a:pos x="13" y="4"/>
                </a:cxn>
                <a:cxn ang="0">
                  <a:pos x="19" y="4"/>
                </a:cxn>
                <a:cxn ang="0">
                  <a:pos x="25" y="3"/>
                </a:cxn>
                <a:cxn ang="0">
                  <a:pos x="31" y="3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5" y="2"/>
                </a:cxn>
                <a:cxn ang="0">
                  <a:pos x="48" y="2"/>
                </a:cxn>
                <a:cxn ang="0">
                  <a:pos x="51" y="1"/>
                </a:cxn>
                <a:cxn ang="0">
                  <a:pos x="53" y="1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2" y="1"/>
                </a:cxn>
                <a:cxn ang="0">
                  <a:pos x="50" y="1"/>
                </a:cxn>
                <a:cxn ang="0">
                  <a:pos x="47" y="2"/>
                </a:cxn>
                <a:cxn ang="0">
                  <a:pos x="44" y="2"/>
                </a:cxn>
                <a:cxn ang="0">
                  <a:pos x="40" y="2"/>
                </a:cxn>
                <a:cxn ang="0">
                  <a:pos x="35" y="3"/>
                </a:cxn>
                <a:cxn ang="0">
                  <a:pos x="30" y="3"/>
                </a:cxn>
                <a:cxn ang="0">
                  <a:pos x="25" y="3"/>
                </a:cxn>
                <a:cxn ang="0">
                  <a:pos x="19" y="4"/>
                </a:cxn>
                <a:cxn ang="0">
                  <a:pos x="13" y="4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54" h="4">
                  <a:moveTo>
                    <a:pt x="0" y="4"/>
                  </a:moveTo>
                  <a:lnTo>
                    <a:pt x="7" y="4"/>
                  </a:lnTo>
                  <a:lnTo>
                    <a:pt x="13" y="4"/>
                  </a:lnTo>
                  <a:lnTo>
                    <a:pt x="19" y="4"/>
                  </a:lnTo>
                  <a:lnTo>
                    <a:pt x="25" y="3"/>
                  </a:lnTo>
                  <a:lnTo>
                    <a:pt x="31" y="3"/>
                  </a:lnTo>
                  <a:lnTo>
                    <a:pt x="36" y="3"/>
                  </a:lnTo>
                  <a:lnTo>
                    <a:pt x="41" y="2"/>
                  </a:lnTo>
                  <a:lnTo>
                    <a:pt x="45" y="2"/>
                  </a:lnTo>
                  <a:lnTo>
                    <a:pt x="48" y="2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5" y="3"/>
                  </a:lnTo>
                  <a:lnTo>
                    <a:pt x="30" y="3"/>
                  </a:lnTo>
                  <a:lnTo>
                    <a:pt x="25" y="3"/>
                  </a:lnTo>
                  <a:lnTo>
                    <a:pt x="19" y="4"/>
                  </a:lnTo>
                  <a:lnTo>
                    <a:pt x="13" y="4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676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48" name="Freeform 1740"/>
            <p:cNvSpPr>
              <a:spLocks/>
            </p:cNvSpPr>
            <p:nvPr/>
          </p:nvSpPr>
          <p:spPr bwMode="auto">
            <a:xfrm>
              <a:off x="2787" y="2544"/>
              <a:ext cx="53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4"/>
                </a:cxn>
                <a:cxn ang="0">
                  <a:pos x="13" y="4"/>
                </a:cxn>
                <a:cxn ang="0">
                  <a:pos x="19" y="4"/>
                </a:cxn>
                <a:cxn ang="0">
                  <a:pos x="25" y="3"/>
                </a:cxn>
                <a:cxn ang="0">
                  <a:pos x="30" y="3"/>
                </a:cxn>
                <a:cxn ang="0">
                  <a:pos x="35" y="3"/>
                </a:cxn>
                <a:cxn ang="0">
                  <a:pos x="40" y="2"/>
                </a:cxn>
                <a:cxn ang="0">
                  <a:pos x="44" y="2"/>
                </a:cxn>
                <a:cxn ang="0">
                  <a:pos x="47" y="2"/>
                </a:cxn>
                <a:cxn ang="0">
                  <a:pos x="50" y="1"/>
                </a:cxn>
                <a:cxn ang="0">
                  <a:pos x="52" y="1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1" y="0"/>
                </a:cxn>
                <a:cxn ang="0">
                  <a:pos x="50" y="1"/>
                </a:cxn>
                <a:cxn ang="0">
                  <a:pos x="48" y="1"/>
                </a:cxn>
                <a:cxn ang="0">
                  <a:pos x="46" y="2"/>
                </a:cxn>
                <a:cxn ang="0">
                  <a:pos x="42" y="2"/>
                </a:cxn>
                <a:cxn ang="0">
                  <a:pos x="39" y="2"/>
                </a:cxn>
                <a:cxn ang="0">
                  <a:pos x="34" y="3"/>
                </a:cxn>
                <a:cxn ang="0">
                  <a:pos x="29" y="3"/>
                </a:cxn>
                <a:cxn ang="0">
                  <a:pos x="24" y="3"/>
                </a:cxn>
                <a:cxn ang="0">
                  <a:pos x="19" y="3"/>
                </a:cxn>
                <a:cxn ang="0">
                  <a:pos x="12" y="4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53" h="4">
                  <a:moveTo>
                    <a:pt x="0" y="4"/>
                  </a:moveTo>
                  <a:lnTo>
                    <a:pt x="6" y="4"/>
                  </a:lnTo>
                  <a:lnTo>
                    <a:pt x="13" y="4"/>
                  </a:lnTo>
                  <a:lnTo>
                    <a:pt x="19" y="4"/>
                  </a:lnTo>
                  <a:lnTo>
                    <a:pt x="25" y="3"/>
                  </a:lnTo>
                  <a:lnTo>
                    <a:pt x="30" y="3"/>
                  </a:lnTo>
                  <a:lnTo>
                    <a:pt x="35" y="3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7" y="2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9" y="2"/>
                  </a:lnTo>
                  <a:lnTo>
                    <a:pt x="34" y="3"/>
                  </a:lnTo>
                  <a:lnTo>
                    <a:pt x="29" y="3"/>
                  </a:lnTo>
                  <a:lnTo>
                    <a:pt x="24" y="3"/>
                  </a:lnTo>
                  <a:lnTo>
                    <a:pt x="19" y="3"/>
                  </a:lnTo>
                  <a:lnTo>
                    <a:pt x="12" y="4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5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49" name="Freeform 1741"/>
            <p:cNvSpPr>
              <a:spLocks/>
            </p:cNvSpPr>
            <p:nvPr/>
          </p:nvSpPr>
          <p:spPr bwMode="auto">
            <a:xfrm>
              <a:off x="2787" y="2544"/>
              <a:ext cx="5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4"/>
                </a:cxn>
                <a:cxn ang="0">
                  <a:pos x="12" y="4"/>
                </a:cxn>
                <a:cxn ang="0">
                  <a:pos x="19" y="3"/>
                </a:cxn>
                <a:cxn ang="0">
                  <a:pos x="24" y="3"/>
                </a:cxn>
                <a:cxn ang="0">
                  <a:pos x="29" y="3"/>
                </a:cxn>
                <a:cxn ang="0">
                  <a:pos x="34" y="3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6" y="2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48" y="1"/>
                </a:cxn>
                <a:cxn ang="0">
                  <a:pos x="47" y="1"/>
                </a:cxn>
                <a:cxn ang="0">
                  <a:pos x="44" y="2"/>
                </a:cxn>
                <a:cxn ang="0">
                  <a:pos x="41" y="2"/>
                </a:cxn>
                <a:cxn ang="0">
                  <a:pos x="38" y="2"/>
                </a:cxn>
                <a:cxn ang="0">
                  <a:pos x="33" y="3"/>
                </a:cxn>
                <a:cxn ang="0">
                  <a:pos x="29" y="3"/>
                </a:cxn>
                <a:cxn ang="0">
                  <a:pos x="23" y="3"/>
                </a:cxn>
                <a:cxn ang="0">
                  <a:pos x="18" y="3"/>
                </a:cxn>
                <a:cxn ang="0">
                  <a:pos x="12" y="3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52" h="4">
                  <a:moveTo>
                    <a:pt x="0" y="4"/>
                  </a:moveTo>
                  <a:lnTo>
                    <a:pt x="6" y="4"/>
                  </a:lnTo>
                  <a:lnTo>
                    <a:pt x="12" y="4"/>
                  </a:lnTo>
                  <a:lnTo>
                    <a:pt x="19" y="3"/>
                  </a:lnTo>
                  <a:lnTo>
                    <a:pt x="24" y="3"/>
                  </a:lnTo>
                  <a:lnTo>
                    <a:pt x="29" y="3"/>
                  </a:lnTo>
                  <a:lnTo>
                    <a:pt x="34" y="3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6" y="2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4" y="2"/>
                  </a:lnTo>
                  <a:lnTo>
                    <a:pt x="41" y="2"/>
                  </a:lnTo>
                  <a:lnTo>
                    <a:pt x="38" y="2"/>
                  </a:lnTo>
                  <a:lnTo>
                    <a:pt x="33" y="3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2" y="3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74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50" name="Freeform 1742"/>
            <p:cNvSpPr>
              <a:spLocks/>
            </p:cNvSpPr>
            <p:nvPr/>
          </p:nvSpPr>
          <p:spPr bwMode="auto">
            <a:xfrm>
              <a:off x="2787" y="2544"/>
              <a:ext cx="5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4"/>
                </a:cxn>
                <a:cxn ang="0">
                  <a:pos x="12" y="3"/>
                </a:cxn>
                <a:cxn ang="0">
                  <a:pos x="18" y="3"/>
                </a:cxn>
                <a:cxn ang="0">
                  <a:pos x="23" y="3"/>
                </a:cxn>
                <a:cxn ang="0">
                  <a:pos x="29" y="3"/>
                </a:cxn>
                <a:cxn ang="0">
                  <a:pos x="33" y="3"/>
                </a:cxn>
                <a:cxn ang="0">
                  <a:pos x="38" y="2"/>
                </a:cxn>
                <a:cxn ang="0">
                  <a:pos x="41" y="2"/>
                </a:cxn>
                <a:cxn ang="0">
                  <a:pos x="44" y="2"/>
                </a:cxn>
                <a:cxn ang="0">
                  <a:pos x="47" y="1"/>
                </a:cxn>
                <a:cxn ang="0">
                  <a:pos x="48" y="1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7" y="1"/>
                </a:cxn>
                <a:cxn ang="0">
                  <a:pos x="45" y="1"/>
                </a:cxn>
                <a:cxn ang="0">
                  <a:pos x="43" y="2"/>
                </a:cxn>
                <a:cxn ang="0">
                  <a:pos x="40" y="2"/>
                </a:cxn>
                <a:cxn ang="0">
                  <a:pos x="36" y="2"/>
                </a:cxn>
                <a:cxn ang="0">
                  <a:pos x="32" y="2"/>
                </a:cxn>
                <a:cxn ang="0">
                  <a:pos x="27" y="3"/>
                </a:cxn>
                <a:cxn ang="0">
                  <a:pos x="23" y="3"/>
                </a:cxn>
                <a:cxn ang="0">
                  <a:pos x="17" y="3"/>
                </a:cxn>
                <a:cxn ang="0">
                  <a:pos x="12" y="3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50" h="4">
                  <a:moveTo>
                    <a:pt x="0" y="4"/>
                  </a:moveTo>
                  <a:lnTo>
                    <a:pt x="6" y="4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23" y="3"/>
                  </a:lnTo>
                  <a:lnTo>
                    <a:pt x="29" y="3"/>
                  </a:lnTo>
                  <a:lnTo>
                    <a:pt x="33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7" y="1"/>
                  </a:lnTo>
                  <a:lnTo>
                    <a:pt x="45" y="1"/>
                  </a:lnTo>
                  <a:lnTo>
                    <a:pt x="43" y="2"/>
                  </a:lnTo>
                  <a:lnTo>
                    <a:pt x="40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17" y="3"/>
                  </a:lnTo>
                  <a:lnTo>
                    <a:pt x="12" y="3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37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51" name="Freeform 1743"/>
            <p:cNvSpPr>
              <a:spLocks/>
            </p:cNvSpPr>
            <p:nvPr/>
          </p:nvSpPr>
          <p:spPr bwMode="auto">
            <a:xfrm>
              <a:off x="2787" y="2544"/>
              <a:ext cx="48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"/>
                </a:cxn>
                <a:cxn ang="0">
                  <a:pos x="12" y="3"/>
                </a:cxn>
                <a:cxn ang="0">
                  <a:pos x="17" y="3"/>
                </a:cxn>
                <a:cxn ang="0">
                  <a:pos x="23" y="3"/>
                </a:cxn>
                <a:cxn ang="0">
                  <a:pos x="27" y="3"/>
                </a:cxn>
                <a:cxn ang="0">
                  <a:pos x="32" y="2"/>
                </a:cxn>
                <a:cxn ang="0">
                  <a:pos x="36" y="2"/>
                </a:cxn>
                <a:cxn ang="0">
                  <a:pos x="40" y="2"/>
                </a:cxn>
                <a:cxn ang="0">
                  <a:pos x="43" y="2"/>
                </a:cxn>
                <a:cxn ang="0">
                  <a:pos x="45" y="1"/>
                </a:cxn>
                <a:cxn ang="0">
                  <a:pos x="47" y="1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1" y="2"/>
                </a:cxn>
                <a:cxn ang="0">
                  <a:pos x="38" y="2"/>
                </a:cxn>
                <a:cxn ang="0">
                  <a:pos x="33" y="2"/>
                </a:cxn>
                <a:cxn ang="0">
                  <a:pos x="29" y="3"/>
                </a:cxn>
                <a:cxn ang="0">
                  <a:pos x="23" y="3"/>
                </a:cxn>
                <a:cxn ang="0">
                  <a:pos x="18" y="3"/>
                </a:cxn>
                <a:cxn ang="0">
                  <a:pos x="12" y="3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8" h="3">
                  <a:moveTo>
                    <a:pt x="0" y="3"/>
                  </a:moveTo>
                  <a:lnTo>
                    <a:pt x="6" y="3"/>
                  </a:lnTo>
                  <a:lnTo>
                    <a:pt x="12" y="3"/>
                  </a:lnTo>
                  <a:lnTo>
                    <a:pt x="17" y="3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3" y="2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1" y="2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2" y="3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2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52" name="Freeform 1744"/>
            <p:cNvSpPr>
              <a:spLocks/>
            </p:cNvSpPr>
            <p:nvPr/>
          </p:nvSpPr>
          <p:spPr bwMode="auto">
            <a:xfrm>
              <a:off x="2787" y="2544"/>
              <a:ext cx="47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"/>
                </a:cxn>
                <a:cxn ang="0">
                  <a:pos x="12" y="3"/>
                </a:cxn>
                <a:cxn ang="0">
                  <a:pos x="18" y="3"/>
                </a:cxn>
                <a:cxn ang="0">
                  <a:pos x="23" y="3"/>
                </a:cxn>
                <a:cxn ang="0">
                  <a:pos x="29" y="3"/>
                </a:cxn>
                <a:cxn ang="0">
                  <a:pos x="33" y="2"/>
                </a:cxn>
                <a:cxn ang="0">
                  <a:pos x="38" y="2"/>
                </a:cxn>
                <a:cxn ang="0">
                  <a:pos x="41" y="2"/>
                </a:cxn>
                <a:cxn ang="0">
                  <a:pos x="44" y="1"/>
                </a:cxn>
                <a:cxn ang="0">
                  <a:pos x="46" y="1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4" y="1"/>
                </a:cxn>
                <a:cxn ang="0">
                  <a:pos x="42" y="1"/>
                </a:cxn>
                <a:cxn ang="0">
                  <a:pos x="40" y="2"/>
                </a:cxn>
                <a:cxn ang="0">
                  <a:pos x="36" y="2"/>
                </a:cxn>
                <a:cxn ang="0">
                  <a:pos x="32" y="2"/>
                </a:cxn>
                <a:cxn ang="0">
                  <a:pos x="28" y="2"/>
                </a:cxn>
                <a:cxn ang="0">
                  <a:pos x="23" y="3"/>
                </a:cxn>
                <a:cxn ang="0">
                  <a:pos x="17" y="3"/>
                </a:cxn>
                <a:cxn ang="0">
                  <a:pos x="12" y="3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7" h="3">
                  <a:moveTo>
                    <a:pt x="0" y="3"/>
                  </a:moveTo>
                  <a:lnTo>
                    <a:pt x="6" y="3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23" y="3"/>
                  </a:lnTo>
                  <a:lnTo>
                    <a:pt x="29" y="3"/>
                  </a:lnTo>
                  <a:lnTo>
                    <a:pt x="33" y="2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0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3" y="3"/>
                  </a:lnTo>
                  <a:lnTo>
                    <a:pt x="17" y="3"/>
                  </a:lnTo>
                  <a:lnTo>
                    <a:pt x="12" y="3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53" name="Freeform 1745"/>
            <p:cNvSpPr>
              <a:spLocks/>
            </p:cNvSpPr>
            <p:nvPr/>
          </p:nvSpPr>
          <p:spPr bwMode="auto">
            <a:xfrm>
              <a:off x="2787" y="2544"/>
              <a:ext cx="46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"/>
                </a:cxn>
                <a:cxn ang="0">
                  <a:pos x="12" y="3"/>
                </a:cxn>
                <a:cxn ang="0">
                  <a:pos x="17" y="3"/>
                </a:cxn>
                <a:cxn ang="0">
                  <a:pos x="23" y="3"/>
                </a:cxn>
                <a:cxn ang="0">
                  <a:pos x="28" y="2"/>
                </a:cxn>
                <a:cxn ang="0">
                  <a:pos x="32" y="2"/>
                </a:cxn>
                <a:cxn ang="0">
                  <a:pos x="36" y="2"/>
                </a:cxn>
                <a:cxn ang="0">
                  <a:pos x="40" y="2"/>
                </a:cxn>
                <a:cxn ang="0">
                  <a:pos x="42" y="1"/>
                </a:cxn>
                <a:cxn ang="0">
                  <a:pos x="44" y="1"/>
                </a:cxn>
                <a:cxn ang="0">
                  <a:pos x="45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1"/>
                </a:cxn>
                <a:cxn ang="0">
                  <a:pos x="38" y="2"/>
                </a:cxn>
                <a:cxn ang="0">
                  <a:pos x="35" y="2"/>
                </a:cxn>
                <a:cxn ang="0">
                  <a:pos x="31" y="2"/>
                </a:cxn>
                <a:cxn ang="0">
                  <a:pos x="27" y="2"/>
                </a:cxn>
                <a:cxn ang="0">
                  <a:pos x="22" y="3"/>
                </a:cxn>
                <a:cxn ang="0">
                  <a:pos x="17" y="3"/>
                </a:cxn>
                <a:cxn ang="0">
                  <a:pos x="11" y="3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6" h="3">
                  <a:moveTo>
                    <a:pt x="0" y="3"/>
                  </a:moveTo>
                  <a:lnTo>
                    <a:pt x="6" y="3"/>
                  </a:lnTo>
                  <a:lnTo>
                    <a:pt x="12" y="3"/>
                  </a:lnTo>
                  <a:lnTo>
                    <a:pt x="17" y="3"/>
                  </a:lnTo>
                  <a:lnTo>
                    <a:pt x="23" y="3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2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8" y="2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2"/>
                  </a:lnTo>
                  <a:lnTo>
                    <a:pt x="22" y="3"/>
                  </a:lnTo>
                  <a:lnTo>
                    <a:pt x="17" y="3"/>
                  </a:lnTo>
                  <a:lnTo>
                    <a:pt x="11" y="3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0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54" name="Freeform 1746"/>
            <p:cNvSpPr>
              <a:spLocks/>
            </p:cNvSpPr>
            <p:nvPr/>
          </p:nvSpPr>
          <p:spPr bwMode="auto">
            <a:xfrm>
              <a:off x="2787" y="2544"/>
              <a:ext cx="44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"/>
                </a:cxn>
                <a:cxn ang="0">
                  <a:pos x="11" y="3"/>
                </a:cxn>
                <a:cxn ang="0">
                  <a:pos x="17" y="3"/>
                </a:cxn>
                <a:cxn ang="0">
                  <a:pos x="22" y="3"/>
                </a:cxn>
                <a:cxn ang="0">
                  <a:pos x="27" y="2"/>
                </a:cxn>
                <a:cxn ang="0">
                  <a:pos x="31" y="2"/>
                </a:cxn>
                <a:cxn ang="0">
                  <a:pos x="35" y="2"/>
                </a:cxn>
                <a:cxn ang="0">
                  <a:pos x="38" y="2"/>
                </a:cxn>
                <a:cxn ang="0">
                  <a:pos x="41" y="1"/>
                </a:cxn>
                <a:cxn ang="0">
                  <a:pos x="42" y="1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1" y="1"/>
                </a:cxn>
                <a:cxn ang="0">
                  <a:pos x="39" y="1"/>
                </a:cxn>
                <a:cxn ang="0">
                  <a:pos x="37" y="2"/>
                </a:cxn>
                <a:cxn ang="0">
                  <a:pos x="34" y="2"/>
                </a:cxn>
                <a:cxn ang="0">
                  <a:pos x="30" y="2"/>
                </a:cxn>
                <a:cxn ang="0">
                  <a:pos x="26" y="2"/>
                </a:cxn>
                <a:cxn ang="0">
                  <a:pos x="21" y="2"/>
                </a:cxn>
                <a:cxn ang="0">
                  <a:pos x="16" y="3"/>
                </a:cxn>
                <a:cxn ang="0">
                  <a:pos x="11" y="3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4" h="3">
                  <a:moveTo>
                    <a:pt x="0" y="3"/>
                  </a:moveTo>
                  <a:lnTo>
                    <a:pt x="6" y="3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2" y="3"/>
                  </a:lnTo>
                  <a:lnTo>
                    <a:pt x="27" y="2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7" y="2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16" y="3"/>
                  </a:lnTo>
                  <a:lnTo>
                    <a:pt x="11" y="3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0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55" name="Freeform 1747"/>
            <p:cNvSpPr>
              <a:spLocks/>
            </p:cNvSpPr>
            <p:nvPr/>
          </p:nvSpPr>
          <p:spPr bwMode="auto">
            <a:xfrm>
              <a:off x="2787" y="2544"/>
              <a:ext cx="4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"/>
                </a:cxn>
                <a:cxn ang="0">
                  <a:pos x="11" y="3"/>
                </a:cxn>
                <a:cxn ang="0">
                  <a:pos x="16" y="3"/>
                </a:cxn>
                <a:cxn ang="0">
                  <a:pos x="21" y="2"/>
                </a:cxn>
                <a:cxn ang="0">
                  <a:pos x="26" y="2"/>
                </a:cxn>
                <a:cxn ang="0">
                  <a:pos x="30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1"/>
                </a:cxn>
                <a:cxn ang="0">
                  <a:pos x="41" y="1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8" y="1"/>
                </a:cxn>
                <a:cxn ang="0">
                  <a:pos x="35" y="2"/>
                </a:cxn>
                <a:cxn ang="0">
                  <a:pos x="33" y="2"/>
                </a:cxn>
                <a:cxn ang="0">
                  <a:pos x="29" y="2"/>
                </a:cxn>
                <a:cxn ang="0">
                  <a:pos x="25" y="2"/>
                </a:cxn>
                <a:cxn ang="0">
                  <a:pos x="21" y="2"/>
                </a:cxn>
                <a:cxn ang="0">
                  <a:pos x="16" y="3"/>
                </a:cxn>
                <a:cxn ang="0">
                  <a:pos x="10" y="3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2" h="3">
                  <a:moveTo>
                    <a:pt x="0" y="3"/>
                  </a:moveTo>
                  <a:lnTo>
                    <a:pt x="6" y="3"/>
                  </a:lnTo>
                  <a:lnTo>
                    <a:pt x="11" y="3"/>
                  </a:lnTo>
                  <a:lnTo>
                    <a:pt x="16" y="3"/>
                  </a:lnTo>
                  <a:lnTo>
                    <a:pt x="21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6" y="3"/>
                  </a:lnTo>
                  <a:lnTo>
                    <a:pt x="10" y="3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56" name="Freeform 1748"/>
            <p:cNvSpPr>
              <a:spLocks/>
            </p:cNvSpPr>
            <p:nvPr/>
          </p:nvSpPr>
          <p:spPr bwMode="auto">
            <a:xfrm>
              <a:off x="2787" y="2544"/>
              <a:ext cx="4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"/>
                </a:cxn>
                <a:cxn ang="0">
                  <a:pos x="10" y="3"/>
                </a:cxn>
                <a:cxn ang="0">
                  <a:pos x="16" y="3"/>
                </a:cxn>
                <a:cxn ang="0">
                  <a:pos x="21" y="2"/>
                </a:cxn>
                <a:cxn ang="0">
                  <a:pos x="25" y="2"/>
                </a:cxn>
                <a:cxn ang="0">
                  <a:pos x="29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40" y="0"/>
                </a:cxn>
                <a:cxn ang="0">
                  <a:pos x="39" y="0"/>
                </a:cxn>
                <a:cxn ang="0">
                  <a:pos x="38" y="1"/>
                </a:cxn>
                <a:cxn ang="0">
                  <a:pos x="36" y="1"/>
                </a:cxn>
                <a:cxn ang="0">
                  <a:pos x="33" y="2"/>
                </a:cxn>
                <a:cxn ang="0">
                  <a:pos x="30" y="2"/>
                </a:cxn>
                <a:cxn ang="0">
                  <a:pos x="26" y="2"/>
                </a:cxn>
                <a:cxn ang="0">
                  <a:pos x="21" y="2"/>
                </a:cxn>
                <a:cxn ang="0">
                  <a:pos x="16" y="2"/>
                </a:cxn>
                <a:cxn ang="0">
                  <a:pos x="11" y="3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1" h="3">
                  <a:moveTo>
                    <a:pt x="0" y="3"/>
                  </a:moveTo>
                  <a:lnTo>
                    <a:pt x="6" y="3"/>
                  </a:lnTo>
                  <a:lnTo>
                    <a:pt x="10" y="3"/>
                  </a:lnTo>
                  <a:lnTo>
                    <a:pt x="16" y="3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16" y="2"/>
                  </a:lnTo>
                  <a:lnTo>
                    <a:pt x="11" y="3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E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57" name="Freeform 1749"/>
            <p:cNvSpPr>
              <a:spLocks/>
            </p:cNvSpPr>
            <p:nvPr/>
          </p:nvSpPr>
          <p:spPr bwMode="auto">
            <a:xfrm>
              <a:off x="2787" y="2544"/>
              <a:ext cx="40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"/>
                </a:cxn>
                <a:cxn ang="0">
                  <a:pos x="11" y="3"/>
                </a:cxn>
                <a:cxn ang="0">
                  <a:pos x="16" y="2"/>
                </a:cxn>
                <a:cxn ang="0">
                  <a:pos x="21" y="2"/>
                </a:cxn>
                <a:cxn ang="0">
                  <a:pos x="26" y="2"/>
                </a:cxn>
                <a:cxn ang="0">
                  <a:pos x="30" y="2"/>
                </a:cxn>
                <a:cxn ang="0">
                  <a:pos x="33" y="2"/>
                </a:cxn>
                <a:cxn ang="0">
                  <a:pos x="36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35" y="1"/>
                </a:cxn>
                <a:cxn ang="0">
                  <a:pos x="32" y="2"/>
                </a:cxn>
                <a:cxn ang="0">
                  <a:pos x="29" y="2"/>
                </a:cxn>
                <a:cxn ang="0">
                  <a:pos x="25" y="2"/>
                </a:cxn>
                <a:cxn ang="0">
                  <a:pos x="21" y="2"/>
                </a:cxn>
                <a:cxn ang="0">
                  <a:pos x="16" y="2"/>
                </a:cxn>
                <a:cxn ang="0">
                  <a:pos x="11" y="2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0" h="3">
                  <a:moveTo>
                    <a:pt x="0" y="3"/>
                  </a:moveTo>
                  <a:lnTo>
                    <a:pt x="6" y="3"/>
                  </a:lnTo>
                  <a:lnTo>
                    <a:pt x="11" y="3"/>
                  </a:lnTo>
                  <a:lnTo>
                    <a:pt x="16" y="2"/>
                  </a:lnTo>
                  <a:lnTo>
                    <a:pt x="21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6" y="2"/>
                  </a:lnTo>
                  <a:lnTo>
                    <a:pt x="11" y="2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D6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58" name="Freeform 1750"/>
            <p:cNvSpPr>
              <a:spLocks/>
            </p:cNvSpPr>
            <p:nvPr/>
          </p:nvSpPr>
          <p:spPr bwMode="auto">
            <a:xfrm>
              <a:off x="2787" y="2544"/>
              <a:ext cx="38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"/>
                </a:cxn>
                <a:cxn ang="0">
                  <a:pos x="11" y="2"/>
                </a:cxn>
                <a:cxn ang="0">
                  <a:pos x="16" y="2"/>
                </a:cxn>
                <a:cxn ang="0">
                  <a:pos x="21" y="2"/>
                </a:cxn>
                <a:cxn ang="0">
                  <a:pos x="25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3" y="1"/>
                </a:cxn>
                <a:cxn ang="0">
                  <a:pos x="31" y="2"/>
                </a:cxn>
                <a:cxn ang="0">
                  <a:pos x="27" y="2"/>
                </a:cxn>
                <a:cxn ang="0">
                  <a:pos x="24" y="2"/>
                </a:cxn>
                <a:cxn ang="0">
                  <a:pos x="20" y="2"/>
                </a:cxn>
                <a:cxn ang="0">
                  <a:pos x="15" y="2"/>
                </a:cxn>
                <a:cxn ang="0">
                  <a:pos x="10" y="2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38" h="3">
                  <a:moveTo>
                    <a:pt x="0" y="3"/>
                  </a:moveTo>
                  <a:lnTo>
                    <a:pt x="6" y="3"/>
                  </a:lnTo>
                  <a:lnTo>
                    <a:pt x="11" y="2"/>
                  </a:lnTo>
                  <a:lnTo>
                    <a:pt x="16" y="2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1" y="2"/>
                  </a:lnTo>
                  <a:lnTo>
                    <a:pt x="27" y="2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5" y="2"/>
                  </a:lnTo>
                  <a:lnTo>
                    <a:pt x="10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D6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59" name="Freeform 1751"/>
            <p:cNvSpPr>
              <a:spLocks/>
            </p:cNvSpPr>
            <p:nvPr/>
          </p:nvSpPr>
          <p:spPr bwMode="auto">
            <a:xfrm>
              <a:off x="2787" y="2544"/>
              <a:ext cx="36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"/>
                </a:cxn>
                <a:cxn ang="0">
                  <a:pos x="10" y="2"/>
                </a:cxn>
                <a:cxn ang="0">
                  <a:pos x="15" y="2"/>
                </a:cxn>
                <a:cxn ang="0">
                  <a:pos x="20" y="2"/>
                </a:cxn>
                <a:cxn ang="0">
                  <a:pos x="24" y="2"/>
                </a:cxn>
                <a:cxn ang="0">
                  <a:pos x="27" y="2"/>
                </a:cxn>
                <a:cxn ang="0">
                  <a:pos x="31" y="2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1"/>
                </a:cxn>
                <a:cxn ang="0">
                  <a:pos x="29" y="1"/>
                </a:cxn>
                <a:cxn ang="0">
                  <a:pos x="26" y="2"/>
                </a:cxn>
                <a:cxn ang="0">
                  <a:pos x="23" y="2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6" h="2">
                  <a:moveTo>
                    <a:pt x="0" y="2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31" y="2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C6C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60" name="Freeform 1752"/>
            <p:cNvSpPr>
              <a:spLocks/>
            </p:cNvSpPr>
            <p:nvPr/>
          </p:nvSpPr>
          <p:spPr bwMode="auto">
            <a:xfrm>
              <a:off x="2787" y="2544"/>
              <a:ext cx="35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9" y="2"/>
                </a:cxn>
                <a:cxn ang="0">
                  <a:pos x="23" y="2"/>
                </a:cxn>
                <a:cxn ang="0">
                  <a:pos x="26" y="2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1"/>
                </a:cxn>
                <a:cxn ang="0">
                  <a:pos x="28" y="1"/>
                </a:cxn>
                <a:cxn ang="0">
                  <a:pos x="25" y="2"/>
                </a:cxn>
                <a:cxn ang="0">
                  <a:pos x="22" y="2"/>
                </a:cxn>
                <a:cxn ang="0">
                  <a:pos x="18" y="2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5" h="2">
                  <a:moveTo>
                    <a:pt x="0" y="2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61" name="Freeform 1753"/>
            <p:cNvSpPr>
              <a:spLocks/>
            </p:cNvSpPr>
            <p:nvPr/>
          </p:nvSpPr>
          <p:spPr bwMode="auto">
            <a:xfrm>
              <a:off x="2787" y="2544"/>
              <a:ext cx="3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8" y="2"/>
                </a:cxn>
                <a:cxn ang="0">
                  <a:pos x="22" y="2"/>
                </a:cxn>
                <a:cxn ang="0">
                  <a:pos x="25" y="2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2" y="1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8" y="1"/>
                </a:cxn>
                <a:cxn ang="0">
                  <a:pos x="26" y="1"/>
                </a:cxn>
                <a:cxn ang="0">
                  <a:pos x="23" y="2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3" h="2">
                  <a:moveTo>
                    <a:pt x="0" y="2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5" y="2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3" y="2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62" name="Freeform 1754"/>
            <p:cNvSpPr>
              <a:spLocks/>
            </p:cNvSpPr>
            <p:nvPr/>
          </p:nvSpPr>
          <p:spPr bwMode="auto">
            <a:xfrm>
              <a:off x="2787" y="2544"/>
              <a:ext cx="3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9" y="2"/>
                </a:cxn>
                <a:cxn ang="0">
                  <a:pos x="23" y="2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9" y="1"/>
                </a:cxn>
                <a:cxn ang="0">
                  <a:pos x="27" y="1"/>
                </a:cxn>
                <a:cxn ang="0">
                  <a:pos x="25" y="1"/>
                </a:cxn>
                <a:cxn ang="0">
                  <a:pos x="21" y="2"/>
                </a:cxn>
                <a:cxn ang="0">
                  <a:pos x="18" y="2"/>
                </a:cxn>
                <a:cxn ang="0">
                  <a:pos x="14" y="2"/>
                </a:cxn>
                <a:cxn ang="0">
                  <a:pos x="9" y="2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2" h="2">
                  <a:moveTo>
                    <a:pt x="0" y="2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A6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63" name="Freeform 1755"/>
            <p:cNvSpPr>
              <a:spLocks/>
            </p:cNvSpPr>
            <p:nvPr/>
          </p:nvSpPr>
          <p:spPr bwMode="auto">
            <a:xfrm>
              <a:off x="2787" y="2544"/>
              <a:ext cx="30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4" y="2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9" y="1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6" y="1"/>
                </a:cxn>
                <a:cxn ang="0">
                  <a:pos x="23" y="1"/>
                </a:cxn>
                <a:cxn ang="0">
                  <a:pos x="21" y="2"/>
                </a:cxn>
                <a:cxn ang="0">
                  <a:pos x="17" y="2"/>
                </a:cxn>
                <a:cxn ang="0">
                  <a:pos x="13" y="2"/>
                </a:cxn>
                <a:cxn ang="0">
                  <a:pos x="9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0" h="2">
                  <a:moveTo>
                    <a:pt x="0" y="2"/>
                  </a:moveTo>
                  <a:lnTo>
                    <a:pt x="5" y="2"/>
                  </a:lnTo>
                  <a:lnTo>
                    <a:pt x="9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9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A6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64" name="Freeform 1756"/>
            <p:cNvSpPr>
              <a:spLocks/>
            </p:cNvSpPr>
            <p:nvPr/>
          </p:nvSpPr>
          <p:spPr bwMode="auto">
            <a:xfrm>
              <a:off x="2787" y="2544"/>
              <a:ext cx="29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13" y="2"/>
                </a:cxn>
                <a:cxn ang="0">
                  <a:pos x="17" y="2"/>
                </a:cxn>
                <a:cxn ang="0">
                  <a:pos x="21" y="2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7" y="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6" y="1"/>
                </a:cxn>
                <a:cxn ang="0">
                  <a:pos x="24" y="1"/>
                </a:cxn>
                <a:cxn ang="0">
                  <a:pos x="22" y="1"/>
                </a:cxn>
                <a:cxn ang="0">
                  <a:pos x="19" y="1"/>
                </a:cxn>
                <a:cxn ang="0">
                  <a:pos x="16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9" h="2">
                  <a:moveTo>
                    <a:pt x="0" y="2"/>
                  </a:moveTo>
                  <a:lnTo>
                    <a:pt x="4" y="2"/>
                  </a:lnTo>
                  <a:lnTo>
                    <a:pt x="9" y="2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9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65" name="Freeform 1757"/>
            <p:cNvSpPr>
              <a:spLocks/>
            </p:cNvSpPr>
            <p:nvPr/>
          </p:nvSpPr>
          <p:spPr bwMode="auto">
            <a:xfrm>
              <a:off x="2787" y="2544"/>
              <a:ext cx="27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6" y="2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6" y="1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0" y="1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9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7" h="2">
                  <a:moveTo>
                    <a:pt x="0" y="2"/>
                  </a:moveTo>
                  <a:lnTo>
                    <a:pt x="4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9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66" name="Freeform 1758"/>
            <p:cNvSpPr>
              <a:spLocks/>
            </p:cNvSpPr>
            <p:nvPr/>
          </p:nvSpPr>
          <p:spPr bwMode="auto">
            <a:xfrm>
              <a:off x="2787" y="2544"/>
              <a:ext cx="26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13" y="2"/>
                </a:cxn>
                <a:cxn ang="0">
                  <a:pos x="16" y="2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4" y="1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3" y="1"/>
                </a:cxn>
                <a:cxn ang="0">
                  <a:pos x="21" y="1"/>
                </a:cxn>
                <a:cxn ang="0">
                  <a:pos x="19" y="1"/>
                </a:cxn>
                <a:cxn ang="0">
                  <a:pos x="16" y="1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6" h="2">
                  <a:moveTo>
                    <a:pt x="0" y="2"/>
                  </a:moveTo>
                  <a:lnTo>
                    <a:pt x="4" y="2"/>
                  </a:lnTo>
                  <a:lnTo>
                    <a:pt x="9" y="2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67" name="Freeform 1759"/>
            <p:cNvSpPr>
              <a:spLocks/>
            </p:cNvSpPr>
            <p:nvPr/>
          </p:nvSpPr>
          <p:spPr bwMode="auto">
            <a:xfrm>
              <a:off x="2787" y="2544"/>
              <a:ext cx="2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6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3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1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4" h="2">
                  <a:moveTo>
                    <a:pt x="0" y="2"/>
                  </a:moveTo>
                  <a:lnTo>
                    <a:pt x="4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767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68" name="Freeform 1760"/>
            <p:cNvSpPr>
              <a:spLocks/>
            </p:cNvSpPr>
            <p:nvPr/>
          </p:nvSpPr>
          <p:spPr bwMode="auto">
            <a:xfrm>
              <a:off x="2787" y="2544"/>
              <a:ext cx="2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11" y="2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20" y="1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19" y="1"/>
                </a:cxn>
                <a:cxn ang="0">
                  <a:pos x="16" y="1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7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3" h="2">
                  <a:moveTo>
                    <a:pt x="0" y="2"/>
                  </a:moveTo>
                  <a:lnTo>
                    <a:pt x="4" y="2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7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767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69" name="Freeform 1761"/>
            <p:cNvSpPr>
              <a:spLocks/>
            </p:cNvSpPr>
            <p:nvPr/>
          </p:nvSpPr>
          <p:spPr bwMode="auto">
            <a:xfrm>
              <a:off x="2787" y="2544"/>
              <a:ext cx="2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11" y="1"/>
                </a:cxn>
                <a:cxn ang="0">
                  <a:pos x="14" y="1"/>
                </a:cxn>
                <a:cxn ang="0">
                  <a:pos x="16" y="1"/>
                </a:cxn>
                <a:cxn ang="0">
                  <a:pos x="19" y="1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8" y="0"/>
                </a:cxn>
                <a:cxn ang="0">
                  <a:pos x="16" y="1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8" y="1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1" h="2">
                  <a:moveTo>
                    <a:pt x="0" y="2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70" name="Freeform 1762"/>
            <p:cNvSpPr>
              <a:spLocks/>
            </p:cNvSpPr>
            <p:nvPr/>
          </p:nvSpPr>
          <p:spPr bwMode="auto">
            <a:xfrm>
              <a:off x="2787" y="2544"/>
              <a:ext cx="20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4" y="1"/>
                </a:cxn>
                <a:cxn ang="0">
                  <a:pos x="16" y="1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7" y="1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4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71" name="Freeform 1763"/>
            <p:cNvSpPr>
              <a:spLocks/>
            </p:cNvSpPr>
            <p:nvPr/>
          </p:nvSpPr>
          <p:spPr bwMode="auto">
            <a:xfrm>
              <a:off x="2787" y="2544"/>
              <a:ext cx="18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4" y="1"/>
                </a:cxn>
                <a:cxn ang="0">
                  <a:pos x="12" y="1"/>
                </a:cxn>
                <a:cxn ang="0">
                  <a:pos x="9" y="1"/>
                </a:cxn>
                <a:cxn ang="0">
                  <a:pos x="6" y="1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8" h="1">
                  <a:moveTo>
                    <a:pt x="0" y="1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72" name="Freeform 1764"/>
            <p:cNvSpPr>
              <a:spLocks/>
            </p:cNvSpPr>
            <p:nvPr/>
          </p:nvSpPr>
          <p:spPr bwMode="auto">
            <a:xfrm>
              <a:off x="2787" y="2544"/>
              <a:ext cx="17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7" y="1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7" h="1">
                  <a:moveTo>
                    <a:pt x="0" y="1"/>
                  </a:move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73" name="Freeform 1765"/>
            <p:cNvSpPr>
              <a:spLocks/>
            </p:cNvSpPr>
            <p:nvPr/>
          </p:nvSpPr>
          <p:spPr bwMode="auto">
            <a:xfrm>
              <a:off x="2787" y="2544"/>
              <a:ext cx="15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1">
                  <a:moveTo>
                    <a:pt x="0" y="1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74" name="Freeform 1766"/>
            <p:cNvSpPr>
              <a:spLocks/>
            </p:cNvSpPr>
            <p:nvPr/>
          </p:nvSpPr>
          <p:spPr bwMode="auto">
            <a:xfrm>
              <a:off x="2787" y="2544"/>
              <a:ext cx="14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3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75" name="Freeform 1767"/>
            <p:cNvSpPr>
              <a:spLocks/>
            </p:cNvSpPr>
            <p:nvPr/>
          </p:nvSpPr>
          <p:spPr bwMode="auto">
            <a:xfrm>
              <a:off x="2787" y="2544"/>
              <a:ext cx="1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3" y="1"/>
                  </a:lnTo>
                  <a:lnTo>
                    <a:pt x="5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76" name="Freeform 1768"/>
            <p:cNvSpPr>
              <a:spLocks/>
            </p:cNvSpPr>
            <p:nvPr/>
          </p:nvSpPr>
          <p:spPr bwMode="auto">
            <a:xfrm>
              <a:off x="2787" y="2544"/>
              <a:ext cx="1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77" name="Freeform 1769"/>
            <p:cNvSpPr>
              <a:spLocks/>
            </p:cNvSpPr>
            <p:nvPr/>
          </p:nvSpPr>
          <p:spPr bwMode="auto">
            <a:xfrm>
              <a:off x="2787" y="2544"/>
              <a:ext cx="9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lnTo>
                    <a:pt x="2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78" name="Freeform 1770"/>
            <p:cNvSpPr>
              <a:spLocks/>
            </p:cNvSpPr>
            <p:nvPr/>
          </p:nvSpPr>
          <p:spPr bwMode="auto">
            <a:xfrm>
              <a:off x="2787" y="2544"/>
              <a:ext cx="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79" name="Freeform 1771"/>
            <p:cNvSpPr>
              <a:spLocks/>
            </p:cNvSpPr>
            <p:nvPr/>
          </p:nvSpPr>
          <p:spPr bwMode="auto">
            <a:xfrm>
              <a:off x="2787" y="2544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80" name="Freeform 1772"/>
            <p:cNvSpPr>
              <a:spLocks/>
            </p:cNvSpPr>
            <p:nvPr/>
          </p:nvSpPr>
          <p:spPr bwMode="auto">
            <a:xfrm>
              <a:off x="2787" y="2544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81" name="Freeform 1773"/>
            <p:cNvSpPr>
              <a:spLocks/>
            </p:cNvSpPr>
            <p:nvPr/>
          </p:nvSpPr>
          <p:spPr bwMode="auto">
            <a:xfrm>
              <a:off x="2787" y="2544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82" name="Freeform 1774"/>
            <p:cNvSpPr>
              <a:spLocks/>
            </p:cNvSpPr>
            <p:nvPr/>
          </p:nvSpPr>
          <p:spPr bwMode="auto">
            <a:xfrm>
              <a:off x="2787" y="254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83" name="Rectangle 1775"/>
            <p:cNvSpPr>
              <a:spLocks noChangeArrowheads="1"/>
            </p:cNvSpPr>
            <p:nvPr/>
          </p:nvSpPr>
          <p:spPr bwMode="auto">
            <a:xfrm>
              <a:off x="2787" y="2544"/>
              <a:ext cx="1" cy="1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84" name="Freeform 1776"/>
            <p:cNvSpPr>
              <a:spLocks/>
            </p:cNvSpPr>
            <p:nvPr/>
          </p:nvSpPr>
          <p:spPr bwMode="auto">
            <a:xfrm>
              <a:off x="2962" y="2525"/>
              <a:ext cx="30" cy="11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30" y="0"/>
                </a:cxn>
                <a:cxn ang="0">
                  <a:pos x="30" y="84"/>
                </a:cxn>
                <a:cxn ang="0">
                  <a:pos x="0" y="114"/>
                </a:cxn>
                <a:cxn ang="0">
                  <a:pos x="0" y="30"/>
                </a:cxn>
              </a:cxnLst>
              <a:rect l="0" t="0" r="r" b="b"/>
              <a:pathLst>
                <a:path w="30" h="114">
                  <a:moveTo>
                    <a:pt x="0" y="30"/>
                  </a:moveTo>
                  <a:lnTo>
                    <a:pt x="30" y="0"/>
                  </a:lnTo>
                  <a:lnTo>
                    <a:pt x="30" y="84"/>
                  </a:lnTo>
                  <a:lnTo>
                    <a:pt x="0" y="11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85" name="Rectangle 1777"/>
            <p:cNvSpPr>
              <a:spLocks noChangeArrowheads="1"/>
            </p:cNvSpPr>
            <p:nvPr/>
          </p:nvSpPr>
          <p:spPr bwMode="auto">
            <a:xfrm>
              <a:off x="2719" y="2556"/>
              <a:ext cx="243" cy="6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86" name="Rectangle 1778"/>
            <p:cNvSpPr>
              <a:spLocks noChangeArrowheads="1"/>
            </p:cNvSpPr>
            <p:nvPr/>
          </p:nvSpPr>
          <p:spPr bwMode="auto">
            <a:xfrm>
              <a:off x="2719" y="2556"/>
              <a:ext cx="243" cy="6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87" name="Freeform 1779"/>
            <p:cNvSpPr>
              <a:spLocks/>
            </p:cNvSpPr>
            <p:nvPr/>
          </p:nvSpPr>
          <p:spPr bwMode="auto">
            <a:xfrm>
              <a:off x="2795" y="2556"/>
              <a:ext cx="3" cy="6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13"/>
                </a:cxn>
                <a:cxn ang="0">
                  <a:pos x="0" y="26"/>
                </a:cxn>
                <a:cxn ang="0">
                  <a:pos x="0" y="39"/>
                </a:cxn>
                <a:cxn ang="0">
                  <a:pos x="1" y="53"/>
                </a:cxn>
                <a:cxn ang="0">
                  <a:pos x="3" y="66"/>
                </a:cxn>
              </a:cxnLst>
              <a:rect l="0" t="0" r="r" b="b"/>
              <a:pathLst>
                <a:path w="3" h="66">
                  <a:moveTo>
                    <a:pt x="3" y="0"/>
                  </a:moveTo>
                  <a:lnTo>
                    <a:pt x="1" y="13"/>
                  </a:lnTo>
                  <a:lnTo>
                    <a:pt x="0" y="26"/>
                  </a:lnTo>
                  <a:lnTo>
                    <a:pt x="0" y="39"/>
                  </a:lnTo>
                  <a:lnTo>
                    <a:pt x="1" y="53"/>
                  </a:lnTo>
                  <a:lnTo>
                    <a:pt x="3" y="6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88" name="Rectangle 1780"/>
            <p:cNvSpPr>
              <a:spLocks noChangeArrowheads="1"/>
            </p:cNvSpPr>
            <p:nvPr/>
          </p:nvSpPr>
          <p:spPr bwMode="auto">
            <a:xfrm>
              <a:off x="2719" y="2622"/>
              <a:ext cx="243" cy="17"/>
            </a:xfrm>
            <a:prstGeom prst="rect">
              <a:avLst/>
            </a:prstGeom>
            <a:solidFill>
              <a:srgbClr val="9A9A9A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89" name="Rectangle 1781"/>
            <p:cNvSpPr>
              <a:spLocks noChangeArrowheads="1"/>
            </p:cNvSpPr>
            <p:nvPr/>
          </p:nvSpPr>
          <p:spPr bwMode="auto">
            <a:xfrm>
              <a:off x="2905" y="2576"/>
              <a:ext cx="10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90" name="Freeform 1782"/>
            <p:cNvSpPr>
              <a:spLocks noEditPoints="1"/>
            </p:cNvSpPr>
            <p:nvPr/>
          </p:nvSpPr>
          <p:spPr bwMode="auto">
            <a:xfrm>
              <a:off x="2806" y="2570"/>
              <a:ext cx="40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1" y="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7" y="5"/>
                </a:cxn>
                <a:cxn ang="0">
                  <a:pos x="23" y="5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7" y="5"/>
                </a:cxn>
                <a:cxn ang="0">
                  <a:pos x="28" y="5"/>
                </a:cxn>
                <a:cxn ang="0">
                  <a:pos x="40" y="5"/>
                </a:cxn>
                <a:cxn ang="0">
                  <a:pos x="40" y="0"/>
                </a:cxn>
                <a:cxn ang="0">
                  <a:pos x="28" y="0"/>
                </a:cxn>
                <a:cxn ang="0">
                  <a:pos x="28" y="5"/>
                </a:cxn>
              </a:cxnLst>
              <a:rect l="0" t="0" r="r" b="b"/>
              <a:pathLst>
                <a:path w="40" h="5">
                  <a:moveTo>
                    <a:pt x="0" y="5"/>
                  </a:moveTo>
                  <a:lnTo>
                    <a:pt x="11" y="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5"/>
                  </a:lnTo>
                  <a:close/>
                  <a:moveTo>
                    <a:pt x="17" y="5"/>
                  </a:moveTo>
                  <a:lnTo>
                    <a:pt x="23" y="5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5"/>
                  </a:lnTo>
                  <a:close/>
                  <a:moveTo>
                    <a:pt x="28" y="5"/>
                  </a:moveTo>
                  <a:lnTo>
                    <a:pt x="40" y="5"/>
                  </a:lnTo>
                  <a:lnTo>
                    <a:pt x="40" y="0"/>
                  </a:lnTo>
                  <a:lnTo>
                    <a:pt x="28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91" name="Freeform 1783"/>
            <p:cNvSpPr>
              <a:spLocks noEditPoints="1"/>
            </p:cNvSpPr>
            <p:nvPr/>
          </p:nvSpPr>
          <p:spPr bwMode="auto">
            <a:xfrm>
              <a:off x="2726" y="2563"/>
              <a:ext cx="175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3" y="25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55" y="18"/>
                </a:cxn>
                <a:cxn ang="0">
                  <a:pos x="175" y="18"/>
                </a:cxn>
                <a:cxn ang="0">
                  <a:pos x="175" y="5"/>
                </a:cxn>
                <a:cxn ang="0">
                  <a:pos x="155" y="5"/>
                </a:cxn>
                <a:cxn ang="0">
                  <a:pos x="155" y="18"/>
                </a:cxn>
              </a:cxnLst>
              <a:rect l="0" t="0" r="r" b="b"/>
              <a:pathLst>
                <a:path w="175" h="25">
                  <a:moveTo>
                    <a:pt x="0" y="25"/>
                  </a:moveTo>
                  <a:lnTo>
                    <a:pt x="23" y="2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5"/>
                  </a:lnTo>
                  <a:close/>
                  <a:moveTo>
                    <a:pt x="155" y="18"/>
                  </a:moveTo>
                  <a:lnTo>
                    <a:pt x="175" y="18"/>
                  </a:lnTo>
                  <a:lnTo>
                    <a:pt x="175" y="5"/>
                  </a:lnTo>
                  <a:lnTo>
                    <a:pt x="155" y="5"/>
                  </a:lnTo>
                  <a:lnTo>
                    <a:pt x="155" y="1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92" name="Freeform 1784"/>
            <p:cNvSpPr>
              <a:spLocks noEditPoints="1"/>
            </p:cNvSpPr>
            <p:nvPr/>
          </p:nvSpPr>
          <p:spPr bwMode="auto">
            <a:xfrm>
              <a:off x="2721" y="2559"/>
              <a:ext cx="239" cy="75"/>
            </a:xfrm>
            <a:custGeom>
              <a:avLst/>
              <a:gdLst/>
              <a:ahLst/>
              <a:cxnLst>
                <a:cxn ang="0">
                  <a:pos x="82" y="60"/>
                </a:cxn>
                <a:cxn ang="0">
                  <a:pos x="238" y="60"/>
                </a:cxn>
                <a:cxn ang="0">
                  <a:pos x="238" y="0"/>
                </a:cxn>
                <a:cxn ang="0">
                  <a:pos x="82" y="0"/>
                </a:cxn>
                <a:cxn ang="0">
                  <a:pos x="80" y="11"/>
                </a:cxn>
                <a:cxn ang="0">
                  <a:pos x="78" y="23"/>
                </a:cxn>
                <a:cxn ang="0">
                  <a:pos x="78" y="36"/>
                </a:cxn>
                <a:cxn ang="0">
                  <a:pos x="80" y="48"/>
                </a:cxn>
                <a:cxn ang="0">
                  <a:pos x="82" y="60"/>
                </a:cxn>
                <a:cxn ang="0">
                  <a:pos x="140" y="52"/>
                </a:cxn>
                <a:cxn ang="0">
                  <a:pos x="229" y="52"/>
                </a:cxn>
                <a:cxn ang="0">
                  <a:pos x="229" y="8"/>
                </a:cxn>
                <a:cxn ang="0">
                  <a:pos x="140" y="8"/>
                </a:cxn>
                <a:cxn ang="0">
                  <a:pos x="140" y="52"/>
                </a:cxn>
                <a:cxn ang="0">
                  <a:pos x="216" y="75"/>
                </a:cxn>
                <a:cxn ang="0">
                  <a:pos x="234" y="75"/>
                </a:cxn>
                <a:cxn ang="0">
                  <a:pos x="236" y="75"/>
                </a:cxn>
                <a:cxn ang="0">
                  <a:pos x="238" y="74"/>
                </a:cxn>
                <a:cxn ang="0">
                  <a:pos x="239" y="72"/>
                </a:cxn>
                <a:cxn ang="0">
                  <a:pos x="238" y="70"/>
                </a:cxn>
                <a:cxn ang="0">
                  <a:pos x="236" y="68"/>
                </a:cxn>
                <a:cxn ang="0">
                  <a:pos x="234" y="68"/>
                </a:cxn>
                <a:cxn ang="0">
                  <a:pos x="216" y="68"/>
                </a:cxn>
                <a:cxn ang="0">
                  <a:pos x="216" y="75"/>
                </a:cxn>
                <a:cxn ang="0">
                  <a:pos x="22" y="75"/>
                </a:cxn>
                <a:cxn ang="0">
                  <a:pos x="4" y="75"/>
                </a:cxn>
                <a:cxn ang="0">
                  <a:pos x="2" y="75"/>
                </a:cxn>
                <a:cxn ang="0">
                  <a:pos x="0" y="74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2" y="68"/>
                </a:cxn>
                <a:cxn ang="0">
                  <a:pos x="4" y="68"/>
                </a:cxn>
                <a:cxn ang="0">
                  <a:pos x="22" y="68"/>
                </a:cxn>
                <a:cxn ang="0">
                  <a:pos x="22" y="75"/>
                </a:cxn>
                <a:cxn ang="0">
                  <a:pos x="85" y="16"/>
                </a:cxn>
                <a:cxn ang="0">
                  <a:pos x="125" y="16"/>
                </a:cxn>
                <a:cxn ang="0">
                  <a:pos x="125" y="11"/>
                </a:cxn>
                <a:cxn ang="0">
                  <a:pos x="85" y="11"/>
                </a:cxn>
                <a:cxn ang="0">
                  <a:pos x="85" y="16"/>
                </a:cxn>
              </a:cxnLst>
              <a:rect l="0" t="0" r="r" b="b"/>
              <a:pathLst>
                <a:path w="239" h="75">
                  <a:moveTo>
                    <a:pt x="82" y="60"/>
                  </a:moveTo>
                  <a:lnTo>
                    <a:pt x="238" y="60"/>
                  </a:lnTo>
                  <a:lnTo>
                    <a:pt x="238" y="0"/>
                  </a:lnTo>
                  <a:lnTo>
                    <a:pt x="82" y="0"/>
                  </a:lnTo>
                  <a:lnTo>
                    <a:pt x="80" y="11"/>
                  </a:lnTo>
                  <a:lnTo>
                    <a:pt x="78" y="23"/>
                  </a:lnTo>
                  <a:lnTo>
                    <a:pt x="78" y="36"/>
                  </a:lnTo>
                  <a:lnTo>
                    <a:pt x="80" y="48"/>
                  </a:lnTo>
                  <a:lnTo>
                    <a:pt x="82" y="60"/>
                  </a:lnTo>
                  <a:close/>
                  <a:moveTo>
                    <a:pt x="140" y="52"/>
                  </a:moveTo>
                  <a:lnTo>
                    <a:pt x="229" y="52"/>
                  </a:lnTo>
                  <a:lnTo>
                    <a:pt x="229" y="8"/>
                  </a:lnTo>
                  <a:lnTo>
                    <a:pt x="140" y="8"/>
                  </a:lnTo>
                  <a:lnTo>
                    <a:pt x="140" y="52"/>
                  </a:lnTo>
                  <a:close/>
                  <a:moveTo>
                    <a:pt x="216" y="75"/>
                  </a:moveTo>
                  <a:lnTo>
                    <a:pt x="234" y="75"/>
                  </a:lnTo>
                  <a:lnTo>
                    <a:pt x="236" y="75"/>
                  </a:lnTo>
                  <a:lnTo>
                    <a:pt x="238" y="74"/>
                  </a:lnTo>
                  <a:lnTo>
                    <a:pt x="239" y="72"/>
                  </a:lnTo>
                  <a:lnTo>
                    <a:pt x="238" y="70"/>
                  </a:lnTo>
                  <a:lnTo>
                    <a:pt x="236" y="68"/>
                  </a:lnTo>
                  <a:lnTo>
                    <a:pt x="234" y="68"/>
                  </a:lnTo>
                  <a:lnTo>
                    <a:pt x="216" y="68"/>
                  </a:lnTo>
                  <a:lnTo>
                    <a:pt x="216" y="75"/>
                  </a:lnTo>
                  <a:close/>
                  <a:moveTo>
                    <a:pt x="22" y="75"/>
                  </a:moveTo>
                  <a:lnTo>
                    <a:pt x="4" y="75"/>
                  </a:lnTo>
                  <a:lnTo>
                    <a:pt x="2" y="75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22" y="68"/>
                  </a:lnTo>
                  <a:lnTo>
                    <a:pt x="22" y="75"/>
                  </a:lnTo>
                  <a:close/>
                  <a:moveTo>
                    <a:pt x="85" y="16"/>
                  </a:moveTo>
                  <a:lnTo>
                    <a:pt x="125" y="16"/>
                  </a:lnTo>
                  <a:lnTo>
                    <a:pt x="125" y="11"/>
                  </a:lnTo>
                  <a:lnTo>
                    <a:pt x="85" y="11"/>
                  </a:lnTo>
                  <a:lnTo>
                    <a:pt x="85" y="16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93" name="Freeform 1785"/>
            <p:cNvSpPr>
              <a:spLocks/>
            </p:cNvSpPr>
            <p:nvPr/>
          </p:nvSpPr>
          <p:spPr bwMode="auto">
            <a:xfrm>
              <a:off x="2799" y="2559"/>
              <a:ext cx="160" cy="60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160" y="60"/>
                </a:cxn>
                <a:cxn ang="0">
                  <a:pos x="160" y="0"/>
                </a:cxn>
                <a:cxn ang="0">
                  <a:pos x="4" y="0"/>
                </a:cxn>
                <a:cxn ang="0">
                  <a:pos x="2" y="11"/>
                </a:cxn>
                <a:cxn ang="0">
                  <a:pos x="0" y="23"/>
                </a:cxn>
                <a:cxn ang="0">
                  <a:pos x="0" y="36"/>
                </a:cxn>
                <a:cxn ang="0">
                  <a:pos x="2" y="48"/>
                </a:cxn>
                <a:cxn ang="0">
                  <a:pos x="4" y="60"/>
                </a:cxn>
              </a:cxnLst>
              <a:rect l="0" t="0" r="r" b="b"/>
              <a:pathLst>
                <a:path w="160" h="60">
                  <a:moveTo>
                    <a:pt x="4" y="60"/>
                  </a:moveTo>
                  <a:lnTo>
                    <a:pt x="160" y="60"/>
                  </a:lnTo>
                  <a:lnTo>
                    <a:pt x="160" y="0"/>
                  </a:lnTo>
                  <a:lnTo>
                    <a:pt x="4" y="0"/>
                  </a:lnTo>
                  <a:lnTo>
                    <a:pt x="2" y="11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2" y="48"/>
                  </a:lnTo>
                  <a:lnTo>
                    <a:pt x="4" y="6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94" name="Line 1786"/>
            <p:cNvSpPr>
              <a:spLocks noChangeShapeType="1"/>
            </p:cNvSpPr>
            <p:nvPr/>
          </p:nvSpPr>
          <p:spPr bwMode="auto">
            <a:xfrm>
              <a:off x="2848" y="2559"/>
              <a:ext cx="1" cy="6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95" name="Line 1787"/>
            <p:cNvSpPr>
              <a:spLocks noChangeShapeType="1"/>
            </p:cNvSpPr>
            <p:nvPr/>
          </p:nvSpPr>
          <p:spPr bwMode="auto">
            <a:xfrm flipH="1">
              <a:off x="2800" y="2579"/>
              <a:ext cx="48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96" name="Line 1788"/>
            <p:cNvSpPr>
              <a:spLocks noChangeShapeType="1"/>
            </p:cNvSpPr>
            <p:nvPr/>
          </p:nvSpPr>
          <p:spPr bwMode="auto">
            <a:xfrm flipH="1">
              <a:off x="2800" y="2599"/>
              <a:ext cx="48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97" name="Rectangle 1789"/>
            <p:cNvSpPr>
              <a:spLocks noChangeArrowheads="1"/>
            </p:cNvSpPr>
            <p:nvPr/>
          </p:nvSpPr>
          <p:spPr bwMode="auto">
            <a:xfrm>
              <a:off x="2861" y="2567"/>
              <a:ext cx="89" cy="4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98" name="Line 1790"/>
            <p:cNvSpPr>
              <a:spLocks noChangeShapeType="1"/>
            </p:cNvSpPr>
            <p:nvPr/>
          </p:nvSpPr>
          <p:spPr bwMode="auto">
            <a:xfrm>
              <a:off x="2922" y="2567"/>
              <a:ext cx="1" cy="1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399" name="Line 1791"/>
            <p:cNvSpPr>
              <a:spLocks noChangeShapeType="1"/>
            </p:cNvSpPr>
            <p:nvPr/>
          </p:nvSpPr>
          <p:spPr bwMode="auto">
            <a:xfrm>
              <a:off x="2861" y="2584"/>
              <a:ext cx="89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00" name="Freeform 1792"/>
            <p:cNvSpPr>
              <a:spLocks/>
            </p:cNvSpPr>
            <p:nvPr/>
          </p:nvSpPr>
          <p:spPr bwMode="auto">
            <a:xfrm>
              <a:off x="2937" y="2627"/>
              <a:ext cx="23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" y="7"/>
                </a:cxn>
                <a:cxn ang="0">
                  <a:pos x="20" y="7"/>
                </a:cxn>
                <a:cxn ang="0">
                  <a:pos x="22" y="6"/>
                </a:cxn>
                <a:cxn ang="0">
                  <a:pos x="23" y="4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23" h="7">
                  <a:moveTo>
                    <a:pt x="0" y="7"/>
                  </a:moveTo>
                  <a:lnTo>
                    <a:pt x="18" y="7"/>
                  </a:lnTo>
                  <a:lnTo>
                    <a:pt x="20" y="7"/>
                  </a:lnTo>
                  <a:lnTo>
                    <a:pt x="22" y="6"/>
                  </a:lnTo>
                  <a:lnTo>
                    <a:pt x="23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01" name="Freeform 1793"/>
            <p:cNvSpPr>
              <a:spLocks/>
            </p:cNvSpPr>
            <p:nvPr/>
          </p:nvSpPr>
          <p:spPr bwMode="auto">
            <a:xfrm>
              <a:off x="2721" y="2627"/>
              <a:ext cx="22" cy="7"/>
            </a:xfrm>
            <a:custGeom>
              <a:avLst/>
              <a:gdLst/>
              <a:ahLst/>
              <a:cxnLst>
                <a:cxn ang="0">
                  <a:pos x="22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2" y="0"/>
                </a:cxn>
                <a:cxn ang="0">
                  <a:pos x="22" y="7"/>
                </a:cxn>
              </a:cxnLst>
              <a:rect l="0" t="0" r="r" b="b"/>
              <a:pathLst>
                <a:path w="22" h="7">
                  <a:moveTo>
                    <a:pt x="22" y="7"/>
                  </a:moveTo>
                  <a:lnTo>
                    <a:pt x="4" y="7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22" y="0"/>
                  </a:lnTo>
                  <a:lnTo>
                    <a:pt x="22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02" name="Rectangle 1794"/>
            <p:cNvSpPr>
              <a:spLocks noChangeArrowheads="1"/>
            </p:cNvSpPr>
            <p:nvPr/>
          </p:nvSpPr>
          <p:spPr bwMode="auto">
            <a:xfrm>
              <a:off x="2806" y="2570"/>
              <a:ext cx="40" cy="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03" name="Line 1795"/>
            <p:cNvSpPr>
              <a:spLocks noChangeShapeType="1"/>
            </p:cNvSpPr>
            <p:nvPr/>
          </p:nvSpPr>
          <p:spPr bwMode="auto">
            <a:xfrm flipV="1">
              <a:off x="2806" y="2555"/>
              <a:ext cx="1" cy="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04" name="Line 1796"/>
            <p:cNvSpPr>
              <a:spLocks noChangeShapeType="1"/>
            </p:cNvSpPr>
            <p:nvPr/>
          </p:nvSpPr>
          <p:spPr bwMode="auto">
            <a:xfrm flipV="1">
              <a:off x="2806" y="2619"/>
              <a:ext cx="1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05" name="Rectangle 1797"/>
            <p:cNvSpPr>
              <a:spLocks noChangeArrowheads="1"/>
            </p:cNvSpPr>
            <p:nvPr/>
          </p:nvSpPr>
          <p:spPr bwMode="auto">
            <a:xfrm>
              <a:off x="2808" y="2588"/>
              <a:ext cx="3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06" name="Rectangle 1798"/>
            <p:cNvSpPr>
              <a:spLocks noChangeArrowheads="1"/>
            </p:cNvSpPr>
            <p:nvPr/>
          </p:nvSpPr>
          <p:spPr bwMode="auto">
            <a:xfrm>
              <a:off x="2808" y="2572"/>
              <a:ext cx="3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07" name="Rectangle 1799"/>
            <p:cNvSpPr>
              <a:spLocks noChangeArrowheads="1"/>
            </p:cNvSpPr>
            <p:nvPr/>
          </p:nvSpPr>
          <p:spPr bwMode="auto">
            <a:xfrm>
              <a:off x="2836" y="2572"/>
              <a:ext cx="3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08" name="Rectangle 1800"/>
            <p:cNvSpPr>
              <a:spLocks noChangeArrowheads="1"/>
            </p:cNvSpPr>
            <p:nvPr/>
          </p:nvSpPr>
          <p:spPr bwMode="auto">
            <a:xfrm>
              <a:off x="2872" y="2578"/>
              <a:ext cx="4" cy="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09" name="Freeform 1801"/>
            <p:cNvSpPr>
              <a:spLocks/>
            </p:cNvSpPr>
            <p:nvPr/>
          </p:nvSpPr>
          <p:spPr bwMode="auto">
            <a:xfrm>
              <a:off x="2931" y="2366"/>
              <a:ext cx="31" cy="178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23" y="155"/>
                </a:cxn>
                <a:cxn ang="0">
                  <a:pos x="23" y="114"/>
                </a:cxn>
                <a:cxn ang="0">
                  <a:pos x="31" y="91"/>
                </a:cxn>
                <a:cxn ang="0">
                  <a:pos x="31" y="0"/>
                </a:cxn>
                <a:cxn ang="0">
                  <a:pos x="0" y="30"/>
                </a:cxn>
                <a:cxn ang="0">
                  <a:pos x="0" y="178"/>
                </a:cxn>
              </a:cxnLst>
              <a:rect l="0" t="0" r="r" b="b"/>
              <a:pathLst>
                <a:path w="31" h="178">
                  <a:moveTo>
                    <a:pt x="0" y="178"/>
                  </a:moveTo>
                  <a:lnTo>
                    <a:pt x="23" y="155"/>
                  </a:lnTo>
                  <a:lnTo>
                    <a:pt x="23" y="114"/>
                  </a:lnTo>
                  <a:lnTo>
                    <a:pt x="31" y="91"/>
                  </a:lnTo>
                  <a:lnTo>
                    <a:pt x="31" y="0"/>
                  </a:lnTo>
                  <a:lnTo>
                    <a:pt x="0" y="3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10" name="Freeform 1802"/>
            <p:cNvSpPr>
              <a:spLocks/>
            </p:cNvSpPr>
            <p:nvPr/>
          </p:nvSpPr>
          <p:spPr bwMode="auto">
            <a:xfrm>
              <a:off x="2749" y="2366"/>
              <a:ext cx="213" cy="30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31" y="0"/>
                </a:cxn>
                <a:cxn ang="0">
                  <a:pos x="0" y="30"/>
                </a:cxn>
                <a:cxn ang="0">
                  <a:pos x="182" y="30"/>
                </a:cxn>
                <a:cxn ang="0">
                  <a:pos x="213" y="0"/>
                </a:cxn>
              </a:cxnLst>
              <a:rect l="0" t="0" r="r" b="b"/>
              <a:pathLst>
                <a:path w="213" h="30">
                  <a:moveTo>
                    <a:pt x="213" y="0"/>
                  </a:moveTo>
                  <a:lnTo>
                    <a:pt x="31" y="0"/>
                  </a:lnTo>
                  <a:lnTo>
                    <a:pt x="0" y="30"/>
                  </a:lnTo>
                  <a:lnTo>
                    <a:pt x="182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11" name="Rectangle 1803"/>
            <p:cNvSpPr>
              <a:spLocks noChangeArrowheads="1"/>
            </p:cNvSpPr>
            <p:nvPr/>
          </p:nvSpPr>
          <p:spPr bwMode="auto">
            <a:xfrm>
              <a:off x="2749" y="2396"/>
              <a:ext cx="182" cy="148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12" name="Rectangle 1804"/>
            <p:cNvSpPr>
              <a:spLocks noChangeArrowheads="1"/>
            </p:cNvSpPr>
            <p:nvPr/>
          </p:nvSpPr>
          <p:spPr bwMode="auto">
            <a:xfrm>
              <a:off x="2913" y="2525"/>
              <a:ext cx="9" cy="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13" name="Freeform 1805"/>
            <p:cNvSpPr>
              <a:spLocks noEditPoints="1"/>
            </p:cNvSpPr>
            <p:nvPr/>
          </p:nvSpPr>
          <p:spPr bwMode="auto">
            <a:xfrm>
              <a:off x="2776" y="2419"/>
              <a:ext cx="129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" y="0"/>
                </a:cxn>
                <a:cxn ang="0">
                  <a:pos x="129" y="91"/>
                </a:cxn>
                <a:cxn ang="0">
                  <a:pos x="0" y="9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7" y="0"/>
                </a:cxn>
                <a:cxn ang="0">
                  <a:pos x="127" y="90"/>
                </a:cxn>
                <a:cxn ang="0">
                  <a:pos x="0" y="90"/>
                </a:cxn>
                <a:cxn ang="0">
                  <a:pos x="0" y="0"/>
                </a:cxn>
              </a:cxnLst>
              <a:rect l="0" t="0" r="r" b="b"/>
              <a:pathLst>
                <a:path w="129" h="91">
                  <a:moveTo>
                    <a:pt x="0" y="0"/>
                  </a:moveTo>
                  <a:lnTo>
                    <a:pt x="129" y="0"/>
                  </a:lnTo>
                  <a:lnTo>
                    <a:pt x="129" y="91"/>
                  </a:lnTo>
                  <a:lnTo>
                    <a:pt x="0" y="9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7" y="0"/>
                  </a:lnTo>
                  <a:lnTo>
                    <a:pt x="127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14" name="Freeform 1806"/>
            <p:cNvSpPr>
              <a:spLocks noEditPoints="1"/>
            </p:cNvSpPr>
            <p:nvPr/>
          </p:nvSpPr>
          <p:spPr bwMode="auto">
            <a:xfrm>
              <a:off x="2776" y="2419"/>
              <a:ext cx="127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7" y="0"/>
                </a:cxn>
                <a:cxn ang="0">
                  <a:pos x="127" y="9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6" y="0"/>
                </a:cxn>
                <a:cxn ang="0">
                  <a:pos x="126" y="89"/>
                </a:cxn>
                <a:cxn ang="0">
                  <a:pos x="0" y="89"/>
                </a:cxn>
                <a:cxn ang="0">
                  <a:pos x="0" y="0"/>
                </a:cxn>
              </a:cxnLst>
              <a:rect l="0" t="0" r="r" b="b"/>
              <a:pathLst>
                <a:path w="127" h="90">
                  <a:moveTo>
                    <a:pt x="0" y="0"/>
                  </a:moveTo>
                  <a:lnTo>
                    <a:pt x="127" y="0"/>
                  </a:lnTo>
                  <a:lnTo>
                    <a:pt x="127" y="90"/>
                  </a:lnTo>
                  <a:lnTo>
                    <a:pt x="0" y="9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6" y="0"/>
                  </a:lnTo>
                  <a:lnTo>
                    <a:pt x="126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8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15" name="Freeform 1807"/>
            <p:cNvSpPr>
              <a:spLocks noEditPoints="1"/>
            </p:cNvSpPr>
            <p:nvPr/>
          </p:nvSpPr>
          <p:spPr bwMode="auto">
            <a:xfrm>
              <a:off x="2776" y="2419"/>
              <a:ext cx="126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" y="0"/>
                </a:cxn>
                <a:cxn ang="0">
                  <a:pos x="126" y="89"/>
                </a:cxn>
                <a:cxn ang="0">
                  <a:pos x="0" y="8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25" y="89"/>
                </a:cxn>
                <a:cxn ang="0">
                  <a:pos x="0" y="89"/>
                </a:cxn>
                <a:cxn ang="0">
                  <a:pos x="0" y="0"/>
                </a:cxn>
              </a:cxnLst>
              <a:rect l="0" t="0" r="r" b="b"/>
              <a:pathLst>
                <a:path w="126" h="89">
                  <a:moveTo>
                    <a:pt x="0" y="0"/>
                  </a:moveTo>
                  <a:lnTo>
                    <a:pt x="126" y="0"/>
                  </a:lnTo>
                  <a:lnTo>
                    <a:pt x="126" y="89"/>
                  </a:lnTo>
                  <a:lnTo>
                    <a:pt x="0" y="8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5" y="0"/>
                  </a:lnTo>
                  <a:lnTo>
                    <a:pt x="125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16" name="Freeform 1808"/>
            <p:cNvSpPr>
              <a:spLocks noEditPoints="1"/>
            </p:cNvSpPr>
            <p:nvPr/>
          </p:nvSpPr>
          <p:spPr bwMode="auto">
            <a:xfrm>
              <a:off x="2776" y="2419"/>
              <a:ext cx="125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" y="0"/>
                </a:cxn>
                <a:cxn ang="0">
                  <a:pos x="125" y="89"/>
                </a:cxn>
                <a:cxn ang="0">
                  <a:pos x="0" y="8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88"/>
                </a:cxn>
                <a:cxn ang="0">
                  <a:pos x="0" y="88"/>
                </a:cxn>
                <a:cxn ang="0">
                  <a:pos x="0" y="0"/>
                </a:cxn>
              </a:cxnLst>
              <a:rect l="0" t="0" r="r" b="b"/>
              <a:pathLst>
                <a:path w="125" h="89">
                  <a:moveTo>
                    <a:pt x="0" y="0"/>
                  </a:moveTo>
                  <a:lnTo>
                    <a:pt x="125" y="0"/>
                  </a:lnTo>
                  <a:lnTo>
                    <a:pt x="125" y="89"/>
                  </a:lnTo>
                  <a:lnTo>
                    <a:pt x="0" y="8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4" y="0"/>
                  </a:lnTo>
                  <a:lnTo>
                    <a:pt x="124" y="88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17" name="Freeform 1809"/>
            <p:cNvSpPr>
              <a:spLocks noEditPoints="1"/>
            </p:cNvSpPr>
            <p:nvPr/>
          </p:nvSpPr>
          <p:spPr bwMode="auto">
            <a:xfrm>
              <a:off x="2776" y="2419"/>
              <a:ext cx="124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88"/>
                </a:cxn>
                <a:cxn ang="0">
                  <a:pos x="0" y="8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3" y="0"/>
                </a:cxn>
                <a:cxn ang="0">
                  <a:pos x="123" y="87"/>
                </a:cxn>
                <a:cxn ang="0">
                  <a:pos x="0" y="87"/>
                </a:cxn>
                <a:cxn ang="0">
                  <a:pos x="0" y="0"/>
                </a:cxn>
              </a:cxnLst>
              <a:rect l="0" t="0" r="r" b="b"/>
              <a:pathLst>
                <a:path w="124" h="88">
                  <a:moveTo>
                    <a:pt x="0" y="0"/>
                  </a:moveTo>
                  <a:lnTo>
                    <a:pt x="124" y="0"/>
                  </a:lnTo>
                  <a:lnTo>
                    <a:pt x="124" y="88"/>
                  </a:lnTo>
                  <a:lnTo>
                    <a:pt x="0" y="8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3" y="0"/>
                  </a:lnTo>
                  <a:lnTo>
                    <a:pt x="123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18" name="Freeform 1810"/>
            <p:cNvSpPr>
              <a:spLocks noEditPoints="1"/>
            </p:cNvSpPr>
            <p:nvPr/>
          </p:nvSpPr>
          <p:spPr bwMode="auto">
            <a:xfrm>
              <a:off x="2776" y="2419"/>
              <a:ext cx="123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87"/>
                </a:cxn>
                <a:cxn ang="0">
                  <a:pos x="0" y="8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2" y="0"/>
                </a:cxn>
                <a:cxn ang="0">
                  <a:pos x="122" y="86"/>
                </a:cxn>
                <a:cxn ang="0">
                  <a:pos x="0" y="86"/>
                </a:cxn>
                <a:cxn ang="0">
                  <a:pos x="0" y="0"/>
                </a:cxn>
              </a:cxnLst>
              <a:rect l="0" t="0" r="r" b="b"/>
              <a:pathLst>
                <a:path w="123" h="87">
                  <a:moveTo>
                    <a:pt x="0" y="0"/>
                  </a:moveTo>
                  <a:lnTo>
                    <a:pt x="123" y="0"/>
                  </a:lnTo>
                  <a:lnTo>
                    <a:pt x="123" y="87"/>
                  </a:lnTo>
                  <a:lnTo>
                    <a:pt x="0" y="8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2" y="0"/>
                  </a:lnTo>
                  <a:lnTo>
                    <a:pt x="122" y="86"/>
                  </a:ln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8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19" name="Freeform 1811"/>
            <p:cNvSpPr>
              <a:spLocks noEditPoints="1"/>
            </p:cNvSpPr>
            <p:nvPr/>
          </p:nvSpPr>
          <p:spPr bwMode="auto">
            <a:xfrm>
              <a:off x="2776" y="2419"/>
              <a:ext cx="122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0"/>
                </a:cxn>
                <a:cxn ang="0">
                  <a:pos x="122" y="86"/>
                </a:cxn>
                <a:cxn ang="0">
                  <a:pos x="0" y="8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1" y="0"/>
                </a:cxn>
                <a:cxn ang="0">
                  <a:pos x="121" y="85"/>
                </a:cxn>
                <a:cxn ang="0">
                  <a:pos x="0" y="85"/>
                </a:cxn>
                <a:cxn ang="0">
                  <a:pos x="0" y="0"/>
                </a:cxn>
              </a:cxnLst>
              <a:rect l="0" t="0" r="r" b="b"/>
              <a:pathLst>
                <a:path w="122" h="86">
                  <a:moveTo>
                    <a:pt x="0" y="0"/>
                  </a:moveTo>
                  <a:lnTo>
                    <a:pt x="122" y="0"/>
                  </a:lnTo>
                  <a:lnTo>
                    <a:pt x="122" y="86"/>
                  </a:lnTo>
                  <a:lnTo>
                    <a:pt x="0" y="8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1" y="0"/>
                  </a:lnTo>
                  <a:lnTo>
                    <a:pt x="121" y="85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20" name="Freeform 1812"/>
            <p:cNvSpPr>
              <a:spLocks noEditPoints="1"/>
            </p:cNvSpPr>
            <p:nvPr/>
          </p:nvSpPr>
          <p:spPr bwMode="auto">
            <a:xfrm>
              <a:off x="2776" y="2419"/>
              <a:ext cx="121" cy="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" y="0"/>
                </a:cxn>
                <a:cxn ang="0">
                  <a:pos x="121" y="85"/>
                </a:cxn>
                <a:cxn ang="0">
                  <a:pos x="0" y="8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0" y="0"/>
                </a:cxn>
                <a:cxn ang="0">
                  <a:pos x="120" y="85"/>
                </a:cxn>
                <a:cxn ang="0">
                  <a:pos x="0" y="85"/>
                </a:cxn>
                <a:cxn ang="0">
                  <a:pos x="0" y="0"/>
                </a:cxn>
              </a:cxnLst>
              <a:rect l="0" t="0" r="r" b="b"/>
              <a:pathLst>
                <a:path w="121" h="85">
                  <a:moveTo>
                    <a:pt x="0" y="0"/>
                  </a:moveTo>
                  <a:lnTo>
                    <a:pt x="121" y="0"/>
                  </a:lnTo>
                  <a:lnTo>
                    <a:pt x="121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0" y="0"/>
                  </a:lnTo>
                  <a:lnTo>
                    <a:pt x="120" y="85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21" name="Freeform 1813"/>
            <p:cNvSpPr>
              <a:spLocks noEditPoints="1"/>
            </p:cNvSpPr>
            <p:nvPr/>
          </p:nvSpPr>
          <p:spPr bwMode="auto">
            <a:xfrm>
              <a:off x="2776" y="2419"/>
              <a:ext cx="120" cy="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" y="0"/>
                </a:cxn>
                <a:cxn ang="0">
                  <a:pos x="120" y="85"/>
                </a:cxn>
                <a:cxn ang="0">
                  <a:pos x="0" y="8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8" y="0"/>
                </a:cxn>
                <a:cxn ang="0">
                  <a:pos x="118" y="84"/>
                </a:cxn>
                <a:cxn ang="0">
                  <a:pos x="0" y="84"/>
                </a:cxn>
                <a:cxn ang="0">
                  <a:pos x="0" y="0"/>
                </a:cxn>
              </a:cxnLst>
              <a:rect l="0" t="0" r="r" b="b"/>
              <a:pathLst>
                <a:path w="120" h="85">
                  <a:moveTo>
                    <a:pt x="0" y="0"/>
                  </a:moveTo>
                  <a:lnTo>
                    <a:pt x="120" y="0"/>
                  </a:lnTo>
                  <a:lnTo>
                    <a:pt x="120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8" y="0"/>
                  </a:lnTo>
                  <a:lnTo>
                    <a:pt x="118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422" name="Freeform 1814"/>
            <p:cNvSpPr>
              <a:spLocks noEditPoints="1"/>
            </p:cNvSpPr>
            <p:nvPr/>
          </p:nvSpPr>
          <p:spPr bwMode="auto">
            <a:xfrm>
              <a:off x="2776" y="2419"/>
              <a:ext cx="118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8" y="0"/>
                </a:cxn>
                <a:cxn ang="0">
                  <a:pos x="118" y="84"/>
                </a:cxn>
                <a:cxn ang="0">
                  <a:pos x="0" y="8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8" y="0"/>
                </a:cxn>
                <a:cxn ang="0">
                  <a:pos x="118" y="83"/>
                </a:cxn>
                <a:cxn ang="0">
                  <a:pos x="0" y="83"/>
                </a:cxn>
                <a:cxn ang="0">
                  <a:pos x="0" y="0"/>
                </a:cxn>
              </a:cxnLst>
              <a:rect l="0" t="0" r="r" b="b"/>
              <a:pathLst>
                <a:path w="118" h="84">
                  <a:moveTo>
                    <a:pt x="0" y="0"/>
                  </a:moveTo>
                  <a:lnTo>
                    <a:pt x="118" y="0"/>
                  </a:lnTo>
                  <a:lnTo>
                    <a:pt x="118" y="84"/>
                  </a:lnTo>
                  <a:lnTo>
                    <a:pt x="0" y="8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8" y="0"/>
                  </a:lnTo>
                  <a:lnTo>
                    <a:pt x="118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" name="Group 1815"/>
            <p:cNvGrpSpPr>
              <a:grpSpLocks/>
            </p:cNvGrpSpPr>
            <p:nvPr/>
          </p:nvGrpSpPr>
          <p:grpSpPr bwMode="auto">
            <a:xfrm>
              <a:off x="2726" y="2410"/>
              <a:ext cx="205" cy="168"/>
              <a:chOff x="2894" y="2770"/>
              <a:chExt cx="205" cy="168"/>
            </a:xfrm>
          </p:grpSpPr>
          <p:sp>
            <p:nvSpPr>
              <p:cNvPr id="70424" name="Freeform 1816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18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" y="0"/>
                  </a:cxn>
                  <a:cxn ang="0">
                    <a:pos x="118" y="83"/>
                  </a:cxn>
                  <a:cxn ang="0">
                    <a:pos x="0" y="8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6" y="0"/>
                  </a:cxn>
                  <a:cxn ang="0">
                    <a:pos x="116" y="82"/>
                  </a:cxn>
                  <a:cxn ang="0">
                    <a:pos x="0" y="82"/>
                  </a:cxn>
                  <a:cxn ang="0">
                    <a:pos x="0" y="0"/>
                  </a:cxn>
                </a:cxnLst>
                <a:rect l="0" t="0" r="r" b="b"/>
                <a:pathLst>
                  <a:path w="118" h="83">
                    <a:moveTo>
                      <a:pt x="0" y="0"/>
                    </a:moveTo>
                    <a:lnTo>
                      <a:pt x="118" y="0"/>
                    </a:lnTo>
                    <a:lnTo>
                      <a:pt x="118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6" y="0"/>
                    </a:lnTo>
                    <a:lnTo>
                      <a:pt x="116" y="82"/>
                    </a:lnTo>
                    <a:lnTo>
                      <a:pt x="0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25" name="Freeform 1817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16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6" y="0"/>
                  </a:cxn>
                  <a:cxn ang="0">
                    <a:pos x="116" y="82"/>
                  </a:cxn>
                  <a:cxn ang="0">
                    <a:pos x="0" y="8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82"/>
                  </a:cxn>
                  <a:cxn ang="0">
                    <a:pos x="0" y="82"/>
                  </a:cxn>
                  <a:cxn ang="0">
                    <a:pos x="0" y="0"/>
                  </a:cxn>
                </a:cxnLst>
                <a:rect l="0" t="0" r="r" b="b"/>
                <a:pathLst>
                  <a:path w="116" h="8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82"/>
                    </a:lnTo>
                    <a:lnTo>
                      <a:pt x="0" y="8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5" y="0"/>
                    </a:lnTo>
                    <a:lnTo>
                      <a:pt x="115" y="82"/>
                    </a:lnTo>
                    <a:lnTo>
                      <a:pt x="0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26" name="Freeform 1818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15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82"/>
                  </a:cxn>
                  <a:cxn ang="0">
                    <a:pos x="0" y="8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4" y="0"/>
                  </a:cxn>
                  <a:cxn ang="0">
                    <a:pos x="114" y="81"/>
                  </a:cxn>
                  <a:cxn ang="0">
                    <a:pos x="0" y="81"/>
                  </a:cxn>
                  <a:cxn ang="0">
                    <a:pos x="0" y="0"/>
                  </a:cxn>
                </a:cxnLst>
                <a:rect l="0" t="0" r="r" b="b"/>
                <a:pathLst>
                  <a:path w="115" h="82">
                    <a:moveTo>
                      <a:pt x="0" y="0"/>
                    </a:moveTo>
                    <a:lnTo>
                      <a:pt x="115" y="0"/>
                    </a:lnTo>
                    <a:lnTo>
                      <a:pt x="115" y="82"/>
                    </a:lnTo>
                    <a:lnTo>
                      <a:pt x="0" y="8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4" y="0"/>
                    </a:lnTo>
                    <a:lnTo>
                      <a:pt x="114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27" name="Freeform 1819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14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4" y="0"/>
                  </a:cxn>
                  <a:cxn ang="0">
                    <a:pos x="114" y="81"/>
                  </a:cxn>
                  <a:cxn ang="0">
                    <a:pos x="0" y="8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3" y="0"/>
                  </a:cxn>
                  <a:cxn ang="0">
                    <a:pos x="113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14" h="81">
                    <a:moveTo>
                      <a:pt x="0" y="0"/>
                    </a:moveTo>
                    <a:lnTo>
                      <a:pt x="114" y="0"/>
                    </a:lnTo>
                    <a:lnTo>
                      <a:pt x="114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3" y="0"/>
                    </a:lnTo>
                    <a:lnTo>
                      <a:pt x="113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28" name="Freeform 1820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13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3" y="0"/>
                  </a:cxn>
                  <a:cxn ang="0">
                    <a:pos x="113" y="80"/>
                  </a:cxn>
                  <a:cxn ang="0">
                    <a:pos x="0" y="8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2" y="0"/>
                  </a:cxn>
                  <a:cxn ang="0">
                    <a:pos x="112" y="79"/>
                  </a:cxn>
                  <a:cxn ang="0">
                    <a:pos x="0" y="79"/>
                  </a:cxn>
                  <a:cxn ang="0">
                    <a:pos x="0" y="0"/>
                  </a:cxn>
                </a:cxnLst>
                <a:rect l="0" t="0" r="r" b="b"/>
                <a:pathLst>
                  <a:path w="113" h="80">
                    <a:moveTo>
                      <a:pt x="0" y="0"/>
                    </a:moveTo>
                    <a:lnTo>
                      <a:pt x="113" y="0"/>
                    </a:lnTo>
                    <a:lnTo>
                      <a:pt x="113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2" y="0"/>
                    </a:lnTo>
                    <a:lnTo>
                      <a:pt x="112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29" name="Freeform 1821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12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0"/>
                  </a:cxn>
                  <a:cxn ang="0">
                    <a:pos x="112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1" y="0"/>
                  </a:cxn>
                  <a:cxn ang="0">
                    <a:pos x="111" y="78"/>
                  </a:cxn>
                  <a:cxn ang="0">
                    <a:pos x="0" y="78"/>
                  </a:cxn>
                  <a:cxn ang="0">
                    <a:pos x="0" y="0"/>
                  </a:cxn>
                </a:cxnLst>
                <a:rect l="0" t="0" r="r" b="b"/>
                <a:pathLst>
                  <a:path w="112" h="79">
                    <a:moveTo>
                      <a:pt x="0" y="0"/>
                    </a:moveTo>
                    <a:lnTo>
                      <a:pt x="112" y="0"/>
                    </a:lnTo>
                    <a:lnTo>
                      <a:pt x="112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1" y="0"/>
                    </a:lnTo>
                    <a:lnTo>
                      <a:pt x="111" y="78"/>
                    </a:lnTo>
                    <a:lnTo>
                      <a:pt x="0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30" name="Freeform 1822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11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" y="0"/>
                  </a:cxn>
                  <a:cxn ang="0">
                    <a:pos x="111" y="78"/>
                  </a:cxn>
                  <a:cxn ang="0">
                    <a:pos x="0" y="7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0" y="0"/>
                  </a:cxn>
                  <a:cxn ang="0">
                    <a:pos x="110" y="78"/>
                  </a:cxn>
                  <a:cxn ang="0">
                    <a:pos x="0" y="78"/>
                  </a:cxn>
                  <a:cxn ang="0">
                    <a:pos x="0" y="0"/>
                  </a:cxn>
                </a:cxnLst>
                <a:rect l="0" t="0" r="r" b="b"/>
                <a:pathLst>
                  <a:path w="111" h="78">
                    <a:moveTo>
                      <a:pt x="0" y="0"/>
                    </a:moveTo>
                    <a:lnTo>
                      <a:pt x="111" y="0"/>
                    </a:lnTo>
                    <a:lnTo>
                      <a:pt x="111" y="78"/>
                    </a:lnTo>
                    <a:lnTo>
                      <a:pt x="0" y="7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0" y="0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9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31" name="Freeform 1823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10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" y="0"/>
                  </a:cxn>
                  <a:cxn ang="0">
                    <a:pos x="110" y="78"/>
                  </a:cxn>
                  <a:cxn ang="0">
                    <a:pos x="0" y="7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9" y="0"/>
                  </a:cxn>
                  <a:cxn ang="0">
                    <a:pos x="109" y="77"/>
                  </a:cxn>
                  <a:cxn ang="0">
                    <a:pos x="0" y="77"/>
                  </a:cxn>
                  <a:cxn ang="0">
                    <a:pos x="0" y="0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110" y="0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9" y="0"/>
                    </a:lnTo>
                    <a:lnTo>
                      <a:pt x="109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32" name="Freeform 1824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09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" y="0"/>
                  </a:cxn>
                  <a:cxn ang="0">
                    <a:pos x="109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8" y="0"/>
                  </a:cxn>
                  <a:cxn ang="0">
                    <a:pos x="108" y="76"/>
                  </a:cxn>
                  <a:cxn ang="0">
                    <a:pos x="0" y="76"/>
                  </a:cxn>
                  <a:cxn ang="0">
                    <a:pos x="0" y="0"/>
                  </a:cxn>
                </a:cxnLst>
                <a:rect l="0" t="0" r="r" b="b"/>
                <a:pathLst>
                  <a:path w="109" h="77">
                    <a:moveTo>
                      <a:pt x="0" y="0"/>
                    </a:moveTo>
                    <a:lnTo>
                      <a:pt x="109" y="0"/>
                    </a:lnTo>
                    <a:lnTo>
                      <a:pt x="109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8" y="0"/>
                    </a:lnTo>
                    <a:lnTo>
                      <a:pt x="108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9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33" name="Freeform 1825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08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0"/>
                  </a:cxn>
                  <a:cxn ang="0">
                    <a:pos x="108" y="76"/>
                  </a:cxn>
                  <a:cxn ang="0">
                    <a:pos x="0" y="7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6" y="0"/>
                  </a:cxn>
                  <a:cxn ang="0">
                    <a:pos x="106" y="75"/>
                  </a:cxn>
                  <a:cxn ang="0">
                    <a:pos x="0" y="75"/>
                  </a:cxn>
                  <a:cxn ang="0">
                    <a:pos x="0" y="0"/>
                  </a:cxn>
                </a:cxnLst>
                <a:rect l="0" t="0" r="r" b="b"/>
                <a:pathLst>
                  <a:path w="108" h="7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6" y="0"/>
                    </a:lnTo>
                    <a:lnTo>
                      <a:pt x="106" y="75"/>
                    </a:lnTo>
                    <a:lnTo>
                      <a:pt x="0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34" name="Freeform 1826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06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0"/>
                  </a:cxn>
                  <a:cxn ang="0">
                    <a:pos x="106" y="75"/>
                  </a:cxn>
                  <a:cxn ang="0">
                    <a:pos x="0" y="7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6" y="0"/>
                  </a:cxn>
                  <a:cxn ang="0">
                    <a:pos x="106" y="74"/>
                  </a:cxn>
                  <a:cxn ang="0">
                    <a:pos x="0" y="74"/>
                  </a:cxn>
                  <a:cxn ang="0">
                    <a:pos x="0" y="0"/>
                  </a:cxn>
                </a:cxnLst>
                <a:rect l="0" t="0" r="r" b="b"/>
                <a:pathLst>
                  <a:path w="106" h="75">
                    <a:moveTo>
                      <a:pt x="0" y="0"/>
                    </a:moveTo>
                    <a:lnTo>
                      <a:pt x="106" y="0"/>
                    </a:lnTo>
                    <a:lnTo>
                      <a:pt x="106" y="75"/>
                    </a:lnTo>
                    <a:lnTo>
                      <a:pt x="0" y="7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6" y="0"/>
                    </a:lnTo>
                    <a:lnTo>
                      <a:pt x="106" y="74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35" name="Freeform 1827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06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0"/>
                  </a:cxn>
                  <a:cxn ang="0">
                    <a:pos x="106" y="74"/>
                  </a:cxn>
                  <a:cxn ang="0">
                    <a:pos x="0" y="7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74"/>
                  </a:cxn>
                  <a:cxn ang="0">
                    <a:pos x="0" y="74"/>
                  </a:cxn>
                  <a:cxn ang="0">
                    <a:pos x="0" y="0"/>
                  </a:cxn>
                </a:cxnLst>
                <a:rect l="0" t="0" r="r" b="b"/>
                <a:pathLst>
                  <a:path w="106" h="74">
                    <a:moveTo>
                      <a:pt x="0" y="0"/>
                    </a:moveTo>
                    <a:lnTo>
                      <a:pt x="106" y="0"/>
                    </a:lnTo>
                    <a:lnTo>
                      <a:pt x="106" y="74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4" y="0"/>
                    </a:lnTo>
                    <a:lnTo>
                      <a:pt x="104" y="74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A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36" name="Freeform 1828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04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74"/>
                  </a:cxn>
                  <a:cxn ang="0">
                    <a:pos x="0" y="7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3" y="0"/>
                  </a:cxn>
                  <a:cxn ang="0">
                    <a:pos x="103" y="73"/>
                  </a:cxn>
                  <a:cxn ang="0">
                    <a:pos x="0" y="73"/>
                  </a:cxn>
                  <a:cxn ang="0">
                    <a:pos x="0" y="0"/>
                  </a:cxn>
                </a:cxnLst>
                <a:rect l="0" t="0" r="r" b="b"/>
                <a:pathLst>
                  <a:path w="104" h="74">
                    <a:moveTo>
                      <a:pt x="0" y="0"/>
                    </a:moveTo>
                    <a:lnTo>
                      <a:pt x="104" y="0"/>
                    </a:lnTo>
                    <a:lnTo>
                      <a:pt x="104" y="74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3" y="0"/>
                    </a:lnTo>
                    <a:lnTo>
                      <a:pt x="103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37" name="Freeform 1829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03" cy="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3" y="0"/>
                  </a:cxn>
                  <a:cxn ang="0">
                    <a:pos x="103" y="73"/>
                  </a:cxn>
                  <a:cxn ang="0">
                    <a:pos x="0" y="7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2" y="0"/>
                  </a:cxn>
                  <a:cxn ang="0">
                    <a:pos x="102" y="72"/>
                  </a:cxn>
                  <a:cxn ang="0">
                    <a:pos x="0" y="72"/>
                  </a:cxn>
                  <a:cxn ang="0">
                    <a:pos x="0" y="0"/>
                  </a:cxn>
                </a:cxnLst>
                <a:rect l="0" t="0" r="r" b="b"/>
                <a:pathLst>
                  <a:path w="103" h="73">
                    <a:moveTo>
                      <a:pt x="0" y="0"/>
                    </a:moveTo>
                    <a:lnTo>
                      <a:pt x="103" y="0"/>
                    </a:lnTo>
                    <a:lnTo>
                      <a:pt x="103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2" y="0"/>
                    </a:lnTo>
                    <a:lnTo>
                      <a:pt x="102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A4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38" name="Freeform 1830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02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" y="0"/>
                  </a:cxn>
                  <a:cxn ang="0">
                    <a:pos x="102" y="72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1" y="0"/>
                  </a:cxn>
                  <a:cxn ang="0">
                    <a:pos x="101" y="72"/>
                  </a:cxn>
                  <a:cxn ang="0">
                    <a:pos x="0" y="72"/>
                  </a:cxn>
                  <a:cxn ang="0">
                    <a:pos x="0" y="0"/>
                  </a:cxn>
                </a:cxnLst>
                <a:rect l="0" t="0" r="r" b="b"/>
                <a:pathLst>
                  <a:path w="102" h="72">
                    <a:moveTo>
                      <a:pt x="0" y="0"/>
                    </a:moveTo>
                    <a:lnTo>
                      <a:pt x="102" y="0"/>
                    </a:lnTo>
                    <a:lnTo>
                      <a:pt x="102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1" y="0"/>
                    </a:lnTo>
                    <a:lnTo>
                      <a:pt x="101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A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39" name="Freeform 1831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01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0"/>
                  </a:cxn>
                  <a:cxn ang="0">
                    <a:pos x="101" y="72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0" y="0"/>
                  </a:cxn>
                  <a:cxn ang="0">
                    <a:pos x="100" y="71"/>
                  </a:cxn>
                  <a:cxn ang="0">
                    <a:pos x="0" y="71"/>
                  </a:cxn>
                  <a:cxn ang="0">
                    <a:pos x="0" y="0"/>
                  </a:cxn>
                </a:cxnLst>
                <a:rect l="0" t="0" r="r" b="b"/>
                <a:pathLst>
                  <a:path w="101" h="72">
                    <a:moveTo>
                      <a:pt x="0" y="0"/>
                    </a:moveTo>
                    <a:lnTo>
                      <a:pt x="101" y="0"/>
                    </a:lnTo>
                    <a:lnTo>
                      <a:pt x="101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0" y="0"/>
                    </a:lnTo>
                    <a:lnTo>
                      <a:pt x="100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40" name="Freeform 1832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00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0"/>
                  </a:cxn>
                  <a:cxn ang="0">
                    <a:pos x="100" y="71"/>
                  </a:cxn>
                  <a:cxn ang="0">
                    <a:pos x="0" y="7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9" y="0"/>
                  </a:cxn>
                  <a:cxn ang="0">
                    <a:pos x="99" y="70"/>
                  </a:cxn>
                  <a:cxn ang="0">
                    <a:pos x="0" y="70"/>
                  </a:cxn>
                  <a:cxn ang="0">
                    <a:pos x="0" y="0"/>
                  </a:cxn>
                </a:cxnLst>
                <a:rect l="0" t="0" r="r" b="b"/>
                <a:pathLst>
                  <a:path w="100" h="71">
                    <a:moveTo>
                      <a:pt x="0" y="0"/>
                    </a:moveTo>
                    <a:lnTo>
                      <a:pt x="100" y="0"/>
                    </a:lnTo>
                    <a:lnTo>
                      <a:pt x="100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9" y="0"/>
                    </a:lnTo>
                    <a:lnTo>
                      <a:pt x="99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A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41" name="Freeform 1833"/>
              <p:cNvSpPr>
                <a:spLocks noEditPoints="1"/>
              </p:cNvSpPr>
              <p:nvPr/>
            </p:nvSpPr>
            <p:spPr bwMode="auto">
              <a:xfrm>
                <a:off x="2944" y="2779"/>
                <a:ext cx="99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" y="0"/>
                  </a:cxn>
                  <a:cxn ang="0">
                    <a:pos x="99" y="70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8" y="0"/>
                  </a:cxn>
                  <a:cxn ang="0">
                    <a:pos x="98" y="69"/>
                  </a:cxn>
                  <a:cxn ang="0">
                    <a:pos x="0" y="69"/>
                  </a:cxn>
                  <a:cxn ang="0">
                    <a:pos x="0" y="0"/>
                  </a:cxn>
                </a:cxnLst>
                <a:rect l="0" t="0" r="r" b="b"/>
                <a:pathLst>
                  <a:path w="99" h="70">
                    <a:moveTo>
                      <a:pt x="0" y="0"/>
                    </a:moveTo>
                    <a:lnTo>
                      <a:pt x="99" y="0"/>
                    </a:lnTo>
                    <a:lnTo>
                      <a:pt x="99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8" y="0"/>
                    </a:lnTo>
                    <a:lnTo>
                      <a:pt x="98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9A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42" name="Freeform 1834"/>
              <p:cNvSpPr>
                <a:spLocks noEditPoints="1"/>
              </p:cNvSpPr>
              <p:nvPr/>
            </p:nvSpPr>
            <p:spPr bwMode="auto">
              <a:xfrm>
                <a:off x="2944" y="2779"/>
                <a:ext cx="98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0"/>
                  </a:cxn>
                  <a:cxn ang="0">
                    <a:pos x="98" y="69"/>
                  </a:cxn>
                  <a:cxn ang="0">
                    <a:pos x="0" y="6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7" y="0"/>
                  </a:cxn>
                  <a:cxn ang="0">
                    <a:pos x="97" y="68"/>
                  </a:cxn>
                  <a:cxn ang="0">
                    <a:pos x="0" y="68"/>
                  </a:cxn>
                  <a:cxn ang="0">
                    <a:pos x="0" y="0"/>
                  </a:cxn>
                </a:cxnLst>
                <a:rect l="0" t="0" r="r" b="b"/>
                <a:pathLst>
                  <a:path w="98" h="69">
                    <a:moveTo>
                      <a:pt x="0" y="0"/>
                    </a:moveTo>
                    <a:lnTo>
                      <a:pt x="98" y="0"/>
                    </a:lnTo>
                    <a:lnTo>
                      <a:pt x="98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7" y="0"/>
                    </a:lnTo>
                    <a:lnTo>
                      <a:pt x="97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43" name="Freeform 1835"/>
              <p:cNvSpPr>
                <a:spLocks noEditPoints="1"/>
              </p:cNvSpPr>
              <p:nvPr/>
            </p:nvSpPr>
            <p:spPr bwMode="auto">
              <a:xfrm>
                <a:off x="2944" y="2779"/>
                <a:ext cx="97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0"/>
                  </a:cxn>
                  <a:cxn ang="0">
                    <a:pos x="97" y="68"/>
                  </a:cxn>
                  <a:cxn ang="0">
                    <a:pos x="0" y="6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5" y="0"/>
                  </a:cxn>
                  <a:cxn ang="0">
                    <a:pos x="95" y="67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97" h="68">
                    <a:moveTo>
                      <a:pt x="0" y="0"/>
                    </a:moveTo>
                    <a:lnTo>
                      <a:pt x="97" y="0"/>
                    </a:lnTo>
                    <a:lnTo>
                      <a:pt x="97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5" y="0"/>
                    </a:lnTo>
                    <a:lnTo>
                      <a:pt x="95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44" name="Freeform 1836"/>
              <p:cNvSpPr>
                <a:spLocks noEditPoints="1"/>
              </p:cNvSpPr>
              <p:nvPr/>
            </p:nvSpPr>
            <p:spPr bwMode="auto">
              <a:xfrm>
                <a:off x="2944" y="2779"/>
                <a:ext cx="95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67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4" y="0"/>
                  </a:cxn>
                  <a:cxn ang="0">
                    <a:pos x="94" y="67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95" h="67">
                    <a:moveTo>
                      <a:pt x="0" y="0"/>
                    </a:moveTo>
                    <a:lnTo>
                      <a:pt x="95" y="0"/>
                    </a:lnTo>
                    <a:lnTo>
                      <a:pt x="95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4" y="0"/>
                    </a:lnTo>
                    <a:lnTo>
                      <a:pt x="94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45" name="Freeform 1837"/>
              <p:cNvSpPr>
                <a:spLocks noEditPoints="1"/>
              </p:cNvSpPr>
              <p:nvPr/>
            </p:nvSpPr>
            <p:spPr bwMode="auto">
              <a:xfrm>
                <a:off x="2944" y="2779"/>
                <a:ext cx="94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4" y="0"/>
                  </a:cxn>
                  <a:cxn ang="0">
                    <a:pos x="94" y="67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3" y="0"/>
                  </a:cxn>
                  <a:cxn ang="0">
                    <a:pos x="93" y="66"/>
                  </a:cxn>
                  <a:cxn ang="0">
                    <a:pos x="0" y="66"/>
                  </a:cxn>
                  <a:cxn ang="0">
                    <a:pos x="0" y="0"/>
                  </a:cxn>
                </a:cxnLst>
                <a:rect l="0" t="0" r="r" b="b"/>
                <a:pathLst>
                  <a:path w="94" h="67">
                    <a:moveTo>
                      <a:pt x="0" y="0"/>
                    </a:moveTo>
                    <a:lnTo>
                      <a:pt x="94" y="0"/>
                    </a:lnTo>
                    <a:lnTo>
                      <a:pt x="94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3" y="0"/>
                    </a:lnTo>
                    <a:lnTo>
                      <a:pt x="93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46" name="Freeform 1838"/>
              <p:cNvSpPr>
                <a:spLocks noEditPoints="1"/>
              </p:cNvSpPr>
              <p:nvPr/>
            </p:nvSpPr>
            <p:spPr bwMode="auto">
              <a:xfrm>
                <a:off x="2944" y="2779"/>
                <a:ext cx="93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3" y="0"/>
                  </a:cxn>
                  <a:cxn ang="0">
                    <a:pos x="93" y="66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2" y="0"/>
                  </a:cxn>
                  <a:cxn ang="0">
                    <a:pos x="92" y="65"/>
                  </a:cxn>
                  <a:cxn ang="0">
                    <a:pos x="0" y="65"/>
                  </a:cxn>
                  <a:cxn ang="0">
                    <a:pos x="0" y="0"/>
                  </a:cxn>
                </a:cxnLst>
                <a:rect l="0" t="0" r="r" b="b"/>
                <a:pathLst>
                  <a:path w="93" h="66">
                    <a:moveTo>
                      <a:pt x="0" y="0"/>
                    </a:moveTo>
                    <a:lnTo>
                      <a:pt x="93" y="0"/>
                    </a:lnTo>
                    <a:lnTo>
                      <a:pt x="93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2" y="0"/>
                    </a:lnTo>
                    <a:lnTo>
                      <a:pt x="9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B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47" name="Freeform 1839"/>
              <p:cNvSpPr>
                <a:spLocks noEditPoints="1"/>
              </p:cNvSpPr>
              <p:nvPr/>
            </p:nvSpPr>
            <p:spPr bwMode="auto">
              <a:xfrm>
                <a:off x="2944" y="2779"/>
                <a:ext cx="92" cy="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0"/>
                  </a:cxn>
                  <a:cxn ang="0">
                    <a:pos x="92" y="65"/>
                  </a:cxn>
                  <a:cxn ang="0">
                    <a:pos x="0" y="6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91" y="64"/>
                  </a:cxn>
                  <a:cxn ang="0">
                    <a:pos x="0" y="64"/>
                  </a:cxn>
                  <a:cxn ang="0">
                    <a:pos x="0" y="0"/>
                  </a:cxn>
                </a:cxnLst>
                <a:rect l="0" t="0" r="r" b="b"/>
                <a:pathLst>
                  <a:path w="92" h="65">
                    <a:moveTo>
                      <a:pt x="0" y="0"/>
                    </a:moveTo>
                    <a:lnTo>
                      <a:pt x="92" y="0"/>
                    </a:lnTo>
                    <a:lnTo>
                      <a:pt x="9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1" y="0"/>
                    </a:lnTo>
                    <a:lnTo>
                      <a:pt x="91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B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48" name="Freeform 1840"/>
              <p:cNvSpPr>
                <a:spLocks noEditPoints="1"/>
              </p:cNvSpPr>
              <p:nvPr/>
            </p:nvSpPr>
            <p:spPr bwMode="auto">
              <a:xfrm>
                <a:off x="2944" y="2779"/>
                <a:ext cx="91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0"/>
                  </a:cxn>
                  <a:cxn ang="0">
                    <a:pos x="91" y="64"/>
                  </a:cxn>
                  <a:cxn ang="0">
                    <a:pos x="0" y="6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0" y="0"/>
                  </a:cxn>
                  <a:cxn ang="0">
                    <a:pos x="90" y="63"/>
                  </a:cxn>
                  <a:cxn ang="0">
                    <a:pos x="0" y="63"/>
                  </a:cxn>
                  <a:cxn ang="0">
                    <a:pos x="0" y="0"/>
                  </a:cxn>
                </a:cxnLst>
                <a:rect l="0" t="0" r="r" b="b"/>
                <a:pathLst>
                  <a:path w="91" h="64">
                    <a:moveTo>
                      <a:pt x="0" y="0"/>
                    </a:moveTo>
                    <a:lnTo>
                      <a:pt x="91" y="0"/>
                    </a:lnTo>
                    <a:lnTo>
                      <a:pt x="91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0" y="0"/>
                    </a:lnTo>
                    <a:lnTo>
                      <a:pt x="90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49" name="Freeform 1841"/>
              <p:cNvSpPr>
                <a:spLocks noEditPoints="1"/>
              </p:cNvSpPr>
              <p:nvPr/>
            </p:nvSpPr>
            <p:spPr bwMode="auto">
              <a:xfrm>
                <a:off x="2944" y="2779"/>
                <a:ext cx="90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0"/>
                  </a:cxn>
                  <a:cxn ang="0">
                    <a:pos x="90" y="63"/>
                  </a:cxn>
                  <a:cxn ang="0">
                    <a:pos x="0" y="6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9" y="0"/>
                  </a:cxn>
                  <a:cxn ang="0">
                    <a:pos x="89" y="63"/>
                  </a:cxn>
                  <a:cxn ang="0">
                    <a:pos x="0" y="63"/>
                  </a:cxn>
                  <a:cxn ang="0">
                    <a:pos x="0" y="0"/>
                  </a:cxn>
                </a:cxnLst>
                <a:rect l="0" t="0" r="r" b="b"/>
                <a:pathLst>
                  <a:path w="90" h="63">
                    <a:moveTo>
                      <a:pt x="0" y="0"/>
                    </a:moveTo>
                    <a:lnTo>
                      <a:pt x="90" y="0"/>
                    </a:lnTo>
                    <a:lnTo>
                      <a:pt x="90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9" y="0"/>
                    </a:lnTo>
                    <a:lnTo>
                      <a:pt x="89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50" name="Freeform 1842"/>
              <p:cNvSpPr>
                <a:spLocks noEditPoints="1"/>
              </p:cNvSpPr>
              <p:nvPr/>
            </p:nvSpPr>
            <p:spPr bwMode="auto">
              <a:xfrm>
                <a:off x="2944" y="2779"/>
                <a:ext cx="89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9" y="0"/>
                  </a:cxn>
                  <a:cxn ang="0">
                    <a:pos x="89" y="63"/>
                  </a:cxn>
                  <a:cxn ang="0">
                    <a:pos x="0" y="6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8" y="0"/>
                  </a:cxn>
                  <a:cxn ang="0">
                    <a:pos x="88" y="62"/>
                  </a:cxn>
                  <a:cxn ang="0">
                    <a:pos x="0" y="62"/>
                  </a:cxn>
                  <a:cxn ang="0">
                    <a:pos x="0" y="0"/>
                  </a:cxn>
                </a:cxnLst>
                <a:rect l="0" t="0" r="r" b="b"/>
                <a:pathLst>
                  <a:path w="89" h="63">
                    <a:moveTo>
                      <a:pt x="0" y="0"/>
                    </a:moveTo>
                    <a:lnTo>
                      <a:pt x="89" y="0"/>
                    </a:lnTo>
                    <a:lnTo>
                      <a:pt x="89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8" y="0"/>
                    </a:lnTo>
                    <a:lnTo>
                      <a:pt x="88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B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51" name="Freeform 1843"/>
              <p:cNvSpPr>
                <a:spLocks noEditPoints="1"/>
              </p:cNvSpPr>
              <p:nvPr/>
            </p:nvSpPr>
            <p:spPr bwMode="auto">
              <a:xfrm>
                <a:off x="2944" y="2779"/>
                <a:ext cx="88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0"/>
                  </a:cxn>
                  <a:cxn ang="0">
                    <a:pos x="88" y="62"/>
                  </a:cxn>
                  <a:cxn ang="0">
                    <a:pos x="0" y="6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7" y="61"/>
                  </a:cxn>
                  <a:cxn ang="0">
                    <a:pos x="0" y="61"/>
                  </a:cxn>
                  <a:cxn ang="0">
                    <a:pos x="0" y="0"/>
                  </a:cxn>
                </a:cxnLst>
                <a:rect l="0" t="0" r="r" b="b"/>
                <a:pathLst>
                  <a:path w="88" h="62">
                    <a:moveTo>
                      <a:pt x="0" y="0"/>
                    </a:moveTo>
                    <a:lnTo>
                      <a:pt x="88" y="0"/>
                    </a:lnTo>
                    <a:lnTo>
                      <a:pt x="88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7" y="0"/>
                    </a:lnTo>
                    <a:lnTo>
                      <a:pt x="87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52" name="Freeform 1844"/>
              <p:cNvSpPr>
                <a:spLocks noEditPoints="1"/>
              </p:cNvSpPr>
              <p:nvPr/>
            </p:nvSpPr>
            <p:spPr bwMode="auto">
              <a:xfrm>
                <a:off x="2944" y="2779"/>
                <a:ext cx="87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7" y="0"/>
                  </a:cxn>
                  <a:cxn ang="0">
                    <a:pos x="87" y="61"/>
                  </a:cxn>
                  <a:cxn ang="0">
                    <a:pos x="0" y="6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61"/>
                  </a:cxn>
                  <a:cxn ang="0">
                    <a:pos x="0" y="61"/>
                  </a:cxn>
                  <a:cxn ang="0">
                    <a:pos x="0" y="0"/>
                  </a:cxn>
                </a:cxnLst>
                <a:rect l="0" t="0" r="r" b="b"/>
                <a:pathLst>
                  <a:path w="87" h="61">
                    <a:moveTo>
                      <a:pt x="0" y="0"/>
                    </a:moveTo>
                    <a:lnTo>
                      <a:pt x="87" y="0"/>
                    </a:lnTo>
                    <a:lnTo>
                      <a:pt x="87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6" y="0"/>
                    </a:lnTo>
                    <a:lnTo>
                      <a:pt x="86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B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53" name="Freeform 1845"/>
              <p:cNvSpPr>
                <a:spLocks noEditPoints="1"/>
              </p:cNvSpPr>
              <p:nvPr/>
            </p:nvSpPr>
            <p:spPr bwMode="auto">
              <a:xfrm>
                <a:off x="2944" y="2779"/>
                <a:ext cx="86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0"/>
                  </a:cxn>
                  <a:cxn ang="0">
                    <a:pos x="86" y="61"/>
                  </a:cxn>
                  <a:cxn ang="0">
                    <a:pos x="0" y="6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60"/>
                  </a:cxn>
                  <a:cxn ang="0">
                    <a:pos x="0" y="60"/>
                  </a:cxn>
                  <a:cxn ang="0">
                    <a:pos x="0" y="0"/>
                  </a:cxn>
                </a:cxnLst>
                <a:rect l="0" t="0" r="r" b="b"/>
                <a:pathLst>
                  <a:path w="86" h="61">
                    <a:moveTo>
                      <a:pt x="0" y="0"/>
                    </a:moveTo>
                    <a:lnTo>
                      <a:pt x="86" y="0"/>
                    </a:lnTo>
                    <a:lnTo>
                      <a:pt x="86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4" y="0"/>
                    </a:lnTo>
                    <a:lnTo>
                      <a:pt x="84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54" name="Freeform 1846"/>
              <p:cNvSpPr>
                <a:spLocks noEditPoints="1"/>
              </p:cNvSpPr>
              <p:nvPr/>
            </p:nvSpPr>
            <p:spPr bwMode="auto">
              <a:xfrm>
                <a:off x="2944" y="2779"/>
                <a:ext cx="84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0"/>
                  </a:cxn>
                  <a:cxn ang="0">
                    <a:pos x="84" y="60"/>
                  </a:cxn>
                  <a:cxn ang="0">
                    <a:pos x="0" y="6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59"/>
                  </a:cxn>
                  <a:cxn ang="0">
                    <a:pos x="0" y="59"/>
                  </a:cxn>
                  <a:cxn ang="0">
                    <a:pos x="0" y="0"/>
                  </a:cxn>
                </a:cxnLst>
                <a:rect l="0" t="0" r="r" b="b"/>
                <a:pathLst>
                  <a:path w="84" h="60">
                    <a:moveTo>
                      <a:pt x="0" y="0"/>
                    </a:moveTo>
                    <a:lnTo>
                      <a:pt x="84" y="0"/>
                    </a:lnTo>
                    <a:lnTo>
                      <a:pt x="84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3" y="0"/>
                    </a:lnTo>
                    <a:lnTo>
                      <a:pt x="83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55" name="Freeform 1847"/>
              <p:cNvSpPr>
                <a:spLocks noEditPoints="1"/>
              </p:cNvSpPr>
              <p:nvPr/>
            </p:nvSpPr>
            <p:spPr bwMode="auto">
              <a:xfrm>
                <a:off x="2944" y="2779"/>
                <a:ext cx="83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0"/>
                  </a:cxn>
                  <a:cxn ang="0">
                    <a:pos x="83" y="59"/>
                  </a:cxn>
                  <a:cxn ang="0">
                    <a:pos x="0" y="5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2" y="0"/>
                  </a:cxn>
                  <a:cxn ang="0">
                    <a:pos x="82" y="58"/>
                  </a:cxn>
                  <a:cxn ang="0">
                    <a:pos x="0" y="58"/>
                  </a:cxn>
                  <a:cxn ang="0">
                    <a:pos x="0" y="0"/>
                  </a:cxn>
                </a:cxnLst>
                <a:rect l="0" t="0" r="r" b="b"/>
                <a:pathLst>
                  <a:path w="83" h="59">
                    <a:moveTo>
                      <a:pt x="0" y="0"/>
                    </a:moveTo>
                    <a:lnTo>
                      <a:pt x="83" y="0"/>
                    </a:lnTo>
                    <a:lnTo>
                      <a:pt x="83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2" y="0"/>
                    </a:lnTo>
                    <a:lnTo>
                      <a:pt x="8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B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56" name="Freeform 1848"/>
              <p:cNvSpPr>
                <a:spLocks noEditPoints="1"/>
              </p:cNvSpPr>
              <p:nvPr/>
            </p:nvSpPr>
            <p:spPr bwMode="auto">
              <a:xfrm>
                <a:off x="2944" y="2779"/>
                <a:ext cx="82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82" y="58"/>
                  </a:cxn>
                  <a:cxn ang="0">
                    <a:pos x="0" y="5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57"/>
                  </a:cxn>
                  <a:cxn ang="0">
                    <a:pos x="0" y="57"/>
                  </a:cxn>
                  <a:cxn ang="0">
                    <a:pos x="0" y="0"/>
                  </a:cxn>
                </a:cxnLst>
                <a:rect l="0" t="0" r="r" b="b"/>
                <a:pathLst>
                  <a:path w="82" h="58">
                    <a:moveTo>
                      <a:pt x="0" y="0"/>
                    </a:moveTo>
                    <a:lnTo>
                      <a:pt x="82" y="0"/>
                    </a:lnTo>
                    <a:lnTo>
                      <a:pt x="8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1" y="0"/>
                    </a:lnTo>
                    <a:lnTo>
                      <a:pt x="81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57" name="Freeform 1849"/>
              <p:cNvSpPr>
                <a:spLocks noEditPoints="1"/>
              </p:cNvSpPr>
              <p:nvPr/>
            </p:nvSpPr>
            <p:spPr bwMode="auto">
              <a:xfrm>
                <a:off x="2944" y="2779"/>
                <a:ext cx="81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" y="0"/>
                  </a:cxn>
                  <a:cxn ang="0">
                    <a:pos x="81" y="57"/>
                  </a:cxn>
                  <a:cxn ang="0">
                    <a:pos x="0" y="5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0" y="0"/>
                  </a:cxn>
                  <a:cxn ang="0">
                    <a:pos x="80" y="57"/>
                  </a:cxn>
                  <a:cxn ang="0">
                    <a:pos x="0" y="57"/>
                  </a:cxn>
                  <a:cxn ang="0">
                    <a:pos x="0" y="0"/>
                  </a:cxn>
                </a:cxnLst>
                <a:rect l="0" t="0" r="r" b="b"/>
                <a:pathLst>
                  <a:path w="81" h="57">
                    <a:moveTo>
                      <a:pt x="0" y="0"/>
                    </a:moveTo>
                    <a:lnTo>
                      <a:pt x="81" y="0"/>
                    </a:lnTo>
                    <a:lnTo>
                      <a:pt x="81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0" y="0"/>
                    </a:lnTo>
                    <a:lnTo>
                      <a:pt x="80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C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58" name="Freeform 1850"/>
              <p:cNvSpPr>
                <a:spLocks noEditPoints="1"/>
              </p:cNvSpPr>
              <p:nvPr/>
            </p:nvSpPr>
            <p:spPr bwMode="auto">
              <a:xfrm>
                <a:off x="2944" y="2779"/>
                <a:ext cx="80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" y="0"/>
                  </a:cxn>
                  <a:cxn ang="0">
                    <a:pos x="80" y="57"/>
                  </a:cxn>
                  <a:cxn ang="0">
                    <a:pos x="0" y="5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9" y="56"/>
                  </a:cxn>
                  <a:cxn ang="0">
                    <a:pos x="0" y="56"/>
                  </a:cxn>
                  <a:cxn ang="0">
                    <a:pos x="0" y="0"/>
                  </a:cxn>
                </a:cxnLst>
                <a:rect l="0" t="0" r="r" b="b"/>
                <a:pathLst>
                  <a:path w="80" h="57">
                    <a:moveTo>
                      <a:pt x="0" y="0"/>
                    </a:moveTo>
                    <a:lnTo>
                      <a:pt x="80" y="0"/>
                    </a:lnTo>
                    <a:lnTo>
                      <a:pt x="80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9" y="0"/>
                    </a:lnTo>
                    <a:lnTo>
                      <a:pt x="7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59" name="Freeform 1851"/>
              <p:cNvSpPr>
                <a:spLocks noEditPoints="1"/>
              </p:cNvSpPr>
              <p:nvPr/>
            </p:nvSpPr>
            <p:spPr bwMode="auto">
              <a:xfrm>
                <a:off x="2944" y="2779"/>
                <a:ext cx="79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9" y="0"/>
                  </a:cxn>
                  <a:cxn ang="0">
                    <a:pos x="79" y="56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8" y="0"/>
                  </a:cxn>
                  <a:cxn ang="0">
                    <a:pos x="78" y="55"/>
                  </a:cxn>
                  <a:cxn ang="0">
                    <a:pos x="0" y="55"/>
                  </a:cxn>
                  <a:cxn ang="0">
                    <a:pos x="0" y="0"/>
                  </a:cxn>
                </a:cxnLst>
                <a:rect l="0" t="0" r="r" b="b"/>
                <a:pathLst>
                  <a:path w="79" h="56">
                    <a:moveTo>
                      <a:pt x="0" y="0"/>
                    </a:moveTo>
                    <a:lnTo>
                      <a:pt x="79" y="0"/>
                    </a:lnTo>
                    <a:lnTo>
                      <a:pt x="7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8" y="0"/>
                    </a:lnTo>
                    <a:lnTo>
                      <a:pt x="7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60" name="Freeform 1852"/>
              <p:cNvSpPr>
                <a:spLocks noEditPoints="1"/>
              </p:cNvSpPr>
              <p:nvPr/>
            </p:nvSpPr>
            <p:spPr bwMode="auto">
              <a:xfrm>
                <a:off x="2944" y="2779"/>
                <a:ext cx="78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55"/>
                  </a:cxn>
                  <a:cxn ang="0">
                    <a:pos x="0" y="5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54"/>
                  </a:cxn>
                  <a:cxn ang="0">
                    <a:pos x="0" y="54"/>
                  </a:cxn>
                  <a:cxn ang="0">
                    <a:pos x="0" y="0"/>
                  </a:cxn>
                </a:cxnLst>
                <a:rect l="0" t="0" r="r" b="b"/>
                <a:pathLst>
                  <a:path w="78" h="55">
                    <a:moveTo>
                      <a:pt x="0" y="0"/>
                    </a:moveTo>
                    <a:lnTo>
                      <a:pt x="78" y="0"/>
                    </a:lnTo>
                    <a:lnTo>
                      <a:pt x="7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7" y="0"/>
                    </a:lnTo>
                    <a:lnTo>
                      <a:pt x="77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61" name="Freeform 1853"/>
              <p:cNvSpPr>
                <a:spLocks noEditPoints="1"/>
              </p:cNvSpPr>
              <p:nvPr/>
            </p:nvSpPr>
            <p:spPr bwMode="auto">
              <a:xfrm>
                <a:off x="2944" y="2779"/>
                <a:ext cx="77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0"/>
                  </a:cxn>
                  <a:cxn ang="0">
                    <a:pos x="77" y="54"/>
                  </a:cxn>
                  <a:cxn ang="0">
                    <a:pos x="0" y="5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6" y="0"/>
                  </a:cxn>
                  <a:cxn ang="0">
                    <a:pos x="76" y="53"/>
                  </a:cxn>
                  <a:cxn ang="0">
                    <a:pos x="0" y="53"/>
                  </a:cxn>
                  <a:cxn ang="0">
                    <a:pos x="0" y="0"/>
                  </a:cxn>
                </a:cxnLst>
                <a:rect l="0" t="0" r="r" b="b"/>
                <a:pathLst>
                  <a:path w="77" h="54">
                    <a:moveTo>
                      <a:pt x="0" y="0"/>
                    </a:moveTo>
                    <a:lnTo>
                      <a:pt x="77" y="0"/>
                    </a:lnTo>
                    <a:lnTo>
                      <a:pt x="77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6" y="0"/>
                    </a:lnTo>
                    <a:lnTo>
                      <a:pt x="76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62" name="Freeform 1854"/>
              <p:cNvSpPr>
                <a:spLocks noEditPoints="1"/>
              </p:cNvSpPr>
              <p:nvPr/>
            </p:nvSpPr>
            <p:spPr bwMode="auto">
              <a:xfrm>
                <a:off x="2944" y="2779"/>
                <a:ext cx="76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6" y="0"/>
                  </a:cxn>
                  <a:cxn ang="0">
                    <a:pos x="76" y="53"/>
                  </a:cxn>
                  <a:cxn ang="0">
                    <a:pos x="0" y="5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53"/>
                  </a:cxn>
                  <a:cxn ang="0">
                    <a:pos x="0" y="53"/>
                  </a:cxn>
                  <a:cxn ang="0">
                    <a:pos x="0" y="0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76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4" y="0"/>
                    </a:lnTo>
                    <a:lnTo>
                      <a:pt x="74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63" name="Freeform 1855"/>
              <p:cNvSpPr>
                <a:spLocks noEditPoints="1"/>
              </p:cNvSpPr>
              <p:nvPr/>
            </p:nvSpPr>
            <p:spPr bwMode="auto">
              <a:xfrm>
                <a:off x="2944" y="2779"/>
                <a:ext cx="74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0"/>
                  </a:cxn>
                  <a:cxn ang="0">
                    <a:pos x="74" y="53"/>
                  </a:cxn>
                  <a:cxn ang="0">
                    <a:pos x="0" y="5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52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74" h="53">
                    <a:moveTo>
                      <a:pt x="0" y="0"/>
                    </a:moveTo>
                    <a:lnTo>
                      <a:pt x="74" y="0"/>
                    </a:lnTo>
                    <a:lnTo>
                      <a:pt x="74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4" y="0"/>
                    </a:lnTo>
                    <a:lnTo>
                      <a:pt x="74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64" name="Freeform 1856"/>
              <p:cNvSpPr>
                <a:spLocks noEditPoints="1"/>
              </p:cNvSpPr>
              <p:nvPr/>
            </p:nvSpPr>
            <p:spPr bwMode="auto">
              <a:xfrm>
                <a:off x="2944" y="2779"/>
                <a:ext cx="74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0"/>
                  </a:cxn>
                  <a:cxn ang="0">
                    <a:pos x="74" y="52"/>
                  </a:cxn>
                  <a:cxn ang="0">
                    <a:pos x="0" y="5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51"/>
                  </a:cxn>
                  <a:cxn ang="0">
                    <a:pos x="0" y="51"/>
                  </a:cxn>
                  <a:cxn ang="0">
                    <a:pos x="0" y="0"/>
                  </a:cxn>
                </a:cxnLst>
                <a:rect l="0" t="0" r="r" b="b"/>
                <a:pathLst>
                  <a:path w="74" h="52">
                    <a:moveTo>
                      <a:pt x="0" y="0"/>
                    </a:moveTo>
                    <a:lnTo>
                      <a:pt x="74" y="0"/>
                    </a:lnTo>
                    <a:lnTo>
                      <a:pt x="74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2" y="0"/>
                    </a:lnTo>
                    <a:lnTo>
                      <a:pt x="72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65" name="Freeform 1857"/>
              <p:cNvSpPr>
                <a:spLocks noEditPoints="1"/>
              </p:cNvSpPr>
              <p:nvPr/>
            </p:nvSpPr>
            <p:spPr bwMode="auto">
              <a:xfrm>
                <a:off x="2944" y="2779"/>
                <a:ext cx="72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0"/>
                  </a:cxn>
                  <a:cxn ang="0">
                    <a:pos x="72" y="51"/>
                  </a:cxn>
                  <a:cxn ang="0">
                    <a:pos x="0" y="5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1" y="0"/>
                  </a:cxn>
                  <a:cxn ang="0">
                    <a:pos x="71" y="50"/>
                  </a:cxn>
                  <a:cxn ang="0">
                    <a:pos x="0" y="50"/>
                  </a:cxn>
                  <a:cxn ang="0">
                    <a:pos x="0" y="0"/>
                  </a:cxn>
                </a:cxnLst>
                <a:rect l="0" t="0" r="r" b="b"/>
                <a:pathLst>
                  <a:path w="72" h="51">
                    <a:moveTo>
                      <a:pt x="0" y="0"/>
                    </a:moveTo>
                    <a:lnTo>
                      <a:pt x="72" y="0"/>
                    </a:lnTo>
                    <a:lnTo>
                      <a:pt x="72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1" y="0"/>
                    </a:lnTo>
                    <a:lnTo>
                      <a:pt x="71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66" name="Freeform 1858"/>
              <p:cNvSpPr>
                <a:spLocks noEditPoints="1"/>
              </p:cNvSpPr>
              <p:nvPr/>
            </p:nvSpPr>
            <p:spPr bwMode="auto">
              <a:xfrm>
                <a:off x="2944" y="2779"/>
                <a:ext cx="71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71" y="50"/>
                  </a:cxn>
                  <a:cxn ang="0">
                    <a:pos x="0" y="5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50"/>
                  </a:cxn>
                  <a:cxn ang="0">
                    <a:pos x="0" y="50"/>
                  </a:cxn>
                  <a:cxn ang="0">
                    <a:pos x="0" y="0"/>
                  </a:cxn>
                </a:cxnLst>
                <a:rect l="0" t="0" r="r" b="b"/>
                <a:pathLst>
                  <a:path w="71" h="50">
                    <a:moveTo>
                      <a:pt x="0" y="0"/>
                    </a:moveTo>
                    <a:lnTo>
                      <a:pt x="71" y="0"/>
                    </a:lnTo>
                    <a:lnTo>
                      <a:pt x="71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0" y="0"/>
                    </a:lnTo>
                    <a:lnTo>
                      <a:pt x="70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67" name="Freeform 1859"/>
              <p:cNvSpPr>
                <a:spLocks noEditPoints="1"/>
              </p:cNvSpPr>
              <p:nvPr/>
            </p:nvSpPr>
            <p:spPr bwMode="auto">
              <a:xfrm>
                <a:off x="2944" y="2779"/>
                <a:ext cx="70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70" y="50"/>
                  </a:cxn>
                  <a:cxn ang="0">
                    <a:pos x="0" y="5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49"/>
                  </a:cxn>
                  <a:cxn ang="0">
                    <a:pos x="0" y="49"/>
                  </a:cxn>
                  <a:cxn ang="0">
                    <a:pos x="0" y="0"/>
                  </a:cxn>
                </a:cxnLst>
                <a:rect l="0" t="0" r="r" b="b"/>
                <a:pathLst>
                  <a:path w="70" h="50">
                    <a:moveTo>
                      <a:pt x="0" y="0"/>
                    </a:moveTo>
                    <a:lnTo>
                      <a:pt x="70" y="0"/>
                    </a:lnTo>
                    <a:lnTo>
                      <a:pt x="70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9" y="0"/>
                    </a:lnTo>
                    <a:lnTo>
                      <a:pt x="69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68" name="Freeform 1860"/>
              <p:cNvSpPr>
                <a:spLocks noEditPoints="1"/>
              </p:cNvSpPr>
              <p:nvPr/>
            </p:nvSpPr>
            <p:spPr bwMode="auto">
              <a:xfrm>
                <a:off x="2944" y="2779"/>
                <a:ext cx="69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0"/>
                  </a:cxn>
                  <a:cxn ang="0">
                    <a:pos x="69" y="49"/>
                  </a:cxn>
                  <a:cxn ang="0">
                    <a:pos x="0" y="4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48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l="0" t="0" r="r" b="b"/>
                <a:pathLst>
                  <a:path w="69" h="49">
                    <a:moveTo>
                      <a:pt x="0" y="0"/>
                    </a:moveTo>
                    <a:lnTo>
                      <a:pt x="69" y="0"/>
                    </a:lnTo>
                    <a:lnTo>
                      <a:pt x="69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8" y="0"/>
                    </a:lnTo>
                    <a:lnTo>
                      <a:pt x="68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69" name="Freeform 1861"/>
              <p:cNvSpPr>
                <a:spLocks noEditPoints="1"/>
              </p:cNvSpPr>
              <p:nvPr/>
            </p:nvSpPr>
            <p:spPr bwMode="auto">
              <a:xfrm>
                <a:off x="2944" y="2779"/>
                <a:ext cx="68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0"/>
                  </a:cxn>
                  <a:cxn ang="0">
                    <a:pos x="68" y="4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47"/>
                  </a:cxn>
                  <a:cxn ang="0">
                    <a:pos x="0" y="47"/>
                  </a:cxn>
                  <a:cxn ang="0">
                    <a:pos x="0" y="0"/>
                  </a:cxn>
                </a:cxnLst>
                <a:rect l="0" t="0" r="r" b="b"/>
                <a:pathLst>
                  <a:path w="68" h="48">
                    <a:moveTo>
                      <a:pt x="0" y="0"/>
                    </a:moveTo>
                    <a:lnTo>
                      <a:pt x="68" y="0"/>
                    </a:lnTo>
                    <a:lnTo>
                      <a:pt x="68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7" y="0"/>
                    </a:lnTo>
                    <a:lnTo>
                      <a:pt x="6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70" name="Freeform 1862"/>
              <p:cNvSpPr>
                <a:spLocks noEditPoints="1"/>
              </p:cNvSpPr>
              <p:nvPr/>
            </p:nvSpPr>
            <p:spPr bwMode="auto">
              <a:xfrm>
                <a:off x="2944" y="2779"/>
                <a:ext cx="67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0"/>
                  </a:cxn>
                  <a:cxn ang="0">
                    <a:pos x="67" y="47"/>
                  </a:cxn>
                  <a:cxn ang="0">
                    <a:pos x="0" y="4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46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67" h="47">
                    <a:moveTo>
                      <a:pt x="0" y="0"/>
                    </a:moveTo>
                    <a:lnTo>
                      <a:pt x="67" y="0"/>
                    </a:lnTo>
                    <a:lnTo>
                      <a:pt x="6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6" y="0"/>
                    </a:lnTo>
                    <a:lnTo>
                      <a:pt x="66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71" name="Freeform 1863"/>
              <p:cNvSpPr>
                <a:spLocks noEditPoints="1"/>
              </p:cNvSpPr>
              <p:nvPr/>
            </p:nvSpPr>
            <p:spPr bwMode="auto">
              <a:xfrm>
                <a:off x="2944" y="2779"/>
                <a:ext cx="66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66" y="46"/>
                  </a:cxn>
                  <a:cxn ang="0">
                    <a:pos x="0" y="4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5" y="0"/>
                  </a:cxn>
                  <a:cxn ang="0">
                    <a:pos x="65" y="46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66" h="46">
                    <a:moveTo>
                      <a:pt x="0" y="0"/>
                    </a:moveTo>
                    <a:lnTo>
                      <a:pt x="66" y="0"/>
                    </a:lnTo>
                    <a:lnTo>
                      <a:pt x="66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5" y="0"/>
                    </a:lnTo>
                    <a:lnTo>
                      <a:pt x="65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72" name="Freeform 1864"/>
              <p:cNvSpPr>
                <a:spLocks noEditPoints="1"/>
              </p:cNvSpPr>
              <p:nvPr/>
            </p:nvSpPr>
            <p:spPr bwMode="auto">
              <a:xfrm>
                <a:off x="2944" y="2779"/>
                <a:ext cx="65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5" y="0"/>
                  </a:cxn>
                  <a:cxn ang="0">
                    <a:pos x="65" y="46"/>
                  </a:cxn>
                  <a:cxn ang="0">
                    <a:pos x="0" y="4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3" y="0"/>
                  </a:cxn>
                  <a:cxn ang="0">
                    <a:pos x="63" y="45"/>
                  </a:cxn>
                  <a:cxn ang="0">
                    <a:pos x="0" y="45"/>
                  </a:cxn>
                  <a:cxn ang="0">
                    <a:pos x="0" y="0"/>
                  </a:cxn>
                </a:cxnLst>
                <a:rect l="0" t="0" r="r" b="b"/>
                <a:pathLst>
                  <a:path w="65" h="46">
                    <a:moveTo>
                      <a:pt x="0" y="0"/>
                    </a:moveTo>
                    <a:lnTo>
                      <a:pt x="65" y="0"/>
                    </a:lnTo>
                    <a:lnTo>
                      <a:pt x="65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3" y="0"/>
                    </a:lnTo>
                    <a:lnTo>
                      <a:pt x="63" y="45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73" name="Freeform 1865"/>
              <p:cNvSpPr>
                <a:spLocks noEditPoints="1"/>
              </p:cNvSpPr>
              <p:nvPr/>
            </p:nvSpPr>
            <p:spPr bwMode="auto">
              <a:xfrm>
                <a:off x="2944" y="2779"/>
                <a:ext cx="63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3" y="0"/>
                  </a:cxn>
                  <a:cxn ang="0">
                    <a:pos x="63" y="45"/>
                  </a:cxn>
                  <a:cxn ang="0">
                    <a:pos x="0" y="4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63" h="45">
                    <a:moveTo>
                      <a:pt x="0" y="0"/>
                    </a:moveTo>
                    <a:lnTo>
                      <a:pt x="63" y="0"/>
                    </a:lnTo>
                    <a:lnTo>
                      <a:pt x="63" y="45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2" y="0"/>
                    </a:lnTo>
                    <a:lnTo>
                      <a:pt x="62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74" name="Freeform 1866"/>
              <p:cNvSpPr>
                <a:spLocks noEditPoints="1"/>
              </p:cNvSpPr>
              <p:nvPr/>
            </p:nvSpPr>
            <p:spPr bwMode="auto">
              <a:xfrm>
                <a:off x="2944" y="2779"/>
                <a:ext cx="6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" y="0"/>
                  </a:cxn>
                  <a:cxn ang="0">
                    <a:pos x="62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1" y="0"/>
                  </a:cxn>
                  <a:cxn ang="0">
                    <a:pos x="61" y="43"/>
                  </a:cxn>
                  <a:cxn ang="0">
                    <a:pos x="0" y="43"/>
                  </a:cxn>
                  <a:cxn ang="0">
                    <a:pos x="0" y="0"/>
                  </a:cxn>
                </a:cxnLst>
                <a:rect l="0" t="0" r="r" b="b"/>
                <a:pathLst>
                  <a:path w="62" h="44">
                    <a:moveTo>
                      <a:pt x="0" y="0"/>
                    </a:moveTo>
                    <a:lnTo>
                      <a:pt x="62" y="0"/>
                    </a:lnTo>
                    <a:lnTo>
                      <a:pt x="62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1" y="0"/>
                    </a:lnTo>
                    <a:lnTo>
                      <a:pt x="61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75" name="Freeform 1867"/>
              <p:cNvSpPr>
                <a:spLocks noEditPoints="1"/>
              </p:cNvSpPr>
              <p:nvPr/>
            </p:nvSpPr>
            <p:spPr bwMode="auto">
              <a:xfrm>
                <a:off x="2944" y="2779"/>
                <a:ext cx="61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0"/>
                  </a:cxn>
                  <a:cxn ang="0">
                    <a:pos x="61" y="43"/>
                  </a:cxn>
                  <a:cxn ang="0">
                    <a:pos x="0" y="4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43"/>
                  </a:cxn>
                  <a:cxn ang="0">
                    <a:pos x="0" y="43"/>
                  </a:cxn>
                  <a:cxn ang="0">
                    <a:pos x="0" y="0"/>
                  </a:cxn>
                </a:cxnLst>
                <a:rect l="0" t="0" r="r" b="b"/>
                <a:pathLst>
                  <a:path w="61" h="43">
                    <a:moveTo>
                      <a:pt x="0" y="0"/>
                    </a:moveTo>
                    <a:lnTo>
                      <a:pt x="61" y="0"/>
                    </a:lnTo>
                    <a:lnTo>
                      <a:pt x="61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0" y="0"/>
                    </a:lnTo>
                    <a:lnTo>
                      <a:pt x="6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76" name="Freeform 1868"/>
              <p:cNvSpPr>
                <a:spLocks noEditPoints="1"/>
              </p:cNvSpPr>
              <p:nvPr/>
            </p:nvSpPr>
            <p:spPr bwMode="auto">
              <a:xfrm>
                <a:off x="2944" y="2779"/>
                <a:ext cx="60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60" y="43"/>
                  </a:cxn>
                  <a:cxn ang="0">
                    <a:pos x="0" y="4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9" y="0"/>
                  </a:cxn>
                  <a:cxn ang="0">
                    <a:pos x="59" y="42"/>
                  </a:cxn>
                  <a:cxn ang="0">
                    <a:pos x="0" y="42"/>
                  </a:cxn>
                  <a:cxn ang="0">
                    <a:pos x="0" y="0"/>
                  </a:cxn>
                </a:cxnLst>
                <a:rect l="0" t="0" r="r" b="b"/>
                <a:pathLst>
                  <a:path w="60" h="43">
                    <a:moveTo>
                      <a:pt x="0" y="0"/>
                    </a:moveTo>
                    <a:lnTo>
                      <a:pt x="60" y="0"/>
                    </a:lnTo>
                    <a:lnTo>
                      <a:pt x="6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9" y="0"/>
                    </a:lnTo>
                    <a:lnTo>
                      <a:pt x="59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77" name="Freeform 1869"/>
              <p:cNvSpPr>
                <a:spLocks noEditPoints="1"/>
              </p:cNvSpPr>
              <p:nvPr/>
            </p:nvSpPr>
            <p:spPr bwMode="auto">
              <a:xfrm>
                <a:off x="2944" y="2779"/>
                <a:ext cx="59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0"/>
                  </a:cxn>
                  <a:cxn ang="0">
                    <a:pos x="59" y="42"/>
                  </a:cxn>
                  <a:cxn ang="0">
                    <a:pos x="0" y="4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8" y="41"/>
                  </a:cxn>
                  <a:cxn ang="0">
                    <a:pos x="0" y="41"/>
                  </a:cxn>
                  <a:cxn ang="0">
                    <a:pos x="0" y="0"/>
                  </a:cxn>
                </a:cxnLst>
                <a:rect l="0" t="0" r="r" b="b"/>
                <a:pathLst>
                  <a:path w="59" h="42">
                    <a:moveTo>
                      <a:pt x="0" y="0"/>
                    </a:moveTo>
                    <a:lnTo>
                      <a:pt x="59" y="0"/>
                    </a:lnTo>
                    <a:lnTo>
                      <a:pt x="59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8" y="0"/>
                    </a:lnTo>
                    <a:lnTo>
                      <a:pt x="58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78" name="Freeform 1870"/>
              <p:cNvSpPr>
                <a:spLocks noEditPoints="1"/>
              </p:cNvSpPr>
              <p:nvPr/>
            </p:nvSpPr>
            <p:spPr bwMode="auto">
              <a:xfrm>
                <a:off x="2944" y="2779"/>
                <a:ext cx="58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0"/>
                  </a:cxn>
                  <a:cxn ang="0">
                    <a:pos x="58" y="41"/>
                  </a:cxn>
                  <a:cxn ang="0">
                    <a:pos x="0" y="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7" y="0"/>
                  </a:cxn>
                  <a:cxn ang="0">
                    <a:pos x="57" y="40"/>
                  </a:cxn>
                  <a:cxn ang="0">
                    <a:pos x="0" y="40"/>
                  </a:cxn>
                  <a:cxn ang="0">
                    <a:pos x="0" y="0"/>
                  </a:cxn>
                </a:cxnLst>
                <a:rect l="0" t="0" r="r" b="b"/>
                <a:pathLst>
                  <a:path w="58" h="41">
                    <a:moveTo>
                      <a:pt x="0" y="0"/>
                    </a:moveTo>
                    <a:lnTo>
                      <a:pt x="58" y="0"/>
                    </a:lnTo>
                    <a:lnTo>
                      <a:pt x="58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7" y="0"/>
                    </a:lnTo>
                    <a:lnTo>
                      <a:pt x="57" y="40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79" name="Freeform 1871"/>
              <p:cNvSpPr>
                <a:spLocks noEditPoints="1"/>
              </p:cNvSpPr>
              <p:nvPr/>
            </p:nvSpPr>
            <p:spPr bwMode="auto">
              <a:xfrm>
                <a:off x="2944" y="2779"/>
                <a:ext cx="57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0"/>
                  </a:cxn>
                  <a:cxn ang="0">
                    <a:pos x="57" y="40"/>
                  </a:cxn>
                  <a:cxn ang="0">
                    <a:pos x="0" y="4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6" y="0"/>
                  </a:cxn>
                  <a:cxn ang="0">
                    <a:pos x="56" y="40"/>
                  </a:cxn>
                  <a:cxn ang="0">
                    <a:pos x="0" y="40"/>
                  </a:cxn>
                  <a:cxn ang="0">
                    <a:pos x="0" y="0"/>
                  </a:cxn>
                </a:cxnLst>
                <a:rect l="0" t="0" r="r" b="b"/>
                <a:pathLst>
                  <a:path w="57" h="40">
                    <a:moveTo>
                      <a:pt x="0" y="0"/>
                    </a:moveTo>
                    <a:lnTo>
                      <a:pt x="57" y="0"/>
                    </a:lnTo>
                    <a:lnTo>
                      <a:pt x="57" y="40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6" y="0"/>
                    </a:lnTo>
                    <a:lnTo>
                      <a:pt x="56" y="40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80" name="Freeform 1872"/>
              <p:cNvSpPr>
                <a:spLocks noEditPoints="1"/>
              </p:cNvSpPr>
              <p:nvPr/>
            </p:nvSpPr>
            <p:spPr bwMode="auto">
              <a:xfrm>
                <a:off x="2944" y="2779"/>
                <a:ext cx="56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0"/>
                  </a:cxn>
                  <a:cxn ang="0">
                    <a:pos x="56" y="40"/>
                  </a:cxn>
                  <a:cxn ang="0">
                    <a:pos x="0" y="4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39"/>
                  </a:cxn>
                  <a:cxn ang="0">
                    <a:pos x="0" y="39"/>
                  </a:cxn>
                  <a:cxn ang="0">
                    <a:pos x="0" y="0"/>
                  </a:cxn>
                </a:cxnLst>
                <a:rect l="0" t="0" r="r" b="b"/>
                <a:pathLst>
                  <a:path w="56" h="40">
                    <a:moveTo>
                      <a:pt x="0" y="0"/>
                    </a:moveTo>
                    <a:lnTo>
                      <a:pt x="56" y="0"/>
                    </a:lnTo>
                    <a:lnTo>
                      <a:pt x="56" y="40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5" y="0"/>
                    </a:lnTo>
                    <a:lnTo>
                      <a:pt x="55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81" name="Freeform 1873"/>
              <p:cNvSpPr>
                <a:spLocks noEditPoints="1"/>
              </p:cNvSpPr>
              <p:nvPr/>
            </p:nvSpPr>
            <p:spPr bwMode="auto">
              <a:xfrm>
                <a:off x="2944" y="2779"/>
                <a:ext cx="55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0"/>
                  </a:cxn>
                  <a:cxn ang="0">
                    <a:pos x="55" y="39"/>
                  </a:cxn>
                  <a:cxn ang="0">
                    <a:pos x="0" y="3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54" y="38"/>
                  </a:cxn>
                  <a:cxn ang="0">
                    <a:pos x="0" y="38"/>
                  </a:cxn>
                  <a:cxn ang="0">
                    <a:pos x="0" y="0"/>
                  </a:cxn>
                </a:cxnLst>
                <a:rect l="0" t="0" r="r" b="b"/>
                <a:pathLst>
                  <a:path w="55" h="39">
                    <a:moveTo>
                      <a:pt x="0" y="0"/>
                    </a:moveTo>
                    <a:lnTo>
                      <a:pt x="55" y="0"/>
                    </a:lnTo>
                    <a:lnTo>
                      <a:pt x="55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4" y="0"/>
                    </a:lnTo>
                    <a:lnTo>
                      <a:pt x="54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82" name="Freeform 1874"/>
              <p:cNvSpPr>
                <a:spLocks noEditPoints="1"/>
              </p:cNvSpPr>
              <p:nvPr/>
            </p:nvSpPr>
            <p:spPr bwMode="auto">
              <a:xfrm>
                <a:off x="2944" y="2779"/>
                <a:ext cx="54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4" y="0"/>
                  </a:cxn>
                  <a:cxn ang="0">
                    <a:pos x="54" y="38"/>
                  </a:cxn>
                  <a:cxn ang="0">
                    <a:pos x="0" y="3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37"/>
                  </a:cxn>
                  <a:cxn ang="0">
                    <a:pos x="0" y="37"/>
                  </a:cxn>
                  <a:cxn ang="0">
                    <a:pos x="0" y="0"/>
                  </a:cxn>
                </a:cxnLst>
                <a:rect l="0" t="0" r="r" b="b"/>
                <a:pathLst>
                  <a:path w="54" h="38">
                    <a:moveTo>
                      <a:pt x="0" y="0"/>
                    </a:moveTo>
                    <a:lnTo>
                      <a:pt x="54" y="0"/>
                    </a:lnTo>
                    <a:lnTo>
                      <a:pt x="54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3" y="0"/>
                    </a:lnTo>
                    <a:lnTo>
                      <a:pt x="53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83" name="Freeform 1875"/>
              <p:cNvSpPr>
                <a:spLocks noEditPoints="1"/>
              </p:cNvSpPr>
              <p:nvPr/>
            </p:nvSpPr>
            <p:spPr bwMode="auto">
              <a:xfrm>
                <a:off x="2944" y="2779"/>
                <a:ext cx="53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0"/>
                  </a:cxn>
                  <a:cxn ang="0">
                    <a:pos x="53" y="37"/>
                  </a:cxn>
                  <a:cxn ang="0">
                    <a:pos x="0" y="3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1" y="36"/>
                  </a:cxn>
                  <a:cxn ang="0">
                    <a:pos x="0" y="36"/>
                  </a:cxn>
                  <a:cxn ang="0">
                    <a:pos x="0" y="0"/>
                  </a:cxn>
                </a:cxnLst>
                <a:rect l="0" t="0" r="r" b="b"/>
                <a:pathLst>
                  <a:path w="53" h="37">
                    <a:moveTo>
                      <a:pt x="0" y="0"/>
                    </a:moveTo>
                    <a:lnTo>
                      <a:pt x="53" y="0"/>
                    </a:lnTo>
                    <a:lnTo>
                      <a:pt x="53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1" y="0"/>
                    </a:lnTo>
                    <a:lnTo>
                      <a:pt x="51" y="36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84" name="Freeform 1876"/>
              <p:cNvSpPr>
                <a:spLocks noEditPoints="1"/>
              </p:cNvSpPr>
              <p:nvPr/>
            </p:nvSpPr>
            <p:spPr bwMode="auto">
              <a:xfrm>
                <a:off x="2944" y="2779"/>
                <a:ext cx="51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0"/>
                  </a:cxn>
                  <a:cxn ang="0">
                    <a:pos x="51" y="36"/>
                  </a:cxn>
                  <a:cxn ang="0">
                    <a:pos x="0" y="3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35"/>
                  </a:cxn>
                  <a:cxn ang="0">
                    <a:pos x="0" y="35"/>
                  </a:cxn>
                  <a:cxn ang="0">
                    <a:pos x="0" y="0"/>
                  </a:cxn>
                </a:cxnLst>
                <a:rect l="0" t="0" r="r" b="b"/>
                <a:pathLst>
                  <a:path w="51" h="36">
                    <a:moveTo>
                      <a:pt x="0" y="0"/>
                    </a:moveTo>
                    <a:lnTo>
                      <a:pt x="51" y="0"/>
                    </a:lnTo>
                    <a:lnTo>
                      <a:pt x="51" y="36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0" y="0"/>
                    </a:lnTo>
                    <a:lnTo>
                      <a:pt x="50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85" name="Freeform 1877"/>
              <p:cNvSpPr>
                <a:spLocks noEditPoints="1"/>
              </p:cNvSpPr>
              <p:nvPr/>
            </p:nvSpPr>
            <p:spPr bwMode="auto">
              <a:xfrm>
                <a:off x="2944" y="2779"/>
                <a:ext cx="50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0"/>
                  </a:cxn>
                  <a:cxn ang="0">
                    <a:pos x="50" y="35"/>
                  </a:cxn>
                  <a:cxn ang="0">
                    <a:pos x="0" y="3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9" y="0"/>
                  </a:cxn>
                  <a:cxn ang="0">
                    <a:pos x="49" y="35"/>
                  </a:cxn>
                  <a:cxn ang="0">
                    <a:pos x="0" y="35"/>
                  </a:cxn>
                  <a:cxn ang="0">
                    <a:pos x="0" y="0"/>
                  </a:cxn>
                </a:cxnLst>
                <a:rect l="0" t="0" r="r" b="b"/>
                <a:pathLst>
                  <a:path w="50" h="35">
                    <a:moveTo>
                      <a:pt x="0" y="0"/>
                    </a:moveTo>
                    <a:lnTo>
                      <a:pt x="50" y="0"/>
                    </a:lnTo>
                    <a:lnTo>
                      <a:pt x="50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9" y="0"/>
                    </a:lnTo>
                    <a:lnTo>
                      <a:pt x="49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86" name="Freeform 1878"/>
              <p:cNvSpPr>
                <a:spLocks noEditPoints="1"/>
              </p:cNvSpPr>
              <p:nvPr/>
            </p:nvSpPr>
            <p:spPr bwMode="auto">
              <a:xfrm>
                <a:off x="2944" y="2779"/>
                <a:ext cx="49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49" y="35"/>
                  </a:cxn>
                  <a:cxn ang="0">
                    <a:pos x="0" y="3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34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49" h="35">
                    <a:moveTo>
                      <a:pt x="0" y="0"/>
                    </a:moveTo>
                    <a:lnTo>
                      <a:pt x="49" y="0"/>
                    </a:lnTo>
                    <a:lnTo>
                      <a:pt x="49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8" y="0"/>
                    </a:lnTo>
                    <a:lnTo>
                      <a:pt x="48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87" name="Freeform 1879"/>
              <p:cNvSpPr>
                <a:spLocks noEditPoints="1"/>
              </p:cNvSpPr>
              <p:nvPr/>
            </p:nvSpPr>
            <p:spPr bwMode="auto">
              <a:xfrm>
                <a:off x="2944" y="2779"/>
                <a:ext cx="48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0"/>
                  </a:cxn>
                  <a:cxn ang="0">
                    <a:pos x="48" y="34"/>
                  </a:cxn>
                  <a:cxn ang="0">
                    <a:pos x="0" y="3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33"/>
                  </a:cxn>
                  <a:cxn ang="0">
                    <a:pos x="0" y="33"/>
                  </a:cxn>
                  <a:cxn ang="0">
                    <a:pos x="0" y="0"/>
                  </a:cxn>
                </a:cxnLst>
                <a:rect l="0" t="0" r="r" b="b"/>
                <a:pathLst>
                  <a:path w="48" h="34">
                    <a:moveTo>
                      <a:pt x="0" y="0"/>
                    </a:moveTo>
                    <a:lnTo>
                      <a:pt x="48" y="0"/>
                    </a:lnTo>
                    <a:lnTo>
                      <a:pt x="48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7" y="0"/>
                    </a:lnTo>
                    <a:lnTo>
                      <a:pt x="47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88" name="Freeform 1880"/>
              <p:cNvSpPr>
                <a:spLocks noEditPoints="1"/>
              </p:cNvSpPr>
              <p:nvPr/>
            </p:nvSpPr>
            <p:spPr bwMode="auto">
              <a:xfrm>
                <a:off x="2944" y="2779"/>
                <a:ext cx="47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0"/>
                  </a:cxn>
                  <a:cxn ang="0">
                    <a:pos x="47" y="33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33"/>
                  </a:cxn>
                  <a:cxn ang="0">
                    <a:pos x="0" y="33"/>
                  </a:cxn>
                  <a:cxn ang="0">
                    <a:pos x="0" y="0"/>
                  </a:cxn>
                </a:cxnLst>
                <a:rect l="0" t="0" r="r" b="b"/>
                <a:pathLst>
                  <a:path w="47" h="33">
                    <a:moveTo>
                      <a:pt x="0" y="0"/>
                    </a:moveTo>
                    <a:lnTo>
                      <a:pt x="47" y="0"/>
                    </a:lnTo>
                    <a:lnTo>
                      <a:pt x="47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89" name="Freeform 1881"/>
              <p:cNvSpPr>
                <a:spLocks noEditPoints="1"/>
              </p:cNvSpPr>
              <p:nvPr/>
            </p:nvSpPr>
            <p:spPr bwMode="auto">
              <a:xfrm>
                <a:off x="2944" y="2779"/>
                <a:ext cx="46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" y="0"/>
                  </a:cxn>
                  <a:cxn ang="0">
                    <a:pos x="46" y="33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46" h="33">
                    <a:moveTo>
                      <a:pt x="0" y="0"/>
                    </a:moveTo>
                    <a:lnTo>
                      <a:pt x="46" y="0"/>
                    </a:lnTo>
                    <a:lnTo>
                      <a:pt x="46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90" name="Freeform 1882"/>
              <p:cNvSpPr>
                <a:spLocks noEditPoints="1"/>
              </p:cNvSpPr>
              <p:nvPr/>
            </p:nvSpPr>
            <p:spPr bwMode="auto">
              <a:xfrm>
                <a:off x="2944" y="2779"/>
                <a:ext cx="45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0"/>
                  </a:cxn>
                  <a:cxn ang="0">
                    <a:pos x="45" y="32"/>
                  </a:cxn>
                  <a:cxn ang="0">
                    <a:pos x="0" y="3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45" h="32">
                    <a:moveTo>
                      <a:pt x="0" y="0"/>
                    </a:moveTo>
                    <a:lnTo>
                      <a:pt x="45" y="0"/>
                    </a:lnTo>
                    <a:lnTo>
                      <a:pt x="45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91" name="Freeform 1883"/>
              <p:cNvSpPr>
                <a:spLocks noEditPoints="1"/>
              </p:cNvSpPr>
              <p:nvPr/>
            </p:nvSpPr>
            <p:spPr bwMode="auto">
              <a:xfrm>
                <a:off x="2944" y="2779"/>
                <a:ext cx="44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0"/>
                  </a:cxn>
                  <a:cxn ang="0">
                    <a:pos x="44" y="31"/>
                  </a:cxn>
                  <a:cxn ang="0">
                    <a:pos x="0" y="3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42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44" h="31">
                    <a:moveTo>
                      <a:pt x="0" y="0"/>
                    </a:moveTo>
                    <a:lnTo>
                      <a:pt x="44" y="0"/>
                    </a:lnTo>
                    <a:lnTo>
                      <a:pt x="44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2" y="0"/>
                    </a:lnTo>
                    <a:lnTo>
                      <a:pt x="42" y="30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92" name="Freeform 1884"/>
              <p:cNvSpPr>
                <a:spLocks noEditPoints="1"/>
              </p:cNvSpPr>
              <p:nvPr/>
            </p:nvSpPr>
            <p:spPr bwMode="auto">
              <a:xfrm>
                <a:off x="2944" y="2779"/>
                <a:ext cx="42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0"/>
                  </a:cxn>
                  <a:cxn ang="0">
                    <a:pos x="42" y="30"/>
                  </a:cxn>
                  <a:cxn ang="0">
                    <a:pos x="0" y="3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42" y="29"/>
                  </a:cxn>
                  <a:cxn ang="0">
                    <a:pos x="0" y="29"/>
                  </a:cxn>
                  <a:cxn ang="0">
                    <a:pos x="0" y="0"/>
                  </a:cxn>
                </a:cxnLst>
                <a:rect l="0" t="0" r="r" b="b"/>
                <a:pathLst>
                  <a:path w="42" h="30">
                    <a:moveTo>
                      <a:pt x="0" y="0"/>
                    </a:moveTo>
                    <a:lnTo>
                      <a:pt x="42" y="0"/>
                    </a:lnTo>
                    <a:lnTo>
                      <a:pt x="42" y="30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2" y="0"/>
                    </a:lnTo>
                    <a:lnTo>
                      <a:pt x="42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93" name="Freeform 1885"/>
              <p:cNvSpPr>
                <a:spLocks noEditPoints="1"/>
              </p:cNvSpPr>
              <p:nvPr/>
            </p:nvSpPr>
            <p:spPr bwMode="auto">
              <a:xfrm>
                <a:off x="2944" y="2779"/>
                <a:ext cx="42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0"/>
                  </a:cxn>
                  <a:cxn ang="0">
                    <a:pos x="42" y="29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29"/>
                  </a:cxn>
                  <a:cxn ang="0">
                    <a:pos x="0" y="29"/>
                  </a:cxn>
                  <a:cxn ang="0">
                    <a:pos x="0" y="0"/>
                  </a:cxn>
                </a:cxnLst>
                <a:rect l="0" t="0" r="r" b="b"/>
                <a:pathLst>
                  <a:path w="42" h="29">
                    <a:moveTo>
                      <a:pt x="0" y="0"/>
                    </a:moveTo>
                    <a:lnTo>
                      <a:pt x="42" y="0"/>
                    </a:lnTo>
                    <a:lnTo>
                      <a:pt x="42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0" y="0"/>
                    </a:lnTo>
                    <a:lnTo>
                      <a:pt x="40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94" name="Freeform 1886"/>
              <p:cNvSpPr>
                <a:spLocks noEditPoints="1"/>
              </p:cNvSpPr>
              <p:nvPr/>
            </p:nvSpPr>
            <p:spPr bwMode="auto">
              <a:xfrm>
                <a:off x="2944" y="2779"/>
                <a:ext cx="40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0"/>
                  </a:cxn>
                  <a:cxn ang="0">
                    <a:pos x="40" y="29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28"/>
                  </a:cxn>
                  <a:cxn ang="0">
                    <a:pos x="0" y="28"/>
                  </a:cxn>
                  <a:cxn ang="0">
                    <a:pos x="0" y="0"/>
                  </a:cxn>
                </a:cxnLst>
                <a:rect l="0" t="0" r="r" b="b"/>
                <a:pathLst>
                  <a:path w="40" h="29">
                    <a:moveTo>
                      <a:pt x="0" y="0"/>
                    </a:moveTo>
                    <a:lnTo>
                      <a:pt x="40" y="0"/>
                    </a:lnTo>
                    <a:lnTo>
                      <a:pt x="40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39" y="2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95" name="Freeform 1887"/>
              <p:cNvSpPr>
                <a:spLocks noEditPoints="1"/>
              </p:cNvSpPr>
              <p:nvPr/>
            </p:nvSpPr>
            <p:spPr bwMode="auto">
              <a:xfrm>
                <a:off x="2944" y="2779"/>
                <a:ext cx="39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39" y="28"/>
                  </a:cxn>
                  <a:cxn ang="0">
                    <a:pos x="0" y="2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7"/>
                  </a:cxn>
                  <a:cxn ang="0">
                    <a:pos x="0" y="27"/>
                  </a:cxn>
                  <a:cxn ang="0">
                    <a:pos x="0" y="0"/>
                  </a:cxn>
                </a:cxnLst>
                <a:rect l="0" t="0" r="r" b="b"/>
                <a:pathLst>
                  <a:path w="39" h="28">
                    <a:moveTo>
                      <a:pt x="0" y="0"/>
                    </a:moveTo>
                    <a:lnTo>
                      <a:pt x="39" y="0"/>
                    </a:lnTo>
                    <a:lnTo>
                      <a:pt x="39" y="2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96" name="Freeform 1888"/>
              <p:cNvSpPr>
                <a:spLocks noEditPoints="1"/>
              </p:cNvSpPr>
              <p:nvPr/>
            </p:nvSpPr>
            <p:spPr bwMode="auto">
              <a:xfrm>
                <a:off x="2944" y="2779"/>
                <a:ext cx="38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0"/>
                  </a:cxn>
                  <a:cxn ang="0">
                    <a:pos x="38" y="27"/>
                  </a:cxn>
                  <a:cxn ang="0">
                    <a:pos x="0" y="2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7" y="0"/>
                  </a:cxn>
                  <a:cxn ang="0">
                    <a:pos x="37" y="26"/>
                  </a:cxn>
                  <a:cxn ang="0">
                    <a:pos x="0" y="26"/>
                  </a:cxn>
                  <a:cxn ang="0">
                    <a:pos x="0" y="0"/>
                  </a:cxn>
                </a:cxnLst>
                <a:rect l="0" t="0" r="r" b="b"/>
                <a:pathLst>
                  <a:path w="38" h="27">
                    <a:moveTo>
                      <a:pt x="0" y="0"/>
                    </a:moveTo>
                    <a:lnTo>
                      <a:pt x="38" y="0"/>
                    </a:lnTo>
                    <a:lnTo>
                      <a:pt x="38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7" y="0"/>
                    </a:lnTo>
                    <a:lnTo>
                      <a:pt x="37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97" name="Freeform 1889"/>
              <p:cNvSpPr>
                <a:spLocks noEditPoints="1"/>
              </p:cNvSpPr>
              <p:nvPr/>
            </p:nvSpPr>
            <p:spPr bwMode="auto">
              <a:xfrm>
                <a:off x="2944" y="2779"/>
                <a:ext cx="37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0"/>
                  </a:cxn>
                  <a:cxn ang="0">
                    <a:pos x="37" y="26"/>
                  </a:cxn>
                  <a:cxn ang="0">
                    <a:pos x="0" y="2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37" h="26">
                    <a:moveTo>
                      <a:pt x="0" y="0"/>
                    </a:moveTo>
                    <a:lnTo>
                      <a:pt x="37" y="0"/>
                    </a:lnTo>
                    <a:lnTo>
                      <a:pt x="37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6" y="0"/>
                    </a:lnTo>
                    <a:lnTo>
                      <a:pt x="36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98" name="Freeform 1890"/>
              <p:cNvSpPr>
                <a:spLocks noEditPoints="1"/>
              </p:cNvSpPr>
              <p:nvPr/>
            </p:nvSpPr>
            <p:spPr bwMode="auto">
              <a:xfrm>
                <a:off x="2944" y="2779"/>
                <a:ext cx="36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36" y="25"/>
                  </a:cxn>
                  <a:cxn ang="0">
                    <a:pos x="0" y="2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36" h="25">
                    <a:moveTo>
                      <a:pt x="0" y="0"/>
                    </a:moveTo>
                    <a:lnTo>
                      <a:pt x="36" y="0"/>
                    </a:lnTo>
                    <a:lnTo>
                      <a:pt x="36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5" y="0"/>
                    </a:lnTo>
                    <a:lnTo>
                      <a:pt x="35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99" name="Freeform 1891"/>
              <p:cNvSpPr>
                <a:spLocks noEditPoints="1"/>
              </p:cNvSpPr>
              <p:nvPr/>
            </p:nvSpPr>
            <p:spPr bwMode="auto">
              <a:xfrm>
                <a:off x="2944" y="2779"/>
                <a:ext cx="35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0"/>
                  </a:cxn>
                  <a:cxn ang="0">
                    <a:pos x="35" y="25"/>
                  </a:cxn>
                  <a:cxn ang="0">
                    <a:pos x="0" y="2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24"/>
                  </a:cxn>
                  <a:cxn ang="0">
                    <a:pos x="0" y="24"/>
                  </a:cxn>
                  <a:cxn ang="0">
                    <a:pos x="0" y="0"/>
                  </a:cxn>
                </a:cxnLst>
                <a:rect l="0" t="0" r="r" b="b"/>
                <a:pathLst>
                  <a:path w="35" h="25">
                    <a:moveTo>
                      <a:pt x="0" y="0"/>
                    </a:moveTo>
                    <a:lnTo>
                      <a:pt x="35" y="0"/>
                    </a:lnTo>
                    <a:lnTo>
                      <a:pt x="35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00" name="Freeform 1892"/>
              <p:cNvSpPr>
                <a:spLocks noEditPoints="1"/>
              </p:cNvSpPr>
              <p:nvPr/>
            </p:nvSpPr>
            <p:spPr bwMode="auto">
              <a:xfrm>
                <a:off x="2944" y="2779"/>
                <a:ext cx="34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0"/>
                  </a:cxn>
                  <a:cxn ang="0">
                    <a:pos x="34" y="24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3"/>
                  </a:cxn>
                  <a:cxn ang="0">
                    <a:pos x="0" y="23"/>
                  </a:cxn>
                  <a:cxn ang="0">
                    <a:pos x="0" y="0"/>
                  </a:cxn>
                </a:cxnLst>
                <a:rect l="0" t="0" r="r" b="b"/>
                <a:pathLst>
                  <a:path w="34" h="24">
                    <a:moveTo>
                      <a:pt x="0" y="0"/>
                    </a:moveTo>
                    <a:lnTo>
                      <a:pt x="34" y="0"/>
                    </a:lnTo>
                    <a:lnTo>
                      <a:pt x="34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33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01" name="Freeform 1893"/>
              <p:cNvSpPr>
                <a:spLocks noEditPoints="1"/>
              </p:cNvSpPr>
              <p:nvPr/>
            </p:nvSpPr>
            <p:spPr bwMode="auto">
              <a:xfrm>
                <a:off x="2944" y="2779"/>
                <a:ext cx="33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33" y="23"/>
                  </a:cxn>
                  <a:cxn ang="0">
                    <a:pos x="0" y="2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2" y="23"/>
                  </a:cxn>
                  <a:cxn ang="0">
                    <a:pos x="0" y="23"/>
                  </a:cxn>
                  <a:cxn ang="0">
                    <a:pos x="0" y="0"/>
                  </a:cxn>
                </a:cxnLst>
                <a:rect l="0" t="0" r="r" b="b"/>
                <a:pathLst>
                  <a:path w="33" h="23">
                    <a:moveTo>
                      <a:pt x="0" y="0"/>
                    </a:moveTo>
                    <a:lnTo>
                      <a:pt x="33" y="0"/>
                    </a:lnTo>
                    <a:lnTo>
                      <a:pt x="33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2" y="0"/>
                    </a:lnTo>
                    <a:lnTo>
                      <a:pt x="32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02" name="Freeform 1894"/>
              <p:cNvSpPr>
                <a:spLocks noEditPoints="1"/>
              </p:cNvSpPr>
              <p:nvPr/>
            </p:nvSpPr>
            <p:spPr bwMode="auto">
              <a:xfrm>
                <a:off x="2944" y="2779"/>
                <a:ext cx="32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0"/>
                  </a:cxn>
                  <a:cxn ang="0">
                    <a:pos x="32" y="23"/>
                  </a:cxn>
                  <a:cxn ang="0">
                    <a:pos x="0" y="2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0" y="0"/>
                  </a:cxn>
                  <a:cxn ang="0">
                    <a:pos x="30" y="22"/>
                  </a:cxn>
                  <a:cxn ang="0">
                    <a:pos x="0" y="22"/>
                  </a:cxn>
                  <a:cxn ang="0">
                    <a:pos x="0" y="0"/>
                  </a:cxn>
                </a:cxnLst>
                <a:rect l="0" t="0" r="r" b="b"/>
                <a:pathLst>
                  <a:path w="32" h="23">
                    <a:moveTo>
                      <a:pt x="0" y="0"/>
                    </a:moveTo>
                    <a:lnTo>
                      <a:pt x="32" y="0"/>
                    </a:lnTo>
                    <a:lnTo>
                      <a:pt x="32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0" y="0"/>
                    </a:lnTo>
                    <a:lnTo>
                      <a:pt x="30" y="22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03" name="Freeform 1895"/>
              <p:cNvSpPr>
                <a:spLocks noEditPoints="1"/>
              </p:cNvSpPr>
              <p:nvPr/>
            </p:nvSpPr>
            <p:spPr bwMode="auto">
              <a:xfrm>
                <a:off x="2944" y="2779"/>
                <a:ext cx="30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30" y="22"/>
                  </a:cxn>
                  <a:cxn ang="0">
                    <a:pos x="0" y="2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0" y="0"/>
                  </a:cxn>
                  <a:cxn ang="0">
                    <a:pos x="30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30" h="22">
                    <a:moveTo>
                      <a:pt x="0" y="0"/>
                    </a:moveTo>
                    <a:lnTo>
                      <a:pt x="30" y="0"/>
                    </a:lnTo>
                    <a:lnTo>
                      <a:pt x="30" y="22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0" y="0"/>
                    </a:lnTo>
                    <a:lnTo>
                      <a:pt x="30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04" name="Freeform 1896"/>
              <p:cNvSpPr>
                <a:spLocks noEditPoints="1"/>
              </p:cNvSpPr>
              <p:nvPr/>
            </p:nvSpPr>
            <p:spPr bwMode="auto">
              <a:xfrm>
                <a:off x="2944" y="2779"/>
                <a:ext cx="30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3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20"/>
                  </a:cxn>
                  <a:cxn ang="0">
                    <a:pos x="0" y="20"/>
                  </a:cxn>
                  <a:cxn ang="0">
                    <a:pos x="0" y="0"/>
                  </a:cxn>
                </a:cxnLst>
                <a:rect l="0" t="0" r="r" b="b"/>
                <a:pathLst>
                  <a:path w="30" h="21">
                    <a:moveTo>
                      <a:pt x="0" y="0"/>
                    </a:moveTo>
                    <a:lnTo>
                      <a:pt x="30" y="0"/>
                    </a:lnTo>
                    <a:lnTo>
                      <a:pt x="30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8" y="0"/>
                    </a:lnTo>
                    <a:lnTo>
                      <a:pt x="28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05" name="Freeform 1897"/>
              <p:cNvSpPr>
                <a:spLocks noEditPoints="1"/>
              </p:cNvSpPr>
              <p:nvPr/>
            </p:nvSpPr>
            <p:spPr bwMode="auto">
              <a:xfrm>
                <a:off x="2944" y="2779"/>
                <a:ext cx="28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0"/>
                  </a:cxn>
                  <a:cxn ang="0">
                    <a:pos x="28" y="20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28" h="20">
                    <a:moveTo>
                      <a:pt x="0" y="0"/>
                    </a:moveTo>
                    <a:lnTo>
                      <a:pt x="28" y="0"/>
                    </a:lnTo>
                    <a:lnTo>
                      <a:pt x="28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7" y="0"/>
                    </a:lnTo>
                    <a:lnTo>
                      <a:pt x="27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06" name="Freeform 1898"/>
              <p:cNvSpPr>
                <a:spLocks noEditPoints="1"/>
              </p:cNvSpPr>
              <p:nvPr/>
            </p:nvSpPr>
            <p:spPr bwMode="auto">
              <a:xfrm>
                <a:off x="2944" y="2779"/>
                <a:ext cx="27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0"/>
                  </a:cxn>
                  <a:cxn ang="0">
                    <a:pos x="27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18"/>
                  </a:cxn>
                  <a:cxn ang="0">
                    <a:pos x="0" y="18"/>
                  </a:cxn>
                  <a:cxn ang="0">
                    <a:pos x="0" y="0"/>
                  </a:cxn>
                </a:cxnLst>
                <a:rect l="0" t="0" r="r" b="b"/>
                <a:pathLst>
                  <a:path w="27" h="19">
                    <a:moveTo>
                      <a:pt x="0" y="0"/>
                    </a:moveTo>
                    <a:lnTo>
                      <a:pt x="27" y="0"/>
                    </a:lnTo>
                    <a:lnTo>
                      <a:pt x="27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6" y="0"/>
                    </a:lnTo>
                    <a:lnTo>
                      <a:pt x="26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07" name="Freeform 1899"/>
              <p:cNvSpPr>
                <a:spLocks noEditPoints="1"/>
              </p:cNvSpPr>
              <p:nvPr/>
            </p:nvSpPr>
            <p:spPr bwMode="auto">
              <a:xfrm>
                <a:off x="2944" y="2779"/>
                <a:ext cx="26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26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18"/>
                  </a:cxn>
                  <a:cxn ang="0">
                    <a:pos x="0" y="18"/>
                  </a:cxn>
                  <a:cxn ang="0">
                    <a:pos x="0" y="0"/>
                  </a:cxn>
                </a:cxnLst>
                <a:rect l="0" t="0" r="r" b="b"/>
                <a:pathLst>
                  <a:path w="26" h="18">
                    <a:moveTo>
                      <a:pt x="0" y="0"/>
                    </a:moveTo>
                    <a:lnTo>
                      <a:pt x="26" y="0"/>
                    </a:lnTo>
                    <a:lnTo>
                      <a:pt x="26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5" y="0"/>
                    </a:lnTo>
                    <a:lnTo>
                      <a:pt x="25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F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08" name="Freeform 1900"/>
              <p:cNvSpPr>
                <a:spLocks noEditPoints="1"/>
              </p:cNvSpPr>
              <p:nvPr/>
            </p:nvSpPr>
            <p:spPr bwMode="auto">
              <a:xfrm>
                <a:off x="2944" y="2779"/>
                <a:ext cx="25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0"/>
                  </a:cxn>
                  <a:cxn ang="0">
                    <a:pos x="25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25" h="18">
                    <a:moveTo>
                      <a:pt x="0" y="0"/>
                    </a:moveTo>
                    <a:lnTo>
                      <a:pt x="25" y="0"/>
                    </a:lnTo>
                    <a:lnTo>
                      <a:pt x="25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4" y="0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F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09" name="Freeform 1901"/>
              <p:cNvSpPr>
                <a:spLocks noEditPoints="1"/>
              </p:cNvSpPr>
              <p:nvPr/>
            </p:nvSpPr>
            <p:spPr bwMode="auto">
              <a:xfrm>
                <a:off x="2944" y="2779"/>
                <a:ext cx="2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24" y="17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16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24" h="17">
                    <a:moveTo>
                      <a:pt x="0" y="0"/>
                    </a:moveTo>
                    <a:lnTo>
                      <a:pt x="24" y="0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3" y="0"/>
                    </a:lnTo>
                    <a:lnTo>
                      <a:pt x="23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10" name="Freeform 1902"/>
              <p:cNvSpPr>
                <a:spLocks noEditPoints="1"/>
              </p:cNvSpPr>
              <p:nvPr/>
            </p:nvSpPr>
            <p:spPr bwMode="auto">
              <a:xfrm>
                <a:off x="2944" y="2779"/>
                <a:ext cx="23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23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15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23" h="16">
                    <a:moveTo>
                      <a:pt x="0" y="0"/>
                    </a:moveTo>
                    <a:lnTo>
                      <a:pt x="23" y="0"/>
                    </a:lnTo>
                    <a:lnTo>
                      <a:pt x="23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11" name="Freeform 1903"/>
              <p:cNvSpPr>
                <a:spLocks noEditPoints="1"/>
              </p:cNvSpPr>
              <p:nvPr/>
            </p:nvSpPr>
            <p:spPr bwMode="auto">
              <a:xfrm>
                <a:off x="2944" y="2779"/>
                <a:ext cx="22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22" y="15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14"/>
                  </a:cxn>
                  <a:cxn ang="0">
                    <a:pos x="0" y="14"/>
                  </a:cxn>
                  <a:cxn ang="0">
                    <a:pos x="0" y="0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22" y="0"/>
                    </a:lnTo>
                    <a:lnTo>
                      <a:pt x="22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1" y="0"/>
                    </a:lnTo>
                    <a:lnTo>
                      <a:pt x="21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12" name="Freeform 1904"/>
              <p:cNvSpPr>
                <a:spLocks noEditPoints="1"/>
              </p:cNvSpPr>
              <p:nvPr/>
            </p:nvSpPr>
            <p:spPr bwMode="auto">
              <a:xfrm>
                <a:off x="2944" y="277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1" y="1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14"/>
                  </a:cxn>
                  <a:cxn ang="0">
                    <a:pos x="0" y="14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21" y="0"/>
                    </a:lnTo>
                    <a:lnTo>
                      <a:pt x="21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9" y="0"/>
                    </a:lnTo>
                    <a:lnTo>
                      <a:pt x="19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13" name="Freeform 1905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9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19" y="1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8" y="0"/>
                  </a:cxn>
                  <a:cxn ang="0">
                    <a:pos x="18" y="13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19" h="14">
                    <a:moveTo>
                      <a:pt x="0" y="0"/>
                    </a:moveTo>
                    <a:lnTo>
                      <a:pt x="19" y="0"/>
                    </a:lnTo>
                    <a:lnTo>
                      <a:pt x="19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8" y="0"/>
                    </a:lnTo>
                    <a:lnTo>
                      <a:pt x="18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14" name="Freeform 1906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8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18" y="13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12"/>
                  </a:cxn>
                  <a:cxn ang="0">
                    <a:pos x="0" y="12"/>
                  </a:cxn>
                  <a:cxn ang="0">
                    <a:pos x="0" y="0"/>
                  </a:cxn>
                </a:cxnLst>
                <a:rect l="0" t="0" r="r" b="b"/>
                <a:pathLst>
                  <a:path w="18" h="13">
                    <a:moveTo>
                      <a:pt x="0" y="0"/>
                    </a:moveTo>
                    <a:lnTo>
                      <a:pt x="18" y="0"/>
                    </a:lnTo>
                    <a:lnTo>
                      <a:pt x="18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7" y="0"/>
                    </a:lnTo>
                    <a:lnTo>
                      <a:pt x="17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15" name="Freeform 1907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7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2"/>
                  </a:cxn>
                  <a:cxn ang="0">
                    <a:pos x="0" y="12"/>
                  </a:cxn>
                  <a:cxn ang="0">
                    <a:pos x="0" y="0"/>
                  </a:cxn>
                </a:cxnLst>
                <a:rect l="0" t="0" r="r" b="b"/>
                <a:pathLst>
                  <a:path w="17" h="12">
                    <a:moveTo>
                      <a:pt x="0" y="0"/>
                    </a:moveTo>
                    <a:lnTo>
                      <a:pt x="17" y="0"/>
                    </a:lnTo>
                    <a:lnTo>
                      <a:pt x="17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" y="0"/>
                    </a:lnTo>
                    <a:lnTo>
                      <a:pt x="1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16" name="Freeform 1908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16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5" y="11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16" h="12">
                    <a:moveTo>
                      <a:pt x="0" y="0"/>
                    </a:moveTo>
                    <a:lnTo>
                      <a:pt x="16" y="0"/>
                    </a:lnTo>
                    <a:lnTo>
                      <a:pt x="1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" y="0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17" name="Freeform 1909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5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11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10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lnTo>
                      <a:pt x="15" y="0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18" name="Freeform 1910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4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14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19" name="Freeform 1911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3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13" y="9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13" h="9">
                    <a:moveTo>
                      <a:pt x="0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" y="0"/>
                    </a:lnTo>
                    <a:lnTo>
                      <a:pt x="12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20" name="Freeform 1912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12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12" h="8">
                    <a:moveTo>
                      <a:pt x="0" y="0"/>
                    </a:moveTo>
                    <a:lnTo>
                      <a:pt x="12" y="0"/>
                    </a:lnTo>
                    <a:lnTo>
                      <a:pt x="12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" y="0"/>
                    </a:lnTo>
                    <a:lnTo>
                      <a:pt x="1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21" name="Freeform 1913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11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11" y="0"/>
                    </a:lnTo>
                    <a:lnTo>
                      <a:pt x="1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" y="0"/>
                    </a:lnTo>
                    <a:lnTo>
                      <a:pt x="10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22" name="Freeform 1914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0" y="7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10" y="0"/>
                    </a:lnTo>
                    <a:lnTo>
                      <a:pt x="10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23" name="Freeform 1915"/>
              <p:cNvSpPr>
                <a:spLocks noEditPoints="1"/>
              </p:cNvSpPr>
              <p:nvPr/>
            </p:nvSpPr>
            <p:spPr bwMode="auto">
              <a:xfrm>
                <a:off x="2944" y="2779"/>
                <a:ext cx="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8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7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24" name="Freeform 1916"/>
              <p:cNvSpPr>
                <a:spLocks noEditPoints="1"/>
              </p:cNvSpPr>
              <p:nvPr/>
            </p:nvSpPr>
            <p:spPr bwMode="auto">
              <a:xfrm>
                <a:off x="2944" y="2779"/>
                <a:ext cx="7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0"/>
                    </a:lnTo>
                    <a:lnTo>
                      <a:pt x="7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25" name="Freeform 1917"/>
              <p:cNvSpPr>
                <a:spLocks noEditPoints="1"/>
              </p:cNvSpPr>
              <p:nvPr/>
            </p:nvSpPr>
            <p:spPr bwMode="auto">
              <a:xfrm>
                <a:off x="2944" y="2779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26" name="Freeform 1918"/>
              <p:cNvSpPr>
                <a:spLocks noEditPoints="1"/>
              </p:cNvSpPr>
              <p:nvPr/>
            </p:nvSpPr>
            <p:spPr bwMode="auto">
              <a:xfrm>
                <a:off x="2944" y="2779"/>
                <a:ext cx="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5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27" name="Freeform 1919"/>
              <p:cNvSpPr>
                <a:spLocks noEditPoints="1"/>
              </p:cNvSpPr>
              <p:nvPr/>
            </p:nvSpPr>
            <p:spPr bwMode="auto">
              <a:xfrm>
                <a:off x="2944" y="2779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4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28" name="Freeform 1920"/>
              <p:cNvSpPr>
                <a:spLocks noEditPoints="1"/>
              </p:cNvSpPr>
              <p:nvPr/>
            </p:nvSpPr>
            <p:spPr bwMode="auto">
              <a:xfrm>
                <a:off x="2944" y="2779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29" name="Freeform 1921"/>
              <p:cNvSpPr>
                <a:spLocks noEditPoints="1"/>
              </p:cNvSpPr>
              <p:nvPr/>
            </p:nvSpPr>
            <p:spPr bwMode="auto">
              <a:xfrm>
                <a:off x="2944" y="2779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30" name="Freeform 1922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31" name="Freeform 1923"/>
              <p:cNvSpPr>
                <a:spLocks noEditPoints="1"/>
              </p:cNvSpPr>
              <p:nvPr/>
            </p:nvSpPr>
            <p:spPr bwMode="auto">
              <a:xfrm>
                <a:off x="2944" y="277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32" name="Freeform 1924"/>
              <p:cNvSpPr>
                <a:spLocks noEditPoints="1"/>
              </p:cNvSpPr>
              <p:nvPr/>
            </p:nvSpPr>
            <p:spPr bwMode="auto">
              <a:xfrm>
                <a:off x="2934" y="2770"/>
                <a:ext cx="14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8" y="0"/>
                  </a:cxn>
                  <a:cxn ang="0">
                    <a:pos x="148" y="111"/>
                  </a:cxn>
                  <a:cxn ang="0">
                    <a:pos x="0" y="11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48" y="2"/>
                  </a:cxn>
                  <a:cxn ang="0">
                    <a:pos x="148" y="111"/>
                  </a:cxn>
                  <a:cxn ang="0">
                    <a:pos x="2" y="111"/>
                  </a:cxn>
                  <a:cxn ang="0">
                    <a:pos x="2" y="2"/>
                  </a:cxn>
                </a:cxnLst>
                <a:rect l="0" t="0" r="r" b="b"/>
                <a:pathLst>
                  <a:path w="148" h="111">
                    <a:moveTo>
                      <a:pt x="0" y="0"/>
                    </a:moveTo>
                    <a:lnTo>
                      <a:pt x="148" y="0"/>
                    </a:lnTo>
                    <a:lnTo>
                      <a:pt x="148" y="111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48" y="2"/>
                    </a:lnTo>
                    <a:lnTo>
                      <a:pt x="148" y="111"/>
                    </a:lnTo>
                    <a:lnTo>
                      <a:pt x="2" y="11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33" name="Freeform 1925"/>
              <p:cNvSpPr>
                <a:spLocks noEditPoints="1"/>
              </p:cNvSpPr>
              <p:nvPr/>
            </p:nvSpPr>
            <p:spPr bwMode="auto">
              <a:xfrm>
                <a:off x="2936" y="2772"/>
                <a:ext cx="146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6" y="0"/>
                  </a:cxn>
                  <a:cxn ang="0">
                    <a:pos x="146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46" y="1"/>
                  </a:cxn>
                  <a:cxn ang="0">
                    <a:pos x="146" y="109"/>
                  </a:cxn>
                  <a:cxn ang="0">
                    <a:pos x="2" y="109"/>
                  </a:cxn>
                  <a:cxn ang="0">
                    <a:pos x="2" y="1"/>
                  </a:cxn>
                </a:cxnLst>
                <a:rect l="0" t="0" r="r" b="b"/>
                <a:pathLst>
                  <a:path w="146" h="109">
                    <a:moveTo>
                      <a:pt x="0" y="0"/>
                    </a:moveTo>
                    <a:lnTo>
                      <a:pt x="146" y="0"/>
                    </a:lnTo>
                    <a:lnTo>
                      <a:pt x="146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46" y="1"/>
                    </a:lnTo>
                    <a:lnTo>
                      <a:pt x="146" y="109"/>
                    </a:lnTo>
                    <a:lnTo>
                      <a:pt x="2" y="109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34" name="Freeform 1926"/>
              <p:cNvSpPr>
                <a:spLocks noEditPoints="1"/>
              </p:cNvSpPr>
              <p:nvPr/>
            </p:nvSpPr>
            <p:spPr bwMode="auto">
              <a:xfrm>
                <a:off x="2938" y="2773"/>
                <a:ext cx="144" cy="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108"/>
                  </a:cxn>
                  <a:cxn ang="0">
                    <a:pos x="0" y="108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44" y="2"/>
                  </a:cxn>
                  <a:cxn ang="0">
                    <a:pos x="144" y="108"/>
                  </a:cxn>
                  <a:cxn ang="0">
                    <a:pos x="2" y="108"/>
                  </a:cxn>
                  <a:cxn ang="0">
                    <a:pos x="2" y="2"/>
                  </a:cxn>
                </a:cxnLst>
                <a:rect l="0" t="0" r="r" b="b"/>
                <a:pathLst>
                  <a:path w="144" h="108">
                    <a:moveTo>
                      <a:pt x="0" y="0"/>
                    </a:moveTo>
                    <a:lnTo>
                      <a:pt x="144" y="0"/>
                    </a:lnTo>
                    <a:lnTo>
                      <a:pt x="144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44" y="2"/>
                    </a:lnTo>
                    <a:lnTo>
                      <a:pt x="144" y="108"/>
                    </a:lnTo>
                    <a:lnTo>
                      <a:pt x="2" y="108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C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35" name="Freeform 1927"/>
              <p:cNvSpPr>
                <a:spLocks noEditPoints="1"/>
              </p:cNvSpPr>
              <p:nvPr/>
            </p:nvSpPr>
            <p:spPr bwMode="auto">
              <a:xfrm>
                <a:off x="2940" y="2775"/>
                <a:ext cx="142" cy="1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106"/>
                  </a:cxn>
                  <a:cxn ang="0">
                    <a:pos x="0" y="106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42" y="1"/>
                  </a:cxn>
                  <a:cxn ang="0">
                    <a:pos x="142" y="106"/>
                  </a:cxn>
                  <a:cxn ang="0">
                    <a:pos x="2" y="106"/>
                  </a:cxn>
                  <a:cxn ang="0">
                    <a:pos x="2" y="1"/>
                  </a:cxn>
                </a:cxnLst>
                <a:rect l="0" t="0" r="r" b="b"/>
                <a:pathLst>
                  <a:path w="142" h="106">
                    <a:moveTo>
                      <a:pt x="0" y="0"/>
                    </a:moveTo>
                    <a:lnTo>
                      <a:pt x="142" y="0"/>
                    </a:lnTo>
                    <a:lnTo>
                      <a:pt x="142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42" y="1"/>
                    </a:lnTo>
                    <a:lnTo>
                      <a:pt x="142" y="106"/>
                    </a:lnTo>
                    <a:lnTo>
                      <a:pt x="2" y="106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D9D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36" name="Freeform 1928"/>
              <p:cNvSpPr>
                <a:spLocks noEditPoints="1"/>
              </p:cNvSpPr>
              <p:nvPr/>
            </p:nvSpPr>
            <p:spPr bwMode="auto">
              <a:xfrm>
                <a:off x="2942" y="2776"/>
                <a:ext cx="140" cy="1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0" y="105"/>
                  </a:cxn>
                  <a:cxn ang="0">
                    <a:pos x="0" y="105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40" y="2"/>
                  </a:cxn>
                  <a:cxn ang="0">
                    <a:pos x="140" y="105"/>
                  </a:cxn>
                  <a:cxn ang="0">
                    <a:pos x="2" y="105"/>
                  </a:cxn>
                  <a:cxn ang="0">
                    <a:pos x="2" y="2"/>
                  </a:cxn>
                </a:cxnLst>
                <a:rect l="0" t="0" r="r" b="b"/>
                <a:pathLst>
                  <a:path w="140" h="105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0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40" y="2"/>
                    </a:lnTo>
                    <a:lnTo>
                      <a:pt x="140" y="105"/>
                    </a:lnTo>
                    <a:lnTo>
                      <a:pt x="2" y="10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37" name="Freeform 1929"/>
              <p:cNvSpPr>
                <a:spLocks noEditPoints="1"/>
              </p:cNvSpPr>
              <p:nvPr/>
            </p:nvSpPr>
            <p:spPr bwMode="auto">
              <a:xfrm>
                <a:off x="2944" y="2778"/>
                <a:ext cx="138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" y="0"/>
                  </a:cxn>
                  <a:cxn ang="0">
                    <a:pos x="13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38" y="1"/>
                  </a:cxn>
                  <a:cxn ang="0">
                    <a:pos x="138" y="103"/>
                  </a:cxn>
                  <a:cxn ang="0">
                    <a:pos x="2" y="103"/>
                  </a:cxn>
                  <a:cxn ang="0">
                    <a:pos x="2" y="1"/>
                  </a:cxn>
                </a:cxnLst>
                <a:rect l="0" t="0" r="r" b="b"/>
                <a:pathLst>
                  <a:path w="138" h="103">
                    <a:moveTo>
                      <a:pt x="0" y="0"/>
                    </a:moveTo>
                    <a:lnTo>
                      <a:pt x="138" y="0"/>
                    </a:lnTo>
                    <a:lnTo>
                      <a:pt x="138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38" y="1"/>
                    </a:lnTo>
                    <a:lnTo>
                      <a:pt x="138" y="103"/>
                    </a:lnTo>
                    <a:lnTo>
                      <a:pt x="2" y="10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F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38" name="Freeform 1930"/>
              <p:cNvSpPr>
                <a:spLocks noEditPoints="1"/>
              </p:cNvSpPr>
              <p:nvPr/>
            </p:nvSpPr>
            <p:spPr bwMode="auto">
              <a:xfrm>
                <a:off x="2946" y="2779"/>
                <a:ext cx="136" cy="1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0"/>
                  </a:cxn>
                  <a:cxn ang="0">
                    <a:pos x="136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36" y="1"/>
                  </a:cxn>
                  <a:cxn ang="0">
                    <a:pos x="136" y="102"/>
                  </a:cxn>
                  <a:cxn ang="0">
                    <a:pos x="2" y="102"/>
                  </a:cxn>
                  <a:cxn ang="0">
                    <a:pos x="2" y="1"/>
                  </a:cxn>
                </a:cxnLst>
                <a:rect l="0" t="0" r="r" b="b"/>
                <a:pathLst>
                  <a:path w="136" h="102">
                    <a:moveTo>
                      <a:pt x="0" y="0"/>
                    </a:moveTo>
                    <a:lnTo>
                      <a:pt x="136" y="0"/>
                    </a:lnTo>
                    <a:lnTo>
                      <a:pt x="136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36" y="1"/>
                    </a:lnTo>
                    <a:lnTo>
                      <a:pt x="136" y="102"/>
                    </a:lnTo>
                    <a:lnTo>
                      <a:pt x="2" y="10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39" name="Freeform 1931"/>
              <p:cNvSpPr>
                <a:spLocks noEditPoints="1"/>
              </p:cNvSpPr>
              <p:nvPr/>
            </p:nvSpPr>
            <p:spPr bwMode="auto">
              <a:xfrm>
                <a:off x="2948" y="2780"/>
                <a:ext cx="134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4" y="0"/>
                  </a:cxn>
                  <a:cxn ang="0">
                    <a:pos x="134" y="101"/>
                  </a:cxn>
                  <a:cxn ang="0">
                    <a:pos x="0" y="10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34" y="2"/>
                  </a:cxn>
                  <a:cxn ang="0">
                    <a:pos x="134" y="101"/>
                  </a:cxn>
                  <a:cxn ang="0">
                    <a:pos x="2" y="101"/>
                  </a:cxn>
                  <a:cxn ang="0">
                    <a:pos x="2" y="2"/>
                  </a:cxn>
                </a:cxnLst>
                <a:rect l="0" t="0" r="r" b="b"/>
                <a:pathLst>
                  <a:path w="134" h="101">
                    <a:moveTo>
                      <a:pt x="0" y="0"/>
                    </a:moveTo>
                    <a:lnTo>
                      <a:pt x="134" y="0"/>
                    </a:lnTo>
                    <a:lnTo>
                      <a:pt x="134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34" y="2"/>
                    </a:lnTo>
                    <a:lnTo>
                      <a:pt x="134" y="101"/>
                    </a:lnTo>
                    <a:lnTo>
                      <a:pt x="2" y="10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1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40" name="Freeform 1932"/>
              <p:cNvSpPr>
                <a:spLocks noEditPoints="1"/>
              </p:cNvSpPr>
              <p:nvPr/>
            </p:nvSpPr>
            <p:spPr bwMode="auto">
              <a:xfrm>
                <a:off x="2950" y="2782"/>
                <a:ext cx="132" cy="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2" y="0"/>
                  </a:cxn>
                  <a:cxn ang="0">
                    <a:pos x="132" y="99"/>
                  </a:cxn>
                  <a:cxn ang="0">
                    <a:pos x="0" y="99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32" y="1"/>
                  </a:cxn>
                  <a:cxn ang="0">
                    <a:pos x="132" y="99"/>
                  </a:cxn>
                  <a:cxn ang="0">
                    <a:pos x="2" y="99"/>
                  </a:cxn>
                  <a:cxn ang="0">
                    <a:pos x="2" y="1"/>
                  </a:cxn>
                </a:cxnLst>
                <a:rect l="0" t="0" r="r" b="b"/>
                <a:pathLst>
                  <a:path w="132" h="99">
                    <a:moveTo>
                      <a:pt x="0" y="0"/>
                    </a:moveTo>
                    <a:lnTo>
                      <a:pt x="132" y="0"/>
                    </a:lnTo>
                    <a:lnTo>
                      <a:pt x="132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32" y="1"/>
                    </a:lnTo>
                    <a:lnTo>
                      <a:pt x="132" y="99"/>
                    </a:lnTo>
                    <a:lnTo>
                      <a:pt x="2" y="99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2A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41" name="Freeform 1933"/>
              <p:cNvSpPr>
                <a:spLocks noEditPoints="1"/>
              </p:cNvSpPr>
              <p:nvPr/>
            </p:nvSpPr>
            <p:spPr bwMode="auto">
              <a:xfrm>
                <a:off x="2952" y="2783"/>
                <a:ext cx="130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0" y="98"/>
                  </a:cxn>
                  <a:cxn ang="0">
                    <a:pos x="0" y="98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30" y="2"/>
                  </a:cxn>
                  <a:cxn ang="0">
                    <a:pos x="130" y="98"/>
                  </a:cxn>
                  <a:cxn ang="0">
                    <a:pos x="2" y="98"/>
                  </a:cxn>
                  <a:cxn ang="0">
                    <a:pos x="2" y="2"/>
                  </a:cxn>
                </a:cxnLst>
                <a:rect l="0" t="0" r="r" b="b"/>
                <a:pathLst>
                  <a:path w="130" h="98">
                    <a:moveTo>
                      <a:pt x="0" y="0"/>
                    </a:moveTo>
                    <a:lnTo>
                      <a:pt x="130" y="0"/>
                    </a:lnTo>
                    <a:lnTo>
                      <a:pt x="130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30" y="2"/>
                    </a:lnTo>
                    <a:lnTo>
                      <a:pt x="130" y="98"/>
                    </a:lnTo>
                    <a:lnTo>
                      <a:pt x="2" y="98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42" name="Freeform 1934"/>
              <p:cNvSpPr>
                <a:spLocks noEditPoints="1"/>
              </p:cNvSpPr>
              <p:nvPr/>
            </p:nvSpPr>
            <p:spPr bwMode="auto">
              <a:xfrm>
                <a:off x="2954" y="2785"/>
                <a:ext cx="12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0"/>
                  </a:cxn>
                  <a:cxn ang="0">
                    <a:pos x="128" y="96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28" y="2"/>
                  </a:cxn>
                  <a:cxn ang="0">
                    <a:pos x="128" y="96"/>
                  </a:cxn>
                  <a:cxn ang="0">
                    <a:pos x="2" y="96"/>
                  </a:cxn>
                  <a:cxn ang="0">
                    <a:pos x="2" y="2"/>
                  </a:cxn>
                </a:cxnLst>
                <a:rect l="0" t="0" r="r" b="b"/>
                <a:pathLst>
                  <a:path w="128" h="96">
                    <a:moveTo>
                      <a:pt x="0" y="0"/>
                    </a:moveTo>
                    <a:lnTo>
                      <a:pt x="128" y="0"/>
                    </a:lnTo>
                    <a:lnTo>
                      <a:pt x="128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28" y="2"/>
                    </a:lnTo>
                    <a:lnTo>
                      <a:pt x="128" y="96"/>
                    </a:lnTo>
                    <a:lnTo>
                      <a:pt x="2" y="96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4A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43" name="Freeform 1935"/>
              <p:cNvSpPr>
                <a:spLocks noEditPoints="1"/>
              </p:cNvSpPr>
              <p:nvPr/>
            </p:nvSpPr>
            <p:spPr bwMode="auto">
              <a:xfrm>
                <a:off x="2956" y="2787"/>
                <a:ext cx="126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6" y="0"/>
                  </a:cxn>
                  <a:cxn ang="0">
                    <a:pos x="126" y="94"/>
                  </a:cxn>
                  <a:cxn ang="0">
                    <a:pos x="0" y="94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26" y="1"/>
                  </a:cxn>
                  <a:cxn ang="0">
                    <a:pos x="126" y="94"/>
                  </a:cxn>
                  <a:cxn ang="0">
                    <a:pos x="1" y="94"/>
                  </a:cxn>
                  <a:cxn ang="0">
                    <a:pos x="1" y="1"/>
                  </a:cxn>
                </a:cxnLst>
                <a:rect l="0" t="0" r="r" b="b"/>
                <a:pathLst>
                  <a:path w="126" h="94">
                    <a:moveTo>
                      <a:pt x="0" y="0"/>
                    </a:moveTo>
                    <a:lnTo>
                      <a:pt x="126" y="0"/>
                    </a:lnTo>
                    <a:lnTo>
                      <a:pt x="126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  <a:moveTo>
                      <a:pt x="1" y="1"/>
                    </a:moveTo>
                    <a:lnTo>
                      <a:pt x="126" y="1"/>
                    </a:lnTo>
                    <a:lnTo>
                      <a:pt x="126" y="94"/>
                    </a:lnTo>
                    <a:lnTo>
                      <a:pt x="1" y="9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44" name="Freeform 1936"/>
              <p:cNvSpPr>
                <a:spLocks noEditPoints="1"/>
              </p:cNvSpPr>
              <p:nvPr/>
            </p:nvSpPr>
            <p:spPr bwMode="auto">
              <a:xfrm>
                <a:off x="2957" y="2788"/>
                <a:ext cx="125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0"/>
                  </a:cxn>
                  <a:cxn ang="0">
                    <a:pos x="125" y="93"/>
                  </a:cxn>
                  <a:cxn ang="0">
                    <a:pos x="0" y="93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25" y="1"/>
                  </a:cxn>
                  <a:cxn ang="0">
                    <a:pos x="125" y="93"/>
                  </a:cxn>
                  <a:cxn ang="0">
                    <a:pos x="2" y="93"/>
                  </a:cxn>
                  <a:cxn ang="0">
                    <a:pos x="2" y="1"/>
                  </a:cxn>
                </a:cxnLst>
                <a:rect l="0" t="0" r="r" b="b"/>
                <a:pathLst>
                  <a:path w="125" h="93">
                    <a:moveTo>
                      <a:pt x="0" y="0"/>
                    </a:moveTo>
                    <a:lnTo>
                      <a:pt x="125" y="0"/>
                    </a:lnTo>
                    <a:lnTo>
                      <a:pt x="125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25" y="1"/>
                    </a:lnTo>
                    <a:lnTo>
                      <a:pt x="125" y="93"/>
                    </a:lnTo>
                    <a:lnTo>
                      <a:pt x="2" y="9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45" name="Freeform 1937"/>
              <p:cNvSpPr>
                <a:spLocks noEditPoints="1"/>
              </p:cNvSpPr>
              <p:nvPr/>
            </p:nvSpPr>
            <p:spPr bwMode="auto">
              <a:xfrm>
                <a:off x="2959" y="2789"/>
                <a:ext cx="123" cy="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3" y="0"/>
                  </a:cxn>
                  <a:cxn ang="0">
                    <a:pos x="123" y="92"/>
                  </a:cxn>
                  <a:cxn ang="0">
                    <a:pos x="0" y="92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23" y="2"/>
                  </a:cxn>
                  <a:cxn ang="0">
                    <a:pos x="123" y="92"/>
                  </a:cxn>
                  <a:cxn ang="0">
                    <a:pos x="2" y="92"/>
                  </a:cxn>
                  <a:cxn ang="0">
                    <a:pos x="2" y="2"/>
                  </a:cxn>
                </a:cxnLst>
                <a:rect l="0" t="0" r="r" b="b"/>
                <a:pathLst>
                  <a:path w="123" h="92">
                    <a:moveTo>
                      <a:pt x="0" y="0"/>
                    </a:moveTo>
                    <a:lnTo>
                      <a:pt x="123" y="0"/>
                    </a:lnTo>
                    <a:lnTo>
                      <a:pt x="123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23" y="2"/>
                    </a:lnTo>
                    <a:lnTo>
                      <a:pt x="123" y="92"/>
                    </a:lnTo>
                    <a:lnTo>
                      <a:pt x="2" y="9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8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46" name="Freeform 1938"/>
              <p:cNvSpPr>
                <a:spLocks noEditPoints="1"/>
              </p:cNvSpPr>
              <p:nvPr/>
            </p:nvSpPr>
            <p:spPr bwMode="auto">
              <a:xfrm>
                <a:off x="2961" y="2791"/>
                <a:ext cx="121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" y="0"/>
                  </a:cxn>
                  <a:cxn ang="0">
                    <a:pos x="121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21" y="1"/>
                  </a:cxn>
                  <a:cxn ang="0">
                    <a:pos x="121" y="90"/>
                  </a:cxn>
                  <a:cxn ang="0">
                    <a:pos x="2" y="90"/>
                  </a:cxn>
                  <a:cxn ang="0">
                    <a:pos x="2" y="1"/>
                  </a:cxn>
                </a:cxnLst>
                <a:rect l="0" t="0" r="r" b="b"/>
                <a:pathLst>
                  <a:path w="121" h="90">
                    <a:moveTo>
                      <a:pt x="0" y="0"/>
                    </a:moveTo>
                    <a:lnTo>
                      <a:pt x="121" y="0"/>
                    </a:lnTo>
                    <a:lnTo>
                      <a:pt x="121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21" y="1"/>
                    </a:lnTo>
                    <a:lnTo>
                      <a:pt x="121" y="90"/>
                    </a:lnTo>
                    <a:lnTo>
                      <a:pt x="2" y="9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9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47" name="Freeform 1939"/>
              <p:cNvSpPr>
                <a:spLocks noEditPoints="1"/>
              </p:cNvSpPr>
              <p:nvPr/>
            </p:nvSpPr>
            <p:spPr bwMode="auto">
              <a:xfrm>
                <a:off x="2963" y="2792"/>
                <a:ext cx="119" cy="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" y="0"/>
                  </a:cxn>
                  <a:cxn ang="0">
                    <a:pos x="119" y="89"/>
                  </a:cxn>
                  <a:cxn ang="0">
                    <a:pos x="0" y="89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19" y="1"/>
                  </a:cxn>
                  <a:cxn ang="0">
                    <a:pos x="119" y="89"/>
                  </a:cxn>
                  <a:cxn ang="0">
                    <a:pos x="2" y="89"/>
                  </a:cxn>
                  <a:cxn ang="0">
                    <a:pos x="2" y="1"/>
                  </a:cxn>
                </a:cxnLst>
                <a:rect l="0" t="0" r="r" b="b"/>
                <a:pathLst>
                  <a:path w="119" h="89">
                    <a:moveTo>
                      <a:pt x="0" y="0"/>
                    </a:moveTo>
                    <a:lnTo>
                      <a:pt x="119" y="0"/>
                    </a:lnTo>
                    <a:lnTo>
                      <a:pt x="119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19" y="1"/>
                    </a:lnTo>
                    <a:lnTo>
                      <a:pt x="119" y="89"/>
                    </a:lnTo>
                    <a:lnTo>
                      <a:pt x="2" y="89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48" name="Freeform 1940"/>
              <p:cNvSpPr>
                <a:spLocks noEditPoints="1"/>
              </p:cNvSpPr>
              <p:nvPr/>
            </p:nvSpPr>
            <p:spPr bwMode="auto">
              <a:xfrm>
                <a:off x="2965" y="2793"/>
                <a:ext cx="117" cy="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88"/>
                  </a:cxn>
                  <a:cxn ang="0">
                    <a:pos x="0" y="88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17" y="2"/>
                  </a:cxn>
                  <a:cxn ang="0">
                    <a:pos x="117" y="88"/>
                  </a:cxn>
                  <a:cxn ang="0">
                    <a:pos x="2" y="88"/>
                  </a:cxn>
                  <a:cxn ang="0">
                    <a:pos x="2" y="2"/>
                  </a:cxn>
                </a:cxnLst>
                <a:rect l="0" t="0" r="r" b="b"/>
                <a:pathLst>
                  <a:path w="117" h="88">
                    <a:moveTo>
                      <a:pt x="0" y="0"/>
                    </a:moveTo>
                    <a:lnTo>
                      <a:pt x="117" y="0"/>
                    </a:lnTo>
                    <a:lnTo>
                      <a:pt x="117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17" y="2"/>
                    </a:lnTo>
                    <a:lnTo>
                      <a:pt x="117" y="88"/>
                    </a:lnTo>
                    <a:lnTo>
                      <a:pt x="2" y="88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CA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49" name="Freeform 1941"/>
              <p:cNvSpPr>
                <a:spLocks noEditPoints="1"/>
              </p:cNvSpPr>
              <p:nvPr/>
            </p:nvSpPr>
            <p:spPr bwMode="auto">
              <a:xfrm>
                <a:off x="2967" y="2795"/>
                <a:ext cx="115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86"/>
                  </a:cxn>
                  <a:cxn ang="0">
                    <a:pos x="0" y="86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15" y="2"/>
                  </a:cxn>
                  <a:cxn ang="0">
                    <a:pos x="115" y="86"/>
                  </a:cxn>
                  <a:cxn ang="0">
                    <a:pos x="2" y="86"/>
                  </a:cxn>
                  <a:cxn ang="0">
                    <a:pos x="2" y="2"/>
                  </a:cxn>
                </a:cxnLst>
                <a:rect l="0" t="0" r="r" b="b"/>
                <a:pathLst>
                  <a:path w="115" h="86">
                    <a:moveTo>
                      <a:pt x="0" y="0"/>
                    </a:moveTo>
                    <a:lnTo>
                      <a:pt x="115" y="0"/>
                    </a:lnTo>
                    <a:lnTo>
                      <a:pt x="115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15" y="2"/>
                    </a:lnTo>
                    <a:lnTo>
                      <a:pt x="115" y="86"/>
                    </a:lnTo>
                    <a:lnTo>
                      <a:pt x="2" y="86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D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50" name="Freeform 1942"/>
              <p:cNvSpPr>
                <a:spLocks noEditPoints="1"/>
              </p:cNvSpPr>
              <p:nvPr/>
            </p:nvSpPr>
            <p:spPr bwMode="auto">
              <a:xfrm>
                <a:off x="2969" y="2797"/>
                <a:ext cx="113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3" y="0"/>
                  </a:cxn>
                  <a:cxn ang="0">
                    <a:pos x="113" y="84"/>
                  </a:cxn>
                  <a:cxn ang="0">
                    <a:pos x="0" y="84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13" y="1"/>
                  </a:cxn>
                  <a:cxn ang="0">
                    <a:pos x="113" y="84"/>
                  </a:cxn>
                  <a:cxn ang="0">
                    <a:pos x="2" y="84"/>
                  </a:cxn>
                  <a:cxn ang="0">
                    <a:pos x="2" y="1"/>
                  </a:cxn>
                </a:cxnLst>
                <a:rect l="0" t="0" r="r" b="b"/>
                <a:pathLst>
                  <a:path w="113" h="84">
                    <a:moveTo>
                      <a:pt x="0" y="0"/>
                    </a:moveTo>
                    <a:lnTo>
                      <a:pt x="113" y="0"/>
                    </a:lnTo>
                    <a:lnTo>
                      <a:pt x="113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13" y="1"/>
                    </a:lnTo>
                    <a:lnTo>
                      <a:pt x="113" y="84"/>
                    </a:lnTo>
                    <a:lnTo>
                      <a:pt x="2" y="84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51" name="Freeform 1943"/>
              <p:cNvSpPr>
                <a:spLocks noEditPoints="1"/>
              </p:cNvSpPr>
              <p:nvPr/>
            </p:nvSpPr>
            <p:spPr bwMode="auto">
              <a:xfrm>
                <a:off x="2971" y="2798"/>
                <a:ext cx="111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" y="0"/>
                  </a:cxn>
                  <a:cxn ang="0">
                    <a:pos x="111" y="83"/>
                  </a:cxn>
                  <a:cxn ang="0">
                    <a:pos x="0" y="8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11" y="2"/>
                  </a:cxn>
                  <a:cxn ang="0">
                    <a:pos x="111" y="83"/>
                  </a:cxn>
                  <a:cxn ang="0">
                    <a:pos x="2" y="83"/>
                  </a:cxn>
                  <a:cxn ang="0">
                    <a:pos x="2" y="2"/>
                  </a:cxn>
                </a:cxnLst>
                <a:rect l="0" t="0" r="r" b="b"/>
                <a:pathLst>
                  <a:path w="111" h="83">
                    <a:moveTo>
                      <a:pt x="0" y="0"/>
                    </a:moveTo>
                    <a:lnTo>
                      <a:pt x="111" y="0"/>
                    </a:lnTo>
                    <a:lnTo>
                      <a:pt x="111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11" y="2"/>
                    </a:lnTo>
                    <a:lnTo>
                      <a:pt x="111" y="83"/>
                    </a:lnTo>
                    <a:lnTo>
                      <a:pt x="2" y="8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52" name="Freeform 1944"/>
              <p:cNvSpPr>
                <a:spLocks noEditPoints="1"/>
              </p:cNvSpPr>
              <p:nvPr/>
            </p:nvSpPr>
            <p:spPr bwMode="auto">
              <a:xfrm>
                <a:off x="2973" y="2800"/>
                <a:ext cx="109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" y="0"/>
                  </a:cxn>
                  <a:cxn ang="0">
                    <a:pos x="109" y="81"/>
                  </a:cxn>
                  <a:cxn ang="0">
                    <a:pos x="0" y="8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09" y="1"/>
                  </a:cxn>
                  <a:cxn ang="0">
                    <a:pos x="109" y="81"/>
                  </a:cxn>
                  <a:cxn ang="0">
                    <a:pos x="2" y="81"/>
                  </a:cxn>
                  <a:cxn ang="0">
                    <a:pos x="2" y="1"/>
                  </a:cxn>
                </a:cxnLst>
                <a:rect l="0" t="0" r="r" b="b"/>
                <a:pathLst>
                  <a:path w="109" h="81">
                    <a:moveTo>
                      <a:pt x="0" y="0"/>
                    </a:moveTo>
                    <a:lnTo>
                      <a:pt x="109" y="0"/>
                    </a:lnTo>
                    <a:lnTo>
                      <a:pt x="109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09" y="1"/>
                    </a:lnTo>
                    <a:lnTo>
                      <a:pt x="109" y="81"/>
                    </a:lnTo>
                    <a:lnTo>
                      <a:pt x="2" y="8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53" name="Freeform 1945"/>
              <p:cNvSpPr>
                <a:spLocks noEditPoints="1"/>
              </p:cNvSpPr>
              <p:nvPr/>
            </p:nvSpPr>
            <p:spPr bwMode="auto">
              <a:xfrm>
                <a:off x="2975" y="2801"/>
                <a:ext cx="107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0"/>
                  </a:cxn>
                  <a:cxn ang="0">
                    <a:pos x="107" y="80"/>
                  </a:cxn>
                  <a:cxn ang="0">
                    <a:pos x="0" y="8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07" y="1"/>
                  </a:cxn>
                  <a:cxn ang="0">
                    <a:pos x="107" y="80"/>
                  </a:cxn>
                  <a:cxn ang="0">
                    <a:pos x="2" y="80"/>
                  </a:cxn>
                  <a:cxn ang="0">
                    <a:pos x="2" y="1"/>
                  </a:cxn>
                </a:cxnLst>
                <a:rect l="0" t="0" r="r" b="b"/>
                <a:pathLst>
                  <a:path w="107" h="8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07" y="1"/>
                    </a:lnTo>
                    <a:lnTo>
                      <a:pt x="107" y="80"/>
                    </a:lnTo>
                    <a:lnTo>
                      <a:pt x="2" y="8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54" name="Freeform 1946"/>
              <p:cNvSpPr>
                <a:spLocks noEditPoints="1"/>
              </p:cNvSpPr>
              <p:nvPr/>
            </p:nvSpPr>
            <p:spPr bwMode="auto">
              <a:xfrm>
                <a:off x="2977" y="2802"/>
                <a:ext cx="105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0"/>
                  </a:cxn>
                  <a:cxn ang="0">
                    <a:pos x="105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05" y="2"/>
                  </a:cxn>
                  <a:cxn ang="0">
                    <a:pos x="105" y="79"/>
                  </a:cxn>
                  <a:cxn ang="0">
                    <a:pos x="2" y="79"/>
                  </a:cxn>
                  <a:cxn ang="0">
                    <a:pos x="2" y="2"/>
                  </a:cxn>
                </a:cxnLst>
                <a:rect l="0" t="0" r="r" b="b"/>
                <a:pathLst>
                  <a:path w="105" h="79">
                    <a:moveTo>
                      <a:pt x="0" y="0"/>
                    </a:moveTo>
                    <a:lnTo>
                      <a:pt x="105" y="0"/>
                    </a:lnTo>
                    <a:lnTo>
                      <a:pt x="105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05" y="2"/>
                    </a:lnTo>
                    <a:lnTo>
                      <a:pt x="105" y="79"/>
                    </a:lnTo>
                    <a:lnTo>
                      <a:pt x="2" y="79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4B4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55" name="Freeform 1947"/>
              <p:cNvSpPr>
                <a:spLocks noEditPoints="1"/>
              </p:cNvSpPr>
              <p:nvPr/>
            </p:nvSpPr>
            <p:spPr bwMode="auto">
              <a:xfrm>
                <a:off x="2979" y="2804"/>
                <a:ext cx="10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3" y="0"/>
                  </a:cxn>
                  <a:cxn ang="0">
                    <a:pos x="103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03" y="1"/>
                  </a:cxn>
                  <a:cxn ang="0">
                    <a:pos x="103" y="77"/>
                  </a:cxn>
                  <a:cxn ang="0">
                    <a:pos x="2" y="77"/>
                  </a:cxn>
                  <a:cxn ang="0">
                    <a:pos x="2" y="1"/>
                  </a:cxn>
                </a:cxnLst>
                <a:rect l="0" t="0" r="r" b="b"/>
                <a:pathLst>
                  <a:path w="103" h="77">
                    <a:moveTo>
                      <a:pt x="0" y="0"/>
                    </a:moveTo>
                    <a:lnTo>
                      <a:pt x="103" y="0"/>
                    </a:lnTo>
                    <a:lnTo>
                      <a:pt x="103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03" y="1"/>
                    </a:lnTo>
                    <a:lnTo>
                      <a:pt x="103" y="77"/>
                    </a:lnTo>
                    <a:lnTo>
                      <a:pt x="2" y="77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6B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56" name="Freeform 1948"/>
              <p:cNvSpPr>
                <a:spLocks noEditPoints="1"/>
              </p:cNvSpPr>
              <p:nvPr/>
            </p:nvSpPr>
            <p:spPr bwMode="auto">
              <a:xfrm>
                <a:off x="2981" y="2805"/>
                <a:ext cx="101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0"/>
                  </a:cxn>
                  <a:cxn ang="0">
                    <a:pos x="101" y="76"/>
                  </a:cxn>
                  <a:cxn ang="0">
                    <a:pos x="0" y="76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01" y="2"/>
                  </a:cxn>
                  <a:cxn ang="0">
                    <a:pos x="101" y="76"/>
                  </a:cxn>
                  <a:cxn ang="0">
                    <a:pos x="2" y="76"/>
                  </a:cxn>
                  <a:cxn ang="0">
                    <a:pos x="2" y="2"/>
                  </a:cxn>
                </a:cxnLst>
                <a:rect l="0" t="0" r="r" b="b"/>
                <a:pathLst>
                  <a:path w="101" h="76">
                    <a:moveTo>
                      <a:pt x="0" y="0"/>
                    </a:moveTo>
                    <a:lnTo>
                      <a:pt x="101" y="0"/>
                    </a:lnTo>
                    <a:lnTo>
                      <a:pt x="101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01" y="2"/>
                    </a:lnTo>
                    <a:lnTo>
                      <a:pt x="101" y="76"/>
                    </a:lnTo>
                    <a:lnTo>
                      <a:pt x="2" y="76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57" name="Freeform 1949"/>
              <p:cNvSpPr>
                <a:spLocks noEditPoints="1"/>
              </p:cNvSpPr>
              <p:nvPr/>
            </p:nvSpPr>
            <p:spPr bwMode="auto">
              <a:xfrm>
                <a:off x="2983" y="2807"/>
                <a:ext cx="99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" y="0"/>
                  </a:cxn>
                  <a:cxn ang="0">
                    <a:pos x="99" y="74"/>
                  </a:cxn>
                  <a:cxn ang="0">
                    <a:pos x="0" y="74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99" y="1"/>
                  </a:cxn>
                  <a:cxn ang="0">
                    <a:pos x="99" y="74"/>
                  </a:cxn>
                  <a:cxn ang="0">
                    <a:pos x="2" y="74"/>
                  </a:cxn>
                  <a:cxn ang="0">
                    <a:pos x="2" y="1"/>
                  </a:cxn>
                </a:cxnLst>
                <a:rect l="0" t="0" r="r" b="b"/>
                <a:pathLst>
                  <a:path w="99" h="74">
                    <a:moveTo>
                      <a:pt x="0" y="0"/>
                    </a:moveTo>
                    <a:lnTo>
                      <a:pt x="99" y="0"/>
                    </a:lnTo>
                    <a:lnTo>
                      <a:pt x="99" y="74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99" y="1"/>
                    </a:lnTo>
                    <a:lnTo>
                      <a:pt x="99" y="74"/>
                    </a:lnTo>
                    <a:lnTo>
                      <a:pt x="2" y="74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9B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58" name="Freeform 1950"/>
              <p:cNvSpPr>
                <a:spLocks noEditPoints="1"/>
              </p:cNvSpPr>
              <p:nvPr/>
            </p:nvSpPr>
            <p:spPr bwMode="auto">
              <a:xfrm>
                <a:off x="2985" y="2808"/>
                <a:ext cx="97" cy="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0"/>
                  </a:cxn>
                  <a:cxn ang="0">
                    <a:pos x="97" y="73"/>
                  </a:cxn>
                  <a:cxn ang="0">
                    <a:pos x="0" y="7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97" y="2"/>
                  </a:cxn>
                  <a:cxn ang="0">
                    <a:pos x="97" y="73"/>
                  </a:cxn>
                  <a:cxn ang="0">
                    <a:pos x="2" y="73"/>
                  </a:cxn>
                  <a:cxn ang="0">
                    <a:pos x="2" y="2"/>
                  </a:cxn>
                </a:cxnLst>
                <a:rect l="0" t="0" r="r" b="b"/>
                <a:pathLst>
                  <a:path w="97" h="73">
                    <a:moveTo>
                      <a:pt x="0" y="0"/>
                    </a:moveTo>
                    <a:lnTo>
                      <a:pt x="97" y="0"/>
                    </a:lnTo>
                    <a:lnTo>
                      <a:pt x="97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97" y="2"/>
                    </a:lnTo>
                    <a:lnTo>
                      <a:pt x="97" y="73"/>
                    </a:lnTo>
                    <a:lnTo>
                      <a:pt x="2" y="7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A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59" name="Freeform 1951"/>
              <p:cNvSpPr>
                <a:spLocks noEditPoints="1"/>
              </p:cNvSpPr>
              <p:nvPr/>
            </p:nvSpPr>
            <p:spPr bwMode="auto">
              <a:xfrm>
                <a:off x="2987" y="2810"/>
                <a:ext cx="95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71"/>
                  </a:cxn>
                  <a:cxn ang="0">
                    <a:pos x="0" y="7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95" y="1"/>
                  </a:cxn>
                  <a:cxn ang="0">
                    <a:pos x="95" y="71"/>
                  </a:cxn>
                  <a:cxn ang="0">
                    <a:pos x="1" y="71"/>
                  </a:cxn>
                  <a:cxn ang="0">
                    <a:pos x="1" y="1"/>
                  </a:cxn>
                </a:cxnLst>
                <a:rect l="0" t="0" r="r" b="b"/>
                <a:pathLst>
                  <a:path w="95" h="71">
                    <a:moveTo>
                      <a:pt x="0" y="0"/>
                    </a:moveTo>
                    <a:lnTo>
                      <a:pt x="95" y="0"/>
                    </a:lnTo>
                    <a:lnTo>
                      <a:pt x="95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  <a:moveTo>
                      <a:pt x="1" y="1"/>
                    </a:moveTo>
                    <a:lnTo>
                      <a:pt x="95" y="1"/>
                    </a:lnTo>
                    <a:lnTo>
                      <a:pt x="95" y="71"/>
                    </a:lnTo>
                    <a:lnTo>
                      <a:pt x="1" y="7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CB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60" name="Freeform 1952"/>
              <p:cNvSpPr>
                <a:spLocks noEditPoints="1"/>
              </p:cNvSpPr>
              <p:nvPr/>
            </p:nvSpPr>
            <p:spPr bwMode="auto">
              <a:xfrm>
                <a:off x="2988" y="2811"/>
                <a:ext cx="94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4" y="0"/>
                  </a:cxn>
                  <a:cxn ang="0">
                    <a:pos x="94" y="70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94" y="1"/>
                  </a:cxn>
                  <a:cxn ang="0">
                    <a:pos x="94" y="70"/>
                  </a:cxn>
                  <a:cxn ang="0">
                    <a:pos x="2" y="70"/>
                  </a:cxn>
                  <a:cxn ang="0">
                    <a:pos x="2" y="1"/>
                  </a:cxn>
                </a:cxnLst>
                <a:rect l="0" t="0" r="r" b="b"/>
                <a:pathLst>
                  <a:path w="94" h="70">
                    <a:moveTo>
                      <a:pt x="0" y="0"/>
                    </a:moveTo>
                    <a:lnTo>
                      <a:pt x="94" y="0"/>
                    </a:lnTo>
                    <a:lnTo>
                      <a:pt x="94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94" y="1"/>
                    </a:lnTo>
                    <a:lnTo>
                      <a:pt x="94" y="70"/>
                    </a:lnTo>
                    <a:lnTo>
                      <a:pt x="2" y="7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EBE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61" name="Freeform 1953"/>
              <p:cNvSpPr>
                <a:spLocks noEditPoints="1"/>
              </p:cNvSpPr>
              <p:nvPr/>
            </p:nvSpPr>
            <p:spPr bwMode="auto">
              <a:xfrm>
                <a:off x="2990" y="2812"/>
                <a:ext cx="92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0"/>
                  </a:cxn>
                  <a:cxn ang="0">
                    <a:pos x="92" y="69"/>
                  </a:cxn>
                  <a:cxn ang="0">
                    <a:pos x="0" y="69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92" y="2"/>
                  </a:cxn>
                  <a:cxn ang="0">
                    <a:pos x="92" y="69"/>
                  </a:cxn>
                  <a:cxn ang="0">
                    <a:pos x="3" y="69"/>
                  </a:cxn>
                  <a:cxn ang="0">
                    <a:pos x="3" y="2"/>
                  </a:cxn>
                </a:cxnLst>
                <a:rect l="0" t="0" r="r" b="b"/>
                <a:pathLst>
                  <a:path w="92" h="69">
                    <a:moveTo>
                      <a:pt x="0" y="0"/>
                    </a:moveTo>
                    <a:lnTo>
                      <a:pt x="92" y="0"/>
                    </a:lnTo>
                    <a:lnTo>
                      <a:pt x="9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92" y="2"/>
                    </a:lnTo>
                    <a:lnTo>
                      <a:pt x="92" y="69"/>
                    </a:lnTo>
                    <a:lnTo>
                      <a:pt x="3" y="69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62" name="Freeform 1954"/>
              <p:cNvSpPr>
                <a:spLocks noEditPoints="1"/>
              </p:cNvSpPr>
              <p:nvPr/>
            </p:nvSpPr>
            <p:spPr bwMode="auto">
              <a:xfrm>
                <a:off x="2993" y="2814"/>
                <a:ext cx="89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9" y="0"/>
                  </a:cxn>
                  <a:cxn ang="0">
                    <a:pos x="89" y="67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89" y="1"/>
                  </a:cxn>
                  <a:cxn ang="0">
                    <a:pos x="89" y="67"/>
                  </a:cxn>
                  <a:cxn ang="0">
                    <a:pos x="2" y="67"/>
                  </a:cxn>
                  <a:cxn ang="0">
                    <a:pos x="2" y="1"/>
                  </a:cxn>
                </a:cxnLst>
                <a:rect l="0" t="0" r="r" b="b"/>
                <a:pathLst>
                  <a:path w="89" h="67">
                    <a:moveTo>
                      <a:pt x="0" y="0"/>
                    </a:moveTo>
                    <a:lnTo>
                      <a:pt x="89" y="0"/>
                    </a:lnTo>
                    <a:lnTo>
                      <a:pt x="89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89" y="1"/>
                    </a:lnTo>
                    <a:lnTo>
                      <a:pt x="89" y="67"/>
                    </a:lnTo>
                    <a:lnTo>
                      <a:pt x="2" y="67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1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63" name="Freeform 1955"/>
              <p:cNvSpPr>
                <a:spLocks noEditPoints="1"/>
              </p:cNvSpPr>
              <p:nvPr/>
            </p:nvSpPr>
            <p:spPr bwMode="auto">
              <a:xfrm>
                <a:off x="2995" y="2815"/>
                <a:ext cx="87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7" y="0"/>
                  </a:cxn>
                  <a:cxn ang="0">
                    <a:pos x="87" y="66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87" y="2"/>
                  </a:cxn>
                  <a:cxn ang="0">
                    <a:pos x="87" y="66"/>
                  </a:cxn>
                  <a:cxn ang="0">
                    <a:pos x="2" y="66"/>
                  </a:cxn>
                  <a:cxn ang="0">
                    <a:pos x="2" y="2"/>
                  </a:cxn>
                </a:cxnLst>
                <a:rect l="0" t="0" r="r" b="b"/>
                <a:pathLst>
                  <a:path w="87" h="66">
                    <a:moveTo>
                      <a:pt x="0" y="0"/>
                    </a:moveTo>
                    <a:lnTo>
                      <a:pt x="87" y="0"/>
                    </a:lnTo>
                    <a:lnTo>
                      <a:pt x="87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87" y="2"/>
                    </a:lnTo>
                    <a:lnTo>
                      <a:pt x="87" y="66"/>
                    </a:lnTo>
                    <a:lnTo>
                      <a:pt x="2" y="66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3C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64" name="Freeform 1956"/>
              <p:cNvSpPr>
                <a:spLocks noEditPoints="1"/>
              </p:cNvSpPr>
              <p:nvPr/>
            </p:nvSpPr>
            <p:spPr bwMode="auto">
              <a:xfrm>
                <a:off x="2997" y="2817"/>
                <a:ext cx="85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0"/>
                  </a:cxn>
                  <a:cxn ang="0">
                    <a:pos x="85" y="64"/>
                  </a:cxn>
                  <a:cxn ang="0">
                    <a:pos x="0" y="64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85" y="1"/>
                  </a:cxn>
                  <a:cxn ang="0">
                    <a:pos x="85" y="64"/>
                  </a:cxn>
                  <a:cxn ang="0">
                    <a:pos x="1" y="64"/>
                  </a:cxn>
                  <a:cxn ang="0">
                    <a:pos x="1" y="1"/>
                  </a:cxn>
                </a:cxnLst>
                <a:rect l="0" t="0" r="r" b="b"/>
                <a:pathLst>
                  <a:path w="85" h="64">
                    <a:moveTo>
                      <a:pt x="0" y="0"/>
                    </a:moveTo>
                    <a:lnTo>
                      <a:pt x="85" y="0"/>
                    </a:lnTo>
                    <a:lnTo>
                      <a:pt x="85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  <a:moveTo>
                      <a:pt x="1" y="1"/>
                    </a:moveTo>
                    <a:lnTo>
                      <a:pt x="85" y="1"/>
                    </a:lnTo>
                    <a:lnTo>
                      <a:pt x="85" y="64"/>
                    </a:lnTo>
                    <a:lnTo>
                      <a:pt x="1" y="6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5C5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65" name="Freeform 1957"/>
              <p:cNvSpPr>
                <a:spLocks noEditPoints="1"/>
              </p:cNvSpPr>
              <p:nvPr/>
            </p:nvSpPr>
            <p:spPr bwMode="auto">
              <a:xfrm>
                <a:off x="2998" y="2818"/>
                <a:ext cx="84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0"/>
                  </a:cxn>
                  <a:cxn ang="0">
                    <a:pos x="84" y="63"/>
                  </a:cxn>
                  <a:cxn ang="0">
                    <a:pos x="0" y="6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84" y="2"/>
                  </a:cxn>
                  <a:cxn ang="0">
                    <a:pos x="84" y="63"/>
                  </a:cxn>
                  <a:cxn ang="0">
                    <a:pos x="2" y="63"/>
                  </a:cxn>
                  <a:cxn ang="0">
                    <a:pos x="2" y="2"/>
                  </a:cxn>
                </a:cxnLst>
                <a:rect l="0" t="0" r="r" b="b"/>
                <a:pathLst>
                  <a:path w="84" h="63">
                    <a:moveTo>
                      <a:pt x="0" y="0"/>
                    </a:moveTo>
                    <a:lnTo>
                      <a:pt x="84" y="0"/>
                    </a:lnTo>
                    <a:lnTo>
                      <a:pt x="84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84" y="2"/>
                    </a:lnTo>
                    <a:lnTo>
                      <a:pt x="84" y="63"/>
                    </a:lnTo>
                    <a:lnTo>
                      <a:pt x="2" y="6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66" name="Freeform 1958"/>
              <p:cNvSpPr>
                <a:spLocks noEditPoints="1"/>
              </p:cNvSpPr>
              <p:nvPr/>
            </p:nvSpPr>
            <p:spPr bwMode="auto">
              <a:xfrm>
                <a:off x="3000" y="2820"/>
                <a:ext cx="82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82" y="61"/>
                  </a:cxn>
                  <a:cxn ang="0">
                    <a:pos x="0" y="6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82" y="1"/>
                  </a:cxn>
                  <a:cxn ang="0">
                    <a:pos x="82" y="61"/>
                  </a:cxn>
                  <a:cxn ang="0">
                    <a:pos x="2" y="61"/>
                  </a:cxn>
                  <a:cxn ang="0">
                    <a:pos x="2" y="1"/>
                  </a:cxn>
                </a:cxnLst>
                <a:rect l="0" t="0" r="r" b="b"/>
                <a:pathLst>
                  <a:path w="82" h="61">
                    <a:moveTo>
                      <a:pt x="0" y="0"/>
                    </a:moveTo>
                    <a:lnTo>
                      <a:pt x="82" y="0"/>
                    </a:lnTo>
                    <a:lnTo>
                      <a:pt x="82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82" y="1"/>
                    </a:lnTo>
                    <a:lnTo>
                      <a:pt x="82" y="61"/>
                    </a:lnTo>
                    <a:lnTo>
                      <a:pt x="2" y="6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8C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67" name="Freeform 1959"/>
              <p:cNvSpPr>
                <a:spLocks noEditPoints="1"/>
              </p:cNvSpPr>
              <p:nvPr/>
            </p:nvSpPr>
            <p:spPr bwMode="auto">
              <a:xfrm>
                <a:off x="3002" y="2821"/>
                <a:ext cx="80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" y="0"/>
                  </a:cxn>
                  <a:cxn ang="0">
                    <a:pos x="80" y="60"/>
                  </a:cxn>
                  <a:cxn ang="0">
                    <a:pos x="0" y="6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80" y="2"/>
                  </a:cxn>
                  <a:cxn ang="0">
                    <a:pos x="80" y="60"/>
                  </a:cxn>
                  <a:cxn ang="0">
                    <a:pos x="2" y="60"/>
                  </a:cxn>
                  <a:cxn ang="0">
                    <a:pos x="2" y="2"/>
                  </a:cxn>
                </a:cxnLst>
                <a:rect l="0" t="0" r="r" b="b"/>
                <a:pathLst>
                  <a:path w="80" h="60">
                    <a:moveTo>
                      <a:pt x="0" y="0"/>
                    </a:moveTo>
                    <a:lnTo>
                      <a:pt x="80" y="0"/>
                    </a:lnTo>
                    <a:lnTo>
                      <a:pt x="80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80" y="2"/>
                    </a:lnTo>
                    <a:lnTo>
                      <a:pt x="80" y="60"/>
                    </a:lnTo>
                    <a:lnTo>
                      <a:pt x="2" y="6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68" name="Freeform 1960"/>
              <p:cNvSpPr>
                <a:spLocks noEditPoints="1"/>
              </p:cNvSpPr>
              <p:nvPr/>
            </p:nvSpPr>
            <p:spPr bwMode="auto">
              <a:xfrm>
                <a:off x="3004" y="2823"/>
                <a:ext cx="78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58"/>
                  </a:cxn>
                  <a:cxn ang="0">
                    <a:pos x="0" y="58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78" y="1"/>
                  </a:cxn>
                  <a:cxn ang="0">
                    <a:pos x="78" y="58"/>
                  </a:cxn>
                  <a:cxn ang="0">
                    <a:pos x="2" y="58"/>
                  </a:cxn>
                  <a:cxn ang="0">
                    <a:pos x="2" y="1"/>
                  </a:cxn>
                </a:cxnLst>
                <a:rect l="0" t="0" r="r" b="b"/>
                <a:pathLst>
                  <a:path w="78" h="58">
                    <a:moveTo>
                      <a:pt x="0" y="0"/>
                    </a:moveTo>
                    <a:lnTo>
                      <a:pt x="78" y="0"/>
                    </a:lnTo>
                    <a:lnTo>
                      <a:pt x="78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78" y="1"/>
                    </a:lnTo>
                    <a:lnTo>
                      <a:pt x="78" y="58"/>
                    </a:lnTo>
                    <a:lnTo>
                      <a:pt x="2" y="58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69" name="Freeform 1961"/>
              <p:cNvSpPr>
                <a:spLocks noEditPoints="1"/>
              </p:cNvSpPr>
              <p:nvPr/>
            </p:nvSpPr>
            <p:spPr bwMode="auto">
              <a:xfrm>
                <a:off x="3006" y="2824"/>
                <a:ext cx="76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6" y="0"/>
                  </a:cxn>
                  <a:cxn ang="0">
                    <a:pos x="76" y="57"/>
                  </a:cxn>
                  <a:cxn ang="0">
                    <a:pos x="0" y="57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76" y="1"/>
                  </a:cxn>
                  <a:cxn ang="0">
                    <a:pos x="76" y="57"/>
                  </a:cxn>
                  <a:cxn ang="0">
                    <a:pos x="2" y="57"/>
                  </a:cxn>
                  <a:cxn ang="0">
                    <a:pos x="2" y="1"/>
                  </a:cxn>
                </a:cxnLst>
                <a:rect l="0" t="0" r="r" b="b"/>
                <a:pathLst>
                  <a:path w="76" h="57">
                    <a:moveTo>
                      <a:pt x="0" y="0"/>
                    </a:moveTo>
                    <a:lnTo>
                      <a:pt x="76" y="0"/>
                    </a:lnTo>
                    <a:lnTo>
                      <a:pt x="76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76" y="1"/>
                    </a:lnTo>
                    <a:lnTo>
                      <a:pt x="76" y="57"/>
                    </a:lnTo>
                    <a:lnTo>
                      <a:pt x="2" y="57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70" name="Freeform 1962"/>
              <p:cNvSpPr>
                <a:spLocks noEditPoints="1"/>
              </p:cNvSpPr>
              <p:nvPr/>
            </p:nvSpPr>
            <p:spPr bwMode="auto">
              <a:xfrm>
                <a:off x="3008" y="2825"/>
                <a:ext cx="74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0"/>
                  </a:cxn>
                  <a:cxn ang="0">
                    <a:pos x="74" y="56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74" y="2"/>
                  </a:cxn>
                  <a:cxn ang="0">
                    <a:pos x="74" y="56"/>
                  </a:cxn>
                  <a:cxn ang="0">
                    <a:pos x="2" y="56"/>
                  </a:cxn>
                  <a:cxn ang="0">
                    <a:pos x="2" y="2"/>
                  </a:cxn>
                </a:cxnLst>
                <a:rect l="0" t="0" r="r" b="b"/>
                <a:pathLst>
                  <a:path w="74" h="56">
                    <a:moveTo>
                      <a:pt x="0" y="0"/>
                    </a:moveTo>
                    <a:lnTo>
                      <a:pt x="74" y="0"/>
                    </a:lnTo>
                    <a:lnTo>
                      <a:pt x="7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74" y="2"/>
                    </a:lnTo>
                    <a:lnTo>
                      <a:pt x="74" y="56"/>
                    </a:lnTo>
                    <a:lnTo>
                      <a:pt x="2" y="56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71" name="Freeform 1963"/>
              <p:cNvSpPr>
                <a:spLocks noEditPoints="1"/>
              </p:cNvSpPr>
              <p:nvPr/>
            </p:nvSpPr>
            <p:spPr bwMode="auto">
              <a:xfrm>
                <a:off x="3010" y="2827"/>
                <a:ext cx="72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0"/>
                  </a:cxn>
                  <a:cxn ang="0">
                    <a:pos x="72" y="54"/>
                  </a:cxn>
                  <a:cxn ang="0">
                    <a:pos x="0" y="54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72" y="1"/>
                  </a:cxn>
                  <a:cxn ang="0">
                    <a:pos x="72" y="54"/>
                  </a:cxn>
                  <a:cxn ang="0">
                    <a:pos x="2" y="54"/>
                  </a:cxn>
                  <a:cxn ang="0">
                    <a:pos x="2" y="1"/>
                  </a:cxn>
                </a:cxnLst>
                <a:rect l="0" t="0" r="r" b="b"/>
                <a:pathLst>
                  <a:path w="72" h="54">
                    <a:moveTo>
                      <a:pt x="0" y="0"/>
                    </a:moveTo>
                    <a:lnTo>
                      <a:pt x="72" y="0"/>
                    </a:lnTo>
                    <a:lnTo>
                      <a:pt x="72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72" y="1"/>
                    </a:lnTo>
                    <a:lnTo>
                      <a:pt x="72" y="54"/>
                    </a:lnTo>
                    <a:lnTo>
                      <a:pt x="2" y="54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72" name="Freeform 1964"/>
              <p:cNvSpPr>
                <a:spLocks noEditPoints="1"/>
              </p:cNvSpPr>
              <p:nvPr/>
            </p:nvSpPr>
            <p:spPr bwMode="auto">
              <a:xfrm>
                <a:off x="3012" y="2828"/>
                <a:ext cx="70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70" y="53"/>
                  </a:cxn>
                  <a:cxn ang="0">
                    <a:pos x="0" y="5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70" y="2"/>
                  </a:cxn>
                  <a:cxn ang="0">
                    <a:pos x="70" y="53"/>
                  </a:cxn>
                  <a:cxn ang="0">
                    <a:pos x="2" y="53"/>
                  </a:cxn>
                  <a:cxn ang="0">
                    <a:pos x="2" y="2"/>
                  </a:cxn>
                </a:cxnLst>
                <a:rect l="0" t="0" r="r" b="b"/>
                <a:pathLst>
                  <a:path w="70" h="53">
                    <a:moveTo>
                      <a:pt x="0" y="0"/>
                    </a:moveTo>
                    <a:lnTo>
                      <a:pt x="70" y="0"/>
                    </a:lnTo>
                    <a:lnTo>
                      <a:pt x="70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70" y="2"/>
                    </a:lnTo>
                    <a:lnTo>
                      <a:pt x="70" y="53"/>
                    </a:lnTo>
                    <a:lnTo>
                      <a:pt x="2" y="5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73" name="Freeform 1965"/>
              <p:cNvSpPr>
                <a:spLocks noEditPoints="1"/>
              </p:cNvSpPr>
              <p:nvPr/>
            </p:nvSpPr>
            <p:spPr bwMode="auto">
              <a:xfrm>
                <a:off x="3014" y="2830"/>
                <a:ext cx="68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0"/>
                  </a:cxn>
                  <a:cxn ang="0">
                    <a:pos x="68" y="51"/>
                  </a:cxn>
                  <a:cxn ang="0">
                    <a:pos x="0" y="5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68" y="1"/>
                  </a:cxn>
                  <a:cxn ang="0">
                    <a:pos x="68" y="51"/>
                  </a:cxn>
                  <a:cxn ang="0">
                    <a:pos x="2" y="51"/>
                  </a:cxn>
                  <a:cxn ang="0">
                    <a:pos x="2" y="1"/>
                  </a:cxn>
                </a:cxnLst>
                <a:rect l="0" t="0" r="r" b="b"/>
                <a:pathLst>
                  <a:path w="68" h="51">
                    <a:moveTo>
                      <a:pt x="0" y="0"/>
                    </a:moveTo>
                    <a:lnTo>
                      <a:pt x="68" y="0"/>
                    </a:lnTo>
                    <a:lnTo>
                      <a:pt x="68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68" y="1"/>
                    </a:lnTo>
                    <a:lnTo>
                      <a:pt x="68" y="51"/>
                    </a:lnTo>
                    <a:lnTo>
                      <a:pt x="2" y="5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74" name="Freeform 1966"/>
              <p:cNvSpPr>
                <a:spLocks noEditPoints="1"/>
              </p:cNvSpPr>
              <p:nvPr/>
            </p:nvSpPr>
            <p:spPr bwMode="auto">
              <a:xfrm>
                <a:off x="3016" y="2831"/>
                <a:ext cx="66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66" y="50"/>
                  </a:cxn>
                  <a:cxn ang="0">
                    <a:pos x="0" y="5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66" y="2"/>
                  </a:cxn>
                  <a:cxn ang="0">
                    <a:pos x="66" y="50"/>
                  </a:cxn>
                  <a:cxn ang="0">
                    <a:pos x="2" y="50"/>
                  </a:cxn>
                  <a:cxn ang="0">
                    <a:pos x="2" y="2"/>
                  </a:cxn>
                </a:cxnLst>
                <a:rect l="0" t="0" r="r" b="b"/>
                <a:pathLst>
                  <a:path w="66" h="50">
                    <a:moveTo>
                      <a:pt x="0" y="0"/>
                    </a:moveTo>
                    <a:lnTo>
                      <a:pt x="66" y="0"/>
                    </a:lnTo>
                    <a:lnTo>
                      <a:pt x="66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66" y="2"/>
                    </a:lnTo>
                    <a:lnTo>
                      <a:pt x="66" y="50"/>
                    </a:lnTo>
                    <a:lnTo>
                      <a:pt x="2" y="5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75" name="Freeform 1967"/>
              <p:cNvSpPr>
                <a:spLocks noEditPoints="1"/>
              </p:cNvSpPr>
              <p:nvPr/>
            </p:nvSpPr>
            <p:spPr bwMode="auto">
              <a:xfrm>
                <a:off x="3018" y="2833"/>
                <a:ext cx="64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0"/>
                  </a:cxn>
                  <a:cxn ang="0">
                    <a:pos x="64" y="4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64" y="1"/>
                  </a:cxn>
                  <a:cxn ang="0">
                    <a:pos x="64" y="48"/>
                  </a:cxn>
                  <a:cxn ang="0">
                    <a:pos x="2" y="48"/>
                  </a:cxn>
                  <a:cxn ang="0">
                    <a:pos x="2" y="1"/>
                  </a:cxn>
                </a:cxnLst>
                <a:rect l="0" t="0" r="r" b="b"/>
                <a:pathLst>
                  <a:path w="64" h="48">
                    <a:moveTo>
                      <a:pt x="0" y="0"/>
                    </a:moveTo>
                    <a:lnTo>
                      <a:pt x="64" y="0"/>
                    </a:lnTo>
                    <a:lnTo>
                      <a:pt x="64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64" y="1"/>
                    </a:lnTo>
                    <a:lnTo>
                      <a:pt x="64" y="48"/>
                    </a:lnTo>
                    <a:lnTo>
                      <a:pt x="2" y="48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76" name="Freeform 1968"/>
              <p:cNvSpPr>
                <a:spLocks noEditPoints="1"/>
              </p:cNvSpPr>
              <p:nvPr/>
            </p:nvSpPr>
            <p:spPr bwMode="auto">
              <a:xfrm>
                <a:off x="3020" y="2834"/>
                <a:ext cx="62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" y="0"/>
                  </a:cxn>
                  <a:cxn ang="0">
                    <a:pos x="62" y="47"/>
                  </a:cxn>
                  <a:cxn ang="0">
                    <a:pos x="0" y="47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62" y="2"/>
                  </a:cxn>
                  <a:cxn ang="0">
                    <a:pos x="62" y="47"/>
                  </a:cxn>
                  <a:cxn ang="0">
                    <a:pos x="2" y="47"/>
                  </a:cxn>
                  <a:cxn ang="0">
                    <a:pos x="2" y="2"/>
                  </a:cxn>
                </a:cxnLst>
                <a:rect l="0" t="0" r="r" b="b"/>
                <a:pathLst>
                  <a:path w="62" h="47">
                    <a:moveTo>
                      <a:pt x="0" y="0"/>
                    </a:moveTo>
                    <a:lnTo>
                      <a:pt x="62" y="0"/>
                    </a:lnTo>
                    <a:lnTo>
                      <a:pt x="62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62" y="2"/>
                    </a:lnTo>
                    <a:lnTo>
                      <a:pt x="62" y="47"/>
                    </a:lnTo>
                    <a:lnTo>
                      <a:pt x="2" y="47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77" name="Freeform 1969"/>
              <p:cNvSpPr>
                <a:spLocks noEditPoints="1"/>
              </p:cNvSpPr>
              <p:nvPr/>
            </p:nvSpPr>
            <p:spPr bwMode="auto">
              <a:xfrm>
                <a:off x="3022" y="2836"/>
                <a:ext cx="60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60" y="45"/>
                  </a:cxn>
                  <a:cxn ang="0">
                    <a:pos x="0" y="45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60" y="1"/>
                  </a:cxn>
                  <a:cxn ang="0">
                    <a:pos x="60" y="45"/>
                  </a:cxn>
                  <a:cxn ang="0">
                    <a:pos x="2" y="45"/>
                  </a:cxn>
                  <a:cxn ang="0">
                    <a:pos x="2" y="1"/>
                  </a:cxn>
                </a:cxnLst>
                <a:rect l="0" t="0" r="r" b="b"/>
                <a:pathLst>
                  <a:path w="60" h="45">
                    <a:moveTo>
                      <a:pt x="0" y="0"/>
                    </a:moveTo>
                    <a:lnTo>
                      <a:pt x="60" y="0"/>
                    </a:lnTo>
                    <a:lnTo>
                      <a:pt x="60" y="45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60" y="1"/>
                    </a:lnTo>
                    <a:lnTo>
                      <a:pt x="60" y="45"/>
                    </a:lnTo>
                    <a:lnTo>
                      <a:pt x="2" y="45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78" name="Freeform 1970"/>
              <p:cNvSpPr>
                <a:spLocks noEditPoints="1"/>
              </p:cNvSpPr>
              <p:nvPr/>
            </p:nvSpPr>
            <p:spPr bwMode="auto">
              <a:xfrm>
                <a:off x="3024" y="2837"/>
                <a:ext cx="58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0"/>
                  </a:cxn>
                  <a:cxn ang="0">
                    <a:pos x="58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58" y="1"/>
                  </a:cxn>
                  <a:cxn ang="0">
                    <a:pos x="58" y="44"/>
                  </a:cxn>
                  <a:cxn ang="0">
                    <a:pos x="2" y="44"/>
                  </a:cxn>
                  <a:cxn ang="0">
                    <a:pos x="2" y="1"/>
                  </a:cxn>
                </a:cxnLst>
                <a:rect l="0" t="0" r="r" b="b"/>
                <a:pathLst>
                  <a:path w="58" h="44">
                    <a:moveTo>
                      <a:pt x="0" y="0"/>
                    </a:moveTo>
                    <a:lnTo>
                      <a:pt x="58" y="0"/>
                    </a:lnTo>
                    <a:lnTo>
                      <a:pt x="58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58" y="1"/>
                    </a:lnTo>
                    <a:lnTo>
                      <a:pt x="58" y="44"/>
                    </a:lnTo>
                    <a:lnTo>
                      <a:pt x="2" y="44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79" name="Freeform 1971"/>
              <p:cNvSpPr>
                <a:spLocks noEditPoints="1"/>
              </p:cNvSpPr>
              <p:nvPr/>
            </p:nvSpPr>
            <p:spPr bwMode="auto">
              <a:xfrm>
                <a:off x="3026" y="2838"/>
                <a:ext cx="56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0"/>
                  </a:cxn>
                  <a:cxn ang="0">
                    <a:pos x="56" y="43"/>
                  </a:cxn>
                  <a:cxn ang="0">
                    <a:pos x="0" y="4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56" y="2"/>
                  </a:cxn>
                  <a:cxn ang="0">
                    <a:pos x="56" y="43"/>
                  </a:cxn>
                  <a:cxn ang="0">
                    <a:pos x="2" y="43"/>
                  </a:cxn>
                  <a:cxn ang="0">
                    <a:pos x="2" y="2"/>
                  </a:cxn>
                </a:cxnLst>
                <a:rect l="0" t="0" r="r" b="b"/>
                <a:pathLst>
                  <a:path w="56" h="43">
                    <a:moveTo>
                      <a:pt x="0" y="0"/>
                    </a:moveTo>
                    <a:lnTo>
                      <a:pt x="56" y="0"/>
                    </a:lnTo>
                    <a:lnTo>
                      <a:pt x="56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56" y="2"/>
                    </a:lnTo>
                    <a:lnTo>
                      <a:pt x="56" y="43"/>
                    </a:lnTo>
                    <a:lnTo>
                      <a:pt x="2" y="4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80" name="Freeform 1972"/>
              <p:cNvSpPr>
                <a:spLocks noEditPoints="1"/>
              </p:cNvSpPr>
              <p:nvPr/>
            </p:nvSpPr>
            <p:spPr bwMode="auto">
              <a:xfrm>
                <a:off x="3028" y="2840"/>
                <a:ext cx="54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4" y="0"/>
                  </a:cxn>
                  <a:cxn ang="0">
                    <a:pos x="54" y="41"/>
                  </a:cxn>
                  <a:cxn ang="0">
                    <a:pos x="0" y="41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54" y="2"/>
                  </a:cxn>
                  <a:cxn ang="0">
                    <a:pos x="54" y="41"/>
                  </a:cxn>
                  <a:cxn ang="0">
                    <a:pos x="1" y="41"/>
                  </a:cxn>
                  <a:cxn ang="0">
                    <a:pos x="1" y="2"/>
                  </a:cxn>
                </a:cxnLst>
                <a:rect l="0" t="0" r="r" b="b"/>
                <a:pathLst>
                  <a:path w="54" h="41">
                    <a:moveTo>
                      <a:pt x="0" y="0"/>
                    </a:moveTo>
                    <a:lnTo>
                      <a:pt x="54" y="0"/>
                    </a:lnTo>
                    <a:lnTo>
                      <a:pt x="54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1" y="2"/>
                    </a:moveTo>
                    <a:lnTo>
                      <a:pt x="54" y="2"/>
                    </a:lnTo>
                    <a:lnTo>
                      <a:pt x="54" y="41"/>
                    </a:lnTo>
                    <a:lnTo>
                      <a:pt x="1" y="4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81" name="Freeform 1973"/>
              <p:cNvSpPr>
                <a:spLocks noEditPoints="1"/>
              </p:cNvSpPr>
              <p:nvPr/>
            </p:nvSpPr>
            <p:spPr bwMode="auto">
              <a:xfrm>
                <a:off x="3029" y="2842"/>
                <a:ext cx="53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0"/>
                  </a:cxn>
                  <a:cxn ang="0">
                    <a:pos x="53" y="39"/>
                  </a:cxn>
                  <a:cxn ang="0">
                    <a:pos x="0" y="39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53" y="1"/>
                  </a:cxn>
                  <a:cxn ang="0">
                    <a:pos x="53" y="39"/>
                  </a:cxn>
                  <a:cxn ang="0">
                    <a:pos x="2" y="39"/>
                  </a:cxn>
                  <a:cxn ang="0">
                    <a:pos x="2" y="1"/>
                  </a:cxn>
                </a:cxnLst>
                <a:rect l="0" t="0" r="r" b="b"/>
                <a:pathLst>
                  <a:path w="53" h="39">
                    <a:moveTo>
                      <a:pt x="0" y="0"/>
                    </a:moveTo>
                    <a:lnTo>
                      <a:pt x="53" y="0"/>
                    </a:lnTo>
                    <a:lnTo>
                      <a:pt x="53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53" y="1"/>
                    </a:lnTo>
                    <a:lnTo>
                      <a:pt x="53" y="39"/>
                    </a:lnTo>
                    <a:lnTo>
                      <a:pt x="2" y="39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82" name="Freeform 1974"/>
              <p:cNvSpPr>
                <a:spLocks noEditPoints="1"/>
              </p:cNvSpPr>
              <p:nvPr/>
            </p:nvSpPr>
            <p:spPr bwMode="auto">
              <a:xfrm>
                <a:off x="3031" y="2843"/>
                <a:ext cx="51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0"/>
                  </a:cxn>
                  <a:cxn ang="0">
                    <a:pos x="51" y="38"/>
                  </a:cxn>
                  <a:cxn ang="0">
                    <a:pos x="0" y="38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51" y="1"/>
                  </a:cxn>
                  <a:cxn ang="0">
                    <a:pos x="51" y="38"/>
                  </a:cxn>
                  <a:cxn ang="0">
                    <a:pos x="2" y="38"/>
                  </a:cxn>
                  <a:cxn ang="0">
                    <a:pos x="2" y="1"/>
                  </a:cxn>
                </a:cxnLst>
                <a:rect l="0" t="0" r="r" b="b"/>
                <a:pathLst>
                  <a:path w="51" h="38">
                    <a:moveTo>
                      <a:pt x="0" y="0"/>
                    </a:moveTo>
                    <a:lnTo>
                      <a:pt x="51" y="0"/>
                    </a:lnTo>
                    <a:lnTo>
                      <a:pt x="51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51" y="1"/>
                    </a:lnTo>
                    <a:lnTo>
                      <a:pt x="51" y="38"/>
                    </a:lnTo>
                    <a:lnTo>
                      <a:pt x="2" y="38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83" name="Freeform 1975"/>
              <p:cNvSpPr>
                <a:spLocks noEditPoints="1"/>
              </p:cNvSpPr>
              <p:nvPr/>
            </p:nvSpPr>
            <p:spPr bwMode="auto">
              <a:xfrm>
                <a:off x="3033" y="2844"/>
                <a:ext cx="49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49" y="37"/>
                  </a:cxn>
                  <a:cxn ang="0">
                    <a:pos x="0" y="37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9" y="2"/>
                  </a:cxn>
                  <a:cxn ang="0">
                    <a:pos x="49" y="37"/>
                  </a:cxn>
                  <a:cxn ang="0">
                    <a:pos x="2" y="37"/>
                  </a:cxn>
                  <a:cxn ang="0">
                    <a:pos x="2" y="2"/>
                  </a:cxn>
                </a:cxnLst>
                <a:rect l="0" t="0" r="r" b="b"/>
                <a:pathLst>
                  <a:path w="49" h="37">
                    <a:moveTo>
                      <a:pt x="0" y="0"/>
                    </a:moveTo>
                    <a:lnTo>
                      <a:pt x="49" y="0"/>
                    </a:lnTo>
                    <a:lnTo>
                      <a:pt x="49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49" y="2"/>
                    </a:lnTo>
                    <a:lnTo>
                      <a:pt x="49" y="37"/>
                    </a:lnTo>
                    <a:lnTo>
                      <a:pt x="2" y="37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84" name="Freeform 1976"/>
              <p:cNvSpPr>
                <a:spLocks noEditPoints="1"/>
              </p:cNvSpPr>
              <p:nvPr/>
            </p:nvSpPr>
            <p:spPr bwMode="auto">
              <a:xfrm>
                <a:off x="3035" y="2846"/>
                <a:ext cx="47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0"/>
                  </a:cxn>
                  <a:cxn ang="0">
                    <a:pos x="47" y="35"/>
                  </a:cxn>
                  <a:cxn ang="0">
                    <a:pos x="0" y="35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47" y="1"/>
                  </a:cxn>
                  <a:cxn ang="0">
                    <a:pos x="47" y="35"/>
                  </a:cxn>
                  <a:cxn ang="0">
                    <a:pos x="2" y="35"/>
                  </a:cxn>
                  <a:cxn ang="0">
                    <a:pos x="2" y="1"/>
                  </a:cxn>
                </a:cxnLst>
                <a:rect l="0" t="0" r="r" b="b"/>
                <a:pathLst>
                  <a:path w="47" h="35">
                    <a:moveTo>
                      <a:pt x="0" y="0"/>
                    </a:moveTo>
                    <a:lnTo>
                      <a:pt x="47" y="0"/>
                    </a:lnTo>
                    <a:lnTo>
                      <a:pt x="47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47" y="1"/>
                    </a:lnTo>
                    <a:lnTo>
                      <a:pt x="47" y="35"/>
                    </a:lnTo>
                    <a:lnTo>
                      <a:pt x="2" y="35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85" name="Freeform 1977"/>
              <p:cNvSpPr>
                <a:spLocks noEditPoints="1"/>
              </p:cNvSpPr>
              <p:nvPr/>
            </p:nvSpPr>
            <p:spPr bwMode="auto">
              <a:xfrm>
                <a:off x="3037" y="2847"/>
                <a:ext cx="45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0"/>
                  </a:cxn>
                  <a:cxn ang="0">
                    <a:pos x="45" y="34"/>
                  </a:cxn>
                  <a:cxn ang="0">
                    <a:pos x="0" y="34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5" y="2"/>
                  </a:cxn>
                  <a:cxn ang="0">
                    <a:pos x="45" y="34"/>
                  </a:cxn>
                  <a:cxn ang="0">
                    <a:pos x="2" y="34"/>
                  </a:cxn>
                  <a:cxn ang="0">
                    <a:pos x="2" y="2"/>
                  </a:cxn>
                </a:cxnLst>
                <a:rect l="0" t="0" r="r" b="b"/>
                <a:pathLst>
                  <a:path w="45" h="34">
                    <a:moveTo>
                      <a:pt x="0" y="0"/>
                    </a:moveTo>
                    <a:lnTo>
                      <a:pt x="45" y="0"/>
                    </a:lnTo>
                    <a:lnTo>
                      <a:pt x="45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45" y="2"/>
                    </a:lnTo>
                    <a:lnTo>
                      <a:pt x="45" y="34"/>
                    </a:lnTo>
                    <a:lnTo>
                      <a:pt x="2" y="3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86" name="Freeform 1978"/>
              <p:cNvSpPr>
                <a:spLocks noEditPoints="1"/>
              </p:cNvSpPr>
              <p:nvPr/>
            </p:nvSpPr>
            <p:spPr bwMode="auto">
              <a:xfrm>
                <a:off x="3039" y="2849"/>
                <a:ext cx="43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" y="0"/>
                  </a:cxn>
                  <a:cxn ang="0">
                    <a:pos x="43" y="32"/>
                  </a:cxn>
                  <a:cxn ang="0">
                    <a:pos x="0" y="32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43" y="1"/>
                  </a:cxn>
                  <a:cxn ang="0">
                    <a:pos x="43" y="32"/>
                  </a:cxn>
                  <a:cxn ang="0">
                    <a:pos x="2" y="32"/>
                  </a:cxn>
                  <a:cxn ang="0">
                    <a:pos x="2" y="1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43" y="0"/>
                    </a:lnTo>
                    <a:lnTo>
                      <a:pt x="43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43" y="1"/>
                    </a:lnTo>
                    <a:lnTo>
                      <a:pt x="43" y="32"/>
                    </a:lnTo>
                    <a:lnTo>
                      <a:pt x="2" y="3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87" name="Freeform 1979"/>
              <p:cNvSpPr>
                <a:spLocks noEditPoints="1"/>
              </p:cNvSpPr>
              <p:nvPr/>
            </p:nvSpPr>
            <p:spPr bwMode="auto">
              <a:xfrm>
                <a:off x="3041" y="2850"/>
                <a:ext cx="4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0"/>
                  </a:cxn>
                  <a:cxn ang="0">
                    <a:pos x="41" y="31"/>
                  </a:cxn>
                  <a:cxn ang="0">
                    <a:pos x="0" y="3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1" y="2"/>
                  </a:cxn>
                  <a:cxn ang="0">
                    <a:pos x="41" y="31"/>
                  </a:cxn>
                  <a:cxn ang="0">
                    <a:pos x="2" y="31"/>
                  </a:cxn>
                  <a:cxn ang="0">
                    <a:pos x="2" y="2"/>
                  </a:cxn>
                </a:cxnLst>
                <a:rect l="0" t="0" r="r" b="b"/>
                <a:pathLst>
                  <a:path w="41" h="31">
                    <a:moveTo>
                      <a:pt x="0" y="0"/>
                    </a:moveTo>
                    <a:lnTo>
                      <a:pt x="41" y="0"/>
                    </a:lnTo>
                    <a:lnTo>
                      <a:pt x="41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41" y="2"/>
                    </a:lnTo>
                    <a:lnTo>
                      <a:pt x="41" y="31"/>
                    </a:lnTo>
                    <a:lnTo>
                      <a:pt x="2" y="3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88" name="Freeform 1980"/>
              <p:cNvSpPr>
                <a:spLocks noEditPoints="1"/>
              </p:cNvSpPr>
              <p:nvPr/>
            </p:nvSpPr>
            <p:spPr bwMode="auto">
              <a:xfrm>
                <a:off x="3043" y="2852"/>
                <a:ext cx="39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39" y="29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39" y="1"/>
                  </a:cxn>
                  <a:cxn ang="0">
                    <a:pos x="39" y="29"/>
                  </a:cxn>
                  <a:cxn ang="0">
                    <a:pos x="2" y="29"/>
                  </a:cxn>
                  <a:cxn ang="0">
                    <a:pos x="2" y="1"/>
                  </a:cxn>
                </a:cxnLst>
                <a:rect l="0" t="0" r="r" b="b"/>
                <a:pathLst>
                  <a:path w="39" h="29">
                    <a:moveTo>
                      <a:pt x="0" y="0"/>
                    </a:moveTo>
                    <a:lnTo>
                      <a:pt x="39" y="0"/>
                    </a:lnTo>
                    <a:lnTo>
                      <a:pt x="3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39" y="1"/>
                    </a:lnTo>
                    <a:lnTo>
                      <a:pt x="39" y="29"/>
                    </a:lnTo>
                    <a:lnTo>
                      <a:pt x="2" y="29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89" name="Freeform 1981"/>
              <p:cNvSpPr>
                <a:spLocks noEditPoints="1"/>
              </p:cNvSpPr>
              <p:nvPr/>
            </p:nvSpPr>
            <p:spPr bwMode="auto">
              <a:xfrm>
                <a:off x="3045" y="2853"/>
                <a:ext cx="37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0"/>
                  </a:cxn>
                  <a:cxn ang="0">
                    <a:pos x="37" y="28"/>
                  </a:cxn>
                  <a:cxn ang="0">
                    <a:pos x="0" y="28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7" y="2"/>
                  </a:cxn>
                  <a:cxn ang="0">
                    <a:pos x="37" y="28"/>
                  </a:cxn>
                  <a:cxn ang="0">
                    <a:pos x="2" y="28"/>
                  </a:cxn>
                  <a:cxn ang="0">
                    <a:pos x="2" y="2"/>
                  </a:cxn>
                </a:cxnLst>
                <a:rect l="0" t="0" r="r" b="b"/>
                <a:pathLst>
                  <a:path w="37" h="28">
                    <a:moveTo>
                      <a:pt x="0" y="0"/>
                    </a:moveTo>
                    <a:lnTo>
                      <a:pt x="37" y="0"/>
                    </a:lnTo>
                    <a:lnTo>
                      <a:pt x="37" y="2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37" y="2"/>
                    </a:lnTo>
                    <a:lnTo>
                      <a:pt x="37" y="28"/>
                    </a:lnTo>
                    <a:lnTo>
                      <a:pt x="2" y="28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90" name="Freeform 1982"/>
              <p:cNvSpPr>
                <a:spLocks noEditPoints="1"/>
              </p:cNvSpPr>
              <p:nvPr/>
            </p:nvSpPr>
            <p:spPr bwMode="auto">
              <a:xfrm>
                <a:off x="3047" y="2855"/>
                <a:ext cx="35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0"/>
                  </a:cxn>
                  <a:cxn ang="0">
                    <a:pos x="35" y="26"/>
                  </a:cxn>
                  <a:cxn ang="0">
                    <a:pos x="0" y="26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35" y="1"/>
                  </a:cxn>
                  <a:cxn ang="0">
                    <a:pos x="35" y="26"/>
                  </a:cxn>
                  <a:cxn ang="0">
                    <a:pos x="2" y="26"/>
                  </a:cxn>
                  <a:cxn ang="0">
                    <a:pos x="2" y="1"/>
                  </a:cxn>
                </a:cxnLst>
                <a:rect l="0" t="0" r="r" b="b"/>
                <a:pathLst>
                  <a:path w="35" h="26">
                    <a:moveTo>
                      <a:pt x="0" y="0"/>
                    </a:moveTo>
                    <a:lnTo>
                      <a:pt x="35" y="0"/>
                    </a:lnTo>
                    <a:lnTo>
                      <a:pt x="35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35" y="1"/>
                    </a:lnTo>
                    <a:lnTo>
                      <a:pt x="35" y="26"/>
                    </a:lnTo>
                    <a:lnTo>
                      <a:pt x="2" y="26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91" name="Freeform 1983"/>
              <p:cNvSpPr>
                <a:spLocks noEditPoints="1"/>
              </p:cNvSpPr>
              <p:nvPr/>
            </p:nvSpPr>
            <p:spPr bwMode="auto">
              <a:xfrm>
                <a:off x="3049" y="2856"/>
                <a:ext cx="33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33" y="25"/>
                  </a:cxn>
                  <a:cxn ang="0">
                    <a:pos x="0" y="25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33" y="1"/>
                  </a:cxn>
                  <a:cxn ang="0">
                    <a:pos x="33" y="25"/>
                  </a:cxn>
                  <a:cxn ang="0">
                    <a:pos x="2" y="25"/>
                  </a:cxn>
                  <a:cxn ang="0">
                    <a:pos x="2" y="1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33" y="0"/>
                    </a:lnTo>
                    <a:lnTo>
                      <a:pt x="33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33" y="1"/>
                    </a:lnTo>
                    <a:lnTo>
                      <a:pt x="33" y="25"/>
                    </a:lnTo>
                    <a:lnTo>
                      <a:pt x="2" y="25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92" name="Freeform 1984"/>
              <p:cNvSpPr>
                <a:spLocks noEditPoints="1"/>
              </p:cNvSpPr>
              <p:nvPr/>
            </p:nvSpPr>
            <p:spPr bwMode="auto">
              <a:xfrm>
                <a:off x="3051" y="2857"/>
                <a:ext cx="31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24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1" y="2"/>
                  </a:cxn>
                  <a:cxn ang="0">
                    <a:pos x="31" y="24"/>
                  </a:cxn>
                  <a:cxn ang="0">
                    <a:pos x="2" y="24"/>
                  </a:cxn>
                  <a:cxn ang="0">
                    <a:pos x="2" y="2"/>
                  </a:cxn>
                </a:cxnLst>
                <a:rect l="0" t="0" r="r" b="b"/>
                <a:pathLst>
                  <a:path w="31" h="24">
                    <a:moveTo>
                      <a:pt x="0" y="0"/>
                    </a:moveTo>
                    <a:lnTo>
                      <a:pt x="31" y="0"/>
                    </a:lnTo>
                    <a:lnTo>
                      <a:pt x="31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31" y="2"/>
                    </a:lnTo>
                    <a:lnTo>
                      <a:pt x="31" y="24"/>
                    </a:lnTo>
                    <a:lnTo>
                      <a:pt x="2" y="2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93" name="Freeform 1985"/>
              <p:cNvSpPr>
                <a:spLocks noEditPoints="1"/>
              </p:cNvSpPr>
              <p:nvPr/>
            </p:nvSpPr>
            <p:spPr bwMode="auto">
              <a:xfrm>
                <a:off x="3053" y="2859"/>
                <a:ext cx="29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29" y="22"/>
                  </a:cxn>
                  <a:cxn ang="0">
                    <a:pos x="0" y="22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9" y="1"/>
                  </a:cxn>
                  <a:cxn ang="0">
                    <a:pos x="29" y="22"/>
                  </a:cxn>
                  <a:cxn ang="0">
                    <a:pos x="2" y="22"/>
                  </a:cxn>
                  <a:cxn ang="0">
                    <a:pos x="2" y="1"/>
                  </a:cxn>
                </a:cxnLst>
                <a:rect l="0" t="0" r="r" b="b"/>
                <a:pathLst>
                  <a:path w="29" h="22">
                    <a:moveTo>
                      <a:pt x="0" y="0"/>
                    </a:moveTo>
                    <a:lnTo>
                      <a:pt x="29" y="0"/>
                    </a:lnTo>
                    <a:lnTo>
                      <a:pt x="29" y="22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29" y="1"/>
                    </a:lnTo>
                    <a:lnTo>
                      <a:pt x="29" y="22"/>
                    </a:lnTo>
                    <a:lnTo>
                      <a:pt x="2" y="2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94" name="Freeform 1986"/>
              <p:cNvSpPr>
                <a:spLocks noEditPoints="1"/>
              </p:cNvSpPr>
              <p:nvPr/>
            </p:nvSpPr>
            <p:spPr bwMode="auto">
              <a:xfrm>
                <a:off x="3055" y="2860"/>
                <a:ext cx="2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0"/>
                  </a:cxn>
                  <a:cxn ang="0">
                    <a:pos x="27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7" y="2"/>
                  </a:cxn>
                  <a:cxn ang="0">
                    <a:pos x="27" y="21"/>
                  </a:cxn>
                  <a:cxn ang="0">
                    <a:pos x="2" y="21"/>
                  </a:cxn>
                  <a:cxn ang="0">
                    <a:pos x="2" y="2"/>
                  </a:cxn>
                </a:cxnLst>
                <a:rect l="0" t="0" r="r" b="b"/>
                <a:pathLst>
                  <a:path w="27" h="21">
                    <a:moveTo>
                      <a:pt x="0" y="0"/>
                    </a:moveTo>
                    <a:lnTo>
                      <a:pt x="27" y="0"/>
                    </a:lnTo>
                    <a:lnTo>
                      <a:pt x="27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27" y="2"/>
                    </a:lnTo>
                    <a:lnTo>
                      <a:pt x="27" y="21"/>
                    </a:lnTo>
                    <a:lnTo>
                      <a:pt x="2" y="2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95" name="Freeform 1987"/>
              <p:cNvSpPr>
                <a:spLocks noEditPoints="1"/>
              </p:cNvSpPr>
              <p:nvPr/>
            </p:nvSpPr>
            <p:spPr bwMode="auto">
              <a:xfrm>
                <a:off x="3057" y="2862"/>
                <a:ext cx="25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0"/>
                  </a:cxn>
                  <a:cxn ang="0">
                    <a:pos x="25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5" y="1"/>
                  </a:cxn>
                  <a:cxn ang="0">
                    <a:pos x="25" y="19"/>
                  </a:cxn>
                  <a:cxn ang="0">
                    <a:pos x="2" y="19"/>
                  </a:cxn>
                  <a:cxn ang="0">
                    <a:pos x="2" y="1"/>
                  </a:cxn>
                </a:cxnLst>
                <a:rect l="0" t="0" r="r" b="b"/>
                <a:pathLst>
                  <a:path w="25" h="19">
                    <a:moveTo>
                      <a:pt x="0" y="0"/>
                    </a:moveTo>
                    <a:lnTo>
                      <a:pt x="25" y="0"/>
                    </a:lnTo>
                    <a:lnTo>
                      <a:pt x="25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25" y="1"/>
                    </a:lnTo>
                    <a:lnTo>
                      <a:pt x="25" y="19"/>
                    </a:lnTo>
                    <a:lnTo>
                      <a:pt x="2" y="19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96" name="Freeform 1988"/>
              <p:cNvSpPr>
                <a:spLocks noEditPoints="1"/>
              </p:cNvSpPr>
              <p:nvPr/>
            </p:nvSpPr>
            <p:spPr bwMode="auto">
              <a:xfrm>
                <a:off x="3059" y="2863"/>
                <a:ext cx="2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23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23" y="2"/>
                  </a:cxn>
                  <a:cxn ang="0">
                    <a:pos x="23" y="18"/>
                  </a:cxn>
                  <a:cxn ang="0">
                    <a:pos x="1" y="18"/>
                  </a:cxn>
                  <a:cxn ang="0">
                    <a:pos x="1" y="2"/>
                  </a:cxn>
                </a:cxnLst>
                <a:rect l="0" t="0" r="r" b="b"/>
                <a:pathLst>
                  <a:path w="23" h="18">
                    <a:moveTo>
                      <a:pt x="0" y="0"/>
                    </a:moveTo>
                    <a:lnTo>
                      <a:pt x="23" y="0"/>
                    </a:lnTo>
                    <a:lnTo>
                      <a:pt x="23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1" y="2"/>
                    </a:moveTo>
                    <a:lnTo>
                      <a:pt x="23" y="2"/>
                    </a:lnTo>
                    <a:lnTo>
                      <a:pt x="23" y="18"/>
                    </a:lnTo>
                    <a:lnTo>
                      <a:pt x="1" y="18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97" name="Freeform 1989"/>
              <p:cNvSpPr>
                <a:spLocks noEditPoints="1"/>
              </p:cNvSpPr>
              <p:nvPr/>
            </p:nvSpPr>
            <p:spPr bwMode="auto">
              <a:xfrm>
                <a:off x="3060" y="2865"/>
                <a:ext cx="22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22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2" y="1"/>
                  </a:cxn>
                  <a:cxn ang="0">
                    <a:pos x="22" y="16"/>
                  </a:cxn>
                  <a:cxn ang="0">
                    <a:pos x="2" y="16"/>
                  </a:cxn>
                  <a:cxn ang="0">
                    <a:pos x="2" y="1"/>
                  </a:cxn>
                </a:cxnLst>
                <a:rect l="0" t="0" r="r" b="b"/>
                <a:pathLst>
                  <a:path w="22" h="16">
                    <a:moveTo>
                      <a:pt x="0" y="0"/>
                    </a:moveTo>
                    <a:lnTo>
                      <a:pt x="22" y="0"/>
                    </a:lnTo>
                    <a:lnTo>
                      <a:pt x="22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22" y="1"/>
                    </a:lnTo>
                    <a:lnTo>
                      <a:pt x="22" y="16"/>
                    </a:lnTo>
                    <a:lnTo>
                      <a:pt x="2" y="16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98" name="Freeform 1990"/>
              <p:cNvSpPr>
                <a:spLocks noEditPoints="1"/>
              </p:cNvSpPr>
              <p:nvPr/>
            </p:nvSpPr>
            <p:spPr bwMode="auto">
              <a:xfrm>
                <a:off x="3062" y="2866"/>
                <a:ext cx="20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0"/>
                  </a:cxn>
                  <a:cxn ang="0">
                    <a:pos x="20" y="15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0" y="2"/>
                  </a:cxn>
                  <a:cxn ang="0">
                    <a:pos x="20" y="15"/>
                  </a:cxn>
                  <a:cxn ang="0">
                    <a:pos x="2" y="15"/>
                  </a:cxn>
                  <a:cxn ang="0">
                    <a:pos x="2" y="2"/>
                  </a:cxn>
                </a:cxnLst>
                <a:rect l="0" t="0" r="r" b="b"/>
                <a:pathLst>
                  <a:path w="20" h="15">
                    <a:moveTo>
                      <a:pt x="0" y="0"/>
                    </a:moveTo>
                    <a:lnTo>
                      <a:pt x="20" y="0"/>
                    </a:lnTo>
                    <a:lnTo>
                      <a:pt x="20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20" y="2"/>
                    </a:lnTo>
                    <a:lnTo>
                      <a:pt x="20" y="15"/>
                    </a:lnTo>
                    <a:lnTo>
                      <a:pt x="2" y="1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99" name="Freeform 1991"/>
              <p:cNvSpPr>
                <a:spLocks noEditPoints="1"/>
              </p:cNvSpPr>
              <p:nvPr/>
            </p:nvSpPr>
            <p:spPr bwMode="auto">
              <a:xfrm>
                <a:off x="3064" y="2868"/>
                <a:ext cx="18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18" y="13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8" y="1"/>
                  </a:cxn>
                  <a:cxn ang="0">
                    <a:pos x="18" y="13"/>
                  </a:cxn>
                  <a:cxn ang="0">
                    <a:pos x="2" y="13"/>
                  </a:cxn>
                  <a:cxn ang="0">
                    <a:pos x="2" y="1"/>
                  </a:cxn>
                </a:cxnLst>
                <a:rect l="0" t="0" r="r" b="b"/>
                <a:pathLst>
                  <a:path w="18" h="13">
                    <a:moveTo>
                      <a:pt x="0" y="0"/>
                    </a:moveTo>
                    <a:lnTo>
                      <a:pt x="18" y="0"/>
                    </a:lnTo>
                    <a:lnTo>
                      <a:pt x="18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8" y="1"/>
                    </a:lnTo>
                    <a:lnTo>
                      <a:pt x="18" y="13"/>
                    </a:lnTo>
                    <a:lnTo>
                      <a:pt x="2" y="1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00" name="Freeform 1992"/>
              <p:cNvSpPr>
                <a:spLocks noEditPoints="1"/>
              </p:cNvSpPr>
              <p:nvPr/>
            </p:nvSpPr>
            <p:spPr bwMode="auto">
              <a:xfrm>
                <a:off x="3066" y="2869"/>
                <a:ext cx="1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16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16" y="1"/>
                  </a:cxn>
                  <a:cxn ang="0">
                    <a:pos x="16" y="12"/>
                  </a:cxn>
                  <a:cxn ang="0">
                    <a:pos x="3" y="12"/>
                  </a:cxn>
                  <a:cxn ang="0">
                    <a:pos x="3" y="1"/>
                  </a:cxn>
                </a:cxnLst>
                <a:rect l="0" t="0" r="r" b="b"/>
                <a:pathLst>
                  <a:path w="16" h="12">
                    <a:moveTo>
                      <a:pt x="0" y="0"/>
                    </a:moveTo>
                    <a:lnTo>
                      <a:pt x="16" y="0"/>
                    </a:lnTo>
                    <a:lnTo>
                      <a:pt x="1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16" y="1"/>
                    </a:lnTo>
                    <a:lnTo>
                      <a:pt x="16" y="12"/>
                    </a:lnTo>
                    <a:lnTo>
                      <a:pt x="3" y="1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01" name="Freeform 1993"/>
              <p:cNvSpPr>
                <a:spLocks noEditPoints="1"/>
              </p:cNvSpPr>
              <p:nvPr/>
            </p:nvSpPr>
            <p:spPr bwMode="auto">
              <a:xfrm>
                <a:off x="3069" y="2870"/>
                <a:ext cx="13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13" y="11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3" y="2"/>
                  </a:cxn>
                  <a:cxn ang="0">
                    <a:pos x="13" y="11"/>
                  </a:cxn>
                  <a:cxn ang="0">
                    <a:pos x="1" y="11"/>
                  </a:cxn>
                  <a:cxn ang="0">
                    <a:pos x="1" y="2"/>
                  </a:cxn>
                </a:cxnLst>
                <a:rect l="0" t="0" r="r" b="b"/>
                <a:pathLst>
                  <a:path w="13" h="11">
                    <a:moveTo>
                      <a:pt x="0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  <a:moveTo>
                      <a:pt x="1" y="2"/>
                    </a:moveTo>
                    <a:lnTo>
                      <a:pt x="13" y="2"/>
                    </a:lnTo>
                    <a:lnTo>
                      <a:pt x="13" y="11"/>
                    </a:lnTo>
                    <a:lnTo>
                      <a:pt x="1" y="1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02" name="Freeform 1994"/>
              <p:cNvSpPr>
                <a:spLocks noEditPoints="1"/>
              </p:cNvSpPr>
              <p:nvPr/>
            </p:nvSpPr>
            <p:spPr bwMode="auto">
              <a:xfrm>
                <a:off x="3070" y="2872"/>
                <a:ext cx="1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12" y="9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2" y="1"/>
                  </a:cxn>
                  <a:cxn ang="0">
                    <a:pos x="12" y="9"/>
                  </a:cxn>
                  <a:cxn ang="0">
                    <a:pos x="2" y="9"/>
                  </a:cxn>
                  <a:cxn ang="0">
                    <a:pos x="2" y="1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lnTo>
                      <a:pt x="12" y="0"/>
                    </a:lnTo>
                    <a:lnTo>
                      <a:pt x="12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2" y="1"/>
                    </a:lnTo>
                    <a:lnTo>
                      <a:pt x="12" y="9"/>
                    </a:lnTo>
                    <a:lnTo>
                      <a:pt x="2" y="9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03" name="Freeform 1995"/>
              <p:cNvSpPr>
                <a:spLocks noEditPoints="1"/>
              </p:cNvSpPr>
              <p:nvPr/>
            </p:nvSpPr>
            <p:spPr bwMode="auto">
              <a:xfrm>
                <a:off x="3072" y="2873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0" y="2"/>
                  </a:cxn>
                  <a:cxn ang="0">
                    <a:pos x="10" y="8"/>
                  </a:cxn>
                  <a:cxn ang="0">
                    <a:pos x="2" y="8"/>
                  </a:cxn>
                  <a:cxn ang="0">
                    <a:pos x="2" y="2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0"/>
                    </a:lnTo>
                    <a:lnTo>
                      <a:pt x="10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0" y="2"/>
                    </a:lnTo>
                    <a:lnTo>
                      <a:pt x="10" y="8"/>
                    </a:lnTo>
                    <a:lnTo>
                      <a:pt x="2" y="8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04" name="Freeform 1996"/>
              <p:cNvSpPr>
                <a:spLocks noEditPoints="1"/>
              </p:cNvSpPr>
              <p:nvPr/>
            </p:nvSpPr>
            <p:spPr bwMode="auto">
              <a:xfrm>
                <a:off x="3074" y="2875"/>
                <a:ext cx="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8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8" y="1"/>
                  </a:cxn>
                  <a:cxn ang="0">
                    <a:pos x="8" y="6"/>
                  </a:cxn>
                  <a:cxn ang="0">
                    <a:pos x="2" y="6"/>
                  </a:cxn>
                  <a:cxn ang="0">
                    <a:pos x="2" y="1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8" y="1"/>
                    </a:lnTo>
                    <a:lnTo>
                      <a:pt x="8" y="6"/>
                    </a:lnTo>
                    <a:lnTo>
                      <a:pt x="2" y="6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05" name="Freeform 1997"/>
              <p:cNvSpPr>
                <a:spLocks noEditPoints="1"/>
              </p:cNvSpPr>
              <p:nvPr/>
            </p:nvSpPr>
            <p:spPr bwMode="auto">
              <a:xfrm>
                <a:off x="3076" y="2876"/>
                <a:ext cx="6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2" y="5"/>
                  </a:cxn>
                  <a:cxn ang="0">
                    <a:pos x="2" y="2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6" y="0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6" y="2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06" name="Freeform 1998"/>
              <p:cNvSpPr>
                <a:spLocks noEditPoints="1"/>
              </p:cNvSpPr>
              <p:nvPr/>
            </p:nvSpPr>
            <p:spPr bwMode="auto">
              <a:xfrm>
                <a:off x="3078" y="2878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4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2" y="1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4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07" name="Freeform 1999"/>
              <p:cNvSpPr>
                <a:spLocks noEditPoints="1"/>
              </p:cNvSpPr>
              <p:nvPr/>
            </p:nvSpPr>
            <p:spPr bwMode="auto">
              <a:xfrm>
                <a:off x="3080" y="287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08" name="Line 2000"/>
              <p:cNvSpPr>
                <a:spLocks noChangeShapeType="1"/>
              </p:cNvSpPr>
              <p:nvPr/>
            </p:nvSpPr>
            <p:spPr bwMode="auto">
              <a:xfrm>
                <a:off x="2967" y="2895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09" name="Line 2001"/>
              <p:cNvSpPr>
                <a:spLocks noChangeShapeType="1"/>
              </p:cNvSpPr>
              <p:nvPr/>
            </p:nvSpPr>
            <p:spPr bwMode="auto">
              <a:xfrm>
                <a:off x="2944" y="2895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10" name="Line 2002"/>
              <p:cNvSpPr>
                <a:spLocks noChangeShapeType="1"/>
              </p:cNvSpPr>
              <p:nvPr/>
            </p:nvSpPr>
            <p:spPr bwMode="auto">
              <a:xfrm>
                <a:off x="2917" y="2895"/>
                <a:ext cx="182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11" name="Freeform 2003"/>
              <p:cNvSpPr>
                <a:spLocks noEditPoints="1"/>
              </p:cNvSpPr>
              <p:nvPr/>
            </p:nvSpPr>
            <p:spPr bwMode="auto">
              <a:xfrm>
                <a:off x="3056" y="2929"/>
                <a:ext cx="2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22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22" h="8">
                    <a:moveTo>
                      <a:pt x="0" y="0"/>
                    </a:moveTo>
                    <a:lnTo>
                      <a:pt x="22" y="0"/>
                    </a:lnTo>
                    <a:lnTo>
                      <a:pt x="22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12" name="Freeform 2004"/>
              <p:cNvSpPr>
                <a:spLocks noEditPoints="1"/>
              </p:cNvSpPr>
              <p:nvPr/>
            </p:nvSpPr>
            <p:spPr bwMode="auto">
              <a:xfrm>
                <a:off x="3056" y="2929"/>
                <a:ext cx="2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22" y="7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22" h="7">
                    <a:moveTo>
                      <a:pt x="0" y="0"/>
                    </a:moveTo>
                    <a:lnTo>
                      <a:pt x="22" y="0"/>
                    </a:lnTo>
                    <a:lnTo>
                      <a:pt x="22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13" name="Freeform 2005"/>
              <p:cNvSpPr>
                <a:spLocks noEditPoints="1"/>
              </p:cNvSpPr>
              <p:nvPr/>
            </p:nvSpPr>
            <p:spPr bwMode="auto">
              <a:xfrm>
                <a:off x="3056" y="2929"/>
                <a:ext cx="2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22" y="7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22" h="7">
                    <a:moveTo>
                      <a:pt x="0" y="0"/>
                    </a:moveTo>
                    <a:lnTo>
                      <a:pt x="22" y="0"/>
                    </a:lnTo>
                    <a:lnTo>
                      <a:pt x="22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14" name="Freeform 2006"/>
              <p:cNvSpPr>
                <a:spLocks noEditPoints="1"/>
              </p:cNvSpPr>
              <p:nvPr/>
            </p:nvSpPr>
            <p:spPr bwMode="auto">
              <a:xfrm>
                <a:off x="3056" y="2929"/>
                <a:ext cx="2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22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22" h="6">
                    <a:moveTo>
                      <a:pt x="0" y="0"/>
                    </a:moveTo>
                    <a:lnTo>
                      <a:pt x="22" y="0"/>
                    </a:lnTo>
                    <a:lnTo>
                      <a:pt x="22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15" name="Freeform 2007"/>
              <p:cNvSpPr>
                <a:spLocks noEditPoints="1"/>
              </p:cNvSpPr>
              <p:nvPr/>
            </p:nvSpPr>
            <p:spPr bwMode="auto">
              <a:xfrm>
                <a:off x="3056" y="2929"/>
                <a:ext cx="2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22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22" h="5">
                    <a:moveTo>
                      <a:pt x="0" y="0"/>
                    </a:moveTo>
                    <a:lnTo>
                      <a:pt x="22" y="0"/>
                    </a:lnTo>
                    <a:lnTo>
                      <a:pt x="22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16" name="Freeform 2008"/>
              <p:cNvSpPr>
                <a:spLocks noEditPoints="1"/>
              </p:cNvSpPr>
              <p:nvPr/>
            </p:nvSpPr>
            <p:spPr bwMode="auto">
              <a:xfrm>
                <a:off x="3056" y="2929"/>
                <a:ext cx="2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22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22" h="5">
                    <a:moveTo>
                      <a:pt x="0" y="0"/>
                    </a:moveTo>
                    <a:lnTo>
                      <a:pt x="22" y="0"/>
                    </a:lnTo>
                    <a:lnTo>
                      <a:pt x="22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17" name="Freeform 2009"/>
              <p:cNvSpPr>
                <a:spLocks noEditPoints="1"/>
              </p:cNvSpPr>
              <p:nvPr/>
            </p:nvSpPr>
            <p:spPr bwMode="auto">
              <a:xfrm>
                <a:off x="3056" y="2929"/>
                <a:ext cx="2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22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22" h="4">
                    <a:moveTo>
                      <a:pt x="0" y="0"/>
                    </a:moveTo>
                    <a:lnTo>
                      <a:pt x="22" y="0"/>
                    </a:lnTo>
                    <a:lnTo>
                      <a:pt x="22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18" name="Freeform 2010"/>
              <p:cNvSpPr>
                <a:spLocks noEditPoints="1"/>
              </p:cNvSpPr>
              <p:nvPr/>
            </p:nvSpPr>
            <p:spPr bwMode="auto">
              <a:xfrm>
                <a:off x="3056" y="2929"/>
                <a:ext cx="2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22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2" h="3">
                    <a:moveTo>
                      <a:pt x="0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B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19" name="Freeform 2011"/>
              <p:cNvSpPr>
                <a:spLocks noEditPoints="1"/>
              </p:cNvSpPr>
              <p:nvPr/>
            </p:nvSpPr>
            <p:spPr bwMode="auto">
              <a:xfrm>
                <a:off x="3056" y="2929"/>
                <a:ext cx="2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2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2" h="2">
                    <a:moveTo>
                      <a:pt x="0" y="0"/>
                    </a:moveTo>
                    <a:lnTo>
                      <a:pt x="22" y="0"/>
                    </a:lnTo>
                    <a:lnTo>
                      <a:pt x="2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20" name="Freeform 2012"/>
              <p:cNvSpPr>
                <a:spLocks noEditPoints="1"/>
              </p:cNvSpPr>
              <p:nvPr/>
            </p:nvSpPr>
            <p:spPr bwMode="auto">
              <a:xfrm>
                <a:off x="3056" y="2929"/>
                <a:ext cx="2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22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lnTo>
                      <a:pt x="22" y="0"/>
                    </a:lnTo>
                    <a:lnTo>
                      <a:pt x="2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21" name="Freeform 2013"/>
              <p:cNvSpPr>
                <a:spLocks noEditPoints="1"/>
              </p:cNvSpPr>
              <p:nvPr/>
            </p:nvSpPr>
            <p:spPr bwMode="auto">
              <a:xfrm>
                <a:off x="3056" y="2929"/>
                <a:ext cx="2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22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lnTo>
                      <a:pt x="22" y="0"/>
                    </a:lnTo>
                    <a:lnTo>
                      <a:pt x="2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22" name="Rectangle 2014"/>
              <p:cNvSpPr>
                <a:spLocks noChangeArrowheads="1"/>
              </p:cNvSpPr>
              <p:nvPr/>
            </p:nvSpPr>
            <p:spPr bwMode="auto">
              <a:xfrm>
                <a:off x="3035" y="2932"/>
                <a:ext cx="52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23" name="Freeform 2015"/>
              <p:cNvSpPr>
                <a:spLocks noEditPoints="1"/>
              </p:cNvSpPr>
              <p:nvPr/>
            </p:nvSpPr>
            <p:spPr bwMode="auto">
              <a:xfrm>
                <a:off x="2894" y="2923"/>
                <a:ext cx="29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29" y="15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8" y="0"/>
                  </a:cxn>
                  <a:cxn ang="0">
                    <a:pos x="28" y="15"/>
                  </a:cxn>
                  <a:cxn ang="0">
                    <a:pos x="1" y="15"/>
                  </a:cxn>
                  <a:cxn ang="0">
                    <a:pos x="1" y="0"/>
                  </a:cxn>
                </a:cxnLst>
                <a:rect l="0" t="0" r="r" b="b"/>
                <a:pathLst>
                  <a:path w="29" h="15">
                    <a:moveTo>
                      <a:pt x="0" y="0"/>
                    </a:moveTo>
                    <a:lnTo>
                      <a:pt x="29" y="0"/>
                    </a:lnTo>
                    <a:lnTo>
                      <a:pt x="29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28" y="0"/>
                    </a:lnTo>
                    <a:lnTo>
                      <a:pt x="28" y="15"/>
                    </a:lnTo>
                    <a:lnTo>
                      <a:pt x="1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0624" name="Freeform 2016"/>
            <p:cNvSpPr>
              <a:spLocks noEditPoints="1"/>
            </p:cNvSpPr>
            <p:nvPr/>
          </p:nvSpPr>
          <p:spPr bwMode="auto">
            <a:xfrm>
              <a:off x="2727" y="2563"/>
              <a:ext cx="2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27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6" y="0"/>
                </a:cxn>
                <a:cxn ang="0">
                  <a:pos x="26" y="15"/>
                </a:cxn>
                <a:cxn ang="0">
                  <a:pos x="1" y="15"/>
                </a:cxn>
                <a:cxn ang="0">
                  <a:pos x="1" y="0"/>
                </a:cxn>
              </a:cxnLst>
              <a:rect l="0" t="0" r="r" b="b"/>
              <a:pathLst>
                <a:path w="27" h="15">
                  <a:moveTo>
                    <a:pt x="0" y="0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1" y="0"/>
                  </a:moveTo>
                  <a:lnTo>
                    <a:pt x="26" y="0"/>
                  </a:lnTo>
                  <a:lnTo>
                    <a:pt x="26" y="15"/>
                  </a:lnTo>
                  <a:lnTo>
                    <a:pt x="1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25" name="Freeform 2017"/>
            <p:cNvSpPr>
              <a:spLocks noEditPoints="1"/>
            </p:cNvSpPr>
            <p:nvPr/>
          </p:nvSpPr>
          <p:spPr bwMode="auto">
            <a:xfrm>
              <a:off x="2728" y="2563"/>
              <a:ext cx="25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5" y="0"/>
                </a:cxn>
                <a:cxn ang="0">
                  <a:pos x="25" y="15"/>
                </a:cxn>
                <a:cxn ang="0">
                  <a:pos x="1" y="15"/>
                </a:cxn>
                <a:cxn ang="0">
                  <a:pos x="1" y="0"/>
                </a:cxn>
              </a:cxnLst>
              <a:rect l="0" t="0" r="r" b="b"/>
              <a:pathLst>
                <a:path w="25" h="15">
                  <a:moveTo>
                    <a:pt x="0" y="0"/>
                  </a:moveTo>
                  <a:lnTo>
                    <a:pt x="25" y="0"/>
                  </a:lnTo>
                  <a:lnTo>
                    <a:pt x="25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1" y="0"/>
                  </a:moveTo>
                  <a:lnTo>
                    <a:pt x="25" y="0"/>
                  </a:lnTo>
                  <a:lnTo>
                    <a:pt x="25" y="15"/>
                  </a:lnTo>
                  <a:lnTo>
                    <a:pt x="1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AA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26" name="Freeform 2018"/>
            <p:cNvSpPr>
              <a:spLocks noEditPoints="1"/>
            </p:cNvSpPr>
            <p:nvPr/>
          </p:nvSpPr>
          <p:spPr bwMode="auto">
            <a:xfrm>
              <a:off x="2729" y="2563"/>
              <a:ext cx="24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24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3" y="0"/>
                </a:cxn>
                <a:cxn ang="0">
                  <a:pos x="23" y="15"/>
                </a:cxn>
                <a:cxn ang="0">
                  <a:pos x="1" y="15"/>
                </a:cxn>
                <a:cxn ang="0">
                  <a:pos x="1" y="0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lnTo>
                    <a:pt x="24" y="0"/>
                  </a:lnTo>
                  <a:lnTo>
                    <a:pt x="24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1" y="0"/>
                  </a:moveTo>
                  <a:lnTo>
                    <a:pt x="23" y="0"/>
                  </a:lnTo>
                  <a:lnTo>
                    <a:pt x="23" y="15"/>
                  </a:lnTo>
                  <a:lnTo>
                    <a:pt x="1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9D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27" name="Freeform 2019"/>
            <p:cNvSpPr>
              <a:spLocks noEditPoints="1"/>
            </p:cNvSpPr>
            <p:nvPr/>
          </p:nvSpPr>
          <p:spPr bwMode="auto">
            <a:xfrm>
              <a:off x="2730" y="2563"/>
              <a:ext cx="22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21" y="15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22" h="15">
                  <a:moveTo>
                    <a:pt x="0" y="0"/>
                  </a:moveTo>
                  <a:lnTo>
                    <a:pt x="22" y="0"/>
                  </a:lnTo>
                  <a:lnTo>
                    <a:pt x="22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1" y="0"/>
                  </a:lnTo>
                  <a:lnTo>
                    <a:pt x="21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90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28" name="Freeform 2020"/>
            <p:cNvSpPr>
              <a:spLocks noEditPoints="1"/>
            </p:cNvSpPr>
            <p:nvPr/>
          </p:nvSpPr>
          <p:spPr bwMode="auto">
            <a:xfrm>
              <a:off x="2730" y="2563"/>
              <a:ext cx="21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21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0" y="0"/>
                </a:cxn>
                <a:cxn ang="0">
                  <a:pos x="20" y="15"/>
                </a:cxn>
                <a:cxn ang="0">
                  <a:pos x="1" y="15"/>
                </a:cxn>
                <a:cxn ang="0">
                  <a:pos x="1" y="0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21" y="0"/>
                  </a:lnTo>
                  <a:lnTo>
                    <a:pt x="21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1" y="0"/>
                  </a:moveTo>
                  <a:lnTo>
                    <a:pt x="20" y="0"/>
                  </a:lnTo>
                  <a:lnTo>
                    <a:pt x="20" y="15"/>
                  </a:lnTo>
                  <a:lnTo>
                    <a:pt x="1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29" name="Freeform 2021"/>
            <p:cNvSpPr>
              <a:spLocks noEditPoints="1"/>
            </p:cNvSpPr>
            <p:nvPr/>
          </p:nvSpPr>
          <p:spPr bwMode="auto">
            <a:xfrm>
              <a:off x="2731" y="2563"/>
              <a:ext cx="19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19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8" y="0"/>
                </a:cxn>
                <a:cxn ang="0">
                  <a:pos x="18" y="15"/>
                </a:cxn>
                <a:cxn ang="0">
                  <a:pos x="1" y="15"/>
                </a:cxn>
                <a:cxn ang="0">
                  <a:pos x="1" y="0"/>
                </a:cxn>
              </a:cxnLst>
              <a:rect l="0" t="0" r="r" b="b"/>
              <a:pathLst>
                <a:path w="19" h="15">
                  <a:moveTo>
                    <a:pt x="0" y="0"/>
                  </a:moveTo>
                  <a:lnTo>
                    <a:pt x="19" y="0"/>
                  </a:lnTo>
                  <a:lnTo>
                    <a:pt x="19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1" y="0"/>
                  </a:moveTo>
                  <a:lnTo>
                    <a:pt x="18" y="0"/>
                  </a:lnTo>
                  <a:lnTo>
                    <a:pt x="18" y="15"/>
                  </a:lnTo>
                  <a:lnTo>
                    <a:pt x="1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7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30" name="Freeform 2022"/>
            <p:cNvSpPr>
              <a:spLocks noEditPoints="1"/>
            </p:cNvSpPr>
            <p:nvPr/>
          </p:nvSpPr>
          <p:spPr bwMode="auto">
            <a:xfrm>
              <a:off x="2732" y="2563"/>
              <a:ext cx="1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7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7" y="0"/>
                </a:cxn>
                <a:cxn ang="0">
                  <a:pos x="17" y="15"/>
                </a:cxn>
                <a:cxn ang="0">
                  <a:pos x="1" y="15"/>
                </a:cxn>
                <a:cxn ang="0">
                  <a:pos x="1" y="0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lnTo>
                    <a:pt x="17" y="0"/>
                  </a:lnTo>
                  <a:lnTo>
                    <a:pt x="17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1" y="0"/>
                  </a:moveTo>
                  <a:lnTo>
                    <a:pt x="17" y="0"/>
                  </a:lnTo>
                  <a:lnTo>
                    <a:pt x="17" y="15"/>
                  </a:lnTo>
                  <a:lnTo>
                    <a:pt x="1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31" name="Freeform 2023"/>
            <p:cNvSpPr>
              <a:spLocks noEditPoints="1"/>
            </p:cNvSpPr>
            <p:nvPr/>
          </p:nvSpPr>
          <p:spPr bwMode="auto">
            <a:xfrm>
              <a:off x="2733" y="2563"/>
              <a:ext cx="16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5" y="0"/>
                </a:cxn>
                <a:cxn ang="0">
                  <a:pos x="15" y="15"/>
                </a:cxn>
                <a:cxn ang="0">
                  <a:pos x="1" y="15"/>
                </a:cxn>
                <a:cxn ang="0">
                  <a:pos x="1" y="0"/>
                </a:cxn>
              </a:cxnLst>
              <a:rect l="0" t="0" r="r" b="b"/>
              <a:pathLst>
                <a:path w="16" h="15">
                  <a:moveTo>
                    <a:pt x="0" y="0"/>
                  </a:moveTo>
                  <a:lnTo>
                    <a:pt x="16" y="0"/>
                  </a:lnTo>
                  <a:lnTo>
                    <a:pt x="16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1" y="0"/>
                  </a:moveTo>
                  <a:lnTo>
                    <a:pt x="15" y="0"/>
                  </a:lnTo>
                  <a:lnTo>
                    <a:pt x="15" y="15"/>
                  </a:lnTo>
                  <a:lnTo>
                    <a:pt x="1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5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32" name="Freeform 2024"/>
            <p:cNvSpPr>
              <a:spLocks noEditPoints="1"/>
            </p:cNvSpPr>
            <p:nvPr/>
          </p:nvSpPr>
          <p:spPr bwMode="auto">
            <a:xfrm>
              <a:off x="2734" y="2563"/>
              <a:ext cx="14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4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15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14" h="15">
                  <a:moveTo>
                    <a:pt x="0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3" y="0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33" name="Freeform 2025"/>
            <p:cNvSpPr>
              <a:spLocks noEditPoints="1"/>
            </p:cNvSpPr>
            <p:nvPr/>
          </p:nvSpPr>
          <p:spPr bwMode="auto">
            <a:xfrm>
              <a:off x="2734" y="2563"/>
              <a:ext cx="13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2" y="0"/>
                </a:cxn>
                <a:cxn ang="0">
                  <a:pos x="12" y="15"/>
                </a:cxn>
                <a:cxn ang="0">
                  <a:pos x="1" y="15"/>
                </a:cxn>
                <a:cxn ang="0">
                  <a:pos x="1" y="0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lnTo>
                    <a:pt x="13" y="0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lnTo>
                    <a:pt x="12" y="15"/>
                  </a:lnTo>
                  <a:lnTo>
                    <a:pt x="1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31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34" name="Freeform 2026"/>
            <p:cNvSpPr>
              <a:spLocks noEditPoints="1"/>
            </p:cNvSpPr>
            <p:nvPr/>
          </p:nvSpPr>
          <p:spPr bwMode="auto">
            <a:xfrm>
              <a:off x="2735" y="2563"/>
              <a:ext cx="11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1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0" y="0"/>
                </a:cxn>
                <a:cxn ang="0">
                  <a:pos x="10" y="15"/>
                </a:cxn>
                <a:cxn ang="0">
                  <a:pos x="1" y="15"/>
                </a:cxn>
                <a:cxn ang="0">
                  <a:pos x="1" y="0"/>
                </a:cxn>
              </a:cxnLst>
              <a:rect l="0" t="0" r="r" b="b"/>
              <a:pathLst>
                <a:path w="11" h="15">
                  <a:moveTo>
                    <a:pt x="0" y="0"/>
                  </a:moveTo>
                  <a:lnTo>
                    <a:pt x="11" y="0"/>
                  </a:lnTo>
                  <a:lnTo>
                    <a:pt x="11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1" y="0"/>
                  </a:moveTo>
                  <a:lnTo>
                    <a:pt x="10" y="0"/>
                  </a:lnTo>
                  <a:lnTo>
                    <a:pt x="10" y="15"/>
                  </a:lnTo>
                  <a:lnTo>
                    <a:pt x="1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25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35" name="Freeform 2027"/>
            <p:cNvSpPr>
              <a:spLocks noEditPoints="1"/>
            </p:cNvSpPr>
            <p:nvPr/>
          </p:nvSpPr>
          <p:spPr bwMode="auto">
            <a:xfrm>
              <a:off x="2736" y="2563"/>
              <a:ext cx="9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8" y="15"/>
                </a:cxn>
                <a:cxn ang="0">
                  <a:pos x="1" y="15"/>
                </a:cxn>
                <a:cxn ang="0">
                  <a:pos x="1" y="0"/>
                </a:cxn>
              </a:cxnLst>
              <a:rect l="0" t="0" r="r" b="b"/>
              <a:pathLst>
                <a:path w="9" h="15">
                  <a:moveTo>
                    <a:pt x="0" y="0"/>
                  </a:moveTo>
                  <a:lnTo>
                    <a:pt x="9" y="0"/>
                  </a:lnTo>
                  <a:lnTo>
                    <a:pt x="9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1" y="0"/>
                  </a:moveTo>
                  <a:lnTo>
                    <a:pt x="8" y="0"/>
                  </a:lnTo>
                  <a:lnTo>
                    <a:pt x="8" y="15"/>
                  </a:lnTo>
                  <a:lnTo>
                    <a:pt x="1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1C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36" name="Freeform 2028"/>
            <p:cNvSpPr>
              <a:spLocks noEditPoints="1"/>
            </p:cNvSpPr>
            <p:nvPr/>
          </p:nvSpPr>
          <p:spPr bwMode="auto">
            <a:xfrm>
              <a:off x="2737" y="2563"/>
              <a:ext cx="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7" y="0"/>
                </a:cxn>
                <a:cxn ang="0">
                  <a:pos x="7" y="15"/>
                </a:cxn>
                <a:cxn ang="0">
                  <a:pos x="1" y="15"/>
                </a:cxn>
                <a:cxn ang="0">
                  <a:pos x="1" y="0"/>
                </a:cxn>
              </a:cxnLst>
              <a:rect l="0" t="0" r="r" b="b"/>
              <a:pathLst>
                <a:path w="7" h="15">
                  <a:moveTo>
                    <a:pt x="0" y="0"/>
                  </a:moveTo>
                  <a:lnTo>
                    <a:pt x="7" y="0"/>
                  </a:lnTo>
                  <a:lnTo>
                    <a:pt x="7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1" y="0"/>
                  </a:moveTo>
                  <a:lnTo>
                    <a:pt x="7" y="0"/>
                  </a:lnTo>
                  <a:lnTo>
                    <a:pt x="7" y="15"/>
                  </a:lnTo>
                  <a:lnTo>
                    <a:pt x="1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13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37" name="Freeform 2029"/>
            <p:cNvSpPr>
              <a:spLocks noEditPoints="1"/>
            </p:cNvSpPr>
            <p:nvPr/>
          </p:nvSpPr>
          <p:spPr bwMode="auto">
            <a:xfrm>
              <a:off x="2738" y="2563"/>
              <a:ext cx="6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5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6" h="15">
                  <a:moveTo>
                    <a:pt x="0" y="0"/>
                  </a:moveTo>
                  <a:lnTo>
                    <a:pt x="6" y="0"/>
                  </a:lnTo>
                  <a:lnTo>
                    <a:pt x="6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" y="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0C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38" name="Freeform 2030"/>
            <p:cNvSpPr>
              <a:spLocks noEditPoints="1"/>
            </p:cNvSpPr>
            <p:nvPr/>
          </p:nvSpPr>
          <p:spPr bwMode="auto">
            <a:xfrm>
              <a:off x="2738" y="2563"/>
              <a:ext cx="5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1" y="15"/>
                </a:cxn>
                <a:cxn ang="0">
                  <a:pos x="1" y="0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lnTo>
                    <a:pt x="5" y="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1" y="0"/>
                  </a:moveTo>
                  <a:lnTo>
                    <a:pt x="4" y="0"/>
                  </a:lnTo>
                  <a:lnTo>
                    <a:pt x="4" y="15"/>
                  </a:lnTo>
                  <a:lnTo>
                    <a:pt x="1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060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39" name="Freeform 2031"/>
            <p:cNvSpPr>
              <a:spLocks noEditPoints="1"/>
            </p:cNvSpPr>
            <p:nvPr/>
          </p:nvSpPr>
          <p:spPr bwMode="auto">
            <a:xfrm>
              <a:off x="2739" y="2563"/>
              <a:ext cx="3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15"/>
                </a:cxn>
                <a:cxn ang="0">
                  <a:pos x="1" y="15"/>
                </a:cxn>
                <a:cxn ang="0">
                  <a:pos x="1" y="0"/>
                </a:cxn>
              </a:cxnLst>
              <a:rect l="0" t="0" r="r" b="b"/>
              <a:pathLst>
                <a:path w="3" h="15">
                  <a:moveTo>
                    <a:pt x="0" y="0"/>
                  </a:moveTo>
                  <a:lnTo>
                    <a:pt x="3" y="0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1" y="0"/>
                  </a:moveTo>
                  <a:lnTo>
                    <a:pt x="2" y="0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40" name="Freeform 2032"/>
            <p:cNvSpPr>
              <a:spLocks noEditPoints="1"/>
            </p:cNvSpPr>
            <p:nvPr/>
          </p:nvSpPr>
          <p:spPr bwMode="auto">
            <a:xfrm>
              <a:off x="2740" y="2563"/>
              <a:ext cx="1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1" h="15">
                  <a:moveTo>
                    <a:pt x="0" y="0"/>
                  </a:moveTo>
                  <a:lnTo>
                    <a:pt x="1" y="0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41" name="Freeform 2033"/>
            <p:cNvSpPr>
              <a:spLocks/>
            </p:cNvSpPr>
            <p:nvPr/>
          </p:nvSpPr>
          <p:spPr bwMode="auto">
            <a:xfrm>
              <a:off x="2719" y="2366"/>
              <a:ext cx="273" cy="273"/>
            </a:xfrm>
            <a:custGeom>
              <a:avLst/>
              <a:gdLst/>
              <a:ahLst/>
              <a:cxnLst>
                <a:cxn ang="0">
                  <a:pos x="0" y="273"/>
                </a:cxn>
                <a:cxn ang="0">
                  <a:pos x="0" y="189"/>
                </a:cxn>
                <a:cxn ang="0">
                  <a:pos x="28" y="161"/>
                </a:cxn>
                <a:cxn ang="0">
                  <a:pos x="30" y="161"/>
                </a:cxn>
                <a:cxn ang="0">
                  <a:pos x="30" y="30"/>
                </a:cxn>
                <a:cxn ang="0">
                  <a:pos x="61" y="0"/>
                </a:cxn>
                <a:cxn ang="0">
                  <a:pos x="243" y="0"/>
                </a:cxn>
                <a:cxn ang="0">
                  <a:pos x="243" y="91"/>
                </a:cxn>
                <a:cxn ang="0">
                  <a:pos x="235" y="114"/>
                </a:cxn>
                <a:cxn ang="0">
                  <a:pos x="235" y="155"/>
                </a:cxn>
                <a:cxn ang="0">
                  <a:pos x="231" y="159"/>
                </a:cxn>
                <a:cxn ang="0">
                  <a:pos x="273" y="159"/>
                </a:cxn>
                <a:cxn ang="0">
                  <a:pos x="273" y="243"/>
                </a:cxn>
                <a:cxn ang="0">
                  <a:pos x="243" y="273"/>
                </a:cxn>
                <a:cxn ang="0">
                  <a:pos x="0" y="273"/>
                </a:cxn>
              </a:cxnLst>
              <a:rect l="0" t="0" r="r" b="b"/>
              <a:pathLst>
                <a:path w="273" h="273">
                  <a:moveTo>
                    <a:pt x="0" y="273"/>
                  </a:moveTo>
                  <a:lnTo>
                    <a:pt x="0" y="189"/>
                  </a:lnTo>
                  <a:lnTo>
                    <a:pt x="28" y="161"/>
                  </a:lnTo>
                  <a:lnTo>
                    <a:pt x="30" y="161"/>
                  </a:lnTo>
                  <a:lnTo>
                    <a:pt x="30" y="30"/>
                  </a:lnTo>
                  <a:lnTo>
                    <a:pt x="61" y="0"/>
                  </a:lnTo>
                  <a:lnTo>
                    <a:pt x="243" y="0"/>
                  </a:lnTo>
                  <a:lnTo>
                    <a:pt x="243" y="91"/>
                  </a:lnTo>
                  <a:lnTo>
                    <a:pt x="235" y="114"/>
                  </a:lnTo>
                  <a:lnTo>
                    <a:pt x="235" y="155"/>
                  </a:lnTo>
                  <a:lnTo>
                    <a:pt x="231" y="159"/>
                  </a:lnTo>
                  <a:lnTo>
                    <a:pt x="273" y="159"/>
                  </a:lnTo>
                  <a:lnTo>
                    <a:pt x="273" y="243"/>
                  </a:lnTo>
                  <a:lnTo>
                    <a:pt x="243" y="273"/>
                  </a:lnTo>
                  <a:lnTo>
                    <a:pt x="0" y="2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42" name="Rectangle 2034"/>
            <p:cNvSpPr>
              <a:spLocks noChangeArrowheads="1"/>
            </p:cNvSpPr>
            <p:nvPr/>
          </p:nvSpPr>
          <p:spPr bwMode="auto">
            <a:xfrm>
              <a:off x="2642" y="2647"/>
              <a:ext cx="502" cy="2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43" name="Rectangle 2035"/>
            <p:cNvSpPr>
              <a:spLocks noChangeArrowheads="1"/>
            </p:cNvSpPr>
            <p:nvPr/>
          </p:nvSpPr>
          <p:spPr bwMode="auto">
            <a:xfrm>
              <a:off x="2628" y="2643"/>
              <a:ext cx="52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800" b="1">
                  <a:solidFill>
                    <a:srgbClr val="FF0000"/>
                  </a:solidFill>
                  <a:latin typeface="Verdana" pitchFamily="34" charset="0"/>
                </a:rPr>
                <a:t>AuthZ</a:t>
              </a:r>
              <a:br>
                <a:rPr lang="en-US" sz="800" b="1">
                  <a:solidFill>
                    <a:srgbClr val="FF0000"/>
                  </a:solidFill>
                  <a:latin typeface="Verdana" pitchFamily="34" charset="0"/>
                </a:rPr>
              </a:br>
              <a:r>
                <a:rPr lang="en-US" sz="800" b="1">
                  <a:solidFill>
                    <a:srgbClr val="FF0000"/>
                  </a:solidFill>
                  <a:latin typeface="Verdana" pitchFamily="34" charset="0"/>
                </a:rPr>
                <a:t>Federation</a:t>
              </a:r>
              <a:endParaRPr lang="en-US" sz="1000" i="1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70644" name="Rectangle 2036"/>
            <p:cNvSpPr>
              <a:spLocks noChangeArrowheads="1"/>
            </p:cNvSpPr>
            <p:nvPr/>
          </p:nvSpPr>
          <p:spPr bwMode="auto">
            <a:xfrm>
              <a:off x="2694" y="2741"/>
              <a:ext cx="35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800" b="1">
                  <a:solidFill>
                    <a:srgbClr val="FF0000"/>
                  </a:solidFill>
                  <a:latin typeface="Verdana" pitchFamily="34" charset="0"/>
                </a:rPr>
                <a:t>Service</a:t>
              </a:r>
              <a:endParaRPr lang="en-US" sz="1000" i="1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70645" name="Rectangle 2037"/>
            <p:cNvSpPr>
              <a:spLocks noChangeArrowheads="1"/>
            </p:cNvSpPr>
            <p:nvPr/>
          </p:nvSpPr>
          <p:spPr bwMode="auto">
            <a:xfrm>
              <a:off x="2461" y="3171"/>
              <a:ext cx="758" cy="3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46" name="Line 2038"/>
            <p:cNvSpPr>
              <a:spLocks noChangeShapeType="1"/>
            </p:cNvSpPr>
            <p:nvPr/>
          </p:nvSpPr>
          <p:spPr bwMode="auto">
            <a:xfrm>
              <a:off x="2461" y="3520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47" name="Line 2039"/>
            <p:cNvSpPr>
              <a:spLocks noChangeShapeType="1"/>
            </p:cNvSpPr>
            <p:nvPr/>
          </p:nvSpPr>
          <p:spPr bwMode="auto">
            <a:xfrm>
              <a:off x="2493" y="3520"/>
              <a:ext cx="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48" name="Line 2040"/>
            <p:cNvSpPr>
              <a:spLocks noChangeShapeType="1"/>
            </p:cNvSpPr>
            <p:nvPr/>
          </p:nvSpPr>
          <p:spPr bwMode="auto">
            <a:xfrm>
              <a:off x="2526" y="3520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49" name="Line 2041"/>
            <p:cNvSpPr>
              <a:spLocks noChangeShapeType="1"/>
            </p:cNvSpPr>
            <p:nvPr/>
          </p:nvSpPr>
          <p:spPr bwMode="auto">
            <a:xfrm>
              <a:off x="2558" y="3520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50" name="Line 2042"/>
            <p:cNvSpPr>
              <a:spLocks noChangeShapeType="1"/>
            </p:cNvSpPr>
            <p:nvPr/>
          </p:nvSpPr>
          <p:spPr bwMode="auto">
            <a:xfrm>
              <a:off x="2590" y="3520"/>
              <a:ext cx="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51" name="Line 2043"/>
            <p:cNvSpPr>
              <a:spLocks noChangeShapeType="1"/>
            </p:cNvSpPr>
            <p:nvPr/>
          </p:nvSpPr>
          <p:spPr bwMode="auto">
            <a:xfrm>
              <a:off x="2623" y="3520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52" name="Line 2044"/>
            <p:cNvSpPr>
              <a:spLocks noChangeShapeType="1"/>
            </p:cNvSpPr>
            <p:nvPr/>
          </p:nvSpPr>
          <p:spPr bwMode="auto">
            <a:xfrm>
              <a:off x="2655" y="3520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53" name="Line 2045"/>
            <p:cNvSpPr>
              <a:spLocks noChangeShapeType="1"/>
            </p:cNvSpPr>
            <p:nvPr/>
          </p:nvSpPr>
          <p:spPr bwMode="auto">
            <a:xfrm>
              <a:off x="2687" y="3520"/>
              <a:ext cx="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54" name="Line 2046"/>
            <p:cNvSpPr>
              <a:spLocks noChangeShapeType="1"/>
            </p:cNvSpPr>
            <p:nvPr/>
          </p:nvSpPr>
          <p:spPr bwMode="auto">
            <a:xfrm>
              <a:off x="2720" y="3520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55" name="Line 2047"/>
            <p:cNvSpPr>
              <a:spLocks noChangeShapeType="1"/>
            </p:cNvSpPr>
            <p:nvPr/>
          </p:nvSpPr>
          <p:spPr bwMode="auto">
            <a:xfrm>
              <a:off x="2752" y="3520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56" name="Line 2048"/>
            <p:cNvSpPr>
              <a:spLocks noChangeShapeType="1"/>
            </p:cNvSpPr>
            <p:nvPr/>
          </p:nvSpPr>
          <p:spPr bwMode="auto">
            <a:xfrm>
              <a:off x="2784" y="3520"/>
              <a:ext cx="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57" name="Line 2049"/>
            <p:cNvSpPr>
              <a:spLocks noChangeShapeType="1"/>
            </p:cNvSpPr>
            <p:nvPr/>
          </p:nvSpPr>
          <p:spPr bwMode="auto">
            <a:xfrm>
              <a:off x="2817" y="3520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58" name="Line 2050"/>
            <p:cNvSpPr>
              <a:spLocks noChangeShapeType="1"/>
            </p:cNvSpPr>
            <p:nvPr/>
          </p:nvSpPr>
          <p:spPr bwMode="auto">
            <a:xfrm>
              <a:off x="2849" y="3520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59" name="Line 2051"/>
            <p:cNvSpPr>
              <a:spLocks noChangeShapeType="1"/>
            </p:cNvSpPr>
            <p:nvPr/>
          </p:nvSpPr>
          <p:spPr bwMode="auto">
            <a:xfrm>
              <a:off x="2882" y="3520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60" name="Line 2052"/>
            <p:cNvSpPr>
              <a:spLocks noChangeShapeType="1"/>
            </p:cNvSpPr>
            <p:nvPr/>
          </p:nvSpPr>
          <p:spPr bwMode="auto">
            <a:xfrm>
              <a:off x="2914" y="3520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61" name="Line 2053"/>
            <p:cNvSpPr>
              <a:spLocks noChangeShapeType="1"/>
            </p:cNvSpPr>
            <p:nvPr/>
          </p:nvSpPr>
          <p:spPr bwMode="auto">
            <a:xfrm>
              <a:off x="2946" y="3520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62" name="Line 2054"/>
            <p:cNvSpPr>
              <a:spLocks noChangeShapeType="1"/>
            </p:cNvSpPr>
            <p:nvPr/>
          </p:nvSpPr>
          <p:spPr bwMode="auto">
            <a:xfrm>
              <a:off x="2979" y="3520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63" name="Line 2055"/>
            <p:cNvSpPr>
              <a:spLocks noChangeShapeType="1"/>
            </p:cNvSpPr>
            <p:nvPr/>
          </p:nvSpPr>
          <p:spPr bwMode="auto">
            <a:xfrm>
              <a:off x="3011" y="3520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64" name="Line 2056"/>
            <p:cNvSpPr>
              <a:spLocks noChangeShapeType="1"/>
            </p:cNvSpPr>
            <p:nvPr/>
          </p:nvSpPr>
          <p:spPr bwMode="auto">
            <a:xfrm>
              <a:off x="3043" y="3520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65" name="Line 2057"/>
            <p:cNvSpPr>
              <a:spLocks noChangeShapeType="1"/>
            </p:cNvSpPr>
            <p:nvPr/>
          </p:nvSpPr>
          <p:spPr bwMode="auto">
            <a:xfrm>
              <a:off x="3076" y="3520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66" name="Line 2058"/>
            <p:cNvSpPr>
              <a:spLocks noChangeShapeType="1"/>
            </p:cNvSpPr>
            <p:nvPr/>
          </p:nvSpPr>
          <p:spPr bwMode="auto">
            <a:xfrm>
              <a:off x="3108" y="3520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67" name="Line 2059"/>
            <p:cNvSpPr>
              <a:spLocks noChangeShapeType="1"/>
            </p:cNvSpPr>
            <p:nvPr/>
          </p:nvSpPr>
          <p:spPr bwMode="auto">
            <a:xfrm>
              <a:off x="3140" y="3520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68" name="Line 2060"/>
            <p:cNvSpPr>
              <a:spLocks noChangeShapeType="1"/>
            </p:cNvSpPr>
            <p:nvPr/>
          </p:nvSpPr>
          <p:spPr bwMode="auto">
            <a:xfrm>
              <a:off x="3173" y="3520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69" name="Freeform 2061"/>
            <p:cNvSpPr>
              <a:spLocks/>
            </p:cNvSpPr>
            <p:nvPr/>
          </p:nvSpPr>
          <p:spPr bwMode="auto">
            <a:xfrm>
              <a:off x="3205" y="3518"/>
              <a:ext cx="14" cy="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5" y="5"/>
                </a:cxn>
                <a:cxn ang="0">
                  <a:pos x="35" y="0"/>
                </a:cxn>
              </a:cxnLst>
              <a:rect l="0" t="0" r="r" b="b"/>
              <a:pathLst>
                <a:path w="35" h="5">
                  <a:moveTo>
                    <a:pt x="0" y="5"/>
                  </a:moveTo>
                  <a:lnTo>
                    <a:pt x="35" y="5"/>
                  </a:lnTo>
                  <a:lnTo>
                    <a:pt x="35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70" name="Line 2062"/>
            <p:cNvSpPr>
              <a:spLocks noChangeShapeType="1"/>
            </p:cNvSpPr>
            <p:nvPr/>
          </p:nvSpPr>
          <p:spPr bwMode="auto">
            <a:xfrm flipV="1">
              <a:off x="3219" y="3486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71" name="Line 2063"/>
            <p:cNvSpPr>
              <a:spLocks noChangeShapeType="1"/>
            </p:cNvSpPr>
            <p:nvPr/>
          </p:nvSpPr>
          <p:spPr bwMode="auto">
            <a:xfrm flipV="1">
              <a:off x="3219" y="3453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72" name="Line 2064"/>
            <p:cNvSpPr>
              <a:spLocks noChangeShapeType="1"/>
            </p:cNvSpPr>
            <p:nvPr/>
          </p:nvSpPr>
          <p:spPr bwMode="auto">
            <a:xfrm flipV="1">
              <a:off x="3219" y="3421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73" name="Line 2065"/>
            <p:cNvSpPr>
              <a:spLocks noChangeShapeType="1"/>
            </p:cNvSpPr>
            <p:nvPr/>
          </p:nvSpPr>
          <p:spPr bwMode="auto">
            <a:xfrm flipV="1">
              <a:off x="3219" y="3388"/>
              <a:ext cx="1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74" name="Line 2066"/>
            <p:cNvSpPr>
              <a:spLocks noChangeShapeType="1"/>
            </p:cNvSpPr>
            <p:nvPr/>
          </p:nvSpPr>
          <p:spPr bwMode="auto">
            <a:xfrm flipV="1">
              <a:off x="3219" y="3356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75" name="Line 2067"/>
            <p:cNvSpPr>
              <a:spLocks noChangeShapeType="1"/>
            </p:cNvSpPr>
            <p:nvPr/>
          </p:nvSpPr>
          <p:spPr bwMode="auto">
            <a:xfrm flipV="1">
              <a:off x="3219" y="3324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76" name="Line 2068"/>
            <p:cNvSpPr>
              <a:spLocks noChangeShapeType="1"/>
            </p:cNvSpPr>
            <p:nvPr/>
          </p:nvSpPr>
          <p:spPr bwMode="auto">
            <a:xfrm flipV="1">
              <a:off x="3219" y="3291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77" name="Line 2069"/>
            <p:cNvSpPr>
              <a:spLocks noChangeShapeType="1"/>
            </p:cNvSpPr>
            <p:nvPr/>
          </p:nvSpPr>
          <p:spPr bwMode="auto">
            <a:xfrm flipV="1">
              <a:off x="3219" y="3259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78" name="Line 2070"/>
            <p:cNvSpPr>
              <a:spLocks noChangeShapeType="1"/>
            </p:cNvSpPr>
            <p:nvPr/>
          </p:nvSpPr>
          <p:spPr bwMode="auto">
            <a:xfrm flipV="1">
              <a:off x="3219" y="3226"/>
              <a:ext cx="1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79" name="Line 2071"/>
            <p:cNvSpPr>
              <a:spLocks noChangeShapeType="1"/>
            </p:cNvSpPr>
            <p:nvPr/>
          </p:nvSpPr>
          <p:spPr bwMode="auto">
            <a:xfrm flipV="1">
              <a:off x="3219" y="3194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80" name="Freeform 2072"/>
            <p:cNvSpPr>
              <a:spLocks/>
            </p:cNvSpPr>
            <p:nvPr/>
          </p:nvSpPr>
          <p:spPr bwMode="auto">
            <a:xfrm>
              <a:off x="3210" y="3171"/>
              <a:ext cx="9" cy="7"/>
            </a:xfrm>
            <a:custGeom>
              <a:avLst/>
              <a:gdLst/>
              <a:ahLst/>
              <a:cxnLst>
                <a:cxn ang="0">
                  <a:pos x="22" y="18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r" b="b"/>
              <a:pathLst>
                <a:path w="22" h="18">
                  <a:moveTo>
                    <a:pt x="22" y="18"/>
                  </a:move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81" name="Line 2073"/>
            <p:cNvSpPr>
              <a:spLocks noChangeShapeType="1"/>
            </p:cNvSpPr>
            <p:nvPr/>
          </p:nvSpPr>
          <p:spPr bwMode="auto">
            <a:xfrm flipH="1">
              <a:off x="3178" y="317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82" name="Line 2074"/>
            <p:cNvSpPr>
              <a:spLocks noChangeShapeType="1"/>
            </p:cNvSpPr>
            <p:nvPr/>
          </p:nvSpPr>
          <p:spPr bwMode="auto">
            <a:xfrm flipH="1">
              <a:off x="3145" y="3171"/>
              <a:ext cx="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83" name="Line 2075"/>
            <p:cNvSpPr>
              <a:spLocks noChangeShapeType="1"/>
            </p:cNvSpPr>
            <p:nvPr/>
          </p:nvSpPr>
          <p:spPr bwMode="auto">
            <a:xfrm flipH="1">
              <a:off x="3113" y="317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84" name="Line 2076"/>
            <p:cNvSpPr>
              <a:spLocks noChangeShapeType="1"/>
            </p:cNvSpPr>
            <p:nvPr/>
          </p:nvSpPr>
          <p:spPr bwMode="auto">
            <a:xfrm flipH="1">
              <a:off x="3081" y="317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85" name="Line 2077"/>
            <p:cNvSpPr>
              <a:spLocks noChangeShapeType="1"/>
            </p:cNvSpPr>
            <p:nvPr/>
          </p:nvSpPr>
          <p:spPr bwMode="auto">
            <a:xfrm flipH="1">
              <a:off x="3048" y="3171"/>
              <a:ext cx="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86" name="Line 2078"/>
            <p:cNvSpPr>
              <a:spLocks noChangeShapeType="1"/>
            </p:cNvSpPr>
            <p:nvPr/>
          </p:nvSpPr>
          <p:spPr bwMode="auto">
            <a:xfrm flipH="1">
              <a:off x="3016" y="317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87" name="Line 2079"/>
            <p:cNvSpPr>
              <a:spLocks noChangeShapeType="1"/>
            </p:cNvSpPr>
            <p:nvPr/>
          </p:nvSpPr>
          <p:spPr bwMode="auto">
            <a:xfrm flipH="1">
              <a:off x="2984" y="317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88" name="Line 2080"/>
            <p:cNvSpPr>
              <a:spLocks noChangeShapeType="1"/>
            </p:cNvSpPr>
            <p:nvPr/>
          </p:nvSpPr>
          <p:spPr bwMode="auto">
            <a:xfrm flipH="1">
              <a:off x="2951" y="3171"/>
              <a:ext cx="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89" name="Line 2081"/>
            <p:cNvSpPr>
              <a:spLocks noChangeShapeType="1"/>
            </p:cNvSpPr>
            <p:nvPr/>
          </p:nvSpPr>
          <p:spPr bwMode="auto">
            <a:xfrm flipH="1">
              <a:off x="2919" y="317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90" name="Line 2082"/>
            <p:cNvSpPr>
              <a:spLocks noChangeShapeType="1"/>
            </p:cNvSpPr>
            <p:nvPr/>
          </p:nvSpPr>
          <p:spPr bwMode="auto">
            <a:xfrm flipH="1">
              <a:off x="2887" y="317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91" name="Line 2083"/>
            <p:cNvSpPr>
              <a:spLocks noChangeShapeType="1"/>
            </p:cNvSpPr>
            <p:nvPr/>
          </p:nvSpPr>
          <p:spPr bwMode="auto">
            <a:xfrm flipH="1">
              <a:off x="2854" y="3171"/>
              <a:ext cx="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92" name="Line 2084"/>
            <p:cNvSpPr>
              <a:spLocks noChangeShapeType="1"/>
            </p:cNvSpPr>
            <p:nvPr/>
          </p:nvSpPr>
          <p:spPr bwMode="auto">
            <a:xfrm flipH="1">
              <a:off x="2822" y="317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93" name="Line 2085"/>
            <p:cNvSpPr>
              <a:spLocks noChangeShapeType="1"/>
            </p:cNvSpPr>
            <p:nvPr/>
          </p:nvSpPr>
          <p:spPr bwMode="auto">
            <a:xfrm flipH="1">
              <a:off x="2790" y="317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94" name="Line 2086"/>
            <p:cNvSpPr>
              <a:spLocks noChangeShapeType="1"/>
            </p:cNvSpPr>
            <p:nvPr/>
          </p:nvSpPr>
          <p:spPr bwMode="auto">
            <a:xfrm flipH="1">
              <a:off x="2757" y="3171"/>
              <a:ext cx="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95" name="Line 2087"/>
            <p:cNvSpPr>
              <a:spLocks noChangeShapeType="1"/>
            </p:cNvSpPr>
            <p:nvPr/>
          </p:nvSpPr>
          <p:spPr bwMode="auto">
            <a:xfrm flipH="1">
              <a:off x="2725" y="317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96" name="Line 2088"/>
            <p:cNvSpPr>
              <a:spLocks noChangeShapeType="1"/>
            </p:cNvSpPr>
            <p:nvPr/>
          </p:nvSpPr>
          <p:spPr bwMode="auto">
            <a:xfrm flipH="1">
              <a:off x="2693" y="317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97" name="Line 2089"/>
            <p:cNvSpPr>
              <a:spLocks noChangeShapeType="1"/>
            </p:cNvSpPr>
            <p:nvPr/>
          </p:nvSpPr>
          <p:spPr bwMode="auto">
            <a:xfrm flipH="1">
              <a:off x="2660" y="3171"/>
              <a:ext cx="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98" name="Line 2090"/>
            <p:cNvSpPr>
              <a:spLocks noChangeShapeType="1"/>
            </p:cNvSpPr>
            <p:nvPr/>
          </p:nvSpPr>
          <p:spPr bwMode="auto">
            <a:xfrm flipH="1">
              <a:off x="2628" y="317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699" name="Line 2091"/>
            <p:cNvSpPr>
              <a:spLocks noChangeShapeType="1"/>
            </p:cNvSpPr>
            <p:nvPr/>
          </p:nvSpPr>
          <p:spPr bwMode="auto">
            <a:xfrm flipH="1">
              <a:off x="2596" y="317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700" name="Line 2092"/>
            <p:cNvSpPr>
              <a:spLocks noChangeShapeType="1"/>
            </p:cNvSpPr>
            <p:nvPr/>
          </p:nvSpPr>
          <p:spPr bwMode="auto">
            <a:xfrm flipH="1">
              <a:off x="2563" y="3171"/>
              <a:ext cx="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701" name="Line 2093"/>
            <p:cNvSpPr>
              <a:spLocks noChangeShapeType="1"/>
            </p:cNvSpPr>
            <p:nvPr/>
          </p:nvSpPr>
          <p:spPr bwMode="auto">
            <a:xfrm flipH="1">
              <a:off x="2531" y="317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702" name="Line 2094"/>
            <p:cNvSpPr>
              <a:spLocks noChangeShapeType="1"/>
            </p:cNvSpPr>
            <p:nvPr/>
          </p:nvSpPr>
          <p:spPr bwMode="auto">
            <a:xfrm flipH="1">
              <a:off x="2499" y="3171"/>
              <a:ext cx="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703" name="Line 2095"/>
            <p:cNvSpPr>
              <a:spLocks noChangeShapeType="1"/>
            </p:cNvSpPr>
            <p:nvPr/>
          </p:nvSpPr>
          <p:spPr bwMode="auto">
            <a:xfrm flipH="1">
              <a:off x="2466" y="3171"/>
              <a:ext cx="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704" name="Line 2096"/>
            <p:cNvSpPr>
              <a:spLocks noChangeShapeType="1"/>
            </p:cNvSpPr>
            <p:nvPr/>
          </p:nvSpPr>
          <p:spPr bwMode="auto">
            <a:xfrm>
              <a:off x="2461" y="3181"/>
              <a:ext cx="1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705" name="Line 2097"/>
            <p:cNvSpPr>
              <a:spLocks noChangeShapeType="1"/>
            </p:cNvSpPr>
            <p:nvPr/>
          </p:nvSpPr>
          <p:spPr bwMode="auto">
            <a:xfrm>
              <a:off x="2461" y="3214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706" name="Line 2098"/>
            <p:cNvSpPr>
              <a:spLocks noChangeShapeType="1"/>
            </p:cNvSpPr>
            <p:nvPr/>
          </p:nvSpPr>
          <p:spPr bwMode="auto">
            <a:xfrm>
              <a:off x="2461" y="3246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707" name="Line 2099"/>
            <p:cNvSpPr>
              <a:spLocks noChangeShapeType="1"/>
            </p:cNvSpPr>
            <p:nvPr/>
          </p:nvSpPr>
          <p:spPr bwMode="auto">
            <a:xfrm>
              <a:off x="2461" y="3279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708" name="Line 2100"/>
            <p:cNvSpPr>
              <a:spLocks noChangeShapeType="1"/>
            </p:cNvSpPr>
            <p:nvPr/>
          </p:nvSpPr>
          <p:spPr bwMode="auto">
            <a:xfrm>
              <a:off x="2461" y="3311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709" name="Line 2101"/>
            <p:cNvSpPr>
              <a:spLocks noChangeShapeType="1"/>
            </p:cNvSpPr>
            <p:nvPr/>
          </p:nvSpPr>
          <p:spPr bwMode="auto">
            <a:xfrm>
              <a:off x="2461" y="3343"/>
              <a:ext cx="1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710" name="Line 2102"/>
            <p:cNvSpPr>
              <a:spLocks noChangeShapeType="1"/>
            </p:cNvSpPr>
            <p:nvPr/>
          </p:nvSpPr>
          <p:spPr bwMode="auto">
            <a:xfrm>
              <a:off x="2461" y="3376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711" name="Line 2103"/>
            <p:cNvSpPr>
              <a:spLocks noChangeShapeType="1"/>
            </p:cNvSpPr>
            <p:nvPr/>
          </p:nvSpPr>
          <p:spPr bwMode="auto">
            <a:xfrm>
              <a:off x="2461" y="3408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712" name="Line 2104"/>
            <p:cNvSpPr>
              <a:spLocks noChangeShapeType="1"/>
            </p:cNvSpPr>
            <p:nvPr/>
          </p:nvSpPr>
          <p:spPr bwMode="auto">
            <a:xfrm>
              <a:off x="2461" y="3441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713" name="Line 2105"/>
            <p:cNvSpPr>
              <a:spLocks noChangeShapeType="1"/>
            </p:cNvSpPr>
            <p:nvPr/>
          </p:nvSpPr>
          <p:spPr bwMode="auto">
            <a:xfrm>
              <a:off x="2461" y="3473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714" name="Line 2106"/>
            <p:cNvSpPr>
              <a:spLocks noChangeShapeType="1"/>
            </p:cNvSpPr>
            <p:nvPr/>
          </p:nvSpPr>
          <p:spPr bwMode="auto">
            <a:xfrm>
              <a:off x="2461" y="3505"/>
              <a:ext cx="1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715" name="Rectangle 2107"/>
            <p:cNvSpPr>
              <a:spLocks noChangeArrowheads="1"/>
            </p:cNvSpPr>
            <p:nvPr/>
          </p:nvSpPr>
          <p:spPr bwMode="auto">
            <a:xfrm>
              <a:off x="2659" y="3166"/>
              <a:ext cx="368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FF0000"/>
                  </a:solidFill>
                  <a:latin typeface="Verdana" pitchFamily="34" charset="0"/>
                </a:rPr>
                <a:t>Virtual</a:t>
              </a:r>
              <a:endParaRPr lang="en-US" sz="1000" i="1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70716" name="Rectangle 2108"/>
            <p:cNvSpPr>
              <a:spLocks noChangeArrowheads="1"/>
            </p:cNvSpPr>
            <p:nvPr/>
          </p:nvSpPr>
          <p:spPr bwMode="auto">
            <a:xfrm>
              <a:off x="2494" y="3280"/>
              <a:ext cx="70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FF0000"/>
                  </a:solidFill>
                  <a:latin typeface="Verdana" pitchFamily="34" charset="0"/>
                </a:rPr>
                <a:t>Organization</a:t>
              </a:r>
              <a:endParaRPr lang="en-US" sz="1000" i="1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70717" name="Rectangle 2109"/>
            <p:cNvSpPr>
              <a:spLocks noChangeArrowheads="1"/>
            </p:cNvSpPr>
            <p:nvPr/>
          </p:nvSpPr>
          <p:spPr bwMode="auto">
            <a:xfrm>
              <a:off x="2635" y="3394"/>
              <a:ext cx="41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FF0000"/>
                  </a:solidFill>
                  <a:latin typeface="Verdana" pitchFamily="34" charset="0"/>
                </a:rPr>
                <a:t>Domain</a:t>
              </a:r>
              <a:endParaRPr lang="en-US" sz="1000" i="1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grpSp>
          <p:nvGrpSpPr>
            <p:cNvPr id="14" name="Group 2110"/>
            <p:cNvGrpSpPr>
              <a:grpSpLocks/>
            </p:cNvGrpSpPr>
            <p:nvPr/>
          </p:nvGrpSpPr>
          <p:grpSpPr bwMode="auto">
            <a:xfrm>
              <a:off x="2538" y="3702"/>
              <a:ext cx="596" cy="590"/>
              <a:chOff x="152" y="1117"/>
              <a:chExt cx="596" cy="590"/>
            </a:xfrm>
          </p:grpSpPr>
          <p:sp>
            <p:nvSpPr>
              <p:cNvPr id="70719" name="Freeform 2111"/>
              <p:cNvSpPr>
                <a:spLocks noEditPoints="1"/>
              </p:cNvSpPr>
              <p:nvPr/>
            </p:nvSpPr>
            <p:spPr bwMode="auto">
              <a:xfrm>
                <a:off x="249" y="1117"/>
                <a:ext cx="303" cy="243"/>
              </a:xfrm>
              <a:custGeom>
                <a:avLst/>
                <a:gdLst/>
                <a:ahLst/>
                <a:cxnLst>
                  <a:cxn ang="0">
                    <a:pos x="0" y="243"/>
                  </a:cxn>
                  <a:cxn ang="0">
                    <a:pos x="0" y="238"/>
                  </a:cxn>
                  <a:cxn ang="0">
                    <a:pos x="30" y="223"/>
                  </a:cxn>
                  <a:cxn ang="0">
                    <a:pos x="30" y="0"/>
                  </a:cxn>
                  <a:cxn ang="0">
                    <a:pos x="111" y="0"/>
                  </a:cxn>
                  <a:cxn ang="0">
                    <a:pos x="111" y="223"/>
                  </a:cxn>
                  <a:cxn ang="0">
                    <a:pos x="144" y="238"/>
                  </a:cxn>
                  <a:cxn ang="0">
                    <a:pos x="144" y="243"/>
                  </a:cxn>
                  <a:cxn ang="0">
                    <a:pos x="0" y="243"/>
                  </a:cxn>
                  <a:cxn ang="0">
                    <a:pos x="121" y="209"/>
                  </a:cxn>
                  <a:cxn ang="0">
                    <a:pos x="150" y="209"/>
                  </a:cxn>
                  <a:cxn ang="0">
                    <a:pos x="181" y="218"/>
                  </a:cxn>
                  <a:cxn ang="0">
                    <a:pos x="181" y="235"/>
                  </a:cxn>
                  <a:cxn ang="0">
                    <a:pos x="150" y="235"/>
                  </a:cxn>
                  <a:cxn ang="0">
                    <a:pos x="150" y="243"/>
                  </a:cxn>
                  <a:cxn ang="0">
                    <a:pos x="275" y="243"/>
                  </a:cxn>
                  <a:cxn ang="0">
                    <a:pos x="275" y="235"/>
                  </a:cxn>
                  <a:cxn ang="0">
                    <a:pos x="243" y="235"/>
                  </a:cxn>
                  <a:cxn ang="0">
                    <a:pos x="243" y="218"/>
                  </a:cxn>
                  <a:cxn ang="0">
                    <a:pos x="275" y="209"/>
                  </a:cxn>
                  <a:cxn ang="0">
                    <a:pos x="303" y="209"/>
                  </a:cxn>
                  <a:cxn ang="0">
                    <a:pos x="303" y="61"/>
                  </a:cxn>
                  <a:cxn ang="0">
                    <a:pos x="121" y="61"/>
                  </a:cxn>
                  <a:cxn ang="0">
                    <a:pos x="121" y="209"/>
                  </a:cxn>
                </a:cxnLst>
                <a:rect l="0" t="0" r="r" b="b"/>
                <a:pathLst>
                  <a:path w="303" h="243">
                    <a:moveTo>
                      <a:pt x="0" y="243"/>
                    </a:moveTo>
                    <a:lnTo>
                      <a:pt x="0" y="238"/>
                    </a:lnTo>
                    <a:lnTo>
                      <a:pt x="30" y="223"/>
                    </a:lnTo>
                    <a:lnTo>
                      <a:pt x="30" y="0"/>
                    </a:lnTo>
                    <a:lnTo>
                      <a:pt x="111" y="0"/>
                    </a:lnTo>
                    <a:lnTo>
                      <a:pt x="111" y="223"/>
                    </a:lnTo>
                    <a:lnTo>
                      <a:pt x="144" y="238"/>
                    </a:lnTo>
                    <a:lnTo>
                      <a:pt x="144" y="243"/>
                    </a:lnTo>
                    <a:lnTo>
                      <a:pt x="0" y="243"/>
                    </a:lnTo>
                    <a:close/>
                    <a:moveTo>
                      <a:pt x="121" y="209"/>
                    </a:moveTo>
                    <a:lnTo>
                      <a:pt x="150" y="209"/>
                    </a:lnTo>
                    <a:lnTo>
                      <a:pt x="181" y="218"/>
                    </a:lnTo>
                    <a:lnTo>
                      <a:pt x="181" y="235"/>
                    </a:lnTo>
                    <a:lnTo>
                      <a:pt x="150" y="235"/>
                    </a:lnTo>
                    <a:lnTo>
                      <a:pt x="150" y="243"/>
                    </a:lnTo>
                    <a:lnTo>
                      <a:pt x="275" y="243"/>
                    </a:lnTo>
                    <a:lnTo>
                      <a:pt x="275" y="235"/>
                    </a:lnTo>
                    <a:lnTo>
                      <a:pt x="243" y="235"/>
                    </a:lnTo>
                    <a:lnTo>
                      <a:pt x="243" y="218"/>
                    </a:lnTo>
                    <a:lnTo>
                      <a:pt x="275" y="209"/>
                    </a:lnTo>
                    <a:lnTo>
                      <a:pt x="303" y="209"/>
                    </a:lnTo>
                    <a:lnTo>
                      <a:pt x="303" y="61"/>
                    </a:lnTo>
                    <a:lnTo>
                      <a:pt x="121" y="61"/>
                    </a:lnTo>
                    <a:lnTo>
                      <a:pt x="121" y="2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20" name="Line 2112"/>
              <p:cNvSpPr>
                <a:spLocks noChangeShapeType="1"/>
              </p:cNvSpPr>
              <p:nvPr/>
            </p:nvSpPr>
            <p:spPr bwMode="auto">
              <a:xfrm>
                <a:off x="279" y="1340"/>
                <a:ext cx="1" cy="2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21" name="Line 2113"/>
              <p:cNvSpPr>
                <a:spLocks noChangeShapeType="1"/>
              </p:cNvSpPr>
              <p:nvPr/>
            </p:nvSpPr>
            <p:spPr bwMode="auto">
              <a:xfrm>
                <a:off x="360" y="1340"/>
                <a:ext cx="1" cy="2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22" name="Line 2114"/>
              <p:cNvSpPr>
                <a:spLocks noChangeShapeType="1"/>
              </p:cNvSpPr>
              <p:nvPr/>
            </p:nvSpPr>
            <p:spPr bwMode="auto">
              <a:xfrm>
                <a:off x="305" y="1193"/>
                <a:ext cx="3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23" name="Line 2115"/>
              <p:cNvSpPr>
                <a:spLocks noChangeShapeType="1"/>
              </p:cNvSpPr>
              <p:nvPr/>
            </p:nvSpPr>
            <p:spPr bwMode="auto">
              <a:xfrm>
                <a:off x="299" y="1168"/>
                <a:ext cx="4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24" name="Rectangle 2116"/>
              <p:cNvSpPr>
                <a:spLocks noChangeArrowheads="1"/>
              </p:cNvSpPr>
              <p:nvPr/>
            </p:nvSpPr>
            <p:spPr bwMode="auto">
              <a:xfrm>
                <a:off x="289" y="1127"/>
                <a:ext cx="61" cy="142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25" name="Freeform 2117"/>
              <p:cNvSpPr>
                <a:spLocks/>
              </p:cNvSpPr>
              <p:nvPr/>
            </p:nvSpPr>
            <p:spPr bwMode="auto">
              <a:xfrm>
                <a:off x="249" y="1117"/>
                <a:ext cx="144" cy="243"/>
              </a:xfrm>
              <a:custGeom>
                <a:avLst/>
                <a:gdLst/>
                <a:ahLst/>
                <a:cxnLst>
                  <a:cxn ang="0">
                    <a:pos x="0" y="243"/>
                  </a:cxn>
                  <a:cxn ang="0">
                    <a:pos x="0" y="238"/>
                  </a:cxn>
                  <a:cxn ang="0">
                    <a:pos x="30" y="223"/>
                  </a:cxn>
                  <a:cxn ang="0">
                    <a:pos x="30" y="0"/>
                  </a:cxn>
                  <a:cxn ang="0">
                    <a:pos x="111" y="0"/>
                  </a:cxn>
                  <a:cxn ang="0">
                    <a:pos x="111" y="223"/>
                  </a:cxn>
                  <a:cxn ang="0">
                    <a:pos x="144" y="238"/>
                  </a:cxn>
                  <a:cxn ang="0">
                    <a:pos x="144" y="243"/>
                  </a:cxn>
                  <a:cxn ang="0">
                    <a:pos x="0" y="243"/>
                  </a:cxn>
                </a:cxnLst>
                <a:rect l="0" t="0" r="r" b="b"/>
                <a:pathLst>
                  <a:path w="144" h="243">
                    <a:moveTo>
                      <a:pt x="0" y="243"/>
                    </a:moveTo>
                    <a:lnTo>
                      <a:pt x="0" y="238"/>
                    </a:lnTo>
                    <a:lnTo>
                      <a:pt x="30" y="223"/>
                    </a:lnTo>
                    <a:lnTo>
                      <a:pt x="30" y="0"/>
                    </a:lnTo>
                    <a:lnTo>
                      <a:pt x="111" y="0"/>
                    </a:lnTo>
                    <a:lnTo>
                      <a:pt x="111" y="223"/>
                    </a:lnTo>
                    <a:lnTo>
                      <a:pt x="144" y="238"/>
                    </a:lnTo>
                    <a:lnTo>
                      <a:pt x="144" y="243"/>
                    </a:lnTo>
                    <a:lnTo>
                      <a:pt x="0" y="24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26" name="Freeform 2118"/>
              <p:cNvSpPr>
                <a:spLocks/>
              </p:cNvSpPr>
              <p:nvPr/>
            </p:nvSpPr>
            <p:spPr bwMode="auto">
              <a:xfrm>
                <a:off x="370" y="1178"/>
                <a:ext cx="182" cy="182"/>
              </a:xfrm>
              <a:custGeom>
                <a:avLst/>
                <a:gdLst/>
                <a:ahLst/>
                <a:cxnLst>
                  <a:cxn ang="0">
                    <a:pos x="0" y="148"/>
                  </a:cxn>
                  <a:cxn ang="0">
                    <a:pos x="29" y="148"/>
                  </a:cxn>
                  <a:cxn ang="0">
                    <a:pos x="60" y="157"/>
                  </a:cxn>
                  <a:cxn ang="0">
                    <a:pos x="60" y="174"/>
                  </a:cxn>
                  <a:cxn ang="0">
                    <a:pos x="29" y="174"/>
                  </a:cxn>
                  <a:cxn ang="0">
                    <a:pos x="29" y="182"/>
                  </a:cxn>
                  <a:cxn ang="0">
                    <a:pos x="154" y="182"/>
                  </a:cxn>
                  <a:cxn ang="0">
                    <a:pos x="154" y="174"/>
                  </a:cxn>
                  <a:cxn ang="0">
                    <a:pos x="122" y="174"/>
                  </a:cxn>
                  <a:cxn ang="0">
                    <a:pos x="122" y="157"/>
                  </a:cxn>
                  <a:cxn ang="0">
                    <a:pos x="154" y="148"/>
                  </a:cxn>
                  <a:cxn ang="0">
                    <a:pos x="182" y="148"/>
                  </a:cxn>
                  <a:cxn ang="0">
                    <a:pos x="182" y="0"/>
                  </a:cxn>
                  <a:cxn ang="0">
                    <a:pos x="0" y="0"/>
                  </a:cxn>
                  <a:cxn ang="0">
                    <a:pos x="0" y="148"/>
                  </a:cxn>
                </a:cxnLst>
                <a:rect l="0" t="0" r="r" b="b"/>
                <a:pathLst>
                  <a:path w="182" h="182">
                    <a:moveTo>
                      <a:pt x="0" y="148"/>
                    </a:moveTo>
                    <a:lnTo>
                      <a:pt x="29" y="148"/>
                    </a:lnTo>
                    <a:lnTo>
                      <a:pt x="60" y="157"/>
                    </a:lnTo>
                    <a:lnTo>
                      <a:pt x="60" y="174"/>
                    </a:lnTo>
                    <a:lnTo>
                      <a:pt x="29" y="174"/>
                    </a:lnTo>
                    <a:lnTo>
                      <a:pt x="29" y="182"/>
                    </a:lnTo>
                    <a:lnTo>
                      <a:pt x="154" y="182"/>
                    </a:lnTo>
                    <a:lnTo>
                      <a:pt x="154" y="174"/>
                    </a:lnTo>
                    <a:lnTo>
                      <a:pt x="122" y="174"/>
                    </a:lnTo>
                    <a:lnTo>
                      <a:pt x="122" y="157"/>
                    </a:lnTo>
                    <a:lnTo>
                      <a:pt x="154" y="148"/>
                    </a:lnTo>
                    <a:lnTo>
                      <a:pt x="182" y="148"/>
                    </a:lnTo>
                    <a:lnTo>
                      <a:pt x="182" y="0"/>
                    </a:lnTo>
                    <a:lnTo>
                      <a:pt x="0" y="0"/>
                    </a:lnTo>
                    <a:lnTo>
                      <a:pt x="0" y="14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27" name="Line 2119"/>
              <p:cNvSpPr>
                <a:spLocks noChangeShapeType="1"/>
              </p:cNvSpPr>
              <p:nvPr/>
            </p:nvSpPr>
            <p:spPr bwMode="auto">
              <a:xfrm>
                <a:off x="430" y="1352"/>
                <a:ext cx="6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28" name="Line 2120"/>
              <p:cNvSpPr>
                <a:spLocks noChangeShapeType="1"/>
              </p:cNvSpPr>
              <p:nvPr/>
            </p:nvSpPr>
            <p:spPr bwMode="auto">
              <a:xfrm>
                <a:off x="430" y="1335"/>
                <a:ext cx="6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29" name="Line 2121"/>
              <p:cNvSpPr>
                <a:spLocks noChangeShapeType="1"/>
              </p:cNvSpPr>
              <p:nvPr/>
            </p:nvSpPr>
            <p:spPr bwMode="auto">
              <a:xfrm>
                <a:off x="399" y="1326"/>
                <a:ext cx="1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30" name="Freeform 2122"/>
              <p:cNvSpPr>
                <a:spLocks noEditPoints="1"/>
              </p:cNvSpPr>
              <p:nvPr/>
            </p:nvSpPr>
            <p:spPr bwMode="auto">
              <a:xfrm>
                <a:off x="287" y="1279"/>
                <a:ext cx="66" cy="66"/>
              </a:xfrm>
              <a:custGeom>
                <a:avLst/>
                <a:gdLst/>
                <a:ahLst/>
                <a:cxnLst>
                  <a:cxn ang="0">
                    <a:pos x="5" y="41"/>
                  </a:cxn>
                  <a:cxn ang="0">
                    <a:pos x="0" y="0"/>
                  </a:cxn>
                  <a:cxn ang="0">
                    <a:pos x="10" y="41"/>
                  </a:cxn>
                  <a:cxn ang="0">
                    <a:pos x="15" y="0"/>
                  </a:cxn>
                  <a:cxn ang="0">
                    <a:pos x="10" y="41"/>
                  </a:cxn>
                  <a:cxn ang="0">
                    <a:pos x="25" y="41"/>
                  </a:cxn>
                  <a:cxn ang="0">
                    <a:pos x="20" y="0"/>
                  </a:cxn>
                  <a:cxn ang="0">
                    <a:pos x="30" y="41"/>
                  </a:cxn>
                  <a:cxn ang="0">
                    <a:pos x="35" y="0"/>
                  </a:cxn>
                  <a:cxn ang="0">
                    <a:pos x="30" y="41"/>
                  </a:cxn>
                  <a:cxn ang="0">
                    <a:pos x="45" y="41"/>
                  </a:cxn>
                  <a:cxn ang="0">
                    <a:pos x="40" y="0"/>
                  </a:cxn>
                  <a:cxn ang="0">
                    <a:pos x="50" y="41"/>
                  </a:cxn>
                  <a:cxn ang="0">
                    <a:pos x="56" y="0"/>
                  </a:cxn>
                  <a:cxn ang="0">
                    <a:pos x="50" y="41"/>
                  </a:cxn>
                  <a:cxn ang="0">
                    <a:pos x="66" y="41"/>
                  </a:cxn>
                  <a:cxn ang="0">
                    <a:pos x="60" y="0"/>
                  </a:cxn>
                  <a:cxn ang="0">
                    <a:pos x="60" y="66"/>
                  </a:cxn>
                  <a:cxn ang="0">
                    <a:pos x="66" y="46"/>
                  </a:cxn>
                  <a:cxn ang="0">
                    <a:pos x="60" y="66"/>
                  </a:cxn>
                  <a:cxn ang="0">
                    <a:pos x="56" y="66"/>
                  </a:cxn>
                  <a:cxn ang="0">
                    <a:pos x="50" y="46"/>
                  </a:cxn>
                  <a:cxn ang="0">
                    <a:pos x="40" y="66"/>
                  </a:cxn>
                  <a:cxn ang="0">
                    <a:pos x="45" y="46"/>
                  </a:cxn>
                  <a:cxn ang="0">
                    <a:pos x="40" y="66"/>
                  </a:cxn>
                  <a:cxn ang="0">
                    <a:pos x="35" y="66"/>
                  </a:cxn>
                  <a:cxn ang="0">
                    <a:pos x="30" y="46"/>
                  </a:cxn>
                  <a:cxn ang="0">
                    <a:pos x="20" y="66"/>
                  </a:cxn>
                  <a:cxn ang="0">
                    <a:pos x="25" y="46"/>
                  </a:cxn>
                  <a:cxn ang="0">
                    <a:pos x="20" y="66"/>
                  </a:cxn>
                  <a:cxn ang="0">
                    <a:pos x="15" y="66"/>
                  </a:cxn>
                  <a:cxn ang="0">
                    <a:pos x="10" y="46"/>
                  </a:cxn>
                  <a:cxn ang="0">
                    <a:pos x="0" y="66"/>
                  </a:cxn>
                  <a:cxn ang="0">
                    <a:pos x="5" y="46"/>
                  </a:cxn>
                  <a:cxn ang="0">
                    <a:pos x="0" y="66"/>
                  </a:cxn>
                </a:cxnLst>
                <a:rect l="0" t="0" r="r" b="b"/>
                <a:pathLst>
                  <a:path w="66" h="66">
                    <a:moveTo>
                      <a:pt x="0" y="41"/>
                    </a:moveTo>
                    <a:lnTo>
                      <a:pt x="5" y="4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  <a:moveTo>
                      <a:pt x="10" y="41"/>
                    </a:moveTo>
                    <a:lnTo>
                      <a:pt x="15" y="41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10" y="41"/>
                    </a:lnTo>
                    <a:close/>
                    <a:moveTo>
                      <a:pt x="20" y="41"/>
                    </a:moveTo>
                    <a:lnTo>
                      <a:pt x="25" y="41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20" y="41"/>
                    </a:lnTo>
                    <a:close/>
                    <a:moveTo>
                      <a:pt x="30" y="41"/>
                    </a:moveTo>
                    <a:lnTo>
                      <a:pt x="35" y="41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30" y="41"/>
                    </a:lnTo>
                    <a:close/>
                    <a:moveTo>
                      <a:pt x="40" y="41"/>
                    </a:moveTo>
                    <a:lnTo>
                      <a:pt x="45" y="41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40" y="41"/>
                    </a:lnTo>
                    <a:close/>
                    <a:moveTo>
                      <a:pt x="50" y="41"/>
                    </a:moveTo>
                    <a:lnTo>
                      <a:pt x="56" y="41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50" y="41"/>
                    </a:lnTo>
                    <a:close/>
                    <a:moveTo>
                      <a:pt x="60" y="41"/>
                    </a:moveTo>
                    <a:lnTo>
                      <a:pt x="66" y="41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60" y="41"/>
                    </a:lnTo>
                    <a:close/>
                    <a:moveTo>
                      <a:pt x="60" y="66"/>
                    </a:moveTo>
                    <a:lnTo>
                      <a:pt x="66" y="66"/>
                    </a:lnTo>
                    <a:lnTo>
                      <a:pt x="66" y="46"/>
                    </a:lnTo>
                    <a:lnTo>
                      <a:pt x="60" y="46"/>
                    </a:lnTo>
                    <a:lnTo>
                      <a:pt x="60" y="66"/>
                    </a:lnTo>
                    <a:close/>
                    <a:moveTo>
                      <a:pt x="50" y="66"/>
                    </a:moveTo>
                    <a:lnTo>
                      <a:pt x="56" y="66"/>
                    </a:lnTo>
                    <a:lnTo>
                      <a:pt x="56" y="46"/>
                    </a:lnTo>
                    <a:lnTo>
                      <a:pt x="50" y="46"/>
                    </a:lnTo>
                    <a:lnTo>
                      <a:pt x="50" y="66"/>
                    </a:lnTo>
                    <a:close/>
                    <a:moveTo>
                      <a:pt x="40" y="66"/>
                    </a:moveTo>
                    <a:lnTo>
                      <a:pt x="45" y="66"/>
                    </a:lnTo>
                    <a:lnTo>
                      <a:pt x="45" y="46"/>
                    </a:lnTo>
                    <a:lnTo>
                      <a:pt x="40" y="46"/>
                    </a:lnTo>
                    <a:lnTo>
                      <a:pt x="40" y="66"/>
                    </a:lnTo>
                    <a:close/>
                    <a:moveTo>
                      <a:pt x="30" y="66"/>
                    </a:moveTo>
                    <a:lnTo>
                      <a:pt x="35" y="66"/>
                    </a:lnTo>
                    <a:lnTo>
                      <a:pt x="35" y="46"/>
                    </a:lnTo>
                    <a:lnTo>
                      <a:pt x="30" y="46"/>
                    </a:lnTo>
                    <a:lnTo>
                      <a:pt x="30" y="66"/>
                    </a:lnTo>
                    <a:close/>
                    <a:moveTo>
                      <a:pt x="20" y="66"/>
                    </a:moveTo>
                    <a:lnTo>
                      <a:pt x="25" y="66"/>
                    </a:lnTo>
                    <a:lnTo>
                      <a:pt x="25" y="46"/>
                    </a:lnTo>
                    <a:lnTo>
                      <a:pt x="20" y="46"/>
                    </a:lnTo>
                    <a:lnTo>
                      <a:pt x="20" y="66"/>
                    </a:lnTo>
                    <a:close/>
                    <a:moveTo>
                      <a:pt x="10" y="66"/>
                    </a:moveTo>
                    <a:lnTo>
                      <a:pt x="15" y="66"/>
                    </a:lnTo>
                    <a:lnTo>
                      <a:pt x="15" y="46"/>
                    </a:lnTo>
                    <a:lnTo>
                      <a:pt x="10" y="46"/>
                    </a:lnTo>
                    <a:lnTo>
                      <a:pt x="10" y="66"/>
                    </a:lnTo>
                    <a:close/>
                    <a:moveTo>
                      <a:pt x="0" y="66"/>
                    </a:moveTo>
                    <a:lnTo>
                      <a:pt x="5" y="66"/>
                    </a:lnTo>
                    <a:lnTo>
                      <a:pt x="5" y="46"/>
                    </a:lnTo>
                    <a:lnTo>
                      <a:pt x="0" y="4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31" name="Rectangle 2123"/>
              <p:cNvSpPr>
                <a:spLocks noChangeArrowheads="1"/>
              </p:cNvSpPr>
              <p:nvPr/>
            </p:nvSpPr>
            <p:spPr bwMode="auto">
              <a:xfrm>
                <a:off x="294" y="1133"/>
                <a:ext cx="51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32" name="Freeform 2124"/>
              <p:cNvSpPr>
                <a:spLocks/>
              </p:cNvSpPr>
              <p:nvPr/>
            </p:nvSpPr>
            <p:spPr bwMode="auto">
              <a:xfrm>
                <a:off x="294" y="1133"/>
                <a:ext cx="5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46" y="4"/>
                  </a:cxn>
                  <a:cxn ang="0">
                    <a:pos x="51" y="0"/>
                  </a:cxn>
                </a:cxnLst>
                <a:rect l="0" t="0" r="r" b="b"/>
                <a:pathLst>
                  <a:path w="51" h="4">
                    <a:moveTo>
                      <a:pt x="0" y="0"/>
                    </a:moveTo>
                    <a:lnTo>
                      <a:pt x="5" y="4"/>
                    </a:lnTo>
                    <a:lnTo>
                      <a:pt x="46" y="4"/>
                    </a:lnTo>
                    <a:lnTo>
                      <a:pt x="5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33" name="Rectangle 2125"/>
              <p:cNvSpPr>
                <a:spLocks noChangeArrowheads="1"/>
              </p:cNvSpPr>
              <p:nvPr/>
            </p:nvSpPr>
            <p:spPr bwMode="auto">
              <a:xfrm>
                <a:off x="294" y="1158"/>
                <a:ext cx="51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34" name="Rectangle 2126"/>
              <p:cNvSpPr>
                <a:spLocks noChangeArrowheads="1"/>
              </p:cNvSpPr>
              <p:nvPr/>
            </p:nvSpPr>
            <p:spPr bwMode="auto">
              <a:xfrm>
                <a:off x="294" y="1183"/>
                <a:ext cx="51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35" name="Rectangle 2127"/>
              <p:cNvSpPr>
                <a:spLocks noChangeArrowheads="1"/>
              </p:cNvSpPr>
              <p:nvPr/>
            </p:nvSpPr>
            <p:spPr bwMode="auto">
              <a:xfrm>
                <a:off x="294" y="1208"/>
                <a:ext cx="51" cy="2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36" name="Rectangle 2128"/>
              <p:cNvSpPr>
                <a:spLocks noChangeArrowheads="1"/>
              </p:cNvSpPr>
              <p:nvPr/>
            </p:nvSpPr>
            <p:spPr bwMode="auto">
              <a:xfrm>
                <a:off x="294" y="1234"/>
                <a:ext cx="51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37" name="Rectangle 2129"/>
              <p:cNvSpPr>
                <a:spLocks noChangeArrowheads="1"/>
              </p:cNvSpPr>
              <p:nvPr/>
            </p:nvSpPr>
            <p:spPr bwMode="auto">
              <a:xfrm>
                <a:off x="287" y="1279"/>
                <a:ext cx="5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38" name="Rectangle 2130"/>
              <p:cNvSpPr>
                <a:spLocks noChangeArrowheads="1"/>
              </p:cNvSpPr>
              <p:nvPr/>
            </p:nvSpPr>
            <p:spPr bwMode="auto">
              <a:xfrm>
                <a:off x="297" y="1279"/>
                <a:ext cx="5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39" name="Rectangle 2131"/>
              <p:cNvSpPr>
                <a:spLocks noChangeArrowheads="1"/>
              </p:cNvSpPr>
              <p:nvPr/>
            </p:nvSpPr>
            <p:spPr bwMode="auto">
              <a:xfrm>
                <a:off x="307" y="1279"/>
                <a:ext cx="5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40" name="Rectangle 2132"/>
              <p:cNvSpPr>
                <a:spLocks noChangeArrowheads="1"/>
              </p:cNvSpPr>
              <p:nvPr/>
            </p:nvSpPr>
            <p:spPr bwMode="auto">
              <a:xfrm>
                <a:off x="317" y="1279"/>
                <a:ext cx="5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41" name="Rectangle 2133"/>
              <p:cNvSpPr>
                <a:spLocks noChangeArrowheads="1"/>
              </p:cNvSpPr>
              <p:nvPr/>
            </p:nvSpPr>
            <p:spPr bwMode="auto">
              <a:xfrm>
                <a:off x="327" y="1279"/>
                <a:ext cx="5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42" name="Rectangle 2134"/>
              <p:cNvSpPr>
                <a:spLocks noChangeArrowheads="1"/>
              </p:cNvSpPr>
              <p:nvPr/>
            </p:nvSpPr>
            <p:spPr bwMode="auto">
              <a:xfrm>
                <a:off x="337" y="1279"/>
                <a:ext cx="6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43" name="Rectangle 2135"/>
              <p:cNvSpPr>
                <a:spLocks noChangeArrowheads="1"/>
              </p:cNvSpPr>
              <p:nvPr/>
            </p:nvSpPr>
            <p:spPr bwMode="auto">
              <a:xfrm>
                <a:off x="347" y="1279"/>
                <a:ext cx="6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44" name="Rectangle 2136"/>
              <p:cNvSpPr>
                <a:spLocks noChangeArrowheads="1"/>
              </p:cNvSpPr>
              <p:nvPr/>
            </p:nvSpPr>
            <p:spPr bwMode="auto">
              <a:xfrm>
                <a:off x="347" y="1325"/>
                <a:ext cx="6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45" name="Rectangle 2137"/>
              <p:cNvSpPr>
                <a:spLocks noChangeArrowheads="1"/>
              </p:cNvSpPr>
              <p:nvPr/>
            </p:nvSpPr>
            <p:spPr bwMode="auto">
              <a:xfrm>
                <a:off x="337" y="1325"/>
                <a:ext cx="6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46" name="Rectangle 2138"/>
              <p:cNvSpPr>
                <a:spLocks noChangeArrowheads="1"/>
              </p:cNvSpPr>
              <p:nvPr/>
            </p:nvSpPr>
            <p:spPr bwMode="auto">
              <a:xfrm>
                <a:off x="327" y="1325"/>
                <a:ext cx="5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47" name="Rectangle 2139"/>
              <p:cNvSpPr>
                <a:spLocks noChangeArrowheads="1"/>
              </p:cNvSpPr>
              <p:nvPr/>
            </p:nvSpPr>
            <p:spPr bwMode="auto">
              <a:xfrm>
                <a:off x="317" y="1325"/>
                <a:ext cx="5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48" name="Rectangle 2140"/>
              <p:cNvSpPr>
                <a:spLocks noChangeArrowheads="1"/>
              </p:cNvSpPr>
              <p:nvPr/>
            </p:nvSpPr>
            <p:spPr bwMode="auto">
              <a:xfrm>
                <a:off x="307" y="1325"/>
                <a:ext cx="5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49" name="Rectangle 2141"/>
              <p:cNvSpPr>
                <a:spLocks noChangeArrowheads="1"/>
              </p:cNvSpPr>
              <p:nvPr/>
            </p:nvSpPr>
            <p:spPr bwMode="auto">
              <a:xfrm>
                <a:off x="297" y="1325"/>
                <a:ext cx="5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50" name="Rectangle 2142"/>
              <p:cNvSpPr>
                <a:spLocks noChangeArrowheads="1"/>
              </p:cNvSpPr>
              <p:nvPr/>
            </p:nvSpPr>
            <p:spPr bwMode="auto">
              <a:xfrm>
                <a:off x="287" y="1325"/>
                <a:ext cx="5" cy="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51" name="Line 2143"/>
              <p:cNvSpPr>
                <a:spLocks noChangeShapeType="1"/>
              </p:cNvSpPr>
              <p:nvPr/>
            </p:nvSpPr>
            <p:spPr bwMode="auto">
              <a:xfrm flipV="1">
                <a:off x="294" y="1137"/>
                <a:ext cx="5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52" name="Line 2144"/>
              <p:cNvSpPr>
                <a:spLocks noChangeShapeType="1"/>
              </p:cNvSpPr>
              <p:nvPr/>
            </p:nvSpPr>
            <p:spPr bwMode="auto">
              <a:xfrm>
                <a:off x="340" y="1137"/>
                <a:ext cx="5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53" name="Line 2145"/>
              <p:cNvSpPr>
                <a:spLocks noChangeShapeType="1"/>
              </p:cNvSpPr>
              <p:nvPr/>
            </p:nvSpPr>
            <p:spPr bwMode="auto">
              <a:xfrm>
                <a:off x="297" y="1226"/>
                <a:ext cx="3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54" name="Line 2146"/>
              <p:cNvSpPr>
                <a:spLocks noChangeShapeType="1"/>
              </p:cNvSpPr>
              <p:nvPr/>
            </p:nvSpPr>
            <p:spPr bwMode="auto">
              <a:xfrm>
                <a:off x="297" y="1222"/>
                <a:ext cx="3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55" name="Line 2147"/>
              <p:cNvSpPr>
                <a:spLocks noChangeShapeType="1"/>
              </p:cNvSpPr>
              <p:nvPr/>
            </p:nvSpPr>
            <p:spPr bwMode="auto">
              <a:xfrm>
                <a:off x="297" y="1218"/>
                <a:ext cx="3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56" name="Line 2148"/>
              <p:cNvSpPr>
                <a:spLocks noChangeShapeType="1"/>
              </p:cNvSpPr>
              <p:nvPr/>
            </p:nvSpPr>
            <p:spPr bwMode="auto">
              <a:xfrm>
                <a:off x="297" y="1215"/>
                <a:ext cx="3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57" name="Line 2149"/>
              <p:cNvSpPr>
                <a:spLocks noChangeShapeType="1"/>
              </p:cNvSpPr>
              <p:nvPr/>
            </p:nvSpPr>
            <p:spPr bwMode="auto">
              <a:xfrm>
                <a:off x="297" y="1211"/>
                <a:ext cx="3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58" name="Rectangle 2150"/>
              <p:cNvSpPr>
                <a:spLocks noChangeArrowheads="1"/>
              </p:cNvSpPr>
              <p:nvPr/>
            </p:nvSpPr>
            <p:spPr bwMode="auto">
              <a:xfrm>
                <a:off x="319" y="1163"/>
                <a:ext cx="16" cy="1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59" name="Rectangle 2151"/>
              <p:cNvSpPr>
                <a:spLocks noChangeArrowheads="1"/>
              </p:cNvSpPr>
              <p:nvPr/>
            </p:nvSpPr>
            <p:spPr bwMode="auto">
              <a:xfrm>
                <a:off x="334" y="1197"/>
                <a:ext cx="7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60" name="Rectangle 2152"/>
              <p:cNvSpPr>
                <a:spLocks noChangeArrowheads="1"/>
              </p:cNvSpPr>
              <p:nvPr/>
            </p:nvSpPr>
            <p:spPr bwMode="auto">
              <a:xfrm>
                <a:off x="334" y="1211"/>
                <a:ext cx="7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61" name="Rectangle 2153"/>
              <p:cNvSpPr>
                <a:spLocks noChangeArrowheads="1"/>
              </p:cNvSpPr>
              <p:nvPr/>
            </p:nvSpPr>
            <p:spPr bwMode="auto">
              <a:xfrm>
                <a:off x="334" y="1216"/>
                <a:ext cx="7" cy="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62" name="Freeform 2154"/>
              <p:cNvSpPr>
                <a:spLocks noEditPoints="1"/>
              </p:cNvSpPr>
              <p:nvPr/>
            </p:nvSpPr>
            <p:spPr bwMode="auto">
              <a:xfrm>
                <a:off x="312" y="1191"/>
                <a:ext cx="234" cy="12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5" y="5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26" y="129"/>
                  </a:cxn>
                  <a:cxn ang="0">
                    <a:pos x="234" y="129"/>
                  </a:cxn>
                  <a:cxn ang="0">
                    <a:pos x="234" y="127"/>
                  </a:cxn>
                  <a:cxn ang="0">
                    <a:pos x="226" y="127"/>
                  </a:cxn>
                  <a:cxn ang="0">
                    <a:pos x="226" y="129"/>
                  </a:cxn>
                  <a:cxn ang="0">
                    <a:pos x="87" y="101"/>
                  </a:cxn>
                  <a:cxn ang="0">
                    <a:pos x="87" y="16"/>
                  </a:cxn>
                  <a:cxn ang="0">
                    <a:pos x="212" y="16"/>
                  </a:cxn>
                  <a:cxn ang="0">
                    <a:pos x="212" y="101"/>
                  </a:cxn>
                  <a:cxn ang="0">
                    <a:pos x="87" y="101"/>
                  </a:cxn>
                  <a:cxn ang="0">
                    <a:pos x="81" y="107"/>
                  </a:cxn>
                  <a:cxn ang="0">
                    <a:pos x="217" y="107"/>
                  </a:cxn>
                  <a:cxn ang="0">
                    <a:pos x="217" y="10"/>
                  </a:cxn>
                  <a:cxn ang="0">
                    <a:pos x="223" y="10"/>
                  </a:cxn>
                  <a:cxn ang="0">
                    <a:pos x="223" y="4"/>
                  </a:cxn>
                  <a:cxn ang="0">
                    <a:pos x="75" y="4"/>
                  </a:cxn>
                  <a:cxn ang="0">
                    <a:pos x="75" y="112"/>
                  </a:cxn>
                  <a:cxn ang="0">
                    <a:pos x="81" y="112"/>
                  </a:cxn>
                  <a:cxn ang="0">
                    <a:pos x="81" y="107"/>
                  </a:cxn>
                </a:cxnLst>
                <a:rect l="0" t="0" r="r" b="b"/>
                <a:pathLst>
                  <a:path w="234" h="129">
                    <a:moveTo>
                      <a:pt x="0" y="5"/>
                    </a:moveTo>
                    <a:lnTo>
                      <a:pt x="15" y="5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  <a:moveTo>
                      <a:pt x="226" y="129"/>
                    </a:moveTo>
                    <a:lnTo>
                      <a:pt x="234" y="129"/>
                    </a:lnTo>
                    <a:lnTo>
                      <a:pt x="234" y="127"/>
                    </a:lnTo>
                    <a:lnTo>
                      <a:pt x="226" y="127"/>
                    </a:lnTo>
                    <a:lnTo>
                      <a:pt x="226" y="129"/>
                    </a:lnTo>
                    <a:close/>
                    <a:moveTo>
                      <a:pt x="87" y="101"/>
                    </a:moveTo>
                    <a:lnTo>
                      <a:pt x="87" y="16"/>
                    </a:lnTo>
                    <a:lnTo>
                      <a:pt x="212" y="16"/>
                    </a:lnTo>
                    <a:lnTo>
                      <a:pt x="212" y="101"/>
                    </a:lnTo>
                    <a:lnTo>
                      <a:pt x="87" y="101"/>
                    </a:lnTo>
                    <a:close/>
                    <a:moveTo>
                      <a:pt x="81" y="107"/>
                    </a:moveTo>
                    <a:lnTo>
                      <a:pt x="217" y="107"/>
                    </a:lnTo>
                    <a:lnTo>
                      <a:pt x="217" y="10"/>
                    </a:lnTo>
                    <a:lnTo>
                      <a:pt x="223" y="10"/>
                    </a:lnTo>
                    <a:lnTo>
                      <a:pt x="223" y="4"/>
                    </a:lnTo>
                    <a:lnTo>
                      <a:pt x="75" y="4"/>
                    </a:lnTo>
                    <a:lnTo>
                      <a:pt x="75" y="112"/>
                    </a:lnTo>
                    <a:lnTo>
                      <a:pt x="81" y="112"/>
                    </a:lnTo>
                    <a:lnTo>
                      <a:pt x="81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63" name="Rectangle 2155"/>
              <p:cNvSpPr>
                <a:spLocks noChangeArrowheads="1"/>
              </p:cNvSpPr>
              <p:nvPr/>
            </p:nvSpPr>
            <p:spPr bwMode="auto">
              <a:xfrm>
                <a:off x="312" y="1191"/>
                <a:ext cx="15" cy="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64" name="Rectangle 2156"/>
              <p:cNvSpPr>
                <a:spLocks noChangeArrowheads="1"/>
              </p:cNvSpPr>
              <p:nvPr/>
            </p:nvSpPr>
            <p:spPr bwMode="auto">
              <a:xfrm>
                <a:off x="538" y="1318"/>
                <a:ext cx="8" cy="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65" name="Rectangle 2157"/>
              <p:cNvSpPr>
                <a:spLocks noChangeArrowheads="1"/>
              </p:cNvSpPr>
              <p:nvPr/>
            </p:nvSpPr>
            <p:spPr bwMode="auto">
              <a:xfrm>
                <a:off x="399" y="1207"/>
                <a:ext cx="125" cy="8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66" name="Freeform 2158"/>
              <p:cNvSpPr>
                <a:spLocks/>
              </p:cNvSpPr>
              <p:nvPr/>
            </p:nvSpPr>
            <p:spPr bwMode="auto">
              <a:xfrm>
                <a:off x="387" y="1195"/>
                <a:ext cx="148" cy="108"/>
              </a:xfrm>
              <a:custGeom>
                <a:avLst/>
                <a:gdLst/>
                <a:ahLst/>
                <a:cxnLst>
                  <a:cxn ang="0">
                    <a:pos x="6" y="103"/>
                  </a:cxn>
                  <a:cxn ang="0">
                    <a:pos x="142" y="103"/>
                  </a:cxn>
                  <a:cxn ang="0">
                    <a:pos x="142" y="6"/>
                  </a:cxn>
                  <a:cxn ang="0">
                    <a:pos x="148" y="6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08"/>
                  </a:cxn>
                  <a:cxn ang="0">
                    <a:pos x="6" y="108"/>
                  </a:cxn>
                  <a:cxn ang="0">
                    <a:pos x="6" y="103"/>
                  </a:cxn>
                </a:cxnLst>
                <a:rect l="0" t="0" r="r" b="b"/>
                <a:pathLst>
                  <a:path w="148" h="108">
                    <a:moveTo>
                      <a:pt x="6" y="103"/>
                    </a:moveTo>
                    <a:lnTo>
                      <a:pt x="142" y="103"/>
                    </a:lnTo>
                    <a:lnTo>
                      <a:pt x="142" y="6"/>
                    </a:lnTo>
                    <a:lnTo>
                      <a:pt x="148" y="6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6" y="10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67" name="Freeform 2159"/>
              <p:cNvSpPr>
                <a:spLocks/>
              </p:cNvSpPr>
              <p:nvPr/>
            </p:nvSpPr>
            <p:spPr bwMode="auto">
              <a:xfrm>
                <a:off x="370" y="1318"/>
                <a:ext cx="9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0"/>
                  </a:cxn>
                  <a:cxn ang="0">
                    <a:pos x="91" y="8"/>
                  </a:cxn>
                </a:cxnLst>
                <a:rect l="0" t="0" r="r" b="b"/>
                <a:pathLst>
                  <a:path w="91" h="8">
                    <a:moveTo>
                      <a:pt x="0" y="0"/>
                    </a:moveTo>
                    <a:lnTo>
                      <a:pt x="91" y="0"/>
                    </a:lnTo>
                    <a:lnTo>
                      <a:pt x="91" y="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68" name="Line 2160"/>
              <p:cNvSpPr>
                <a:spLocks noChangeShapeType="1"/>
              </p:cNvSpPr>
              <p:nvPr/>
            </p:nvSpPr>
            <p:spPr bwMode="auto">
              <a:xfrm flipV="1">
                <a:off x="416" y="1318"/>
                <a:ext cx="1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69" name="Rectangle 2161"/>
              <p:cNvSpPr>
                <a:spLocks noChangeArrowheads="1"/>
              </p:cNvSpPr>
              <p:nvPr/>
            </p:nvSpPr>
            <p:spPr bwMode="auto">
              <a:xfrm>
                <a:off x="152" y="1365"/>
                <a:ext cx="596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800" b="1">
                    <a:solidFill>
                      <a:srgbClr val="000000"/>
                    </a:solidFill>
                    <a:latin typeface="Verdana" pitchFamily="34" charset="0"/>
                  </a:rPr>
                  <a:t>Federated</a:t>
                </a:r>
                <a:br>
                  <a:rPr lang="en-US" sz="800" b="1">
                    <a:solidFill>
                      <a:srgbClr val="000000"/>
                    </a:solidFill>
                    <a:latin typeface="Verdana" pitchFamily="34" charset="0"/>
                  </a:rPr>
                </a:br>
                <a:r>
                  <a:rPr lang="en-US" sz="800" b="1">
                    <a:solidFill>
                      <a:srgbClr val="000000"/>
                    </a:solidFill>
                    <a:latin typeface="Verdana" pitchFamily="34" charset="0"/>
                  </a:rPr>
                  <a:t>Certification</a:t>
                </a:r>
                <a:br>
                  <a:rPr lang="en-US" sz="800" b="1">
                    <a:solidFill>
                      <a:srgbClr val="000000"/>
                    </a:solidFill>
                    <a:latin typeface="Verdana" pitchFamily="34" charset="0"/>
                  </a:rPr>
                </a:br>
                <a:r>
                  <a:rPr lang="en-US" sz="800" b="1">
                    <a:solidFill>
                      <a:srgbClr val="000000"/>
                    </a:solidFill>
                    <a:latin typeface="Verdana" pitchFamily="34" charset="0"/>
                  </a:rPr>
                  <a:t>Authorities</a:t>
                </a:r>
                <a:endParaRPr lang="en-US" sz="1000" i="1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  <p:sp>
            <p:nvSpPr>
              <p:cNvPr id="70770" name="Line 2162"/>
              <p:cNvSpPr>
                <a:spLocks noChangeShapeType="1"/>
              </p:cNvSpPr>
              <p:nvPr/>
            </p:nvSpPr>
            <p:spPr bwMode="auto">
              <a:xfrm flipH="1">
                <a:off x="601" y="112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0771" name="Line 2163"/>
            <p:cNvSpPr>
              <a:spLocks noChangeShapeType="1"/>
            </p:cNvSpPr>
            <p:nvPr/>
          </p:nvSpPr>
          <p:spPr bwMode="auto">
            <a:xfrm flipV="1">
              <a:off x="3016" y="3249"/>
              <a:ext cx="454" cy="5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0772" name="Line 2164"/>
            <p:cNvSpPr>
              <a:spLocks noChangeShapeType="1"/>
            </p:cNvSpPr>
            <p:nvPr/>
          </p:nvSpPr>
          <p:spPr bwMode="auto">
            <a:xfrm flipH="1" flipV="1">
              <a:off x="2245" y="3249"/>
              <a:ext cx="363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0773" name="Text Box 2165"/>
          <p:cNvSpPr txBox="1">
            <a:spLocks noChangeArrowheads="1"/>
          </p:cNvSpPr>
          <p:nvPr/>
        </p:nvSpPr>
        <p:spPr bwMode="auto">
          <a:xfrm>
            <a:off x="0" y="6114410"/>
            <a:ext cx="9144000" cy="2746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solidFill>
                  <a:srgbClr val="800000"/>
                </a:solidFill>
                <a:latin typeface="Verdana" pitchFamily="34" charset="0"/>
              </a:rPr>
              <a:t>graphic from: Frank </a:t>
            </a:r>
            <a:r>
              <a:rPr lang="en-GB" sz="1200" dirty="0" err="1">
                <a:solidFill>
                  <a:srgbClr val="800000"/>
                </a:solidFill>
                <a:latin typeface="Verdana" pitchFamily="34" charset="0"/>
              </a:rPr>
              <a:t>Siebenlist</a:t>
            </a:r>
            <a:r>
              <a:rPr lang="en-GB" sz="1200" dirty="0">
                <a:solidFill>
                  <a:srgbClr val="800000"/>
                </a:solidFill>
                <a:latin typeface="Verdana" pitchFamily="34" charset="0"/>
              </a:rPr>
              <a:t>, Argonne Natl. Lab, </a:t>
            </a:r>
            <a:r>
              <a:rPr lang="en-GB" sz="1200" i="1" dirty="0">
                <a:solidFill>
                  <a:srgbClr val="800000"/>
                </a:solidFill>
                <a:latin typeface="Verdana" pitchFamily="34" charset="0"/>
              </a:rPr>
              <a:t>Globus Alliance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 of Trust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Authentication</a:t>
            </a:r>
          </a:p>
          <a:p>
            <a:pPr lvl="1"/>
            <a:r>
              <a:rPr lang="en-GB" sz="2000" dirty="0" smtClean="0"/>
              <a:t>Who are you? </a:t>
            </a:r>
          </a:p>
          <a:p>
            <a:pPr lvl="1"/>
            <a:r>
              <a:rPr lang="en-GB" sz="2000" dirty="0" smtClean="0"/>
              <a:t>Who says so?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400" dirty="0" smtClean="0"/>
              <a:t>Authorization</a:t>
            </a:r>
          </a:p>
          <a:p>
            <a:pPr lvl="1"/>
            <a:r>
              <a:rPr lang="en-GB" sz="2000" dirty="0" smtClean="0"/>
              <a:t>Why should I let you in? What are you allowed to do?</a:t>
            </a:r>
          </a:p>
          <a:p>
            <a:pPr lvl="1"/>
            <a:r>
              <a:rPr lang="en-GB" sz="2000" dirty="0" smtClean="0"/>
              <a:t>By whom? </a:t>
            </a:r>
            <a:r>
              <a:rPr lang="en-GB" sz="2000" i="1" dirty="0" smtClean="0"/>
              <a:t>Who </a:t>
            </a:r>
            <a:r>
              <a:rPr lang="en-GB" sz="2000" dirty="0" smtClean="0"/>
              <a:t>said you could do that?</a:t>
            </a:r>
          </a:p>
          <a:p>
            <a:pPr lvl="1"/>
            <a:r>
              <a:rPr lang="en-GB" sz="2000" dirty="0" smtClean="0"/>
              <a:t>Community management and registration</a:t>
            </a:r>
          </a:p>
          <a:p>
            <a:endParaRPr lang="en-GB" sz="2400" dirty="0" smtClean="0"/>
          </a:p>
          <a:p>
            <a:r>
              <a:rPr lang="en-GB" sz="2400" dirty="0" smtClean="0"/>
              <a:t>Accounting (billing and settlement)</a:t>
            </a:r>
          </a:p>
          <a:p>
            <a:r>
              <a:rPr lang="en-GB" sz="2400" dirty="0" smtClean="0"/>
              <a:t>Incident Response</a:t>
            </a:r>
          </a:p>
          <a:p>
            <a:r>
              <a:rPr lang="en-GB" sz="2400" dirty="0" smtClean="0"/>
              <a:t>Compliance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71472" y="2714620"/>
            <a:ext cx="80724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Grid Security Policy ecosystem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User and VO directed policy implementation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57224" y="1928802"/>
            <a:ext cx="7507214" cy="4467786"/>
            <a:chOff x="196850" y="1008063"/>
            <a:chExt cx="9040714" cy="5380422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2484438" y="2909888"/>
              <a:ext cx="4373578" cy="1368425"/>
            </a:xfrm>
            <a:prstGeom prst="horizontalScroll">
              <a:avLst>
                <a:gd name="adj" fmla="val 12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2000" dirty="0" smtClean="0">
                  <a:latin typeface="Arial" charset="0"/>
                </a:rPr>
                <a:t>Grid Security Policy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196850" y="2843213"/>
              <a:ext cx="2139950" cy="1511300"/>
            </a:xfrm>
            <a:prstGeom prst="vertic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latin typeface="Arial" charset="0"/>
                </a:rPr>
                <a:t>Site &amp; VO</a:t>
              </a:r>
            </a:p>
            <a:p>
              <a:pPr>
                <a:spcBef>
                  <a:spcPct val="0"/>
                </a:spcBef>
              </a:pPr>
              <a:r>
                <a:rPr lang="en-US" sz="2000" dirty="0">
                  <a:latin typeface="Arial" charset="0"/>
                </a:rPr>
                <a:t>Policies</a:t>
              </a: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555625" y="1343025"/>
              <a:ext cx="2447925" cy="1295400"/>
            </a:xfrm>
            <a:prstGeom prst="horizont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000">
                  <a:latin typeface="Arial" charset="0"/>
                </a:rPr>
                <a:t>Certification 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latin typeface="Arial" charset="0"/>
                </a:rPr>
                <a:t>Authorities</a:t>
              </a: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6084888" y="1416050"/>
              <a:ext cx="2663825" cy="1150938"/>
            </a:xfrm>
            <a:prstGeom prst="horizont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000">
                  <a:latin typeface="Arial" charset="0"/>
                </a:rPr>
                <a:t>Audit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latin typeface="Arial" charset="0"/>
                </a:rPr>
                <a:t>Requirements</a:t>
              </a: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3603625" y="1008063"/>
              <a:ext cx="2016125" cy="1250950"/>
            </a:xfrm>
            <a:prstGeom prst="vertic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000">
                  <a:latin typeface="Arial" charset="0"/>
                </a:rPr>
                <a:t>Incident 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latin typeface="Arial" charset="0"/>
                </a:rPr>
                <a:t>Response</a:t>
              </a:r>
            </a:p>
          </p:txBody>
        </p:sp>
        <p:cxnSp>
          <p:nvCxnSpPr>
            <p:cNvPr id="12" name="AutoShape 8"/>
            <p:cNvCxnSpPr>
              <a:cxnSpLocks noChangeShapeType="1"/>
              <a:stCxn id="8" idx="3"/>
              <a:endCxn id="7" idx="1"/>
            </p:cNvCxnSpPr>
            <p:nvPr/>
          </p:nvCxnSpPr>
          <p:spPr bwMode="auto">
            <a:xfrm rot="10800000" flipH="1">
              <a:off x="2147888" y="3594101"/>
              <a:ext cx="336550" cy="476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3" name="AutoShape 9"/>
            <p:cNvCxnSpPr>
              <a:cxnSpLocks noChangeShapeType="1"/>
              <a:stCxn id="9" idx="2"/>
              <a:endCxn id="7" idx="0"/>
            </p:cNvCxnSpPr>
            <p:nvPr/>
          </p:nvCxnSpPr>
          <p:spPr bwMode="auto">
            <a:xfrm rot="16200000" flipH="1">
              <a:off x="2923186" y="1332901"/>
              <a:ext cx="604441" cy="2891639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" name="AutoShape 10"/>
            <p:cNvCxnSpPr>
              <a:cxnSpLocks noChangeShapeType="1"/>
              <a:stCxn id="11" idx="2"/>
              <a:endCxn id="7" idx="0"/>
            </p:cNvCxnSpPr>
            <p:nvPr/>
          </p:nvCxnSpPr>
          <p:spPr bwMode="auto">
            <a:xfrm rot="16200000" flipH="1">
              <a:off x="4230493" y="2640207"/>
              <a:ext cx="821928" cy="59539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11"/>
            <p:cNvCxnSpPr>
              <a:cxnSpLocks noChangeShapeType="1"/>
              <a:stCxn id="10" idx="2"/>
              <a:endCxn id="7" idx="0"/>
            </p:cNvCxnSpPr>
            <p:nvPr/>
          </p:nvCxnSpPr>
          <p:spPr bwMode="auto">
            <a:xfrm rot="16200000" flipH="1" flipV="1">
              <a:off x="5715104" y="1379244"/>
              <a:ext cx="657820" cy="274557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12"/>
            <p:cNvCxnSpPr>
              <a:cxnSpLocks noChangeShapeType="1"/>
              <a:endCxn id="7" idx="3"/>
            </p:cNvCxnSpPr>
            <p:nvPr/>
          </p:nvCxnSpPr>
          <p:spPr bwMode="auto">
            <a:xfrm rot="10800000" flipV="1">
              <a:off x="6858016" y="3592513"/>
              <a:ext cx="288910" cy="158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>
              <a:off x="357158" y="4643446"/>
              <a:ext cx="3063875" cy="1355725"/>
            </a:xfrm>
            <a:prstGeom prst="horizont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000">
                  <a:latin typeface="Arial" charset="0"/>
                </a:rPr>
                <a:t>User Registration </a:t>
              </a:r>
              <a:br>
                <a:rPr lang="en-US" sz="2000">
                  <a:latin typeface="Arial" charset="0"/>
                </a:rPr>
              </a:br>
              <a:r>
                <a:rPr lang="en-US" sz="2000">
                  <a:latin typeface="Arial" charset="0"/>
                </a:rPr>
                <a:t>&amp; VO Management</a:t>
              </a:r>
            </a:p>
          </p:txBody>
        </p:sp>
        <p:cxnSp>
          <p:nvCxnSpPr>
            <p:cNvPr id="18" name="AutoShape 14"/>
            <p:cNvCxnSpPr>
              <a:cxnSpLocks noChangeShapeType="1"/>
              <a:stCxn id="7" idx="2"/>
              <a:endCxn id="17" idx="0"/>
            </p:cNvCxnSpPr>
            <p:nvPr/>
          </p:nvCxnSpPr>
          <p:spPr bwMode="auto">
            <a:xfrm rot="16200000" flipH="1" flipV="1">
              <a:off x="2927336" y="3069020"/>
              <a:ext cx="705652" cy="278213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9" name="AutoShape 16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530751" y="4621351"/>
              <a:ext cx="3706813" cy="1352550"/>
            </a:xfrm>
            <a:prstGeom prst="horizont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000">
                  <a:latin typeface="Arial" charset="0"/>
                </a:rPr>
                <a:t>Application Development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latin typeface="Arial" charset="0"/>
                </a:rPr>
                <a:t>&amp; Network Admin Guide</a:t>
              </a:r>
            </a:p>
          </p:txBody>
        </p:sp>
        <p:cxnSp>
          <p:nvCxnSpPr>
            <p:cNvPr id="20" name="AutoShape 17"/>
            <p:cNvCxnSpPr>
              <a:cxnSpLocks noChangeShapeType="1"/>
              <a:stCxn id="7" idx="2"/>
              <a:endCxn id="19" idx="0"/>
            </p:cNvCxnSpPr>
            <p:nvPr/>
          </p:nvCxnSpPr>
          <p:spPr bwMode="auto">
            <a:xfrm rot="16200000" flipH="1">
              <a:off x="5686112" y="3092375"/>
              <a:ext cx="683161" cy="2712929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6948488" y="2924175"/>
              <a:ext cx="2195512" cy="1511300"/>
            </a:xfrm>
            <a:prstGeom prst="vertic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2000">
                  <a:latin typeface="Arial" charset="0"/>
                </a:rPr>
                <a:t>Grid &amp; VO</a:t>
              </a:r>
              <a:endParaRPr lang="en-US" sz="2000">
                <a:latin typeface="Arial" charset="0"/>
              </a:endParaRPr>
            </a:p>
            <a:p>
              <a:pPr>
                <a:spcBef>
                  <a:spcPct val="0"/>
                </a:spcBef>
              </a:pPr>
              <a:r>
                <a:rPr lang="en-GB" sz="2000">
                  <a:latin typeface="Arial" charset="0"/>
                </a:rPr>
                <a:t>AUPs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>
              <a:off x="3466015" y="5137535"/>
              <a:ext cx="2016125" cy="1250950"/>
            </a:xfrm>
            <a:prstGeom prst="vertic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000" dirty="0" smtClean="0">
                  <a:latin typeface="Arial" charset="0"/>
                </a:rPr>
                <a:t>Site </a:t>
              </a:r>
              <a:r>
                <a:rPr lang="en-US" sz="2000" dirty="0" err="1" smtClean="0">
                  <a:latin typeface="Arial" charset="0"/>
                </a:rPr>
                <a:t>Oper</a:t>
              </a:r>
              <a:r>
                <a:rPr lang="en-US" sz="2000" dirty="0" smtClean="0">
                  <a:latin typeface="Arial" charset="0"/>
                </a:rPr>
                <a:t>.</a:t>
              </a:r>
            </a:p>
            <a:p>
              <a:pPr>
                <a:spcBef>
                  <a:spcPct val="0"/>
                </a:spcBef>
              </a:pPr>
              <a:r>
                <a:rPr lang="en-US" sz="2000" dirty="0" smtClean="0"/>
                <a:t>Procedures</a:t>
              </a:r>
              <a:endParaRPr lang="en-US" sz="2400" dirty="0">
                <a:latin typeface="Arial" charset="0"/>
              </a:endParaRPr>
            </a:p>
          </p:txBody>
        </p:sp>
        <p:cxnSp>
          <p:nvCxnSpPr>
            <p:cNvPr id="23" name="AutoShape 10"/>
            <p:cNvCxnSpPr>
              <a:cxnSpLocks noChangeShapeType="1"/>
              <a:stCxn id="7" idx="2"/>
              <a:endCxn id="22" idx="0"/>
            </p:cNvCxnSpPr>
            <p:nvPr/>
          </p:nvCxnSpPr>
          <p:spPr bwMode="auto">
            <a:xfrm rot="16200000" flipH="1" flipV="1">
              <a:off x="4057515" y="4523821"/>
              <a:ext cx="1030276" cy="19715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Authentication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Direct user-to-site </a:t>
            </a:r>
          </a:p>
          <a:p>
            <a:pPr lvl="1"/>
            <a:r>
              <a:rPr lang="en-US" sz="2000" dirty="0" smtClean="0"/>
              <a:t>passwords, enterprise PKI, Kerberos</a:t>
            </a:r>
          </a:p>
          <a:p>
            <a:pPr lvl="1"/>
            <a:r>
              <a:rPr lang="en-US" sz="2000" dirty="0" smtClean="0"/>
              <a:t>Usually with implicit </a:t>
            </a:r>
            <a:r>
              <a:rPr lang="en-US" sz="2000" dirty="0" err="1" smtClean="0"/>
              <a:t>auth</a:t>
            </a:r>
            <a:r>
              <a:rPr lang="en-US" sz="2000" i="1" dirty="0" err="1" smtClean="0"/>
              <a:t>Z</a:t>
            </a:r>
            <a:endParaRPr lang="en-US" sz="2000" i="1" dirty="0" smtClean="0"/>
          </a:p>
          <a:p>
            <a:endParaRPr lang="en-US" dirty="0" smtClean="0"/>
          </a:p>
          <a:p>
            <a:r>
              <a:rPr lang="en-US" dirty="0" smtClean="0"/>
              <a:t>PKI with trusted third parties</a:t>
            </a:r>
          </a:p>
          <a:p>
            <a:endParaRPr lang="en-US" dirty="0" smtClean="0"/>
          </a:p>
          <a:p>
            <a:r>
              <a:rPr lang="en-US" sz="2400" dirty="0" smtClean="0"/>
              <a:t>Federated access</a:t>
            </a:r>
          </a:p>
          <a:p>
            <a:pPr lvl="1"/>
            <a:r>
              <a:rPr lang="en-US" sz="2000" dirty="0" smtClean="0"/>
              <a:t>Controlled &amp; policy based</a:t>
            </a:r>
          </a:p>
          <a:p>
            <a:pPr lvl="1"/>
            <a:r>
              <a:rPr lang="en-US" sz="2000" dirty="0" smtClean="0"/>
              <a:t>‘Free-for-all’, </a:t>
            </a:r>
            <a:r>
              <a:rPr lang="en-US" sz="2000" dirty="0" smtClean="0"/>
              <a:t>e.g., </a:t>
            </a:r>
            <a:r>
              <a:rPr lang="en-US" sz="2000" dirty="0" err="1" smtClean="0"/>
              <a:t>OpenID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Identity </a:t>
            </a:r>
            <a:r>
              <a:rPr lang="en-US" sz="2400" dirty="0" smtClean="0"/>
              <a:t>meta-systems</a:t>
            </a:r>
            <a:endParaRPr lang="en-US" sz="2400" dirty="0" smtClean="0"/>
          </a:p>
          <a:p>
            <a:pPr lvl="1"/>
            <a:r>
              <a:rPr lang="en-US" sz="2000" dirty="0" err="1" smtClean="0"/>
              <a:t>Infocard</a:t>
            </a:r>
            <a:r>
              <a:rPr lang="en-US" sz="2000" dirty="0" smtClean="0"/>
              <a:t> type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214950"/>
            <a:ext cx="1688926" cy="124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:\Home\davidg\UvA\Onderwijs\SNE2008\Aa480562.ch1_brokauthkerb_f01(en-us,MSDN.10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1428736"/>
            <a:ext cx="940401" cy="9461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3234" y="1428736"/>
            <a:ext cx="1191984" cy="92869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071942"/>
            <a:ext cx="1505289" cy="119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 descr="H:\Home\davidg\UvA\Onderwijs\SNE2008\CAarchitectur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460948"/>
            <a:ext cx="1643074" cy="17538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:\Home\davidg\UvA\Onderwijs\SNE2008\CAarchitectu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714884"/>
            <a:ext cx="1338502" cy="14287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application domains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Web </a:t>
            </a:r>
            <a:r>
              <a:rPr lang="en-GB" dirty="0" smtClean="0"/>
              <a:t>access and </a:t>
            </a:r>
            <a:r>
              <a:rPr lang="en-GB" dirty="0" smtClean="0"/>
              <a:t>direct </a:t>
            </a:r>
            <a:r>
              <a:rPr lang="en-GB" dirty="0" smtClean="0"/>
              <a:t>user interactions</a:t>
            </a:r>
          </a:p>
          <a:p>
            <a:pPr lvl="1"/>
            <a:r>
              <a:rPr lang="en-GB" dirty="0" smtClean="0"/>
              <a:t>Moving towards </a:t>
            </a:r>
            <a:r>
              <a:rPr lang="en-GB" dirty="0" err="1" smtClean="0"/>
              <a:t>WebSSO</a:t>
            </a:r>
            <a:r>
              <a:rPr lang="en-GB" dirty="0" smtClean="0"/>
              <a:t> &amp; federations</a:t>
            </a:r>
            <a:endParaRPr lang="en-GB" dirty="0" smtClean="0"/>
          </a:p>
          <a:p>
            <a:pPr lvl="1"/>
            <a:r>
              <a:rPr lang="en-GB" dirty="0" smtClean="0"/>
              <a:t>Or use </a:t>
            </a:r>
            <a:r>
              <a:rPr lang="en-GB" dirty="0" smtClean="0"/>
              <a:t>client PKI where users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already </a:t>
            </a:r>
            <a:r>
              <a:rPr lang="en-GB" dirty="0" smtClean="0"/>
              <a:t>have certificates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Task </a:t>
            </a:r>
            <a:r>
              <a:rPr lang="en-GB" dirty="0" smtClean="0"/>
              <a:t>delegation (compute, data management)</a:t>
            </a:r>
          </a:p>
          <a:p>
            <a:pPr lvl="1"/>
            <a:r>
              <a:rPr lang="en-GB" dirty="0" smtClean="0"/>
              <a:t>PKI </a:t>
            </a:r>
            <a:r>
              <a:rPr lang="en-GB" dirty="0" smtClean="0"/>
              <a:t>‘Trusted Third Party’ based</a:t>
            </a:r>
            <a:endParaRPr lang="en-GB" dirty="0" smtClean="0"/>
          </a:p>
          <a:p>
            <a:pPr lvl="1"/>
            <a:r>
              <a:rPr lang="en-GB" dirty="0" smtClean="0"/>
              <a:t>Augmented with ‘proxy’ (RFC3820) delegation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928802"/>
            <a:ext cx="180636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636"/>
            <a:ext cx="9144000" cy="673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1214422"/>
            <a:ext cx="8286776" cy="954107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Grid Security</a:t>
            </a:r>
            <a:br>
              <a:rPr lang="en-GB" sz="2800" b="1" dirty="0" smtClean="0">
                <a:solidFill>
                  <a:schemeClr val="bg1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dealing with user-centric collaborations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Grid authentication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000" dirty="0" smtClean="0">
                <a:solidFill>
                  <a:srgbClr val="990000"/>
                </a:solidFill>
              </a:rPr>
              <a:t>With emergence of production grids: need for providing </a:t>
            </a:r>
            <a:r>
              <a:rPr lang="en-GB" sz="2000" i="1" dirty="0" smtClean="0">
                <a:solidFill>
                  <a:srgbClr val="990000"/>
                </a:solidFill>
              </a:rPr>
              <a:t>cross-national</a:t>
            </a:r>
            <a:r>
              <a:rPr lang="en-GB" sz="2000" dirty="0" smtClean="0">
                <a:solidFill>
                  <a:srgbClr val="990000"/>
                </a:solidFill>
              </a:rPr>
              <a:t> trust</a:t>
            </a:r>
            <a:br>
              <a:rPr lang="en-GB" sz="2000" dirty="0" smtClean="0">
                <a:solidFill>
                  <a:srgbClr val="990000"/>
                </a:solidFill>
              </a:rPr>
            </a:br>
            <a:endParaRPr lang="en-GB" sz="2000" dirty="0" smtClean="0">
              <a:solidFill>
                <a:srgbClr val="990000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000" dirty="0" smtClean="0"/>
              <a:t>Driven by resource owner – ‘relying party’ – needs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rgbClr val="990000"/>
                </a:solidFill>
              </a:rPr>
              <a:t>independent of users and </a:t>
            </a:r>
            <a:r>
              <a:rPr lang="en-GB" sz="2000" dirty="0" err="1" smtClean="0">
                <a:solidFill>
                  <a:srgbClr val="990000"/>
                </a:solidFill>
              </a:rPr>
              <a:t>Vos</a:t>
            </a:r>
            <a:r>
              <a:rPr lang="en-GB" sz="2000" dirty="0" smtClean="0">
                <a:solidFill>
                  <a:srgbClr val="990000"/>
                </a:solidFill>
              </a:rPr>
              <a:t>, who have a conflict of interest</a:t>
            </a:r>
          </a:p>
          <a:p>
            <a:pPr>
              <a:lnSpc>
                <a:spcPct val="90000"/>
              </a:lnSpc>
            </a:pPr>
            <a:endParaRPr lang="en-GB" sz="2000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rgbClr val="990000"/>
                </a:solidFill>
              </a:rPr>
              <a:t>National PKI?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in general uptake of 1999/93/EC and e-Identification is (too) slow</a:t>
            </a:r>
            <a:endParaRPr lang="en-GB" sz="2000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rgbClr val="990000"/>
                </a:solidFill>
              </a:rPr>
              <a:t>Various commercial providers?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Main commercial drive: secure web servers based on PKI</a:t>
            </a:r>
          </a:p>
          <a:p>
            <a:pPr lvl="1">
              <a:lnSpc>
                <a:spcPct val="90000"/>
              </a:lnSpc>
            </a:pPr>
            <a:r>
              <a:rPr lang="en-GB" sz="1800" dirty="0" err="1" smtClean="0"/>
              <a:t>Comodo</a:t>
            </a:r>
            <a:r>
              <a:rPr lang="en-GB" sz="1800" dirty="0" smtClean="0"/>
              <a:t>, </a:t>
            </a:r>
            <a:r>
              <a:rPr lang="en-GB" sz="1800" dirty="0" err="1" smtClean="0"/>
              <a:t>Verisign</a:t>
            </a:r>
            <a:r>
              <a:rPr lang="en-GB" sz="1800" dirty="0" smtClean="0"/>
              <a:t>, Global Sign, </a:t>
            </a:r>
            <a:r>
              <a:rPr lang="en-GB" sz="1800" dirty="0" err="1" smtClean="0"/>
              <a:t>Thawte</a:t>
            </a:r>
            <a:r>
              <a:rPr lang="en-GB" sz="1800" dirty="0" smtClean="0"/>
              <a:t>, </a:t>
            </a:r>
            <a:r>
              <a:rPr lang="en-GB" sz="1800" dirty="0" err="1" smtClean="0"/>
              <a:t>Verisign</a:t>
            </a:r>
            <a:r>
              <a:rPr lang="en-GB" sz="1800" dirty="0" smtClean="0"/>
              <a:t>, </a:t>
            </a:r>
            <a:r>
              <a:rPr lang="en-GB" sz="1800" dirty="0" err="1" smtClean="0"/>
              <a:t>SwissPost</a:t>
            </a:r>
            <a:r>
              <a:rPr lang="en-GB" sz="1800" dirty="0" smtClean="0"/>
              <a:t>, …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primary market is </a:t>
            </a:r>
            <a:r>
              <a:rPr lang="en-GB" sz="1800" i="1" dirty="0" smtClean="0"/>
              <a:t>server</a:t>
            </a:r>
            <a:r>
              <a:rPr lang="en-GB" sz="1800" dirty="0" smtClean="0"/>
              <a:t> authentication, not end-user identities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use of commercial CAs solves the ‘pop-up’ problem</a:t>
            </a:r>
            <a:br>
              <a:rPr lang="en-GB" sz="1800" dirty="0" smtClean="0"/>
            </a:br>
            <a:r>
              <a:rPr lang="en-GB" sz="1800" dirty="0" smtClean="0"/>
              <a:t>... so for (web) servers a pop-up free service is actually needed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rgbClr val="990000"/>
                </a:solidFill>
              </a:rPr>
              <a:t>Grass-roots CAs?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usually project specific, and without documented policies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unsuitable for the ‘production’ infrastructure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2009-11-25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Grid Security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E019-3E18-4923-B79C-77DA03E6E38D}" type="slidenum">
              <a:rPr lang="en-GB"/>
              <a:pPr/>
              <a:t>21</a:t>
            </a:fld>
            <a:endParaRPr lang="en-GB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Building a grid </a:t>
            </a:r>
            <a:r>
              <a:rPr lang="en-GB" sz="2400" dirty="0"/>
              <a:t>authentication infrastructures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472518" cy="4768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990000"/>
                </a:solidFill>
              </a:rPr>
              <a:t>Grid </a:t>
            </a:r>
            <a:r>
              <a:rPr lang="en-GB" sz="2400" dirty="0" smtClean="0">
                <a:solidFill>
                  <a:srgbClr val="990000"/>
                </a:solidFill>
              </a:rPr>
              <a:t>research/academic </a:t>
            </a:r>
            <a:r>
              <a:rPr lang="en-GB" sz="2400" dirty="0">
                <a:solidFill>
                  <a:srgbClr val="990000"/>
                </a:solidFill>
              </a:rPr>
              <a:t>PKIs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started off with pre-existing CAs, and some new </a:t>
            </a:r>
            <a:r>
              <a:rPr lang="en-GB" sz="2000" dirty="0" smtClean="0"/>
              <a:t>ones</a:t>
            </a: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en-GB" sz="2000" dirty="0"/>
              <a:t>‘reasonable’ assurance </a:t>
            </a:r>
            <a:r>
              <a:rPr lang="en-GB" sz="2000" dirty="0" smtClean="0"/>
              <a:t>based </a:t>
            </a:r>
            <a:r>
              <a:rPr lang="en-GB" sz="2000" dirty="0"/>
              <a:t>on </a:t>
            </a:r>
            <a:r>
              <a:rPr lang="en-GB" sz="2000" dirty="0" smtClean="0"/>
              <a:t>documented procedures</a:t>
            </a: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en-GB" sz="2000" dirty="0" smtClean="0"/>
              <a:t>single </a:t>
            </a:r>
            <a:r>
              <a:rPr lang="en-GB" sz="2000" dirty="0"/>
              <a:t>assurance level inspired by grid-relying party** requirements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using a threshold model: </a:t>
            </a:r>
            <a:r>
              <a:rPr lang="en-GB" sz="2000" i="1" dirty="0"/>
              <a:t>minimum </a:t>
            </a:r>
            <a:r>
              <a:rPr lang="en-GB" sz="2000" i="1" dirty="0" smtClean="0"/>
              <a:t>requirements</a:t>
            </a:r>
            <a:endParaRPr lang="en-GB" sz="2000" i="1" dirty="0"/>
          </a:p>
          <a:p>
            <a:pPr>
              <a:lnSpc>
                <a:spcPct val="90000"/>
              </a:lnSpc>
            </a:pPr>
            <a:endParaRPr lang="en-GB" sz="240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rgbClr val="A50021"/>
                </a:solidFill>
              </a:rPr>
              <a:t>Grid </a:t>
            </a:r>
            <a:r>
              <a:rPr lang="en-GB" sz="2400" dirty="0">
                <a:solidFill>
                  <a:srgbClr val="A50021"/>
                </a:solidFill>
              </a:rPr>
              <a:t>CA coordination </a:t>
            </a:r>
            <a:r>
              <a:rPr lang="en-GB" sz="2400" dirty="0" smtClean="0">
                <a:solidFill>
                  <a:srgbClr val="A50021"/>
                </a:solidFill>
              </a:rPr>
              <a:t>driven </a:t>
            </a:r>
            <a:r>
              <a:rPr lang="en-GB" sz="2400" dirty="0">
                <a:solidFill>
                  <a:srgbClr val="A50021"/>
                </a:solidFill>
              </a:rPr>
              <a:t>by </a:t>
            </a:r>
            <a:r>
              <a:rPr lang="en-GB" sz="2400" dirty="0" smtClean="0">
                <a:solidFill>
                  <a:srgbClr val="A50021"/>
                </a:solidFill>
              </a:rPr>
              <a:t>2000 need </a:t>
            </a:r>
            <a:r>
              <a:rPr lang="en-GB" sz="2400" dirty="0">
                <a:solidFill>
                  <a:srgbClr val="A50021"/>
                </a:solidFill>
              </a:rPr>
              <a:t>to solve </a:t>
            </a:r>
            <a:r>
              <a:rPr lang="en-GB" sz="2400" dirty="0" smtClean="0">
                <a:solidFill>
                  <a:srgbClr val="A50021"/>
                </a:solidFill>
              </a:rPr>
              <a:t/>
            </a:r>
            <a:br>
              <a:rPr lang="en-GB" sz="2400" dirty="0" smtClean="0">
                <a:solidFill>
                  <a:srgbClr val="A50021"/>
                </a:solidFill>
              </a:rPr>
            </a:br>
            <a:r>
              <a:rPr lang="en-GB" sz="2400" dirty="0" smtClean="0">
                <a:solidFill>
                  <a:srgbClr val="A50021"/>
                </a:solidFill>
              </a:rPr>
              <a:t>cross-national </a:t>
            </a:r>
            <a:r>
              <a:rPr lang="en-GB" sz="2400" dirty="0">
                <a:solidFill>
                  <a:srgbClr val="A50021"/>
                </a:solidFill>
              </a:rPr>
              <a:t>authentication issues </a:t>
            </a:r>
            <a:r>
              <a:rPr lang="en-GB" sz="2400" i="1" dirty="0">
                <a:solidFill>
                  <a:srgbClr val="A50021"/>
                </a:solidFill>
              </a:rPr>
              <a:t>right </a:t>
            </a:r>
            <a:r>
              <a:rPr lang="en-GB" sz="2400" i="1" dirty="0" smtClean="0">
                <a:solidFill>
                  <a:srgbClr val="A50021"/>
                </a:solidFill>
              </a:rPr>
              <a:t>now</a:t>
            </a:r>
            <a:endParaRPr lang="en-GB" sz="2400" dirty="0" smtClean="0">
              <a:solidFill>
                <a:srgbClr val="A5002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separation of </a:t>
            </a:r>
            <a:r>
              <a:rPr lang="en-GB" sz="2000" dirty="0" err="1" smtClean="0"/>
              <a:t>AuthN</a:t>
            </a:r>
            <a:r>
              <a:rPr lang="en-GB" sz="2000" dirty="0" smtClean="0"/>
              <a:t> and </a:t>
            </a:r>
            <a:r>
              <a:rPr lang="en-GB" sz="2000" dirty="0" err="1" smtClean="0"/>
              <a:t>AuthZ</a:t>
            </a:r>
            <a:r>
              <a:rPr lang="en-GB" sz="2000" dirty="0" smtClean="0"/>
              <a:t> allowed progress in the area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the </a:t>
            </a:r>
            <a:r>
              <a:rPr lang="en-GB" sz="2000" dirty="0"/>
              <a:t>policies convinced enough resource providers </a:t>
            </a:r>
            <a:br>
              <a:rPr lang="en-GB" sz="2000" dirty="0"/>
            </a:br>
            <a:r>
              <a:rPr lang="en-GB" sz="2000" dirty="0"/>
              <a:t>to ‘trust’ the </a:t>
            </a:r>
            <a:r>
              <a:rPr lang="en-GB" sz="2000" dirty="0" err="1"/>
              <a:t>AuthN</a:t>
            </a:r>
            <a:r>
              <a:rPr lang="en-GB" sz="2000" dirty="0"/>
              <a:t> assertions 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there were and are individuals all over Europe (and the world) that need access to these resource </a:t>
            </a:r>
            <a:r>
              <a:rPr lang="en-GB" sz="2000" dirty="0" smtClean="0"/>
              <a:t>providers</a:t>
            </a:r>
            <a:endParaRPr lang="en-GB" sz="2000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2009-11-25</a:t>
            </a:r>
            <a:endParaRPr lang="en-GB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Grid Security</a:t>
            </a:r>
            <a:endParaRPr lang="en-GB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9877-5773-4D8F-80D4-A51964A3D67D}" type="slidenum">
              <a:rPr lang="en-GB"/>
              <a:pPr/>
              <a:t>22</a:t>
            </a:fld>
            <a:endParaRPr lang="en-GB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Federation Model for Grid Authentication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463925"/>
            <a:ext cx="8763000" cy="286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rgbClr val="990000"/>
                </a:solidFill>
              </a:rPr>
              <a:t>Federation </a:t>
            </a:r>
            <a:r>
              <a:rPr lang="en-GB" sz="2000" dirty="0">
                <a:solidFill>
                  <a:srgbClr val="990000"/>
                </a:solidFill>
              </a:rPr>
              <a:t>of </a:t>
            </a:r>
            <a:r>
              <a:rPr lang="en-GB" sz="2000" dirty="0" smtClean="0">
                <a:solidFill>
                  <a:srgbClr val="990000"/>
                </a:solidFill>
              </a:rPr>
              <a:t>independent </a:t>
            </a:r>
            <a:r>
              <a:rPr lang="en-GB" sz="2000" dirty="0">
                <a:solidFill>
                  <a:srgbClr val="990000"/>
                </a:solidFill>
              </a:rPr>
              <a:t>CAs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common </a:t>
            </a:r>
            <a:r>
              <a:rPr lang="en-GB" sz="1800" b="1" dirty="0"/>
              <a:t>minimum requirements</a:t>
            </a:r>
            <a:r>
              <a:rPr lang="en-GB" sz="1800" dirty="0"/>
              <a:t> (in various flavours)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trust domain as required by users and relying parties</a:t>
            </a:r>
            <a:br>
              <a:rPr lang="en-GB" sz="1800" dirty="0"/>
            </a:br>
            <a:r>
              <a:rPr lang="en-GB" sz="1800" i="1" dirty="0"/>
              <a:t>where relying party is (an assembly of) resource providers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defined and peer-reviewed acceptance process</a:t>
            </a:r>
          </a:p>
          <a:p>
            <a:pPr lvl="1"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rgbClr val="990000"/>
                </a:solidFill>
              </a:rPr>
              <a:t>No </a:t>
            </a:r>
            <a:r>
              <a:rPr lang="en-GB" sz="2000" dirty="0" smtClean="0">
                <a:solidFill>
                  <a:srgbClr val="990000"/>
                </a:solidFill>
              </a:rPr>
              <a:t>single </a:t>
            </a:r>
            <a:r>
              <a:rPr lang="en-GB" sz="2000" dirty="0">
                <a:solidFill>
                  <a:srgbClr val="990000"/>
                </a:solidFill>
              </a:rPr>
              <a:t>top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leverage </a:t>
            </a:r>
            <a:r>
              <a:rPr lang="en-GB" sz="1800" dirty="0"/>
              <a:t>of national efforts and </a:t>
            </a:r>
            <a:r>
              <a:rPr lang="en-GB" sz="1800" dirty="0" smtClean="0"/>
              <a:t>complementarities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Allow paced regional development, organisation and customisation</a:t>
            </a:r>
            <a:endParaRPr lang="en-GB" sz="1800" dirty="0"/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438150" y="1000125"/>
            <a:ext cx="4440238" cy="2368550"/>
          </a:xfrm>
          <a:prstGeom prst="cloudCallout">
            <a:avLst>
              <a:gd name="adj1" fmla="val 4810"/>
              <a:gd name="adj2" fmla="val 0"/>
            </a:avLst>
          </a:prstGeom>
          <a:solidFill>
            <a:srgbClr val="66FF99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sz="2000">
              <a:latin typeface="Verdana" pitchFamily="34" charset="0"/>
            </a:endParaRPr>
          </a:p>
        </p:txBody>
      </p:sp>
      <p:sp>
        <p:nvSpPr>
          <p:cNvPr id="101381" name="AutoShape 5"/>
          <p:cNvSpPr>
            <a:spLocks noChangeArrowheads="1"/>
          </p:cNvSpPr>
          <p:nvPr/>
        </p:nvSpPr>
        <p:spPr bwMode="auto">
          <a:xfrm>
            <a:off x="1139825" y="1524000"/>
            <a:ext cx="1103313" cy="538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00">
                <a:latin typeface="Verdana" pitchFamily="34" charset="0"/>
              </a:rPr>
              <a:t>CA 1</a:t>
            </a:r>
          </a:p>
        </p:txBody>
      </p:sp>
      <p:sp>
        <p:nvSpPr>
          <p:cNvPr id="101382" name="AutoShape 6"/>
          <p:cNvSpPr>
            <a:spLocks noChangeArrowheads="1"/>
          </p:cNvSpPr>
          <p:nvPr/>
        </p:nvSpPr>
        <p:spPr bwMode="auto">
          <a:xfrm>
            <a:off x="2597150" y="1341438"/>
            <a:ext cx="1103313" cy="538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00">
                <a:latin typeface="Verdana" pitchFamily="34" charset="0"/>
              </a:rPr>
              <a:t>CA 2</a:t>
            </a:r>
          </a:p>
        </p:txBody>
      </p:sp>
      <p:sp>
        <p:nvSpPr>
          <p:cNvPr id="101383" name="AutoShape 7"/>
          <p:cNvSpPr>
            <a:spLocks noChangeArrowheads="1"/>
          </p:cNvSpPr>
          <p:nvPr/>
        </p:nvSpPr>
        <p:spPr bwMode="auto">
          <a:xfrm>
            <a:off x="1646238" y="2393950"/>
            <a:ext cx="1103312" cy="538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00">
                <a:latin typeface="Verdana" pitchFamily="34" charset="0"/>
              </a:rPr>
              <a:t>CA 3</a:t>
            </a:r>
          </a:p>
        </p:txBody>
      </p:sp>
      <p:sp>
        <p:nvSpPr>
          <p:cNvPr id="101384" name="AutoShape 8"/>
          <p:cNvSpPr>
            <a:spLocks noChangeArrowheads="1"/>
          </p:cNvSpPr>
          <p:nvPr/>
        </p:nvSpPr>
        <p:spPr bwMode="auto">
          <a:xfrm>
            <a:off x="3248025" y="1993900"/>
            <a:ext cx="1103313" cy="538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00">
                <a:latin typeface="Verdana" pitchFamily="34" charset="0"/>
              </a:rPr>
              <a:t>CA </a:t>
            </a:r>
            <a:r>
              <a:rPr lang="en-GB" sz="2000" i="1">
                <a:latin typeface="Verdana" pitchFamily="34" charset="0"/>
              </a:rPr>
              <a:t>n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498975" y="1557338"/>
            <a:ext cx="1817688" cy="1630362"/>
            <a:chOff x="2834" y="981"/>
            <a:chExt cx="1145" cy="1027"/>
          </a:xfrm>
          <a:solidFill>
            <a:schemeClr val="bg1">
              <a:lumMod val="85000"/>
            </a:schemeClr>
          </a:solidFill>
        </p:grpSpPr>
        <p:sp>
          <p:nvSpPr>
            <p:cNvPr id="101386" name="Rectangle 10"/>
            <p:cNvSpPr>
              <a:spLocks noChangeArrowheads="1"/>
            </p:cNvSpPr>
            <p:nvPr/>
          </p:nvSpPr>
          <p:spPr bwMode="auto">
            <a:xfrm>
              <a:off x="2836" y="981"/>
              <a:ext cx="1143" cy="338"/>
            </a:xfrm>
            <a:prstGeom prst="rect">
              <a:avLst/>
            </a:prstGeom>
            <a:grp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800" dirty="0">
                  <a:latin typeface="Verdana" pitchFamily="34" charset="0"/>
                </a:rPr>
                <a:t>authentication</a:t>
              </a:r>
              <a:br>
                <a:rPr lang="en-GB" sz="1800" dirty="0">
                  <a:latin typeface="Verdana" pitchFamily="34" charset="0"/>
                </a:rPr>
              </a:br>
              <a:r>
                <a:rPr lang="en-GB" sz="1800" dirty="0">
                  <a:latin typeface="Verdana" pitchFamily="34" charset="0"/>
                </a:rPr>
                <a:t>profiles</a:t>
              </a:r>
            </a:p>
          </p:txBody>
        </p:sp>
        <p:sp>
          <p:nvSpPr>
            <p:cNvPr id="101387" name="Rectangle 11"/>
            <p:cNvSpPr>
              <a:spLocks noChangeArrowheads="1"/>
            </p:cNvSpPr>
            <p:nvPr/>
          </p:nvSpPr>
          <p:spPr bwMode="auto">
            <a:xfrm>
              <a:off x="2834" y="1371"/>
              <a:ext cx="1143" cy="212"/>
            </a:xfrm>
            <a:prstGeom prst="rect">
              <a:avLst/>
            </a:prstGeom>
            <a:grp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800">
                  <a:latin typeface="Verdana" pitchFamily="34" charset="0"/>
                </a:rPr>
                <a:t>distribution</a:t>
              </a:r>
            </a:p>
          </p:txBody>
        </p:sp>
        <p:sp>
          <p:nvSpPr>
            <p:cNvPr id="101388" name="Rectangle 12"/>
            <p:cNvSpPr>
              <a:spLocks noChangeArrowheads="1"/>
            </p:cNvSpPr>
            <p:nvPr/>
          </p:nvSpPr>
          <p:spPr bwMode="auto">
            <a:xfrm>
              <a:off x="2834" y="1635"/>
              <a:ext cx="1143" cy="373"/>
            </a:xfrm>
            <a:prstGeom prst="rect">
              <a:avLst/>
            </a:prstGeom>
            <a:grp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800">
                  <a:latin typeface="Verdana" pitchFamily="34" charset="0"/>
                </a:rPr>
                <a:t>acceptance</a:t>
              </a:r>
            </a:p>
            <a:p>
              <a:pPr algn="ctr"/>
              <a:r>
                <a:rPr lang="en-GB" sz="1800">
                  <a:latin typeface="Verdana" pitchFamily="34" charset="0"/>
                </a:rPr>
                <a:t>process</a:t>
              </a:r>
            </a:p>
          </p:txBody>
        </p:sp>
      </p:grpSp>
      <p:sp>
        <p:nvSpPr>
          <p:cNvPr id="101389" name="AutoShape 13"/>
          <p:cNvSpPr>
            <a:spLocks noChangeArrowheads="1"/>
          </p:cNvSpPr>
          <p:nvPr/>
        </p:nvSpPr>
        <p:spPr bwMode="auto">
          <a:xfrm>
            <a:off x="6938963" y="2601913"/>
            <a:ext cx="1223962" cy="7524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00">
                <a:latin typeface="Verdana" pitchFamily="34" charset="0"/>
              </a:rPr>
              <a:t>relying </a:t>
            </a:r>
            <a:br>
              <a:rPr lang="en-GB" sz="2000">
                <a:latin typeface="Verdana" pitchFamily="34" charset="0"/>
              </a:rPr>
            </a:br>
            <a:r>
              <a:rPr lang="en-GB" sz="2000">
                <a:latin typeface="Verdana" pitchFamily="34" charset="0"/>
              </a:rPr>
              <a:t>party 1</a:t>
            </a:r>
          </a:p>
        </p:txBody>
      </p:sp>
      <p:sp>
        <p:nvSpPr>
          <p:cNvPr id="101390" name="AutoShape 14"/>
          <p:cNvSpPr>
            <a:spLocks noChangeArrowheads="1"/>
          </p:cNvSpPr>
          <p:nvPr/>
        </p:nvSpPr>
        <p:spPr bwMode="auto">
          <a:xfrm>
            <a:off x="7546975" y="1665288"/>
            <a:ext cx="1223963" cy="7524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00">
                <a:latin typeface="Verdana" pitchFamily="34" charset="0"/>
              </a:rPr>
              <a:t>relying </a:t>
            </a:r>
            <a:br>
              <a:rPr lang="en-GB" sz="2000">
                <a:latin typeface="Verdana" pitchFamily="34" charset="0"/>
              </a:rPr>
            </a:br>
            <a:r>
              <a:rPr lang="en-GB" sz="2000">
                <a:latin typeface="Verdana" pitchFamily="34" charset="0"/>
              </a:rPr>
              <a:t>party </a:t>
            </a:r>
            <a:r>
              <a:rPr lang="en-GB" sz="2000" i="1">
                <a:latin typeface="Verdana" pitchFamily="34" charset="0"/>
              </a:rPr>
              <a:t>n</a:t>
            </a:r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 flipH="1" flipV="1">
            <a:off x="6507163" y="2425700"/>
            <a:ext cx="431800" cy="754063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1392" name="AutoShape 16"/>
          <p:cNvSpPr>
            <a:spLocks/>
          </p:cNvSpPr>
          <p:nvPr/>
        </p:nvSpPr>
        <p:spPr bwMode="auto">
          <a:xfrm>
            <a:off x="6319838" y="1571612"/>
            <a:ext cx="180988" cy="1606563"/>
          </a:xfrm>
          <a:prstGeom prst="rightBrace">
            <a:avLst>
              <a:gd name="adj1" fmla="val 74673"/>
              <a:gd name="adj2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393" name="Line 17"/>
          <p:cNvSpPr>
            <a:spLocks noChangeShapeType="1"/>
          </p:cNvSpPr>
          <p:nvPr/>
        </p:nvSpPr>
        <p:spPr bwMode="auto">
          <a:xfrm flipH="1">
            <a:off x="6494463" y="1995488"/>
            <a:ext cx="1036637" cy="430212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2009-11-25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Grid Security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078E-6ED6-41B5-AF37-49C935B0CCBF}" type="slidenum">
              <a:rPr lang="en-GB"/>
              <a:pPr/>
              <a:t>23</a:t>
            </a:fld>
            <a:endParaRPr lang="en-GB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285720" y="1344609"/>
            <a:ext cx="8208963" cy="1584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Guidelines: common elements in the IGTF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990000"/>
                </a:solidFill>
              </a:rPr>
              <a:t>Coordinated namespace</a:t>
            </a:r>
          </a:p>
          <a:p>
            <a:pPr lvl="1"/>
            <a:r>
              <a:rPr lang="en-GB" sz="1800" dirty="0"/>
              <a:t>Subject names refer to a unique entity (person, host)</a:t>
            </a:r>
          </a:p>
          <a:p>
            <a:pPr lvl="1"/>
            <a:r>
              <a:rPr lang="en-GB" sz="1800" dirty="0"/>
              <a:t>Usable as a basis for authorization decisions</a:t>
            </a:r>
          </a:p>
          <a:p>
            <a:pPr lvl="1"/>
            <a:r>
              <a:rPr lang="en-GB" sz="1800" dirty="0"/>
              <a:t>This name uniqueness is essential for </a:t>
            </a:r>
            <a:r>
              <a:rPr lang="en-GB" sz="1800" i="1" dirty="0"/>
              <a:t>all authentication profiles</a:t>
            </a:r>
            <a:r>
              <a:rPr lang="en-GB" sz="1800" dirty="0" smtClean="0"/>
              <a:t>!</a:t>
            </a:r>
          </a:p>
          <a:p>
            <a:pPr lvl="1"/>
            <a:endParaRPr lang="en-GB" sz="1800" dirty="0"/>
          </a:p>
          <a:p>
            <a:r>
              <a:rPr lang="en-GB" sz="2000" dirty="0" smtClean="0">
                <a:solidFill>
                  <a:srgbClr val="990000"/>
                </a:solidFill>
              </a:rPr>
              <a:t>Trust anchor repository</a:t>
            </a:r>
            <a:endParaRPr lang="en-GB" sz="2000" dirty="0">
              <a:solidFill>
                <a:srgbClr val="990000"/>
              </a:solidFill>
            </a:endParaRPr>
          </a:p>
          <a:p>
            <a:pPr lvl="1"/>
            <a:r>
              <a:rPr lang="en-GB" sz="1800" dirty="0"/>
              <a:t>Coordinated distribution for all trust anchors in the federation</a:t>
            </a:r>
          </a:p>
          <a:p>
            <a:pPr lvl="1"/>
            <a:r>
              <a:rPr lang="en-GB" sz="1800" dirty="0"/>
              <a:t>Trusted, redundant, sources for download, verifiable via </a:t>
            </a:r>
            <a:r>
              <a:rPr lang="en-GB" sz="1800" dirty="0" smtClean="0"/>
              <a:t>TACAR</a:t>
            </a:r>
            <a:endParaRPr lang="en-GB" sz="1800" dirty="0"/>
          </a:p>
          <a:p>
            <a:r>
              <a:rPr lang="en-GB" sz="2000" dirty="0" smtClean="0">
                <a:solidFill>
                  <a:srgbClr val="990000"/>
                </a:solidFill>
              </a:rPr>
              <a:t>Concerns, risk assessment, </a:t>
            </a:r>
            <a:r>
              <a:rPr lang="en-GB" sz="2000" dirty="0">
                <a:solidFill>
                  <a:srgbClr val="990000"/>
                </a:solidFill>
              </a:rPr>
              <a:t>and </a:t>
            </a:r>
            <a:r>
              <a:rPr lang="en-GB" sz="2000" dirty="0" smtClean="0">
                <a:solidFill>
                  <a:srgbClr val="990000"/>
                </a:solidFill>
              </a:rPr>
              <a:t>incident </a:t>
            </a:r>
            <a:r>
              <a:rPr lang="en-GB" sz="2000" dirty="0">
                <a:solidFill>
                  <a:srgbClr val="990000"/>
                </a:solidFill>
              </a:rPr>
              <a:t>handling</a:t>
            </a:r>
          </a:p>
          <a:p>
            <a:pPr lvl="1"/>
            <a:r>
              <a:rPr lang="en-GB" sz="1800" dirty="0"/>
              <a:t>Guaranteed point of contact</a:t>
            </a:r>
          </a:p>
          <a:p>
            <a:pPr lvl="1"/>
            <a:r>
              <a:rPr lang="en-GB" sz="1800" dirty="0"/>
              <a:t>Forum to raise issues and concerns</a:t>
            </a:r>
          </a:p>
          <a:p>
            <a:r>
              <a:rPr lang="en-GB" sz="2000" dirty="0" smtClean="0">
                <a:solidFill>
                  <a:srgbClr val="990000"/>
                </a:solidFill>
              </a:rPr>
              <a:t>Documented processes of federation and authorities</a:t>
            </a:r>
            <a:endParaRPr lang="en-GB" sz="2000" dirty="0">
              <a:solidFill>
                <a:srgbClr val="990000"/>
              </a:solidFill>
            </a:endParaRPr>
          </a:p>
          <a:p>
            <a:pPr lvl="1"/>
            <a:r>
              <a:rPr lang="en-GB" sz="1800" dirty="0"/>
              <a:t>Detailed policy and practice statement</a:t>
            </a:r>
          </a:p>
          <a:p>
            <a:pPr lvl="1"/>
            <a:r>
              <a:rPr lang="en-GB" sz="1800" dirty="0"/>
              <a:t>Auditing by federation peers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 descr="H:\Home\davidg\EUGridPMA\Presentations\images\map-pma-emea-afr-trans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32367"/>
            <a:ext cx="6972296" cy="4439905"/>
          </a:xfrm>
          <a:prstGeom prst="rect">
            <a:avLst/>
          </a:prstGeom>
          <a:noFill/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2009-11-25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Grid Security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4C6D-BCCF-451A-B650-7CB73474B086}" type="slidenum">
              <a:rPr lang="en-GB"/>
              <a:pPr/>
              <a:t>24</a:t>
            </a:fld>
            <a:endParaRPr lang="en-GB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Geographical </a:t>
            </a:r>
            <a:r>
              <a:rPr lang="en-GB" sz="2400" dirty="0" smtClean="0"/>
              <a:t>coverage</a:t>
            </a:r>
            <a:endParaRPr lang="en-GB" sz="2400" dirty="0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468313" y="1068404"/>
            <a:ext cx="8424862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r>
              <a:rPr lang="en-US" dirty="0">
                <a:solidFill>
                  <a:srgbClr val="008000"/>
                </a:solidFill>
                <a:latin typeface="Lucida Sans" pitchFamily="34" charset="0"/>
              </a:rPr>
              <a:t>Green: EMEA countries with an Accredited Authority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2000" dirty="0">
                <a:solidFill>
                  <a:srgbClr val="008000"/>
                </a:solidFill>
                <a:latin typeface="Lucida Sans" pitchFamily="34" charset="0"/>
              </a:rPr>
              <a:t>23 of 25 EU member states (all except LU, MT)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2000" dirty="0">
                <a:solidFill>
                  <a:srgbClr val="008000"/>
                </a:solidFill>
                <a:latin typeface="Lucida Sans" pitchFamily="34" charset="0"/>
              </a:rPr>
              <a:t>+ AM, </a:t>
            </a:r>
            <a:r>
              <a:rPr lang="en-US" sz="2000" dirty="0" smtClean="0">
                <a:solidFill>
                  <a:srgbClr val="008000"/>
                </a:solidFill>
                <a:latin typeface="Lucida Sans" pitchFamily="34" charset="0"/>
              </a:rPr>
              <a:t>BY, CH</a:t>
            </a:r>
            <a:r>
              <a:rPr lang="en-US" sz="2000" dirty="0">
                <a:solidFill>
                  <a:srgbClr val="008000"/>
                </a:solidFill>
                <a:latin typeface="Lucida Sans" pitchFamily="34" charset="0"/>
              </a:rPr>
              <a:t>, HR, IL, </a:t>
            </a:r>
            <a:r>
              <a:rPr lang="en-US" sz="2000" dirty="0" smtClean="0">
                <a:solidFill>
                  <a:srgbClr val="008000"/>
                </a:solidFill>
                <a:latin typeface="Lucida Sans" pitchFamily="34" charset="0"/>
              </a:rPr>
              <a:t>IR, IS</a:t>
            </a:r>
            <a:r>
              <a:rPr lang="en-US" sz="20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2000" dirty="0" smtClean="0">
                <a:solidFill>
                  <a:srgbClr val="008000"/>
                </a:solidFill>
                <a:latin typeface="Lucida Sans" pitchFamily="34" charset="0"/>
              </a:rPr>
              <a:t>MA, MD, MK, NO</a:t>
            </a:r>
            <a:r>
              <a:rPr lang="en-US" sz="2000" dirty="0">
                <a:solidFill>
                  <a:srgbClr val="008000"/>
                </a:solidFill>
                <a:latin typeface="Lucida Sans" pitchFamily="34" charset="0"/>
              </a:rPr>
              <a:t>, PK, </a:t>
            </a:r>
            <a:r>
              <a:rPr lang="en-US" sz="2000" dirty="0" smtClean="0">
                <a:solidFill>
                  <a:srgbClr val="008000"/>
                </a:solidFill>
                <a:latin typeface="Lucida Sans" pitchFamily="34" charset="0"/>
              </a:rPr>
              <a:t>RS, RU</a:t>
            </a:r>
            <a:r>
              <a:rPr lang="en-US" sz="2000" dirty="0">
                <a:solidFill>
                  <a:srgbClr val="008000"/>
                </a:solidFill>
                <a:latin typeface="Lucida Sans" pitchFamily="34" charset="0"/>
              </a:rPr>
              <a:t>, TR, </a:t>
            </a:r>
            <a:r>
              <a:rPr lang="en-US" sz="2000" dirty="0" smtClean="0">
                <a:solidFill>
                  <a:srgbClr val="008000"/>
                </a:solidFill>
                <a:latin typeface="Lucida Sans" pitchFamily="34" charset="0"/>
              </a:rPr>
              <a:t>…</a:t>
            </a:r>
            <a:endParaRPr lang="en-US" sz="2000" dirty="0">
              <a:solidFill>
                <a:srgbClr val="000066"/>
              </a:solidFill>
              <a:latin typeface="Lucida Sans" pitchFamily="34" charset="0"/>
            </a:endParaRP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en-US" dirty="0">
              <a:solidFill>
                <a:srgbClr val="000066"/>
              </a:solidFill>
              <a:latin typeface="Lucida Sans" pitchFamily="34" charset="0"/>
            </a:endParaRP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en-US" dirty="0">
              <a:solidFill>
                <a:srgbClr val="000066"/>
              </a:solidFill>
              <a:latin typeface="Lucida Sans" pitchFamily="34" charset="0"/>
            </a:endParaRP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en-US" sz="2000" dirty="0">
              <a:solidFill>
                <a:srgbClr val="000066"/>
              </a:solidFill>
              <a:latin typeface="Lucida Sans" pitchFamily="34" charset="0"/>
            </a:endParaRP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en-US" sz="2000" dirty="0">
              <a:solidFill>
                <a:srgbClr val="000066"/>
              </a:solidFill>
              <a:latin typeface="Lucida Sans" pitchFamily="34" charset="0"/>
            </a:endParaRP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en-US" sz="2000" dirty="0">
              <a:solidFill>
                <a:srgbClr val="000066"/>
              </a:solidFill>
              <a:latin typeface="Lucida Sans" pitchFamily="34" charset="0"/>
            </a:endParaRP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en-US" sz="2000" dirty="0">
              <a:solidFill>
                <a:srgbClr val="000066"/>
              </a:solidFill>
              <a:latin typeface="Lucida Sans" pitchFamily="34" charset="0"/>
            </a:endParaRP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en-US" sz="2000" dirty="0">
              <a:solidFill>
                <a:srgbClr val="000066"/>
              </a:solidFill>
              <a:latin typeface="Lucida Sans" pitchFamily="34" charset="0"/>
            </a:endParaRP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en-US" sz="2000" dirty="0">
              <a:solidFill>
                <a:srgbClr val="000066"/>
              </a:solidFill>
              <a:latin typeface="Lucida Sans" pitchFamily="34" charset="0"/>
            </a:endParaRP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en-US" sz="2000" dirty="0">
              <a:solidFill>
                <a:srgbClr val="000066"/>
              </a:solidFill>
              <a:latin typeface="Lucida Sans" pitchFamily="34" charset="0"/>
            </a:endParaRP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r>
              <a:rPr lang="en-US" sz="2000" dirty="0" smtClean="0">
                <a:solidFill>
                  <a:srgbClr val="000066"/>
                </a:solidFill>
                <a:latin typeface="Lucida Sans" pitchFamily="34" charset="0"/>
              </a:rPr>
              <a:t>More Authorities in other continents:</a:t>
            </a:r>
            <a:endParaRPr lang="en-US" sz="2000" dirty="0">
              <a:solidFill>
                <a:srgbClr val="000066"/>
              </a:solidFill>
              <a:latin typeface="Lucida Sans" pitchFamily="34" charset="0"/>
            </a:endParaRPr>
          </a:p>
          <a:p>
            <a:pPr marL="342900" indent="-342900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600" dirty="0" smtClean="0">
                <a:solidFill>
                  <a:srgbClr val="000066"/>
                </a:solidFill>
                <a:latin typeface="Lucida Sans" pitchFamily="34" charset="0"/>
              </a:rPr>
              <a:t>Most North- and Latin-American countries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600" dirty="0" smtClean="0">
                <a:solidFill>
                  <a:srgbClr val="000066"/>
                </a:solidFill>
                <a:latin typeface="Lucida Sans" pitchFamily="34" charset="0"/>
              </a:rPr>
              <a:t>13+ countries and economic regions in the Asia-Pacific region</a:t>
            </a:r>
            <a:endParaRPr lang="en-US" sz="1600" dirty="0">
              <a:solidFill>
                <a:srgbClr val="000066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Authorization </a:t>
            </a:r>
            <a:br>
              <a:rPr lang="en-US" b="0" dirty="0" smtClean="0"/>
            </a:br>
            <a:r>
              <a:rPr lang="en-US" b="0" dirty="0" smtClean="0"/>
              <a:t>and Virtual </a:t>
            </a:r>
            <a:r>
              <a:rPr lang="en-US" b="0" dirty="0" err="1" smtClean="0"/>
              <a:t>ORganisations</a:t>
            </a: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Grouping users</a:t>
            </a:r>
          </a:p>
          <a:p>
            <a:r>
              <a:rPr lang="en-US" dirty="0" smtClean="0"/>
              <a:t>VO management technologies</a:t>
            </a:r>
          </a:p>
          <a:p>
            <a:r>
              <a:rPr lang="en-US" dirty="0" smtClean="0"/>
              <a:t>Delegation and access scenarios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2009-11-25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Grid Security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7256-56D2-4F73-938B-084F5D612C9C}" type="slidenum">
              <a:rPr lang="en-GB"/>
              <a:pPr/>
              <a:t>26</a:t>
            </a:fld>
            <a:endParaRPr lang="en-GB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Authorization: VO representations</a:t>
            </a:r>
            <a:endParaRPr lang="en-GB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686800" cy="4768850"/>
          </a:xfrm>
        </p:spPr>
        <p:txBody>
          <a:bodyPr/>
          <a:lstStyle/>
          <a:p>
            <a:r>
              <a:rPr lang="en-GB" sz="2400" dirty="0"/>
              <a:t>VO is a directory (database) with members, groups, roles</a:t>
            </a:r>
          </a:p>
          <a:p>
            <a:r>
              <a:rPr lang="en-GB" sz="2400" dirty="0" smtClean="0"/>
              <a:t>Based </a:t>
            </a:r>
            <a:r>
              <a:rPr lang="en-GB" sz="2400" dirty="0"/>
              <a:t>on identifiers issues at the </a:t>
            </a:r>
            <a:r>
              <a:rPr lang="en-GB" sz="2400" dirty="0" smtClean="0"/>
              <a:t>authentication </a:t>
            </a:r>
            <a:r>
              <a:rPr lang="en-GB" sz="2400" dirty="0"/>
              <a:t>stage</a:t>
            </a:r>
          </a:p>
          <a:p>
            <a:endParaRPr lang="en-GB" sz="2400" dirty="0" smtClean="0"/>
          </a:p>
          <a:p>
            <a:r>
              <a:rPr lang="en-GB" sz="2400" dirty="0" smtClean="0"/>
              <a:t>Membership </a:t>
            </a:r>
            <a:r>
              <a:rPr lang="en-GB" sz="2400" dirty="0"/>
              <a:t>information is </a:t>
            </a:r>
            <a:r>
              <a:rPr lang="en-GB" sz="2400" dirty="0" smtClean="0"/>
              <a:t>then to </a:t>
            </a:r>
            <a:r>
              <a:rPr lang="en-GB" sz="2400" dirty="0"/>
              <a:t>be conveyed </a:t>
            </a:r>
            <a:br>
              <a:rPr lang="en-GB" sz="2400" dirty="0"/>
            </a:br>
            <a:r>
              <a:rPr lang="en-GB" sz="2400" dirty="0"/>
              <a:t>to the resource </a:t>
            </a:r>
            <a:r>
              <a:rPr lang="en-GB" sz="2400" dirty="0" smtClean="0"/>
              <a:t>providers</a:t>
            </a:r>
            <a:endParaRPr lang="en-GB" sz="2400" dirty="0"/>
          </a:p>
          <a:p>
            <a:pPr lvl="1"/>
            <a:r>
              <a:rPr lang="en-GB" sz="2000" dirty="0"/>
              <a:t>configured statically, out of band		</a:t>
            </a:r>
            <a:endParaRPr lang="en-GB" sz="2000" dirty="0">
              <a:solidFill>
                <a:srgbClr val="A50021"/>
              </a:solidFill>
            </a:endParaRPr>
          </a:p>
          <a:p>
            <a:pPr lvl="1"/>
            <a:r>
              <a:rPr lang="en-GB" sz="2000" dirty="0"/>
              <a:t>in advance, by periodically pulling </a:t>
            </a:r>
            <a:r>
              <a:rPr lang="en-GB" sz="2000" dirty="0" smtClean="0"/>
              <a:t>membership lists</a:t>
            </a:r>
            <a:r>
              <a:rPr lang="en-GB" sz="2000" dirty="0"/>
              <a:t>	</a:t>
            </a:r>
            <a:r>
              <a:rPr lang="en-GB" sz="2000" dirty="0">
                <a:solidFill>
                  <a:srgbClr val="A50021"/>
                </a:solidFill>
              </a:rPr>
              <a:t/>
            </a:r>
            <a:br>
              <a:rPr lang="en-GB" sz="2000" dirty="0">
                <a:solidFill>
                  <a:srgbClr val="A50021"/>
                </a:solidFill>
              </a:rPr>
            </a:br>
            <a:r>
              <a:rPr lang="en-GB" sz="2000" dirty="0"/>
              <a:t>	</a:t>
            </a:r>
            <a:r>
              <a:rPr lang="en-GB" sz="2000" dirty="0" smtClean="0"/>
              <a:t>LDAP directories, replicated databases  (GUMS)</a:t>
            </a:r>
            <a:endParaRPr lang="en-GB" sz="2000" dirty="0"/>
          </a:p>
          <a:p>
            <a:pPr lvl="1"/>
            <a:r>
              <a:rPr lang="en-GB" sz="2000" dirty="0"/>
              <a:t>in VO-signed assertions pushed with </a:t>
            </a:r>
            <a:r>
              <a:rPr lang="en-GB" sz="2000" dirty="0" smtClean="0"/>
              <a:t>the request</a:t>
            </a:r>
            <a:r>
              <a:rPr lang="en-GB" sz="2000" dirty="0"/>
              <a:t>: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   VOMS</a:t>
            </a:r>
            <a:r>
              <a:rPr lang="en-GB" sz="2000" dirty="0"/>
              <a:t>, Community </a:t>
            </a:r>
            <a:r>
              <a:rPr lang="en-GB" sz="2000" dirty="0" err="1"/>
              <a:t>AuthZ</a:t>
            </a:r>
            <a:r>
              <a:rPr lang="en-GB" sz="2000" dirty="0"/>
              <a:t> </a:t>
            </a:r>
            <a:r>
              <a:rPr lang="en-GB" sz="2000" dirty="0" smtClean="0"/>
              <a:t>Service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Except for the </a:t>
            </a:r>
            <a:r>
              <a:rPr lang="en-GB" sz="2400" b="1" dirty="0" smtClean="0"/>
              <a:t>CA provided DN</a:t>
            </a:r>
            <a:r>
              <a:rPr lang="en-GB" sz="2400" dirty="0" smtClean="0"/>
              <a:t>, the VO is all the site will see</a:t>
            </a:r>
          </a:p>
          <a:p>
            <a:pPr lvl="1"/>
            <a:r>
              <a:rPr lang="en-GB" sz="2000" dirty="0" smtClean="0"/>
              <a:t>Since VO is user-centric, it has a potential conflict of interest for identity</a:t>
            </a:r>
            <a:endParaRPr lang="en-GB" sz="2000" dirty="0" smtClean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2009-11-25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Grid Security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F5F8-A073-40F3-B51B-6FCE6D7E1095}" type="slidenum">
              <a:rPr lang="en-GB"/>
              <a:pPr/>
              <a:t>27</a:t>
            </a:fld>
            <a:endParaRPr lang="en-GB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VOMS:  VO attributes in a X.509 container</a:t>
            </a:r>
            <a:endParaRPr lang="en-GB" sz="3200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000" dirty="0"/>
              <a:t>Virtual Organisation Management System (VOMS)</a:t>
            </a:r>
          </a:p>
          <a:p>
            <a:r>
              <a:rPr lang="en-GB" sz="2000" dirty="0"/>
              <a:t>developed by INFN for EU </a:t>
            </a:r>
            <a:r>
              <a:rPr lang="en-GB" sz="2000" dirty="0" err="1"/>
              <a:t>DataTAG</a:t>
            </a:r>
            <a:r>
              <a:rPr lang="en-GB" sz="2000" dirty="0"/>
              <a:t> and EGEE</a:t>
            </a:r>
          </a:p>
          <a:p>
            <a:r>
              <a:rPr lang="en-GB" sz="2000" dirty="0"/>
              <a:t>used by VOs in EGEE, Open Science Grid, NAREGI, …</a:t>
            </a:r>
          </a:p>
          <a:p>
            <a:r>
              <a:rPr lang="en-GB" sz="2000" dirty="0"/>
              <a:t>push-model signed VO membership tokens</a:t>
            </a:r>
          </a:p>
          <a:p>
            <a:pPr lvl="1"/>
            <a:r>
              <a:rPr lang="en-GB" sz="1800" dirty="0"/>
              <a:t>using the traditional X.509 ‘proxy’ certificate for trans-shipment</a:t>
            </a:r>
          </a:p>
          <a:p>
            <a:pPr lvl="1"/>
            <a:r>
              <a:rPr lang="en-GB" sz="1800" dirty="0"/>
              <a:t>fully backward-compatible with only-identity-based mechanisms</a:t>
            </a:r>
          </a:p>
        </p:txBody>
      </p:sp>
      <p:pic>
        <p:nvPicPr>
          <p:cNvPr id="154629" name="Picture 5" descr="VOMS-proxy-cont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609997"/>
            <a:ext cx="7427913" cy="30337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2009-11-25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Grid Security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71D3-33CB-491D-91EF-C047A618B5D7}" type="slidenum">
              <a:rPr lang="en-GB"/>
              <a:pPr/>
              <a:t>28</a:t>
            </a:fld>
            <a:endParaRPr lang="en-GB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VOMS model</a:t>
            </a:r>
          </a:p>
        </p:txBody>
      </p:sp>
      <p:pic>
        <p:nvPicPr>
          <p:cNvPr id="150534" name="Picture 6" descr="VO-VOMS-mechan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929618" cy="54621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Delegation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Mechanism to have someone, or some-thing – a program – </a:t>
            </a:r>
            <a:br>
              <a:rPr lang="en-GB" sz="2400" dirty="0" smtClean="0"/>
            </a:br>
            <a:r>
              <a:rPr lang="en-GB" sz="2400" dirty="0" smtClean="0"/>
              <a:t>act on your behalf</a:t>
            </a:r>
          </a:p>
          <a:p>
            <a:pPr lvl="1"/>
            <a:r>
              <a:rPr lang="en-US" sz="2000" dirty="0" smtClean="0"/>
              <a:t>as yourself</a:t>
            </a:r>
          </a:p>
          <a:p>
            <a:pPr lvl="1"/>
            <a:r>
              <a:rPr lang="en-US" sz="2000" dirty="0" smtClean="0"/>
              <a:t>with a (sub)set of your rights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Matches model of brokering and </a:t>
            </a:r>
            <a:br>
              <a:rPr lang="en-US" sz="2400" dirty="0" smtClean="0"/>
            </a:br>
            <a:r>
              <a:rPr lang="en-US" sz="2400" dirty="0" smtClean="0"/>
              <a:t>non-interactive (automated) operations</a:t>
            </a:r>
          </a:p>
          <a:p>
            <a:endParaRPr lang="en-GB" sz="2400" dirty="0" smtClean="0"/>
          </a:p>
          <a:p>
            <a:r>
              <a:rPr lang="en-GB" sz="2400" dirty="0" smtClean="0"/>
              <a:t>GSI (PKI) and recent SAML drafts define this</a:t>
            </a:r>
          </a:p>
          <a:p>
            <a:pPr lvl="1"/>
            <a:r>
              <a:rPr lang="en-US" sz="2000" dirty="0" smtClean="0"/>
              <a:t>GSI (PKI) through ‘proxy’ certificates (see RFC3820)</a:t>
            </a:r>
          </a:p>
          <a:p>
            <a:pPr lvl="1"/>
            <a:r>
              <a:rPr lang="en-US" sz="2000" dirty="0" smtClean="0"/>
              <a:t>SAML through </a:t>
            </a:r>
            <a:r>
              <a:rPr lang="en-US" sz="2000" i="1" dirty="0" smtClean="0"/>
              <a:t>Subject Confirmation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smtClean="0"/>
              <a:t>(linking to at least one key or name)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2009-11-25</a:t>
            </a:r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Grid Security</a:t>
            </a: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8D5A-99DF-48C6-9870-885B760338B5}" type="slidenum">
              <a:rPr lang="en-GB"/>
              <a:pPr/>
              <a:t>3</a:t>
            </a:fld>
            <a:endParaRPr lang="en-GB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Grid from 10 000 feet</a:t>
            </a:r>
          </a:p>
        </p:txBody>
      </p:sp>
      <p:pic>
        <p:nvPicPr>
          <p:cNvPr id="75805" name="Picture 29" descr="logopl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730625"/>
            <a:ext cx="577850" cy="249238"/>
          </a:xfrm>
          <a:prstGeom prst="rect">
            <a:avLst/>
          </a:prstGeom>
          <a:noFill/>
        </p:spPr>
      </p:pic>
      <p:pic>
        <p:nvPicPr>
          <p:cNvPr id="75806" name="Picture 30" descr="logopl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725" y="3979863"/>
            <a:ext cx="576263" cy="249237"/>
          </a:xfrm>
          <a:prstGeom prst="rect">
            <a:avLst/>
          </a:prstGeom>
          <a:noFill/>
        </p:spPr>
      </p:pic>
      <p:pic>
        <p:nvPicPr>
          <p:cNvPr id="75807" name="Picture 31" descr="logopl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4788" y="4395788"/>
            <a:ext cx="577850" cy="249237"/>
          </a:xfrm>
          <a:prstGeom prst="rect">
            <a:avLst/>
          </a:prstGeom>
          <a:noFill/>
        </p:spPr>
      </p:pic>
      <p:pic>
        <p:nvPicPr>
          <p:cNvPr id="75808" name="Picture 32" descr="logopl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888" y="4478338"/>
            <a:ext cx="577850" cy="249237"/>
          </a:xfrm>
          <a:prstGeom prst="rect">
            <a:avLst/>
          </a:prstGeom>
          <a:noFill/>
        </p:spPr>
      </p:pic>
      <p:pic>
        <p:nvPicPr>
          <p:cNvPr id="75809" name="Picture 33" descr="logopl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5800" y="2649538"/>
            <a:ext cx="577850" cy="249237"/>
          </a:xfrm>
          <a:prstGeom prst="rect">
            <a:avLst/>
          </a:prstGeom>
          <a:noFill/>
        </p:spPr>
      </p:pic>
      <p:pic>
        <p:nvPicPr>
          <p:cNvPr id="75811" name="Picture 35" descr="datagridpla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038" y="1751013"/>
            <a:ext cx="6669087" cy="3724275"/>
          </a:xfrm>
          <a:prstGeom prst="rect">
            <a:avLst/>
          </a:prstGeom>
          <a:noFill/>
        </p:spPr>
      </p:pic>
      <p:sp>
        <p:nvSpPr>
          <p:cNvPr id="75812" name="Rectangle 36"/>
          <p:cNvSpPr>
            <a:spLocks noChangeArrowheads="1"/>
          </p:cNvSpPr>
          <p:nvPr/>
        </p:nvSpPr>
        <p:spPr bwMode="auto">
          <a:xfrm>
            <a:off x="0" y="5373688"/>
            <a:ext cx="3465513" cy="1069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>
                <a:solidFill>
                  <a:srgbClr val="000066"/>
                </a:solidFill>
                <a:latin typeface="Comic Sans MS" pitchFamily="66" charset="0"/>
              </a:rPr>
              <a:t>The GRID: networked data processing centres and ”middleware” software as the “glue” of resources.</a:t>
            </a:r>
            <a:endParaRPr lang="it-IT">
              <a:latin typeface="Comic Sans MS" pitchFamily="66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50825" y="1214438"/>
            <a:ext cx="6105525" cy="2416176"/>
            <a:chOff x="0" y="1099"/>
            <a:chExt cx="3551" cy="1522"/>
          </a:xfrm>
        </p:grpSpPr>
        <p:sp>
          <p:nvSpPr>
            <p:cNvPr id="75814" name="AutoShape 38"/>
            <p:cNvSpPr>
              <a:spLocks noChangeArrowheads="1"/>
            </p:cNvSpPr>
            <p:nvPr/>
          </p:nvSpPr>
          <p:spPr bwMode="auto">
            <a:xfrm>
              <a:off x="671" y="1403"/>
              <a:ext cx="2880" cy="1218"/>
            </a:xfrm>
            <a:prstGeom prst="parallelogram">
              <a:avLst>
                <a:gd name="adj" fmla="val 155249"/>
              </a:avLst>
            </a:prstGeom>
            <a:solidFill>
              <a:srgbClr val="FF9900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75815" name="Object 39"/>
            <p:cNvGraphicFramePr>
              <a:graphicFrameLocks noChangeAspect="1"/>
            </p:cNvGraphicFramePr>
            <p:nvPr/>
          </p:nvGraphicFramePr>
          <p:xfrm>
            <a:off x="2562" y="1159"/>
            <a:ext cx="491" cy="327"/>
          </p:xfrm>
          <a:graphic>
            <a:graphicData uri="http://schemas.openxmlformats.org/presentationml/2006/ole">
              <p:oleObj spid="_x0000_s130052" name="ClipArt" r:id="rId5" imgW="5714286" imgH="3809524" progId="">
                <p:embed/>
              </p:oleObj>
            </a:graphicData>
          </a:graphic>
        </p:graphicFrame>
        <p:graphicFrame>
          <p:nvGraphicFramePr>
            <p:cNvPr id="75816" name="Object 40"/>
            <p:cNvGraphicFramePr>
              <a:graphicFrameLocks noChangeAspect="1"/>
            </p:cNvGraphicFramePr>
            <p:nvPr/>
          </p:nvGraphicFramePr>
          <p:xfrm>
            <a:off x="1997" y="1403"/>
            <a:ext cx="576" cy="380"/>
          </p:xfrm>
          <a:graphic>
            <a:graphicData uri="http://schemas.openxmlformats.org/presentationml/2006/ole">
              <p:oleObj spid="_x0000_s130053" name="ClipArt" r:id="rId6" imgW="5714286" imgH="3780952" progId="">
                <p:embed/>
              </p:oleObj>
            </a:graphicData>
          </a:graphic>
        </p:graphicFrame>
        <p:graphicFrame>
          <p:nvGraphicFramePr>
            <p:cNvPr id="75817" name="Object 41"/>
            <p:cNvGraphicFramePr>
              <a:graphicFrameLocks noChangeAspect="1"/>
            </p:cNvGraphicFramePr>
            <p:nvPr/>
          </p:nvGraphicFramePr>
          <p:xfrm>
            <a:off x="1526" y="1645"/>
            <a:ext cx="567" cy="378"/>
          </p:xfrm>
          <a:graphic>
            <a:graphicData uri="http://schemas.openxmlformats.org/presentationml/2006/ole">
              <p:oleObj spid="_x0000_s130054" name="ClipArt" r:id="rId7" imgW="5714286" imgH="3809524" progId="">
                <p:embed/>
              </p:oleObj>
            </a:graphicData>
          </a:graphic>
        </p:graphicFrame>
        <p:graphicFrame>
          <p:nvGraphicFramePr>
            <p:cNvPr id="75818" name="Object 42"/>
            <p:cNvGraphicFramePr>
              <a:graphicFrameLocks noChangeAspect="1"/>
            </p:cNvGraphicFramePr>
            <p:nvPr/>
          </p:nvGraphicFramePr>
          <p:xfrm>
            <a:off x="1277" y="1854"/>
            <a:ext cx="333" cy="505"/>
          </p:xfrm>
          <a:graphic>
            <a:graphicData uri="http://schemas.openxmlformats.org/presentationml/2006/ole">
              <p:oleObj spid="_x0000_s130055" name="ClipArt" r:id="rId8" imgW="3761905" imgH="5714286" progId="">
                <p:embed/>
              </p:oleObj>
            </a:graphicData>
          </a:graphic>
        </p:graphicFrame>
        <p:graphicFrame>
          <p:nvGraphicFramePr>
            <p:cNvPr id="75819" name="Object 43"/>
            <p:cNvGraphicFramePr>
              <a:graphicFrameLocks noChangeAspect="1"/>
            </p:cNvGraphicFramePr>
            <p:nvPr/>
          </p:nvGraphicFramePr>
          <p:xfrm>
            <a:off x="989" y="2110"/>
            <a:ext cx="294" cy="441"/>
          </p:xfrm>
          <a:graphic>
            <a:graphicData uri="http://schemas.openxmlformats.org/presentationml/2006/ole">
              <p:oleObj spid="_x0000_s130056" name="ClipArt" r:id="rId9" imgW="3819048" imgH="5714286" progId="">
                <p:embed/>
              </p:oleObj>
            </a:graphicData>
          </a:graphic>
        </p:graphicFrame>
        <p:sp>
          <p:nvSpPr>
            <p:cNvPr id="75820" name="Rectangle 44"/>
            <p:cNvSpPr>
              <a:spLocks noChangeArrowheads="1"/>
            </p:cNvSpPr>
            <p:nvPr/>
          </p:nvSpPr>
          <p:spPr bwMode="auto">
            <a:xfrm>
              <a:off x="0" y="1099"/>
              <a:ext cx="2016" cy="6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GB" sz="1600" dirty="0">
                  <a:solidFill>
                    <a:srgbClr val="000066"/>
                  </a:solidFill>
                  <a:latin typeface="Comic Sans MS" pitchFamily="66" charset="0"/>
                </a:rPr>
                <a:t>Researchers perform their activities regardless geographical location, interact with colleagues, share and access data</a:t>
              </a:r>
              <a:endParaRPr lang="it-IT" dirty="0">
                <a:latin typeface="Comic Sans MS" pitchFamily="66" charset="0"/>
              </a:endParaRPr>
            </a:p>
          </p:txBody>
        </p:sp>
      </p:grpSp>
      <p:sp>
        <p:nvSpPr>
          <p:cNvPr id="75821" name="AutoShape 45"/>
          <p:cNvSpPr>
            <a:spLocks noChangeArrowheads="1"/>
          </p:cNvSpPr>
          <p:nvPr/>
        </p:nvSpPr>
        <p:spPr bwMode="auto">
          <a:xfrm>
            <a:off x="2770188" y="3368675"/>
            <a:ext cx="5351462" cy="2527300"/>
          </a:xfrm>
          <a:prstGeom prst="parallelogram">
            <a:avLst>
              <a:gd name="adj" fmla="val 138106"/>
            </a:avLst>
          </a:prstGeom>
          <a:solidFill>
            <a:srgbClr val="00FF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75822" name="Object 46"/>
          <p:cNvGraphicFramePr>
            <a:graphicFrameLocks noChangeAspect="1"/>
          </p:cNvGraphicFramePr>
          <p:nvPr/>
        </p:nvGraphicFramePr>
        <p:xfrm>
          <a:off x="6962775" y="2847975"/>
          <a:ext cx="604838" cy="868363"/>
        </p:xfrm>
        <a:graphic>
          <a:graphicData uri="http://schemas.openxmlformats.org/presentationml/2006/ole">
            <p:oleObj spid="_x0000_s130050" name="ClipArt" r:id="rId10" imgW="3676190" imgH="5714286" progId="">
              <p:embed/>
            </p:oleObj>
          </a:graphicData>
        </a:graphic>
      </p:graphicFrame>
      <p:sp>
        <p:nvSpPr>
          <p:cNvPr id="75823" name="Rectangle 47"/>
          <p:cNvSpPr>
            <a:spLocks noChangeArrowheads="1"/>
          </p:cNvSpPr>
          <p:nvPr/>
        </p:nvSpPr>
        <p:spPr bwMode="auto">
          <a:xfrm>
            <a:off x="6069013" y="4813300"/>
            <a:ext cx="3074987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>
                <a:solidFill>
                  <a:srgbClr val="000066"/>
                </a:solidFill>
                <a:latin typeface="Comic Sans MS" pitchFamily="66" charset="0"/>
              </a:rPr>
              <a:t>Scientific instruments, libraries and experiments provide huge amounts of data</a:t>
            </a:r>
            <a:endParaRPr lang="it-IT">
              <a:latin typeface="Comic Sans MS" pitchFamily="66" charset="0"/>
            </a:endParaRPr>
          </a:p>
        </p:txBody>
      </p:sp>
      <p:graphicFrame>
        <p:nvGraphicFramePr>
          <p:cNvPr id="75824" name="Object 48"/>
          <p:cNvGraphicFramePr>
            <a:graphicFrameLocks noChangeAspect="1"/>
          </p:cNvGraphicFramePr>
          <p:nvPr/>
        </p:nvGraphicFramePr>
        <p:xfrm>
          <a:off x="6013450" y="3716338"/>
          <a:ext cx="554038" cy="776287"/>
        </p:xfrm>
        <a:graphic>
          <a:graphicData uri="http://schemas.openxmlformats.org/presentationml/2006/ole">
            <p:oleObj spid="_x0000_s130051" name="ClipArt" r:id="rId11" imgW="3771429" imgH="5714286" progId="">
              <p:embed/>
            </p:oleObj>
          </a:graphicData>
        </a:graphic>
      </p:graphicFrame>
      <p:pic>
        <p:nvPicPr>
          <p:cNvPr id="75825" name="Picture 49" descr="01a0158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V="1">
            <a:off x="4991100" y="4475163"/>
            <a:ext cx="849313" cy="584200"/>
          </a:xfrm>
          <a:prstGeom prst="rect">
            <a:avLst/>
          </a:prstGeom>
          <a:noFill/>
        </p:spPr>
      </p:pic>
      <p:sp>
        <p:nvSpPr>
          <p:cNvPr id="75826" name="Text Box 50"/>
          <p:cNvSpPr txBox="1">
            <a:spLocks noChangeArrowheads="1"/>
          </p:cNvSpPr>
          <p:nvPr/>
        </p:nvSpPr>
        <p:spPr bwMode="auto">
          <a:xfrm>
            <a:off x="6300788" y="6308725"/>
            <a:ext cx="2843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000">
                <a:solidFill>
                  <a:srgbClr val="000066"/>
                </a:solidFill>
                <a:latin typeface="Comic Sans MS" pitchFamily="66" charset="0"/>
              </a:rPr>
              <a:t>based on: Federico.Carminati@cern.ch</a:t>
            </a:r>
          </a:p>
        </p:txBody>
      </p:sp>
      <p:pic>
        <p:nvPicPr>
          <p:cNvPr id="75827" name="Picture 51" descr="atlas-op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27425" y="4803775"/>
            <a:ext cx="2209800" cy="14620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Daisy-chaining proxy delegation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4" descr="grid-delegation-J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23988"/>
            <a:ext cx="8253412" cy="3962400"/>
          </a:xfrm>
          <a:prstGeom prst="rect">
            <a:avLst/>
          </a:prstGeom>
          <a:noFill/>
        </p:spPr>
      </p:pic>
      <p:pic>
        <p:nvPicPr>
          <p:cNvPr id="9" name="Picture 5" descr="proxychain-cnt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24400"/>
            <a:ext cx="4895850" cy="1658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Delegation to whom?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‘proxies certificates’ (RFC3820) form a chain</a:t>
            </a:r>
          </a:p>
          <a:p>
            <a:pPr lvl="1"/>
            <a:r>
              <a:rPr lang="en-US" dirty="0" smtClean="0"/>
              <a:t>Subject name of the proxy derived from issuer</a:t>
            </a:r>
            <a:br>
              <a:rPr lang="en-US" dirty="0" smtClean="0"/>
            </a:br>
            <a:endParaRPr lang="en-GB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May contain path-length constraint</a:t>
            </a:r>
          </a:p>
          <a:p>
            <a:pPr lvl="1"/>
            <a:r>
              <a:rPr lang="en-US" dirty="0" smtClean="0"/>
              <a:t>May contain policy constraints</a:t>
            </a:r>
          </a:p>
          <a:p>
            <a:pPr lvl="1"/>
            <a:r>
              <a:rPr lang="en-US" dirty="0" smtClean="0"/>
              <a:t>Securely traceable to end-entity and CA</a:t>
            </a:r>
          </a:p>
          <a:p>
            <a:pPr lvl="1"/>
            <a:r>
              <a:rPr lang="en-US" dirty="0" smtClean="0"/>
              <a:t>SSL/TLS model remains unaltered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Uses name of the real end-entity for </a:t>
            </a:r>
            <a:r>
              <a:rPr lang="en-US" dirty="0" err="1" smtClean="0"/>
              <a:t>authZ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5852" y="2434232"/>
            <a:ext cx="671517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“/DC=org/DC=example/CN=John Doe/CN=24623/CN=535431”</a:t>
            </a:r>
          </a:p>
          <a:p>
            <a:r>
              <a:rPr lang="en-US" dirty="0" smtClean="0"/>
              <a:t>is likely a proxy for user </a:t>
            </a:r>
          </a:p>
          <a:p>
            <a:r>
              <a:rPr lang="en-GB" dirty="0" smtClean="0"/>
              <a:t>“/DC=org/DC=example/CN=John Doe”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Acceptable Credentials on the Grid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F195-68A1-49FA-A5F0-E4BBDE54543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2" descr="H:\Home\davidg\EUGridPMA\IGTF\gridpma.org\html\images\igtf-worldstatus-2007-public.gi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" y="1000132"/>
            <a:ext cx="8962375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57364"/>
            <a:ext cx="8915400" cy="4467236"/>
          </a:xfrm>
        </p:spPr>
        <p:txBody>
          <a:bodyPr/>
          <a:lstStyle/>
          <a:p>
            <a:pPr>
              <a:buNone/>
            </a:pPr>
            <a:r>
              <a:rPr lang="en-GB" sz="2400" b="1" dirty="0" smtClean="0"/>
              <a:t>‘</a:t>
            </a:r>
            <a:r>
              <a:rPr lang="en-US" sz="2400" b="1" dirty="0" smtClean="0"/>
              <a:t>All Credentials Have A Life Time’</a:t>
            </a:r>
          </a:p>
          <a:p>
            <a:pPr lvl="1"/>
            <a:r>
              <a:rPr lang="en-US" dirty="0" smtClean="0"/>
              <a:t>Long lived credentials must be revocable</a:t>
            </a:r>
          </a:p>
          <a:p>
            <a:pPr lvl="1"/>
            <a:r>
              <a:rPr lang="en-US" dirty="0" smtClean="0"/>
              <a:t>Short lived (&lt; 100ks) credentials may be left to expire</a:t>
            </a:r>
            <a:endParaRPr lang="en-US" sz="2000" dirty="0" smtClean="0"/>
          </a:p>
          <a:p>
            <a:pPr>
              <a:buNone/>
            </a:pPr>
            <a:r>
              <a:rPr lang="en-US" sz="2400" dirty="0" smtClean="0"/>
              <a:t>So we get</a:t>
            </a:r>
          </a:p>
          <a:p>
            <a:r>
              <a:rPr lang="en-US" sz="2400" dirty="0" smtClean="0"/>
              <a:t>X.509 identity certificates: </a:t>
            </a:r>
            <a:r>
              <a:rPr lang="en-US" sz="2400" b="1" dirty="0" smtClean="0">
                <a:solidFill>
                  <a:srgbClr val="C00000"/>
                </a:solidFill>
              </a:rPr>
              <a:t>&lt;= 1 year</a:t>
            </a:r>
          </a:p>
          <a:p>
            <a:r>
              <a:rPr lang="en-US" sz="2400" dirty="0" smtClean="0"/>
              <a:t>Proxy credentials: </a:t>
            </a:r>
            <a:r>
              <a:rPr lang="en-US" sz="2400" b="1" dirty="0" smtClean="0">
                <a:solidFill>
                  <a:srgbClr val="C00000"/>
                </a:solidFill>
              </a:rPr>
              <a:t>between 12 and ~24 hours</a:t>
            </a:r>
          </a:p>
          <a:p>
            <a:r>
              <a:rPr lang="en-US" sz="2400" dirty="0" smtClean="0"/>
              <a:t>VOMS attributes: </a:t>
            </a:r>
            <a:r>
              <a:rPr lang="en-US" sz="2400" b="1" dirty="0" smtClean="0">
                <a:solidFill>
                  <a:srgbClr val="C00000"/>
                </a:solidFill>
              </a:rPr>
              <a:t>~ 24 hours</a:t>
            </a:r>
          </a:p>
          <a:p>
            <a:r>
              <a:rPr lang="en-US" sz="2400" dirty="0" smtClean="0"/>
              <a:t>Proxies in a managed credential store: </a:t>
            </a:r>
            <a:r>
              <a:rPr lang="en-US" sz="2400" b="1" dirty="0" smtClean="0">
                <a:solidFill>
                  <a:srgbClr val="C00000"/>
                </a:solidFill>
              </a:rPr>
              <a:t>1Ms, ~11 days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‘limited delegation’</a:t>
            </a:r>
            <a:r>
              <a:rPr lang="en-US" sz="2400" dirty="0" smtClean="0"/>
              <a:t> proxies prevents </a:t>
            </a:r>
            <a:r>
              <a:rPr lang="en-US" sz="2400" i="1" dirty="0" smtClean="0"/>
              <a:t>creeper-reaper</a:t>
            </a:r>
            <a:r>
              <a:rPr lang="en-US" sz="2400" dirty="0" smtClean="0"/>
              <a:t>-type exploits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1109947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‘Let’s not make the SSH mistake again’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Pros and Cons of PKI for Grid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Pro</a:t>
            </a:r>
          </a:p>
          <a:p>
            <a:r>
              <a:rPr lang="en-GB" sz="2400" dirty="0" smtClean="0"/>
              <a:t>User-based model fits structure of </a:t>
            </a:r>
            <a:br>
              <a:rPr lang="en-GB" sz="2400" dirty="0" smtClean="0"/>
            </a:br>
            <a:r>
              <a:rPr lang="en-GB" sz="2400" dirty="0" smtClean="0"/>
              <a:t>‘grass roots’ scientific collaboration</a:t>
            </a:r>
          </a:p>
          <a:p>
            <a:r>
              <a:rPr lang="en-GB" sz="2400" dirty="0" smtClean="0"/>
              <a:t>Trust rooted in limited number of authorities, </a:t>
            </a:r>
            <a:r>
              <a:rPr lang="en-GB" sz="2400" b="1" i="1" dirty="0" smtClean="0">
                <a:latin typeface="French Script MT" pitchFamily="66" charset="0"/>
              </a:rPr>
              <a:t>O</a:t>
            </a:r>
            <a:r>
              <a:rPr lang="en-GB" sz="2400" dirty="0" smtClean="0"/>
              <a:t>(n), not </a:t>
            </a:r>
            <a:r>
              <a:rPr lang="en-GB" sz="2400" b="1" i="1" dirty="0" smtClean="0">
                <a:latin typeface="French Script MT" pitchFamily="66" charset="0"/>
              </a:rPr>
              <a:t>O</a:t>
            </a:r>
            <a:r>
              <a:rPr lang="en-GB" sz="2400" i="1" dirty="0" smtClean="0"/>
              <a:t> </a:t>
            </a:r>
            <a:r>
              <a:rPr lang="en-GB" sz="2400" dirty="0" smtClean="0"/>
              <a:t>(n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Defined assurance level, irrespective of state of user’s home organisation (especially important internationally)</a:t>
            </a:r>
          </a:p>
          <a:p>
            <a:pPr>
              <a:buNone/>
            </a:pPr>
            <a:endParaRPr lang="en-GB" sz="1050" dirty="0" smtClean="0"/>
          </a:p>
          <a:p>
            <a:pPr>
              <a:buNone/>
            </a:pPr>
            <a:r>
              <a:rPr lang="en-GB" b="1" dirty="0" smtClean="0"/>
              <a:t>Con</a:t>
            </a:r>
          </a:p>
          <a:p>
            <a:r>
              <a:rPr lang="en-GB" sz="2400" dirty="0" smtClean="0"/>
              <a:t>End-user key management too complicated</a:t>
            </a:r>
          </a:p>
          <a:p>
            <a:r>
              <a:rPr lang="en-GB" sz="2400" dirty="0" smtClean="0"/>
              <a:t>Independent revocation and credential management</a:t>
            </a:r>
          </a:p>
          <a:p>
            <a:r>
              <a:rPr lang="en-GB" sz="2400" dirty="0" smtClean="0"/>
              <a:t>Users ‘forget’ procedures &amp; practices, if grid not ‘daily work’</a:t>
            </a:r>
          </a:p>
          <a:p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end-</a:t>
            </a:r>
            <a:r>
              <a:rPr lang="en-US" dirty="0" smtClean="0"/>
              <a:t>users: federated credentials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5BDC3-490E-4051-87A9-DBD07A0E036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050" name="Picture 2" descr="H:\Home\davidg\Projects-misc\ISGC2009\federation-clus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730952"/>
            <a:ext cx="6286544" cy="4055634"/>
          </a:xfrm>
          <a:prstGeom prst="rect">
            <a:avLst/>
          </a:prstGeom>
          <a:noFill/>
        </p:spPr>
      </p:pic>
      <p:grpSp>
        <p:nvGrpSpPr>
          <p:cNvPr id="3" name="Group 9"/>
          <p:cNvGrpSpPr/>
          <p:nvPr/>
        </p:nvGrpSpPr>
        <p:grpSpPr>
          <a:xfrm>
            <a:off x="357158" y="4786322"/>
            <a:ext cx="2045694" cy="1500198"/>
            <a:chOff x="6572264" y="1643050"/>
            <a:chExt cx="2571736" cy="1928826"/>
          </a:xfrm>
        </p:grpSpPr>
        <p:sp>
          <p:nvSpPr>
            <p:cNvPr id="9" name="Rectangle 8"/>
            <p:cNvSpPr/>
            <p:nvPr/>
          </p:nvSpPr>
          <p:spPr>
            <a:xfrm>
              <a:off x="6572264" y="1643050"/>
              <a:ext cx="2571736" cy="1928826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7" name="Picture 4" descr="vostructure-abstrac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9015" y="2357430"/>
              <a:ext cx="2019265" cy="105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618074" y="1643050"/>
              <a:ext cx="2444850" cy="672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grid structure was not </a:t>
              </a:r>
              <a:br>
                <a:rPr lang="en-US" sz="1400" dirty="0" smtClean="0"/>
              </a:br>
              <a:r>
                <a:rPr lang="en-US" sz="1400" dirty="0" smtClean="0"/>
                <a:t>too much different!</a:t>
              </a:r>
              <a:endParaRPr lang="en-US" sz="1400" dirty="0"/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686800" cy="4768850"/>
          </a:xfrm>
        </p:spPr>
        <p:txBody>
          <a:bodyPr/>
          <a:lstStyle/>
          <a:p>
            <a:pPr>
              <a:buNone/>
            </a:pPr>
            <a:r>
              <a:rPr lang="en-US" sz="2400" i="1" dirty="0" smtClean="0"/>
              <a:t>PKI is virtually impossible to understand for end-users</a:t>
            </a:r>
          </a:p>
          <a:p>
            <a:r>
              <a:rPr lang="en-US" sz="2400" dirty="0" smtClean="0"/>
              <a:t>A </a:t>
            </a:r>
            <a:r>
              <a:rPr lang="en-US" sz="2400" dirty="0" smtClean="0"/>
              <a:t>common Authentication and Authorization Infrastructure</a:t>
            </a:r>
          </a:p>
          <a:p>
            <a:r>
              <a:rPr lang="en-US" sz="2400" dirty="0" smtClean="0"/>
              <a:t>Allow access to common resources with a single credential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239284"/>
            <a:ext cx="6357982" cy="317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federations to Grid </a:t>
            </a:r>
            <a:r>
              <a:rPr lang="en-GB" dirty="0" err="1" smtClean="0"/>
              <a:t>Auth</a:t>
            </a:r>
            <a:r>
              <a:rPr lang="en-GB" i="1" dirty="0" err="1" smtClean="0"/>
              <a:t>N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26" y="1231918"/>
            <a:ext cx="8229600" cy="4768850"/>
          </a:xfrm>
        </p:spPr>
        <p:txBody>
          <a:bodyPr/>
          <a:lstStyle/>
          <a:p>
            <a:r>
              <a:rPr lang="en-GB" dirty="0" smtClean="0"/>
              <a:t>Use your federation ID</a:t>
            </a:r>
          </a:p>
          <a:p>
            <a:r>
              <a:rPr lang="en-GB" dirty="0" smtClean="0"/>
              <a:t>... to authenticate to a service</a:t>
            </a:r>
          </a:p>
          <a:p>
            <a:r>
              <a:rPr lang="en-GB" dirty="0" smtClean="0"/>
              <a:t>... that issues a certificate</a:t>
            </a:r>
          </a:p>
          <a:p>
            <a:r>
              <a:rPr lang="en-GB" dirty="0" smtClean="0"/>
              <a:t>... recognised by the Grid today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5BDC3-490E-4051-87A9-DBD07A0E036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14876" y="6000768"/>
            <a:ext cx="442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Graphic from: </a:t>
            </a:r>
          </a:p>
          <a:p>
            <a:pPr algn="r"/>
            <a:r>
              <a:rPr lang="en-US" sz="1200" i="1" dirty="0" smtClean="0"/>
              <a:t>Jan Meijer, UNINETT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429288" y="1428736"/>
            <a:ext cx="3643306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Implementations: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SWITCHaai</a:t>
            </a:r>
            <a:r>
              <a:rPr lang="en-US" i="1" dirty="0" smtClean="0">
                <a:solidFill>
                  <a:srgbClr val="C00000"/>
                </a:solidFill>
              </a:rPr>
              <a:t> SLCS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C00000"/>
                </a:solidFill>
              </a:rPr>
              <a:t> DFN SLCS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C00000"/>
                </a:solidFill>
              </a:rPr>
              <a:t> TERENA </a:t>
            </a:r>
            <a:r>
              <a:rPr lang="en-US" i="1" dirty="0" err="1" smtClean="0">
                <a:solidFill>
                  <a:srgbClr val="C00000"/>
                </a:solidFill>
              </a:rPr>
              <a:t>eScience</a:t>
            </a:r>
            <a:r>
              <a:rPr lang="en-US" i="1" dirty="0" smtClean="0">
                <a:solidFill>
                  <a:srgbClr val="C00000"/>
                </a:solidFill>
              </a:rPr>
              <a:t> Personal CA</a:t>
            </a:r>
            <a:endParaRPr lang="en-GB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311732">
            <a:off x="1452712" y="4614097"/>
            <a:ext cx="537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model example, not actual implementation!</a:t>
            </a:r>
            <a:endParaRPr lang="en-GB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2009-11-25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Grid Security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F3B5-7FC4-498F-BF2B-C82BE82C4A71}" type="slidenum">
              <a:rPr lang="en-GB"/>
              <a:pPr/>
              <a:t>36</a:t>
            </a:fld>
            <a:endParaRPr lang="en-GB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multi-authority world (AAI)</a:t>
            </a:r>
            <a:endParaRPr lang="en-GB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sz="2000" dirty="0">
                <a:solidFill>
                  <a:srgbClr val="A50021"/>
                </a:solidFill>
              </a:rPr>
              <a:t>Interlinking of technologies can be cone at various points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000" dirty="0"/>
              <a:t>Authentication: linking (federations of) identity providers to the existing grid </a:t>
            </a:r>
            <a:r>
              <a:rPr lang="en-GB" sz="2000" dirty="0" err="1"/>
              <a:t>AuthN</a:t>
            </a:r>
            <a:r>
              <a:rPr lang="en-GB" sz="2000" dirty="0"/>
              <a:t> systems</a:t>
            </a:r>
          </a:p>
          <a:p>
            <a:pPr marL="838200" lvl="1" indent="-381000">
              <a:lnSpc>
                <a:spcPct val="90000"/>
              </a:lnSpc>
            </a:pPr>
            <a:r>
              <a:rPr lang="en-GB" sz="1800" dirty="0"/>
              <a:t>‘Short-Lived Credential Services’ translation bridges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000" dirty="0"/>
              <a:t>Populate VO databases with UHO Attributes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000" dirty="0"/>
              <a:t>Equip resource providers to also inspect UHO attributes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000" dirty="0"/>
              <a:t>Expressing VO attributes as function of UHO attributes</a:t>
            </a:r>
          </a:p>
          <a:p>
            <a:pPr marL="457200" indent="-457200">
              <a:lnSpc>
                <a:spcPct val="90000"/>
              </a:lnSpc>
            </a:pPr>
            <a:r>
              <a:rPr lang="en-GB" sz="2000" i="1" dirty="0" smtClean="0"/>
              <a:t>and </a:t>
            </a:r>
            <a:r>
              <a:rPr lang="en-GB" sz="2000" i="1" dirty="0"/>
              <a:t>most probably many other options as well …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GB" sz="2000" dirty="0">
              <a:solidFill>
                <a:srgbClr val="A50021"/>
              </a:solidFill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sz="2000" dirty="0">
                <a:solidFill>
                  <a:srgbClr val="A50021"/>
                </a:solidFill>
              </a:rPr>
              <a:t>Leads to assertions with multiple </a:t>
            </a:r>
            <a:r>
              <a:rPr lang="en-GB" sz="2000" dirty="0" err="1">
                <a:solidFill>
                  <a:srgbClr val="A50021"/>
                </a:solidFill>
              </a:rPr>
              <a:t>LoAs</a:t>
            </a:r>
            <a:r>
              <a:rPr lang="en-GB" sz="2000" dirty="0">
                <a:solidFill>
                  <a:srgbClr val="A50021"/>
                </a:solidFill>
              </a:rPr>
              <a:t> in the same decision</a:t>
            </a:r>
          </a:p>
          <a:p>
            <a:pPr marL="838200" lvl="1" indent="-381000">
              <a:lnSpc>
                <a:spcPct val="90000"/>
              </a:lnSpc>
            </a:pPr>
            <a:r>
              <a:rPr lang="en-GB" sz="1800" dirty="0"/>
              <a:t>thus all assertions should carry their </a:t>
            </a:r>
            <a:r>
              <a:rPr lang="en-GB" sz="1800" dirty="0" err="1"/>
              <a:t>LoA</a:t>
            </a:r>
            <a:endParaRPr lang="en-GB" sz="1800" dirty="0"/>
          </a:p>
          <a:p>
            <a:pPr marL="838200" lvl="1" indent="-381000">
              <a:lnSpc>
                <a:spcPct val="90000"/>
              </a:lnSpc>
            </a:pPr>
            <a:r>
              <a:rPr lang="en-GB" sz="1800" dirty="0"/>
              <a:t>expressed in a way that’s recognisable</a:t>
            </a:r>
          </a:p>
          <a:p>
            <a:pPr marL="838200" lvl="1" indent="-381000">
              <a:lnSpc>
                <a:spcPct val="90000"/>
              </a:lnSpc>
            </a:pPr>
            <a:r>
              <a:rPr lang="en-GB" sz="1800" dirty="0"/>
              <a:t>and the </a:t>
            </a:r>
            <a:r>
              <a:rPr lang="en-GB" sz="1800" dirty="0" err="1"/>
              <a:t>LoA</a:t>
            </a:r>
            <a:r>
              <a:rPr lang="en-GB" sz="1800" dirty="0"/>
              <a:t> attested to by ‘third parties’ (i.e. the federation)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Access Control at the Site</a:t>
            </a: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running compute jobs</a:t>
            </a:r>
          </a:p>
          <a:p>
            <a:r>
              <a:rPr lang="en-US" dirty="0" smtClean="0"/>
              <a:t>Tracing users and actions</a:t>
            </a:r>
          </a:p>
          <a:p>
            <a:r>
              <a:rPr lang="en-US" dirty="0" smtClean="0"/>
              <a:t>Storage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(compute) resources</a:t>
            </a:r>
          </a:p>
        </p:txBody>
      </p:sp>
      <p:pic>
        <p:nvPicPr>
          <p:cNvPr id="5123" name="Picture 2" descr="H:\Home\davidg\EGEE\JRA3\glExec\Site-gatekeeper-scenari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2130425"/>
            <a:ext cx="66960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587500"/>
            <a:ext cx="950913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rot="10800000">
            <a:off x="1430338" y="2433638"/>
            <a:ext cx="782637" cy="4857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42875" y="3859213"/>
            <a:ext cx="3805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User submits his jobs to a resource through a ‘cloud’ of intermediaries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457200" y="5221288"/>
            <a:ext cx="8156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Direct binding of payload and submitted grid job</a:t>
            </a:r>
          </a:p>
          <a:p>
            <a:pPr>
              <a:buFont typeface="Arial" charset="0"/>
              <a:buChar char="•"/>
            </a:pPr>
            <a:r>
              <a:rPr lang="en-US"/>
              <a:t>    job contains all the user’s business</a:t>
            </a:r>
          </a:p>
          <a:p>
            <a:pPr>
              <a:buFont typeface="Arial" charset="0"/>
              <a:buChar char="•"/>
            </a:pPr>
            <a:r>
              <a:rPr lang="en-US"/>
              <a:t>    access control is done at the site’s edge</a:t>
            </a:r>
          </a:p>
          <a:p>
            <a:pPr>
              <a:buFont typeface="Arial" charset="0"/>
              <a:buChar char="•"/>
            </a:pPr>
            <a:r>
              <a:rPr lang="en-US"/>
              <a:t>    inside the site, the user job has a specific, site-local, system identity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the Unix world</a:t>
            </a:r>
            <a:endParaRPr lang="en-GB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ADD5-A8B4-4732-9A81-7483BEBD7A63}" type="slidenum">
              <a:rPr lang="en-US"/>
              <a:pPr/>
              <a:t>39</a:t>
            </a:fld>
            <a:endParaRPr lang="en-US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8317" y="3752850"/>
            <a:ext cx="8589963" cy="2260600"/>
          </a:xfrm>
        </p:spPr>
        <p:txBody>
          <a:bodyPr/>
          <a:lstStyle/>
          <a:p>
            <a:pPr marL="457200" indent="-457200"/>
            <a:r>
              <a:rPr lang="en-GB" dirty="0"/>
              <a:t>Unix does not talk Grid, so</a:t>
            </a:r>
            <a:br>
              <a:rPr lang="en-GB" dirty="0"/>
            </a:br>
            <a:r>
              <a:rPr lang="en-GB" dirty="0"/>
              <a:t>translation is needed between grid and local </a:t>
            </a:r>
            <a:r>
              <a:rPr lang="en-GB" dirty="0" smtClean="0"/>
              <a:t>identity</a:t>
            </a:r>
          </a:p>
          <a:p>
            <a:pPr marL="457200" indent="-457200"/>
            <a:r>
              <a:rPr lang="en-GB" dirty="0" smtClean="0"/>
              <a:t>this </a:t>
            </a:r>
            <a:r>
              <a:rPr lang="en-GB" dirty="0"/>
              <a:t>translation has to happen </a:t>
            </a:r>
            <a:r>
              <a:rPr lang="en-GB" dirty="0" smtClean="0"/>
              <a:t>somewhere</a:t>
            </a:r>
          </a:p>
          <a:p>
            <a:pPr marL="857250" lvl="1" indent="-457200"/>
            <a:r>
              <a:rPr lang="en-GB" dirty="0" smtClean="0"/>
              <a:t>On entry at the Gatekeeper </a:t>
            </a:r>
          </a:p>
          <a:p>
            <a:pPr marL="857250" lvl="1" indent="-457200"/>
            <a:r>
              <a:rPr lang="en-GB" dirty="0" smtClean="0"/>
              <a:t>When running tasks or accessing files</a:t>
            </a:r>
            <a:endParaRPr lang="en-GB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43282" y="1357298"/>
            <a:ext cx="1354138" cy="866775"/>
            <a:chOff x="737" y="2513"/>
            <a:chExt cx="988" cy="694"/>
          </a:xfrm>
        </p:grpSpPr>
        <p:sp>
          <p:nvSpPr>
            <p:cNvPr id="360453" name="AutoShape 5"/>
            <p:cNvSpPr>
              <a:spLocks noChangeArrowheads="1"/>
            </p:cNvSpPr>
            <p:nvPr/>
          </p:nvSpPr>
          <p:spPr bwMode="auto">
            <a:xfrm>
              <a:off x="737" y="2513"/>
              <a:ext cx="960" cy="590"/>
            </a:xfrm>
            <a:prstGeom prst="verticalScroll">
              <a:avLst>
                <a:gd name="adj" fmla="val 12500"/>
              </a:avLst>
            </a:prstGeom>
            <a:solidFill>
              <a:srgbClr val="FFCC66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sz="800" b="1">
                <a:solidFill>
                  <a:srgbClr val="000000"/>
                </a:solidFill>
                <a:latin typeface="Helvetica" pitchFamily="34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sz="800" b="1">
                <a:solidFill>
                  <a:srgbClr val="000000"/>
                </a:solidFill>
                <a:latin typeface="Helvetica" pitchFamily="34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  <a:t>C=IT/O=INFN </a:t>
              </a:r>
              <a:b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  <a:t>/L=CNAF</a:t>
              </a:r>
              <a:b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  <a:t>/CN=Pinco Palla</a:t>
              </a:r>
              <a:b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  <a:t>/CN=proxy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sz="900" b="1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 sz="1400">
                <a:solidFill>
                  <a:schemeClr val="tx1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79" y="2579"/>
              <a:ext cx="446" cy="628"/>
              <a:chOff x="4001" y="2995"/>
              <a:chExt cx="957" cy="835"/>
            </a:xfrm>
          </p:grpSpPr>
          <p:pic>
            <p:nvPicPr>
              <p:cNvPr id="360455" name="Picture 7" descr="j025587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01" y="2995"/>
                <a:ext cx="957" cy="835"/>
              </a:xfrm>
              <a:prstGeom prst="rect">
                <a:avLst/>
              </a:prstGeom>
              <a:noFill/>
            </p:spPr>
          </p:pic>
          <p:sp>
            <p:nvSpPr>
              <p:cNvPr id="360456" name="Text Box 8"/>
              <p:cNvSpPr txBox="1">
                <a:spLocks noChangeArrowheads="1"/>
              </p:cNvSpPr>
              <p:nvPr/>
            </p:nvSpPr>
            <p:spPr bwMode="auto">
              <a:xfrm>
                <a:off x="4027" y="3045"/>
                <a:ext cx="759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sz="600" b="1">
                    <a:solidFill>
                      <a:srgbClr val="003366"/>
                    </a:solidFill>
                    <a:latin typeface="Helvetica-Narrow" pitchFamily="34" charset="0"/>
                  </a:rPr>
                  <a:t>VOMS</a:t>
                </a:r>
                <a:br>
                  <a:rPr lang="it-IT" sz="600" b="1">
                    <a:solidFill>
                      <a:srgbClr val="003366"/>
                    </a:solidFill>
                    <a:latin typeface="Helvetica-Narrow" pitchFamily="34" charset="0"/>
                  </a:rPr>
                </a:br>
                <a:r>
                  <a:rPr lang="it-IT" sz="600" b="1">
                    <a:solidFill>
                      <a:srgbClr val="003366"/>
                    </a:solidFill>
                    <a:latin typeface="Helvetica-Narrow" pitchFamily="34" charset="0"/>
                  </a:rPr>
                  <a:t>pseudo-cert</a:t>
                </a:r>
                <a:endParaRPr lang="it-IT" sz="600">
                  <a:solidFill>
                    <a:schemeClr val="tx1"/>
                  </a:solidFill>
                  <a:latin typeface="Helvetica-Narrow" pitchFamily="34" charset="0"/>
                </a:endParaRPr>
              </a:p>
            </p:txBody>
          </p:sp>
        </p:grpSp>
      </p:grpSp>
      <p:sp>
        <p:nvSpPr>
          <p:cNvPr id="360458" name="Text Box 10"/>
          <p:cNvSpPr txBox="1">
            <a:spLocks noChangeArrowheads="1"/>
          </p:cNvSpPr>
          <p:nvPr/>
        </p:nvSpPr>
        <p:spPr bwMode="auto">
          <a:xfrm>
            <a:off x="5264120" y="1411273"/>
            <a:ext cx="3582987" cy="6111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/>
              <a:t>(X509, VOMS)</a:t>
            </a:r>
            <a:br>
              <a:rPr lang="en-GB"/>
            </a:br>
            <a:r>
              <a:rPr lang="en-GB" sz="1600"/>
              <a:t>/dc=org/dc=example/CN=John Doe</a:t>
            </a:r>
          </a:p>
        </p:txBody>
      </p:sp>
      <p:sp>
        <p:nvSpPr>
          <p:cNvPr id="360459" name="Line 11"/>
          <p:cNvSpPr>
            <a:spLocks noChangeShapeType="1"/>
          </p:cNvSpPr>
          <p:nvPr/>
        </p:nvSpPr>
        <p:spPr bwMode="auto">
          <a:xfrm>
            <a:off x="4238595" y="2316148"/>
            <a:ext cx="0" cy="788987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 type="oval" w="sm" len="sm"/>
            <a:tailEnd type="triangl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360460" name="Text Box 12"/>
          <p:cNvSpPr txBox="1">
            <a:spLocks noChangeArrowheads="1"/>
          </p:cNvSpPr>
          <p:nvPr/>
        </p:nvSpPr>
        <p:spPr bwMode="auto">
          <a:xfrm>
            <a:off x="214282" y="3273410"/>
            <a:ext cx="8718550" cy="26468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  <a:buClr>
                <a:srgbClr val="FFCC00"/>
              </a:buClr>
              <a:buFontTx/>
              <a:buNone/>
            </a:pPr>
            <a:r>
              <a:rPr lang="it-IT" sz="1600" dirty="0" smtClean="0">
                <a:solidFill>
                  <a:schemeClr val="bg1"/>
                </a:solidFill>
                <a:latin typeface="Courier New" pitchFamily="49" charset="0"/>
              </a:rPr>
              <a:t>enmr001:x:43401:2029:PoolAccount eNMR 001</a:t>
            </a:r>
            <a:r>
              <a:rPr lang="it-IT" sz="1600" dirty="0">
                <a:solidFill>
                  <a:schemeClr val="bg1"/>
                </a:solidFill>
                <a:latin typeface="Courier New" pitchFamily="49" charset="0"/>
              </a:rPr>
              <a:t>:/</a:t>
            </a:r>
            <a:r>
              <a:rPr lang="it-IT" sz="1600" dirty="0" smtClean="0">
                <a:solidFill>
                  <a:schemeClr val="bg1"/>
                </a:solidFill>
                <a:latin typeface="Courier New" pitchFamily="49" charset="0"/>
              </a:rPr>
              <a:t>home/enmr001</a:t>
            </a:r>
            <a:r>
              <a:rPr lang="it-IT" sz="1600" dirty="0">
                <a:solidFill>
                  <a:schemeClr val="bg1"/>
                </a:solidFill>
                <a:latin typeface="Courier New" pitchFamily="49" charset="0"/>
              </a:rPr>
              <a:t>:/bin/sh</a:t>
            </a:r>
          </a:p>
        </p:txBody>
      </p:sp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1357282" y="1516048"/>
            <a:ext cx="2179638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GB"/>
              <a:t>grid identity</a:t>
            </a:r>
          </a:p>
        </p:txBody>
      </p:sp>
      <p:sp>
        <p:nvSpPr>
          <p:cNvPr id="360462" name="WordArt 14"/>
          <p:cNvSpPr>
            <a:spLocks noChangeArrowheads="1" noChangeShapeType="1" noTextEdit="1"/>
          </p:cNvSpPr>
          <p:nvPr/>
        </p:nvSpPr>
        <p:spPr bwMode="auto">
          <a:xfrm>
            <a:off x="3184495" y="2479660"/>
            <a:ext cx="2092325" cy="296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translate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2009-11-25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Grid Security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9F41-DFC6-4FF9-BFB4-71E37A6E6304}" type="slidenum">
              <a:rPr lang="en-GB"/>
              <a:pPr/>
              <a:t>4</a:t>
            </a:fld>
            <a:endParaRPr lang="en-GB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Grid: followin</a:t>
            </a:r>
            <a:r>
              <a:rPr lang="en-GB" sz="3200" dirty="0" smtClean="0"/>
              <a:t>g research collaborations</a:t>
            </a:r>
            <a:endParaRPr lang="en-GB" sz="3200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400" dirty="0">
                <a:solidFill>
                  <a:srgbClr val="A50021"/>
                </a:solidFill>
              </a:rPr>
              <a:t>Some things that may make a grid a bit ‘special’ </a:t>
            </a:r>
            <a:br>
              <a:rPr lang="en-GB" sz="2400" dirty="0">
                <a:solidFill>
                  <a:srgbClr val="A50021"/>
                </a:solidFill>
              </a:rPr>
            </a:br>
            <a:r>
              <a:rPr lang="en-GB" sz="2400" dirty="0">
                <a:solidFill>
                  <a:srgbClr val="A50021"/>
                </a:solidFill>
              </a:rPr>
              <a:t>compared to other distributed </a:t>
            </a:r>
            <a:r>
              <a:rPr lang="en-GB" sz="2400" dirty="0" smtClean="0">
                <a:solidFill>
                  <a:srgbClr val="A50021"/>
                </a:solidFill>
              </a:rPr>
              <a:t>computing efforts</a:t>
            </a:r>
            <a:endParaRPr lang="en-GB" sz="2400" dirty="0">
              <a:solidFill>
                <a:srgbClr val="A50021"/>
              </a:solidFill>
            </a:endParaRPr>
          </a:p>
          <a:p>
            <a:endParaRPr lang="en-GB" sz="2400" dirty="0">
              <a:solidFill>
                <a:srgbClr val="A50021"/>
              </a:solidFill>
            </a:endParaRPr>
          </a:p>
          <a:p>
            <a:r>
              <a:rPr lang="en-GB" sz="2400" dirty="0"/>
              <a:t>collaboration of individuals</a:t>
            </a:r>
            <a:r>
              <a:rPr lang="en-GB" sz="2400" i="1" dirty="0"/>
              <a:t> </a:t>
            </a:r>
            <a:r>
              <a:rPr lang="en-GB" sz="2400" dirty="0"/>
              <a:t>from different organisations</a:t>
            </a:r>
          </a:p>
          <a:p>
            <a:pPr lvl="1"/>
            <a:r>
              <a:rPr lang="en-GB" sz="2000" dirty="0"/>
              <a:t>most of the scientific grid communities today consist of people </a:t>
            </a:r>
            <a:br>
              <a:rPr lang="en-GB" sz="2000" dirty="0"/>
            </a:br>
            <a:r>
              <a:rPr lang="en-GB" sz="2000" dirty="0"/>
              <a:t>literally ‘scattered’ over many home organisations … internationally</a:t>
            </a:r>
          </a:p>
          <a:p>
            <a:pPr lvl="1"/>
            <a:endParaRPr lang="en-GB" sz="2000" dirty="0"/>
          </a:p>
          <a:p>
            <a:r>
              <a:rPr lang="en-GB" sz="2400" dirty="0"/>
              <a:t>delegation – programs and services acting on your behalf – are an integral part of the architecture</a:t>
            </a:r>
          </a:p>
          <a:p>
            <a:pPr lvl="1"/>
            <a:r>
              <a:rPr lang="en-GB" sz="2000" dirty="0"/>
              <a:t>unattended operation</a:t>
            </a:r>
          </a:p>
          <a:p>
            <a:pPr lvl="1"/>
            <a:r>
              <a:rPr lang="en-GB" sz="2000" dirty="0"/>
              <a:t>resource brokering</a:t>
            </a:r>
          </a:p>
          <a:p>
            <a:pPr lvl="1"/>
            <a:r>
              <a:rPr lang="en-GB" sz="2000" dirty="0"/>
              <a:t>integrating compute, data access, and databases in the same task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Control on the 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System access (authorization: LCAS, mapping: LCMAPS)</a:t>
            </a:r>
          </a:p>
          <a:p>
            <a:r>
              <a:rPr lang="en-GB" sz="2400" dirty="0" smtClean="0"/>
              <a:t>Embedded or though ‘call-out hooks’ in Grid middleware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" name="Picture 3" descr="H:\Home\davidg\EGEE\JRA3\glExec\SCAS-scenarios-GK-LCMAPS-class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71744"/>
            <a:ext cx="7208838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Control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43688" y="6529862"/>
            <a:ext cx="1071562" cy="220662"/>
          </a:xfrm>
        </p:spPr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8875" y="6529862"/>
            <a:ext cx="3286125" cy="220662"/>
          </a:xfrm>
        </p:spPr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5313" y="6529862"/>
            <a:ext cx="471487" cy="214312"/>
          </a:xfrm>
        </p:spPr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2876" y="4260701"/>
            <a:ext cx="8786842" cy="19543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# This file contains the user subject DNs that are BANNED from this fabric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#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"/C=UK/O=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eScience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/OU=Cambridge/L=UCS/CN=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anonymised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 user"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# from [UPDATE 5] Security incident - XXXXCERT-20080805, 04.Sept. 11:52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"/O=Grid/O=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NorduGrid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/OU=somesite.se/CN=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Olof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 Palme"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"/O=Grid/O=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NorduGrid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/OU=somesite.se/CN=Alfred Nobel"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# 16-Jan-2009 banned compromised DN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"/C=CN/O=HEP/O=PKU/OU=PHYS/CN=Mao 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Zhedong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# 23-Feb-2009 Security Service Challenge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# SG let 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Arjen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 in again after 18.Mar 2009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"/O=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dutchgrid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/O=users/O=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nikhef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/CN=Arnold Johan van Rijn"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2" y="385762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Denying access: </a:t>
            </a:r>
            <a:r>
              <a:rPr lang="en-GB" b="1" dirty="0" err="1" smtClean="0">
                <a:solidFill>
                  <a:srgbClr val="C00000"/>
                </a:solidFill>
              </a:rPr>
              <a:t>ban_users.db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6" y="1470940"/>
            <a:ext cx="8786842" cy="2123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"/O=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dutchgrid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/O=users/O=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nikhef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/CN=David Groep" .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dans</a:t>
            </a:r>
            <a:endParaRPr lang="en-GB" sz="11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"/O=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dutchgrid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/O=users/O=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nikhef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/CN=Sven Gabriel" .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dteam</a:t>
            </a:r>
            <a:endParaRPr lang="en-GB" sz="11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"/O=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dutchgrid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/O=users/O=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wageningen-universiteit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/CN=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Anonymised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 User" .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lsg</a:t>
            </a:r>
            <a:endParaRPr lang="en-GB" sz="11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"/O=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dutchgrid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/O=users/O=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wageningen-universiteit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/CN=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Anonymised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 User" .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lsg</a:t>
            </a:r>
            <a:endParaRPr lang="en-GB" sz="11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"/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alice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/Role=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lcgadmin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" .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alisgm</a:t>
            </a:r>
            <a:endParaRPr lang="en-GB" sz="11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"/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alice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" .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alice</a:t>
            </a:r>
            <a:endParaRPr lang="en-GB" sz="11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"/atlas/Role=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lcgadmin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" .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atlsm</a:t>
            </a:r>
            <a:endParaRPr lang="en-GB" sz="11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"/atlas/Role=production" .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atlb</a:t>
            </a:r>
            <a:endParaRPr lang="en-GB" sz="11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"/atlas/Role=pilot" .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atlpi</a:t>
            </a:r>
            <a:endParaRPr lang="en-GB" sz="11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"/atlas/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nl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" .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atlnl</a:t>
            </a:r>
            <a:endParaRPr lang="en-GB" sz="11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"/atlas" .atlas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52" y="107154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Granting access: grid-</a:t>
            </a:r>
            <a:r>
              <a:rPr lang="en-GB" b="1" dirty="0" err="1" smtClean="0">
                <a:solidFill>
                  <a:srgbClr val="C00000"/>
                </a:solidFill>
              </a:rPr>
              <a:t>mapfile</a:t>
            </a:r>
            <a:endParaRPr lang="en-GB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the site owner see?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2844" y="1716180"/>
            <a:ext cx="8786842" cy="2123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1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stro.nikhef.nl: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Req'd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Req'd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Elap</a:t>
            </a:r>
            <a:endParaRPr lang="en-GB" sz="11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Job ID               Username Queue    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Jobname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SessID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 NDS   TSK Memory Time  S Time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-------------------- -------- -------- ---------- ------ ----- --- ------ ----- - -----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3223967.stro.nikhef. atlb021  atlas    STDIN       32473     1  --    --  66:00 R   --    wn-val-046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3227086.stro.nikhef. atlb021  atlas    STDIN       22038     1  --    --  66:00 R   --    wn-val-004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3227691.stro.nikhef. atlb019  atlas    STDIN       11290     1  --    --  66:00 R   --    wn-lui1-028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3228887.stro.nikhef. atlb021  atlas    STDIN        1562     1  --    --  66:00 R   --    wn-val-091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3235888.stro.nikhef. lhcbpi01 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lhcb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     STDIN       23903     1  --    --  33:00 R 32:11   wn-lui2-014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3236232.stro.nikhef. atlb019  atlas    STDIN       26115     1  --    --  66:00 R 32:10   wn-bull-011</a:t>
            </a:r>
          </a:p>
          <a:p>
            <a:endParaRPr lang="en-GB" sz="1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384545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Batch system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6" y="4384941"/>
            <a:ext cx="8786842" cy="16158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1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PID: 13507 -- Requested service: </a:t>
            </a:r>
            <a:r>
              <a:rPr lang="en-GB" sz="11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jobmanager-pbs</a:t>
            </a:r>
            <a:endParaRPr lang="en-GB" sz="1100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PID: 13507 -- Authorized as local user: </a:t>
            </a:r>
            <a:r>
              <a:rPr lang="en-GB" sz="11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atlb019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PID: 13507 -- Authorized as local 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uid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: 70019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PID: 13507 --           and local 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gid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: 2036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PID: 13507 -- </a:t>
            </a:r>
            <a:r>
              <a:rPr lang="en-GB" sz="11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"/C=CA/O=Grid/OU=westgrid.ca/CN=</a:t>
            </a:r>
            <a:r>
              <a:rPr lang="en-GB" sz="11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Anony</a:t>
            </a:r>
            <a:r>
              <a:rPr lang="en-GB" sz="11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Mous</a:t>
            </a:r>
            <a:r>
              <a:rPr lang="en-GB" sz="11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 mapped to atlb019 (70019/2036)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PID: 13507 -- GATEKEEPER_JM_ID 2009-11-16.12:51:40.0000013507.0000000000 for 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                /C=CA/O=Grid/OU=westgrid.ca/CN=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Anony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 err="1" smtClean="0">
                <a:latin typeface="Courier New" pitchFamily="49" charset="0"/>
                <a:cs typeface="Courier New" pitchFamily="49" charset="0"/>
              </a:rPr>
              <a:t>Mous</a:t>
            </a:r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 on </a:t>
            </a:r>
            <a:r>
              <a:rPr lang="en-GB" sz="11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142.90.256.257</a:t>
            </a:r>
          </a:p>
          <a:p>
            <a:r>
              <a:rPr lang="en-GB" sz="1100" b="1" dirty="0" smtClean="0">
                <a:latin typeface="Courier New" pitchFamily="49" charset="0"/>
                <a:cs typeface="Courier New" pitchFamily="49" charset="0"/>
              </a:rPr>
              <a:t>PID: 13507 -- Child 13576 started</a:t>
            </a:r>
            <a:endParaRPr lang="en-GB" sz="1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2" y="4056985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Gatekeeper audit log</a:t>
            </a:r>
            <a:endParaRPr lang="en-GB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Tracing the job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17"/>
            <a:ext cx="8229600" cy="142874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l-PL" sz="1200" b="1" dirty="0" smtClean="0">
                <a:latin typeface="Courier New" pitchFamily="49" charset="0"/>
                <a:cs typeface="Courier New" pitchFamily="49" charset="0"/>
              </a:rPr>
              <a:t>gmtime=20091116115140Z;uniqid=19095.1258344261;ug=70019:2036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200" b="1" dirty="0" smtClean="0">
                <a:latin typeface="Courier New" pitchFamily="49" charset="0"/>
                <a:cs typeface="Courier New" pitchFamily="49" charset="0"/>
              </a:rPr>
              <a:t>2036;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1200" b="1" dirty="0" smtClean="0">
                <a:latin typeface="Courier New" pitchFamily="49" charset="0"/>
                <a:cs typeface="Courier New" pitchFamily="49" charset="0"/>
              </a:rPr>
            </a:br>
            <a:r>
              <a:rPr lang="pl-PL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jobid=3243289.stro.nikhef.nl</a:t>
            </a:r>
            <a:r>
              <a:rPr lang="pl-PL" sz="12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200" b="1" dirty="0" smtClean="0">
                <a:latin typeface="Courier New" pitchFamily="49" charset="0"/>
                <a:cs typeface="Courier New" pitchFamily="49" charset="0"/>
              </a:rPr>
              <a:t>tag=https://gazon.nikhef.nl:20082/19095/1258344261/;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1200" b="1" dirty="0" smtClean="0">
                <a:latin typeface="Courier New" pitchFamily="49" charset="0"/>
                <a:cs typeface="Courier New" pitchFamily="49" charset="0"/>
              </a:rPr>
            </a:br>
            <a:r>
              <a:rPr lang="pl-PL" sz="1200" b="1" dirty="0" smtClean="0">
                <a:latin typeface="Courier New" pitchFamily="49" charset="0"/>
                <a:cs typeface="Courier New" pitchFamily="49" charset="0"/>
              </a:rPr>
              <a:t>dry=no;jobtype=single;count=1;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1200" b="1" dirty="0" smtClean="0">
                <a:latin typeface="Courier New" pitchFamily="49" charset="0"/>
                <a:cs typeface="Courier New" pitchFamily="49" charset="0"/>
              </a:rPr>
            </a:br>
            <a:r>
              <a:rPr lang="pl-PL" sz="1200" b="1" dirty="0" smtClean="0">
                <a:latin typeface="Courier New" pitchFamily="49" charset="0"/>
                <a:cs typeface="Courier New" pitchFamily="49" charset="0"/>
              </a:rPr>
              <a:t>exec=https://condorg.triumf.ca:20014/home/atlasprod/Panda/pyfactory/20091105/runpilot3-wrapper.sh;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1200" b="1" dirty="0" smtClean="0">
                <a:latin typeface="Courier New" pitchFamily="49" charset="0"/>
                <a:cs typeface="Courier New" pitchFamily="49" charset="0"/>
              </a:rPr>
            </a:br>
            <a:r>
              <a:rPr lang="pl-PL" sz="1200" b="1" dirty="0" smtClean="0">
                <a:latin typeface="Courier New" pitchFamily="49" charset="0"/>
                <a:cs typeface="Courier New" pitchFamily="49" charset="0"/>
              </a:rPr>
              <a:t>args=;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1200" b="1" dirty="0" smtClean="0">
                <a:latin typeface="Courier New" pitchFamily="49" charset="0"/>
                <a:cs typeface="Courier New" pitchFamily="49" charset="0"/>
              </a:rPr>
            </a:br>
            <a:r>
              <a:rPr lang="pl-PL" sz="1200" b="1" dirty="0" smtClean="0">
                <a:latin typeface="Courier New" pitchFamily="49" charset="0"/>
                <a:cs typeface="Courier New" pitchFamily="49" charset="0"/>
              </a:rPr>
              <a:t>dir=/home/atlb019//gram_scratch_pCHATpWQJY;log=/home/atlb019/gram_job_mgr_</a:t>
            </a:r>
            <a:r>
              <a:rPr lang="pl-PL" sz="1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13576</a:t>
            </a:r>
            <a:r>
              <a:rPr lang="pl-PL" sz="1200" b="1" dirty="0" smtClean="0">
                <a:latin typeface="Courier New" pitchFamily="49" charset="0"/>
                <a:cs typeface="Courier New" pitchFamily="49" charset="0"/>
              </a:rPr>
              <a:t>.log;</a:t>
            </a:r>
            <a:endParaRPr lang="pl-PL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6732" y="3997115"/>
            <a:ext cx="818723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Nov 16 11:51:40 </a:t>
            </a:r>
            <a:r>
              <a:rPr lang="en-GB" sz="1200" b="1" dirty="0" err="1" smtClean="0">
                <a:latin typeface="Courier New" pitchFamily="49" charset="0"/>
                <a:cs typeface="Courier New" pitchFamily="49" charset="0"/>
              </a:rPr>
              <a:t>gazon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err="1" smtClean="0">
                <a:latin typeface="Courier New" pitchFamily="49" charset="0"/>
                <a:cs typeface="Courier New" pitchFamily="49" charset="0"/>
              </a:rPr>
              <a:t>jobmanager-pbs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[19374]: </a:t>
            </a:r>
            <a:r>
              <a:rPr lang="en-GB" sz="1200" b="1" dirty="0" err="1" smtClean="0">
                <a:latin typeface="Courier New" pitchFamily="49" charset="0"/>
                <a:cs typeface="Courier New" pitchFamily="49" charset="0"/>
              </a:rPr>
              <a:t>qsub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success (atlb019:atlb) </a:t>
            </a:r>
            <a:br>
              <a:rPr lang="en-GB" sz="12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/home/atlb019/.</a:t>
            </a:r>
            <a:r>
              <a:rPr lang="en-GB" sz="1200" b="1" dirty="0" err="1" smtClean="0">
                <a:latin typeface="Courier New" pitchFamily="49" charset="0"/>
                <a:cs typeface="Courier New" pitchFamily="49" charset="0"/>
              </a:rPr>
              <a:t>globus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/job/gazon.nikhef.nl/19095.1258344261/</a:t>
            </a:r>
            <a:r>
              <a:rPr lang="en-GB" sz="1200" b="1" dirty="0" err="1" smtClean="0">
                <a:latin typeface="Courier New" pitchFamily="49" charset="0"/>
                <a:cs typeface="Courier New" pitchFamily="49" charset="0"/>
              </a:rPr>
              <a:t>scheduler_pbs_job_script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: </a:t>
            </a:r>
            <a:br>
              <a:rPr lang="en-GB" sz="12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3243289.stro.nikhef.nl</a:t>
            </a:r>
            <a:endParaRPr lang="en-GB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50017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00000"/>
                </a:solidFill>
              </a:rPr>
              <a:t>JobManager</a:t>
            </a:r>
            <a:r>
              <a:rPr lang="en-GB" b="1" dirty="0" smtClean="0">
                <a:solidFill>
                  <a:srgbClr val="C00000"/>
                </a:solidFill>
              </a:rPr>
              <a:t> log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363117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Batch system </a:t>
            </a:r>
            <a:r>
              <a:rPr lang="en-GB" b="1" dirty="0" err="1" smtClean="0">
                <a:solidFill>
                  <a:srgbClr val="C00000"/>
                </a:solidFill>
              </a:rPr>
              <a:t>syslog</a:t>
            </a:r>
            <a:r>
              <a:rPr lang="en-GB" b="1" dirty="0" smtClean="0">
                <a:solidFill>
                  <a:srgbClr val="C00000"/>
                </a:solidFill>
              </a:rPr>
              <a:t> entry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102" y="5019272"/>
            <a:ext cx="8058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>
                <a:solidFill>
                  <a:srgbClr val="C00000"/>
                </a:solidFill>
              </a:rPr>
              <a:t>As well as regular entries created by the batch system(s) and any auditing data </a:t>
            </a:r>
            <a:endParaRPr lang="en-GB" sz="1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Storage: Virtual Ids or Unix domain?</a:t>
            </a:r>
            <a:endParaRPr lang="en-US" dirty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686800" cy="4768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Mapping to Unix credentials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Lacks expression of VO attributes and rights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Allows joint native and grid use of storage systems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Grid storage systems with grid meta-layer access control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 need to allocate Unix-level resources or mappings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Expresses both VO and site-level policies and ACLs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Access </a:t>
            </a:r>
            <a:r>
              <a:rPr lang="en-US" sz="2000" i="1" dirty="0" smtClean="0"/>
              <a:t>must </a:t>
            </a:r>
            <a:r>
              <a:rPr lang="en-US" sz="2000" dirty="0" smtClean="0"/>
              <a:t>be via grid-aware mechanisms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Example: Disk Pool Manager DPM: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mapped </a:t>
            </a:r>
            <a:r>
              <a:rPr lang="en-US" sz="2000" dirty="0"/>
              <a:t>to </a:t>
            </a:r>
            <a:r>
              <a:rPr lang="en-US" sz="2000" dirty="0" smtClean="0"/>
              <a:t>‘virtual UIDs’: created </a:t>
            </a:r>
            <a:r>
              <a:rPr lang="en-US" sz="2000" dirty="0"/>
              <a:t>on the fly </a:t>
            </a:r>
            <a:r>
              <a:rPr lang="en-US" sz="2000" dirty="0" smtClean="0"/>
              <a:t>first </a:t>
            </a:r>
            <a:r>
              <a:rPr lang="en-US" sz="2000" dirty="0"/>
              <a:t>time </a:t>
            </a:r>
            <a:r>
              <a:rPr lang="en-US" sz="2000" dirty="0" smtClean="0"/>
              <a:t>system sees DN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VOMS roles are mapped to virtual GIDs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User can have </a:t>
            </a:r>
            <a:r>
              <a:rPr lang="en-US" sz="2000" dirty="0"/>
              <a:t>one DN and several roles,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so may </a:t>
            </a:r>
            <a:r>
              <a:rPr lang="en-US" sz="2000" dirty="0"/>
              <a:t>be mapped to one UID and several </a:t>
            </a:r>
            <a:r>
              <a:rPr lang="en-US" sz="2000" dirty="0" smtClean="0"/>
              <a:t>GIDs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Access </a:t>
            </a:r>
            <a:r>
              <a:rPr lang="en-US" dirty="0"/>
              <a:t>Control </a:t>
            </a:r>
            <a:r>
              <a:rPr lang="en-US" dirty="0" smtClean="0"/>
              <a:t>Lists</a:t>
            </a:r>
            <a:endParaRPr lang="en-US" dirty="0"/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918"/>
            <a:ext cx="8229600" cy="4768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LFC and DPM support </a:t>
            </a:r>
            <a:r>
              <a:rPr lang="en-US" sz="2000" dirty="0" err="1"/>
              <a:t>Posix</a:t>
            </a:r>
            <a:r>
              <a:rPr lang="en-US" sz="2000" dirty="0"/>
              <a:t> ACLs based on Virtual Ids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Access Control Lists on files and directories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Default Access Control Lists on directories: they are inherited by the sub-directories and files under the directory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sz="1900" dirty="0" err="1"/>
              <a:t>dpns-mkdir</a:t>
            </a:r>
            <a:r>
              <a:rPr lang="en-US" sz="1900" dirty="0"/>
              <a:t> /</a:t>
            </a:r>
            <a:r>
              <a:rPr lang="en-US" sz="1900" dirty="0" err="1"/>
              <a:t>dpm</a:t>
            </a:r>
            <a:r>
              <a:rPr lang="en-US" sz="1900" dirty="0"/>
              <a:t>/cern.ch/home/</a:t>
            </a:r>
            <a:r>
              <a:rPr lang="en-US" sz="1900" dirty="0" err="1"/>
              <a:t>dteam</a:t>
            </a:r>
            <a:r>
              <a:rPr lang="en-US" sz="1900" dirty="0"/>
              <a:t>/</a:t>
            </a:r>
            <a:r>
              <a:rPr lang="en-US" sz="1900" dirty="0" err="1"/>
              <a:t>jpb</a:t>
            </a: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900" dirty="0" err="1"/>
              <a:t>dpns-setacl</a:t>
            </a:r>
            <a:r>
              <a:rPr lang="en-US" sz="1900" dirty="0"/>
              <a:t> -m d:u::7,d:g::7,d:o:5 /</a:t>
            </a:r>
            <a:r>
              <a:rPr lang="en-US" sz="1900" dirty="0" err="1"/>
              <a:t>dpm</a:t>
            </a:r>
            <a:r>
              <a:rPr lang="en-US" sz="1900" dirty="0"/>
              <a:t>/cern.ch/home/</a:t>
            </a:r>
            <a:r>
              <a:rPr lang="en-US" sz="1900" dirty="0" err="1"/>
              <a:t>dteam</a:t>
            </a:r>
            <a:r>
              <a:rPr lang="en-US" sz="1900" dirty="0"/>
              <a:t>/</a:t>
            </a:r>
            <a:r>
              <a:rPr lang="en-US" sz="1900" dirty="0" err="1"/>
              <a:t>jpb</a:t>
            </a: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900" dirty="0" err="1"/>
              <a:t>dpns-getacl</a:t>
            </a:r>
            <a:r>
              <a:rPr lang="en-US" sz="1900" dirty="0"/>
              <a:t> /</a:t>
            </a:r>
            <a:r>
              <a:rPr lang="en-US" sz="1900" dirty="0" err="1"/>
              <a:t>dpm</a:t>
            </a:r>
            <a:r>
              <a:rPr lang="en-US" sz="1900" dirty="0"/>
              <a:t>/cern.ch/home/</a:t>
            </a:r>
            <a:r>
              <a:rPr lang="en-US" sz="1900" dirty="0" err="1"/>
              <a:t>dteam</a:t>
            </a:r>
            <a:r>
              <a:rPr lang="en-US" sz="1900" dirty="0"/>
              <a:t>/</a:t>
            </a:r>
            <a:r>
              <a:rPr lang="en-US" sz="1900" dirty="0" err="1"/>
              <a:t>jpb</a:t>
            </a:r>
            <a:endParaRPr lang="en-US" sz="1900" dirty="0"/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file: 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dpm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/cern.ch/home/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dteam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jpb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owner: </a:t>
            </a:r>
            <a:r>
              <a:rPr lang="en-US" sz="1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/C=CH/O=CERN/OU=GRID/CN=Jean-Philippe Baud 7183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group: 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dteam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user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rwx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group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::r-x              #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effective:r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-x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other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::r-x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default:user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rwx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default:group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rwx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default:other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::r-x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Handling E2E incidents in this system</a:t>
            </a:r>
            <a:endParaRPr lang="en-GB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7A233-C085-4621-AE82-93BA4DF5A37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357313"/>
            <a:ext cx="8229600" cy="47688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Franklin Gothic Heavy" pitchFamily="34" charset="0"/>
              <a:buChar char="&gt;"/>
              <a:tabLst/>
              <a:defRPr/>
            </a:pP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Detection and coordination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Franklin Gothic Heavy" pitchFamily="34" charset="0"/>
              <a:buChar char="&gt;"/>
              <a:defRPr/>
            </a:pPr>
            <a:r>
              <a:rPr lang="en-GB" sz="2000" dirty="0" smtClean="0">
                <a:latin typeface="Franklin Gothic Book" pitchFamily="34" charset="0"/>
                <a:cs typeface="+mn-cs"/>
              </a:rPr>
              <a:t>Globally unique identifiers (subject DNs, VO names)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Franklin Gothic Heavy" pitchFamily="34" charset="0"/>
              <a:buChar char="&gt;"/>
              <a:defRPr/>
            </a:pPr>
            <a:r>
              <a:rPr lang="en-GB" sz="2000" dirty="0" smtClean="0">
                <a:latin typeface="Franklin Gothic Book" pitchFamily="34" charset="0"/>
                <a:cs typeface="+mn-cs"/>
              </a:rPr>
              <a:t>Policy ecosystem guidelines for auditing, log retention, </a:t>
            </a:r>
            <a:br>
              <a:rPr lang="en-GB" sz="2000" dirty="0" smtClean="0">
                <a:latin typeface="Franklin Gothic Book" pitchFamily="34" charset="0"/>
                <a:cs typeface="+mn-cs"/>
              </a:rPr>
            </a:br>
            <a:r>
              <a:rPr lang="en-GB" sz="2000" dirty="0" smtClean="0">
                <a:latin typeface="Franklin Gothic Book" pitchFamily="34" charset="0"/>
                <a:cs typeface="+mn-cs"/>
              </a:rPr>
              <a:t>and information exchange between participants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Franklin Gothic Heavy" pitchFamily="34" charset="0"/>
              <a:buChar char="&gt;"/>
              <a:defRPr/>
            </a:pPr>
            <a:r>
              <a:rPr lang="en-GB" sz="2000" dirty="0" smtClean="0">
                <a:latin typeface="Franklin Gothic Book" pitchFamily="34" charset="0"/>
                <a:cs typeface="+mn-cs"/>
              </a:rPr>
              <a:t>Periodically tested through SSCs</a:t>
            </a:r>
            <a:endParaRPr lang="en-GB" sz="2000" baseline="0" dirty="0" smtClean="0">
              <a:latin typeface="Franklin Gothic Book" pitchFamily="34" charset="0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Franklin Gothic Heavy" pitchFamily="34" charset="0"/>
              <a:buChar char="&gt;"/>
            </a:pPr>
            <a:r>
              <a:rPr lang="en-GB" sz="2000" dirty="0" smtClean="0">
                <a:latin typeface="Franklin Gothic Book" pitchFamily="34" charset="0"/>
                <a:cs typeface="+mn-cs"/>
              </a:rPr>
              <a:t>Revocation </a:t>
            </a:r>
            <a:br>
              <a:rPr lang="en-GB" sz="2000" dirty="0" smtClean="0">
                <a:latin typeface="Franklin Gothic Book" pitchFamily="34" charset="0"/>
                <a:cs typeface="+mn-cs"/>
              </a:rPr>
            </a:br>
            <a:r>
              <a:rPr lang="en-GB" sz="2000" i="1" dirty="0" smtClean="0">
                <a:latin typeface="Franklin Gothic Book" pitchFamily="34" charset="0"/>
                <a:cs typeface="+mn-cs"/>
              </a:rPr>
              <a:t>which, </a:t>
            </a:r>
            <a:r>
              <a:rPr lang="en-GB" sz="2000" i="1" dirty="0" smtClean="0">
                <a:latin typeface="Franklin Gothic Book" pitchFamily="34" charset="0"/>
              </a:rPr>
              <a:t>e.g., </a:t>
            </a:r>
            <a:r>
              <a:rPr lang="en-GB" sz="2000" i="1" dirty="0" err="1" smtClean="0">
                <a:latin typeface="Franklin Gothic Book" pitchFamily="34" charset="0"/>
              </a:rPr>
              <a:t>ssh</a:t>
            </a:r>
            <a:r>
              <a:rPr lang="en-GB" sz="2000" i="1" dirty="0" smtClean="0">
                <a:latin typeface="Franklin Gothic Book" pitchFamily="34" charset="0"/>
              </a:rPr>
              <a:t> keys don’t have, but federated access does</a:t>
            </a:r>
            <a:endParaRPr lang="en-GB" sz="2000" i="1" baseline="0" dirty="0" smtClean="0">
              <a:latin typeface="Franklin Gothic Book" pitchFamily="34" charset="0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Franklin Gothic Heavy" pitchFamily="34" charset="0"/>
              <a:buChar char="&gt;"/>
            </a:pPr>
            <a:r>
              <a:rPr lang="en-GB" sz="2000" baseline="0" dirty="0" smtClean="0">
                <a:latin typeface="Franklin Gothic Book" pitchFamily="34" charset="0"/>
                <a:cs typeface="+mn-cs"/>
              </a:rPr>
              <a:t>At the identity level,</a:t>
            </a:r>
            <a:r>
              <a:rPr lang="en-GB" sz="2000" dirty="0" smtClean="0">
                <a:latin typeface="Franklin Gothic Book" pitchFamily="34" charset="0"/>
                <a:cs typeface="+mn-cs"/>
              </a:rPr>
              <a:t> the Grid implements working revocation and CRL support for the PKI 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Franklin Gothic Heavy" pitchFamily="34" charset="0"/>
              <a:buChar char="&gt;"/>
            </a:pPr>
            <a:r>
              <a:rPr lang="en-GB" sz="2000" dirty="0" smtClean="0">
                <a:latin typeface="Franklin Gothic Book" pitchFamily="34" charset="0"/>
                <a:cs typeface="+mn-cs"/>
              </a:rPr>
              <a:t>At the authorization level: VO-level banning, site bans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Franklin Gothic Heavy" pitchFamily="34" charset="0"/>
              <a:buChar char="&gt;"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Recovery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Franklin Gothic Heavy" pitchFamily="34" charset="0"/>
              <a:buChar char="&gt;"/>
            </a:pP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De-facto, the only transparent recovery is by revocation of identity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Franklin Gothic Heavy" pitchFamily="34" charset="0"/>
              <a:buChar char="&gt;"/>
            </a:pPr>
            <a:r>
              <a:rPr lang="en-GB" sz="2000" dirty="0" smtClean="0">
                <a:latin typeface="Franklin Gothic Book" pitchFamily="34" charset="0"/>
                <a:cs typeface="+mn-cs"/>
              </a:rPr>
              <a:t>Subject name (DN) is persistent for the user across incidents,</a:t>
            </a:r>
            <a:br>
              <a:rPr lang="en-GB" sz="2000" dirty="0" smtClean="0">
                <a:latin typeface="Franklin Gothic Book" pitchFamily="34" charset="0"/>
                <a:cs typeface="+mn-cs"/>
              </a:rPr>
            </a:br>
            <a:r>
              <a:rPr lang="en-GB" sz="2000" dirty="0" smtClean="0">
                <a:latin typeface="Franklin Gothic Book" pitchFamily="34" charset="0"/>
                <a:cs typeface="+mn-cs"/>
              </a:rPr>
              <a:t>so no re-registration needed</a:t>
            </a:r>
            <a:endParaRPr kumimoji="0" lang="en-GB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57313"/>
            <a:ext cx="8401080" cy="4768850"/>
          </a:xfrm>
        </p:spPr>
        <p:txBody>
          <a:bodyPr/>
          <a:lstStyle/>
          <a:p>
            <a:r>
              <a:rPr lang="en-GB" sz="2400" dirty="0" smtClean="0"/>
              <a:t>Grid and the VO make </a:t>
            </a:r>
            <a:r>
              <a:rPr lang="en-GB" sz="2400" dirty="0" smtClean="0"/>
              <a:t>collaboration explicit at </a:t>
            </a:r>
            <a:r>
              <a:rPr lang="en-GB" sz="2400" dirty="0" smtClean="0"/>
              <a:t>systems </a:t>
            </a:r>
            <a:r>
              <a:rPr lang="en-GB" sz="2400" dirty="0" smtClean="0"/>
              <a:t>level</a:t>
            </a:r>
          </a:p>
          <a:p>
            <a:pPr lvl="1"/>
            <a:r>
              <a:rPr lang="en-GB" sz="2000" dirty="0" smtClean="0"/>
              <a:t>Structure </a:t>
            </a:r>
            <a:r>
              <a:rPr lang="en-GB" sz="2000" dirty="0" smtClean="0"/>
              <a:t>of researchers </a:t>
            </a:r>
            <a:r>
              <a:rPr lang="en-GB" sz="2000" dirty="0" smtClean="0"/>
              <a:t>themselves drives </a:t>
            </a:r>
            <a:r>
              <a:rPr lang="en-GB" sz="2000" dirty="0" smtClean="0"/>
              <a:t>VO </a:t>
            </a:r>
            <a:r>
              <a:rPr lang="en-GB" sz="2000" dirty="0" smtClean="0"/>
              <a:t>structure</a:t>
            </a:r>
          </a:p>
          <a:p>
            <a:pPr lvl="1"/>
            <a:r>
              <a:rPr lang="en-GB" sz="2000" dirty="0" smtClean="0"/>
              <a:t>This discloses the ‘interconnected vulnerabilities’ &amp; incidents issue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Threats in distributed </a:t>
            </a:r>
            <a:r>
              <a:rPr lang="en-GB" sz="2400" dirty="0" smtClean="0"/>
              <a:t>computing exist </a:t>
            </a:r>
            <a:r>
              <a:rPr lang="en-GB" sz="2400" dirty="0" smtClean="0"/>
              <a:t>irrespective </a:t>
            </a:r>
            <a:r>
              <a:rPr lang="en-GB" sz="2400" dirty="0" smtClean="0"/>
              <a:t>of </a:t>
            </a:r>
            <a:r>
              <a:rPr lang="en-GB" sz="2400" dirty="0" smtClean="0"/>
              <a:t>Grid</a:t>
            </a:r>
            <a:endParaRPr lang="en-GB" sz="2400" dirty="0" smtClean="0"/>
          </a:p>
          <a:p>
            <a:pPr lvl="1"/>
            <a:r>
              <a:rPr lang="en-GB" sz="2000" dirty="0" smtClean="0"/>
              <a:t>Multiple accounts across organisations, usually ill-managed</a:t>
            </a:r>
          </a:p>
          <a:p>
            <a:pPr lvl="1"/>
            <a:r>
              <a:rPr lang="en-GB" sz="2000" dirty="0" smtClean="0"/>
              <a:t>Shared or semi-public group accounts or shared storage</a:t>
            </a:r>
          </a:p>
          <a:p>
            <a:pPr lvl="1"/>
            <a:r>
              <a:rPr lang="en-GB" sz="2000" dirty="0" smtClean="0"/>
              <a:t>Grid </a:t>
            </a:r>
            <a:r>
              <a:rPr lang="en-GB" sz="2000" dirty="0" smtClean="0"/>
              <a:t>middleware gives some additional handles ...</a:t>
            </a:r>
          </a:p>
          <a:p>
            <a:pPr lvl="1"/>
            <a:r>
              <a:rPr lang="en-GB" sz="2000" dirty="0" smtClean="0"/>
              <a:t>... but also exposes new risk </a:t>
            </a:r>
            <a:r>
              <a:rPr lang="en-GB" sz="2000" dirty="0" smtClean="0"/>
              <a:t>surfaces</a:t>
            </a:r>
          </a:p>
          <a:p>
            <a:pPr lvl="1"/>
            <a:endParaRPr lang="en-GB" sz="2400" dirty="0" smtClean="0"/>
          </a:p>
          <a:p>
            <a:r>
              <a:rPr lang="en-GB" sz="2400" dirty="0" smtClean="0"/>
              <a:t>We </a:t>
            </a:r>
            <a:r>
              <a:rPr lang="en-GB" sz="2400" dirty="0" smtClean="0"/>
              <a:t>have yet to see a grid-specific incident</a:t>
            </a:r>
          </a:p>
          <a:p>
            <a:pPr lvl="1"/>
            <a:r>
              <a:rPr lang="en-GB" sz="2000" dirty="0" smtClean="0"/>
              <a:t>Many </a:t>
            </a:r>
            <a:r>
              <a:rPr lang="en-GB" sz="2000" dirty="0" smtClean="0"/>
              <a:t>‘traditional’ incidents </a:t>
            </a:r>
            <a:r>
              <a:rPr lang="en-GB" sz="2000" dirty="0" smtClean="0"/>
              <a:t>propagate </a:t>
            </a:r>
            <a:r>
              <a:rPr lang="en-GB" sz="2000" dirty="0" smtClean="0"/>
              <a:t>along research </a:t>
            </a:r>
            <a:r>
              <a:rPr lang="en-GB" sz="2000" dirty="0" smtClean="0"/>
              <a:t>collaborations</a:t>
            </a:r>
          </a:p>
          <a:p>
            <a:pPr lvl="1"/>
            <a:r>
              <a:rPr lang="en-GB" sz="2000" dirty="0" smtClean="0"/>
              <a:t>Using non-grid attack vectors, and without ‘grid’ controls to help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2009-11-25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Grid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2009-11-25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Grid Security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0643-624A-4690-AFE4-E092C7F74EA5}" type="slidenum">
              <a:rPr lang="en-GB"/>
              <a:pPr/>
              <a:t>5</a:t>
            </a:fld>
            <a:endParaRPr lang="en-GB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But ... what </a:t>
            </a:r>
            <a:r>
              <a:rPr lang="en-GB" sz="3200" dirty="0"/>
              <a:t>is Grid?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400" dirty="0">
                <a:solidFill>
                  <a:srgbClr val="A50021"/>
                </a:solidFill>
              </a:rPr>
              <a:t>The word ‘</a:t>
            </a:r>
            <a:r>
              <a:rPr lang="en-GB" sz="2400" i="1" dirty="0">
                <a:solidFill>
                  <a:srgbClr val="A50021"/>
                </a:solidFill>
              </a:rPr>
              <a:t>grid</a:t>
            </a:r>
            <a:r>
              <a:rPr lang="en-GB" sz="2400" dirty="0">
                <a:solidFill>
                  <a:srgbClr val="A50021"/>
                </a:solidFill>
              </a:rPr>
              <a:t>’ has been used in many ways</a:t>
            </a:r>
          </a:p>
          <a:p>
            <a:pPr lvl="1"/>
            <a:r>
              <a:rPr lang="en-GB" sz="2000" dirty="0"/>
              <a:t>cluster computing</a:t>
            </a:r>
          </a:p>
          <a:p>
            <a:pPr lvl="1"/>
            <a:r>
              <a:rPr lang="en-GB" sz="2000" dirty="0"/>
              <a:t>cycle scavenging</a:t>
            </a:r>
          </a:p>
          <a:p>
            <a:pPr lvl="1"/>
            <a:r>
              <a:rPr lang="en-GB" sz="2000" b="1" dirty="0"/>
              <a:t>cross-domain resource sharing</a:t>
            </a:r>
          </a:p>
          <a:p>
            <a:pPr lvl="1"/>
            <a:r>
              <a:rPr lang="en-GB" sz="2000" dirty="0"/>
              <a:t>…</a:t>
            </a:r>
          </a:p>
          <a:p>
            <a:endParaRPr lang="en-GB" sz="2400" dirty="0"/>
          </a:p>
          <a:p>
            <a:pPr>
              <a:buFontTx/>
              <a:buNone/>
            </a:pPr>
            <a:r>
              <a:rPr lang="en-GB" sz="2400" dirty="0">
                <a:solidFill>
                  <a:srgbClr val="A50021"/>
                </a:solidFill>
              </a:rPr>
              <a:t>A clear definition for the grid?</a:t>
            </a:r>
          </a:p>
          <a:p>
            <a:r>
              <a:rPr lang="en-GB" sz="2400" dirty="0"/>
              <a:t>Coordinates resources not subject to centralised control</a:t>
            </a:r>
          </a:p>
          <a:p>
            <a:r>
              <a:rPr lang="en-GB" sz="2400" dirty="0"/>
              <a:t>Using standard, open and generic protocols &amp; interfaces</a:t>
            </a:r>
          </a:p>
          <a:p>
            <a:r>
              <a:rPr lang="en-GB" sz="2400" dirty="0" smtClean="0"/>
              <a:t>Provides </a:t>
            </a:r>
            <a:r>
              <a:rPr lang="en-GB" sz="2400" dirty="0"/>
              <a:t>non-trivial qualities of collective service</a:t>
            </a:r>
          </a:p>
          <a:p>
            <a:endParaRPr lang="en-GB" sz="2400" dirty="0"/>
          </a:p>
          <a:p>
            <a:pPr>
              <a:buFontTx/>
              <a:buNone/>
            </a:pPr>
            <a:r>
              <a:rPr lang="en-GB" sz="2400" dirty="0">
                <a:solidFill>
                  <a:srgbClr val="A50021"/>
                </a:solidFill>
              </a:rPr>
              <a:t>www.ogf.org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357422" y="5957466"/>
            <a:ext cx="536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solidFill>
                  <a:srgbClr val="800000"/>
                </a:solidFill>
                <a:latin typeface="Verdana" pitchFamily="34" charset="0"/>
              </a:rPr>
              <a:t>Definition </a:t>
            </a:r>
            <a:r>
              <a:rPr lang="en-GB" sz="1000" dirty="0" smtClean="0">
                <a:solidFill>
                  <a:srgbClr val="800000"/>
                </a:solidFill>
                <a:latin typeface="Verdana" pitchFamily="34" charset="0"/>
              </a:rPr>
              <a:t>from </a:t>
            </a:r>
            <a:r>
              <a:rPr lang="en-GB" sz="1000" dirty="0">
                <a:solidFill>
                  <a:srgbClr val="800000"/>
                </a:solidFill>
                <a:latin typeface="Verdana" pitchFamily="34" charset="0"/>
              </a:rPr>
              <a:t>Ian Foster in </a:t>
            </a:r>
            <a:r>
              <a:rPr lang="en-GB" sz="1000" i="1" dirty="0">
                <a:solidFill>
                  <a:srgbClr val="800000"/>
                </a:solidFill>
                <a:latin typeface="Verdana" pitchFamily="34" charset="0"/>
              </a:rPr>
              <a:t>Grid Today</a:t>
            </a:r>
            <a:r>
              <a:rPr lang="en-GB" sz="1000" dirty="0">
                <a:solidFill>
                  <a:srgbClr val="800000"/>
                </a:solidFill>
                <a:latin typeface="Verdana" pitchFamily="34" charset="0"/>
              </a:rPr>
              <a:t>, July 22, 2002; Vol. 1 No. 6, </a:t>
            </a:r>
            <a:br>
              <a:rPr lang="en-GB" sz="1000" dirty="0">
                <a:solidFill>
                  <a:srgbClr val="800000"/>
                </a:solidFill>
                <a:latin typeface="Verdana" pitchFamily="34" charset="0"/>
              </a:rPr>
            </a:br>
            <a:r>
              <a:rPr lang="en-GB" sz="1000" dirty="0">
                <a:solidFill>
                  <a:srgbClr val="800000"/>
                </a:solidFill>
                <a:latin typeface="Verdana" pitchFamily="34" charset="0"/>
              </a:rPr>
              <a:t>see http://www-fp.mcs.anl.gov/~foster/Articles/WhatIstheGrid.pdf</a:t>
            </a:r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820842"/>
            <a:ext cx="1357290" cy="64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2009-11-25</a:t>
            </a:r>
            <a:endParaRPr lang="en-GB"/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Grid Security</a:t>
            </a:r>
            <a:endParaRPr lang="en-GB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262A-BA9F-467C-B296-5911581BF337}" type="slidenum">
              <a:rPr lang="en-GB"/>
              <a:pPr/>
              <a:t>6</a:t>
            </a:fld>
            <a:endParaRPr lang="en-GB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Example: a biomedical </a:t>
            </a:r>
            <a:r>
              <a:rPr lang="en-GB" sz="3200" dirty="0"/>
              <a:t>imaging project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On functional MRI studies run from a </a:t>
            </a:r>
            <a:r>
              <a:rPr lang="en-GB" sz="2000" dirty="0" smtClean="0"/>
              <a:t>‘standardized’ workflow</a:t>
            </a:r>
            <a:endParaRPr lang="en-GB" sz="2000" dirty="0"/>
          </a:p>
          <a:p>
            <a:r>
              <a:rPr lang="en-GB" sz="2000" dirty="0"/>
              <a:t>People and systems </a:t>
            </a:r>
            <a:r>
              <a:rPr lang="en-GB" sz="2000" dirty="0" smtClean="0"/>
              <a:t>involved (the ‘</a:t>
            </a:r>
            <a:r>
              <a:rPr lang="en-GB" sz="2000" dirty="0" err="1" smtClean="0"/>
              <a:t>vlemed</a:t>
            </a:r>
            <a:r>
              <a:rPr lang="en-GB" sz="2000" dirty="0" smtClean="0"/>
              <a:t>’ VO)</a:t>
            </a:r>
            <a:endParaRPr lang="en-GB" sz="2000" dirty="0"/>
          </a:p>
          <a:p>
            <a:pPr lvl="1"/>
            <a:r>
              <a:rPr lang="en-GB" sz="1800" dirty="0"/>
              <a:t>medical doctors and the </a:t>
            </a:r>
            <a:r>
              <a:rPr lang="en-GB" sz="1800" dirty="0" err="1"/>
              <a:t>fMRI</a:t>
            </a:r>
            <a:r>
              <a:rPr lang="en-GB" sz="1800" dirty="0"/>
              <a:t> apparatus: AMC hospital</a:t>
            </a:r>
          </a:p>
          <a:p>
            <a:pPr lvl="1"/>
            <a:r>
              <a:rPr lang="en-GB" sz="1800" dirty="0" smtClean="0"/>
              <a:t>data </a:t>
            </a:r>
            <a:r>
              <a:rPr lang="en-GB" sz="1800" dirty="0"/>
              <a:t>storage service: </a:t>
            </a:r>
            <a:r>
              <a:rPr lang="en-GB" sz="1800" dirty="0" smtClean="0"/>
              <a:t>SARA Compute and Network services</a:t>
            </a:r>
          </a:p>
          <a:p>
            <a:pPr lvl="1"/>
            <a:r>
              <a:rPr lang="en-GB" sz="1800" dirty="0" smtClean="0"/>
              <a:t>Compute services: Nikhef, Philips Research, SARA</a:t>
            </a:r>
            <a:endParaRPr lang="en-GB" sz="1800" dirty="0"/>
          </a:p>
          <a:p>
            <a:pPr lvl="1"/>
            <a:r>
              <a:rPr lang="en-GB" sz="1800" dirty="0"/>
              <a:t>algorithm developers: University of </a:t>
            </a:r>
            <a:r>
              <a:rPr lang="en-GB" sz="1800" dirty="0" smtClean="0"/>
              <a:t>Amsterdam</a:t>
            </a:r>
            <a:endParaRPr lang="en-GB" sz="1800" dirty="0"/>
          </a:p>
          <a:p>
            <a:pPr lvl="1"/>
            <a:r>
              <a:rPr lang="en-GB" sz="1800" dirty="0" smtClean="0"/>
              <a:t>Medical doctors and analysts </a:t>
            </a:r>
            <a:r>
              <a:rPr lang="en-GB" sz="1800" dirty="0"/>
              <a:t>(MD): </a:t>
            </a:r>
            <a:r>
              <a:rPr lang="en-GB" sz="1800" dirty="0" smtClean="0"/>
              <a:t>AMC</a:t>
            </a:r>
            <a:endParaRPr lang="en-GB" sz="1800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79388" y="5661025"/>
            <a:ext cx="469900" cy="735013"/>
            <a:chOff x="2529" y="1611"/>
            <a:chExt cx="702" cy="1098"/>
          </a:xfrm>
        </p:grpSpPr>
        <p:sp>
          <p:nvSpPr>
            <p:cNvPr id="91141" name="AutoShape 5"/>
            <p:cNvSpPr>
              <a:spLocks noChangeAspect="1" noChangeArrowheads="1" noTextEdit="1"/>
            </p:cNvSpPr>
            <p:nvPr/>
          </p:nvSpPr>
          <p:spPr bwMode="auto">
            <a:xfrm>
              <a:off x="2529" y="1611"/>
              <a:ext cx="702" cy="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42" name="Freeform 6"/>
            <p:cNvSpPr>
              <a:spLocks noChangeAspect="1"/>
            </p:cNvSpPr>
            <p:nvPr/>
          </p:nvSpPr>
          <p:spPr bwMode="auto">
            <a:xfrm>
              <a:off x="2562" y="2475"/>
              <a:ext cx="194" cy="22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5" y="0"/>
                </a:cxn>
                <a:cxn ang="0">
                  <a:pos x="37" y="63"/>
                </a:cxn>
                <a:cxn ang="0">
                  <a:pos x="41" y="79"/>
                </a:cxn>
                <a:cxn ang="0">
                  <a:pos x="41" y="79"/>
                </a:cxn>
                <a:cxn ang="0">
                  <a:pos x="46" y="63"/>
                </a:cxn>
                <a:cxn ang="0">
                  <a:pos x="67" y="2"/>
                </a:cxn>
                <a:cxn ang="0">
                  <a:pos x="82" y="2"/>
                </a:cxn>
                <a:cxn ang="0">
                  <a:pos x="48" y="95"/>
                </a:cxn>
                <a:cxn ang="0">
                  <a:pos x="33" y="95"/>
                </a:cxn>
                <a:cxn ang="0">
                  <a:pos x="0" y="3"/>
                </a:cxn>
              </a:cxnLst>
              <a:rect l="0" t="0" r="r" b="b"/>
              <a:pathLst>
                <a:path w="82" h="95">
                  <a:moveTo>
                    <a:pt x="0" y="3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8" y="69"/>
                    <a:pt x="40" y="75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3" y="74"/>
                    <a:pt x="44" y="70"/>
                    <a:pt x="46" y="63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33" y="95"/>
                    <a:pt x="33" y="95"/>
                    <a:pt x="33" y="95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43" name="Freeform 7"/>
            <p:cNvSpPr>
              <a:spLocks noChangeAspect="1"/>
            </p:cNvSpPr>
            <p:nvPr/>
          </p:nvSpPr>
          <p:spPr bwMode="auto">
            <a:xfrm>
              <a:off x="2796" y="2381"/>
              <a:ext cx="64" cy="32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5" y="0"/>
                </a:cxn>
                <a:cxn ang="0">
                  <a:pos x="17" y="28"/>
                </a:cxn>
                <a:cxn ang="0">
                  <a:pos x="17" y="116"/>
                </a:cxn>
                <a:cxn ang="0">
                  <a:pos x="23" y="125"/>
                </a:cxn>
                <a:cxn ang="0">
                  <a:pos x="24" y="125"/>
                </a:cxn>
                <a:cxn ang="0">
                  <a:pos x="27" y="134"/>
                </a:cxn>
                <a:cxn ang="0">
                  <a:pos x="18" y="136"/>
                </a:cxn>
                <a:cxn ang="0">
                  <a:pos x="7" y="132"/>
                </a:cxn>
                <a:cxn ang="0">
                  <a:pos x="3" y="119"/>
                </a:cxn>
                <a:cxn ang="0">
                  <a:pos x="3" y="28"/>
                </a:cxn>
                <a:cxn ang="0">
                  <a:pos x="0" y="3"/>
                </a:cxn>
              </a:cxnLst>
              <a:rect l="0" t="0" r="r" b="b"/>
              <a:pathLst>
                <a:path w="27" h="136">
                  <a:moveTo>
                    <a:pt x="0" y="3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8" y="7"/>
                    <a:pt x="17" y="17"/>
                    <a:pt x="17" y="28"/>
                  </a:cubicBezTo>
                  <a:cubicBezTo>
                    <a:pt x="17" y="116"/>
                    <a:pt x="17" y="116"/>
                    <a:pt x="17" y="116"/>
                  </a:cubicBezTo>
                  <a:cubicBezTo>
                    <a:pt x="17" y="123"/>
                    <a:pt x="18" y="125"/>
                    <a:pt x="23" y="125"/>
                  </a:cubicBezTo>
                  <a:cubicBezTo>
                    <a:pt x="23" y="125"/>
                    <a:pt x="24" y="125"/>
                    <a:pt x="24" y="125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4" y="136"/>
                    <a:pt x="22" y="136"/>
                    <a:pt x="18" y="136"/>
                  </a:cubicBezTo>
                  <a:cubicBezTo>
                    <a:pt x="13" y="136"/>
                    <a:pt x="10" y="135"/>
                    <a:pt x="7" y="132"/>
                  </a:cubicBezTo>
                  <a:cubicBezTo>
                    <a:pt x="4" y="129"/>
                    <a:pt x="3" y="126"/>
                    <a:pt x="3" y="11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14"/>
                    <a:pt x="2" y="9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44" name="Freeform 8"/>
            <p:cNvSpPr>
              <a:spLocks noChangeAspect="1" noEditPoints="1"/>
            </p:cNvSpPr>
            <p:nvPr/>
          </p:nvSpPr>
          <p:spPr bwMode="auto">
            <a:xfrm>
              <a:off x="3014" y="2473"/>
              <a:ext cx="174" cy="229"/>
            </a:xfrm>
            <a:custGeom>
              <a:avLst/>
              <a:gdLst/>
              <a:ahLst/>
              <a:cxnLst>
                <a:cxn ang="0">
                  <a:pos x="66" y="77"/>
                </a:cxn>
                <a:cxn ang="0">
                  <a:pos x="72" y="86"/>
                </a:cxn>
                <a:cxn ang="0">
                  <a:pos x="41" y="97"/>
                </a:cxn>
                <a:cxn ang="0">
                  <a:pos x="0" y="48"/>
                </a:cxn>
                <a:cxn ang="0">
                  <a:pos x="11" y="13"/>
                </a:cxn>
                <a:cxn ang="0">
                  <a:pos x="38" y="0"/>
                </a:cxn>
                <a:cxn ang="0">
                  <a:pos x="64" y="11"/>
                </a:cxn>
                <a:cxn ang="0">
                  <a:pos x="74" y="50"/>
                </a:cxn>
                <a:cxn ang="0">
                  <a:pos x="74" y="52"/>
                </a:cxn>
                <a:cxn ang="0">
                  <a:pos x="16" y="52"/>
                </a:cxn>
                <a:cxn ang="0">
                  <a:pos x="16" y="54"/>
                </a:cxn>
                <a:cxn ang="0">
                  <a:pos x="21" y="74"/>
                </a:cxn>
                <a:cxn ang="0">
                  <a:pos x="44" y="85"/>
                </a:cxn>
                <a:cxn ang="0">
                  <a:pos x="66" y="77"/>
                </a:cxn>
                <a:cxn ang="0">
                  <a:pos x="16" y="41"/>
                </a:cxn>
                <a:cxn ang="0">
                  <a:pos x="59" y="41"/>
                </a:cxn>
                <a:cxn ang="0">
                  <a:pos x="54" y="20"/>
                </a:cxn>
                <a:cxn ang="0">
                  <a:pos x="38" y="12"/>
                </a:cxn>
                <a:cxn ang="0">
                  <a:pos x="16" y="41"/>
                </a:cxn>
              </a:cxnLst>
              <a:rect l="0" t="0" r="r" b="b"/>
              <a:pathLst>
                <a:path w="74" h="97">
                  <a:moveTo>
                    <a:pt x="66" y="77"/>
                  </a:moveTo>
                  <a:cubicBezTo>
                    <a:pt x="72" y="86"/>
                    <a:pt x="72" y="86"/>
                    <a:pt x="72" y="86"/>
                  </a:cubicBezTo>
                  <a:cubicBezTo>
                    <a:pt x="64" y="93"/>
                    <a:pt x="53" y="97"/>
                    <a:pt x="41" y="97"/>
                  </a:cubicBezTo>
                  <a:cubicBezTo>
                    <a:pt x="15" y="97"/>
                    <a:pt x="0" y="79"/>
                    <a:pt x="0" y="48"/>
                  </a:cubicBezTo>
                  <a:cubicBezTo>
                    <a:pt x="0" y="33"/>
                    <a:pt x="3" y="23"/>
                    <a:pt x="11" y="13"/>
                  </a:cubicBezTo>
                  <a:cubicBezTo>
                    <a:pt x="18" y="5"/>
                    <a:pt x="27" y="0"/>
                    <a:pt x="38" y="0"/>
                  </a:cubicBezTo>
                  <a:cubicBezTo>
                    <a:pt x="48" y="0"/>
                    <a:pt x="57" y="4"/>
                    <a:pt x="64" y="11"/>
                  </a:cubicBezTo>
                  <a:cubicBezTo>
                    <a:pt x="71" y="19"/>
                    <a:pt x="74" y="28"/>
                    <a:pt x="74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63"/>
                    <a:pt x="18" y="69"/>
                    <a:pt x="21" y="74"/>
                  </a:cubicBezTo>
                  <a:cubicBezTo>
                    <a:pt x="26" y="82"/>
                    <a:pt x="34" y="85"/>
                    <a:pt x="44" y="85"/>
                  </a:cubicBezTo>
                  <a:cubicBezTo>
                    <a:pt x="53" y="85"/>
                    <a:pt x="60" y="83"/>
                    <a:pt x="66" y="77"/>
                  </a:cubicBezTo>
                  <a:close/>
                  <a:moveTo>
                    <a:pt x="16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8" y="31"/>
                    <a:pt x="57" y="25"/>
                    <a:pt x="54" y="20"/>
                  </a:cubicBezTo>
                  <a:cubicBezTo>
                    <a:pt x="51" y="15"/>
                    <a:pt x="45" y="12"/>
                    <a:pt x="38" y="12"/>
                  </a:cubicBezTo>
                  <a:cubicBezTo>
                    <a:pt x="25" y="12"/>
                    <a:pt x="17" y="22"/>
                    <a:pt x="16" y="41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45" name="Freeform 9"/>
            <p:cNvSpPr>
              <a:spLocks noChangeAspect="1"/>
            </p:cNvSpPr>
            <p:nvPr/>
          </p:nvSpPr>
          <p:spPr bwMode="auto">
            <a:xfrm>
              <a:off x="2531" y="2071"/>
              <a:ext cx="265" cy="239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0" y="101"/>
                </a:cxn>
                <a:cxn ang="0">
                  <a:pos x="112" y="101"/>
                </a:cxn>
                <a:cxn ang="0">
                  <a:pos x="101" y="0"/>
                </a:cxn>
                <a:cxn ang="0">
                  <a:pos x="101" y="0"/>
                </a:cxn>
              </a:cxnLst>
              <a:rect l="0" t="0" r="r" b="b"/>
              <a:pathLst>
                <a:path w="112" h="101">
                  <a:moveTo>
                    <a:pt x="101" y="0"/>
                  </a:moveTo>
                  <a:cubicBezTo>
                    <a:pt x="65" y="33"/>
                    <a:pt x="47" y="33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8" y="40"/>
                    <a:pt x="44" y="57"/>
                    <a:pt x="0" y="101"/>
                  </a:cubicBezTo>
                  <a:cubicBezTo>
                    <a:pt x="48" y="53"/>
                    <a:pt x="64" y="53"/>
                    <a:pt x="112" y="101"/>
                  </a:cubicBezTo>
                  <a:cubicBezTo>
                    <a:pt x="68" y="57"/>
                    <a:pt x="64" y="4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408521"/>
            </a:solidFill>
            <a:ln w="3175" cap="flat">
              <a:solidFill>
                <a:srgbClr val="40852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46" name="Freeform 10"/>
            <p:cNvSpPr>
              <a:spLocks noChangeAspect="1"/>
            </p:cNvSpPr>
            <p:nvPr/>
          </p:nvSpPr>
          <p:spPr bwMode="auto">
            <a:xfrm>
              <a:off x="2770" y="1859"/>
              <a:ext cx="215" cy="212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90" y="0"/>
                </a:cxn>
                <a:cxn ang="0">
                  <a:pos x="91" y="0"/>
                </a:cxn>
                <a:cxn ang="0">
                  <a:pos x="9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89"/>
                </a:cxn>
                <a:cxn ang="0">
                  <a:pos x="1" y="90"/>
                </a:cxn>
                <a:cxn ang="0">
                  <a:pos x="90" y="90"/>
                </a:cxn>
                <a:cxn ang="0">
                  <a:pos x="90" y="90"/>
                </a:cxn>
                <a:cxn ang="0">
                  <a:pos x="91" y="89"/>
                </a:cxn>
                <a:cxn ang="0">
                  <a:pos x="91" y="0"/>
                </a:cxn>
              </a:cxnLst>
              <a:rect l="0" t="0" r="r" b="b"/>
              <a:pathLst>
                <a:path w="91" h="90">
                  <a:moveTo>
                    <a:pt x="91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1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4" y="33"/>
                    <a:pt x="37" y="33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36"/>
                    <a:pt x="34" y="53"/>
                    <a:pt x="0" y="89"/>
                  </a:cubicBezTo>
                  <a:cubicBezTo>
                    <a:pt x="0" y="90"/>
                    <a:pt x="0" y="90"/>
                    <a:pt x="1" y="90"/>
                  </a:cubicBezTo>
                  <a:cubicBezTo>
                    <a:pt x="37" y="57"/>
                    <a:pt x="54" y="57"/>
                    <a:pt x="90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89"/>
                    <a:pt x="91" y="89"/>
                  </a:cubicBezTo>
                  <a:cubicBezTo>
                    <a:pt x="57" y="53"/>
                    <a:pt x="57" y="36"/>
                    <a:pt x="91" y="0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47" name="Freeform 11"/>
            <p:cNvSpPr>
              <a:spLocks noChangeAspect="1"/>
            </p:cNvSpPr>
            <p:nvPr/>
          </p:nvSpPr>
          <p:spPr bwMode="auto">
            <a:xfrm>
              <a:off x="2531" y="1618"/>
              <a:ext cx="265" cy="241"/>
            </a:xfrm>
            <a:custGeom>
              <a:avLst/>
              <a:gdLst/>
              <a:ahLst/>
              <a:cxnLst>
                <a:cxn ang="0">
                  <a:pos x="101" y="102"/>
                </a:cxn>
                <a:cxn ang="0">
                  <a:pos x="101" y="101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11" y="101"/>
                </a:cxn>
                <a:cxn ang="0">
                  <a:pos x="11" y="102"/>
                </a:cxn>
                <a:cxn ang="0">
                  <a:pos x="101" y="102"/>
                </a:cxn>
              </a:cxnLst>
              <a:rect l="0" t="0" r="r" b="b"/>
              <a:pathLst>
                <a:path w="112" h="102">
                  <a:moveTo>
                    <a:pt x="101" y="102"/>
                  </a:moveTo>
                  <a:cubicBezTo>
                    <a:pt x="101" y="101"/>
                    <a:pt x="101" y="101"/>
                    <a:pt x="101" y="101"/>
                  </a:cubicBezTo>
                  <a:cubicBezTo>
                    <a:pt x="64" y="61"/>
                    <a:pt x="68" y="44"/>
                    <a:pt x="112" y="0"/>
                  </a:cubicBezTo>
                  <a:cubicBezTo>
                    <a:pt x="64" y="48"/>
                    <a:pt x="48" y="48"/>
                    <a:pt x="0" y="0"/>
                  </a:cubicBezTo>
                  <a:cubicBezTo>
                    <a:pt x="44" y="44"/>
                    <a:pt x="48" y="61"/>
                    <a:pt x="11" y="101"/>
                  </a:cubicBezTo>
                  <a:cubicBezTo>
                    <a:pt x="11" y="101"/>
                    <a:pt x="11" y="101"/>
                    <a:pt x="11" y="102"/>
                  </a:cubicBezTo>
                  <a:cubicBezTo>
                    <a:pt x="47" y="68"/>
                    <a:pt x="65" y="68"/>
                    <a:pt x="101" y="102"/>
                  </a:cubicBezTo>
                  <a:close/>
                </a:path>
              </a:pathLst>
            </a:custGeom>
            <a:solidFill>
              <a:srgbClr val="FFFF00"/>
            </a:solidFill>
            <a:ln w="3175" cap="flat">
              <a:solidFill>
                <a:srgbClr val="FFFF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48" name="Freeform 12"/>
            <p:cNvSpPr>
              <a:spLocks noChangeAspect="1"/>
            </p:cNvSpPr>
            <p:nvPr/>
          </p:nvSpPr>
          <p:spPr bwMode="auto">
            <a:xfrm>
              <a:off x="2770" y="1859"/>
              <a:ext cx="3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3DC10"/>
            </a:solidFill>
            <a:ln w="3175" cap="flat">
              <a:solidFill>
                <a:srgbClr val="B3DC1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49" name="Freeform 13"/>
            <p:cNvSpPr>
              <a:spLocks noChangeAspect="1"/>
            </p:cNvSpPr>
            <p:nvPr/>
          </p:nvSpPr>
          <p:spPr bwMode="auto">
            <a:xfrm>
              <a:off x="2770" y="1859"/>
              <a:ext cx="3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B3DC1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50" name="Freeform 14"/>
            <p:cNvSpPr>
              <a:spLocks noChangeAspect="1"/>
            </p:cNvSpPr>
            <p:nvPr/>
          </p:nvSpPr>
          <p:spPr bwMode="auto">
            <a:xfrm>
              <a:off x="2531" y="1859"/>
              <a:ext cx="26" cy="2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0" y="11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4" y="7"/>
                    <a:pt x="7" y="3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3"/>
                    <a:pt x="4" y="7"/>
                    <a:pt x="0" y="11"/>
                  </a:cubicBezTo>
                  <a:close/>
                </a:path>
              </a:pathLst>
            </a:custGeom>
            <a:noFill/>
            <a:ln w="3175" cap="flat">
              <a:solidFill>
                <a:srgbClr val="FFFF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51" name="Freeform 15"/>
            <p:cNvSpPr>
              <a:spLocks noChangeAspect="1"/>
            </p:cNvSpPr>
            <p:nvPr/>
          </p:nvSpPr>
          <p:spPr bwMode="auto">
            <a:xfrm>
              <a:off x="2531" y="1831"/>
              <a:ext cx="26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2"/>
                </a:cxn>
                <a:cxn ang="0">
                  <a:pos x="11" y="11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4"/>
                    <a:pt x="7" y="8"/>
                    <a:pt x="11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8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B3DC10"/>
            </a:solidFill>
            <a:ln w="3175" cap="flat">
              <a:solidFill>
                <a:srgbClr val="B3DC1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52" name="Freeform 16"/>
            <p:cNvSpPr>
              <a:spLocks noChangeAspect="1"/>
            </p:cNvSpPr>
            <p:nvPr/>
          </p:nvSpPr>
          <p:spPr bwMode="auto">
            <a:xfrm>
              <a:off x="2770" y="1857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</a:path>
              </a:pathLst>
            </a:custGeom>
            <a:solidFill>
              <a:srgbClr val="B3DC10"/>
            </a:solidFill>
            <a:ln w="3175" cap="flat">
              <a:solidFill>
                <a:srgbClr val="B3DC1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53" name="Freeform 17"/>
            <p:cNvSpPr>
              <a:spLocks noChangeAspect="1"/>
            </p:cNvSpPr>
            <p:nvPr/>
          </p:nvSpPr>
          <p:spPr bwMode="auto">
            <a:xfrm>
              <a:off x="2770" y="1857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</a:path>
              </a:pathLst>
            </a:custGeom>
            <a:noFill/>
            <a:ln w="3175" cap="flat">
              <a:solidFill>
                <a:srgbClr val="B3DC1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54" name="Freeform 18"/>
            <p:cNvSpPr>
              <a:spLocks noChangeAspect="1"/>
            </p:cNvSpPr>
            <p:nvPr/>
          </p:nvSpPr>
          <p:spPr bwMode="auto">
            <a:xfrm>
              <a:off x="3198" y="1859"/>
              <a:ext cx="26" cy="26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1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7" y="7"/>
                    <a:pt x="3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7" y="7"/>
                    <a:pt x="11" y="11"/>
                  </a:cubicBezTo>
                  <a:close/>
                </a:path>
              </a:pathLst>
            </a:custGeom>
            <a:solidFill>
              <a:srgbClr val="8054A6"/>
            </a:solidFill>
            <a:ln w="31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55" name="Freeform 19"/>
            <p:cNvSpPr>
              <a:spLocks noChangeAspect="1"/>
            </p:cNvSpPr>
            <p:nvPr/>
          </p:nvSpPr>
          <p:spPr bwMode="auto">
            <a:xfrm>
              <a:off x="3198" y="1831"/>
              <a:ext cx="26" cy="2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0" y="11"/>
                </a:cxn>
              </a:cxnLst>
              <a:rect l="0" t="0" r="r" b="b"/>
              <a:pathLst>
                <a:path w="11" h="12"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3" y="8"/>
                    <a:pt x="7" y="4"/>
                    <a:pt x="11" y="0"/>
                  </a:cubicBezTo>
                  <a:cubicBezTo>
                    <a:pt x="7" y="4"/>
                    <a:pt x="3" y="8"/>
                    <a:pt x="0" y="11"/>
                  </a:cubicBezTo>
                  <a:close/>
                </a:path>
              </a:pathLst>
            </a:custGeom>
            <a:solidFill>
              <a:srgbClr val="8054A6"/>
            </a:solidFill>
            <a:ln w="3175" cap="flat">
              <a:solidFill>
                <a:srgbClr val="8069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56" name="Freeform 20"/>
            <p:cNvSpPr>
              <a:spLocks noChangeAspect="1"/>
            </p:cNvSpPr>
            <p:nvPr/>
          </p:nvSpPr>
          <p:spPr bwMode="auto">
            <a:xfrm>
              <a:off x="2983" y="1618"/>
              <a:ext cx="241" cy="241"/>
            </a:xfrm>
            <a:custGeom>
              <a:avLst/>
              <a:gdLst/>
              <a:ahLst/>
              <a:cxnLst>
                <a:cxn ang="0">
                  <a:pos x="90" y="102"/>
                </a:cxn>
                <a:cxn ang="0">
                  <a:pos x="91" y="101"/>
                </a:cxn>
                <a:cxn ang="0">
                  <a:pos x="102" y="0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1" y="101"/>
                </a:cxn>
                <a:cxn ang="0">
                  <a:pos x="1" y="101"/>
                </a:cxn>
                <a:cxn ang="0">
                  <a:pos x="1" y="101"/>
                </a:cxn>
                <a:cxn ang="0">
                  <a:pos x="1" y="102"/>
                </a:cxn>
                <a:cxn ang="0">
                  <a:pos x="90" y="102"/>
                </a:cxn>
              </a:cxnLst>
              <a:rect l="0" t="0" r="r" b="b"/>
              <a:pathLst>
                <a:path w="102" h="102">
                  <a:moveTo>
                    <a:pt x="90" y="102"/>
                  </a:moveTo>
                  <a:cubicBezTo>
                    <a:pt x="91" y="101"/>
                    <a:pt x="91" y="101"/>
                    <a:pt x="91" y="101"/>
                  </a:cubicBezTo>
                  <a:cubicBezTo>
                    <a:pt x="54" y="61"/>
                    <a:pt x="58" y="44"/>
                    <a:pt x="102" y="0"/>
                  </a:cubicBezTo>
                  <a:cubicBezTo>
                    <a:pt x="58" y="44"/>
                    <a:pt x="41" y="48"/>
                    <a:pt x="1" y="11"/>
                  </a:cubicBezTo>
                  <a:cubicBezTo>
                    <a:pt x="1" y="11"/>
                    <a:pt x="1" y="11"/>
                    <a:pt x="0" y="12"/>
                  </a:cubicBezTo>
                  <a:cubicBezTo>
                    <a:pt x="34" y="48"/>
                    <a:pt x="34" y="65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2"/>
                  </a:cubicBezTo>
                  <a:cubicBezTo>
                    <a:pt x="37" y="68"/>
                    <a:pt x="54" y="68"/>
                    <a:pt x="90" y="102"/>
                  </a:cubicBezTo>
                  <a:close/>
                </a:path>
              </a:pathLst>
            </a:custGeom>
            <a:solidFill>
              <a:srgbClr val="FF0000"/>
            </a:solidFill>
            <a:ln w="31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57" name="Freeform 21"/>
            <p:cNvSpPr>
              <a:spLocks noChangeAspect="1"/>
            </p:cNvSpPr>
            <p:nvPr/>
          </p:nvSpPr>
          <p:spPr bwMode="auto">
            <a:xfrm>
              <a:off x="2957" y="2071"/>
              <a:ext cx="267" cy="239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0" y="101"/>
                </a:cxn>
                <a:cxn ang="0">
                  <a:pos x="113" y="101"/>
                </a:cxn>
                <a:cxn ang="0">
                  <a:pos x="102" y="0"/>
                </a:cxn>
                <a:cxn ang="0">
                  <a:pos x="101" y="0"/>
                </a:cxn>
              </a:cxnLst>
              <a:rect l="0" t="0" r="r" b="b"/>
              <a:pathLst>
                <a:path w="113" h="101">
                  <a:moveTo>
                    <a:pt x="101" y="0"/>
                  </a:moveTo>
                  <a:cubicBezTo>
                    <a:pt x="65" y="33"/>
                    <a:pt x="48" y="33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48" y="40"/>
                    <a:pt x="44" y="57"/>
                    <a:pt x="0" y="101"/>
                  </a:cubicBezTo>
                  <a:cubicBezTo>
                    <a:pt x="49" y="53"/>
                    <a:pt x="65" y="53"/>
                    <a:pt x="113" y="101"/>
                  </a:cubicBezTo>
                  <a:cubicBezTo>
                    <a:pt x="69" y="57"/>
                    <a:pt x="65" y="40"/>
                    <a:pt x="102" y="0"/>
                  </a:cubicBezTo>
                  <a:cubicBezTo>
                    <a:pt x="102" y="0"/>
                    <a:pt x="102" y="0"/>
                    <a:pt x="101" y="0"/>
                  </a:cubicBezTo>
                  <a:close/>
                </a:path>
              </a:pathLst>
            </a:custGeom>
            <a:solidFill>
              <a:srgbClr val="0C419A"/>
            </a:solidFill>
            <a:ln w="3175" cap="flat">
              <a:solidFill>
                <a:srgbClr val="0C419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58" name="Freeform 22"/>
            <p:cNvSpPr>
              <a:spLocks noChangeAspect="1"/>
            </p:cNvSpPr>
            <p:nvPr/>
          </p:nvSpPr>
          <p:spPr bwMode="auto">
            <a:xfrm>
              <a:off x="2531" y="2071"/>
              <a:ext cx="26" cy="2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0" y="11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4" y="7"/>
                    <a:pt x="7" y="4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3"/>
                    <a:pt x="4" y="7"/>
                    <a:pt x="0" y="11"/>
                  </a:cubicBezTo>
                  <a:close/>
                </a:path>
              </a:pathLst>
            </a:custGeom>
            <a:noFill/>
            <a:ln w="3175" cap="flat">
              <a:solidFill>
                <a:srgbClr val="B3DC1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59" name="Freeform 23"/>
            <p:cNvSpPr>
              <a:spLocks noChangeAspect="1"/>
            </p:cNvSpPr>
            <p:nvPr/>
          </p:nvSpPr>
          <p:spPr bwMode="auto">
            <a:xfrm>
              <a:off x="2531" y="2045"/>
              <a:ext cx="26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0" y="0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4" y="3"/>
                    <a:pt x="7" y="7"/>
                    <a:pt x="11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7" y="7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09625"/>
            </a:solidFill>
            <a:ln w="3175" cap="flat">
              <a:solidFill>
                <a:srgbClr val="40852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60" name="Freeform 24"/>
            <p:cNvSpPr>
              <a:spLocks noChangeAspect="1"/>
            </p:cNvSpPr>
            <p:nvPr/>
          </p:nvSpPr>
          <p:spPr bwMode="auto">
            <a:xfrm>
              <a:off x="3198" y="2071"/>
              <a:ext cx="26" cy="26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1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7" y="7"/>
                    <a:pt x="3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7" y="7"/>
                    <a:pt x="11" y="11"/>
                  </a:cubicBezTo>
                  <a:close/>
                </a:path>
              </a:pathLst>
            </a:custGeom>
            <a:noFill/>
            <a:ln w="3175" cap="flat">
              <a:solidFill>
                <a:srgbClr val="8069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61" name="Freeform 25"/>
            <p:cNvSpPr>
              <a:spLocks noChangeAspect="1"/>
            </p:cNvSpPr>
            <p:nvPr/>
          </p:nvSpPr>
          <p:spPr bwMode="auto">
            <a:xfrm>
              <a:off x="3198" y="2045"/>
              <a:ext cx="26" cy="2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7" y="3"/>
                    <a:pt x="3" y="7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7"/>
                    <a:pt x="7" y="3"/>
                    <a:pt x="11" y="0"/>
                  </a:cubicBezTo>
                  <a:close/>
                </a:path>
              </a:pathLst>
            </a:custGeom>
            <a:solidFill>
              <a:srgbClr val="322D91"/>
            </a:solidFill>
            <a:ln w="3175" cap="flat">
              <a:solidFill>
                <a:srgbClr val="322D9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62" name="Freeform 26"/>
            <p:cNvSpPr>
              <a:spLocks noChangeAspect="1"/>
            </p:cNvSpPr>
            <p:nvPr/>
          </p:nvSpPr>
          <p:spPr bwMode="auto">
            <a:xfrm>
              <a:off x="2557" y="1859"/>
              <a:ext cx="213" cy="212"/>
            </a:xfrm>
            <a:custGeom>
              <a:avLst/>
              <a:gdLst/>
              <a:ahLst/>
              <a:cxnLst>
                <a:cxn ang="0">
                  <a:pos x="90" y="90"/>
                </a:cxn>
                <a:cxn ang="0">
                  <a:pos x="90" y="89"/>
                </a:cxn>
                <a:cxn ang="0">
                  <a:pos x="90" y="0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90" y="90"/>
                </a:cxn>
              </a:cxnLst>
              <a:rect l="0" t="0" r="r" b="b"/>
              <a:pathLst>
                <a:path w="90" h="90">
                  <a:moveTo>
                    <a:pt x="90" y="90"/>
                  </a:moveTo>
                  <a:cubicBezTo>
                    <a:pt x="90" y="90"/>
                    <a:pt x="90" y="90"/>
                    <a:pt x="90" y="89"/>
                  </a:cubicBezTo>
                  <a:cubicBezTo>
                    <a:pt x="57" y="53"/>
                    <a:pt x="57" y="36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4" y="33"/>
                    <a:pt x="36" y="3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36"/>
                    <a:pt x="33" y="53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6" y="57"/>
                    <a:pt x="54" y="57"/>
                    <a:pt x="90" y="90"/>
                  </a:cubicBezTo>
                  <a:close/>
                </a:path>
              </a:pathLst>
            </a:custGeom>
            <a:solidFill>
              <a:srgbClr val="B3DC10"/>
            </a:solidFill>
            <a:ln w="3175" cap="flat">
              <a:solidFill>
                <a:srgbClr val="B3DC1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63" name="Freeform 27"/>
            <p:cNvSpPr>
              <a:spLocks noChangeAspect="1"/>
            </p:cNvSpPr>
            <p:nvPr/>
          </p:nvSpPr>
          <p:spPr bwMode="auto">
            <a:xfrm>
              <a:off x="2744" y="2071"/>
              <a:ext cx="267" cy="239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0" y="101"/>
                </a:cxn>
                <a:cxn ang="0">
                  <a:pos x="113" y="101"/>
                </a:cxn>
                <a:cxn ang="0">
                  <a:pos x="102" y="0"/>
                </a:cxn>
                <a:cxn ang="0">
                  <a:pos x="101" y="0"/>
                </a:cxn>
              </a:cxnLst>
              <a:rect l="0" t="0" r="r" b="b"/>
              <a:pathLst>
                <a:path w="113" h="101">
                  <a:moveTo>
                    <a:pt x="101" y="0"/>
                  </a:moveTo>
                  <a:cubicBezTo>
                    <a:pt x="65" y="33"/>
                    <a:pt x="48" y="3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8" y="40"/>
                    <a:pt x="44" y="57"/>
                    <a:pt x="0" y="101"/>
                  </a:cubicBezTo>
                  <a:cubicBezTo>
                    <a:pt x="48" y="53"/>
                    <a:pt x="64" y="53"/>
                    <a:pt x="113" y="101"/>
                  </a:cubicBezTo>
                  <a:cubicBezTo>
                    <a:pt x="69" y="57"/>
                    <a:pt x="65" y="40"/>
                    <a:pt x="102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367A8A"/>
            </a:solidFill>
            <a:ln w="3175" cap="flat">
              <a:solidFill>
                <a:srgbClr val="367A8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64" name="Freeform 28"/>
            <p:cNvSpPr>
              <a:spLocks noChangeAspect="1"/>
            </p:cNvSpPr>
            <p:nvPr/>
          </p:nvSpPr>
          <p:spPr bwMode="auto">
            <a:xfrm>
              <a:off x="2985" y="1618"/>
              <a:ext cx="26" cy="2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7" y="4"/>
                    <a:pt x="3" y="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8"/>
                    <a:pt x="7" y="4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 w="3175" cap="flat">
              <a:solidFill>
                <a:srgbClr val="FF99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65" name="Freeform 29"/>
            <p:cNvSpPr>
              <a:spLocks noChangeAspect="1"/>
            </p:cNvSpPr>
            <p:nvPr/>
          </p:nvSpPr>
          <p:spPr bwMode="auto">
            <a:xfrm>
              <a:off x="2957" y="1618"/>
              <a:ext cx="28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0" y="0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cubicBezTo>
                    <a:pt x="4" y="4"/>
                    <a:pt x="8" y="8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8" y="8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31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66" name="Freeform 30"/>
            <p:cNvSpPr>
              <a:spLocks noChangeAspect="1"/>
            </p:cNvSpPr>
            <p:nvPr/>
          </p:nvSpPr>
          <p:spPr bwMode="auto">
            <a:xfrm>
              <a:off x="2744" y="1618"/>
              <a:ext cx="241" cy="241"/>
            </a:xfrm>
            <a:custGeom>
              <a:avLst/>
              <a:gdLst/>
              <a:ahLst/>
              <a:cxnLst>
                <a:cxn ang="0">
                  <a:pos x="101" y="12"/>
                </a:cxn>
                <a:cxn ang="0">
                  <a:pos x="101" y="11"/>
                </a:cxn>
                <a:cxn ang="0">
                  <a:pos x="0" y="0"/>
                </a:cxn>
                <a:cxn ang="0">
                  <a:pos x="11" y="101"/>
                </a:cxn>
                <a:cxn ang="0">
                  <a:pos x="12" y="102"/>
                </a:cxn>
                <a:cxn ang="0">
                  <a:pos x="101" y="102"/>
                </a:cxn>
                <a:cxn ang="0">
                  <a:pos x="101" y="101"/>
                </a:cxn>
                <a:cxn ang="0">
                  <a:pos x="102" y="101"/>
                </a:cxn>
                <a:cxn ang="0">
                  <a:pos x="101" y="12"/>
                </a:cxn>
              </a:cxnLst>
              <a:rect l="0" t="0" r="r" b="b"/>
              <a:pathLst>
                <a:path w="102" h="102">
                  <a:moveTo>
                    <a:pt x="101" y="12"/>
                  </a:moveTo>
                  <a:cubicBezTo>
                    <a:pt x="101" y="11"/>
                    <a:pt x="101" y="11"/>
                    <a:pt x="101" y="11"/>
                  </a:cubicBezTo>
                  <a:cubicBezTo>
                    <a:pt x="61" y="48"/>
                    <a:pt x="44" y="44"/>
                    <a:pt x="0" y="0"/>
                  </a:cubicBezTo>
                  <a:cubicBezTo>
                    <a:pt x="44" y="44"/>
                    <a:pt x="48" y="61"/>
                    <a:pt x="11" y="101"/>
                  </a:cubicBezTo>
                  <a:cubicBezTo>
                    <a:pt x="11" y="101"/>
                    <a:pt x="11" y="101"/>
                    <a:pt x="12" y="102"/>
                  </a:cubicBezTo>
                  <a:cubicBezTo>
                    <a:pt x="48" y="68"/>
                    <a:pt x="65" y="68"/>
                    <a:pt x="101" y="102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01"/>
                    <a:pt x="101" y="101"/>
                    <a:pt x="102" y="101"/>
                  </a:cubicBezTo>
                  <a:cubicBezTo>
                    <a:pt x="68" y="65"/>
                    <a:pt x="68" y="48"/>
                    <a:pt x="101" y="12"/>
                  </a:cubicBezTo>
                  <a:close/>
                </a:path>
              </a:pathLst>
            </a:custGeom>
            <a:solidFill>
              <a:srgbClr val="FF9900"/>
            </a:solidFill>
            <a:ln w="3175" cap="flat">
              <a:solidFill>
                <a:srgbClr val="FF99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67" name="Freeform 31"/>
            <p:cNvSpPr>
              <a:spLocks noChangeAspect="1"/>
            </p:cNvSpPr>
            <p:nvPr/>
          </p:nvSpPr>
          <p:spPr bwMode="auto">
            <a:xfrm>
              <a:off x="2985" y="1859"/>
              <a:ext cx="213" cy="212"/>
            </a:xfrm>
            <a:custGeom>
              <a:avLst/>
              <a:gdLst/>
              <a:ahLst/>
              <a:cxnLst>
                <a:cxn ang="0">
                  <a:pos x="89" y="90"/>
                </a:cxn>
                <a:cxn ang="0">
                  <a:pos x="90" y="89"/>
                </a:cxn>
                <a:cxn ang="0">
                  <a:pos x="90" y="0"/>
                </a:cxn>
                <a:cxn ang="0">
                  <a:pos x="8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89" y="90"/>
                </a:cxn>
              </a:cxnLst>
              <a:rect l="0" t="0" r="r" b="b"/>
              <a:pathLst>
                <a:path w="90" h="90">
                  <a:moveTo>
                    <a:pt x="89" y="90"/>
                  </a:moveTo>
                  <a:cubicBezTo>
                    <a:pt x="90" y="90"/>
                    <a:pt x="90" y="90"/>
                    <a:pt x="90" y="89"/>
                  </a:cubicBezTo>
                  <a:cubicBezTo>
                    <a:pt x="56" y="53"/>
                    <a:pt x="56" y="36"/>
                    <a:pt x="90" y="0"/>
                  </a:cubicBezTo>
                  <a:cubicBezTo>
                    <a:pt x="90" y="0"/>
                    <a:pt x="90" y="0"/>
                    <a:pt x="89" y="0"/>
                  </a:cubicBezTo>
                  <a:cubicBezTo>
                    <a:pt x="53" y="33"/>
                    <a:pt x="36" y="3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36"/>
                    <a:pt x="33" y="53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6" y="57"/>
                    <a:pt x="53" y="57"/>
                    <a:pt x="89" y="90"/>
                  </a:cubicBezTo>
                  <a:close/>
                </a:path>
              </a:pathLst>
            </a:custGeom>
            <a:solidFill>
              <a:srgbClr val="8069B0"/>
            </a:solidFill>
            <a:ln w="3175" cap="flat">
              <a:solidFill>
                <a:srgbClr val="8069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68" name="Rectangle 32"/>
            <p:cNvSpPr>
              <a:spLocks noChangeAspect="1" noChangeArrowheads="1"/>
            </p:cNvSpPr>
            <p:nvPr/>
          </p:nvSpPr>
          <p:spPr bwMode="auto">
            <a:xfrm>
              <a:off x="2907" y="2548"/>
              <a:ext cx="52" cy="5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91169" name="Picture 33" descr="VL-e-silvia-medical-poster_Page_1_Image_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3789363"/>
            <a:ext cx="1223962" cy="949325"/>
          </a:xfrm>
          <a:prstGeom prst="rect">
            <a:avLst/>
          </a:prstGeom>
          <a:noFill/>
        </p:spPr>
      </p:pic>
      <p:pic>
        <p:nvPicPr>
          <p:cNvPr id="91170" name="Picture 34" descr="vlemed-workelem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727450"/>
            <a:ext cx="2952750" cy="2586038"/>
          </a:xfrm>
          <a:prstGeom prst="rect">
            <a:avLst/>
          </a:prstGeom>
          <a:noFill/>
        </p:spPr>
      </p:pic>
      <p:pic>
        <p:nvPicPr>
          <p:cNvPr id="91171" name="Picture 35" descr="j03029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5661025"/>
            <a:ext cx="533400" cy="747713"/>
          </a:xfrm>
          <a:prstGeom prst="rect">
            <a:avLst/>
          </a:prstGeom>
          <a:noFill/>
        </p:spPr>
      </p:pic>
      <p:sp>
        <p:nvSpPr>
          <p:cNvPr id="91172" name="Freeform 36"/>
          <p:cNvSpPr>
            <a:spLocks/>
          </p:cNvSpPr>
          <p:nvPr/>
        </p:nvSpPr>
        <p:spPr bwMode="auto">
          <a:xfrm>
            <a:off x="5508625" y="5373688"/>
            <a:ext cx="3167063" cy="28892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997" y="0"/>
              </a:cxn>
              <a:cxn ang="0">
                <a:pos x="998" y="182"/>
              </a:cxn>
            </a:cxnLst>
            <a:rect l="0" t="0" r="r" b="b"/>
            <a:pathLst>
              <a:path w="998" h="182">
                <a:moveTo>
                  <a:pt x="0" y="1"/>
                </a:moveTo>
                <a:lnTo>
                  <a:pt x="997" y="0"/>
                </a:lnTo>
                <a:lnTo>
                  <a:pt x="998" y="182"/>
                </a:ln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91173" name="Picture 37" descr="nearl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4724400"/>
            <a:ext cx="958850" cy="758825"/>
          </a:xfrm>
          <a:prstGeom prst="rect">
            <a:avLst/>
          </a:prstGeom>
          <a:noFill/>
        </p:spPr>
      </p:pic>
      <p:sp>
        <p:nvSpPr>
          <p:cNvPr id="91174" name="WordArt 38"/>
          <p:cNvSpPr>
            <a:spLocks noChangeArrowheads="1" noChangeShapeType="1" noTextEdit="1"/>
          </p:cNvSpPr>
          <p:nvPr/>
        </p:nvSpPr>
        <p:spPr bwMode="auto">
          <a:xfrm>
            <a:off x="8675688" y="4941888"/>
            <a:ext cx="276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?</a:t>
            </a:r>
          </a:p>
        </p:txBody>
      </p:sp>
      <p:pic>
        <p:nvPicPr>
          <p:cNvPr id="91175" name="Picture 39" descr="vl_laptop_macslab_vladimi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4838" y="5759450"/>
            <a:ext cx="790575" cy="592138"/>
          </a:xfrm>
          <a:prstGeom prst="rect">
            <a:avLst/>
          </a:prstGeom>
          <a:noFill/>
        </p:spPr>
      </p:pic>
      <p:sp>
        <p:nvSpPr>
          <p:cNvPr id="91176" name="Text Box 40"/>
          <p:cNvSpPr txBox="1">
            <a:spLocks noChangeArrowheads="1"/>
          </p:cNvSpPr>
          <p:nvPr/>
        </p:nvSpPr>
        <p:spPr bwMode="auto">
          <a:xfrm>
            <a:off x="665163" y="6021388"/>
            <a:ext cx="177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i="1"/>
              <a:t>SP1.3 Medical Imaging</a:t>
            </a:r>
            <a:br>
              <a:rPr lang="en-GB" sz="1200" i="1"/>
            </a:br>
            <a:r>
              <a:rPr lang="en-GB" sz="1200"/>
              <a:t>simplified user scenario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3" name="Picture 9" descr="lcgsites-europe-googleearth-20061015"/>
          <p:cNvPicPr>
            <a:picLocks noChangeArrowheads="1"/>
          </p:cNvPicPr>
          <p:nvPr/>
        </p:nvPicPr>
        <p:blipFill>
          <a:blip r:embed="rId2" cstate="print">
            <a:lum bright="70000" contrast="-70000"/>
          </a:blip>
          <a:srcRect r="13361"/>
          <a:stretch>
            <a:fillRect/>
          </a:stretch>
        </p:blipFill>
        <p:spPr bwMode="auto">
          <a:xfrm>
            <a:off x="0" y="142852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2009-11-25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Grid Security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68D9-33B9-40BA-B57C-FF9BCC604E50}" type="slidenum">
              <a:rPr lang="en-GB"/>
              <a:pPr/>
              <a:t>7</a:t>
            </a:fld>
            <a:endParaRPr lang="en-GB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Typical use case: WISDOM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b="1">
                <a:solidFill>
                  <a:srgbClr val="A50021"/>
                </a:solidFill>
              </a:rPr>
              <a:t>Wide-area In-Silico Docking On Malaria</a:t>
            </a:r>
          </a:p>
          <a:p>
            <a:endParaRPr lang="en-GB"/>
          </a:p>
          <a:p>
            <a:r>
              <a:rPr lang="en-GB"/>
              <a:t>people and organisations</a:t>
            </a:r>
          </a:p>
          <a:p>
            <a:pPr lvl="1"/>
            <a:r>
              <a:rPr lang="en-GB"/>
              <a:t>Bio-informaticians and grid development: IN2P3 (FR)</a:t>
            </a:r>
          </a:p>
          <a:p>
            <a:pPr lvl="1"/>
            <a:r>
              <a:rPr lang="en-GB"/>
              <a:t>Service systems (brokers) provided by: RAL (UK), NIKHEF (NL)</a:t>
            </a:r>
          </a:p>
          <a:p>
            <a:pPr lvl="1"/>
            <a:r>
              <a:rPr lang="en-GB"/>
              <a:t>algorithms, and results analysed by: SCAI (DE)</a:t>
            </a:r>
          </a:p>
          <a:p>
            <a:pPr lvl="1"/>
            <a:r>
              <a:rPr lang="en-GB"/>
              <a:t>Compute resources: provided by over 45 independent organisations in ~15 countries, whose primary mission is usually HE Physics!</a:t>
            </a:r>
          </a:p>
          <a:p>
            <a:pPr lvl="1"/>
            <a:r>
              <a:rPr lang="en-GB"/>
              <a:t>VO management hosted by CERN (CERN), </a:t>
            </a:r>
            <a:br>
              <a:rPr lang="en-GB"/>
            </a:br>
            <a:r>
              <a:rPr lang="en-GB"/>
              <a:t>and the VO itself is managed by Vincent Breton (FR)</a:t>
            </a:r>
          </a:p>
          <a:p>
            <a:pPr lvl="1"/>
            <a:endParaRPr lang="en-GB"/>
          </a:p>
          <a:p>
            <a:r>
              <a:rPr lang="en-GB"/>
              <a:t>Science done: </a:t>
            </a:r>
            <a:br>
              <a:rPr lang="en-GB"/>
            </a:br>
            <a:r>
              <a:rPr lang="en-GB"/>
              <a:t>over 46 million ligands virtually docked on the malaria </a:t>
            </a:r>
            <a:br>
              <a:rPr lang="en-GB"/>
            </a:br>
            <a:r>
              <a:rPr lang="en-GB"/>
              <a:t>(and H5N1/avian flu) viruses in less than 1 month</a:t>
            </a:r>
          </a:p>
        </p:txBody>
      </p:sp>
      <p:pic>
        <p:nvPicPr>
          <p:cNvPr id="93189" name="Picture 5" descr="EGEElogo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428604"/>
            <a:ext cx="1181100" cy="685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906"/>
            <a:ext cx="9144000" cy="6723094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2009-11-25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Grid Security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21D-E824-4DFD-B736-ADE9E78E20A7}" type="slidenum">
              <a:rPr lang="en-GB"/>
              <a:pPr/>
              <a:t>8</a:t>
            </a:fld>
            <a:endParaRPr lang="en-GB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142852"/>
            <a:ext cx="7758138" cy="796925"/>
          </a:xfrm>
        </p:spPr>
        <p:txBody>
          <a:bodyPr/>
          <a:lstStyle/>
          <a:p>
            <a:r>
              <a:rPr lang="en-GB" dirty="0" err="1" smtClean="0"/>
              <a:t>wLCG</a:t>
            </a:r>
            <a:r>
              <a:rPr lang="en-GB" dirty="0"/>
              <a:t>: implementing LHC computing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3500430" y="4143380"/>
            <a:ext cx="3527425" cy="1201738"/>
          </a:xfrm>
          <a:prstGeom prst="rect">
            <a:avLst/>
          </a:prstGeom>
          <a:solidFill>
            <a:srgbClr val="FFFFFF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/>
              <a:t>~ 5 000 physicists</a:t>
            </a:r>
          </a:p>
          <a:p>
            <a:pPr>
              <a:spcBef>
                <a:spcPct val="50000"/>
              </a:spcBef>
            </a:pPr>
            <a:r>
              <a:rPr lang="en-GB" sz="1800" dirty="0"/>
              <a:t>~ 150 institutes</a:t>
            </a:r>
          </a:p>
          <a:p>
            <a:pPr>
              <a:spcBef>
                <a:spcPct val="50000"/>
              </a:spcBef>
            </a:pPr>
            <a:r>
              <a:rPr lang="en-GB" sz="1800" dirty="0"/>
              <a:t>   53 countries/economic regions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428596" y="1000108"/>
            <a:ext cx="3168650" cy="1200150"/>
          </a:xfrm>
          <a:prstGeom prst="rect">
            <a:avLst/>
          </a:prstGeom>
          <a:solidFill>
            <a:srgbClr val="FFFFFF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   20     years est. life span</a:t>
            </a:r>
            <a:br>
              <a:rPr lang="en-GB" sz="1800"/>
            </a:br>
            <a:r>
              <a:rPr lang="en-GB" sz="1800"/>
              <a:t>   24/7  global operations</a:t>
            </a:r>
            <a:br>
              <a:rPr lang="en-GB" sz="1800"/>
            </a:br>
            <a:r>
              <a:rPr lang="en-GB" sz="1800"/>
              <a:t>~ 4000 person-years of</a:t>
            </a:r>
            <a:br>
              <a:rPr lang="en-GB" sz="1800"/>
            </a:br>
            <a:r>
              <a:rPr lang="en-GB" sz="1800"/>
              <a:t>science software investment</a:t>
            </a:r>
          </a:p>
        </p:txBody>
      </p:sp>
      <p:pic>
        <p:nvPicPr>
          <p:cNvPr id="94215" name="Picture 7" descr="logo_lcg_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402270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H:\Home\davidg\UvA\Onderwijs\SNE2007\vostructure-abstra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643182"/>
            <a:ext cx="6024605" cy="3143272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2009-11-25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Grid Security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A17-5082-42F7-868D-0B481CCDE595}" type="slidenum">
              <a:rPr lang="en-GB"/>
              <a:pPr/>
              <a:t>9</a:t>
            </a:fld>
            <a:endParaRPr lang="en-GB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Virtual </a:t>
            </a:r>
            <a:r>
              <a:rPr lang="en-GB" sz="2400" dirty="0" smtClean="0"/>
              <a:t>Organisation</a:t>
            </a:r>
            <a:endParaRPr lang="en-GB" sz="24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en-GB" sz="2000" dirty="0" smtClean="0"/>
              <a:t>A </a:t>
            </a:r>
            <a:r>
              <a:rPr lang="en-GB" sz="2000" dirty="0"/>
              <a:t>set of individuals or organisations, </a:t>
            </a:r>
            <a:r>
              <a:rPr lang="en-GB" sz="2000" b="1" dirty="0">
                <a:solidFill>
                  <a:srgbClr val="A50021"/>
                </a:solidFill>
              </a:rPr>
              <a:t>not under single hierarchical control</a:t>
            </a:r>
            <a:r>
              <a:rPr lang="en-GB" sz="2000" dirty="0"/>
              <a:t>, (temporarily) </a:t>
            </a:r>
            <a:r>
              <a:rPr lang="en-GB" sz="2000" b="1" dirty="0"/>
              <a:t>joining forces</a:t>
            </a:r>
            <a:r>
              <a:rPr lang="en-GB" sz="2000" dirty="0"/>
              <a:t> to solve a particular problem at hand, bringing to the collaboration a subset of their resources, sharing those </a:t>
            </a:r>
            <a:br>
              <a:rPr lang="en-GB" sz="2000" dirty="0"/>
            </a:br>
            <a:r>
              <a:rPr lang="en-GB" sz="2000" b="1" dirty="0">
                <a:solidFill>
                  <a:srgbClr val="A50021"/>
                </a:solidFill>
              </a:rPr>
              <a:t>at their discretion</a:t>
            </a:r>
            <a:r>
              <a:rPr lang="en-GB" sz="2000" dirty="0"/>
              <a:t> and each </a:t>
            </a:r>
            <a:r>
              <a:rPr lang="en-GB" sz="2000" b="1" dirty="0">
                <a:solidFill>
                  <a:srgbClr val="A50021"/>
                </a:solidFill>
              </a:rPr>
              <a:t>under their own conditions</a:t>
            </a:r>
            <a:r>
              <a:rPr lang="en-GB" sz="2000" dirty="0"/>
              <a:t>.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214282" y="4572008"/>
            <a:ext cx="87518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5600" indent="-355600">
              <a:buFontTx/>
              <a:buChar char="•"/>
            </a:pPr>
            <a:r>
              <a:rPr lang="en-GB" dirty="0" smtClean="0">
                <a:solidFill>
                  <a:srgbClr val="2B519A"/>
                </a:solidFill>
              </a:rPr>
              <a:t>User driven</a:t>
            </a:r>
          </a:p>
          <a:p>
            <a:pPr marL="355600" indent="-355600">
              <a:buFontTx/>
              <a:buChar char="•"/>
            </a:pPr>
            <a:endParaRPr lang="en-GB" dirty="0" smtClean="0">
              <a:solidFill>
                <a:srgbClr val="2B519A"/>
              </a:solidFill>
            </a:endParaRPr>
          </a:p>
          <a:p>
            <a:pPr marL="355600" indent="-355600">
              <a:buFontTx/>
              <a:buChar char="•"/>
            </a:pPr>
            <a:r>
              <a:rPr lang="en-GB" dirty="0" smtClean="0">
                <a:solidFill>
                  <a:srgbClr val="2B519A"/>
                </a:solidFill>
              </a:rPr>
              <a:t>Users </a:t>
            </a:r>
            <a:r>
              <a:rPr lang="en-GB" dirty="0">
                <a:solidFill>
                  <a:srgbClr val="2B519A"/>
                </a:solidFill>
              </a:rPr>
              <a:t>are usually a member </a:t>
            </a:r>
            <a:r>
              <a:rPr lang="en-GB" dirty="0" smtClean="0">
                <a:solidFill>
                  <a:srgbClr val="2B519A"/>
                </a:solidFill>
              </a:rPr>
              <a:t/>
            </a:r>
            <a:br>
              <a:rPr lang="en-GB" dirty="0" smtClean="0">
                <a:solidFill>
                  <a:srgbClr val="2B519A"/>
                </a:solidFill>
              </a:rPr>
            </a:br>
            <a:r>
              <a:rPr lang="en-GB" dirty="0" smtClean="0">
                <a:solidFill>
                  <a:srgbClr val="2B519A"/>
                </a:solidFill>
              </a:rPr>
              <a:t>of </a:t>
            </a:r>
            <a:r>
              <a:rPr lang="en-GB" dirty="0">
                <a:solidFill>
                  <a:srgbClr val="2B519A"/>
                </a:solidFill>
              </a:rPr>
              <a:t>more than one </a:t>
            </a:r>
            <a:r>
              <a:rPr lang="en-GB" dirty="0" smtClean="0">
                <a:solidFill>
                  <a:srgbClr val="2B519A"/>
                </a:solidFill>
              </a:rPr>
              <a:t>community</a:t>
            </a:r>
            <a:endParaRPr lang="en-GB" dirty="0">
              <a:solidFill>
                <a:srgbClr val="2B519A"/>
              </a:solidFill>
            </a:endParaRPr>
          </a:p>
          <a:p>
            <a:pPr marL="355600" indent="-355600">
              <a:buFontTx/>
              <a:buChar char="•"/>
            </a:pPr>
            <a:r>
              <a:rPr lang="en-GB" dirty="0">
                <a:solidFill>
                  <a:srgbClr val="2B519A"/>
                </a:solidFill>
              </a:rPr>
              <a:t>Any “large” VO will have an internal structure, </a:t>
            </a:r>
            <a:br>
              <a:rPr lang="en-GB" dirty="0">
                <a:solidFill>
                  <a:srgbClr val="2B519A"/>
                </a:solidFill>
              </a:rPr>
            </a:br>
            <a:r>
              <a:rPr lang="en-GB" dirty="0">
                <a:solidFill>
                  <a:srgbClr val="2B519A"/>
                </a:solidFill>
              </a:rPr>
              <a:t>with groups, subgroups, and various roles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khef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Nikhef-New</Template>
  <TotalTime>15448</TotalTime>
  <Words>2573</Words>
  <Application>Microsoft Office PowerPoint</Application>
  <PresentationFormat>On-screen Show (4:3)</PresentationFormat>
  <Paragraphs>638</Paragraphs>
  <Slides>48</Slides>
  <Notes>3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Nikhef-New</vt:lpstr>
      <vt:lpstr>ClipArt</vt:lpstr>
      <vt:lpstr>Grid Security, an introduction</vt:lpstr>
      <vt:lpstr>Slide 2</vt:lpstr>
      <vt:lpstr>Grid from 10 000 feet</vt:lpstr>
      <vt:lpstr>Grid: following research collaborations</vt:lpstr>
      <vt:lpstr>But ... what is Grid?</vt:lpstr>
      <vt:lpstr>Example: a biomedical imaging project</vt:lpstr>
      <vt:lpstr>Typical use case: WISDOM</vt:lpstr>
      <vt:lpstr>wLCG: implementing LHC computing</vt:lpstr>
      <vt:lpstr>Virtual Organisation</vt:lpstr>
      <vt:lpstr>Virtual vs. Organic structure</vt:lpstr>
      <vt:lpstr>Before and parallel to the Grid ...</vt:lpstr>
      <vt:lpstr>Grid ‘VOs’: structuring communities  on a sustainable infrastructure</vt:lpstr>
      <vt:lpstr>Grid Security Mechanisms</vt:lpstr>
      <vt:lpstr>Access and Allocation</vt:lpstr>
      <vt:lpstr>Trust relationships</vt:lpstr>
      <vt:lpstr>Elements of Trust</vt:lpstr>
      <vt:lpstr>Grid Security Policy ecosystem</vt:lpstr>
      <vt:lpstr>Authentication models</vt:lpstr>
      <vt:lpstr>Typical application domains</vt:lpstr>
      <vt:lpstr>Grid authentication</vt:lpstr>
      <vt:lpstr>Building a grid authentication infrastructures</vt:lpstr>
      <vt:lpstr>Federation Model for Grid Authentication</vt:lpstr>
      <vt:lpstr>Guidelines: common elements in the IGTF</vt:lpstr>
      <vt:lpstr>Geographical coverage</vt:lpstr>
      <vt:lpstr>Authorization  and Virtual ORganisations</vt:lpstr>
      <vt:lpstr>Authorization: VO representations</vt:lpstr>
      <vt:lpstr>VOMS:  VO attributes in a X.509 container</vt:lpstr>
      <vt:lpstr>VOMS model</vt:lpstr>
      <vt:lpstr>Delegation</vt:lpstr>
      <vt:lpstr>Daisy-chaining proxy delegation</vt:lpstr>
      <vt:lpstr>Delegation to whom?</vt:lpstr>
      <vt:lpstr>Acceptable Credentials on the Grid</vt:lpstr>
      <vt:lpstr>Some Pros and Cons of PKI for Grid</vt:lpstr>
      <vt:lpstr>For end-users: federated credentials</vt:lpstr>
      <vt:lpstr>Linking federations to Grid AuthN</vt:lpstr>
      <vt:lpstr>Towards a multi-authority world (AAI)</vt:lpstr>
      <vt:lpstr>Access Control at the Site</vt:lpstr>
      <vt:lpstr>Accessing (compute) resources</vt:lpstr>
      <vt:lpstr>To the Unix world</vt:lpstr>
      <vt:lpstr>Access Control on the CE</vt:lpstr>
      <vt:lpstr>Access Control</vt:lpstr>
      <vt:lpstr>What does the site owner see?</vt:lpstr>
      <vt:lpstr>Tracing the job</vt:lpstr>
      <vt:lpstr>Storage: Virtual Ids or Unix domain?</vt:lpstr>
      <vt:lpstr>Example Access Control Lists</vt:lpstr>
      <vt:lpstr>Handling E2E incidents in this system</vt:lpstr>
      <vt:lpstr>Summary</vt:lpstr>
      <vt:lpstr>Summary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Middleware Security</dc:title>
  <dc:creator>davidg</dc:creator>
  <cp:lastModifiedBy>davidg</cp:lastModifiedBy>
  <cp:revision>117</cp:revision>
  <dcterms:created xsi:type="dcterms:W3CDTF">2009-03-22T16:20:02Z</dcterms:created>
  <dcterms:modified xsi:type="dcterms:W3CDTF">2009-11-24T20:51:03Z</dcterms:modified>
</cp:coreProperties>
</file>