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0" r:id="rId6"/>
    <p:sldId id="259" r:id="rId7"/>
    <p:sldId id="274" r:id="rId8"/>
    <p:sldId id="275" r:id="rId9"/>
    <p:sldId id="262" r:id="rId10"/>
    <p:sldId id="263" r:id="rId11"/>
    <p:sldId id="271" r:id="rId12"/>
    <p:sldId id="264" r:id="rId13"/>
    <p:sldId id="267" r:id="rId14"/>
    <p:sldId id="276" r:id="rId15"/>
    <p:sldId id="272" r:id="rId16"/>
    <p:sldId id="261" r:id="rId17"/>
    <p:sldId id="268" r:id="rId18"/>
    <p:sldId id="269" r:id="rId19"/>
    <p:sldId id="273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87048" autoAdjust="0"/>
  </p:normalViewPr>
  <p:slideViewPr>
    <p:cSldViewPr>
      <p:cViewPr varScale="1">
        <p:scale>
          <a:sx n="78" d="100"/>
          <a:sy n="78" d="100"/>
        </p:scale>
        <p:origin x="-85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6795AA5-0BE3-41E5-9CD0-8EDEAB58A508}" type="datetimeFigureOut">
              <a:rPr lang="en-GB"/>
              <a:pPr>
                <a:defRPr/>
              </a:pPr>
              <a:t>22/01/2014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D637A0B-0E75-41A7-854F-8EBCF8DA7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87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03CE0-5B21-44D1-BACD-80F808F05505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2AA95B-2CA8-4938-A49F-98CE1754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AEDF2-6F29-4154-8FBE-0D2E4F88DC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C6C8-20CA-44EE-8F7B-6BEF3CFB38F5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3E9D-31DC-4E64-91C0-5F28EAF2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45BB-F1C4-4357-977E-3F726CE2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C9B9-194B-4BC1-88A2-9B2F736F2F62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6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1673-4183-4EFD-827E-EBF5390B8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CBE0-8B47-4116-A464-8B49750FE883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CA6B-3C42-45D4-BF11-BD7681C1F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3D10-F99A-4E32-A637-75BD3A942BE0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128A-9A84-4065-A2CE-DBBA381C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FF59-5810-4DD2-8526-B0CE35183F6E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C0-D8C0-4389-98A8-D357F02C96E3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9478-6142-4904-B1E7-738C3DC5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C09C-F12F-43AE-AB78-50C9EF6D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D24C-F095-4F09-8357-E89AAE3E7AEE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BFF9-E748-439A-8054-BD894939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C743-6751-4326-8336-A2C81FB24997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8069-746A-4EA0-A7FB-0E8E0F44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C407-BFF2-4802-8B05-98F751F291FB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A9A7-86C0-461F-8809-441F1E53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C173-7F8D-4AEE-B424-EAF88E704401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8C38-3A3B-47CF-B465-3D527C08A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C79F-FD70-4298-A083-A5F607BA5D36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A68E01-EC1D-4395-AC29-B1BF887272AB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6C1AB0-C235-4E1F-82FF-ED36D09B7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3DCE66-0C78-4599-BDA9-CD85B80EE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C0A864B-4E8C-488F-8D65-CB384470FFDC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4.wmf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104" y="360363"/>
            <a:ext cx="7407275" cy="1471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Introducing Identity Management </a:t>
            </a:r>
            <a:br>
              <a:rPr lang="en-GB" dirty="0" smtClean="0"/>
            </a:br>
            <a:r>
              <a:rPr lang="en-GB" dirty="0" smtClean="0"/>
              <a:t>in a mid-size research organisation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04" y="2396480"/>
            <a:ext cx="7604571" cy="1752600"/>
          </a:xfrm>
        </p:spPr>
        <p:txBody>
          <a:bodyPr/>
          <a:lstStyle/>
          <a:p>
            <a:pPr>
              <a:defRPr/>
            </a:pPr>
            <a:r>
              <a:rPr lang="en-GB" i="1" dirty="0" smtClean="0"/>
              <a:t>From use cases to policy … the good, the bad and the ugly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23104" y="443711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+mj-lt"/>
              </a:rPr>
              <a:t>Outline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A few words about Nikhef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Co-driving ID management adoption with research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Policy principles, document templates &amp;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The good, the bad and the ugly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On sharing and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3104" y="29249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+mj-lt"/>
              </a:rPr>
              <a:t>David </a:t>
            </a:r>
            <a:r>
              <a:rPr lang="en-GB" dirty="0" err="1" smtClean="0">
                <a:solidFill>
                  <a:srgbClr val="800000"/>
                </a:solidFill>
                <a:latin typeface="+mj-lt"/>
              </a:rPr>
              <a:t>Groep</a:t>
            </a:r>
            <a:r>
              <a:rPr lang="en-GB" dirty="0" smtClean="0">
                <a:solidFill>
                  <a:srgbClr val="800000"/>
                </a:solidFill>
                <a:latin typeface="+mj-lt"/>
              </a:rPr>
              <a:t>, Nikhef, Physics Data Processing Programme</a:t>
            </a:r>
            <a:endParaRPr lang="en-US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davidg\EUGridPMA\Presentations\images\igtf-worldstatus-2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4" y="1235075"/>
            <a:ext cx="81280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Borrowing from the IGTF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6500" y="559098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Global policy profile, based on ‘minimum requirements’, 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geared towards </a:t>
            </a:r>
            <a:r>
              <a:rPr lang="en-GB" b="1" dirty="0" err="1" smtClean="0">
                <a:solidFill>
                  <a:srgbClr val="002060"/>
                </a:solidFill>
              </a:rPr>
              <a:t>IdM</a:t>
            </a:r>
            <a:r>
              <a:rPr lang="en-GB" b="1" dirty="0" smtClean="0">
                <a:solidFill>
                  <a:srgbClr val="002060"/>
                </a:solidFill>
              </a:rPr>
              <a:t> for scattered, lone end-users</a:t>
            </a:r>
          </a:p>
        </p:txBody>
      </p:sp>
      <p:pic>
        <p:nvPicPr>
          <p:cNvPr id="5122" name="Picture 2" descr="H:\Home\davidg\EUGridPMA\ic-100x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1270000" cy="546100"/>
          </a:xfrm>
          <a:prstGeom prst="rect">
            <a:avLst/>
          </a:prstGeom>
          <a:noFill/>
        </p:spPr>
      </p:pic>
      <p:pic>
        <p:nvPicPr>
          <p:cNvPr id="5123" name="Picture 3" descr="H:\Home\davidg\EUGridPMA\IGTF\IGTF-logos\APGridPMA-large-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77072"/>
            <a:ext cx="1339765" cy="338014"/>
          </a:xfrm>
          <a:prstGeom prst="rect">
            <a:avLst/>
          </a:prstGeom>
          <a:noFill/>
        </p:spPr>
      </p:pic>
      <p:pic>
        <p:nvPicPr>
          <p:cNvPr id="5125" name="Picture 5" descr="H:\Home\davidg\EUGridPMA\IGTF\IGTF-logos\IGTF-logo-full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417" y="4681085"/>
            <a:ext cx="1531821" cy="709092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1570289" y="4163481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607210" y="461633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796136" y="4509120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://www.xtreemos.org/images/pictures/opengridforum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818847" cy="3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3401" y="4681335"/>
            <a:ext cx="199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www.igtf.net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06500" y="3861048"/>
            <a:ext cx="1417228" cy="45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:\Home\davidg\EUGridPMA\IGTF\IGTF-logos\TAGPMA-transparen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861048"/>
            <a:ext cx="896865" cy="73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en-US" sz="2400" dirty="0" smtClean="0"/>
              <a:t>Authentication </a:t>
            </a:r>
            <a:r>
              <a:rPr lang="en-US" sz="2400" dirty="0"/>
              <a:t>Service </a:t>
            </a:r>
            <a:r>
              <a:rPr lang="en-US" sz="2400" dirty="0" smtClean="0"/>
              <a:t>management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General architecture of the Service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Identity [</a:t>
            </a:r>
            <a:r>
              <a:rPr lang="en-GB" sz="2400" i="1" dirty="0" smtClean="0"/>
              <a:t>vetting, attributes, roles, life cycle management</a:t>
            </a:r>
            <a:r>
              <a:rPr lang="en-GB" sz="2400" dirty="0" smtClean="0"/>
              <a:t>]</a:t>
            </a:r>
            <a:endParaRPr lang="en-GB" sz="2400" dirty="0" smtClean="0"/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Operational Requirements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Facility Security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Publication and Repository Responsibilities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Liability, </a:t>
            </a:r>
            <a:r>
              <a:rPr lang="en-GB" sz="2400" dirty="0"/>
              <a:t> </a:t>
            </a:r>
            <a:r>
              <a:rPr lang="en-GB" sz="2400" dirty="0" smtClean="0"/>
              <a:t>Financial </a:t>
            </a:r>
            <a:r>
              <a:rPr lang="en-GB" sz="2400" dirty="0" err="1" smtClean="0"/>
              <a:t>Reponsibilities</a:t>
            </a:r>
            <a:r>
              <a:rPr lang="en-GB" sz="2400" dirty="0" smtClean="0"/>
              <a:t>, and Audits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Privacy and Confidentiality</a:t>
            </a:r>
          </a:p>
          <a:p>
            <a:pPr marL="596900" indent="-514350">
              <a:buFont typeface="+mj-lt"/>
              <a:buAutoNum type="arabicPeriod"/>
            </a:pPr>
            <a:r>
              <a:rPr lang="en-GB" sz="2400" dirty="0" smtClean="0"/>
              <a:t>Compromise and Disaster Recovery</a:t>
            </a:r>
          </a:p>
          <a:p>
            <a:r>
              <a:rPr lang="en-GB" sz="2400" dirty="0" smtClean="0"/>
              <a:t>Added: </a:t>
            </a:r>
            <a:r>
              <a:rPr lang="en-GB" sz="2400" dirty="0" smtClean="0"/>
              <a:t>Subscriber </a:t>
            </a:r>
            <a:r>
              <a:rPr lang="en-GB" sz="2400" dirty="0" smtClean="0"/>
              <a:t>(‘users’) </a:t>
            </a:r>
            <a:r>
              <a:rPr lang="en-GB" sz="2400" dirty="0" smtClean="0"/>
              <a:t>Obligations and Compliance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Policy elements (from OGF template)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85392" y="6488668"/>
            <a:ext cx="77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https://sso.nikhef.nl/policy/Nikhef-IdM-Policy-v1.0.pdf</a:t>
            </a:r>
          </a:p>
        </p:txBody>
      </p:sp>
    </p:spTree>
    <p:extLst>
      <p:ext uri="{BB962C8B-B14F-4D97-AF65-F5344CB8AC3E}">
        <p14:creationId xmlns:p14="http://schemas.microsoft.com/office/powerpoint/2010/main" val="38491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Make sure the policy </a:t>
            </a:r>
            <a:r>
              <a:rPr lang="en-GB" sz="2400" i="1" dirty="0">
                <a:solidFill>
                  <a:srgbClr val="002060"/>
                </a:solidFill>
              </a:rPr>
              <a:t>follows</a:t>
            </a:r>
            <a:r>
              <a:rPr lang="en-GB" sz="2400" dirty="0">
                <a:solidFill>
                  <a:srgbClr val="002060"/>
                </a:solidFill>
              </a:rPr>
              <a:t> working process, don’t force reasonable processes to </a:t>
            </a:r>
            <a:r>
              <a:rPr lang="en-GB" sz="2400" dirty="0" smtClean="0">
                <a:solidFill>
                  <a:srgbClr val="002060"/>
                </a:solidFill>
              </a:rPr>
              <a:t>change</a:t>
            </a:r>
          </a:p>
          <a:p>
            <a:pPr lvl="1"/>
            <a:r>
              <a:rPr lang="en-GB" sz="2000" dirty="0" smtClean="0"/>
              <a:t>Spend </a:t>
            </a:r>
            <a:r>
              <a:rPr lang="en-GB" sz="2000" dirty="0"/>
              <a:t>time to understand </a:t>
            </a:r>
            <a:r>
              <a:rPr lang="en-GB" sz="2000" dirty="0" smtClean="0"/>
              <a:t>processes elsewhere</a:t>
            </a:r>
            <a:endParaRPr lang="en-GB" sz="2000" dirty="0"/>
          </a:p>
          <a:p>
            <a:pPr lvl="1"/>
            <a:r>
              <a:rPr lang="en-GB" sz="2000" dirty="0"/>
              <a:t>Fix </a:t>
            </a:r>
            <a:r>
              <a:rPr lang="en-GB" sz="2000" dirty="0" smtClean="0"/>
              <a:t>only ‘</a:t>
            </a:r>
            <a:r>
              <a:rPr lang="en-GB" sz="2000" dirty="0"/>
              <a:t>worst bits</a:t>
            </a:r>
            <a:r>
              <a:rPr lang="en-GB" sz="2000" dirty="0" smtClean="0"/>
              <a:t>’ of process inconsistent with requirements</a:t>
            </a:r>
          </a:p>
          <a:p>
            <a:pPr lvl="1"/>
            <a:r>
              <a:rPr lang="en-GB" sz="2000" dirty="0"/>
              <a:t>Introducing </a:t>
            </a:r>
            <a:r>
              <a:rPr lang="en-GB" sz="2000" dirty="0" err="1"/>
              <a:t>IdM</a:t>
            </a:r>
            <a:r>
              <a:rPr lang="en-GB" sz="2000" dirty="0"/>
              <a:t> policy is not </a:t>
            </a:r>
            <a:r>
              <a:rPr lang="en-GB" sz="2000" dirty="0" smtClean="0"/>
              <a:t>an excuse for re-organisation: </a:t>
            </a:r>
            <a:br>
              <a:rPr lang="en-GB" sz="2000" dirty="0" smtClean="0"/>
            </a:br>
            <a:r>
              <a:rPr lang="en-GB" sz="2000" dirty="0" smtClean="0"/>
              <a:t>keep </a:t>
            </a:r>
            <a:r>
              <a:rPr lang="en-GB" sz="2000" dirty="0"/>
              <a:t>processes </a:t>
            </a:r>
            <a:r>
              <a:rPr lang="en-GB" sz="2000" i="1" dirty="0"/>
              <a:t>and data </a:t>
            </a:r>
            <a:r>
              <a:rPr lang="en-GB" sz="2000" dirty="0"/>
              <a:t>where they are</a:t>
            </a:r>
            <a:endParaRPr lang="en-GB" sz="2000" dirty="0" smtClean="0"/>
          </a:p>
          <a:p>
            <a:endParaRPr lang="en-GB" sz="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Write </a:t>
            </a:r>
            <a:r>
              <a:rPr lang="en-GB" sz="2400" dirty="0">
                <a:solidFill>
                  <a:srgbClr val="002060"/>
                </a:solidFill>
              </a:rPr>
              <a:t>to support </a:t>
            </a:r>
            <a:r>
              <a:rPr lang="en-GB" sz="2400" dirty="0" smtClean="0">
                <a:solidFill>
                  <a:srgbClr val="002060"/>
                </a:solidFill>
              </a:rPr>
              <a:t>exceptions</a:t>
            </a:r>
            <a:r>
              <a:rPr lang="en-GB" sz="2400" dirty="0" smtClean="0"/>
              <a:t>: we have a hardship clause</a:t>
            </a:r>
          </a:p>
          <a:p>
            <a:endParaRPr lang="en-GB" sz="400" dirty="0"/>
          </a:p>
          <a:p>
            <a:r>
              <a:rPr lang="en-GB" sz="2400" dirty="0" smtClean="0">
                <a:solidFill>
                  <a:srgbClr val="002060"/>
                </a:solidFill>
              </a:rPr>
              <a:t>Follow organisational culture</a:t>
            </a:r>
          </a:p>
          <a:p>
            <a:pPr lvl="1"/>
            <a:r>
              <a:rPr lang="en-GB" sz="2000" dirty="0" smtClean="0"/>
              <a:t>Our basic premise: </a:t>
            </a:r>
            <a:r>
              <a:rPr lang="en-GB" sz="2000" dirty="0" smtClean="0">
                <a:solidFill>
                  <a:srgbClr val="002060"/>
                </a:solidFill>
              </a:rPr>
              <a:t>allow and promote use, preserve user privacy</a:t>
            </a:r>
            <a:r>
              <a:rPr lang="en-GB" sz="2000" dirty="0" smtClean="0"/>
              <a:t>, </a:t>
            </a:r>
            <a:br>
              <a:rPr lang="en-GB" sz="2000" dirty="0" smtClean="0"/>
            </a:br>
            <a:r>
              <a:rPr lang="en-GB" sz="2000" i="1" dirty="0" smtClean="0"/>
              <a:t>unless </a:t>
            </a:r>
            <a:r>
              <a:rPr lang="en-GB" sz="2000" dirty="0" smtClean="0"/>
              <a:t>it causes harm to Nikhef (like undue operational costs, non-compliance with external providers, legal hassle)</a:t>
            </a:r>
          </a:p>
          <a:p>
            <a:pPr lvl="1"/>
            <a:r>
              <a:rPr lang="en-GB" sz="2000" dirty="0" smtClean="0"/>
              <a:t>and </a:t>
            </a:r>
            <a:r>
              <a:rPr lang="en-GB" sz="2000" dirty="0" smtClean="0">
                <a:solidFill>
                  <a:srgbClr val="002060"/>
                </a:solidFill>
              </a:rPr>
              <a:t>do no harm </a:t>
            </a:r>
            <a:r>
              <a:rPr lang="en-GB" sz="2000" dirty="0" smtClean="0"/>
              <a:t>towards our </a:t>
            </a:r>
            <a:r>
              <a:rPr lang="en-GB" sz="2000" dirty="0" err="1" smtClean="0"/>
              <a:t>IdM</a:t>
            </a:r>
            <a:r>
              <a:rPr lang="en-GB" sz="2000" dirty="0" smtClean="0"/>
              <a:t> consumers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Good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196752"/>
            <a:ext cx="7708900" cy="4800600"/>
          </a:xfrm>
        </p:spPr>
        <p:txBody>
          <a:bodyPr/>
          <a:lstStyle/>
          <a:p>
            <a:r>
              <a:rPr lang="en-GB" sz="2400" dirty="0" smtClean="0"/>
              <a:t>So ‘</a:t>
            </a:r>
            <a:r>
              <a:rPr lang="en-GB" sz="2400" i="1" dirty="0" smtClean="0">
                <a:solidFill>
                  <a:srgbClr val="800000"/>
                </a:solidFill>
              </a:rPr>
              <a:t>Following existing processes</a:t>
            </a:r>
            <a:r>
              <a:rPr lang="en-GB" sz="2400" dirty="0" smtClean="0"/>
              <a:t>’ reflects in Sec. 3 “Identity”</a:t>
            </a:r>
          </a:p>
          <a:p>
            <a:pPr marL="403225" lvl="1" indent="0">
              <a:buNone/>
            </a:pPr>
            <a:r>
              <a:rPr lang="en-GB" sz="2000" dirty="0" smtClean="0"/>
              <a:t>We defined all categories of account we identified in the old system</a:t>
            </a:r>
          </a:p>
          <a:p>
            <a:pPr lvl="1"/>
            <a:r>
              <a:rPr lang="en-GB" sz="2000" dirty="0" smtClean="0"/>
              <a:t>Users (those entities having registration data and vetting)</a:t>
            </a:r>
          </a:p>
          <a:p>
            <a:pPr lvl="1"/>
            <a:r>
              <a:rPr lang="en-GB" sz="2000" dirty="0" smtClean="0"/>
              <a:t>Generic Accounts (entities without independent registration data)</a:t>
            </a:r>
          </a:p>
          <a:p>
            <a:pPr lvl="1"/>
            <a:r>
              <a:rPr lang="en-GB" sz="2000" dirty="0" smtClean="0"/>
              <a:t>Automated system entities</a:t>
            </a:r>
          </a:p>
          <a:p>
            <a:pPr lvl="1"/>
            <a:endParaRPr lang="en-US" sz="4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Vetting processes defined only for users</a:t>
            </a:r>
          </a:p>
          <a:p>
            <a:pPr lvl="1"/>
            <a:r>
              <a:rPr lang="en-GB" sz="2000" dirty="0" smtClean="0"/>
              <a:t>Thus: only Users get federated privileges </a:t>
            </a:r>
          </a:p>
          <a:p>
            <a:pPr lvl="1"/>
            <a:r>
              <a:rPr lang="en-GB" sz="2000" dirty="0" smtClean="0"/>
              <a:t>Actual F2F ID vetting done by HR </a:t>
            </a:r>
            <a:r>
              <a:rPr lang="en-GB" sz="2000" dirty="0" err="1" smtClean="0"/>
              <a:t>dept</a:t>
            </a:r>
            <a:r>
              <a:rPr lang="en-GB" sz="2000" dirty="0" smtClean="0"/>
              <a:t> only (‘WBP-safe’ ;-)</a:t>
            </a:r>
          </a:p>
          <a:p>
            <a:pPr lvl="1"/>
            <a:r>
              <a:rPr lang="en-GB" sz="2000" dirty="0" smtClean="0"/>
              <a:t>accounts with lower </a:t>
            </a:r>
            <a:r>
              <a:rPr lang="en-GB" sz="2000" dirty="0" err="1" smtClean="0"/>
              <a:t>LoA</a:t>
            </a:r>
            <a:r>
              <a:rPr lang="en-GB" sz="2000" dirty="0" smtClean="0"/>
              <a:t> (‘affiliate’) </a:t>
            </a:r>
            <a:r>
              <a:rPr lang="en-GB" sz="2000" i="1" dirty="0" smtClean="0"/>
              <a:t>can</a:t>
            </a:r>
            <a:r>
              <a:rPr lang="en-GB" sz="2000" dirty="0" smtClean="0"/>
              <a:t> be vetted by any (registered) employee: ‘sponsor’, </a:t>
            </a:r>
            <a:r>
              <a:rPr lang="en-GB" sz="2000" i="1" dirty="0" smtClean="0"/>
              <a:t>as long as registration data are kept</a:t>
            </a:r>
            <a:endParaRPr lang="en-GB" sz="2000" dirty="0" smtClean="0"/>
          </a:p>
          <a:p>
            <a:endParaRPr lang="en-GB" sz="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Registration is ‘easy’, but access to services controlled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Complete account life cycle is defined, also for incidents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00" y="188640"/>
            <a:ext cx="7499350" cy="1143000"/>
          </a:xfrm>
        </p:spPr>
        <p:txBody>
          <a:bodyPr/>
          <a:lstStyle/>
          <a:p>
            <a:r>
              <a:rPr lang="en-GB" i="1" dirty="0" smtClean="0"/>
              <a:t>example of its implementation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52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Take your </a:t>
            </a:r>
            <a:r>
              <a:rPr lang="en-GB" sz="2400" i="1" dirty="0" err="1" smtClean="0"/>
              <a:t>calender</a:t>
            </a:r>
            <a:r>
              <a:rPr lang="en-GB" sz="2400" i="1" dirty="0" smtClean="0"/>
              <a:t> </a:t>
            </a:r>
            <a:r>
              <a:rPr lang="en-GB" sz="2400" dirty="0" smtClean="0"/>
              <a:t>time – it took us ~ 2 years</a:t>
            </a:r>
            <a:br>
              <a:rPr lang="en-GB" sz="2400" dirty="0" smtClean="0"/>
            </a:br>
            <a:r>
              <a:rPr lang="en-GB" sz="2400" dirty="0" smtClean="0">
                <a:solidFill>
                  <a:srgbClr val="002060"/>
                </a:solidFill>
              </a:rPr>
              <a:t>one year for establishment, 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>plus one year for graceful roll-over</a:t>
            </a:r>
          </a:p>
          <a:p>
            <a:pPr lvl="1"/>
            <a:endParaRPr lang="en-GB" sz="100" dirty="0" smtClean="0"/>
          </a:p>
          <a:p>
            <a:pPr lvl="1"/>
            <a:r>
              <a:rPr lang="en-GB" sz="2000" dirty="0" smtClean="0"/>
              <a:t>Awareness (TCS): early 2005, impetus early 2008</a:t>
            </a:r>
          </a:p>
          <a:p>
            <a:pPr lvl="1"/>
            <a:r>
              <a:rPr lang="en-GB" sz="2000" dirty="0" smtClean="0"/>
              <a:t>Initial </a:t>
            </a:r>
            <a:r>
              <a:rPr lang="en-GB" sz="2000" dirty="0"/>
              <a:t>maturity scan in Oct 2008 </a:t>
            </a:r>
            <a:r>
              <a:rPr lang="en-GB" sz="2000" dirty="0">
                <a:sym typeface="Wingdings"/>
              </a:rPr>
              <a:t> still low</a:t>
            </a:r>
          </a:p>
          <a:p>
            <a:pPr lvl="1"/>
            <a:r>
              <a:rPr lang="en-GB" sz="2000" dirty="0">
                <a:sym typeface="Wingdings"/>
              </a:rPr>
              <a:t>Took ~ 9mo calendar-time to get organisation aligned</a:t>
            </a:r>
          </a:p>
          <a:p>
            <a:pPr lvl="1"/>
            <a:r>
              <a:rPr lang="en-GB" sz="2000" dirty="0"/>
              <a:t>Ready for prime time in December </a:t>
            </a:r>
            <a:r>
              <a:rPr lang="en-GB" sz="2000" dirty="0" smtClean="0"/>
              <a:t>2009</a:t>
            </a:r>
          </a:p>
          <a:p>
            <a:pPr lvl="1"/>
            <a:r>
              <a:rPr lang="en-GB" sz="2000" dirty="0" smtClean="0"/>
              <a:t>New </a:t>
            </a:r>
            <a:r>
              <a:rPr lang="en-GB" sz="2000" dirty="0" err="1" smtClean="0"/>
              <a:t>IdM</a:t>
            </a:r>
            <a:r>
              <a:rPr lang="en-GB" sz="2000" dirty="0" smtClean="0"/>
              <a:t> evaluated and audited Jan 2010</a:t>
            </a:r>
            <a:endParaRPr lang="en-GB" sz="2000" dirty="0"/>
          </a:p>
          <a:p>
            <a:pPr lvl="1"/>
            <a:r>
              <a:rPr lang="en-GB" sz="2000" dirty="0"/>
              <a:t>Graceful roll-over period complete January </a:t>
            </a:r>
            <a:r>
              <a:rPr lang="en-GB" sz="2000" dirty="0" smtClean="0"/>
              <a:t>2011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Actual </a:t>
            </a:r>
            <a:r>
              <a:rPr lang="en-GB" sz="2400" i="1" dirty="0" smtClean="0"/>
              <a:t>effort</a:t>
            </a:r>
            <a:r>
              <a:rPr lang="en-GB" sz="2400" dirty="0" smtClean="0"/>
              <a:t> </a:t>
            </a:r>
            <a:r>
              <a:rPr lang="en-GB" sz="2400" dirty="0" smtClean="0"/>
              <a:t>(policy </a:t>
            </a:r>
            <a:r>
              <a:rPr lang="en-GB" sz="2400" b="1" dirty="0" smtClean="0"/>
              <a:t>+ </a:t>
            </a:r>
            <a:r>
              <a:rPr lang="en-GB" sz="2400" dirty="0" smtClean="0"/>
              <a:t>implementation) small</a:t>
            </a:r>
            <a:r>
              <a:rPr lang="en-GB" sz="2400" dirty="0" smtClean="0"/>
              <a:t>: 2–3 PM</a:t>
            </a:r>
          </a:p>
          <a:p>
            <a:pPr lvl="1"/>
            <a:r>
              <a:rPr lang="en-GB" sz="2000" dirty="0" smtClean="0"/>
              <a:t>… but effort spent by few ‘expensive’ (</a:t>
            </a:r>
            <a:r>
              <a:rPr lang="en-GB" sz="1800" dirty="0" smtClean="0"/>
              <a:t>=</a:t>
            </a:r>
            <a:r>
              <a:rPr lang="en-GB" sz="2000" dirty="0" smtClean="0"/>
              <a:t>overcommitted) experts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Good, cheap, or quick: pick any two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0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Training helpdesk personnel is never sufficient</a:t>
            </a:r>
          </a:p>
          <a:p>
            <a:pPr lvl="1"/>
            <a:r>
              <a:rPr lang="en-GB" sz="2000" dirty="0" smtClean="0"/>
              <a:t>you </a:t>
            </a:r>
            <a:r>
              <a:rPr lang="en-GB" sz="2000" i="1" dirty="0" smtClean="0"/>
              <a:t>will</a:t>
            </a:r>
            <a:r>
              <a:rPr lang="en-GB" sz="2000" dirty="0" smtClean="0"/>
              <a:t> be spending time dealing with exceptions,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or </a:t>
            </a:r>
            <a:r>
              <a:rPr lang="en-GB" sz="2000" smtClean="0"/>
              <a:t>otherwise </a:t>
            </a:r>
            <a:r>
              <a:rPr lang="en-GB" sz="2000" smtClean="0"/>
              <a:t>with frustrated </a:t>
            </a:r>
            <a:r>
              <a:rPr lang="en-GB" sz="2000" dirty="0" smtClean="0"/>
              <a:t>users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Be prepared to ‘educate’ upstream providers</a:t>
            </a:r>
            <a:br>
              <a:rPr lang="en-GB" sz="2400" dirty="0" smtClean="0"/>
            </a:br>
            <a:r>
              <a:rPr lang="en-GB" sz="2400" dirty="0" smtClean="0"/>
              <a:t>	</a:t>
            </a:r>
            <a:r>
              <a:rPr lang="en-GB" sz="2000" i="1" dirty="0" smtClean="0"/>
              <a:t>“no, I don’t </a:t>
            </a:r>
            <a:r>
              <a:rPr lang="en-GB" sz="2000" dirty="0" smtClean="0"/>
              <a:t>need</a:t>
            </a:r>
            <a:r>
              <a:rPr lang="en-GB" sz="2000" i="1" dirty="0" smtClean="0"/>
              <a:t> to know everyone’s pay grade nor a passport no.</a:t>
            </a:r>
            <a:br>
              <a:rPr lang="en-GB" sz="2000" i="1" dirty="0" smtClean="0"/>
            </a:br>
            <a:r>
              <a:rPr lang="en-GB" sz="2000" i="1" dirty="0" smtClean="0"/>
              <a:t>	to determine if they’re an employee”</a:t>
            </a:r>
            <a:endParaRPr lang="en-GB" sz="2400" i="1" dirty="0" smtClean="0"/>
          </a:p>
          <a:p>
            <a:endParaRPr lang="en-GB" sz="2400" dirty="0"/>
          </a:p>
          <a:p>
            <a:r>
              <a:rPr lang="en-GB" sz="2400" dirty="0" smtClean="0"/>
              <a:t>Having a policy means there will be violations</a:t>
            </a:r>
          </a:p>
          <a:p>
            <a:pPr lvl="1"/>
            <a:r>
              <a:rPr lang="en-GB" sz="2000" dirty="0" smtClean="0"/>
              <a:t>Make sure the policy </a:t>
            </a:r>
            <a:r>
              <a:rPr lang="en-GB" sz="2000" dirty="0" smtClean="0">
                <a:solidFill>
                  <a:srgbClr val="C00000"/>
                </a:solidFill>
              </a:rPr>
              <a:t>empowers you to take action</a:t>
            </a:r>
          </a:p>
          <a:p>
            <a:pPr lvl="1"/>
            <a:r>
              <a:rPr lang="en-GB" sz="2000" dirty="0" smtClean="0"/>
              <a:t>Be prepared to spend time on taking these </a:t>
            </a:r>
            <a:r>
              <a:rPr lang="en-GB" sz="2000" dirty="0" smtClean="0"/>
              <a:t>actions</a:t>
            </a:r>
          </a:p>
          <a:p>
            <a:r>
              <a:rPr lang="en-GB" sz="2400" dirty="0" smtClean="0"/>
              <a:t>You will have stay vigilant against the ‘DIY admins’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the bad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673404" cy="4800600"/>
          </a:xfrm>
        </p:spPr>
        <p:txBody>
          <a:bodyPr/>
          <a:lstStyle/>
          <a:p>
            <a:r>
              <a:rPr lang="en-GB" sz="2400" dirty="0" smtClean="0"/>
              <a:t>Do </a:t>
            </a:r>
            <a:r>
              <a:rPr lang="en-GB" sz="2400" i="1" dirty="0" smtClean="0"/>
              <a:t>not</a:t>
            </a:r>
            <a:r>
              <a:rPr lang="en-GB" sz="2400" dirty="0" smtClean="0"/>
              <a:t> </a:t>
            </a:r>
            <a:r>
              <a:rPr lang="en-GB" sz="2400" dirty="0"/>
              <a:t>hurry too much – we made </a:t>
            </a:r>
            <a:r>
              <a:rPr lang="en-GB" sz="2400" i="1" dirty="0"/>
              <a:t>that</a:t>
            </a:r>
            <a:r>
              <a:rPr lang="en-GB" sz="2400" dirty="0"/>
              <a:t> mistake</a:t>
            </a:r>
          </a:p>
          <a:p>
            <a:pPr lvl="1"/>
            <a:r>
              <a:rPr lang="en-GB" sz="2000" dirty="0"/>
              <a:t>Policy tends to become immutable, </a:t>
            </a:r>
            <a:br>
              <a:rPr lang="en-GB" sz="2000" dirty="0"/>
            </a:br>
            <a:r>
              <a:rPr lang="en-GB" sz="2000" dirty="0" smtClean="0"/>
              <a:t>whilst </a:t>
            </a:r>
            <a:r>
              <a:rPr lang="en-GB" sz="2000" dirty="0"/>
              <a:t>practices may and will </a:t>
            </a:r>
            <a:r>
              <a:rPr lang="en-GB" sz="2000" dirty="0" smtClean="0"/>
              <a:t>change</a:t>
            </a:r>
          </a:p>
          <a:p>
            <a:pPr lvl="1"/>
            <a:r>
              <a:rPr lang="en-GB" sz="2000" b="1" i="1" dirty="0" smtClean="0">
                <a:solidFill>
                  <a:srgbClr val="002060"/>
                </a:solidFill>
              </a:rPr>
              <a:t>Take </a:t>
            </a:r>
            <a:r>
              <a:rPr lang="en-GB" sz="2000" b="1" i="1" dirty="0">
                <a:solidFill>
                  <a:srgbClr val="002060"/>
                </a:solidFill>
              </a:rPr>
              <a:t>the </a:t>
            </a:r>
            <a:r>
              <a:rPr lang="en-GB" sz="2000" b="1" i="1" dirty="0" smtClean="0">
                <a:solidFill>
                  <a:srgbClr val="002060"/>
                </a:solidFill>
              </a:rPr>
              <a:t>advice </a:t>
            </a:r>
            <a:r>
              <a:rPr lang="en-GB" sz="2000" b="1" i="1" dirty="0">
                <a:solidFill>
                  <a:srgbClr val="002060"/>
                </a:solidFill>
              </a:rPr>
              <a:t>of RFC3647 to </a:t>
            </a:r>
            <a:r>
              <a:rPr lang="en-GB" sz="2000" b="1" i="1" dirty="0" smtClean="0">
                <a:solidFill>
                  <a:srgbClr val="002060"/>
                </a:solidFill>
              </a:rPr>
              <a:t>heart </a:t>
            </a:r>
            <a:br>
              <a:rPr lang="en-GB" sz="2000" b="1" i="1" dirty="0" smtClean="0">
                <a:solidFill>
                  <a:srgbClr val="002060"/>
                </a:solidFill>
              </a:rPr>
            </a:br>
            <a:r>
              <a:rPr lang="en-GB" sz="2000" dirty="0" smtClean="0"/>
              <a:t>and take </a:t>
            </a:r>
            <a:r>
              <a:rPr lang="en-GB" sz="2000" dirty="0"/>
              <a:t>the time and </a:t>
            </a:r>
            <a:r>
              <a:rPr lang="en-GB" sz="2000" i="1" dirty="0" smtClean="0"/>
              <a:t>split</a:t>
            </a:r>
            <a:r>
              <a:rPr lang="en-GB" sz="2000" dirty="0" smtClean="0"/>
              <a:t> Policy </a:t>
            </a:r>
            <a:r>
              <a:rPr lang="en-GB" sz="2000" dirty="0"/>
              <a:t>and </a:t>
            </a:r>
            <a:r>
              <a:rPr lang="en-GB" sz="2000" dirty="0" smtClean="0"/>
              <a:t>Practice statements</a:t>
            </a:r>
            <a:br>
              <a:rPr lang="en-GB" sz="2000" dirty="0" smtClean="0"/>
            </a:br>
            <a:r>
              <a:rPr lang="en-GB" sz="2000" i="1" dirty="0" smtClean="0"/>
              <a:t>we did not, and really ought to update the policy again</a:t>
            </a:r>
            <a:br>
              <a:rPr lang="en-GB" sz="2000" i="1" dirty="0" smtClean="0"/>
            </a:br>
            <a:r>
              <a:rPr lang="en-GB" sz="2000" i="1" dirty="0" smtClean="0"/>
              <a:t>and the policy SHOULD only have RFC2119 language in it, nothing else</a:t>
            </a:r>
            <a:endParaRPr lang="en-GB" sz="2000" dirty="0"/>
          </a:p>
          <a:p>
            <a:pPr marL="82550" indent="0">
              <a:buNone/>
            </a:pPr>
            <a:endParaRPr lang="en-GB" sz="700" dirty="0" smtClean="0"/>
          </a:p>
          <a:p>
            <a:r>
              <a:rPr lang="en-GB" sz="2400" dirty="0" smtClean="0"/>
              <a:t>We really should have spent time doing RBAC</a:t>
            </a:r>
            <a:br>
              <a:rPr lang="en-GB" sz="2400" dirty="0" smtClean="0"/>
            </a:br>
            <a:r>
              <a:rPr lang="en-GB" sz="2400" i="1" dirty="0" smtClean="0"/>
              <a:t>but did not since most tooling was attribute-based</a:t>
            </a:r>
          </a:p>
          <a:p>
            <a:pPr marL="82550" indent="0">
              <a:buNone/>
            </a:pPr>
            <a:endParaRPr lang="en-GB" sz="400" dirty="0" smtClean="0"/>
          </a:p>
          <a:p>
            <a:r>
              <a:rPr lang="en-GB" sz="2400" dirty="0" smtClean="0"/>
              <a:t>It took us one more year to get a new AUP</a:t>
            </a:r>
          </a:p>
          <a:p>
            <a:pPr lvl="1"/>
            <a:r>
              <a:rPr lang="en-GB" sz="2000" dirty="0" smtClean="0"/>
              <a:t>since it involved monitoring capabilities, needed OR approval – and a works council is technically clueless</a:t>
            </a:r>
            <a:endParaRPr lang="en-GB" sz="20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the ugly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GB" sz="2400" dirty="0" smtClean="0"/>
              <a:t>If you are inclined to ‘duplicate’ the process</a:t>
            </a:r>
          </a:p>
          <a:p>
            <a:r>
              <a:rPr lang="en-GB" sz="2400" dirty="0"/>
              <a:t>Find at least one research </a:t>
            </a:r>
            <a:r>
              <a:rPr lang="en-GB" sz="2400" dirty="0" smtClean="0"/>
              <a:t>(read: business critical) case </a:t>
            </a:r>
            <a:endParaRPr lang="en-GB" sz="2400" dirty="0"/>
          </a:p>
          <a:p>
            <a:pPr lvl="1"/>
            <a:r>
              <a:rPr lang="en-GB" sz="2000" dirty="0" smtClean="0"/>
              <a:t>to </a:t>
            </a:r>
            <a:r>
              <a:rPr lang="en-GB" sz="2000" dirty="0"/>
              <a:t>make it </a:t>
            </a:r>
            <a:r>
              <a:rPr lang="en-GB" sz="2000" dirty="0" smtClean="0"/>
              <a:t>authoritative you’ll </a:t>
            </a:r>
            <a:r>
              <a:rPr lang="en-GB" sz="2000" dirty="0"/>
              <a:t>need </a:t>
            </a:r>
            <a:r>
              <a:rPr lang="en-GB" sz="2000" dirty="0" smtClean="0"/>
              <a:t>some top-down support</a:t>
            </a:r>
          </a:p>
          <a:p>
            <a:r>
              <a:rPr lang="en-GB" sz="2400" dirty="0"/>
              <a:t>Don’t </a:t>
            </a:r>
            <a:r>
              <a:rPr lang="en-GB" sz="2400" dirty="0" smtClean="0"/>
              <a:t>‘over-do’ </a:t>
            </a:r>
            <a:r>
              <a:rPr lang="en-GB" sz="2400" dirty="0"/>
              <a:t>the </a:t>
            </a:r>
            <a:r>
              <a:rPr lang="en-GB" sz="2400" dirty="0" smtClean="0"/>
              <a:t>policy</a:t>
            </a:r>
          </a:p>
          <a:p>
            <a:endParaRPr lang="en-GB" sz="400" dirty="0" smtClean="0"/>
          </a:p>
          <a:p>
            <a:r>
              <a:rPr lang="en-GB" sz="2400" dirty="0" smtClean="0">
                <a:solidFill>
                  <a:srgbClr val="800000"/>
                </a:solidFill>
              </a:rPr>
              <a:t>Get involved </a:t>
            </a:r>
            <a:r>
              <a:rPr lang="en-GB" sz="2400" dirty="0" smtClean="0"/>
              <a:t>in an </a:t>
            </a:r>
            <a:r>
              <a:rPr lang="en-GB" sz="2400" dirty="0" err="1" smtClean="0"/>
              <a:t>IdM</a:t>
            </a:r>
            <a:r>
              <a:rPr lang="en-GB" sz="2400" dirty="0" smtClean="0"/>
              <a:t>/policy community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/>
              <a:t>– having or breeding in-house experts helps </a:t>
            </a:r>
          </a:p>
          <a:p>
            <a:pPr lvl="1"/>
            <a:r>
              <a:rPr lang="en-GB" sz="2000" dirty="0" smtClean="0">
                <a:solidFill>
                  <a:srgbClr val="C00000"/>
                </a:solidFill>
              </a:rPr>
              <a:t>Go to SURF &amp; </a:t>
            </a:r>
            <a:r>
              <a:rPr lang="en-GB" sz="2000" dirty="0" err="1" smtClean="0">
                <a:solidFill>
                  <a:srgbClr val="C00000"/>
                </a:solidFill>
              </a:rPr>
              <a:t>SURFnet</a:t>
            </a:r>
            <a:r>
              <a:rPr lang="en-GB" sz="2000" dirty="0" smtClean="0">
                <a:solidFill>
                  <a:srgbClr val="C00000"/>
                </a:solidFill>
              </a:rPr>
              <a:t> groups &amp; network events …</a:t>
            </a:r>
          </a:p>
          <a:p>
            <a:pPr lvl="1"/>
            <a:r>
              <a:rPr lang="en-GB" sz="2000" dirty="0" smtClean="0"/>
              <a:t>TERENA taskforces TF-EMC2 and </a:t>
            </a:r>
            <a:r>
              <a:rPr lang="en-GB" sz="2000" dirty="0" smtClean="0">
                <a:solidFill>
                  <a:srgbClr val="C00000"/>
                </a:solidFill>
              </a:rPr>
              <a:t>TNC</a:t>
            </a:r>
          </a:p>
          <a:p>
            <a:pPr lvl="1"/>
            <a:r>
              <a:rPr lang="en-GB" sz="2000" dirty="0" smtClean="0"/>
              <a:t>Go to the </a:t>
            </a:r>
            <a:r>
              <a:rPr lang="en-GB" sz="2000" dirty="0" err="1" smtClean="0">
                <a:solidFill>
                  <a:srgbClr val="C00000"/>
                </a:solidFill>
              </a:rPr>
              <a:t>EuroCAMP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r>
              <a:rPr lang="en-GB" sz="2000" dirty="0" smtClean="0"/>
              <a:t>meetings</a:t>
            </a:r>
          </a:p>
          <a:p>
            <a:pPr lvl="1"/>
            <a:r>
              <a:rPr lang="en-GB" sz="2000" dirty="0" smtClean="0"/>
              <a:t>Listen in to FIM4R workshops and REFEDS</a:t>
            </a:r>
          </a:p>
          <a:p>
            <a:pPr lvl="1"/>
            <a:r>
              <a:rPr lang="en-GB" sz="2000" b="1" dirty="0" smtClean="0"/>
              <a:t>Talk, share, engage, ask &amp; discuss!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there: share!</a:t>
            </a:r>
            <a:endParaRPr lang="en-US" dirty="0"/>
          </a:p>
        </p:txBody>
      </p:sp>
      <p:pic>
        <p:nvPicPr>
          <p:cNvPr id="4" name="Picture 5" descr="H:\Home\davidg\Template\Logos\terena-new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4293096"/>
            <a:ext cx="621668" cy="6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7242008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8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us, Nikhef</a:t>
            </a:r>
            <a:endParaRPr lang="en-US" dirty="0"/>
          </a:p>
        </p:txBody>
      </p:sp>
      <p:pic>
        <p:nvPicPr>
          <p:cNvPr id="21506" name="Picture 2" descr="H:\Home\davidg\Template\Logos\NIKHEF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75" y="1556792"/>
            <a:ext cx="1637129" cy="7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:\Home\davidg\Template\Logos\SURFSARA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21" y="4725144"/>
            <a:ext cx="2687638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:\Home\davidg\BIG\Logo\Logo\BiGGrid-Logo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69183"/>
            <a:ext cx="1383753" cy="10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http://home.web.cern.ch/sites/home.web.cern.ch/files/styles/medium/public/image/accelerator/2013/01/lhc.jpeg?itok=vlj1gE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43" y="2817347"/>
            <a:ext cx="1745349" cy="11366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3696" y="1416719"/>
            <a:ext cx="4333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~ 260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60 scientific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100 PhD &amp; postdocs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80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20 support staff</a:t>
            </a:r>
          </a:p>
          <a:p>
            <a:r>
              <a:rPr lang="en-GB" dirty="0" smtClean="0"/>
              <a:t>     + </a:t>
            </a:r>
            <a:r>
              <a:rPr lang="en-GB" dirty="0" smtClean="0"/>
              <a:t>many guests and students</a:t>
            </a:r>
          </a:p>
          <a:p>
            <a:r>
              <a:rPr lang="en-GB" dirty="0" smtClean="0"/>
              <a:t>… </a:t>
            </a:r>
            <a:r>
              <a:rPr lang="en-GB" dirty="0" smtClean="0"/>
              <a:t>part </a:t>
            </a:r>
            <a:r>
              <a:rPr lang="en-GB" dirty="0" smtClean="0"/>
              <a:t>of </a:t>
            </a:r>
            <a:r>
              <a:rPr lang="en-GB" dirty="0" err="1" smtClean="0"/>
              <a:t>stichting</a:t>
            </a:r>
            <a:r>
              <a:rPr lang="en-GB" dirty="0" smtClean="0"/>
              <a:t> FOM </a:t>
            </a:r>
            <a:r>
              <a:rPr lang="en-GB" dirty="0" smtClean="0"/>
              <a:t> + 4 Universities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(for employment administration)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5011" y="4041938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 many national, European and global collaborations</a:t>
            </a:r>
            <a:br>
              <a:rPr lang="en-GB" dirty="0" smtClean="0"/>
            </a:br>
            <a:r>
              <a:rPr lang="en-GB" i="1" dirty="0" smtClean="0"/>
              <a:t>listing only some ICT related ones here</a:t>
            </a:r>
            <a:endParaRPr lang="en-US" i="1" dirty="0"/>
          </a:p>
        </p:txBody>
      </p:sp>
      <p:pic>
        <p:nvPicPr>
          <p:cNvPr id="21519" name="Picture 15" descr="https://espace.cern.ch/WLCG-document-repository/images1/logos/3D-logos/WLCG-Logo-Comp2L-W-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45870"/>
            <a:ext cx="1019288" cy="8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http://gridwise.pl/assets/images/pageimgs/egcf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32" y="4995267"/>
            <a:ext cx="858799" cy="7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0724"/>
            <a:ext cx="865375" cy="38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H:\Home\davidg\Template\Logos\EGI-logo-large01-transp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2460"/>
            <a:ext cx="1000633" cy="7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H:\Home\davidg\EUGridPMA\IGTF\IGTF-logos\IGTF-logo-full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2" y="4829637"/>
            <a:ext cx="1719351" cy="7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http://summit09.ca/files/images/OGF_log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93123"/>
            <a:ext cx="591102" cy="5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4208" y="5543654"/>
            <a:ext cx="2234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 smtClean="0">
                <a:latin typeface="Eras Demi ITC" panose="020B0805030504020804" pitchFamily="34" charset="0"/>
              </a:rPr>
              <a:t>National e-Infrastructure for Research</a:t>
            </a:r>
            <a:endParaRPr lang="en-US" sz="900" i="1" dirty="0">
              <a:latin typeface="Eras Demi ITC" panose="020B08050305040208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3" y="536566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/>
              <a:t>…</a:t>
            </a:r>
            <a:endParaRPr lang="en-US" sz="6000" b="1" dirty="0"/>
          </a:p>
        </p:txBody>
      </p:sp>
      <p:pic>
        <p:nvPicPr>
          <p:cNvPr id="1026" name="Picture 2" descr="Pierre Auger Observato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17" y="1416719"/>
            <a:ext cx="2020603" cy="15154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http://www.nikhef.nl//typo3temp/pics/ba5be55c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38" y="2422172"/>
            <a:ext cx="1525466" cy="14341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pPr marL="82550" indent="0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Key ingredients when we started</a:t>
            </a:r>
          </a:p>
          <a:p>
            <a:pPr marL="82550" indent="0">
              <a:buNone/>
            </a:pPr>
            <a:r>
              <a:rPr lang="en-GB" sz="1100" dirty="0" smtClean="0">
                <a:solidFill>
                  <a:srgbClr val="800000"/>
                </a:solidFill>
              </a:rPr>
              <a:t/>
            </a:r>
            <a:br>
              <a:rPr lang="en-GB" sz="1100" dirty="0" smtClean="0">
                <a:solidFill>
                  <a:srgbClr val="800000"/>
                </a:solidFill>
              </a:rPr>
            </a:br>
            <a:r>
              <a:rPr lang="en-GB" sz="2400" dirty="0" smtClean="0">
                <a:solidFill>
                  <a:srgbClr val="800000"/>
                </a:solidFill>
              </a:rPr>
              <a:t>PDP Research use cases </a:t>
            </a:r>
            <a:r>
              <a:rPr lang="en-GB" sz="2400" dirty="0" smtClean="0">
                <a:solidFill>
                  <a:srgbClr val="800000"/>
                </a:solidFill>
                <a:sym typeface="Wingdings"/>
              </a:rPr>
              <a:t> for our directorate</a:t>
            </a:r>
            <a:endParaRPr lang="en-GB" sz="2400" dirty="0" smtClean="0">
              <a:solidFill>
                <a:srgbClr val="800000"/>
              </a:solidFill>
            </a:endParaRPr>
          </a:p>
          <a:p>
            <a:r>
              <a:rPr lang="en-GB" sz="2400" dirty="0" smtClean="0"/>
              <a:t>Easier access to distributed e-Infrastructure </a:t>
            </a:r>
            <a:br>
              <a:rPr lang="en-GB" sz="2400" dirty="0" smtClean="0"/>
            </a:br>
            <a:r>
              <a:rPr lang="en-GB" sz="2400" dirty="0" smtClean="0"/>
              <a:t>via TCS </a:t>
            </a:r>
            <a:r>
              <a:rPr lang="en-GB" sz="2400" dirty="0" err="1" smtClean="0"/>
              <a:t>eScience</a:t>
            </a:r>
            <a:r>
              <a:rPr lang="en-GB" sz="2400" dirty="0" smtClean="0"/>
              <a:t> Personal (</a:t>
            </a:r>
            <a:r>
              <a:rPr lang="en-GB" sz="2400" dirty="0" err="1" smtClean="0"/>
              <a:t>wLCG</a:t>
            </a:r>
            <a:r>
              <a:rPr lang="en-GB" sz="2400" dirty="0" smtClean="0"/>
              <a:t>, EGI)</a:t>
            </a:r>
          </a:p>
          <a:p>
            <a:r>
              <a:rPr lang="en-GB" sz="2400" dirty="0" smtClean="0"/>
              <a:t>Tempting access to federated services (</a:t>
            </a:r>
            <a:r>
              <a:rPr lang="en-GB" sz="2400" dirty="0" smtClean="0"/>
              <a:t>LIGO/Virgo)</a:t>
            </a:r>
            <a:endParaRPr lang="en-GB" sz="2400" dirty="0" smtClean="0"/>
          </a:p>
          <a:p>
            <a:endParaRPr lang="en-GB" sz="2400" dirty="0" smtClean="0"/>
          </a:p>
          <a:p>
            <a:pPr marL="82550" indent="0">
              <a:buNone/>
            </a:pPr>
            <a:r>
              <a:rPr lang="en-GB" sz="2400" dirty="0" smtClean="0">
                <a:solidFill>
                  <a:srgbClr val="800000"/>
                </a:solidFill>
              </a:rPr>
              <a:t>IT department use cases </a:t>
            </a:r>
            <a:r>
              <a:rPr lang="en-GB" sz="2400" dirty="0" smtClean="0">
                <a:solidFill>
                  <a:srgbClr val="800000"/>
                </a:solidFill>
                <a:sym typeface="Wingdings"/>
              </a:rPr>
              <a:t> for CT management</a:t>
            </a:r>
          </a:p>
          <a:p>
            <a:r>
              <a:rPr lang="en-GB" sz="2400" dirty="0" smtClean="0">
                <a:sym typeface="Wingdings"/>
              </a:rPr>
              <a:t>Automate </a:t>
            </a:r>
            <a:r>
              <a:rPr lang="en-GB" sz="2400" dirty="0" smtClean="0">
                <a:sym typeface="Wingdings"/>
              </a:rPr>
              <a:t>account clean-up: </a:t>
            </a:r>
            <a:r>
              <a:rPr lang="en-GB" sz="2400" dirty="0" smtClean="0">
                <a:solidFill>
                  <a:srgbClr val="002060"/>
                </a:solidFill>
                <a:sym typeface="Wingdings"/>
              </a:rPr>
              <a:t>life cycle management</a:t>
            </a:r>
            <a:endParaRPr lang="en-GB" sz="2400" dirty="0" smtClean="0">
              <a:solidFill>
                <a:srgbClr val="002060"/>
              </a:solidFill>
              <a:sym typeface="Wingdings"/>
            </a:endParaRPr>
          </a:p>
          <a:p>
            <a:r>
              <a:rPr lang="en-GB" sz="2400" dirty="0" smtClean="0">
                <a:sym typeface="Wingdings"/>
              </a:rPr>
              <a:t>Had to setup new mail service anyway, and …</a:t>
            </a:r>
          </a:p>
          <a:p>
            <a:r>
              <a:rPr lang="en-GB" sz="2400" dirty="0" smtClean="0">
                <a:sym typeface="Wingdings"/>
              </a:rPr>
              <a:t>… users started requesting single password (beyond YP)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‘Why bother with policy?’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" y="24208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astro.ru.nl/%7Esluys/Public/images/lsc-virgo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1" y="3429000"/>
            <a:ext cx="842460" cy="5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pPr marL="82550" indent="0">
              <a:buNone/>
            </a:pPr>
            <a:r>
              <a:rPr lang="en-GB" sz="2400" dirty="0" smtClean="0"/>
              <a:t>Being a mid-size organisation allowed us to introduce ‘proper’ </a:t>
            </a:r>
            <a:r>
              <a:rPr lang="en-GB" sz="2400" dirty="0" err="1" smtClean="0"/>
              <a:t>IdM</a:t>
            </a:r>
            <a:r>
              <a:rPr lang="en-GB" sz="2400" dirty="0" smtClean="0"/>
              <a:t> at very low cost as a </a:t>
            </a:r>
            <a:r>
              <a:rPr lang="en-GB" sz="2400" i="1" dirty="0" smtClean="0">
                <a:solidFill>
                  <a:srgbClr val="002060"/>
                </a:solidFill>
              </a:rPr>
              <a:t>joint op </a:t>
            </a:r>
            <a:r>
              <a:rPr lang="en-GB" sz="2400" dirty="0" smtClean="0"/>
              <a:t>between the Nikhef research-IT (PDP) team and IT services group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All expertise existed in-house – 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>mostly thanks to previous Grid &amp; e-Infra work</a:t>
            </a:r>
          </a:p>
          <a:p>
            <a:pPr lvl="1"/>
            <a:r>
              <a:rPr lang="en-GB" sz="2000" dirty="0" smtClean="0"/>
              <a:t>Experience and good templates for policy</a:t>
            </a:r>
          </a:p>
          <a:p>
            <a:pPr lvl="1"/>
            <a:r>
              <a:rPr lang="en-GB" sz="2000" dirty="0" smtClean="0"/>
              <a:t>Existing central directory services for ‘Grid’ side</a:t>
            </a:r>
          </a:p>
          <a:p>
            <a:pPr lvl="1"/>
            <a:r>
              <a:rPr lang="en-GB" sz="2000" dirty="0" smtClean="0">
                <a:solidFill>
                  <a:srgbClr val="002060"/>
                </a:solidFill>
              </a:rPr>
              <a:t>In-house expertise key technologies</a:t>
            </a:r>
            <a:r>
              <a:rPr lang="en-GB" sz="2000" dirty="0" smtClean="0"/>
              <a:t>,  if ~1-2 people</a:t>
            </a:r>
          </a:p>
          <a:p>
            <a:pPr lvl="1"/>
            <a:endParaRPr lang="en-GB" sz="14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Basic linkage to HRM systems had been done </a:t>
            </a:r>
            <a:r>
              <a:rPr lang="en-GB" sz="2400" dirty="0" smtClean="0"/>
              <a:t>previously for a ‘</a:t>
            </a:r>
            <a:r>
              <a:rPr lang="en-GB" sz="2400" dirty="0" err="1" smtClean="0"/>
              <a:t>facebook</a:t>
            </a:r>
            <a:r>
              <a:rPr lang="en-GB" sz="2400" dirty="0" smtClean="0"/>
              <a:t>’ web gallery</a:t>
            </a:r>
            <a:endParaRPr lang="en-GB" sz="16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Flexible HR department </a:t>
            </a:r>
            <a:r>
              <a:rPr lang="en-GB" sz="2400" dirty="0" smtClean="0"/>
              <a:t>(by good local proxy)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key ingredient: cost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0979" y="64533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But: introducing Identity Management does not </a:t>
            </a:r>
            <a:r>
              <a:rPr lang="en-GB" b="1" i="1" dirty="0" smtClean="0">
                <a:solidFill>
                  <a:schemeClr val="bg1"/>
                </a:solidFill>
              </a:rPr>
              <a:t>save</a:t>
            </a:r>
            <a:r>
              <a:rPr lang="en-GB" b="1" dirty="0" smtClean="0">
                <a:solidFill>
                  <a:schemeClr val="bg1"/>
                </a:solidFill>
              </a:rPr>
              <a:t> you money!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pPr marL="82550" indent="0">
              <a:buNone/>
            </a:pPr>
            <a:r>
              <a:rPr lang="en-US" sz="2400" dirty="0" smtClean="0"/>
              <a:t>Nobody actually wants to </a:t>
            </a:r>
            <a:r>
              <a:rPr lang="en-US" sz="2400" i="1" dirty="0" smtClean="0"/>
              <a:t>read</a:t>
            </a:r>
            <a:r>
              <a:rPr lang="en-US" sz="2400" dirty="0" smtClean="0"/>
              <a:t> policy, so </a:t>
            </a:r>
            <a:br>
              <a:rPr lang="en-US" sz="2400" dirty="0" smtClean="0"/>
            </a:br>
            <a:r>
              <a:rPr lang="en-US" sz="2400" dirty="0" smtClean="0"/>
              <a:t>tell in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GB" sz="2400" dirty="0" smtClean="0"/>
              <a:t>exec-summary what </a:t>
            </a:r>
            <a:br>
              <a:rPr lang="en-GB" sz="2400" dirty="0" smtClean="0"/>
            </a:br>
            <a:r>
              <a:rPr lang="en-GB" sz="2400" dirty="0" smtClean="0"/>
              <a:t>target audience ‘wants’</a:t>
            </a:r>
            <a:endParaRPr lang="en-GB" sz="20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For directorate, we promoted</a:t>
            </a:r>
          </a:p>
          <a:p>
            <a:pPr lvl="1"/>
            <a:r>
              <a:rPr lang="en-GB" sz="2000" dirty="0" smtClean="0"/>
              <a:t>Near-instant TCS certificates for </a:t>
            </a:r>
            <a:r>
              <a:rPr lang="en-GB" sz="2000" dirty="0" err="1" smtClean="0"/>
              <a:t>wLCG</a:t>
            </a:r>
            <a:endParaRPr lang="en-GB" sz="2000" dirty="0" smtClean="0"/>
          </a:p>
          <a:p>
            <a:pPr lvl="1"/>
            <a:r>
              <a:rPr lang="en-GB" sz="2000" dirty="0" err="1" smtClean="0"/>
              <a:t>SURFspot</a:t>
            </a:r>
            <a:r>
              <a:rPr lang="en-GB" sz="2000" dirty="0" smtClean="0"/>
              <a:t> (always a big selling point for federation, but </a:t>
            </a:r>
            <a:r>
              <a:rPr lang="en-GB" sz="2000" i="1" dirty="0" smtClean="0"/>
              <a:t>not</a:t>
            </a:r>
            <a:r>
              <a:rPr lang="en-GB" sz="2000" dirty="0" smtClean="0"/>
              <a:t> policy)</a:t>
            </a:r>
          </a:p>
          <a:p>
            <a:pPr lvl="1"/>
            <a:r>
              <a:rPr lang="en-GB" sz="2000" dirty="0" smtClean="0"/>
              <a:t>Elsevier/Scopus &amp;</a:t>
            </a:r>
            <a:r>
              <a:rPr lang="en-GB" sz="2000" dirty="0" smtClean="0"/>
              <a:t>c</a:t>
            </a:r>
            <a:endParaRPr lang="en-GB" sz="20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Convincing our CT group was fairly trivial</a:t>
            </a:r>
          </a:p>
          <a:p>
            <a:pPr lvl="1"/>
            <a:r>
              <a:rPr lang="en-GB" sz="2000" dirty="0" smtClean="0"/>
              <a:t>Auto-</a:t>
            </a:r>
            <a:r>
              <a:rPr lang="en-GB" sz="2000" dirty="0" err="1" smtClean="0"/>
              <a:t>cleanup</a:t>
            </a:r>
            <a:r>
              <a:rPr lang="en-GB" sz="2000" dirty="0" smtClean="0"/>
              <a:t> of accounts is a big plus – </a:t>
            </a:r>
            <a:br>
              <a:rPr lang="en-GB" sz="2000" dirty="0" smtClean="0"/>
            </a:br>
            <a:r>
              <a:rPr lang="en-GB" sz="2000" dirty="0" smtClean="0"/>
              <a:t>we lost 66% of our ‘users’ within a year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SSO/LDAP </a:t>
            </a:r>
            <a:r>
              <a:rPr lang="en-GB" sz="2000" dirty="0" smtClean="0">
                <a:sym typeface="Wingdings" panose="05000000000000000000" pitchFamily="2" charset="2"/>
              </a:rPr>
              <a:t>integration for mail service (biggest head-ache till then)</a:t>
            </a:r>
            <a:endParaRPr lang="en-GB" sz="20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For ‘DIY admins’: ask how they deal with users in 10yrs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 new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22434"/>
            <a:ext cx="2190700" cy="153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8408" y="6577607"/>
            <a:ext cx="628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Graphic courtesy </a:t>
            </a:r>
            <a:r>
              <a:rPr lang="en-GB" sz="1400" dirty="0" err="1" smtClean="0">
                <a:solidFill>
                  <a:schemeClr val="bg1"/>
                </a:solidFill>
              </a:rPr>
              <a:t>GridPP</a:t>
            </a:r>
            <a:r>
              <a:rPr lang="en-GB" sz="1400" dirty="0" smtClean="0">
                <a:solidFill>
                  <a:schemeClr val="bg1"/>
                </a:solidFill>
              </a:rPr>
              <a:t> and EGEE: Real Time Monitor - </a:t>
            </a:r>
            <a:r>
              <a:rPr lang="en-US" sz="1400" i="1" dirty="0">
                <a:solidFill>
                  <a:schemeClr val="bg1"/>
                </a:solidFill>
              </a:rPr>
              <a:t>rtm.hep.ph.ic.ac.uk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ESFRI clusters and FIM4R should give you</a:t>
            </a:r>
            <a:br>
              <a:rPr lang="en-GB" sz="2400" dirty="0" smtClean="0"/>
            </a:br>
            <a:r>
              <a:rPr lang="en-GB" sz="2400" dirty="0" smtClean="0"/>
              <a:t>science use cases for </a:t>
            </a:r>
            <a:r>
              <a:rPr lang="en-GB" sz="2400" dirty="0" err="1" smtClean="0"/>
              <a:t>IdM</a:t>
            </a:r>
            <a:r>
              <a:rPr lang="en-GB" sz="2400" dirty="0" smtClean="0"/>
              <a:t> policy</a:t>
            </a:r>
          </a:p>
          <a:p>
            <a:endParaRPr lang="en-GB" sz="400" dirty="0" smtClean="0"/>
          </a:p>
          <a:p>
            <a:r>
              <a:rPr lang="en-GB" sz="2400" dirty="0" smtClean="0"/>
              <a:t>Towards a single European R&amp;E AAI space</a:t>
            </a:r>
          </a:p>
          <a:p>
            <a:pPr lvl="1"/>
            <a:r>
              <a:rPr lang="en-GB" sz="2000" dirty="0" smtClean="0"/>
              <a:t>“</a:t>
            </a:r>
            <a:r>
              <a:rPr lang="en-US" sz="2000" dirty="0"/>
              <a:t>Deployment and promotion of a pan-European identity federation for researchers, educators and students, in compliance with existing identity inter-federation efforts</a:t>
            </a:r>
            <a:r>
              <a:rPr lang="en-US" sz="2000" dirty="0" smtClean="0"/>
              <a:t>...”</a:t>
            </a:r>
            <a:endParaRPr lang="en-GB" sz="2000" dirty="0" smtClean="0"/>
          </a:p>
          <a:p>
            <a:pPr lvl="1"/>
            <a:endParaRPr lang="en-GB" sz="400" dirty="0" smtClean="0"/>
          </a:p>
          <a:p>
            <a:r>
              <a:rPr lang="en-GB" sz="2400" dirty="0" smtClean="0"/>
              <a:t>Technology space is messy, but having good-quality </a:t>
            </a:r>
            <a:br>
              <a:rPr lang="en-GB" sz="2400" dirty="0" smtClean="0"/>
            </a:br>
            <a:r>
              <a:rPr lang="en-GB" sz="2400" dirty="0" err="1" smtClean="0"/>
              <a:t>IdM</a:t>
            </a:r>
            <a:r>
              <a:rPr lang="en-GB" sz="2400" dirty="0" smtClean="0"/>
              <a:t> is a prerequisite in all cases</a:t>
            </a:r>
          </a:p>
          <a:p>
            <a:pPr lvl="1"/>
            <a:r>
              <a:rPr lang="en-GB" sz="1800" dirty="0" smtClean="0"/>
              <a:t>Look at CERN </a:t>
            </a:r>
            <a:r>
              <a:rPr lang="en-GB" sz="1800" dirty="0" err="1" smtClean="0"/>
              <a:t>WebSSO</a:t>
            </a:r>
            <a:r>
              <a:rPr lang="en-GB" sz="1800" dirty="0" smtClean="0"/>
              <a:t> multiple-choice page:</a:t>
            </a:r>
          </a:p>
          <a:p>
            <a:pPr lvl="1"/>
            <a:r>
              <a:rPr lang="en-GB" sz="1800" dirty="0" smtClean="0"/>
              <a:t>To get on there, you need demonstrable policies</a:t>
            </a:r>
          </a:p>
          <a:p>
            <a:pPr lvl="1"/>
            <a:r>
              <a:rPr lang="en-GB" sz="1800" dirty="0" smtClean="0"/>
              <a:t>But makes both users and the Relying party happy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the future anyway</a:t>
            </a:r>
            <a:endParaRPr lang="en-US" dirty="0"/>
          </a:p>
        </p:txBody>
      </p:sp>
      <p:pic>
        <p:nvPicPr>
          <p:cNvPr id="2050" name="Picture 2" descr="ESFRI Strategy Report on Research Infrastructures and Roadmap - update issued May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412776"/>
            <a:ext cx="1503550" cy="13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7740"/>
            <a:ext cx="5188516" cy="633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4" y="332656"/>
            <a:ext cx="9164424" cy="19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588224" y="1447800"/>
            <a:ext cx="2448272" cy="4800600"/>
          </a:xfrm>
        </p:spPr>
        <p:txBody>
          <a:bodyPr/>
          <a:lstStyle/>
          <a:p>
            <a:r>
              <a:rPr lang="en-GB" sz="1800" dirty="0" smtClean="0"/>
              <a:t>Service access and authorization depends on authentication strength and identity quality</a:t>
            </a:r>
          </a:p>
          <a:p>
            <a:r>
              <a:rPr lang="en-GB" sz="1800" dirty="0" smtClean="0"/>
              <a:t>Good quality (TCS-equivalent) identity</a:t>
            </a:r>
            <a:br>
              <a:rPr lang="en-GB" sz="1800" dirty="0" smtClean="0"/>
            </a:br>
            <a:r>
              <a:rPr lang="en-GB" sz="1800" dirty="0" smtClean="0"/>
              <a:t>gives you access to all services</a:t>
            </a:r>
          </a:p>
          <a:p>
            <a:endParaRPr lang="en-GB" sz="1800" dirty="0" smtClean="0"/>
          </a:p>
          <a:p>
            <a:r>
              <a:rPr lang="en-GB" sz="1800" dirty="0" smtClean="0"/>
              <a:t>Unfortunately, beyond </a:t>
            </a:r>
            <a:r>
              <a:rPr lang="en-GB" sz="1800" dirty="0" err="1" smtClean="0"/>
              <a:t>WebSSO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smtClean="0"/>
              <a:t>it’s a technology ‘nightmare’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456963" y="621166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By CERN IT/IS</a:t>
            </a:r>
          </a:p>
          <a:p>
            <a:pPr algn="r"/>
            <a:r>
              <a:rPr lang="en-GB" dirty="0" smtClean="0"/>
              <a:t>www.cern.ch/it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601396" cy="4800600"/>
          </a:xfrm>
        </p:spPr>
        <p:txBody>
          <a:bodyPr/>
          <a:lstStyle/>
          <a:p>
            <a:r>
              <a:rPr lang="en-GB" dirty="0" smtClean="0"/>
              <a:t>You don’t! Policy is </a:t>
            </a:r>
            <a:r>
              <a:rPr lang="en-GB" i="1" dirty="0" smtClean="0"/>
              <a:t>not optional</a:t>
            </a:r>
            <a:r>
              <a:rPr lang="en-GB" dirty="0" smtClean="0"/>
              <a:t>, so don’t even </a:t>
            </a:r>
            <a:r>
              <a:rPr lang="en-GB" i="1" dirty="0" smtClean="0"/>
              <a:t>suggest</a:t>
            </a:r>
            <a:r>
              <a:rPr lang="en-GB" dirty="0" smtClean="0"/>
              <a:t> anywhere you can work without one</a:t>
            </a:r>
          </a:p>
          <a:p>
            <a:pPr lvl="1"/>
            <a:endParaRPr lang="en-GB" dirty="0" smtClean="0"/>
          </a:p>
          <a:p>
            <a:pPr marL="403225" lvl="1" indent="0">
              <a:buNone/>
            </a:pPr>
            <a:r>
              <a:rPr lang="en-GB" dirty="0" smtClean="0"/>
              <a:t>Set up as </a:t>
            </a:r>
            <a:r>
              <a:rPr lang="en-GB" i="1" dirty="0" smtClean="0"/>
              <a:t>joint effort</a:t>
            </a:r>
            <a:r>
              <a:rPr lang="en-GB" dirty="0" smtClean="0"/>
              <a:t> of physics computing and IT services </a:t>
            </a:r>
            <a:br>
              <a:rPr lang="en-GB" dirty="0" smtClean="0"/>
            </a:br>
            <a:r>
              <a:rPr lang="en-GB" dirty="0" smtClean="0"/>
              <a:t>and got fairly quick directorate buy-in</a:t>
            </a:r>
          </a:p>
          <a:p>
            <a:pPr lvl="1"/>
            <a:r>
              <a:rPr lang="en-GB" dirty="0" smtClean="0"/>
              <a:t>Stating we had to comply with </a:t>
            </a:r>
            <a:r>
              <a:rPr lang="en-GB" dirty="0" smtClean="0">
                <a:solidFill>
                  <a:srgbClr val="002060"/>
                </a:solidFill>
              </a:rPr>
              <a:t>TCS CP/CPS </a:t>
            </a:r>
            <a:r>
              <a:rPr lang="en-GB" dirty="0" smtClean="0"/>
              <a:t>helped</a:t>
            </a:r>
          </a:p>
          <a:p>
            <a:pPr lvl="1"/>
            <a:r>
              <a:rPr lang="en-GB" dirty="0" smtClean="0"/>
              <a:t>The ‘</a:t>
            </a:r>
            <a:r>
              <a:rPr lang="en-GB" dirty="0" err="1" smtClean="0">
                <a:solidFill>
                  <a:srgbClr val="002060"/>
                </a:solidFill>
              </a:rPr>
              <a:t>IdM</a:t>
            </a:r>
            <a:r>
              <a:rPr lang="en-GB" dirty="0" smtClean="0">
                <a:solidFill>
                  <a:srgbClr val="002060"/>
                </a:solidFill>
              </a:rPr>
              <a:t> maturity scan</a:t>
            </a:r>
            <a:r>
              <a:rPr lang="en-GB" dirty="0" smtClean="0"/>
              <a:t>’ </a:t>
            </a:r>
            <a:r>
              <a:rPr lang="en-GB" dirty="0"/>
              <a:t>(</a:t>
            </a:r>
            <a:r>
              <a:rPr lang="en-GB" dirty="0" err="1"/>
              <a:t>SURFnet</a:t>
            </a:r>
            <a:r>
              <a:rPr lang="en-GB" dirty="0"/>
              <a:t> </a:t>
            </a:r>
            <a:r>
              <a:rPr lang="en-GB" dirty="0" smtClean="0"/>
              <a:t>sponsored) helped</a:t>
            </a:r>
            <a:br>
              <a:rPr lang="en-GB" dirty="0" smtClean="0"/>
            </a:br>
            <a:r>
              <a:rPr lang="en-GB" dirty="0" smtClean="0"/>
              <a:t>… </a:t>
            </a:r>
            <a:r>
              <a:rPr lang="en-GB" i="1" dirty="0" smtClean="0"/>
              <a:t>that’s external pressure working for you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Writing one quickly – </a:t>
            </a:r>
            <a:r>
              <a:rPr lang="en-GB" i="1" dirty="0" smtClean="0">
                <a:sym typeface="Wingdings" panose="05000000000000000000" pitchFamily="2" charset="2"/>
              </a:rPr>
              <a:t>and</a:t>
            </a:r>
            <a:r>
              <a:rPr lang="en-GB" dirty="0" smtClean="0">
                <a:sym typeface="Wingdings" panose="05000000000000000000" pitchFamily="2" charset="2"/>
              </a:rPr>
              <a:t> not requesting effort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up-front – helped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… </a:t>
            </a:r>
            <a:r>
              <a:rPr lang="en-GB" i="1" dirty="0" smtClean="0">
                <a:sym typeface="Wingdings" panose="05000000000000000000" pitchFamily="2" charset="2"/>
              </a:rPr>
              <a:t>could have been a draft to show where we were going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‘sell’ a policy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1" y="4479664"/>
            <a:ext cx="621666" cy="3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Home\davidg\Template\Logos\surfnet-transpar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0" y="4165676"/>
            <a:ext cx="621667" cy="2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Home\davidg\Template\Logos\terena-new-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0" y="3383396"/>
            <a:ext cx="621668" cy="6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</a:rPr>
              <a:t>Use a template – there are many out there</a:t>
            </a:r>
          </a:p>
          <a:p>
            <a:pPr lvl="1"/>
            <a:r>
              <a:rPr lang="en-GB" sz="2000" dirty="0" smtClean="0"/>
              <a:t>Not too technology specific (e.g. RFC3647 is great, but too much PKI specific; NIST SP800 series too detailed)</a:t>
            </a:r>
          </a:p>
          <a:p>
            <a:pPr lvl="1"/>
            <a:r>
              <a:rPr lang="en-GB" sz="2000" dirty="0" smtClean="0"/>
              <a:t>Pick one which addresses federation concerns, and borrow from</a:t>
            </a:r>
            <a:br>
              <a:rPr lang="en-GB" sz="2000" dirty="0" smtClean="0"/>
            </a:br>
            <a:r>
              <a:rPr lang="en-GB" sz="2000" dirty="0" smtClean="0"/>
              <a:t>e.g. </a:t>
            </a:r>
            <a:r>
              <a:rPr lang="en-GB" sz="2000" i="1" dirty="0" smtClean="0"/>
              <a:t>REFEDS federation policy best </a:t>
            </a:r>
            <a:r>
              <a:rPr lang="en-GB" sz="2000" i="1" dirty="0"/>
              <a:t>practice </a:t>
            </a:r>
            <a:r>
              <a:rPr lang="en-GB" sz="2000" i="1" dirty="0" smtClean="0"/>
              <a:t>approach </a:t>
            </a:r>
            <a:r>
              <a:rPr lang="en-GB" sz="2000" dirty="0" smtClean="0"/>
              <a:t>[</a:t>
            </a:r>
            <a:r>
              <a:rPr lang="en-GB" sz="2000" dirty="0"/>
              <a:t>2</a:t>
            </a:r>
            <a:r>
              <a:rPr lang="en-GB" sz="2000" dirty="0" smtClean="0"/>
              <a:t>], the </a:t>
            </a:r>
            <a:br>
              <a:rPr lang="en-GB" sz="2000" dirty="0" smtClean="0"/>
            </a:br>
            <a:r>
              <a:rPr lang="en-GB" sz="2000" i="1" dirty="0" smtClean="0"/>
              <a:t>Identity </a:t>
            </a:r>
            <a:r>
              <a:rPr lang="en-GB" sz="2000" i="1" dirty="0"/>
              <a:t>Federation Policy template document (</a:t>
            </a:r>
            <a:r>
              <a:rPr lang="en-GB" sz="2000" i="1" dirty="0" smtClean="0"/>
              <a:t>TNC2013) </a:t>
            </a:r>
            <a:r>
              <a:rPr lang="en-GB" sz="2000" dirty="0"/>
              <a:t>[3</a:t>
            </a:r>
            <a:r>
              <a:rPr lang="en-GB" sz="2000" dirty="0" smtClean="0"/>
              <a:t>], &amp;c…</a:t>
            </a:r>
          </a:p>
          <a:p>
            <a:pPr lvl="1"/>
            <a:r>
              <a:rPr lang="en-GB" sz="2000" dirty="0" smtClean="0"/>
              <a:t>And modify if there are missing elements</a:t>
            </a:r>
          </a:p>
          <a:p>
            <a:endParaRPr lang="en-GB" sz="400" dirty="0" smtClean="0"/>
          </a:p>
          <a:p>
            <a:r>
              <a:rPr lang="en-GB" sz="2400" dirty="0"/>
              <a:t>We picked </a:t>
            </a:r>
            <a:r>
              <a:rPr lang="en-GB" sz="2400" dirty="0" smtClean="0"/>
              <a:t>the Open Grid Forum</a:t>
            </a:r>
            <a:br>
              <a:rPr lang="en-GB" sz="2400" dirty="0" smtClean="0"/>
            </a:br>
            <a:r>
              <a:rPr lang="en-GB" sz="2400" dirty="0" smtClean="0"/>
              <a:t>“</a:t>
            </a:r>
            <a:r>
              <a:rPr lang="en-GB" sz="2400" dirty="0">
                <a:solidFill>
                  <a:srgbClr val="002060"/>
                </a:solidFill>
              </a:rPr>
              <a:t>Requirements for Authentication Service </a:t>
            </a:r>
            <a:r>
              <a:rPr lang="en-GB" sz="2400" dirty="0" smtClean="0">
                <a:solidFill>
                  <a:srgbClr val="002060"/>
                </a:solidFill>
              </a:rPr>
              <a:t>Profiles</a:t>
            </a:r>
            <a:r>
              <a:rPr lang="en-GB" sz="2400" dirty="0" smtClean="0"/>
              <a:t>” [1]</a:t>
            </a:r>
          </a:p>
          <a:p>
            <a:pPr lvl="1"/>
            <a:r>
              <a:rPr lang="en-GB" sz="2000" dirty="0" smtClean="0"/>
              <a:t>Technology agnostic, compact, and ‘familiar’ to us in the IGTF</a:t>
            </a:r>
          </a:p>
          <a:p>
            <a:pPr lvl="1"/>
            <a:r>
              <a:rPr lang="en-GB" sz="2000" dirty="0" smtClean="0"/>
              <a:t>Good list of ‘things to address’ (added just small things on </a:t>
            </a:r>
            <a:br>
              <a:rPr lang="en-GB" sz="2000" dirty="0" smtClean="0"/>
            </a:br>
            <a:r>
              <a:rPr lang="en-GB" sz="2000" dirty="0" smtClean="0"/>
              <a:t>end-user obligations, which in the IGTF are dealt with elsewhere)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it all 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917" y="6324132"/>
            <a:ext cx="53222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[1] http</a:t>
            </a:r>
            <a:r>
              <a:rPr lang="en-US" sz="1100" dirty="0"/>
              <a:t>://</a:t>
            </a:r>
            <a:r>
              <a:rPr lang="en-US" sz="1100" dirty="0" smtClean="0"/>
              <a:t>redmine.ogf.org/dmsf_files/29</a:t>
            </a:r>
          </a:p>
          <a:p>
            <a:r>
              <a:rPr lang="en-GB" sz="1100" dirty="0" smtClean="0"/>
              <a:t>[2] </a:t>
            </a:r>
            <a:r>
              <a:rPr lang="en-GB" sz="1100" dirty="0"/>
              <a:t>https://</a:t>
            </a:r>
            <a:r>
              <a:rPr lang="en-GB" sz="1100" dirty="0" smtClean="0"/>
              <a:t>refeds.terena.org/index.php/Federation_Policy_Best_Practise_Approach</a:t>
            </a:r>
          </a:p>
          <a:p>
            <a:r>
              <a:rPr lang="en-GB" sz="1100" dirty="0"/>
              <a:t>[3] </a:t>
            </a:r>
            <a:r>
              <a:rPr lang="en-US" sz="1100" dirty="0"/>
              <a:t>Marina </a:t>
            </a:r>
            <a:r>
              <a:rPr lang="en-US" sz="1100" dirty="0" err="1"/>
              <a:t>Vermezovic</a:t>
            </a:r>
            <a:r>
              <a:rPr lang="en-US" sz="1100" dirty="0"/>
              <a:t> </a:t>
            </a:r>
            <a:r>
              <a:rPr lang="en-US" sz="1100" dirty="0" smtClean="0"/>
              <a:t> et al., </a:t>
            </a:r>
            <a:r>
              <a:rPr lang="en-GB" sz="1100" dirty="0" smtClean="0"/>
              <a:t>https</a:t>
            </a:r>
            <a:r>
              <a:rPr lang="en-GB" sz="1100" dirty="0"/>
              <a:t>://tnc2013.terena.org/getfile/701</a:t>
            </a:r>
            <a:endParaRPr lang="en-US" sz="1100" dirty="0"/>
          </a:p>
        </p:txBody>
      </p:sp>
      <p:pic>
        <p:nvPicPr>
          <p:cNvPr id="5" name="Picture 5" descr="http://www.xtreemos.org/images/pictures/opengridforum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818847" cy="3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etf.org/logo/ietf-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2" y="1916832"/>
            <a:ext cx="757099" cy="4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feds.terena.org/images/1/10/Refe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1795"/>
            <a:ext cx="818847" cy="2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7346</TotalTime>
  <Words>683</Words>
  <Application>Microsoft Office PowerPoint</Application>
  <PresentationFormat>On-screen Show (4:3)</PresentationFormat>
  <Paragraphs>171</Paragraphs>
  <Slides>18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Nikhef-PDP-presentation-new</vt:lpstr>
      <vt:lpstr>Introducing Identity Management  in a mid-size research organisation</vt:lpstr>
      <vt:lpstr>About us, Nikhef</vt:lpstr>
      <vt:lpstr>‘Why bother with policy?’</vt:lpstr>
      <vt:lpstr>Other key ingredient: cost</vt:lpstr>
      <vt:lpstr>Nothing new</vt:lpstr>
      <vt:lpstr>It’s the future anyway</vt:lpstr>
      <vt:lpstr>PowerPoint Presentation</vt:lpstr>
      <vt:lpstr>How to ‘sell’ a policy</vt:lpstr>
      <vt:lpstr>Writing it all up</vt:lpstr>
      <vt:lpstr>Borrowing from the IGTF</vt:lpstr>
      <vt:lpstr>Policy elements (from OGF template)</vt:lpstr>
      <vt:lpstr>The Good …</vt:lpstr>
      <vt:lpstr>example of its implementation</vt:lpstr>
      <vt:lpstr>Good, cheap, or quick: pick any two</vt:lpstr>
      <vt:lpstr>… the bad …</vt:lpstr>
      <vt:lpstr>… and the ugly</vt:lpstr>
      <vt:lpstr>Getting there: share!</vt:lpstr>
      <vt:lpstr>Questions?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IdM  in a mid-size research lab</dc:title>
  <dc:creator>DavidG</dc:creator>
  <cp:lastModifiedBy>DavidG</cp:lastModifiedBy>
  <cp:revision>101</cp:revision>
  <cp:lastPrinted>2010-12-15T16:14:10Z</cp:lastPrinted>
  <dcterms:created xsi:type="dcterms:W3CDTF">2014-01-10T07:49:23Z</dcterms:created>
  <dcterms:modified xsi:type="dcterms:W3CDTF">2014-01-22T19:57:34Z</dcterms:modified>
</cp:coreProperties>
</file>