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2"/>
  </p:sldMasterIdLst>
  <p:notesMasterIdLst>
    <p:notesMasterId r:id="rId25"/>
  </p:notesMasterIdLst>
  <p:handoutMasterIdLst>
    <p:handoutMasterId r:id="rId26"/>
  </p:handoutMasterIdLst>
  <p:sldIdLst>
    <p:sldId id="256" r:id="rId3"/>
    <p:sldId id="286" r:id="rId4"/>
    <p:sldId id="263" r:id="rId5"/>
    <p:sldId id="262" r:id="rId6"/>
    <p:sldId id="279" r:id="rId7"/>
    <p:sldId id="292" r:id="rId8"/>
    <p:sldId id="264" r:id="rId9"/>
    <p:sldId id="280" r:id="rId10"/>
    <p:sldId id="281" r:id="rId11"/>
    <p:sldId id="287" r:id="rId12"/>
    <p:sldId id="282" r:id="rId13"/>
    <p:sldId id="260" r:id="rId14"/>
    <p:sldId id="291" r:id="rId15"/>
    <p:sldId id="271" r:id="rId16"/>
    <p:sldId id="268" r:id="rId17"/>
    <p:sldId id="278" r:id="rId18"/>
    <p:sldId id="269" r:id="rId19"/>
    <p:sldId id="274" r:id="rId20"/>
    <p:sldId id="273" r:id="rId21"/>
    <p:sldId id="272" r:id="rId22"/>
    <p:sldId id="267" r:id="rId23"/>
    <p:sldId id="276" r:id="rId2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00"/>
    <a:srgbClr val="00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69" autoAdjust="0"/>
    <p:restoredTop sz="88100" autoAdjust="0"/>
  </p:normalViewPr>
  <p:slideViewPr>
    <p:cSldViewPr>
      <p:cViewPr varScale="1">
        <p:scale>
          <a:sx n="93" d="100"/>
          <a:sy n="93" d="100"/>
        </p:scale>
        <p:origin x="-1171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46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58A0B45-327C-4A66-B1DF-90EB4205ADBC}" type="datetimeFigureOut">
              <a:rPr lang="en-GB"/>
              <a:pPr>
                <a:defRPr/>
              </a:pPr>
              <a:t>30/11/2015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65C846B-6DD0-4B55-A735-D5B4986424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496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B6BB66-0671-41DA-BF02-8E0DE60B1212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15A0E9-464F-440F-9554-15E7C7B9C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3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75D825-D374-4F91-ACE3-B74E5C07DA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5A0E9-464F-440F-9554-15E7C7B9C6E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2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5A0E9-464F-440F-9554-15E7C7B9C6E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32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Policy bridges are not new: public browser trust</a:t>
            </a:r>
            <a:r>
              <a:rPr lang="en-US" baseline="0" dirty="0" smtClean="0"/>
              <a:t> uses </a:t>
            </a:r>
            <a:r>
              <a:rPr lang="en-US" baseline="0" dirty="0" err="1" smtClean="0"/>
              <a:t>esentailyl</a:t>
            </a:r>
            <a:r>
              <a:rPr lang="en-US" baseline="0" dirty="0" smtClean="0"/>
              <a:t> the same model, except that trust is </a:t>
            </a:r>
            <a:r>
              <a:rPr lang="en-US" baseline="0" dirty="0" err="1" smtClean="0"/>
              <a:t>fored</a:t>
            </a:r>
            <a:r>
              <a:rPr lang="en-US" baseline="0" dirty="0" smtClean="0"/>
              <a:t> upon the RP (=end-user in that case)</a:t>
            </a:r>
            <a:endParaRPr lang="en-US" dirty="0" smtClean="0"/>
          </a:p>
          <a:p>
            <a:r>
              <a:rPr lang="en-US" dirty="0" smtClean="0"/>
              <a:t>Minimum requirements model used by IGTF allows for a ‘many-to-one’ mapping in importing</a:t>
            </a:r>
            <a:r>
              <a:rPr lang="en-US" baseline="0" dirty="0" smtClean="0"/>
              <a:t> ‘foreign’ federations. The RP-first model does not require mutual </a:t>
            </a:r>
            <a:r>
              <a:rPr lang="en-US" baseline="0" dirty="0" err="1" smtClean="0"/>
              <a:t>bridgeing</a:t>
            </a:r>
            <a:r>
              <a:rPr lang="en-US" baseline="0" dirty="0" smtClean="0"/>
              <a:t> – it’s like a single-sided cross-signing cert.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5A0E9-464F-440F-9554-15E7C7B9C6E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3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Home\davidg\Template\Logos\fom-min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33375"/>
            <a:ext cx="504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4" descr="pdpbw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841375"/>
            <a:ext cx="4556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invGray">
          <a:xfrm>
            <a:off x="1042988" y="214313"/>
            <a:ext cx="73025" cy="592931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889000" y="1344613"/>
            <a:ext cx="298450" cy="431800"/>
            <a:chOff x="928662" y="1344613"/>
            <a:chExt cx="299355" cy="431901"/>
          </a:xfrm>
        </p:grpSpPr>
        <p:sp>
          <p:nvSpPr>
            <p:cNvPr id="8" name="Oval 8"/>
            <p:cNvSpPr/>
            <p:nvPr/>
          </p:nvSpPr>
          <p:spPr>
            <a:xfrm>
              <a:off x="1012117" y="13446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7"/>
            <p:cNvSpPr/>
            <p:nvPr/>
          </p:nvSpPr>
          <p:spPr>
            <a:xfrm>
              <a:off x="928662" y="1566202"/>
              <a:ext cx="210312" cy="21031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8"/>
            <p:cNvSpPr/>
            <p:nvPr/>
          </p:nvSpPr>
          <p:spPr>
            <a:xfrm>
              <a:off x="1164517" y="14970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58775" y="1268413"/>
            <a:ext cx="468313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F1703-A791-463C-8E8E-59A2E504A790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13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F6EC4-67B3-4E8B-A9BC-064A0D27D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97425"/>
            <a:ext cx="9144000" cy="2060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4021670" cy="4663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2018" y="1524000"/>
            <a:ext cx="4021670" cy="4663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FD1AA-1896-4767-87D2-0EC7B364A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87013-F41D-4181-8DFA-E480ADF98BFF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3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97425"/>
            <a:ext cx="9144000" cy="2060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320"/>
            <a:ext cx="8754176" cy="1143000"/>
          </a:xfrm>
        </p:spPr>
        <p:txBody>
          <a:bodyPr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2258C-C830-41B1-9D5D-41DDBC360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50F15-2A36-49E1-A734-2E53CEA3E6AD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18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97425"/>
            <a:ext cx="9144000" cy="2060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3642B-DE18-4A77-8002-FB067A076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4AFE-402E-479B-ADB7-8EC040CC8AFB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78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7425"/>
            <a:ext cx="9144000" cy="2060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912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8C18-FD60-479A-B0C4-E8F3D6179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473CF-5DE7-494E-9EAF-57126B474536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64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3D7-A705-FA40-B4DA-5653ABE27F33}" type="datetimeFigureOut">
              <a:rPr lang="en-US" smtClean="0"/>
              <a:t>11/30/2015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072D-13DC-B144-9C30-D0ED73C6E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6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842" cy="4800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493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26086-AC08-42C7-9598-4C529DC11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58F80-551F-46FA-8C9D-6AE2C1CB3F9D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0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1042988" y="214313"/>
            <a:ext cx="73025" cy="592931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889000" y="1344613"/>
            <a:ext cx="298450" cy="431800"/>
            <a:chOff x="928662" y="1344613"/>
            <a:chExt cx="299355" cy="431901"/>
          </a:xfrm>
        </p:grpSpPr>
        <p:sp>
          <p:nvSpPr>
            <p:cNvPr id="6" name="Oval 8"/>
            <p:cNvSpPr/>
            <p:nvPr/>
          </p:nvSpPr>
          <p:spPr>
            <a:xfrm>
              <a:off x="1012117" y="13446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7"/>
            <p:cNvSpPr/>
            <p:nvPr/>
          </p:nvSpPr>
          <p:spPr>
            <a:xfrm>
              <a:off x="928662" y="1566202"/>
              <a:ext cx="210312" cy="21031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8"/>
            <p:cNvSpPr/>
            <p:nvPr/>
          </p:nvSpPr>
          <p:spPr>
            <a:xfrm>
              <a:off x="1164517" y="14970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58775" y="1268413"/>
            <a:ext cx="468313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270892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59632" y="4365104"/>
            <a:ext cx="7416824" cy="78296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531DC-3A04-485B-AF1F-4A5DD8B3D581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2F3FE-34B5-4DAB-B5D8-66F8BCC18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7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4021670" cy="4663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2018" y="1524000"/>
            <a:ext cx="4021670" cy="4663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DBCD1-9150-4A72-A385-40C20E5C2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3F981-B0EB-4AAC-983C-B125CFE479E4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6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320"/>
            <a:ext cx="8754176" cy="1143000"/>
          </a:xfrm>
        </p:spPr>
        <p:txBody>
          <a:bodyPr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FA56D-4E81-48A9-BE12-387E0E31B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816C5-59E5-44D9-A088-294CC15B9BB1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2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03255-BFDF-4C65-A4D2-A15EFB11C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C5955-BA24-429F-BB58-166A12F64B23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3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912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621D6-90CA-4D93-8F73-02B6EF02B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1DC72-FE0E-4DCB-8B9C-13D7220F7C63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9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7425"/>
            <a:ext cx="9144000" cy="2060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842" cy="4800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493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7FE4A-556E-4F0F-8EF8-9344DF831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90B07-6ED6-4D04-ADD0-78E07589840B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1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7425"/>
            <a:ext cx="9144000" cy="2060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1042988" y="214313"/>
            <a:ext cx="80962" cy="6643687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889000" y="1344613"/>
            <a:ext cx="298450" cy="431800"/>
            <a:chOff x="928662" y="1344613"/>
            <a:chExt cx="299355" cy="431901"/>
          </a:xfrm>
        </p:grpSpPr>
        <p:sp>
          <p:nvSpPr>
            <p:cNvPr id="7" name="Oval 8"/>
            <p:cNvSpPr/>
            <p:nvPr/>
          </p:nvSpPr>
          <p:spPr>
            <a:xfrm>
              <a:off x="1012117" y="13446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28662" y="1566202"/>
              <a:ext cx="210312" cy="21031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64517" y="14970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58775" y="1268413"/>
            <a:ext cx="468313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270892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59632" y="4365104"/>
            <a:ext cx="7416824" cy="78296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BE3E3-FBA9-4A38-8068-96E1B9D16047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E54C5-84CF-4060-94E2-7D8BF186E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6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14313"/>
            <a:ext cx="9144000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55062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042988" y="1447800"/>
            <a:ext cx="78914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TextBox 13"/>
          <p:cNvSpPr txBox="1">
            <a:spLocks noChangeArrowheads="1"/>
          </p:cNvSpPr>
          <p:nvPr/>
        </p:nvSpPr>
        <p:spPr bwMode="auto">
          <a:xfrm>
            <a:off x="0" y="5072063"/>
            <a:ext cx="1562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smtClean="0">
                <a:solidFill>
                  <a:srgbClr val="C00000"/>
                </a:solidFill>
                <a:latin typeface="Gill Sans MT" pitchFamily="34" charset="0"/>
              </a:rPr>
              <a:t>David Groep</a:t>
            </a:r>
          </a:p>
          <a:p>
            <a:pPr eaLnBrk="1" hangingPunct="1">
              <a:defRPr/>
            </a:pPr>
            <a:r>
              <a:rPr lang="en-US" altLang="en-US" sz="1200" smtClean="0">
                <a:solidFill>
                  <a:srgbClr val="C00000"/>
                </a:solidFill>
                <a:latin typeface="Gill Sans MT" pitchFamily="34" charset="0"/>
              </a:rPr>
              <a:t>Nikhef</a:t>
            </a:r>
            <a:br>
              <a:rPr lang="en-US" altLang="en-US" sz="1200" smtClean="0">
                <a:solidFill>
                  <a:srgbClr val="C00000"/>
                </a:solidFill>
                <a:latin typeface="Gill Sans MT" pitchFamily="34" charset="0"/>
              </a:rPr>
            </a:br>
            <a:r>
              <a:rPr lang="en-US" altLang="en-US" sz="1200" smtClean="0">
                <a:solidFill>
                  <a:srgbClr val="C00000"/>
                </a:solidFill>
                <a:latin typeface="Gill Sans MT" pitchFamily="34" charset="0"/>
              </a:rPr>
              <a:t>Amsterdam</a:t>
            </a:r>
          </a:p>
          <a:p>
            <a:pPr eaLnBrk="1" hangingPunct="1">
              <a:defRPr/>
            </a:pPr>
            <a:r>
              <a:rPr lang="en-US" altLang="en-US" sz="1200" i="1" smtClean="0">
                <a:solidFill>
                  <a:srgbClr val="C00000"/>
                </a:solidFill>
                <a:latin typeface="Gill Sans MT" pitchFamily="34" charset="0"/>
              </a:rPr>
              <a:t>PDP &amp; Grid</a:t>
            </a:r>
          </a:p>
          <a:p>
            <a:pPr eaLnBrk="1" hangingPunct="1">
              <a:defRPr/>
            </a:pPr>
            <a:endParaRPr lang="en-US" altLang="en-US" sz="1200" smtClean="0">
              <a:solidFill>
                <a:srgbClr val="C00000"/>
              </a:solidFill>
              <a:latin typeface="Gill Sans M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FF0000">
                  <a:alpha val="79000"/>
                </a:srgbClr>
              </a:gs>
              <a:gs pos="50000">
                <a:srgbClr val="FF0000"/>
              </a:gs>
              <a:gs pos="100000">
                <a:srgbClr val="FF0000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flipV="1">
            <a:off x="0" y="6072188"/>
            <a:ext cx="9144000" cy="4286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5626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613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290EB68-8B8E-424B-86DC-D23831A93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928938" y="6305550"/>
            <a:ext cx="2633662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351725B-9538-490C-898D-41EAB95F2C31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grpSp>
        <p:nvGrpSpPr>
          <p:cNvPr id="1037" name="Group 1"/>
          <p:cNvGrpSpPr>
            <a:grpSpLocks/>
          </p:cNvGrpSpPr>
          <p:nvPr/>
        </p:nvGrpSpPr>
        <p:grpSpPr bwMode="auto">
          <a:xfrm>
            <a:off x="455613" y="1344613"/>
            <a:ext cx="300037" cy="431800"/>
            <a:chOff x="928662" y="1344613"/>
            <a:chExt cx="299355" cy="431901"/>
          </a:xfrm>
        </p:grpSpPr>
        <p:sp>
          <p:nvSpPr>
            <p:cNvPr id="17" name="Oval 8"/>
            <p:cNvSpPr/>
            <p:nvPr/>
          </p:nvSpPr>
          <p:spPr>
            <a:xfrm>
              <a:off x="1012117" y="13446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Oval 7"/>
            <p:cNvSpPr/>
            <p:nvPr/>
          </p:nvSpPr>
          <p:spPr>
            <a:xfrm>
              <a:off x="928662" y="1566202"/>
              <a:ext cx="210312" cy="21031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Oval 8"/>
            <p:cNvSpPr/>
            <p:nvPr/>
          </p:nvSpPr>
          <p:spPr>
            <a:xfrm>
              <a:off x="1164517" y="14970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038" name="Picture 24" descr="H:\Home\davidg\Nikhef\AdminFormalities\Logo2014\logo-final\Nikhef-200x88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281738"/>
            <a:ext cx="1047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6" r:id="rId2"/>
    <p:sldLayoutId id="2147483782" r:id="rId3"/>
    <p:sldLayoutId id="2147483777" r:id="rId4"/>
    <p:sldLayoutId id="2147483778" r:id="rId5"/>
    <p:sldLayoutId id="2147483779" r:id="rId6"/>
    <p:sldLayoutId id="2147483780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rgbClr val="FF0000"/>
        </a:buClr>
        <a:buSzPct val="80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38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wmf"/><Relationship Id="rId5" Type="http://schemas.openxmlformats.org/officeDocument/2006/relationships/image" Target="../media/image71.wmf"/><Relationship Id="rId4" Type="http://schemas.openxmlformats.org/officeDocument/2006/relationships/image" Target="../media/image7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12" Type="http://schemas.openxmlformats.org/officeDocument/2006/relationships/image" Target="../media/image2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image" Target="../media/image2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7"/>
          <a:stretch/>
        </p:blipFill>
        <p:spPr bwMode="auto">
          <a:xfrm>
            <a:off x="0" y="188639"/>
            <a:ext cx="9144000" cy="668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221" y="445220"/>
            <a:ext cx="7407275" cy="1471612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600" dirty="0"/>
              <a:t>Building </a:t>
            </a:r>
            <a:r>
              <a:rPr lang="en-US" sz="4600" dirty="0" smtClean="0"/>
              <a:t>Interoperable </a:t>
            </a:r>
            <a:br>
              <a:rPr lang="en-US" sz="4600" dirty="0" smtClean="0"/>
            </a:br>
            <a:r>
              <a:rPr lang="en-US" sz="4600" dirty="0" smtClean="0"/>
              <a:t>Global Trust</a:t>
            </a:r>
            <a:endParaRPr lang="en-US" sz="4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221" y="4124672"/>
            <a:ext cx="7407275" cy="2594828"/>
          </a:xfrm>
        </p:spPr>
        <p:txBody>
          <a:bodyPr/>
          <a:lstStyle/>
          <a:p>
            <a:pPr algn="r">
              <a:defRPr/>
            </a:pPr>
            <a:r>
              <a:rPr lang="en-US" i="1" dirty="0"/>
              <a:t>bridging technology </a:t>
            </a:r>
            <a:r>
              <a:rPr lang="en-US" i="1" dirty="0" smtClean="0"/>
              <a:t>and </a:t>
            </a:r>
            <a:br>
              <a:rPr lang="en-US" i="1" dirty="0" smtClean="0"/>
            </a:br>
            <a:r>
              <a:rPr lang="en-US" i="1" dirty="0" smtClean="0"/>
              <a:t>policy divides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b="1" i="1" dirty="0" smtClean="0"/>
              <a:t>David </a:t>
            </a:r>
            <a:r>
              <a:rPr lang="en-US" b="1" i="1" dirty="0" err="1" smtClean="0"/>
              <a:t>Groep</a:t>
            </a:r>
            <a:endParaRPr lang="en-US" i="1" dirty="0" smtClean="0"/>
          </a:p>
          <a:p>
            <a:pPr algn="r">
              <a:defRPr/>
            </a:pPr>
            <a:r>
              <a:rPr lang="en-US" i="1" dirty="0" smtClean="0"/>
              <a:t> EWTI 2015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4778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Image by Cristian </a:t>
            </a:r>
            <a:r>
              <a:rPr lang="en-US" sz="1200" b="1" i="1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Bortes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, May 2011, CC-BY </a:t>
            </a: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- https://flic.kr/p/9Uvwng</a:t>
            </a:r>
          </a:p>
        </p:txBody>
      </p:sp>
      <p:pic>
        <p:nvPicPr>
          <p:cNvPr id="10243" name="Picture 3" descr="H:\Home\davidg\Nikhef\AdminFormalities\Logo2014\nikhef-logo-final\logo-nikhef-2015-compact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56" y="5013176"/>
            <a:ext cx="1639456" cy="71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88639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v20151201-04</a:t>
            </a:r>
            <a:endParaRPr lang="en-US" i="1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1447800"/>
            <a:ext cx="8136904" cy="4800600"/>
          </a:xfrm>
        </p:spPr>
        <p:txBody>
          <a:bodyPr/>
          <a:lstStyle/>
          <a:p>
            <a:pPr marL="8255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Service providers (‘relying parties’) absorb almost all of the residual risk – as they host and manage resources under </a:t>
            </a:r>
            <a:r>
              <a:rPr lang="en-US" dirty="0" smtClean="0">
                <a:solidFill>
                  <a:srgbClr val="800000"/>
                </a:solidFill>
              </a:rPr>
              <a:t>threat</a:t>
            </a:r>
            <a:br>
              <a:rPr lang="en-US" dirty="0" smtClean="0">
                <a:solidFill>
                  <a:srgbClr val="800000"/>
                </a:solidFill>
              </a:rPr>
            </a:br>
            <a:endParaRPr lang="en-US" sz="1200" dirty="0" smtClean="0">
              <a:solidFill>
                <a:srgbClr val="800000"/>
              </a:solidFill>
            </a:endParaRPr>
          </a:p>
          <a:p>
            <a:pPr marL="8255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They trust others </a:t>
            </a:r>
            <a:r>
              <a:rPr lang="en-US" i="1" dirty="0" smtClean="0">
                <a:solidFill>
                  <a:srgbClr val="800000"/>
                </a:solidFill>
              </a:rPr>
              <a:t>for a particular purpose</a:t>
            </a:r>
            <a:endParaRPr lang="en-US" i="1" dirty="0">
              <a:solidFill>
                <a:srgbClr val="800000"/>
              </a:solidFill>
            </a:endParaRPr>
          </a:p>
          <a:p>
            <a:endParaRPr lang="en-US" sz="1200" dirty="0" smtClean="0"/>
          </a:p>
          <a:p>
            <a:r>
              <a:rPr lang="en-US" dirty="0" smtClean="0"/>
              <a:t>Sources of ‘subject authority’ should</a:t>
            </a:r>
            <a:br>
              <a:rPr lang="en-US" dirty="0" smtClean="0"/>
            </a:br>
            <a:r>
              <a:rPr lang="en-US" b="1" dirty="0" smtClean="0"/>
              <a:t>align with RP interests </a:t>
            </a:r>
            <a:r>
              <a:rPr lang="en-US" dirty="0" smtClean="0"/>
              <a:t>to be useful</a:t>
            </a:r>
          </a:p>
          <a:p>
            <a:endParaRPr lang="en-US" dirty="0" smtClean="0"/>
          </a:p>
          <a:p>
            <a:r>
              <a:rPr lang="en-US" dirty="0" smtClean="0"/>
              <a:t>RP must have policy controls to </a:t>
            </a:r>
            <a:br>
              <a:rPr lang="en-US" dirty="0" smtClean="0"/>
            </a:br>
            <a:r>
              <a:rPr lang="en-US" b="1" dirty="0" smtClean="0"/>
              <a:t>compose sources of authority</a:t>
            </a:r>
          </a:p>
          <a:p>
            <a:endParaRPr lang="en-US" dirty="0" smtClean="0"/>
          </a:p>
          <a:p>
            <a:r>
              <a:rPr lang="en-US" dirty="0" smtClean="0"/>
              <a:t>RP must be </a:t>
            </a:r>
            <a:r>
              <a:rPr lang="en-US" b="1" dirty="0" smtClean="0"/>
              <a:t>equipped with </a:t>
            </a:r>
            <a:br>
              <a:rPr lang="en-US" b="1" dirty="0" smtClean="0"/>
            </a:br>
            <a:r>
              <a:rPr lang="en-US" b="1" dirty="0" smtClean="0"/>
              <a:t>effective controls </a:t>
            </a:r>
            <a:r>
              <a:rPr lang="en-US" dirty="0" smtClean="0"/>
              <a:t>to mitigate risks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Relying Parties as a Defining Element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7875" y="6583118"/>
            <a:ext cx="4012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</a:t>
            </a:r>
            <a:r>
              <a:rPr lang="en-U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NorthWood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LAN party 7 - http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://www.linuxno.de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/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36911"/>
            <a:ext cx="2567186" cy="38896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8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4846"/>
            <a:ext cx="78994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Multi-authority access control with PKI in e-Infrastructures using </a:t>
            </a:r>
            <a:r>
              <a:rPr lang="en-US" dirty="0" err="1" smtClean="0"/>
              <a:t>composable</a:t>
            </a:r>
            <a:r>
              <a:rPr lang="en-US" dirty="0" smtClean="0"/>
              <a:t> policy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66383" y="6669360"/>
            <a:ext cx="43861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+mj-lt"/>
              </a:rPr>
              <a:t>VOMS Attribute Certificate Format, https</a:t>
            </a:r>
            <a:r>
              <a:rPr lang="en-US" sz="1050" dirty="0">
                <a:latin typeface="+mj-lt"/>
              </a:rPr>
              <a:t>://</a:t>
            </a:r>
            <a:r>
              <a:rPr lang="en-US" sz="1050" dirty="0" smtClean="0">
                <a:latin typeface="+mj-lt"/>
              </a:rPr>
              <a:t>redmine.ogf.org/dmsf_files/10489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4994592"/>
            <a:ext cx="12518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  <a:latin typeface="+mj-lt"/>
              </a:rPr>
              <a:t>RFC3820+ </a:t>
            </a:r>
            <a:br>
              <a:rPr lang="en-US" sz="1400" dirty="0" smtClean="0">
                <a:solidFill>
                  <a:srgbClr val="800000"/>
                </a:solidFill>
                <a:latin typeface="+mj-lt"/>
              </a:rPr>
            </a:br>
            <a:r>
              <a:rPr lang="en-US" sz="1400" dirty="0" smtClean="0">
                <a:solidFill>
                  <a:srgbClr val="800000"/>
                </a:solidFill>
                <a:latin typeface="+mj-lt"/>
              </a:rPr>
              <a:t>RFC3281+</a:t>
            </a:r>
            <a:br>
              <a:rPr lang="en-US" sz="1400" dirty="0" smtClean="0">
                <a:solidFill>
                  <a:srgbClr val="800000"/>
                </a:solidFill>
                <a:latin typeface="+mj-lt"/>
              </a:rPr>
            </a:br>
            <a:r>
              <a:rPr lang="en-US" sz="1400" dirty="0" smtClean="0">
                <a:solidFill>
                  <a:srgbClr val="800000"/>
                </a:solidFill>
                <a:latin typeface="+mj-lt"/>
              </a:rPr>
              <a:t>‘VOMS’ profile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4616" y="1991053"/>
            <a:ext cx="2987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+mj-lt"/>
              </a:rPr>
              <a:t>RFC3820 facilitates composition, brokering and non-web single sign-on SSO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112552" y="1628800"/>
            <a:ext cx="0" cy="4752528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5724128" y="5229200"/>
            <a:ext cx="2952328" cy="936104"/>
          </a:xfrm>
          <a:prstGeom prst="roundRect">
            <a:avLst/>
          </a:prstGeom>
          <a:noFill/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Specific assurances required for e-Infrastructures</a:t>
            </a:r>
          </a:p>
          <a:p>
            <a:r>
              <a:rPr lang="en-US" sz="2000" dirty="0"/>
              <a:t>g</a:t>
            </a:r>
            <a:r>
              <a:rPr lang="en-US" sz="2000" dirty="0" smtClean="0"/>
              <a:t>lobally unique, non-reassigned identifiers</a:t>
            </a:r>
          </a:p>
          <a:p>
            <a:r>
              <a:rPr lang="en-US" sz="2000" dirty="0"/>
              <a:t>i</a:t>
            </a:r>
            <a:r>
              <a:rPr lang="en-US" sz="2000" dirty="0" smtClean="0"/>
              <a:t>dentify end-users as well as networked services</a:t>
            </a:r>
          </a:p>
          <a:p>
            <a:r>
              <a:rPr lang="en-US" sz="2000" dirty="0" smtClean="0"/>
              <a:t>active participation in incident response at last resort</a:t>
            </a:r>
          </a:p>
          <a:p>
            <a:pPr marL="82550" indent="0"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Issues for e-Infra compared to current browser trust</a:t>
            </a:r>
            <a:endParaRPr lang="en-US" b="1" i="1" dirty="0">
              <a:solidFill>
                <a:srgbClr val="002060"/>
              </a:solidFill>
            </a:endParaRPr>
          </a:p>
          <a:p>
            <a:r>
              <a:rPr lang="en-US" sz="2000" dirty="0" smtClean="0"/>
              <a:t>‘actual’ relying party – end users – are not even encouraged </a:t>
            </a:r>
            <a:r>
              <a:rPr lang="en-US" sz="2000" dirty="0"/>
              <a:t>to make trust decisions </a:t>
            </a:r>
            <a:r>
              <a:rPr lang="en-US" sz="2000" dirty="0" smtClean="0"/>
              <a:t>autonomously - </a:t>
            </a:r>
            <a:r>
              <a:rPr lang="en-US" sz="2000" dirty="0"/>
              <a:t> </a:t>
            </a:r>
            <a:r>
              <a:rPr lang="en-US" sz="2000" i="1" dirty="0" smtClean="0"/>
              <a:t>it’s e.g. impossible to consistently remove an individual trust anchor from NSS default set</a:t>
            </a:r>
            <a:endParaRPr lang="en-US" sz="2000" dirty="0" smtClean="0"/>
          </a:p>
          <a:p>
            <a:r>
              <a:rPr lang="en-US" sz="2000" dirty="0" smtClean="0"/>
              <a:t>decisions (necessarily) consensus-based, but consensus in a group far larger and with divergent interests from specific cross-enterprise RPs</a:t>
            </a:r>
          </a:p>
          <a:p>
            <a:r>
              <a:rPr lang="en-US" sz="2000" dirty="0" smtClean="0"/>
              <a:t>public browser trust almost exclusively DNS focused </a:t>
            </a:r>
          </a:p>
          <a:p>
            <a:pPr marL="82550" indent="0">
              <a:buNone/>
            </a:pPr>
            <a:endParaRPr lang="en-US" dirty="0" smtClean="0"/>
          </a:p>
          <a:p>
            <a:pPr marL="82550" indent="0">
              <a:buNone/>
            </a:pPr>
            <a:r>
              <a:rPr lang="en-US" i="1" dirty="0" smtClean="0">
                <a:solidFill>
                  <a:srgbClr val="002060"/>
                </a:solidFill>
              </a:rPr>
              <a:t>Not all RPs nor all risks are equal, so ultimately one gets differentiated </a:t>
            </a:r>
            <a:r>
              <a:rPr lang="en-US" i="1" dirty="0" err="1" smtClean="0">
                <a:solidFill>
                  <a:srgbClr val="002060"/>
                </a:solidFill>
              </a:rPr>
              <a:t>LoA</a:t>
            </a:r>
            <a:r>
              <a:rPr lang="en-US" i="1" dirty="0" smtClean="0">
                <a:solidFill>
                  <a:srgbClr val="002060"/>
                </a:solidFill>
              </a:rPr>
              <a:t> even in a single federation</a:t>
            </a:r>
            <a:endParaRPr lang="en-US" i="1" dirty="0">
              <a:solidFill>
                <a:srgbClr val="002060"/>
              </a:solidFill>
            </a:endParaRP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 dedicated trust fabric for eScience?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640645" y="2906847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  <a:latin typeface="+mj-lt"/>
              </a:rPr>
              <a:t>‘non-alignment’</a:t>
            </a:r>
          </a:p>
        </p:txBody>
      </p:sp>
    </p:spTree>
    <p:extLst>
      <p:ext uri="{BB962C8B-B14F-4D97-AF65-F5344CB8AC3E}">
        <p14:creationId xmlns:p14="http://schemas.microsoft.com/office/powerpoint/2010/main" val="6532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/>
          <p:cNvSpPr/>
          <p:nvPr/>
        </p:nvSpPr>
        <p:spPr>
          <a:xfrm>
            <a:off x="870012" y="2241386"/>
            <a:ext cx="3240349" cy="1451725"/>
          </a:xfrm>
          <a:custGeom>
            <a:avLst/>
            <a:gdLst>
              <a:gd name="connsiteX0" fmla="*/ 61117 w 2946359"/>
              <a:gd name="connsiteY0" fmla="*/ 1349406 h 1349406"/>
              <a:gd name="connsiteX1" fmla="*/ 380713 w 2946359"/>
              <a:gd name="connsiteY1" fmla="*/ 523782 h 1349406"/>
              <a:gd name="connsiteX2" fmla="*/ 2946359 w 2946359"/>
              <a:gd name="connsiteY2" fmla="*/ 0 h 1349406"/>
              <a:gd name="connsiteX0" fmla="*/ 5502 w 2890744"/>
              <a:gd name="connsiteY0" fmla="*/ 1386199 h 1386199"/>
              <a:gd name="connsiteX1" fmla="*/ 1230621 w 2890744"/>
              <a:gd name="connsiteY1" fmla="*/ 81181 h 1386199"/>
              <a:gd name="connsiteX2" fmla="*/ 2890744 w 2890744"/>
              <a:gd name="connsiteY2" fmla="*/ 36793 h 1386199"/>
              <a:gd name="connsiteX0" fmla="*/ 5502 w 2890744"/>
              <a:gd name="connsiteY0" fmla="*/ 1511525 h 1511525"/>
              <a:gd name="connsiteX1" fmla="*/ 1230621 w 2890744"/>
              <a:gd name="connsiteY1" fmla="*/ 206507 h 1511525"/>
              <a:gd name="connsiteX2" fmla="*/ 2890744 w 2890744"/>
              <a:gd name="connsiteY2" fmla="*/ 162119 h 1511525"/>
              <a:gd name="connsiteX0" fmla="*/ 7309 w 2892551"/>
              <a:gd name="connsiteY0" fmla="*/ 1477986 h 1477986"/>
              <a:gd name="connsiteX1" fmla="*/ 1010486 w 2892551"/>
              <a:gd name="connsiteY1" fmla="*/ 270622 h 1477986"/>
              <a:gd name="connsiteX2" fmla="*/ 2892551 w 2892551"/>
              <a:gd name="connsiteY2" fmla="*/ 128580 h 1477986"/>
              <a:gd name="connsiteX0" fmla="*/ 7988 w 3248337"/>
              <a:gd name="connsiteY0" fmla="*/ 1451725 h 1451725"/>
              <a:gd name="connsiteX1" fmla="*/ 1011165 w 3248337"/>
              <a:gd name="connsiteY1" fmla="*/ 244361 h 1451725"/>
              <a:gd name="connsiteX2" fmla="*/ 3248337 w 3248337"/>
              <a:gd name="connsiteY2" fmla="*/ 137829 h 1451725"/>
              <a:gd name="connsiteX0" fmla="*/ 0 w 3240349"/>
              <a:gd name="connsiteY0" fmla="*/ 1451725 h 1451725"/>
              <a:gd name="connsiteX1" fmla="*/ 1003177 w 3240349"/>
              <a:gd name="connsiteY1" fmla="*/ 244361 h 1451725"/>
              <a:gd name="connsiteX2" fmla="*/ 3240349 w 3240349"/>
              <a:gd name="connsiteY2" fmla="*/ 137829 h 1451725"/>
              <a:gd name="connsiteX0" fmla="*/ 0 w 3240349"/>
              <a:gd name="connsiteY0" fmla="*/ 1451725 h 1451725"/>
              <a:gd name="connsiteX1" fmla="*/ 1003177 w 3240349"/>
              <a:gd name="connsiteY1" fmla="*/ 244361 h 1451725"/>
              <a:gd name="connsiteX2" fmla="*/ 3240349 w 3240349"/>
              <a:gd name="connsiteY2" fmla="*/ 137829 h 145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0349" h="1451725">
                <a:moveTo>
                  <a:pt x="0" y="1451725"/>
                </a:moveTo>
                <a:cubicBezTo>
                  <a:pt x="212324" y="778501"/>
                  <a:pt x="463119" y="463344"/>
                  <a:pt x="1003177" y="244361"/>
                </a:cubicBezTo>
                <a:cubicBezTo>
                  <a:pt x="1543235" y="25378"/>
                  <a:pt x="2313373" y="-121104"/>
                  <a:pt x="3240349" y="137829"/>
                </a:cubicBezTo>
              </a:path>
            </a:pathLst>
          </a:cu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97" name="Picture 29" descr="C:\Users\davidg\Desktop\Trans\Untitled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381" y="3112240"/>
            <a:ext cx="2216671" cy="22214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Empowering the </a:t>
            </a:r>
            <a:r>
              <a:rPr lang="en-US" smtClean="0"/>
              <a:t>Relying Party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75585" y="6700718"/>
            <a:ext cx="160492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i="1" dirty="0" smtClean="0">
                <a:solidFill>
                  <a:srgbClr val="000000"/>
                </a:solidFill>
                <a:latin typeface="+mj-lt"/>
              </a:rPr>
              <a:t>graphic inspired by OGF OGSA-</a:t>
            </a:r>
            <a:r>
              <a:rPr lang="en-US" sz="600" i="1" dirty="0" err="1" smtClean="0">
                <a:solidFill>
                  <a:srgbClr val="000000"/>
                </a:solidFill>
                <a:latin typeface="+mj-lt"/>
              </a:rPr>
              <a:t>AuthZ</a:t>
            </a:r>
            <a:r>
              <a:rPr lang="en-US" sz="600" i="1" dirty="0" smtClean="0">
                <a:solidFill>
                  <a:srgbClr val="000000"/>
                </a:solidFill>
                <a:latin typeface="+mj-lt"/>
              </a:rPr>
              <a:t> WG, 2005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64" y="5638887"/>
            <a:ext cx="847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289" y="3570141"/>
            <a:ext cx="6667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926" y="5077927"/>
            <a:ext cx="845695" cy="91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097" y="5836493"/>
            <a:ext cx="870669" cy="78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18" y="2635098"/>
            <a:ext cx="370934" cy="64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12" y="1859342"/>
            <a:ext cx="981409" cy="9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0" y="3389432"/>
            <a:ext cx="987919" cy="98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Decision 7"/>
          <p:cNvSpPr/>
          <p:nvPr/>
        </p:nvSpPr>
        <p:spPr>
          <a:xfrm>
            <a:off x="6156176" y="3697085"/>
            <a:ext cx="1656184" cy="957378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8" idx="1"/>
          </p:cNvCxnSpPr>
          <p:nvPr/>
        </p:nvCxnSpPr>
        <p:spPr>
          <a:xfrm flipV="1">
            <a:off x="5001022" y="4175774"/>
            <a:ext cx="1155154" cy="27020"/>
          </a:xfrm>
          <a:prstGeom prst="straightConnector1">
            <a:avLst/>
          </a:prstGeom>
          <a:ln w="762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63" y="1965755"/>
            <a:ext cx="73070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/>
          <p:cNvCxnSpPr>
            <a:stCxn id="8" idx="1"/>
          </p:cNvCxnSpPr>
          <p:nvPr/>
        </p:nvCxnSpPr>
        <p:spPr>
          <a:xfrm>
            <a:off x="6156176" y="4175774"/>
            <a:ext cx="860650" cy="1360484"/>
          </a:xfrm>
          <a:prstGeom prst="straightConnector1">
            <a:avLst/>
          </a:prstGeom>
          <a:ln w="762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8" idx="3"/>
          </p:cNvCxnSpPr>
          <p:nvPr/>
        </p:nvCxnSpPr>
        <p:spPr>
          <a:xfrm flipV="1">
            <a:off x="7016826" y="4175774"/>
            <a:ext cx="795534" cy="1360484"/>
          </a:xfrm>
          <a:prstGeom prst="straightConnector1">
            <a:avLst/>
          </a:prstGeom>
          <a:ln w="762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86712" y="4162264"/>
            <a:ext cx="577577" cy="27020"/>
          </a:xfrm>
          <a:prstGeom prst="straightConnector1">
            <a:avLst/>
          </a:prstGeom>
          <a:ln w="762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70" y="2686610"/>
            <a:ext cx="425539" cy="6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Arrow Connector 35"/>
          <p:cNvCxnSpPr>
            <a:stCxn id="7184" idx="3"/>
          </p:cNvCxnSpPr>
          <p:nvPr/>
        </p:nvCxnSpPr>
        <p:spPr>
          <a:xfrm>
            <a:off x="1331639" y="3883392"/>
            <a:ext cx="924721" cy="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256360" y="2803972"/>
            <a:ext cx="371424" cy="369436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185" idx="2"/>
          </p:cNvCxnSpPr>
          <p:nvPr/>
        </p:nvCxnSpPr>
        <p:spPr>
          <a:xfrm>
            <a:off x="3922415" y="2818242"/>
            <a:ext cx="0" cy="30594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788024" y="3173408"/>
            <a:ext cx="504056" cy="423307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3921429" y="5279323"/>
            <a:ext cx="986" cy="55717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555776" y="4820992"/>
            <a:ext cx="504056" cy="458331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817" y="5281401"/>
            <a:ext cx="690355" cy="76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Straight Arrow Connector 55"/>
          <p:cNvCxnSpPr/>
          <p:nvPr/>
        </p:nvCxnSpPr>
        <p:spPr>
          <a:xfrm flipH="1" flipV="1">
            <a:off x="4791822" y="4793727"/>
            <a:ext cx="500258" cy="539921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231401" y="2646811"/>
            <a:ext cx="1505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j-lt"/>
              </a:rPr>
              <a:t>Aggregated </a:t>
            </a:r>
            <a:br>
              <a:rPr lang="en-US" b="1" dirty="0" smtClean="0">
                <a:solidFill>
                  <a:srgbClr val="C00000"/>
                </a:solidFill>
                <a:latin typeface="+mj-lt"/>
              </a:rPr>
            </a:br>
            <a:r>
              <a:rPr lang="en-US" b="1" dirty="0" smtClean="0">
                <a:solidFill>
                  <a:srgbClr val="C00000"/>
                </a:solidFill>
                <a:latin typeface="+mj-lt"/>
              </a:rPr>
              <a:t>Policy </a:t>
            </a:r>
            <a:br>
              <a:rPr lang="en-US" b="1" dirty="0" smtClean="0">
                <a:solidFill>
                  <a:srgbClr val="C00000"/>
                </a:solidFill>
                <a:latin typeface="+mj-lt"/>
              </a:rPr>
            </a:br>
            <a:r>
              <a:rPr lang="en-US" b="1" dirty="0" smtClean="0">
                <a:solidFill>
                  <a:srgbClr val="C00000"/>
                </a:solidFill>
                <a:latin typeface="+mj-lt"/>
              </a:rPr>
              <a:t>Decision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34920" y="1444088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j-lt"/>
              </a:rPr>
              <a:t>User Identity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216749" y="1490010"/>
            <a:ext cx="204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j-lt"/>
              </a:rPr>
              <a:t>Community Attributes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292080" y="1988840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j-lt"/>
              </a:rPr>
              <a:t>Community </a:t>
            </a:r>
          </a:p>
          <a:p>
            <a:r>
              <a:rPr lang="en-US" i="1" dirty="0" smtClean="0">
                <a:latin typeface="+mj-lt"/>
              </a:rPr>
              <a:t>Resource SLA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45511" y="6048462"/>
            <a:ext cx="149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j-lt"/>
              </a:rPr>
              <a:t>Resource Policy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426747" y="6458037"/>
            <a:ext cx="184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j-lt"/>
              </a:rPr>
              <a:t>Resource Attributes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94467" y="2495720"/>
            <a:ext cx="10134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j-lt"/>
              </a:rPr>
              <a:t>Trusted</a:t>
            </a:r>
            <a:br>
              <a:rPr lang="en-US" b="1" dirty="0" smtClean="0">
                <a:solidFill>
                  <a:srgbClr val="C00000"/>
                </a:solidFill>
                <a:latin typeface="+mj-lt"/>
              </a:rPr>
            </a:br>
            <a:r>
              <a:rPr lang="en-US" b="1" dirty="0" smtClean="0">
                <a:solidFill>
                  <a:srgbClr val="C00000"/>
                </a:solidFill>
                <a:latin typeface="+mj-lt"/>
              </a:rPr>
              <a:t>Third</a:t>
            </a:r>
            <a:br>
              <a:rPr lang="en-US" b="1" dirty="0" smtClean="0">
                <a:solidFill>
                  <a:srgbClr val="C00000"/>
                </a:solidFill>
                <a:latin typeface="+mj-lt"/>
              </a:rPr>
            </a:br>
            <a:r>
              <a:rPr lang="en-US" b="1" dirty="0" smtClean="0">
                <a:solidFill>
                  <a:srgbClr val="C00000"/>
                </a:solidFill>
                <a:latin typeface="+mj-lt"/>
              </a:rPr>
              <a:t>Parties</a:t>
            </a:r>
          </a:p>
        </p:txBody>
      </p:sp>
      <p:pic>
        <p:nvPicPr>
          <p:cNvPr id="65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29" y="2042651"/>
            <a:ext cx="425539" cy="6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501104" y="5725296"/>
            <a:ext cx="863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j-lt"/>
              </a:rPr>
              <a:t>AuthZ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dirty="0" smtClean="0">
                <a:latin typeface="+mj-lt"/>
              </a:rPr>
              <a:t>Service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285038" y="4581128"/>
            <a:ext cx="813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j-lt"/>
              </a:rPr>
              <a:t>Trust</a:t>
            </a:r>
            <a:br>
              <a:rPr lang="en-US" b="1" dirty="0" smtClean="0">
                <a:solidFill>
                  <a:srgbClr val="C00000"/>
                </a:solidFill>
                <a:latin typeface="+mj-lt"/>
              </a:rPr>
            </a:br>
            <a:r>
              <a:rPr lang="en-US" b="1" dirty="0" smtClean="0">
                <a:solidFill>
                  <a:srgbClr val="C00000"/>
                </a:solidFill>
                <a:latin typeface="+mj-lt"/>
              </a:rPr>
              <a:t>Policy</a:t>
            </a:r>
          </a:p>
        </p:txBody>
      </p:sp>
      <p:pic>
        <p:nvPicPr>
          <p:cNvPr id="7196" name="Picture 2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00" y="2818242"/>
            <a:ext cx="1509129" cy="130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Pie 41"/>
          <p:cNvSpPr/>
          <p:nvPr/>
        </p:nvSpPr>
        <p:spPr>
          <a:xfrm>
            <a:off x="2799120" y="3106288"/>
            <a:ext cx="2240294" cy="2240294"/>
          </a:xfrm>
          <a:prstGeom prst="pie">
            <a:avLst>
              <a:gd name="adj1" fmla="val 14351656"/>
              <a:gd name="adj2" fmla="val 21567665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Pie 73"/>
          <p:cNvSpPr/>
          <p:nvPr/>
        </p:nvSpPr>
        <p:spPr>
          <a:xfrm rot="10800000">
            <a:off x="2800250" y="3104472"/>
            <a:ext cx="2240294" cy="2240294"/>
          </a:xfrm>
          <a:prstGeom prst="pie">
            <a:avLst>
              <a:gd name="adj1" fmla="val 14351656"/>
              <a:gd name="adj2" fmla="val 21567665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340768"/>
            <a:ext cx="8100392" cy="576064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European resource provider collaboration established first </a:t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dirty="0" smtClean="0">
                <a:solidFill>
                  <a:srgbClr val="002060"/>
                </a:solidFill>
              </a:rPr>
              <a:t>CA Coordination Group for e-Infrastructures in 2000</a:t>
            </a:r>
          </a:p>
          <a:p>
            <a:pPr lvl="1"/>
            <a:r>
              <a:rPr lang="en-GB" dirty="0" smtClean="0"/>
              <a:t>Leveraged on purpose existing PKI CAs where available</a:t>
            </a:r>
          </a:p>
          <a:p>
            <a:pPr lvl="1"/>
            <a:r>
              <a:rPr lang="en-GB" dirty="0" smtClean="0"/>
              <a:t>Global research needs resulted in the 2003 ‘Tokyo Accord’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002060"/>
                </a:solidFill>
              </a:rPr>
              <a:t>With start of production e-Infrastructures in 2004</a:t>
            </a:r>
          </a:p>
          <a:p>
            <a:pPr lvl="1"/>
            <a:r>
              <a:rPr lang="en-GB" dirty="0" smtClean="0"/>
              <a:t>EUGridPMA: national </a:t>
            </a:r>
            <a:r>
              <a:rPr lang="en-GB" dirty="0" smtClean="0"/>
              <a:t>(e-infra) identity services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plus major e-Infrastructures  &amp; TERENA</a:t>
            </a:r>
          </a:p>
          <a:p>
            <a:pPr lvl="1"/>
            <a:r>
              <a:rPr lang="en-GB" dirty="0" err="1" smtClean="0"/>
              <a:t>APGrid</a:t>
            </a:r>
            <a:r>
              <a:rPr lang="en-GB" dirty="0" smtClean="0"/>
              <a:t> and PRAGMA establish APGridPMA</a:t>
            </a:r>
          </a:p>
          <a:p>
            <a:pPr lvl="1"/>
            <a:r>
              <a:rPr lang="en-GB" dirty="0" smtClean="0"/>
              <a:t>Canada, Latin America and USA establish TAGPMA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bringing together resource providers, communities, </a:t>
            </a:r>
            <a:r>
              <a:rPr lang="en-US" dirty="0" smtClean="0">
                <a:solidFill>
                  <a:srgbClr val="002060"/>
                </a:solidFill>
              </a:rPr>
              <a:t>IdPs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 smtClean="0"/>
              <a:t>agree on global</a:t>
            </a:r>
            <a:r>
              <a:rPr lang="en-US" dirty="0"/>
              <a:t>, shared minimum requirements and assurance levels</a:t>
            </a:r>
          </a:p>
          <a:p>
            <a:pPr lvl="1"/>
            <a:r>
              <a:rPr lang="en-US" dirty="0"/>
              <a:t>inspired and coordinated by the needs of relying </a:t>
            </a:r>
            <a:r>
              <a:rPr lang="en-US" dirty="0" smtClean="0"/>
              <a:t>parties, who</a:t>
            </a:r>
            <a:br>
              <a:rPr lang="en-US" dirty="0" smtClean="0"/>
            </a:br>
            <a:r>
              <a:rPr lang="en-US" dirty="0" smtClean="0"/>
              <a:t>frequently </a:t>
            </a:r>
            <a:r>
              <a:rPr lang="en-US" i="1" dirty="0" smtClean="0"/>
              <a:t>co-support</a:t>
            </a:r>
            <a:r>
              <a:rPr lang="en-US" dirty="0" smtClean="0"/>
              <a:t> </a:t>
            </a:r>
            <a:r>
              <a:rPr lang="en-US" dirty="0" smtClean="0"/>
              <a:t>some of the identity management operations</a:t>
            </a: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Establishing PKI interworking: </a:t>
            </a:r>
            <a:r>
              <a:rPr lang="en-GB" dirty="0" smtClean="0">
                <a:solidFill>
                  <a:srgbClr val="0070C0"/>
                </a:solidFill>
              </a:rPr>
              <a:t>AP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C00000"/>
                </a:solidFill>
              </a:rPr>
              <a:t>EU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B050"/>
                </a:solidFill>
              </a:rPr>
              <a:t>TAG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6" name="Picture 5" descr="H:\Home\davidg\EUGridPMA\IGTF\IGTF-logos\IGTF_logo-interop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13" y="3847991"/>
            <a:ext cx="1707283" cy="7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Brace 6"/>
          <p:cNvSpPr/>
          <p:nvPr/>
        </p:nvSpPr>
        <p:spPr>
          <a:xfrm>
            <a:off x="7113189" y="3645024"/>
            <a:ext cx="97971" cy="113729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Interoperable Global Trust Federation</a:t>
            </a:r>
            <a:endParaRPr lang="en-US" dirty="0"/>
          </a:p>
        </p:txBody>
      </p:sp>
      <p:pic>
        <p:nvPicPr>
          <p:cNvPr id="3076" name="Picture 4" descr="H:\Home\davidg\EUGridPMA\Presentations\images\igtf-worldstatus-20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1484784"/>
            <a:ext cx="9144000" cy="432048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:\Home\davidg\EUGridPMA\IGTF\IGTF-logos\IGTF_logo-interop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05264"/>
            <a:ext cx="1707283" cy="7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5373216"/>
            <a:ext cx="15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+mj-lt"/>
              </a:rPr>
              <a:t>www.igtf.net</a:t>
            </a:r>
          </a:p>
        </p:txBody>
      </p:sp>
      <p:sp>
        <p:nvSpPr>
          <p:cNvPr id="2" name="Rectangle 1"/>
          <p:cNvSpPr/>
          <p:nvPr/>
        </p:nvSpPr>
        <p:spPr>
          <a:xfrm>
            <a:off x="3492871" y="5157192"/>
            <a:ext cx="396044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98929" y="5517232"/>
            <a:ext cx="1845071" cy="800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91880" y="5264040"/>
            <a:ext cx="56774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3 regional chapters: EMEA, Americas, AP</a:t>
            </a:r>
          </a:p>
          <a:p>
            <a:r>
              <a:rPr lang="en-US" dirty="0" smtClean="0">
                <a:latin typeface="+mj-lt"/>
              </a:rPr>
              <a:t>~ 90 Identity Providers (some leveraging a R&amp;E federation)</a:t>
            </a:r>
          </a:p>
          <a:p>
            <a:r>
              <a:rPr lang="en-US" dirty="0" smtClean="0">
                <a:latin typeface="+mj-lt"/>
              </a:rPr>
              <a:t>~ 10 international major relying parties</a:t>
            </a:r>
          </a:p>
          <a:p>
            <a:r>
              <a:rPr lang="en-US" dirty="0" smtClean="0">
                <a:latin typeface="+mj-lt"/>
              </a:rPr>
              <a:t>~ 60 countries / economic areas / extra-territorial orgs</a:t>
            </a:r>
          </a:p>
          <a:p>
            <a:r>
              <a:rPr lang="en-US" dirty="0" smtClean="0">
                <a:latin typeface="+mj-lt"/>
              </a:rPr>
              <a:t>&gt; 1000 relying service provider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36529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Federation </a:t>
            </a:r>
            <a:r>
              <a:rPr lang="en-GB" i="1" dirty="0" smtClean="0">
                <a:solidFill>
                  <a:srgbClr val="C00000"/>
                </a:solidFill>
              </a:rPr>
              <a:t>minimum requirements</a:t>
            </a:r>
            <a:r>
              <a:rPr lang="en-GB" dirty="0" smtClean="0">
                <a:solidFill>
                  <a:srgbClr val="C00000"/>
                </a:solidFill>
              </a:rPr>
              <a:t> (APs) </a:t>
            </a:r>
            <a:r>
              <a:rPr lang="en-GB" dirty="0" smtClean="0"/>
              <a:t>reflect specific</a:t>
            </a:r>
            <a:r>
              <a:rPr lang="en-GB" dirty="0" smtClean="0">
                <a:solidFill>
                  <a:srgbClr val="C00000"/>
                </a:solidFill>
              </a:rPr>
              <a:t/>
            </a:r>
            <a:br>
              <a:rPr lang="en-GB" dirty="0" smtClean="0">
                <a:solidFill>
                  <a:srgbClr val="C00000"/>
                </a:solidFill>
              </a:rPr>
            </a:br>
            <a:r>
              <a:rPr lang="en-GB" sz="2400" dirty="0" smtClean="0"/>
              <a:t>operational and security needs of </a:t>
            </a:r>
            <a:r>
              <a:rPr lang="en-GB" sz="2400" dirty="0" smtClean="0">
                <a:solidFill>
                  <a:srgbClr val="C00000"/>
                </a:solidFill>
              </a:rPr>
              <a:t>resource providers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differentiated </a:t>
            </a:r>
            <a:r>
              <a:rPr lang="en-GB" sz="2400" dirty="0" err="1" smtClean="0"/>
              <a:t>LoA</a:t>
            </a:r>
            <a:r>
              <a:rPr lang="en-GB" sz="2400" dirty="0" smtClean="0"/>
              <a:t> support:</a:t>
            </a:r>
            <a:endParaRPr lang="en-GB" sz="2400" dirty="0"/>
          </a:p>
          <a:p>
            <a:pPr lvl="1"/>
            <a:r>
              <a:rPr lang="en-GB" sz="2200" dirty="0" smtClean="0"/>
              <a:t>classic direct-vetting subscriber services</a:t>
            </a:r>
          </a:p>
          <a:p>
            <a:pPr lvl="1"/>
            <a:r>
              <a:rPr lang="en-GB" sz="2200" dirty="0" smtClean="0"/>
              <a:t>identity services leveraging (R&amp;E) </a:t>
            </a:r>
            <a:r>
              <a:rPr lang="en-GB" sz="2200" dirty="0" smtClean="0">
                <a:solidFill>
                  <a:srgbClr val="C00000"/>
                </a:solidFill>
              </a:rPr>
              <a:t>federations with ID vetting</a:t>
            </a:r>
          </a:p>
          <a:p>
            <a:pPr lvl="1"/>
            <a:endParaRPr lang="en-GB" sz="600" dirty="0" smtClean="0"/>
          </a:p>
          <a:p>
            <a:pPr lvl="1"/>
            <a:r>
              <a:rPr lang="en-GB" sz="2200" dirty="0" smtClean="0"/>
              <a:t>‘LoA1+’ </a:t>
            </a:r>
            <a:r>
              <a:rPr lang="en-GB" sz="2200" dirty="0" smtClean="0">
                <a:solidFill>
                  <a:srgbClr val="C00000"/>
                </a:solidFill>
              </a:rPr>
              <a:t>Identifier-Only </a:t>
            </a:r>
            <a:r>
              <a:rPr lang="en-GB" sz="2200" dirty="0">
                <a:solidFill>
                  <a:srgbClr val="C00000"/>
                </a:solidFill>
              </a:rPr>
              <a:t>T</a:t>
            </a:r>
            <a:r>
              <a:rPr lang="en-GB" sz="2200" dirty="0" smtClean="0">
                <a:solidFill>
                  <a:srgbClr val="C00000"/>
                </a:solidFill>
              </a:rPr>
              <a:t>rust Assurance 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– </a:t>
            </a:r>
            <a:r>
              <a:rPr lang="en-GB" sz="2200" i="1" dirty="0" smtClean="0"/>
              <a:t>if relying party has other ways to vet its users, allow for </a:t>
            </a:r>
            <a:br>
              <a:rPr lang="en-GB" sz="2200" i="1" dirty="0" smtClean="0"/>
            </a:br>
            <a:r>
              <a:rPr lang="en-GB" sz="2200" i="1" dirty="0" smtClean="0"/>
              <a:t>lower-assurance identifiers, thus enabling more federations as ID source</a:t>
            </a:r>
            <a:endParaRPr lang="en-GB" sz="2600" b="1" dirty="0" smtClean="0"/>
          </a:p>
          <a:p>
            <a:endParaRPr lang="en-GB" sz="600" b="1" dirty="0" smtClean="0"/>
          </a:p>
          <a:p>
            <a:r>
              <a:rPr lang="en-GB" dirty="0" smtClean="0"/>
              <a:t>‘research-inspired’ </a:t>
            </a:r>
            <a:r>
              <a:rPr lang="en-GB" dirty="0" smtClean="0">
                <a:solidFill>
                  <a:srgbClr val="C00000"/>
                </a:solidFill>
              </a:rPr>
              <a:t>trust verification process</a:t>
            </a:r>
            <a:r>
              <a:rPr lang="en-GB" dirty="0" smtClean="0"/>
              <a:t>: self-audits, </a:t>
            </a:r>
            <a:br>
              <a:rPr lang="en-GB" dirty="0" smtClean="0"/>
            </a:br>
            <a:r>
              <a:rPr lang="en-GB" dirty="0" smtClean="0"/>
              <a:t>peer-review, transparent open policies and processes</a:t>
            </a:r>
          </a:p>
          <a:p>
            <a:pPr lvl="1"/>
            <a:r>
              <a:rPr lang="en-GB" dirty="0" smtClean="0"/>
              <a:t>‘meet or exceed’ required minimum standards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Minimum requirements: assurance profiles</a:t>
            </a:r>
            <a:endParaRPr lang="en-US" dirty="0"/>
          </a:p>
        </p:txBody>
      </p:sp>
      <p:pic>
        <p:nvPicPr>
          <p:cNvPr id="6" name="Picture 5" descr="H:\Home\davidg\EUGridPMA\IGTF\IGTF-logos\IGTF_logo-interop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62" y="6237312"/>
            <a:ext cx="1240616" cy="57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6237312"/>
            <a:ext cx="2242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+mj-lt"/>
              </a:rPr>
              <a:t>www.igtf.net/ap/loa</a:t>
            </a:r>
          </a:p>
        </p:txBody>
      </p:sp>
    </p:spTree>
    <p:extLst>
      <p:ext uri="{BB962C8B-B14F-4D97-AF65-F5344CB8AC3E}">
        <p14:creationId xmlns:p14="http://schemas.microsoft.com/office/powerpoint/2010/main" val="73398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1652736"/>
            <a:ext cx="7890842" cy="4800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Vetting and assurance – for identity and attributes</a:t>
            </a:r>
          </a:p>
          <a:p>
            <a:pPr lvl="1"/>
            <a:r>
              <a:rPr lang="en-GB" dirty="0"/>
              <a:t>vetting rules and data quality</a:t>
            </a:r>
          </a:p>
          <a:p>
            <a:pPr lvl="1"/>
            <a:r>
              <a:rPr lang="en-GB" dirty="0"/>
              <a:t>expiration and renewal</a:t>
            </a:r>
          </a:p>
          <a:p>
            <a:pPr lvl="1"/>
            <a:r>
              <a:rPr lang="en-GB" dirty="0"/>
              <a:t>revocation and incident containment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Operational requirements for identity providers</a:t>
            </a:r>
          </a:p>
          <a:p>
            <a:pPr lvl="1"/>
            <a:r>
              <a:rPr lang="en-GB" dirty="0"/>
              <a:t>operating environment and site security</a:t>
            </a:r>
          </a:p>
          <a:p>
            <a:pPr lvl="1"/>
            <a:r>
              <a:rPr lang="en-GB" dirty="0"/>
              <a:t>staff qualification and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Publication and audits</a:t>
            </a:r>
          </a:p>
          <a:p>
            <a:pPr lvl="1"/>
            <a:r>
              <a:rPr lang="en-GB" dirty="0"/>
              <a:t>openness of policy, practices and meta-data</a:t>
            </a:r>
          </a:p>
          <a:p>
            <a:pPr lvl="1"/>
            <a:r>
              <a:rPr lang="en-GB" dirty="0"/>
              <a:t>review and auditing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Privacy and confidentiality guarantees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Compromise, disaster recovery and business </a:t>
            </a:r>
            <a:r>
              <a:rPr lang="en-GB" dirty="0" smtClean="0">
                <a:solidFill>
                  <a:srgbClr val="002060"/>
                </a:solidFill>
              </a:rPr>
              <a:t>continuity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Assurance Profiles – declaration of consistency towards Relying Parties</a:t>
            </a:r>
            <a:endParaRPr lang="en-US" sz="3600" dirty="0"/>
          </a:p>
        </p:txBody>
      </p:sp>
      <p:pic>
        <p:nvPicPr>
          <p:cNvPr id="4" name="Picture 3" descr="H:\Home\davidg\EUGridPMA\IGTF\IGTF-logos\IGTF_logo-interop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524657"/>
            <a:ext cx="662064" cy="3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7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IGTF itself works on peer review process</a:t>
            </a:r>
          </a:p>
          <a:p>
            <a:r>
              <a:rPr lang="en-US" dirty="0" smtClean="0"/>
              <a:t>Supported by self-assessments shared with the peer group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82550" indent="0">
              <a:buNone/>
            </a:pPr>
            <a:endParaRPr lang="en-US" dirty="0" smtClean="0"/>
          </a:p>
          <a:p>
            <a:pPr marL="82550" indent="0">
              <a:buNone/>
            </a:pPr>
            <a:endParaRPr lang="en-US" dirty="0"/>
          </a:p>
          <a:p>
            <a:r>
              <a:rPr lang="en-US" dirty="0" smtClean="0"/>
              <a:t>Depending on the RP risk assessment, </a:t>
            </a:r>
            <a:br>
              <a:rPr lang="en-US" dirty="0" smtClean="0"/>
            </a:br>
            <a:r>
              <a:rPr lang="en-US" dirty="0" smtClean="0"/>
              <a:t>for identified use cases this is actually sufficient </a:t>
            </a:r>
            <a:r>
              <a:rPr lang="en-US" dirty="0" err="1" smtClean="0"/>
              <a:t>LoA</a:t>
            </a:r>
            <a:endParaRPr lang="en-US" dirty="0" smtClean="0"/>
          </a:p>
          <a:p>
            <a:r>
              <a:rPr lang="en-US" dirty="0" smtClean="0"/>
              <a:t>Especially when there are complementary </a:t>
            </a:r>
            <a:br>
              <a:rPr lang="en-US" dirty="0" smtClean="0"/>
            </a:br>
            <a:r>
              <a:rPr lang="en-US" dirty="0" smtClean="0"/>
              <a:t>sources of assurance: community attributes, ‘reputation’, 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Engendering trust through </a:t>
            </a:r>
            <a:br>
              <a:rPr lang="en-US" sz="3600" dirty="0" smtClean="0"/>
            </a:br>
            <a:r>
              <a:rPr lang="en-US" sz="3600" dirty="0" smtClean="0"/>
              <a:t>transparent processes and procedures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4680520" cy="207778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6176" y="6559460"/>
            <a:ext cx="29803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latin typeface="+mj-lt"/>
              </a:rPr>
              <a:t>Image: EUGridPMA Plenary Meeting, Amsterdam 2009</a:t>
            </a:r>
          </a:p>
        </p:txBody>
      </p:sp>
    </p:spTree>
    <p:extLst>
      <p:ext uri="{BB962C8B-B14F-4D97-AF65-F5344CB8AC3E}">
        <p14:creationId xmlns:p14="http://schemas.microsoft.com/office/powerpoint/2010/main" val="4360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:\Home\davidg\ConfAndPapers\EWTI2015\bridgeCA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3" y="2132856"/>
            <a:ext cx="5092203" cy="367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Title 12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Cryptographic PKI bridging</a:t>
            </a:r>
            <a:endParaRPr lang="en-US" dirty="0"/>
          </a:p>
        </p:txBody>
      </p:sp>
      <p:sp>
        <p:nvSpPr>
          <p:cNvPr id="4096" name="TextBox 4095"/>
          <p:cNvSpPr txBox="1"/>
          <p:nvPr/>
        </p:nvSpPr>
        <p:spPr>
          <a:xfrm>
            <a:off x="969004" y="1548075"/>
            <a:ext cx="755418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+mj-lt"/>
              </a:rPr>
              <a:t>Organisations</a:t>
            </a:r>
            <a:r>
              <a:rPr lang="en-US" sz="2000" b="1" dirty="0" smtClean="0">
                <a:latin typeface="+mj-lt"/>
              </a:rPr>
              <a:t> typically act as </a:t>
            </a:r>
            <a:r>
              <a:rPr lang="en-US" sz="2000" b="1" i="1" dirty="0" smtClean="0">
                <a:latin typeface="+mj-lt"/>
              </a:rPr>
              <a:t>both</a:t>
            </a:r>
            <a:r>
              <a:rPr lang="en-US" sz="2000" b="1" dirty="0" smtClean="0">
                <a:latin typeface="+mj-lt"/>
              </a:rPr>
              <a:t> CA (</a:t>
            </a:r>
            <a:r>
              <a:rPr lang="en-US" sz="2000" b="1" dirty="0" err="1" smtClean="0">
                <a:latin typeface="+mj-lt"/>
              </a:rPr>
              <a:t>IdP</a:t>
            </a:r>
            <a:r>
              <a:rPr lang="en-US" sz="2000" b="1" dirty="0" smtClean="0">
                <a:latin typeface="+mj-lt"/>
              </a:rPr>
              <a:t>) </a:t>
            </a:r>
            <a:r>
              <a:rPr lang="en-US" sz="2000" b="1" i="1" dirty="0" smtClean="0">
                <a:latin typeface="+mj-lt"/>
              </a:rPr>
              <a:t>and</a:t>
            </a:r>
            <a:r>
              <a:rPr lang="en-US" sz="2000" b="1" dirty="0" smtClean="0">
                <a:latin typeface="+mj-lt"/>
              </a:rPr>
              <a:t> Relying Party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Technically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path discovery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permissible ‘naming’ defined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in the cross-signing certs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policy mapping is done 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in the bridges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Bridges take care of policy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responsibility for their </a:t>
            </a:r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r>
              <a:rPr lang="en-US" sz="2000" dirty="0" smtClean="0">
                <a:latin typeface="+mj-lt"/>
              </a:rPr>
              <a:t>trusting connected CAs </a:t>
            </a:r>
            <a:r>
              <a:rPr lang="en-US" sz="2000" i="1" dirty="0" smtClean="0">
                <a:latin typeface="+mj-lt"/>
              </a:rPr>
              <a:t>and </a:t>
            </a:r>
            <a:r>
              <a:rPr lang="en-US" sz="2000" dirty="0" smtClean="0">
                <a:latin typeface="+mj-lt"/>
              </a:rPr>
              <a:t>RPs</a:t>
            </a:r>
          </a:p>
          <a:p>
            <a:endParaRPr lang="en-US" sz="2000" dirty="0" smtClean="0">
              <a:latin typeface="+mj-lt"/>
            </a:endParaRPr>
          </a:p>
        </p:txBody>
      </p:sp>
      <p:cxnSp>
        <p:nvCxnSpPr>
          <p:cNvPr id="4100" name="Straight Connector 4099"/>
          <p:cNvCxnSpPr/>
          <p:nvPr/>
        </p:nvCxnSpPr>
        <p:spPr>
          <a:xfrm>
            <a:off x="4808389" y="2708920"/>
            <a:ext cx="720080" cy="216024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5528469" y="2924944"/>
            <a:ext cx="2448272" cy="2376264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7184653" y="5280640"/>
            <a:ext cx="792088" cy="297572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11405" y="4421872"/>
            <a:ext cx="720080" cy="21602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716016" y="4637896"/>
            <a:ext cx="615469" cy="42672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7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216" y="1479350"/>
            <a:ext cx="24479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222040"/>
            <a:ext cx="18573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as a global distributed enterprise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0233" y="1479350"/>
            <a:ext cx="2571768" cy="260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48" y="5227910"/>
            <a:ext cx="17145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960018"/>
            <a:ext cx="2258394" cy="152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527348" y="3570918"/>
            <a:ext cx="4009307" cy="2543277"/>
            <a:chOff x="4860032" y="549704"/>
            <a:chExt cx="4082889" cy="2517403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549704"/>
              <a:ext cx="4082889" cy="2517403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7329674" y="549704"/>
              <a:ext cx="1613247" cy="182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i="1" dirty="0" smtClean="0">
                  <a:solidFill>
                    <a:srgbClr val="800000"/>
                  </a:solidFill>
                  <a:latin typeface="+mj-lt"/>
                </a:rPr>
                <a:t>Slide: Nicole </a:t>
              </a:r>
              <a:r>
                <a:rPr lang="en-US" sz="600" i="1" dirty="0" err="1" smtClean="0">
                  <a:solidFill>
                    <a:srgbClr val="800000"/>
                  </a:solidFill>
                  <a:latin typeface="+mj-lt"/>
                </a:rPr>
                <a:t>Gregoire</a:t>
              </a:r>
              <a:r>
                <a:rPr lang="en-US" sz="600" i="1" dirty="0" smtClean="0">
                  <a:solidFill>
                    <a:srgbClr val="800000"/>
                  </a:solidFill>
                  <a:latin typeface="+mj-lt"/>
                </a:rPr>
                <a:t>, </a:t>
              </a:r>
              <a:r>
                <a:rPr lang="en-US" sz="600" i="1" dirty="0" err="1" smtClean="0">
                  <a:solidFill>
                    <a:srgbClr val="800000"/>
                  </a:solidFill>
                  <a:latin typeface="+mj-lt"/>
                </a:rPr>
                <a:t>SURFnet</a:t>
              </a:r>
              <a:r>
                <a:rPr lang="en-US" sz="600" i="1" dirty="0" smtClean="0">
                  <a:solidFill>
                    <a:srgbClr val="800000"/>
                  </a:solidFill>
                  <a:latin typeface="+mj-lt"/>
                </a:rPr>
                <a:t> for EYR3, CC-BY</a:t>
              </a: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9609" y="2307605"/>
            <a:ext cx="2893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b="1" dirty="0" smtClean="0"/>
              <a:t>Aerospace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air flow and stress</a:t>
            </a:r>
            <a:endParaRPr lang="en-US" altLang="en-US" dirty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259632" y="1340768"/>
            <a:ext cx="2546666" cy="369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b="1" dirty="0"/>
              <a:t>Climate modelling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-18756" y="4625518"/>
            <a:ext cx="33123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/>
            <a:r>
              <a:rPr lang="en-US" altLang="en-US" b="1" dirty="0"/>
              <a:t>Flood </a:t>
            </a:r>
            <a:r>
              <a:rPr lang="en-US" altLang="en-US" b="1" dirty="0" smtClean="0"/>
              <a:t>prediction &amp;</a:t>
            </a:r>
          </a:p>
          <a:p>
            <a:pPr algn="r"/>
            <a:r>
              <a:rPr lang="en-US" altLang="en-US" b="1" dirty="0" smtClean="0"/>
              <a:t>disaster mitigation</a:t>
            </a:r>
            <a:endParaRPr lang="en-US" altLang="en-US" b="1" dirty="0"/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4644008" y="6167045"/>
            <a:ext cx="26788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/>
            <a:r>
              <a:rPr lang="en-US" altLang="en-US" b="1" dirty="0" smtClean="0"/>
              <a:t>Global data flows for genomics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6403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57192"/>
            <a:ext cx="1516758" cy="160488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1268760"/>
            <a:ext cx="8136904" cy="4800600"/>
          </a:xfrm>
        </p:spPr>
        <p:txBody>
          <a:bodyPr/>
          <a:lstStyle/>
          <a:p>
            <a:pPr marL="8255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Once role separation is </a:t>
            </a:r>
            <a:r>
              <a:rPr lang="en-US" dirty="0" err="1" smtClean="0">
                <a:solidFill>
                  <a:srgbClr val="002060"/>
                </a:solidFill>
              </a:rPr>
              <a:t>recognised</a:t>
            </a:r>
            <a:r>
              <a:rPr lang="en-US" dirty="0" smtClean="0">
                <a:solidFill>
                  <a:srgbClr val="002060"/>
                </a:solidFill>
              </a:rPr>
              <a:t>, federation is simple</a:t>
            </a:r>
          </a:p>
          <a:p>
            <a:pPr marL="355600" indent="-273050">
              <a:buFont typeface="+mj-lt"/>
              <a:buAutoNum type="arabicPeriod"/>
            </a:pPr>
            <a:r>
              <a:rPr lang="en-US" sz="2000" b="1" dirty="0" err="1" smtClean="0"/>
              <a:t>composable</a:t>
            </a:r>
            <a:r>
              <a:rPr lang="en-US" sz="2000" b="1" dirty="0" smtClean="0"/>
              <a:t> - and removable - assurance-tagged </a:t>
            </a:r>
            <a:r>
              <a:rPr lang="en-US" sz="2000" dirty="0" smtClean="0"/>
              <a:t>trust anchor lists</a:t>
            </a:r>
          </a:p>
          <a:p>
            <a:pPr marL="355600" indent="-273050">
              <a:buFont typeface="+mj-lt"/>
              <a:buAutoNum type="arabicPeriod"/>
            </a:pPr>
            <a:endParaRPr lang="en-US" sz="2000" dirty="0" smtClean="0"/>
          </a:p>
          <a:p>
            <a:pPr marL="355600" indent="-273050">
              <a:buFont typeface="+mj-lt"/>
              <a:buAutoNum type="arabicPeriod"/>
            </a:pPr>
            <a:endParaRPr lang="en-US" sz="2000" dirty="0"/>
          </a:p>
          <a:p>
            <a:pPr marL="355600" indent="-273050">
              <a:buFont typeface="+mj-lt"/>
              <a:buAutoNum type="arabicPeriod"/>
            </a:pPr>
            <a:endParaRPr lang="en-US" sz="2000" dirty="0" smtClean="0"/>
          </a:p>
          <a:p>
            <a:pPr marL="355600" indent="-273050">
              <a:buFont typeface="+mj-lt"/>
              <a:buAutoNum type="arabicPeriod"/>
            </a:pPr>
            <a:endParaRPr lang="en-US" sz="2000" dirty="0" smtClean="0"/>
          </a:p>
          <a:p>
            <a:pPr marL="355600" indent="-273050">
              <a:buFont typeface="+mj-lt"/>
              <a:buAutoNum type="arabicPeriod"/>
            </a:pPr>
            <a:endParaRPr lang="en-US" sz="2000" dirty="0" smtClean="0"/>
          </a:p>
          <a:p>
            <a:pPr marL="355600" indent="-273050">
              <a:buFont typeface="+mj-lt"/>
              <a:buAutoNum type="arabicPeriod"/>
            </a:pPr>
            <a:r>
              <a:rPr lang="en-US" sz="2000" dirty="0" smtClean="0"/>
              <a:t>mechanism to </a:t>
            </a:r>
            <a:r>
              <a:rPr lang="en-US" sz="2000" b="1" dirty="0" smtClean="0"/>
              <a:t>distribute trust-anchor (meta) data </a:t>
            </a:r>
            <a:r>
              <a:rPr lang="en-US" sz="2000" dirty="0" smtClean="0"/>
              <a:t>via the federation</a:t>
            </a:r>
            <a:endParaRPr lang="en-US" sz="2000" b="1" dirty="0" smtClean="0"/>
          </a:p>
          <a:p>
            <a:pPr marL="355600" indent="-273050">
              <a:buFont typeface="+mj-lt"/>
              <a:buAutoNum type="arabicPeriod"/>
            </a:pPr>
            <a:r>
              <a:rPr lang="en-US" sz="2000" dirty="0" smtClean="0"/>
              <a:t>provide controls that </a:t>
            </a:r>
            <a:r>
              <a:rPr lang="en-US" sz="2000" b="1" dirty="0" smtClean="0"/>
              <a:t>permit the RP</a:t>
            </a:r>
            <a:r>
              <a:rPr lang="en-US" sz="2000" dirty="0" smtClean="0"/>
              <a:t> – under its own policy – to trust only those elements that </a:t>
            </a:r>
            <a:r>
              <a:rPr lang="en-US" sz="2000" b="1" dirty="0" smtClean="0"/>
              <a:t>match its risk profile</a:t>
            </a:r>
          </a:p>
          <a:p>
            <a:pPr lvl="1"/>
            <a:r>
              <a:rPr lang="en-US" dirty="0" smtClean="0"/>
              <a:t>based </a:t>
            </a:r>
            <a:r>
              <a:rPr lang="en-US" dirty="0" smtClean="0"/>
              <a:t>on </a:t>
            </a:r>
            <a:r>
              <a:rPr lang="en-US" b="1" dirty="0" smtClean="0">
                <a:solidFill>
                  <a:srgbClr val="800000"/>
                </a:solidFill>
              </a:rPr>
              <a:t>assurance profiles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expressed </a:t>
            </a:r>
            <a:r>
              <a:rPr lang="en-US" dirty="0" smtClean="0"/>
              <a:t>as </a:t>
            </a:r>
            <a:r>
              <a:rPr lang="en-US" dirty="0" smtClean="0"/>
              <a:t>accreditation </a:t>
            </a:r>
            <a:r>
              <a:rPr lang="en-US" dirty="0" smtClean="0"/>
              <a:t>trust marks</a:t>
            </a:r>
          </a:p>
          <a:p>
            <a:pPr lvl="1"/>
            <a:r>
              <a:rPr lang="en-US" dirty="0" smtClean="0"/>
              <a:t>based </a:t>
            </a:r>
            <a:r>
              <a:rPr lang="en-US" dirty="0" smtClean="0"/>
              <a:t>on </a:t>
            </a:r>
            <a:r>
              <a:rPr lang="en-US" dirty="0" smtClean="0">
                <a:solidFill>
                  <a:srgbClr val="800000"/>
                </a:solidFill>
              </a:rPr>
              <a:t>relying party defined </a:t>
            </a:r>
            <a:r>
              <a:rPr lang="en-US" b="1" dirty="0" smtClean="0">
                <a:solidFill>
                  <a:srgbClr val="800000"/>
                </a:solidFill>
              </a:rPr>
              <a:t>namespace constraints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dirty="0" smtClean="0"/>
              <a:t>to set trust </a:t>
            </a:r>
            <a:r>
              <a:rPr lang="en-US" b="1" dirty="0" smtClean="0"/>
              <a:t>scope</a:t>
            </a:r>
            <a:r>
              <a:rPr lang="en-US" dirty="0" smtClean="0"/>
              <a:t> and global uniqueness of identifiers in the </a:t>
            </a:r>
            <a:r>
              <a:rPr lang="en-US" dirty="0" smtClean="0"/>
              <a:t>federation</a:t>
            </a:r>
          </a:p>
          <a:p>
            <a:pPr lvl="1"/>
            <a:r>
              <a:rPr lang="en-US" dirty="0" smtClean="0"/>
              <a:t>permit subject-based </a:t>
            </a:r>
            <a:r>
              <a:rPr lang="en-US" b="1" dirty="0" smtClean="0"/>
              <a:t>policy decisions </a:t>
            </a:r>
            <a:r>
              <a:rPr lang="en-US" dirty="0" smtClean="0"/>
              <a:t>(on name, issuer, attributes)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Rendering a PKI federation as</a:t>
            </a:r>
            <a:r>
              <a:rPr lang="en-US" sz="3600" dirty="0"/>
              <a:t> </a:t>
            </a:r>
            <a:r>
              <a:rPr lang="en-US" sz="3600" dirty="0" smtClean="0"/>
              <a:t>a Policy Bridge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6581024"/>
            <a:ext cx="6419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  <a:latin typeface="+mj-lt"/>
              </a:rPr>
              <a:t>https://dl.igtf.net/distribution/current, https://</a:t>
            </a:r>
            <a:r>
              <a:rPr lang="en-US" sz="1600" i="1" dirty="0" smtClean="0">
                <a:solidFill>
                  <a:srgbClr val="002060"/>
                </a:solidFill>
                <a:latin typeface="+mj-lt"/>
              </a:rPr>
              <a:t>www.ogf.org/documents/GFD.189.pdf</a:t>
            </a:r>
            <a:endParaRPr lang="en-US" sz="1600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22" y="2204864"/>
            <a:ext cx="603740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40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36912"/>
            <a:ext cx="356148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5493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Collaboration is based on Bridging Trust!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36512" y="6639163"/>
            <a:ext cx="2214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rgbClr val="002060"/>
                </a:solidFill>
                <a:latin typeface="+mj-lt"/>
              </a:rPr>
              <a:t>SLCS/MICS graphic: Jan Meijer, UNINETT</a:t>
            </a:r>
          </a:p>
        </p:txBody>
      </p:sp>
      <p:pic>
        <p:nvPicPr>
          <p:cNvPr id="11267" name="Picture 3" descr="H:\Home\davidg\EUGridPMA\Presentations\images\map-pma-emea-afr-gis-fedauth-201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9306"/>
            <a:ext cx="6732241" cy="445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28212" y="4077072"/>
            <a:ext cx="1931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latin typeface="+mj-lt"/>
              </a:rPr>
              <a:t>GEANT  TCS</a:t>
            </a:r>
          </a:p>
          <a:p>
            <a:pPr algn="r"/>
            <a:r>
              <a:rPr lang="en-US" i="1" dirty="0" smtClean="0">
                <a:latin typeface="+mj-lt"/>
              </a:rPr>
              <a:t>DFN AAI SLCS</a:t>
            </a:r>
          </a:p>
          <a:p>
            <a:pPr algn="r"/>
            <a:r>
              <a:rPr lang="en-US" i="1" dirty="0" err="1" smtClean="0">
                <a:latin typeface="+mj-lt"/>
              </a:rPr>
              <a:t>CILogon</a:t>
            </a:r>
            <a:r>
              <a:rPr lang="en-US" i="1" dirty="0" smtClean="0">
                <a:latin typeface="+mj-lt"/>
              </a:rPr>
              <a:t> Basic, Silver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7" y="4619325"/>
            <a:ext cx="3960439" cy="197793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387577" y="5445224"/>
            <a:ext cx="5648919" cy="5232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‘and trust is technology agnostic’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148551"/>
            <a:ext cx="219822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+mj-lt"/>
              </a:rPr>
              <a:t>Policy bridges are fairly common</a:t>
            </a:r>
            <a:r>
              <a:rPr lang="en-US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i="1" dirty="0" smtClean="0">
                <a:solidFill>
                  <a:srgbClr val="002060"/>
                </a:solidFill>
                <a:latin typeface="+mj-lt"/>
              </a:rPr>
              <a:t>… in various technologies and scenarios </a:t>
            </a:r>
            <a:r>
              <a:rPr lang="en-US" i="1" dirty="0" smtClean="0">
                <a:solidFill>
                  <a:srgbClr val="002060"/>
                </a:solidFill>
                <a:latin typeface="+mj-lt"/>
              </a:rPr>
              <a:t>…</a:t>
            </a:r>
            <a:endParaRPr lang="en-US" i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64" y="1741581"/>
            <a:ext cx="3366121" cy="156196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51460" y="6516052"/>
            <a:ext cx="2138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Image: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Bryan Tong Minh, CC-BY-SA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/>
            </a:r>
            <a:b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en-US" sz="900" dirty="0" err="1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Oosterscheldekering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900" dirty="0" err="1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Rijkswaterstaat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, NL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83467" y="1700808"/>
            <a:ext cx="267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j-lt"/>
              </a:rPr>
              <a:t>Bridging bridged trust fabrics</a:t>
            </a:r>
            <a:endParaRPr lang="en-US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35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192088" y="3266753"/>
            <a:ext cx="4748064" cy="1500187"/>
          </a:xfrm>
        </p:spPr>
        <p:txBody>
          <a:bodyPr/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www.igtf.net</a:t>
            </a:r>
          </a:p>
          <a:p>
            <a:r>
              <a:rPr lang="en-GB" sz="1600" b="1" dirty="0" smtClean="0"/>
              <a:t>Interoperable Global </a:t>
            </a:r>
            <a:br>
              <a:rPr lang="en-GB" sz="1600" b="1" dirty="0" smtClean="0"/>
            </a:br>
            <a:r>
              <a:rPr lang="en-GB" sz="1600" b="1" dirty="0" smtClean="0"/>
              <a:t>Trust Federation</a:t>
            </a:r>
            <a:endParaRPr lang="en-US" sz="1600" b="1" dirty="0"/>
          </a:p>
        </p:txBody>
      </p:sp>
      <p:pic>
        <p:nvPicPr>
          <p:cNvPr id="4" name="Picture 2" descr="H:\Home\davidg\EUGridPMA\ic-100x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689" y="2563230"/>
            <a:ext cx="924047" cy="397340"/>
          </a:xfrm>
          <a:prstGeom prst="rect">
            <a:avLst/>
          </a:prstGeom>
          <a:noFill/>
        </p:spPr>
      </p:pic>
      <p:pic>
        <p:nvPicPr>
          <p:cNvPr id="5" name="Picture 3" descr="H:\Home\davidg\EUGridPMA\IGTF\IGTF-logos\APGridPMA-large-transparen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063" y="2232261"/>
            <a:ext cx="924047" cy="233131"/>
          </a:xfrm>
          <a:prstGeom prst="rect">
            <a:avLst/>
          </a:prstGeom>
          <a:noFill/>
        </p:spPr>
      </p:pic>
      <p:pic>
        <p:nvPicPr>
          <p:cNvPr id="6" name="Picture 4" descr="H:\Home\davidg\EUGridPMA\IGTF\IGTF-logos\TAGPMA-transparen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1689" y="3112546"/>
            <a:ext cx="821909" cy="676494"/>
          </a:xfrm>
          <a:prstGeom prst="rect">
            <a:avLst/>
          </a:prstGeom>
          <a:noFill/>
        </p:spPr>
      </p:pic>
      <p:pic>
        <p:nvPicPr>
          <p:cNvPr id="1026" name="Picture 2" descr="H:\Home\davidg\EUGridPMA\IGTF\IGTF-logos\IGTF_logo_noacro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689" y="4797152"/>
            <a:ext cx="2076175" cy="78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:\Home\davidg\Nikhef\AdminFormalities\Logo2014\nikhef-logo-final\logo-nikhef-2015-compact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97152"/>
            <a:ext cx="1855480" cy="80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7"/>
          <p:cNvSpPr txBox="1">
            <a:spLocks/>
          </p:cNvSpPr>
          <p:nvPr/>
        </p:nvSpPr>
        <p:spPr bwMode="auto">
          <a:xfrm>
            <a:off x="4211960" y="3267228"/>
            <a:ext cx="4748064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en-GB" b="1" dirty="0" smtClean="0">
                <a:solidFill>
                  <a:srgbClr val="C00000"/>
                </a:solidFill>
              </a:rPr>
              <a:t>davidg@nikhef.nl</a:t>
            </a:r>
          </a:p>
          <a:p>
            <a:pPr algn="r"/>
            <a:r>
              <a:rPr lang="en-GB" b="1" dirty="0" smtClean="0"/>
              <a:t>Dutch National Institute </a:t>
            </a:r>
            <a:br>
              <a:rPr lang="en-GB" b="1" dirty="0" smtClean="0"/>
            </a:br>
            <a:r>
              <a:rPr lang="en-GB" b="1" dirty="0" smtClean="0"/>
              <a:t>for Subatomic Physics</a:t>
            </a:r>
            <a:endParaRPr lang="en-US" b="1" dirty="0"/>
          </a:p>
        </p:txBody>
      </p:sp>
      <p:pic>
        <p:nvPicPr>
          <p:cNvPr id="10" name="Picture 4" descr="Creative Commons Licen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364" y="6273230"/>
            <a:ext cx="553204" cy="19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27984" y="6423719"/>
            <a:ext cx="4680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except where otherwise noted on images</a:t>
            </a:r>
          </a:p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logos owned by respective trademark holders and used as citations only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1004" y="6423718"/>
            <a:ext cx="25667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Image: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Bryan Tong Minh, CC-BY-SA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/>
            </a:r>
            <a:b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Oosterscheldekering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Rijkswaterstaat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, NL</a:t>
            </a:r>
          </a:p>
        </p:txBody>
      </p:sp>
    </p:spTree>
    <p:extLst>
      <p:ext uri="{BB962C8B-B14F-4D97-AF65-F5344CB8AC3E}">
        <p14:creationId xmlns:p14="http://schemas.microsoft.com/office/powerpoint/2010/main" val="16002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davidg\Desktop\Trans\dataflow-glob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700" y="2229483"/>
            <a:ext cx="2514216" cy="23512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intended outcome …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80" y="4869160"/>
            <a:ext cx="2219592" cy="178550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14746"/>
            <a:ext cx="2592288" cy="103352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p Arrow 5"/>
          <p:cNvSpPr/>
          <p:nvPr/>
        </p:nvSpPr>
        <p:spPr>
          <a:xfrm>
            <a:off x="683568" y="3981674"/>
            <a:ext cx="216024" cy="1198071"/>
          </a:xfrm>
          <a:prstGeom prst="upArrow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92518"/>
            <a:ext cx="657023" cy="6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41858"/>
            <a:ext cx="2329555" cy="13128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52" y="1157130"/>
            <a:ext cx="3758248" cy="223652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1" y="3592518"/>
            <a:ext cx="881821" cy="38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:\Home\davidg\Nikhef\images\local\20060814\IMG_264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61295" y="3758608"/>
            <a:ext cx="597532" cy="796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5" name="Picture 11" descr="https://upload.wikimedia.org/wikipedia/en/archive/e/ed/20131011153017%21Nobel_Priz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885935"/>
            <a:ext cx="969577" cy="95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cms-docdb.cern.ch/cgi-bin/PublicDocDB/RetrieveFile?docid=3045&amp;filename=CMS-Color.gif&amp;version=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83" y="3592518"/>
            <a:ext cx="388673" cy="38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662" y="1220559"/>
            <a:ext cx="202106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latin typeface="+mj-lt"/>
              </a:rPr>
              <a:t>2x3000 physicists</a:t>
            </a:r>
          </a:p>
          <a:p>
            <a:pPr algn="r"/>
            <a:r>
              <a:rPr lang="en-US" i="1" dirty="0" smtClean="0">
                <a:latin typeface="+mj-lt"/>
              </a:rPr>
              <a:t>&gt;10k technical staff</a:t>
            </a:r>
          </a:p>
          <a:p>
            <a:pPr algn="r"/>
            <a:r>
              <a:rPr lang="en-US" b="1" i="1" dirty="0" smtClean="0">
                <a:solidFill>
                  <a:srgbClr val="800000"/>
                </a:solidFill>
                <a:latin typeface="+mj-lt"/>
              </a:rPr>
              <a:t>150 institutes</a:t>
            </a:r>
            <a:br>
              <a:rPr lang="en-US" b="1" i="1" dirty="0" smtClean="0">
                <a:solidFill>
                  <a:srgbClr val="800000"/>
                </a:solidFill>
                <a:latin typeface="+mj-lt"/>
              </a:rPr>
            </a:br>
            <a:r>
              <a:rPr lang="en-US" b="1" i="1" dirty="0" smtClean="0">
                <a:solidFill>
                  <a:srgbClr val="800000"/>
                </a:solidFill>
                <a:latin typeface="+mj-lt"/>
              </a:rPr>
              <a:t>50 countries/areas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9110" y="5301208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2-3 people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88024" y="5147900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2 people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8116">
            <a:off x="2005646" y="1943886"/>
            <a:ext cx="236164" cy="91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98" y="3758369"/>
            <a:ext cx="1852565" cy="123584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70979">
            <a:off x="7415625" y="4859358"/>
            <a:ext cx="236164" cy="91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6911163" y="1338287"/>
            <a:ext cx="236164" cy="91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archive.isgtw.org/images/2010/WLC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6" r="6990"/>
          <a:stretch/>
        </p:blipFill>
        <p:spPr bwMode="auto">
          <a:xfrm>
            <a:off x="-10856" y="183953"/>
            <a:ext cx="9154855" cy="667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8015" y="620688"/>
            <a:ext cx="8199681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Organisations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participating in the global collaboration of e-Infrastructures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2492896"/>
            <a:ext cx="6156942" cy="2062103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Even just for wLCG, supporting the CERN LHC </a:t>
            </a:r>
            <a:r>
              <a:rPr lang="en-US" b="1" i="1" u="sng" dirty="0" err="1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programme</a:t>
            </a:r>
            <a:endParaRPr lang="en-US" b="1" i="1" u="sng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More than 200 independent institutes with end-users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More than 50 countries &amp; regions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More than 300 service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centres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Handful regional ‘service coordination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organisations’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300 000 CPU cores,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2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00+PByte storage</a:t>
            </a:r>
          </a:p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One 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independent ‘policy-bridge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’ PKI</a:t>
            </a:r>
          </a:p>
        </p:txBody>
      </p:sp>
      <p:pic>
        <p:nvPicPr>
          <p:cNvPr id="8" name="Picture 7" descr="H:\Home\davidg\Template\Logos\wLCG\WLCG-Logo-Comp2L-B-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197" y="3241502"/>
            <a:ext cx="578499" cy="47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ttps://upload.wikimedia.org/wikipedia/en/a/a0/Open_Science_Grid%28Small_Logo%2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05791"/>
            <a:ext cx="923995" cy="46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6" descr="H:\Home\davidg\Template\Logos\EGI-logo-large01-transp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666074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8" descr="https://www.xsede.org/image/image_gallery?uuid=c0ae4cfa-fa0e-4546-8b02-3305bf2a99cc&amp;groupId=10157&amp;t=136925842699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51" y="4967354"/>
            <a:ext cx="1214485" cy="4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0" descr="http://www.prace-ri.eu/IMG/png/prace-logo-transparent-16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7" y="4204542"/>
            <a:ext cx="798806" cy="54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Home\davidg\Template\Logos\PRAGMA-logo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7" y="3356992"/>
            <a:ext cx="923921" cy="70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177723"/>
            <a:ext cx="3062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Image source: joint CERN (wLCG) and EGI</a:t>
            </a:r>
            <a:endParaRPr lang="en-US" sz="1200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28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 characteristics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690427" y="1300305"/>
            <a:ext cx="5453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solidFill>
                  <a:srgbClr val="800000"/>
                </a:solidFill>
                <a:latin typeface="+mj-lt"/>
              </a:rPr>
              <a:t>More than one administrative organisation</a:t>
            </a:r>
            <a:endParaRPr lang="en-GB" sz="2000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748131"/>
            <a:ext cx="478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800000"/>
                </a:solidFill>
                <a:latin typeface="+mj-lt"/>
              </a:rPr>
              <a:t>More than one service provider </a:t>
            </a:r>
            <a:br>
              <a:rPr lang="en-GB" sz="2400" b="1" dirty="0" smtClean="0">
                <a:solidFill>
                  <a:srgbClr val="800000"/>
                </a:solidFill>
                <a:latin typeface="+mj-lt"/>
              </a:rPr>
            </a:br>
            <a:r>
              <a:rPr lang="en-GB" sz="2400" i="1" dirty="0" smtClean="0">
                <a:latin typeface="+mj-lt"/>
              </a:rPr>
              <a:t>participates in a single transaction</a:t>
            </a:r>
            <a:endParaRPr lang="en-GB" sz="2400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0174" y="2852936"/>
            <a:ext cx="3401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800000"/>
                </a:solidFill>
                <a:latin typeface="+mj-lt"/>
              </a:rPr>
              <a:t>More than one user</a:t>
            </a:r>
            <a:br>
              <a:rPr lang="en-GB" sz="2400" b="1" dirty="0" smtClean="0">
                <a:solidFill>
                  <a:srgbClr val="800000"/>
                </a:solidFill>
                <a:latin typeface="+mj-lt"/>
              </a:rPr>
            </a:br>
            <a:r>
              <a:rPr lang="en-GB" sz="2400" i="1" dirty="0" smtClean="0">
                <a:latin typeface="+mj-lt"/>
              </a:rPr>
              <a:t>collaboration by design</a:t>
            </a:r>
            <a:endParaRPr lang="en-GB" sz="2400" i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0183" y="3933084"/>
            <a:ext cx="3795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800000"/>
                </a:solidFill>
                <a:latin typeface="+mj-lt"/>
              </a:rPr>
              <a:t>More than one authority</a:t>
            </a:r>
            <a:br>
              <a:rPr lang="en-GB" sz="2400" b="1" dirty="0" smtClean="0">
                <a:solidFill>
                  <a:srgbClr val="800000"/>
                </a:solidFill>
                <a:latin typeface="+mj-lt"/>
              </a:rPr>
            </a:br>
            <a:r>
              <a:rPr lang="en-GB" sz="2400" i="1" dirty="0" smtClean="0">
                <a:latin typeface="+mj-lt"/>
              </a:rPr>
              <a:t>influences effective policy</a:t>
            </a:r>
            <a:endParaRPr lang="en-GB" sz="2400" i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0468" y="5066214"/>
            <a:ext cx="449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solidFill>
                  <a:srgbClr val="800000"/>
                </a:solidFill>
                <a:latin typeface="+mj-lt"/>
              </a:rPr>
              <a:t>Single interoperating instance</a:t>
            </a:r>
            <a:br>
              <a:rPr lang="en-GB" sz="2400" dirty="0" smtClean="0">
                <a:solidFill>
                  <a:srgbClr val="800000"/>
                </a:solidFill>
                <a:latin typeface="+mj-lt"/>
              </a:rPr>
            </a:br>
            <a:r>
              <a:rPr lang="en-GB" sz="2400" i="1" dirty="0" smtClean="0">
                <a:latin typeface="+mj-lt"/>
              </a:rPr>
              <a:t>at a global level</a:t>
            </a:r>
            <a:endParaRPr lang="en-GB" sz="2400" i="1" dirty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221222" y="1700415"/>
            <a:ext cx="2760478" cy="2549056"/>
            <a:chOff x="5076056" y="2852936"/>
            <a:chExt cx="3665081" cy="3384376"/>
          </a:xfrm>
        </p:grpSpPr>
        <p:pic>
          <p:nvPicPr>
            <p:cNvPr id="10" name="Picture 3" descr="H:\Home\davidg\EUGridPMA\IT-user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6056" y="4869160"/>
              <a:ext cx="562817" cy="710015"/>
            </a:xfrm>
            <a:prstGeom prst="rect">
              <a:avLst/>
            </a:prstGeom>
            <a:noFill/>
          </p:spPr>
        </p:pic>
        <p:pic>
          <p:nvPicPr>
            <p:cNvPr id="11" name="Picture 7" descr="C:\Users\davidg\Desktop\Trans\OrgBuilding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2240" y="4437112"/>
              <a:ext cx="640745" cy="640745"/>
            </a:xfrm>
            <a:prstGeom prst="rect">
              <a:avLst/>
            </a:prstGeom>
            <a:noFill/>
          </p:spPr>
        </p:pic>
        <p:cxnSp>
          <p:nvCxnSpPr>
            <p:cNvPr id="12" name="Straight Arrow Connector 11"/>
            <p:cNvCxnSpPr/>
            <p:nvPr/>
          </p:nvCxnSpPr>
          <p:spPr>
            <a:xfrm flipV="1">
              <a:off x="5825837" y="4869160"/>
              <a:ext cx="834395" cy="24328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7" descr="C:\Users\davidg\Desktop\Trans\OrgBuilding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2700" y="5596567"/>
              <a:ext cx="640745" cy="640745"/>
            </a:xfrm>
            <a:prstGeom prst="rect">
              <a:avLst/>
            </a:prstGeom>
            <a:noFill/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5825837" y="5306092"/>
              <a:ext cx="871423" cy="48412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7" descr="C:\Users\davidg\Desktop\Trans\OrgBuilding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00392" y="5157192"/>
              <a:ext cx="640745" cy="640745"/>
            </a:xfrm>
            <a:prstGeom prst="rect">
              <a:avLst/>
            </a:prstGeom>
            <a:noFill/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7596336" y="4941168"/>
              <a:ext cx="432048" cy="36004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7524328" y="5589240"/>
              <a:ext cx="512440" cy="27964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6912260" y="5337212"/>
              <a:ext cx="360040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3" descr="H:\Home\davidg\EUGridPMA\IT-user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96136" y="3140968"/>
              <a:ext cx="562817" cy="710015"/>
            </a:xfrm>
            <a:prstGeom prst="rect">
              <a:avLst/>
            </a:prstGeom>
            <a:noFill/>
          </p:spPr>
        </p:pic>
        <p:pic>
          <p:nvPicPr>
            <p:cNvPr id="20" name="Picture 3" descr="H:\Home\davidg\EUGridPMA\IT-user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96336" y="2852936"/>
              <a:ext cx="562817" cy="710015"/>
            </a:xfrm>
            <a:prstGeom prst="rect">
              <a:avLst/>
            </a:prstGeom>
            <a:noFill/>
          </p:spPr>
        </p:pic>
        <p:cxnSp>
          <p:nvCxnSpPr>
            <p:cNvPr id="21" name="Straight Arrow Connector 20"/>
            <p:cNvCxnSpPr/>
            <p:nvPr/>
          </p:nvCxnSpPr>
          <p:spPr>
            <a:xfrm rot="16200000" flipH="1">
              <a:off x="6228184" y="3933056"/>
              <a:ext cx="504056" cy="50405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5220072" y="4149080"/>
              <a:ext cx="864096" cy="43204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6444208" y="3212976"/>
              <a:ext cx="1008112" cy="216024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7560332" y="4257092"/>
              <a:ext cx="1296144" cy="21602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" descr="H:\Home\davidg\EUGridPMA\Presentations\Multi-source-access-control-2011060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310" y="3356992"/>
            <a:ext cx="4865762" cy="3028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6727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4860032" y="2924944"/>
            <a:ext cx="432048" cy="2520280"/>
          </a:xfrm>
          <a:prstGeom prst="rightArrow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 descr="C:\Users\davidg\Desktop\Trans\dataflow-glob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68" y="2420888"/>
            <a:ext cx="3713828" cy="347307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7339" y="1124744"/>
            <a:ext cx="328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Single </a:t>
            </a:r>
            <a:r>
              <a:rPr lang="en-US" b="1" dirty="0" err="1" smtClean="0">
                <a:latin typeface="+mj-lt"/>
              </a:rPr>
              <a:t>Organisation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dirty="0" smtClean="0">
                <a:latin typeface="+mj-lt"/>
              </a:rPr>
              <a:t>managerial control over all assets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3984" y="1124744"/>
            <a:ext cx="30022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Collaborative Community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dirty="0" smtClean="0">
                <a:latin typeface="+mj-lt"/>
              </a:rPr>
              <a:t>distributed responsibility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loose controls</a:t>
            </a:r>
          </a:p>
          <a:p>
            <a:pPr algn="ctr"/>
            <a:r>
              <a:rPr lang="en-US" dirty="0" smtClean="0">
                <a:latin typeface="+mj-lt"/>
              </a:rPr>
              <a:t>varying jurisdictions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38094" y="404664"/>
            <a:ext cx="5202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Building Sustainable Trust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54" y="1924215"/>
            <a:ext cx="3388066" cy="424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2430" y="6546830"/>
            <a:ext cx="8448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+mj-lt"/>
              </a:rPr>
              <a:t>left: the </a:t>
            </a:r>
            <a:r>
              <a:rPr lang="en-US" sz="1600" i="1" dirty="0" err="1" smtClean="0">
                <a:latin typeface="+mj-lt"/>
              </a:rPr>
              <a:t>SuperMUC</a:t>
            </a:r>
            <a:r>
              <a:rPr lang="en-US" sz="1600" i="1" dirty="0" smtClean="0">
                <a:latin typeface="+mj-lt"/>
              </a:rPr>
              <a:t>, LRZ, </a:t>
            </a:r>
            <a:r>
              <a:rPr lang="en-US" sz="1600" i="1" dirty="0" err="1" smtClean="0">
                <a:latin typeface="+mj-lt"/>
              </a:rPr>
              <a:t>Garching</a:t>
            </a:r>
            <a:r>
              <a:rPr lang="en-US" sz="1600" i="1" dirty="0" smtClean="0">
                <a:latin typeface="+mj-lt"/>
              </a:rPr>
              <a:t> </a:t>
            </a:r>
            <a:r>
              <a:rPr lang="en-US" sz="1600" i="1" dirty="0" err="1" smtClean="0">
                <a:latin typeface="+mj-lt"/>
              </a:rPr>
              <a:t>bei</a:t>
            </a:r>
            <a:r>
              <a:rPr lang="en-US" sz="1600" i="1" dirty="0" smtClean="0">
                <a:latin typeface="+mj-lt"/>
              </a:rPr>
              <a:t> M</a:t>
            </a:r>
            <a:r>
              <a:rPr lang="en-GB" sz="1600" i="1" dirty="0" smtClean="0">
                <a:latin typeface="+mj-lt"/>
              </a:rPr>
              <a:t>ü</a:t>
            </a:r>
            <a:r>
              <a:rPr lang="en-US" sz="1600" i="1" dirty="0" err="1" smtClean="0">
                <a:latin typeface="+mj-lt"/>
              </a:rPr>
              <a:t>nchen</a:t>
            </a:r>
            <a:r>
              <a:rPr lang="en-US" sz="1600" i="1" dirty="0" smtClean="0">
                <a:latin typeface="+mj-lt"/>
              </a:rPr>
              <a:t> – which is actually </a:t>
            </a:r>
            <a:r>
              <a:rPr lang="en-US" sz="1600" i="1" dirty="0">
                <a:latin typeface="+mj-lt"/>
              </a:rPr>
              <a:t>a</a:t>
            </a:r>
            <a:r>
              <a:rPr lang="en-US" sz="1600" i="1" dirty="0" smtClean="0">
                <a:latin typeface="+mj-lt"/>
              </a:rPr>
              <a:t>lso part of the R&amp;E e-Infrastructure …</a:t>
            </a:r>
          </a:p>
        </p:txBody>
      </p:sp>
    </p:spTree>
    <p:extLst>
      <p:ext uri="{BB962C8B-B14F-4D97-AF65-F5344CB8AC3E}">
        <p14:creationId xmlns:p14="http://schemas.microsoft.com/office/powerpoint/2010/main" val="25912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</a:t>
            </a:r>
            <a:r>
              <a:rPr lang="en-US" dirty="0" smtClean="0"/>
              <a:t>participants – </a:t>
            </a:r>
            <a:r>
              <a:rPr lang="en-US" dirty="0" smtClean="0"/>
              <a:t>classifying risks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510261" y="1556792"/>
            <a:ext cx="2368293" cy="720080"/>
          </a:xfrm>
          <a:prstGeom prst="round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Subject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017142" y="1556792"/>
            <a:ext cx="1184146" cy="72008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Action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524022" y="1545196"/>
            <a:ext cx="2368293" cy="720080"/>
          </a:xfrm>
          <a:prstGeom prst="round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Resource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 rot="16200000">
            <a:off x="1095313" y="2907843"/>
            <a:ext cx="1542005" cy="712109"/>
          </a:xfrm>
          <a:prstGeom prst="round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Identifier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347550" y="2492896"/>
            <a:ext cx="1531004" cy="720080"/>
          </a:xfrm>
          <a:prstGeom prst="round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 &amp; Vetting Attributes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347550" y="3314820"/>
            <a:ext cx="1531004" cy="720080"/>
          </a:xfrm>
          <a:prstGeom prst="round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</a:t>
            </a:r>
          </a:p>
          <a:p>
            <a:pPr algn="ctr"/>
            <a:r>
              <a:rPr lang="en-US" dirty="0" smtClean="0"/>
              <a:t>Attributes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68" y="2853800"/>
            <a:ext cx="1143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5390722" y="1556792"/>
            <a:ext cx="1008112" cy="2478109"/>
            <a:chOff x="5220072" y="1556792"/>
            <a:chExt cx="1008112" cy="2478109"/>
          </a:xfrm>
        </p:grpSpPr>
        <p:sp>
          <p:nvSpPr>
            <p:cNvPr id="19" name="Rounded Rectangle 18"/>
            <p:cNvSpPr/>
            <p:nvPr/>
          </p:nvSpPr>
          <p:spPr>
            <a:xfrm>
              <a:off x="5220072" y="1556792"/>
              <a:ext cx="1008112" cy="2478109"/>
            </a:xfrm>
            <a:prstGeom prst="roundRect">
              <a:avLst/>
            </a:prstGeom>
            <a:solidFill>
              <a:srgbClr val="0099FF">
                <a:alpha val="50196"/>
              </a:srgb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3875" y="1642334"/>
              <a:ext cx="649431" cy="627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Up Arrow 13"/>
            <p:cNvSpPr/>
            <p:nvPr/>
          </p:nvSpPr>
          <p:spPr>
            <a:xfrm>
              <a:off x="5683464" y="2420888"/>
              <a:ext cx="139554" cy="720081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453176" y="3284984"/>
              <a:ext cx="600130" cy="605900"/>
              <a:chOff x="5453176" y="3429000"/>
              <a:chExt cx="600130" cy="605900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3176" y="3429000"/>
                <a:ext cx="600130" cy="60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5543616" y="3429000"/>
                <a:ext cx="4539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P</a:t>
                </a: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1430447" y="4694366"/>
            <a:ext cx="6209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800000"/>
                </a:solidFill>
                <a:latin typeface="+mj-lt"/>
              </a:rPr>
              <a:t>Single </a:t>
            </a:r>
            <a:r>
              <a:rPr lang="en-GB" sz="2000" dirty="0" smtClean="0">
                <a:solidFill>
                  <a:srgbClr val="800000"/>
                </a:solidFill>
                <a:latin typeface="+mj-lt"/>
              </a:rPr>
              <a:t>organisation</a:t>
            </a:r>
            <a:r>
              <a:rPr lang="en-US" sz="2000" dirty="0" smtClean="0">
                <a:solidFill>
                  <a:srgbClr val="800000"/>
                </a:solidFill>
                <a:latin typeface="+mj-lt"/>
              </a:rPr>
              <a:t> responsible for entire risk envelope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430447" y="1484784"/>
            <a:ext cx="7534041" cy="2664296"/>
          </a:xfrm>
          <a:prstGeom prst="roundRect">
            <a:avLst>
              <a:gd name="adj" fmla="val 4654"/>
            </a:avLst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7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</a:t>
            </a:r>
            <a:r>
              <a:rPr lang="en-US" dirty="0"/>
              <a:t>participants – </a:t>
            </a:r>
            <a:r>
              <a:rPr lang="en-US" dirty="0"/>
              <a:t>classifying risks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30447" y="4694366"/>
            <a:ext cx="6209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Single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organisation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responsible for entire risk envelope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30282" y="5117122"/>
            <a:ext cx="737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2000" dirty="0" smtClean="0">
                <a:solidFill>
                  <a:srgbClr val="800000"/>
                </a:solidFill>
                <a:latin typeface="+mj-lt"/>
              </a:rPr>
              <a:t>Multiple </a:t>
            </a:r>
            <a:r>
              <a:rPr lang="en-US" sz="2000" dirty="0" smtClean="0">
                <a:solidFill>
                  <a:srgbClr val="800000"/>
                </a:solidFill>
                <a:latin typeface="+mj-lt"/>
              </a:rPr>
              <a:t>‘monolithic’ </a:t>
            </a:r>
            <a:r>
              <a:rPr lang="en-US" sz="2000" dirty="0" err="1" smtClean="0">
                <a:solidFill>
                  <a:srgbClr val="800000"/>
                </a:solidFill>
                <a:latin typeface="+mj-lt"/>
              </a:rPr>
              <a:t>organisations</a:t>
            </a:r>
            <a:r>
              <a:rPr lang="en-US" sz="2000" dirty="0" smtClean="0">
                <a:solidFill>
                  <a:srgbClr val="800000"/>
                </a:solidFill>
                <a:latin typeface="+mj-lt"/>
              </a:rPr>
              <a:t> in </a:t>
            </a:r>
            <a:r>
              <a:rPr lang="en-US" sz="2000" b="1" dirty="0" smtClean="0">
                <a:solidFill>
                  <a:srgbClr val="800000"/>
                </a:solidFill>
                <a:latin typeface="+mj-lt"/>
              </a:rPr>
              <a:t>equivalent roles </a:t>
            </a:r>
            <a:r>
              <a:rPr lang="en-US" sz="2000" dirty="0" smtClean="0">
                <a:solidFill>
                  <a:srgbClr val="800000"/>
                </a:solidFill>
                <a:latin typeface="+mj-lt"/>
              </a:rPr>
              <a:t>interwork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30447" y="1268760"/>
            <a:ext cx="7534041" cy="3096344"/>
            <a:chOff x="1259797" y="1268760"/>
            <a:chExt cx="7534041" cy="3096344"/>
          </a:xfrm>
        </p:grpSpPr>
        <p:sp>
          <p:nvSpPr>
            <p:cNvPr id="8" name="Rounded Rectangle 7"/>
            <p:cNvSpPr/>
            <p:nvPr/>
          </p:nvSpPr>
          <p:spPr>
            <a:xfrm>
              <a:off x="1339611" y="1556792"/>
              <a:ext cx="2368293" cy="72008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Subject</a:t>
              </a:r>
              <a:endParaRPr lang="en-US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846492" y="1556792"/>
              <a:ext cx="1184146" cy="72008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/>
                <a:t>Action</a:t>
              </a:r>
              <a:endParaRPr lang="en-US" b="1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353372" y="1545196"/>
              <a:ext cx="2368293" cy="72008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Resource</a:t>
              </a:r>
              <a:endParaRPr lang="en-US" b="1" dirty="0"/>
            </a:p>
          </p:txBody>
        </p:sp>
        <p:sp>
          <p:nvSpPr>
            <p:cNvPr id="11" name="Rounded Rectangle 10"/>
            <p:cNvSpPr/>
            <p:nvPr/>
          </p:nvSpPr>
          <p:spPr>
            <a:xfrm rot="16200000">
              <a:off x="924663" y="2907843"/>
              <a:ext cx="1542005" cy="712109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Identifier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76900" y="2492896"/>
              <a:ext cx="1531004" cy="72008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ID &amp; Vetting Attributes</a:t>
              </a: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76900" y="3314820"/>
              <a:ext cx="1531004" cy="72008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Other</a:t>
              </a:r>
            </a:p>
            <a:p>
              <a:pPr algn="ctr"/>
              <a:r>
                <a:rPr lang="en-US" dirty="0" smtClean="0"/>
                <a:t>Attributes</a:t>
              </a:r>
              <a:endParaRPr lang="en-US" dirty="0"/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6018" y="2853800"/>
              <a:ext cx="1143000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5220072" y="1556792"/>
              <a:ext cx="1008112" cy="2478109"/>
              <a:chOff x="5220072" y="1556792"/>
              <a:chExt cx="1008112" cy="2478109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220072" y="1556792"/>
                <a:ext cx="1008112" cy="2478109"/>
              </a:xfrm>
              <a:prstGeom prst="roundRect">
                <a:avLst/>
              </a:prstGeom>
              <a:solidFill>
                <a:schemeClr val="accent4">
                  <a:lumMod val="75000"/>
                  <a:alpha val="50196"/>
                </a:schemeClr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875" y="1642334"/>
                <a:ext cx="649431" cy="62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Up Arrow 13"/>
              <p:cNvSpPr/>
              <p:nvPr/>
            </p:nvSpPr>
            <p:spPr>
              <a:xfrm>
                <a:off x="5683464" y="2420888"/>
                <a:ext cx="139554" cy="720081"/>
              </a:xfrm>
              <a:prstGeom prst="up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5453176" y="3284984"/>
                <a:ext cx="600130" cy="605900"/>
                <a:chOff x="5453176" y="3429000"/>
                <a:chExt cx="600130" cy="605900"/>
              </a:xfrm>
            </p:grpSpPr>
            <p:pic>
              <p:nvPicPr>
                <p:cNvPr id="5123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53176" y="3429000"/>
                  <a:ext cx="600130" cy="605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5543616" y="3429000"/>
                  <a:ext cx="45397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P</a:t>
                  </a:r>
                </a:p>
              </p:txBody>
            </p:sp>
          </p:grpSp>
        </p:grpSp>
        <p:sp>
          <p:nvSpPr>
            <p:cNvPr id="18" name="Rounded Rectangle 17"/>
            <p:cNvSpPr/>
            <p:nvPr/>
          </p:nvSpPr>
          <p:spPr>
            <a:xfrm>
              <a:off x="1259797" y="1484784"/>
              <a:ext cx="7534041" cy="2664296"/>
            </a:xfrm>
            <a:prstGeom prst="roundRect">
              <a:avLst>
                <a:gd name="adj" fmla="val 4654"/>
              </a:avLst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112552" y="1268760"/>
              <a:ext cx="0" cy="3096344"/>
            </a:xfrm>
            <a:prstGeom prst="line">
              <a:avLst/>
            </a:pr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07504" y="2737587"/>
            <a:ext cx="1149070" cy="475389"/>
            <a:chOff x="1259797" y="1268760"/>
            <a:chExt cx="7534041" cy="3116954"/>
          </a:xfrm>
        </p:grpSpPr>
        <p:sp>
          <p:nvSpPr>
            <p:cNvPr id="28" name="Rounded Rectangle 27"/>
            <p:cNvSpPr/>
            <p:nvPr/>
          </p:nvSpPr>
          <p:spPr>
            <a:xfrm>
              <a:off x="1339611" y="1556792"/>
              <a:ext cx="2368293" cy="72008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Subject</a:t>
              </a:r>
              <a:endParaRPr lang="en-US" sz="200" b="1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846492" y="1556792"/>
              <a:ext cx="1184146" cy="72008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smtClean="0"/>
                <a:t>Action</a:t>
              </a:r>
              <a:endParaRPr lang="en-US" sz="200" b="1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353372" y="1545196"/>
              <a:ext cx="2368293" cy="72008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Resource</a:t>
              </a:r>
              <a:endParaRPr lang="en-US" sz="200" b="1" dirty="0"/>
            </a:p>
          </p:txBody>
        </p:sp>
        <p:sp>
          <p:nvSpPr>
            <p:cNvPr id="31" name="Rounded Rectangle 30"/>
            <p:cNvSpPr/>
            <p:nvPr/>
          </p:nvSpPr>
          <p:spPr>
            <a:xfrm rot="16200000">
              <a:off x="924663" y="2907843"/>
              <a:ext cx="1542005" cy="712109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dirty="0" smtClean="0"/>
                <a:t>Identifier</a:t>
              </a:r>
              <a:endParaRPr lang="en-US" sz="2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176900" y="2492896"/>
              <a:ext cx="1531004" cy="72008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dirty="0" smtClean="0"/>
                <a:t>ID &amp; Vetting Attributes</a:t>
              </a:r>
              <a:endParaRPr lang="en-US" sz="200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176900" y="3314820"/>
              <a:ext cx="1531004" cy="72008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dirty="0" smtClean="0"/>
                <a:t>Other</a:t>
              </a:r>
            </a:p>
            <a:p>
              <a:pPr algn="ctr"/>
              <a:r>
                <a:rPr lang="en-US" sz="200" dirty="0" smtClean="0"/>
                <a:t>Attributes</a:t>
              </a:r>
              <a:endParaRPr lang="en-US" sz="200" dirty="0"/>
            </a:p>
          </p:txBody>
        </p:sp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6018" y="2853800"/>
              <a:ext cx="1143000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Group 34"/>
            <p:cNvGrpSpPr/>
            <p:nvPr/>
          </p:nvGrpSpPr>
          <p:grpSpPr>
            <a:xfrm>
              <a:off x="5220072" y="1556792"/>
              <a:ext cx="1720484" cy="2828922"/>
              <a:chOff x="5220072" y="1556792"/>
              <a:chExt cx="1720484" cy="2828922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5220072" y="1556792"/>
                <a:ext cx="1008112" cy="2478109"/>
              </a:xfrm>
              <a:prstGeom prst="roundRect">
                <a:avLst/>
              </a:prstGeom>
              <a:solidFill>
                <a:schemeClr val="accent4">
                  <a:lumMod val="75000"/>
                  <a:alpha val="50196"/>
                </a:schemeClr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875" y="1642334"/>
                <a:ext cx="649431" cy="62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Up Arrow 39"/>
              <p:cNvSpPr/>
              <p:nvPr/>
            </p:nvSpPr>
            <p:spPr>
              <a:xfrm>
                <a:off x="5683464" y="2420888"/>
                <a:ext cx="139554" cy="720081"/>
              </a:xfrm>
              <a:prstGeom prst="up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5453176" y="3284984"/>
                <a:ext cx="1487380" cy="1100730"/>
                <a:chOff x="5453176" y="3429000"/>
                <a:chExt cx="1487380" cy="1100730"/>
              </a:xfrm>
            </p:grpSpPr>
            <p:pic>
              <p:nvPicPr>
                <p:cNvPr id="42" name="Picture 3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53176" y="3429000"/>
                  <a:ext cx="600130" cy="605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3" name="TextBox 42"/>
                <p:cNvSpPr txBox="1"/>
                <p:nvPr/>
              </p:nvSpPr>
              <p:spPr>
                <a:xfrm>
                  <a:off x="5543617" y="3429000"/>
                  <a:ext cx="1396939" cy="11007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b="1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P</a:t>
                  </a:r>
                </a:p>
              </p:txBody>
            </p:sp>
          </p:grpSp>
        </p:grpSp>
        <p:sp>
          <p:nvSpPr>
            <p:cNvPr id="36" name="Rounded Rectangle 35"/>
            <p:cNvSpPr/>
            <p:nvPr/>
          </p:nvSpPr>
          <p:spPr>
            <a:xfrm>
              <a:off x="1259797" y="1484784"/>
              <a:ext cx="7534041" cy="2664296"/>
            </a:xfrm>
            <a:prstGeom prst="roundRect">
              <a:avLst>
                <a:gd name="adj" fmla="val 4654"/>
              </a:avLst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112552" y="1268760"/>
              <a:ext cx="0" cy="3096344"/>
            </a:xfrm>
            <a:prstGeom prst="line">
              <a:avLst/>
            </a:pr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7504" y="3223614"/>
            <a:ext cx="1149070" cy="475389"/>
            <a:chOff x="1259797" y="1268760"/>
            <a:chExt cx="7534041" cy="3116954"/>
          </a:xfrm>
        </p:grpSpPr>
        <p:sp>
          <p:nvSpPr>
            <p:cNvPr id="45" name="Rounded Rectangle 44"/>
            <p:cNvSpPr/>
            <p:nvPr/>
          </p:nvSpPr>
          <p:spPr>
            <a:xfrm>
              <a:off x="1339611" y="1556792"/>
              <a:ext cx="2368293" cy="72008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Subject</a:t>
              </a:r>
              <a:endParaRPr lang="en-US" sz="200" b="1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846492" y="1556792"/>
              <a:ext cx="1184146" cy="72008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smtClean="0"/>
                <a:t>Action</a:t>
              </a:r>
              <a:endParaRPr lang="en-US" sz="200" b="1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353372" y="1545196"/>
              <a:ext cx="2368293" cy="72008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Resource</a:t>
              </a:r>
              <a:endParaRPr lang="en-US" sz="200" b="1" dirty="0"/>
            </a:p>
          </p:txBody>
        </p:sp>
        <p:sp>
          <p:nvSpPr>
            <p:cNvPr id="48" name="Rounded Rectangle 47"/>
            <p:cNvSpPr/>
            <p:nvPr/>
          </p:nvSpPr>
          <p:spPr>
            <a:xfrm rot="16200000">
              <a:off x="924663" y="2907843"/>
              <a:ext cx="1542005" cy="712109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dirty="0" smtClean="0"/>
                <a:t>Identifier</a:t>
              </a:r>
              <a:endParaRPr lang="en-US" sz="2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176900" y="2492896"/>
              <a:ext cx="1531004" cy="72008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dirty="0" smtClean="0"/>
                <a:t>ID &amp; Vetting Attributes</a:t>
              </a:r>
              <a:endParaRPr lang="en-US" sz="200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176900" y="3314820"/>
              <a:ext cx="1531004" cy="72008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dirty="0" smtClean="0"/>
                <a:t>Other</a:t>
              </a:r>
            </a:p>
            <a:p>
              <a:pPr algn="ctr"/>
              <a:r>
                <a:rPr lang="en-US" sz="200" dirty="0" smtClean="0"/>
                <a:t>Attributes</a:t>
              </a:r>
              <a:endParaRPr lang="en-US" sz="200" dirty="0"/>
            </a:p>
          </p:txBody>
        </p:sp>
        <p:pic>
          <p:nvPicPr>
            <p:cNvPr id="5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6018" y="2853800"/>
              <a:ext cx="1143000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" name="Group 51"/>
            <p:cNvGrpSpPr/>
            <p:nvPr/>
          </p:nvGrpSpPr>
          <p:grpSpPr>
            <a:xfrm>
              <a:off x="5220072" y="1556792"/>
              <a:ext cx="1720484" cy="2828922"/>
              <a:chOff x="5220072" y="1556792"/>
              <a:chExt cx="1720484" cy="2828922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5220072" y="1556792"/>
                <a:ext cx="1008112" cy="2478109"/>
              </a:xfrm>
              <a:prstGeom prst="roundRect">
                <a:avLst/>
              </a:prstGeom>
              <a:solidFill>
                <a:schemeClr val="accent4">
                  <a:lumMod val="75000"/>
                  <a:alpha val="50196"/>
                </a:schemeClr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875" y="1642334"/>
                <a:ext cx="649431" cy="62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Up Arrow 56"/>
              <p:cNvSpPr/>
              <p:nvPr/>
            </p:nvSpPr>
            <p:spPr>
              <a:xfrm>
                <a:off x="5683464" y="2420888"/>
                <a:ext cx="139554" cy="720081"/>
              </a:xfrm>
              <a:prstGeom prst="up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5453176" y="3284984"/>
                <a:ext cx="1487380" cy="1100730"/>
                <a:chOff x="5453176" y="3429000"/>
                <a:chExt cx="1487380" cy="1100730"/>
              </a:xfrm>
            </p:grpSpPr>
            <p:pic>
              <p:nvPicPr>
                <p:cNvPr id="59" name="Picture 3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53176" y="3429000"/>
                  <a:ext cx="600130" cy="605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0" name="TextBox 59"/>
                <p:cNvSpPr txBox="1"/>
                <p:nvPr/>
              </p:nvSpPr>
              <p:spPr>
                <a:xfrm>
                  <a:off x="5543617" y="3429000"/>
                  <a:ext cx="1396939" cy="11007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b="1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P</a:t>
                  </a:r>
                </a:p>
              </p:txBody>
            </p:sp>
          </p:grpSp>
        </p:grpSp>
        <p:sp>
          <p:nvSpPr>
            <p:cNvPr id="53" name="Rounded Rectangle 52"/>
            <p:cNvSpPr/>
            <p:nvPr/>
          </p:nvSpPr>
          <p:spPr>
            <a:xfrm>
              <a:off x="1259797" y="1484784"/>
              <a:ext cx="7534041" cy="2664296"/>
            </a:xfrm>
            <a:prstGeom prst="roundRect">
              <a:avLst>
                <a:gd name="adj" fmla="val 4654"/>
              </a:avLst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5112552" y="1268760"/>
              <a:ext cx="0" cy="3096344"/>
            </a:xfrm>
            <a:prstGeom prst="line">
              <a:avLst/>
            </a:pr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07504" y="3713622"/>
            <a:ext cx="1149070" cy="475389"/>
            <a:chOff x="1259797" y="1268760"/>
            <a:chExt cx="7534041" cy="3116954"/>
          </a:xfrm>
        </p:grpSpPr>
        <p:sp>
          <p:nvSpPr>
            <p:cNvPr id="62" name="Rounded Rectangle 61"/>
            <p:cNvSpPr/>
            <p:nvPr/>
          </p:nvSpPr>
          <p:spPr>
            <a:xfrm>
              <a:off x="1339611" y="1556792"/>
              <a:ext cx="2368293" cy="72008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Subject</a:t>
              </a:r>
              <a:endParaRPr lang="en-US" sz="200" b="1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846492" y="1556792"/>
              <a:ext cx="1184146" cy="72008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smtClean="0"/>
                <a:t>Action</a:t>
              </a:r>
              <a:endParaRPr lang="en-US" sz="200" b="1" dirty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6353372" y="1545196"/>
              <a:ext cx="2368293" cy="72008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Resource</a:t>
              </a:r>
              <a:endParaRPr lang="en-US" sz="200" b="1" dirty="0"/>
            </a:p>
          </p:txBody>
        </p:sp>
        <p:sp>
          <p:nvSpPr>
            <p:cNvPr id="65" name="Rounded Rectangle 64"/>
            <p:cNvSpPr/>
            <p:nvPr/>
          </p:nvSpPr>
          <p:spPr>
            <a:xfrm rot="16200000">
              <a:off x="924663" y="2907843"/>
              <a:ext cx="1542005" cy="712109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dirty="0" smtClean="0"/>
                <a:t>Identifier</a:t>
              </a:r>
              <a:endParaRPr lang="en-US" sz="200" dirty="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2176900" y="2492896"/>
              <a:ext cx="1531004" cy="72008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dirty="0" smtClean="0"/>
                <a:t>ID &amp; Vetting Attributes</a:t>
              </a:r>
              <a:endParaRPr lang="en-US" sz="200" dirty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2176900" y="3314820"/>
              <a:ext cx="1531004" cy="72008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dirty="0" smtClean="0"/>
                <a:t>Other</a:t>
              </a:r>
            </a:p>
            <a:p>
              <a:pPr algn="ctr"/>
              <a:r>
                <a:rPr lang="en-US" sz="200" dirty="0" smtClean="0"/>
                <a:t>Attributes</a:t>
              </a:r>
              <a:endParaRPr lang="en-US" sz="200" dirty="0"/>
            </a:p>
          </p:txBody>
        </p:sp>
        <p:pic>
          <p:nvPicPr>
            <p:cNvPr id="6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6018" y="2853800"/>
              <a:ext cx="1143000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9" name="Group 68"/>
            <p:cNvGrpSpPr/>
            <p:nvPr/>
          </p:nvGrpSpPr>
          <p:grpSpPr>
            <a:xfrm>
              <a:off x="5220072" y="1556792"/>
              <a:ext cx="1720484" cy="2828922"/>
              <a:chOff x="5220072" y="1556792"/>
              <a:chExt cx="1720484" cy="2828922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5220072" y="1556792"/>
                <a:ext cx="1008112" cy="2478109"/>
              </a:xfrm>
              <a:prstGeom prst="roundRect">
                <a:avLst/>
              </a:prstGeom>
              <a:solidFill>
                <a:schemeClr val="accent4">
                  <a:lumMod val="75000"/>
                  <a:alpha val="50196"/>
                </a:schemeClr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875" y="1642334"/>
                <a:ext cx="649431" cy="62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" name="Up Arrow 73"/>
              <p:cNvSpPr/>
              <p:nvPr/>
            </p:nvSpPr>
            <p:spPr>
              <a:xfrm>
                <a:off x="5683464" y="2420888"/>
                <a:ext cx="139554" cy="720081"/>
              </a:xfrm>
              <a:prstGeom prst="up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5453176" y="3284984"/>
                <a:ext cx="1487380" cy="1100730"/>
                <a:chOff x="5453176" y="3429000"/>
                <a:chExt cx="1487380" cy="1100730"/>
              </a:xfrm>
            </p:grpSpPr>
            <p:pic>
              <p:nvPicPr>
                <p:cNvPr id="76" name="Picture 3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53176" y="3429000"/>
                  <a:ext cx="600130" cy="605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7" name="TextBox 76"/>
                <p:cNvSpPr txBox="1"/>
                <p:nvPr/>
              </p:nvSpPr>
              <p:spPr>
                <a:xfrm>
                  <a:off x="5543617" y="3429000"/>
                  <a:ext cx="1396939" cy="11007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b="1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P</a:t>
                  </a:r>
                </a:p>
              </p:txBody>
            </p:sp>
          </p:grpSp>
        </p:grpSp>
        <p:sp>
          <p:nvSpPr>
            <p:cNvPr id="70" name="Rounded Rectangle 69"/>
            <p:cNvSpPr/>
            <p:nvPr/>
          </p:nvSpPr>
          <p:spPr>
            <a:xfrm>
              <a:off x="1259797" y="1484784"/>
              <a:ext cx="7534041" cy="2664296"/>
            </a:xfrm>
            <a:prstGeom prst="roundRect">
              <a:avLst>
                <a:gd name="adj" fmla="val 4654"/>
              </a:avLst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5112552" y="1268760"/>
              <a:ext cx="0" cy="3096344"/>
            </a:xfrm>
            <a:prstGeom prst="line">
              <a:avLst/>
            </a:pr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682039" y="2276872"/>
            <a:ext cx="583" cy="223224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5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</a:t>
            </a:r>
            <a:r>
              <a:rPr lang="en-US" dirty="0"/>
              <a:t>participants – </a:t>
            </a:r>
            <a:r>
              <a:rPr lang="en-US" dirty="0"/>
              <a:t>classifying risks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13665" y="1556792"/>
            <a:ext cx="2368293" cy="720080"/>
          </a:xfrm>
          <a:prstGeom prst="round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Subject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020546" y="1556792"/>
            <a:ext cx="1184146" cy="72008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Action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527426" y="1545196"/>
            <a:ext cx="2368293" cy="72008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Resource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 rot="16200000">
            <a:off x="1098717" y="2907843"/>
            <a:ext cx="1542005" cy="7121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Identifier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350954" y="2492896"/>
            <a:ext cx="1531004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 &amp; Vetting Attributes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350954" y="3314820"/>
            <a:ext cx="1531004" cy="7200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</a:t>
            </a:r>
          </a:p>
          <a:p>
            <a:pPr algn="ctr"/>
            <a:r>
              <a:rPr lang="en-US" dirty="0" smtClean="0"/>
              <a:t>Attributes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072" y="2853800"/>
            <a:ext cx="1143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5394126" y="1556792"/>
            <a:ext cx="1008112" cy="2478109"/>
            <a:chOff x="5220072" y="1556792"/>
            <a:chExt cx="1008112" cy="2478109"/>
          </a:xfrm>
        </p:grpSpPr>
        <p:sp>
          <p:nvSpPr>
            <p:cNvPr id="19" name="Rounded Rectangle 18"/>
            <p:cNvSpPr/>
            <p:nvPr/>
          </p:nvSpPr>
          <p:spPr>
            <a:xfrm>
              <a:off x="5220072" y="1556792"/>
              <a:ext cx="1008112" cy="2478109"/>
            </a:xfrm>
            <a:prstGeom prst="roundRect">
              <a:avLst/>
            </a:prstGeom>
            <a:pattFill prst="wdUpDiag">
              <a:fgClr>
                <a:schemeClr val="accent4">
                  <a:lumMod val="75000"/>
                </a:schemeClr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3875" y="1642334"/>
              <a:ext cx="649431" cy="627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Up Arrow 13"/>
            <p:cNvSpPr/>
            <p:nvPr/>
          </p:nvSpPr>
          <p:spPr>
            <a:xfrm>
              <a:off x="5683464" y="2420888"/>
              <a:ext cx="139554" cy="720081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453176" y="3284984"/>
              <a:ext cx="600130" cy="605900"/>
              <a:chOff x="5453176" y="3429000"/>
              <a:chExt cx="600130" cy="605900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3176" y="3429000"/>
                <a:ext cx="600130" cy="60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5543616" y="3429000"/>
                <a:ext cx="4539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P</a:t>
                </a: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1433851" y="4694366"/>
            <a:ext cx="6209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Single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organisation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responsible for entire risk envelope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286606" y="1484784"/>
            <a:ext cx="3681286" cy="2664296"/>
          </a:xfrm>
          <a:prstGeom prst="roundRect">
            <a:avLst>
              <a:gd name="adj" fmla="val 4654"/>
            </a:avLst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433686" y="5117122"/>
            <a:ext cx="711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Multiple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‘monolithic’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organisations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in equivalent roles interwork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33686" y="5549170"/>
            <a:ext cx="7364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2000" dirty="0" smtClean="0">
                <a:solidFill>
                  <a:srgbClr val="800000"/>
                </a:solidFill>
                <a:latin typeface="+mj-lt"/>
              </a:rPr>
              <a:t>Independent administrative domains collaborate in </a:t>
            </a:r>
            <a:r>
              <a:rPr lang="en-US" sz="2000" b="1" dirty="0" smtClean="0">
                <a:solidFill>
                  <a:srgbClr val="800000"/>
                </a:solidFill>
                <a:latin typeface="+mj-lt"/>
              </a:rPr>
              <a:t>distinct roles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286606" y="1268760"/>
            <a:ext cx="0" cy="3096344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30285" y="2612872"/>
            <a:ext cx="231775" cy="350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 descr="C:\Users\davidg\AppData\Local\Microsoft\Windows\INetCache\IE\ZB9BGEI0\MC900441316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02" y="4175168"/>
            <a:ext cx="519198" cy="5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10350" y="4293096"/>
            <a:ext cx="122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j-lt"/>
              </a:rPr>
              <a:t>residual risk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443868" y="1484784"/>
            <a:ext cx="2510098" cy="864096"/>
          </a:xfrm>
          <a:prstGeom prst="roundRect">
            <a:avLst>
              <a:gd name="adj" fmla="val 14928"/>
            </a:avLst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288904" y="2420888"/>
            <a:ext cx="1665062" cy="844118"/>
          </a:xfrm>
          <a:prstGeom prst="roundRect">
            <a:avLst>
              <a:gd name="adj" fmla="val 14928"/>
            </a:avLst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283925" y="3265006"/>
            <a:ext cx="1665062" cy="844118"/>
          </a:xfrm>
          <a:prstGeom prst="roundRect">
            <a:avLst>
              <a:gd name="adj" fmla="val 14928"/>
            </a:avLst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khef-PDP-presentation-2015-minimal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Props1.xml><?xml version="1.0" encoding="utf-8"?>
<ds:datastoreItem xmlns:ds="http://schemas.openxmlformats.org/officeDocument/2006/customXml" ds:itemID="{03338BC8-BBF3-4152-8114-248CD4A24091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Nikhef-PDP-presentation-2015-minimal</Template>
  <TotalTime>9524</TotalTime>
  <Words>990</Words>
  <Application>Microsoft Office PowerPoint</Application>
  <PresentationFormat>On-screen Show (4:3)</PresentationFormat>
  <Paragraphs>235</Paragraphs>
  <Slides>22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Nikhef-PDP-presentation-2015-minimal</vt:lpstr>
      <vt:lpstr>Building Interoperable  Global Trust</vt:lpstr>
      <vt:lpstr>Research as a global distributed enterprise</vt:lpstr>
      <vt:lpstr>The intended outcome …</vt:lpstr>
      <vt:lpstr>PowerPoint Presentation</vt:lpstr>
      <vt:lpstr>Community characteristics</vt:lpstr>
      <vt:lpstr>PowerPoint Presentation</vt:lpstr>
      <vt:lpstr>Identifying participants – classifying risks</vt:lpstr>
      <vt:lpstr>Identifying participants – classifying risks</vt:lpstr>
      <vt:lpstr>Identifying participants – classifying risks</vt:lpstr>
      <vt:lpstr>Relying Parties as a Defining Element</vt:lpstr>
      <vt:lpstr>Multi-authority access control with PKI in e-Infrastructures using composable policy</vt:lpstr>
      <vt:lpstr>Why a dedicated trust fabric for eScience?</vt:lpstr>
      <vt:lpstr>Empowering the Relying Party</vt:lpstr>
      <vt:lpstr>Establishing PKI interworking: AP EU TAG</vt:lpstr>
      <vt:lpstr>Interoperable Global Trust Federation</vt:lpstr>
      <vt:lpstr>Minimum requirements: assurance profiles</vt:lpstr>
      <vt:lpstr>Assurance Profiles – declaration of consistency towards Relying Parties</vt:lpstr>
      <vt:lpstr>Engendering trust through  transparent processes and procedures</vt:lpstr>
      <vt:lpstr>Cryptographic PKI bridging</vt:lpstr>
      <vt:lpstr>Rendering a PKI federation as a Policy Bridge</vt:lpstr>
      <vt:lpstr>Collaboration is based on Bridging Trust!</vt:lpstr>
      <vt:lpstr>PowerPoint Presentation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 interoperable global trust</dc:title>
  <dc:creator>DavidG</dc:creator>
  <cp:lastModifiedBy>DavidG</cp:lastModifiedBy>
  <cp:revision>342</cp:revision>
  <cp:lastPrinted>2010-12-15T16:14:10Z</cp:lastPrinted>
  <dcterms:created xsi:type="dcterms:W3CDTF">2015-11-09T17:05:55Z</dcterms:created>
  <dcterms:modified xsi:type="dcterms:W3CDTF">2015-12-01T15:49:29Z</dcterms:modified>
</cp:coreProperties>
</file>