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40" r:id="rId2"/>
    <p:sldMasterId id="2147484453" r:id="rId3"/>
  </p:sldMasterIdLst>
  <p:notesMasterIdLst>
    <p:notesMasterId r:id="rId30"/>
  </p:notesMasterIdLst>
  <p:handoutMasterIdLst>
    <p:handoutMasterId r:id="rId31"/>
  </p:handoutMasterIdLst>
  <p:sldIdLst>
    <p:sldId id="256" r:id="rId4"/>
    <p:sldId id="459" r:id="rId5"/>
    <p:sldId id="346" r:id="rId6"/>
    <p:sldId id="315" r:id="rId7"/>
    <p:sldId id="480" r:id="rId8"/>
    <p:sldId id="492" r:id="rId9"/>
    <p:sldId id="491" r:id="rId10"/>
    <p:sldId id="493" r:id="rId11"/>
    <p:sldId id="494" r:id="rId12"/>
    <p:sldId id="489" r:id="rId13"/>
    <p:sldId id="490" r:id="rId14"/>
    <p:sldId id="463" r:id="rId15"/>
    <p:sldId id="478" r:id="rId16"/>
    <p:sldId id="479" r:id="rId17"/>
    <p:sldId id="488" r:id="rId18"/>
    <p:sldId id="469" r:id="rId19"/>
    <p:sldId id="470" r:id="rId20"/>
    <p:sldId id="471" r:id="rId21"/>
    <p:sldId id="472" r:id="rId22"/>
    <p:sldId id="495" r:id="rId23"/>
    <p:sldId id="482" r:id="rId24"/>
    <p:sldId id="483" r:id="rId25"/>
    <p:sldId id="484" r:id="rId26"/>
    <p:sldId id="485" r:id="rId27"/>
    <p:sldId id="486" r:id="rId28"/>
    <p:sldId id="467" r:id="rId29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189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378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566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754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5943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132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320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509" algn="l" defTabSz="914378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000066"/>
    <a:srgbClr val="FFFFFF"/>
    <a:srgbClr val="003F5E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15" autoAdjust="0"/>
    <p:restoredTop sz="94737" autoAdjust="0"/>
  </p:normalViewPr>
  <p:slideViewPr>
    <p:cSldViewPr snapToGrid="0">
      <p:cViewPr varScale="1">
        <p:scale>
          <a:sx n="140" d="100"/>
          <a:sy n="140" d="100"/>
        </p:scale>
        <p:origin x="84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E4F01-E98C-46D1-8EAE-5FF8F83C507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C5A48-779B-4237-8BB9-512CCFB3254E}">
      <dgm:prSet phldrT="[Text]"/>
      <dgm:spPr/>
      <dgm:t>
        <a:bodyPr lIns="822960" rIns="0"/>
        <a:lstStyle/>
        <a:p>
          <a:r>
            <a:rPr lang="en-US" dirty="0" smtClean="0"/>
            <a:t>Governance Board</a:t>
          </a:r>
          <a:endParaRPr lang="en-US" dirty="0"/>
        </a:p>
      </dgm:t>
    </dgm:pt>
    <dgm:pt modelId="{D7B83923-93AD-43F5-BD4B-F69A7606976A}" type="parTrans" cxnId="{080949EE-B4DD-4411-95B8-C0D503FEE8AD}">
      <dgm:prSet/>
      <dgm:spPr/>
      <dgm:t>
        <a:bodyPr/>
        <a:lstStyle/>
        <a:p>
          <a:endParaRPr lang="en-US"/>
        </a:p>
      </dgm:t>
    </dgm:pt>
    <dgm:pt modelId="{EE59E471-9F07-4539-96AF-665355481133}" type="sibTrans" cxnId="{080949EE-B4DD-4411-95B8-C0D503FEE8AD}">
      <dgm:prSet/>
      <dgm:spPr/>
      <dgm:t>
        <a:bodyPr/>
        <a:lstStyle/>
        <a:p>
          <a:endParaRPr lang="en-US"/>
        </a:p>
      </dgm:t>
    </dgm:pt>
    <dgm:pt modelId="{167B848C-0BC9-4754-B1A8-571D165FB027}" type="asst">
      <dgm:prSet phldrT="[Text]"/>
      <dgm:spPr/>
      <dgm:t>
        <a:bodyPr lIns="822960" rIns="0"/>
        <a:lstStyle/>
        <a:p>
          <a:r>
            <a:rPr lang="en-US" dirty="0" err="1" smtClean="0"/>
            <a:t>RCauth</a:t>
          </a:r>
          <a:r>
            <a:rPr lang="en-US" dirty="0" smtClean="0"/>
            <a:t> PMA</a:t>
          </a:r>
          <a:endParaRPr lang="en-US" dirty="0"/>
        </a:p>
      </dgm:t>
    </dgm:pt>
    <dgm:pt modelId="{3A6DFB73-CD29-4659-B56B-570420199147}" type="sibTrans" cxnId="{07DC2BFB-A192-441A-9977-8604BC320769}">
      <dgm:prSet/>
      <dgm:spPr/>
      <dgm:t>
        <a:bodyPr/>
        <a:lstStyle/>
        <a:p>
          <a:endParaRPr lang="en-US"/>
        </a:p>
      </dgm:t>
    </dgm:pt>
    <dgm:pt modelId="{E8444021-4AA8-4810-9F2B-3241C7B7240D}" type="parTrans" cxnId="{07DC2BFB-A192-441A-9977-8604BC320769}">
      <dgm:prSet/>
      <dgm:spPr/>
      <dgm:t>
        <a:bodyPr/>
        <a:lstStyle/>
        <a:p>
          <a:endParaRPr lang="en-US"/>
        </a:p>
      </dgm:t>
    </dgm:pt>
    <dgm:pt modelId="{F2B7DA55-5ECF-48FF-B4BB-7B2643F12549}">
      <dgm:prSet phldrT="[Text]"/>
      <dgm:spPr/>
      <dgm:t>
        <a:bodyPr lIns="822960" rIns="0"/>
        <a:lstStyle/>
        <a:p>
          <a:r>
            <a:rPr lang="en-US" dirty="0" smtClean="0"/>
            <a:t>Ops Coordination Team</a:t>
          </a:r>
          <a:endParaRPr lang="en-US" dirty="0"/>
        </a:p>
      </dgm:t>
    </dgm:pt>
    <dgm:pt modelId="{E960D01A-85C1-45BA-AEC3-3F1114A50E0F}" type="sibTrans" cxnId="{25FB18F5-E051-482D-9B7A-7065FC13C043}">
      <dgm:prSet/>
      <dgm:spPr/>
      <dgm:t>
        <a:bodyPr/>
        <a:lstStyle/>
        <a:p>
          <a:endParaRPr lang="en-US"/>
        </a:p>
      </dgm:t>
    </dgm:pt>
    <dgm:pt modelId="{BEA8430C-3FB6-4C44-83AC-48875C502814}" type="parTrans" cxnId="{25FB18F5-E051-482D-9B7A-7065FC13C043}">
      <dgm:prSet/>
      <dgm:spPr/>
      <dgm:t>
        <a:bodyPr/>
        <a:lstStyle/>
        <a:p>
          <a:endParaRPr lang="en-US"/>
        </a:p>
      </dgm:t>
    </dgm:pt>
    <dgm:pt modelId="{0F00426C-3883-4A49-889C-F358C36957C0}" type="pres">
      <dgm:prSet presAssocID="{448E4F01-E98C-46D1-8EAE-5FF8F83C50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E03E18-009F-402C-AD7D-65B6A063AD8D}" type="pres">
      <dgm:prSet presAssocID="{D6AC5A48-779B-4237-8BB9-512CCFB3254E}" presName="hierRoot1" presStyleCnt="0"/>
      <dgm:spPr/>
    </dgm:pt>
    <dgm:pt modelId="{6422EAE3-C8EB-487C-B140-4212779949DC}" type="pres">
      <dgm:prSet presAssocID="{D6AC5A48-779B-4237-8BB9-512CCFB3254E}" presName="composite" presStyleCnt="0"/>
      <dgm:spPr/>
    </dgm:pt>
    <dgm:pt modelId="{D6EEFAB6-1401-4F53-BFC9-02A2FC5B882A}" type="pres">
      <dgm:prSet presAssocID="{D6AC5A48-779B-4237-8BB9-512CCFB3254E}" presName="image" presStyleLbl="node0" presStyleIdx="0" presStyleCnt="1"/>
      <dgm:spPr/>
    </dgm:pt>
    <dgm:pt modelId="{BAF2B5AE-775E-4821-9406-B6A485DF6971}" type="pres">
      <dgm:prSet presAssocID="{D6AC5A48-779B-4237-8BB9-512CCFB3254E}" presName="text" presStyleLbl="revTx" presStyleIdx="0" presStyleCnt="3" custScaleX="100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A65DF6-98F9-4A12-9D01-F149EA6A8BEE}" type="pres">
      <dgm:prSet presAssocID="{D6AC5A48-779B-4237-8BB9-512CCFB3254E}" presName="hierChild2" presStyleCnt="0"/>
      <dgm:spPr/>
    </dgm:pt>
    <dgm:pt modelId="{ECAE533D-2959-4C59-86AD-5E4B0C906EE5}" type="pres">
      <dgm:prSet presAssocID="{E8444021-4AA8-4810-9F2B-3241C7B7240D}" presName="Name10" presStyleLbl="parChTrans1D2" presStyleIdx="0" presStyleCnt="1"/>
      <dgm:spPr/>
      <dgm:t>
        <a:bodyPr/>
        <a:lstStyle/>
        <a:p>
          <a:endParaRPr lang="en-US"/>
        </a:p>
      </dgm:t>
    </dgm:pt>
    <dgm:pt modelId="{FE25FCA7-7587-42E3-932F-B84D38A1E611}" type="pres">
      <dgm:prSet presAssocID="{167B848C-0BC9-4754-B1A8-571D165FB027}" presName="hierRoot2" presStyleCnt="0"/>
      <dgm:spPr/>
    </dgm:pt>
    <dgm:pt modelId="{6BE858BE-D372-4A6E-A824-3B62A2CE51D9}" type="pres">
      <dgm:prSet presAssocID="{167B848C-0BC9-4754-B1A8-571D165FB027}" presName="composite2" presStyleCnt="0"/>
      <dgm:spPr/>
    </dgm:pt>
    <dgm:pt modelId="{57CDE482-9592-4032-825C-1DDABD30E7A7}" type="pres">
      <dgm:prSet presAssocID="{167B848C-0BC9-4754-B1A8-571D165FB027}" presName="image2" presStyleLbl="asst1" presStyleIdx="0" presStyleCnt="1"/>
      <dgm:spPr/>
    </dgm:pt>
    <dgm:pt modelId="{060543C8-3705-4F92-A2E2-FAAA481F9308}" type="pres">
      <dgm:prSet presAssocID="{167B848C-0BC9-4754-B1A8-571D165FB027}" presName="text2" presStyleLbl="revTx" presStyleIdx="1" presStyleCnt="3" custScaleX="100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66F86-D932-4658-A414-0C8563C3B97D}" type="pres">
      <dgm:prSet presAssocID="{167B848C-0BC9-4754-B1A8-571D165FB027}" presName="hierChild3" presStyleCnt="0"/>
      <dgm:spPr/>
    </dgm:pt>
    <dgm:pt modelId="{E786466B-C7BB-4760-821C-F63EEBCB56BE}" type="pres">
      <dgm:prSet presAssocID="{BEA8430C-3FB6-4C44-83AC-48875C502814}" presName="Name17" presStyleLbl="parChTrans1D3" presStyleIdx="0" presStyleCnt="1"/>
      <dgm:spPr/>
      <dgm:t>
        <a:bodyPr/>
        <a:lstStyle/>
        <a:p>
          <a:endParaRPr lang="en-US"/>
        </a:p>
      </dgm:t>
    </dgm:pt>
    <dgm:pt modelId="{D4AE6593-C952-4152-8537-AB328B6FA863}" type="pres">
      <dgm:prSet presAssocID="{F2B7DA55-5ECF-48FF-B4BB-7B2643F12549}" presName="hierRoot3" presStyleCnt="0"/>
      <dgm:spPr/>
    </dgm:pt>
    <dgm:pt modelId="{E076F92E-8768-4B77-974F-935D747BA56C}" type="pres">
      <dgm:prSet presAssocID="{F2B7DA55-5ECF-48FF-B4BB-7B2643F12549}" presName="composite3" presStyleCnt="0"/>
      <dgm:spPr/>
    </dgm:pt>
    <dgm:pt modelId="{F619059F-D3CD-4AA7-97D9-0F189F846E3E}" type="pres">
      <dgm:prSet presAssocID="{F2B7DA55-5ECF-48FF-B4BB-7B2643F12549}" presName="image3" presStyleLbl="node3" presStyleIdx="0" presStyleCnt="1"/>
      <dgm:spPr/>
    </dgm:pt>
    <dgm:pt modelId="{3C64E244-6A80-4547-88E2-F40A339DFB9B}" type="pres">
      <dgm:prSet presAssocID="{F2B7DA55-5ECF-48FF-B4BB-7B2643F12549}" presName="text3" presStyleLbl="revTx" presStyleIdx="2" presStyleCnt="3" custScaleX="100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D3F35E-8F0E-47F1-9D10-E35DDDD35EBB}" type="pres">
      <dgm:prSet presAssocID="{F2B7DA55-5ECF-48FF-B4BB-7B2643F12549}" presName="hierChild4" presStyleCnt="0"/>
      <dgm:spPr/>
    </dgm:pt>
  </dgm:ptLst>
  <dgm:cxnLst>
    <dgm:cxn modelId="{07DC2BFB-A192-441A-9977-8604BC320769}" srcId="{D6AC5A48-779B-4237-8BB9-512CCFB3254E}" destId="{167B848C-0BC9-4754-B1A8-571D165FB027}" srcOrd="0" destOrd="0" parTransId="{E8444021-4AA8-4810-9F2B-3241C7B7240D}" sibTransId="{3A6DFB73-CD29-4659-B56B-570420199147}"/>
    <dgm:cxn modelId="{F1C6301C-7039-4A4E-B22E-7A90738245AE}" type="presOf" srcId="{D6AC5A48-779B-4237-8BB9-512CCFB3254E}" destId="{BAF2B5AE-775E-4821-9406-B6A485DF6971}" srcOrd="0" destOrd="0" presId="urn:microsoft.com/office/officeart/2009/layout/CirclePictureHierarchy"/>
    <dgm:cxn modelId="{25FB18F5-E051-482D-9B7A-7065FC13C043}" srcId="{167B848C-0BC9-4754-B1A8-571D165FB027}" destId="{F2B7DA55-5ECF-48FF-B4BB-7B2643F12549}" srcOrd="0" destOrd="0" parTransId="{BEA8430C-3FB6-4C44-83AC-48875C502814}" sibTransId="{E960D01A-85C1-45BA-AEC3-3F1114A50E0F}"/>
    <dgm:cxn modelId="{35B8710A-A6FE-45BC-9E7A-EF27053CFB07}" type="presOf" srcId="{167B848C-0BC9-4754-B1A8-571D165FB027}" destId="{060543C8-3705-4F92-A2E2-FAAA481F9308}" srcOrd="0" destOrd="0" presId="urn:microsoft.com/office/officeart/2009/layout/CirclePictureHierarchy"/>
    <dgm:cxn modelId="{CDE824EB-5A42-4439-A1FB-8690D849F20B}" type="presOf" srcId="{448E4F01-E98C-46D1-8EAE-5FF8F83C507A}" destId="{0F00426C-3883-4A49-889C-F358C36957C0}" srcOrd="0" destOrd="0" presId="urn:microsoft.com/office/officeart/2009/layout/CirclePictureHierarchy"/>
    <dgm:cxn modelId="{3550075C-B104-439A-A73A-099F9B239FAA}" type="presOf" srcId="{F2B7DA55-5ECF-48FF-B4BB-7B2643F12549}" destId="{3C64E244-6A80-4547-88E2-F40A339DFB9B}" srcOrd="0" destOrd="0" presId="urn:microsoft.com/office/officeart/2009/layout/CirclePictureHierarchy"/>
    <dgm:cxn modelId="{080949EE-B4DD-4411-95B8-C0D503FEE8AD}" srcId="{448E4F01-E98C-46D1-8EAE-5FF8F83C507A}" destId="{D6AC5A48-779B-4237-8BB9-512CCFB3254E}" srcOrd="0" destOrd="0" parTransId="{D7B83923-93AD-43F5-BD4B-F69A7606976A}" sibTransId="{EE59E471-9F07-4539-96AF-665355481133}"/>
    <dgm:cxn modelId="{6D59E1DA-3DD8-40B9-847A-D85EC8FE6E84}" type="presOf" srcId="{BEA8430C-3FB6-4C44-83AC-48875C502814}" destId="{E786466B-C7BB-4760-821C-F63EEBCB56BE}" srcOrd="0" destOrd="0" presId="urn:microsoft.com/office/officeart/2009/layout/CirclePictureHierarchy"/>
    <dgm:cxn modelId="{D16E72CA-11CD-4C7D-B6FF-ECA326BAD9B0}" type="presOf" srcId="{E8444021-4AA8-4810-9F2B-3241C7B7240D}" destId="{ECAE533D-2959-4C59-86AD-5E4B0C906EE5}" srcOrd="0" destOrd="0" presId="urn:microsoft.com/office/officeart/2009/layout/CirclePictureHierarchy"/>
    <dgm:cxn modelId="{1B2C736D-41F1-4E73-97FA-5124EFFA22E1}" type="presParOf" srcId="{0F00426C-3883-4A49-889C-F358C36957C0}" destId="{92E03E18-009F-402C-AD7D-65B6A063AD8D}" srcOrd="0" destOrd="0" presId="urn:microsoft.com/office/officeart/2009/layout/CirclePictureHierarchy"/>
    <dgm:cxn modelId="{91EF2EFE-8566-490A-B128-D72965EA1CD5}" type="presParOf" srcId="{92E03E18-009F-402C-AD7D-65B6A063AD8D}" destId="{6422EAE3-C8EB-487C-B140-4212779949DC}" srcOrd="0" destOrd="0" presId="urn:microsoft.com/office/officeart/2009/layout/CirclePictureHierarchy"/>
    <dgm:cxn modelId="{AC04A461-7256-4770-900F-54661D6AF16B}" type="presParOf" srcId="{6422EAE3-C8EB-487C-B140-4212779949DC}" destId="{D6EEFAB6-1401-4F53-BFC9-02A2FC5B882A}" srcOrd="0" destOrd="0" presId="urn:microsoft.com/office/officeart/2009/layout/CirclePictureHierarchy"/>
    <dgm:cxn modelId="{143AE832-F7E4-4297-981C-BA6DAEF280A3}" type="presParOf" srcId="{6422EAE3-C8EB-487C-B140-4212779949DC}" destId="{BAF2B5AE-775E-4821-9406-B6A485DF6971}" srcOrd="1" destOrd="0" presId="urn:microsoft.com/office/officeart/2009/layout/CirclePictureHierarchy"/>
    <dgm:cxn modelId="{29EFCD73-0992-4CBD-9965-62065CAD644D}" type="presParOf" srcId="{92E03E18-009F-402C-AD7D-65B6A063AD8D}" destId="{8BA65DF6-98F9-4A12-9D01-F149EA6A8BEE}" srcOrd="1" destOrd="0" presId="urn:microsoft.com/office/officeart/2009/layout/CirclePictureHierarchy"/>
    <dgm:cxn modelId="{533666A0-7BAC-4E01-B7E1-B7C440F3ACC9}" type="presParOf" srcId="{8BA65DF6-98F9-4A12-9D01-F149EA6A8BEE}" destId="{ECAE533D-2959-4C59-86AD-5E4B0C906EE5}" srcOrd="0" destOrd="0" presId="urn:microsoft.com/office/officeart/2009/layout/CirclePictureHierarchy"/>
    <dgm:cxn modelId="{167D00C9-FD36-4A52-BB0B-1D318CE38D9C}" type="presParOf" srcId="{8BA65DF6-98F9-4A12-9D01-F149EA6A8BEE}" destId="{FE25FCA7-7587-42E3-932F-B84D38A1E611}" srcOrd="1" destOrd="0" presId="urn:microsoft.com/office/officeart/2009/layout/CirclePictureHierarchy"/>
    <dgm:cxn modelId="{4CFB12A7-A84B-4377-B90B-577FC7F24B49}" type="presParOf" srcId="{FE25FCA7-7587-42E3-932F-B84D38A1E611}" destId="{6BE858BE-D372-4A6E-A824-3B62A2CE51D9}" srcOrd="0" destOrd="0" presId="urn:microsoft.com/office/officeart/2009/layout/CirclePictureHierarchy"/>
    <dgm:cxn modelId="{76B57A74-F1EE-4586-AF00-2E34203C5206}" type="presParOf" srcId="{6BE858BE-D372-4A6E-A824-3B62A2CE51D9}" destId="{57CDE482-9592-4032-825C-1DDABD30E7A7}" srcOrd="0" destOrd="0" presId="urn:microsoft.com/office/officeart/2009/layout/CirclePictureHierarchy"/>
    <dgm:cxn modelId="{002DC789-C3A5-4477-BA1E-D01D341572E4}" type="presParOf" srcId="{6BE858BE-D372-4A6E-A824-3B62A2CE51D9}" destId="{060543C8-3705-4F92-A2E2-FAAA481F9308}" srcOrd="1" destOrd="0" presId="urn:microsoft.com/office/officeart/2009/layout/CirclePictureHierarchy"/>
    <dgm:cxn modelId="{1FBD8C91-C051-4F1F-A960-3AA45F023F43}" type="presParOf" srcId="{FE25FCA7-7587-42E3-932F-B84D38A1E611}" destId="{7AA66F86-D932-4658-A414-0C8563C3B97D}" srcOrd="1" destOrd="0" presId="urn:microsoft.com/office/officeart/2009/layout/CirclePictureHierarchy"/>
    <dgm:cxn modelId="{880623C1-DF74-4DDB-A640-6E153EE1B220}" type="presParOf" srcId="{7AA66F86-D932-4658-A414-0C8563C3B97D}" destId="{E786466B-C7BB-4760-821C-F63EEBCB56BE}" srcOrd="0" destOrd="0" presId="urn:microsoft.com/office/officeart/2009/layout/CirclePictureHierarchy"/>
    <dgm:cxn modelId="{721111E4-332C-4E8F-A463-74D5E48F2947}" type="presParOf" srcId="{7AA66F86-D932-4658-A414-0C8563C3B97D}" destId="{D4AE6593-C952-4152-8537-AB328B6FA863}" srcOrd="1" destOrd="0" presId="urn:microsoft.com/office/officeart/2009/layout/CirclePictureHierarchy"/>
    <dgm:cxn modelId="{DDA9C15A-8902-4E44-B163-BA20A9862DD0}" type="presParOf" srcId="{D4AE6593-C952-4152-8537-AB328B6FA863}" destId="{E076F92E-8768-4B77-974F-935D747BA56C}" srcOrd="0" destOrd="0" presId="urn:microsoft.com/office/officeart/2009/layout/CirclePictureHierarchy"/>
    <dgm:cxn modelId="{53EC1A40-495D-4894-B7E5-ACFF3427B9C0}" type="presParOf" srcId="{E076F92E-8768-4B77-974F-935D747BA56C}" destId="{F619059F-D3CD-4AA7-97D9-0F189F846E3E}" srcOrd="0" destOrd="0" presId="urn:microsoft.com/office/officeart/2009/layout/CirclePictureHierarchy"/>
    <dgm:cxn modelId="{86E3B190-1EBF-45D9-8D12-D727A26ADBBF}" type="presParOf" srcId="{E076F92E-8768-4B77-974F-935D747BA56C}" destId="{3C64E244-6A80-4547-88E2-F40A339DFB9B}" srcOrd="1" destOrd="0" presId="urn:microsoft.com/office/officeart/2009/layout/CirclePictureHierarchy"/>
    <dgm:cxn modelId="{0AA804F5-52DC-4916-8E80-C25883F8BD64}" type="presParOf" srcId="{D4AE6593-C952-4152-8537-AB328B6FA863}" destId="{6AD3F35E-8F0E-47F1-9D10-E35DDDD35EB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F0290-34C2-49F9-B221-3452E5B734D5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798D064-DE0F-4D33-B368-21352B032682}">
      <dgm:prSet phldrT="[Text]"/>
      <dgm:spPr/>
      <dgm:t>
        <a:bodyPr/>
        <a:lstStyle/>
        <a:p>
          <a:r>
            <a:rPr lang="en-US" dirty="0" smtClean="0"/>
            <a:t>STFC</a:t>
          </a:r>
          <a:endParaRPr lang="en-US" dirty="0"/>
        </a:p>
      </dgm:t>
    </dgm:pt>
    <dgm:pt modelId="{E72178C1-594E-4354-B375-F29ADE27B665}" type="parTrans" cxnId="{E92D96AB-1DD9-4670-8DEE-0A344D87CDCC}">
      <dgm:prSet/>
      <dgm:spPr/>
      <dgm:t>
        <a:bodyPr/>
        <a:lstStyle/>
        <a:p>
          <a:endParaRPr lang="en-US"/>
        </a:p>
      </dgm:t>
    </dgm:pt>
    <dgm:pt modelId="{54AAF65D-C4FB-43CF-87DF-20403AAED67B}" type="sibTrans" cxnId="{E92D96AB-1DD9-4670-8DEE-0A344D87CDCC}">
      <dgm:prSet/>
      <dgm:spPr/>
      <dgm:t>
        <a:bodyPr/>
        <a:lstStyle/>
        <a:p>
          <a:endParaRPr lang="en-US"/>
        </a:p>
      </dgm:t>
    </dgm:pt>
    <dgm:pt modelId="{EF72B0BF-5961-4BA5-992F-4C97FB881B3B}">
      <dgm:prSet phldrT="[Text]"/>
      <dgm:spPr/>
      <dgm:t>
        <a:bodyPr/>
        <a:lstStyle/>
        <a:p>
          <a:r>
            <a:rPr lang="en-US" dirty="0" smtClean="0"/>
            <a:t>GRNET</a:t>
          </a:r>
          <a:endParaRPr lang="en-US" dirty="0"/>
        </a:p>
      </dgm:t>
    </dgm:pt>
    <dgm:pt modelId="{D3E3CFF8-BA87-4DFA-B7D0-99D0085C158E}" type="parTrans" cxnId="{975A08A4-9650-46DD-AE92-005F3AEF5788}">
      <dgm:prSet/>
      <dgm:spPr/>
      <dgm:t>
        <a:bodyPr/>
        <a:lstStyle/>
        <a:p>
          <a:endParaRPr lang="en-US"/>
        </a:p>
      </dgm:t>
    </dgm:pt>
    <dgm:pt modelId="{A78E3050-F973-4990-B50B-F5B824CE9A23}" type="sibTrans" cxnId="{975A08A4-9650-46DD-AE92-005F3AEF5788}">
      <dgm:prSet/>
      <dgm:spPr/>
      <dgm:t>
        <a:bodyPr/>
        <a:lstStyle/>
        <a:p>
          <a:endParaRPr lang="en-US"/>
        </a:p>
      </dgm:t>
    </dgm:pt>
    <dgm:pt modelId="{D5F5A781-72E8-4F1D-9CAC-CEC6D0C77F1B}">
      <dgm:prSet phldrT="[Text]"/>
      <dgm:spPr/>
      <dgm:t>
        <a:bodyPr/>
        <a:lstStyle/>
        <a:p>
          <a:r>
            <a:rPr lang="en-US" dirty="0" smtClean="0"/>
            <a:t>Nikhef</a:t>
          </a:r>
          <a:endParaRPr lang="en-US" dirty="0"/>
        </a:p>
      </dgm:t>
    </dgm:pt>
    <dgm:pt modelId="{170F08FB-121C-48BD-840D-960B165462F5}" type="parTrans" cxnId="{0EA66792-9123-430C-9D3E-367BC8290F8E}">
      <dgm:prSet/>
      <dgm:spPr/>
      <dgm:t>
        <a:bodyPr/>
        <a:lstStyle/>
        <a:p>
          <a:endParaRPr lang="en-US"/>
        </a:p>
      </dgm:t>
    </dgm:pt>
    <dgm:pt modelId="{415426FD-BFE5-44E1-8E4C-94164502DC50}" type="sibTrans" cxnId="{0EA66792-9123-430C-9D3E-367BC8290F8E}">
      <dgm:prSet/>
      <dgm:spPr/>
      <dgm:t>
        <a:bodyPr/>
        <a:lstStyle/>
        <a:p>
          <a:endParaRPr lang="en-US"/>
        </a:p>
      </dgm:t>
    </dgm:pt>
    <dgm:pt modelId="{06D79FEB-0177-4583-9F2B-1067802206E5}" type="pres">
      <dgm:prSet presAssocID="{693F0290-34C2-49F9-B221-3452E5B734D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BE3F5-9538-47E3-833E-4CA93BC90B2A}" type="pres">
      <dgm:prSet presAssocID="{2798D064-DE0F-4D33-B368-21352B0326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5B877-B923-4097-B8C3-2A9B47B1FC2C}" type="pres">
      <dgm:prSet presAssocID="{2798D064-DE0F-4D33-B368-21352B032682}" presName="spNode" presStyleCnt="0"/>
      <dgm:spPr/>
    </dgm:pt>
    <dgm:pt modelId="{0B8EACBB-8CA9-444D-9086-FA4B617FBE48}" type="pres">
      <dgm:prSet presAssocID="{54AAF65D-C4FB-43CF-87DF-20403AAED67B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C60587E-F907-4A1F-880D-376CE71B3AB5}" type="pres">
      <dgm:prSet presAssocID="{EF72B0BF-5961-4BA5-992F-4C97FB881B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A2ADD-AB6D-4310-B55B-68BCF3E93B86}" type="pres">
      <dgm:prSet presAssocID="{EF72B0BF-5961-4BA5-992F-4C97FB881B3B}" presName="spNode" presStyleCnt="0"/>
      <dgm:spPr/>
    </dgm:pt>
    <dgm:pt modelId="{35EEB9E1-A6C1-46EA-810B-3546BE5C1B24}" type="pres">
      <dgm:prSet presAssocID="{A78E3050-F973-4990-B50B-F5B824CE9A2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58FDC3D-E3F9-47B4-A21C-12FB2394924A}" type="pres">
      <dgm:prSet presAssocID="{D5F5A781-72E8-4F1D-9CAC-CEC6D0C77F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D08AC-2251-4968-B101-DFE9007D60E4}" type="pres">
      <dgm:prSet presAssocID="{D5F5A781-72E8-4F1D-9CAC-CEC6D0C77F1B}" presName="spNode" presStyleCnt="0"/>
      <dgm:spPr/>
    </dgm:pt>
    <dgm:pt modelId="{20B826B6-E233-4950-A407-26E768120E4E}" type="pres">
      <dgm:prSet presAssocID="{415426FD-BFE5-44E1-8E4C-94164502DC5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D7B429F-93DE-4733-9AC4-7AEADB24BCDF}" type="presOf" srcId="{D5F5A781-72E8-4F1D-9CAC-CEC6D0C77F1B}" destId="{558FDC3D-E3F9-47B4-A21C-12FB2394924A}" srcOrd="0" destOrd="0" presId="urn:microsoft.com/office/officeart/2005/8/layout/cycle6"/>
    <dgm:cxn modelId="{EEE27E08-4956-4475-BE5A-B494238E03FA}" type="presOf" srcId="{2798D064-DE0F-4D33-B368-21352B032682}" destId="{614BE3F5-9538-47E3-833E-4CA93BC90B2A}" srcOrd="0" destOrd="0" presId="urn:microsoft.com/office/officeart/2005/8/layout/cycle6"/>
    <dgm:cxn modelId="{CD7F46A1-BFEA-487F-AF65-95A45146BA2D}" type="presOf" srcId="{A78E3050-F973-4990-B50B-F5B824CE9A23}" destId="{35EEB9E1-A6C1-46EA-810B-3546BE5C1B24}" srcOrd="0" destOrd="0" presId="urn:microsoft.com/office/officeart/2005/8/layout/cycle6"/>
    <dgm:cxn modelId="{CEF0E326-5684-4568-8704-B5399C2B8A51}" type="presOf" srcId="{54AAF65D-C4FB-43CF-87DF-20403AAED67B}" destId="{0B8EACBB-8CA9-444D-9086-FA4B617FBE48}" srcOrd="0" destOrd="0" presId="urn:microsoft.com/office/officeart/2005/8/layout/cycle6"/>
    <dgm:cxn modelId="{0EA66792-9123-430C-9D3E-367BC8290F8E}" srcId="{693F0290-34C2-49F9-B221-3452E5B734D5}" destId="{D5F5A781-72E8-4F1D-9CAC-CEC6D0C77F1B}" srcOrd="2" destOrd="0" parTransId="{170F08FB-121C-48BD-840D-960B165462F5}" sibTransId="{415426FD-BFE5-44E1-8E4C-94164502DC50}"/>
    <dgm:cxn modelId="{9046CD41-1E07-4F80-8360-D1F6D7581187}" type="presOf" srcId="{EF72B0BF-5961-4BA5-992F-4C97FB881B3B}" destId="{2C60587E-F907-4A1F-880D-376CE71B3AB5}" srcOrd="0" destOrd="0" presId="urn:microsoft.com/office/officeart/2005/8/layout/cycle6"/>
    <dgm:cxn modelId="{975A08A4-9650-46DD-AE92-005F3AEF5788}" srcId="{693F0290-34C2-49F9-B221-3452E5B734D5}" destId="{EF72B0BF-5961-4BA5-992F-4C97FB881B3B}" srcOrd="1" destOrd="0" parTransId="{D3E3CFF8-BA87-4DFA-B7D0-99D0085C158E}" sibTransId="{A78E3050-F973-4990-B50B-F5B824CE9A23}"/>
    <dgm:cxn modelId="{E92D96AB-1DD9-4670-8DEE-0A344D87CDCC}" srcId="{693F0290-34C2-49F9-B221-3452E5B734D5}" destId="{2798D064-DE0F-4D33-B368-21352B032682}" srcOrd="0" destOrd="0" parTransId="{E72178C1-594E-4354-B375-F29ADE27B665}" sibTransId="{54AAF65D-C4FB-43CF-87DF-20403AAED67B}"/>
    <dgm:cxn modelId="{9E7BFF74-1145-4596-AECE-8A0F2C155F32}" type="presOf" srcId="{693F0290-34C2-49F9-B221-3452E5B734D5}" destId="{06D79FEB-0177-4583-9F2B-1067802206E5}" srcOrd="0" destOrd="0" presId="urn:microsoft.com/office/officeart/2005/8/layout/cycle6"/>
    <dgm:cxn modelId="{DDAB4694-590A-4EBF-B7FD-DC6478B8E64D}" type="presOf" srcId="{415426FD-BFE5-44E1-8E4C-94164502DC50}" destId="{20B826B6-E233-4950-A407-26E768120E4E}" srcOrd="0" destOrd="0" presId="urn:microsoft.com/office/officeart/2005/8/layout/cycle6"/>
    <dgm:cxn modelId="{18D62240-560C-4436-BFE7-FF011EC38FB6}" type="presParOf" srcId="{06D79FEB-0177-4583-9F2B-1067802206E5}" destId="{614BE3F5-9538-47E3-833E-4CA93BC90B2A}" srcOrd="0" destOrd="0" presId="urn:microsoft.com/office/officeart/2005/8/layout/cycle6"/>
    <dgm:cxn modelId="{E70170C3-9849-4617-ACEE-B084A127A0A0}" type="presParOf" srcId="{06D79FEB-0177-4583-9F2B-1067802206E5}" destId="{1425B877-B923-4097-B8C3-2A9B47B1FC2C}" srcOrd="1" destOrd="0" presId="urn:microsoft.com/office/officeart/2005/8/layout/cycle6"/>
    <dgm:cxn modelId="{38C761FC-FAFA-4648-966D-3A3F593C7FF3}" type="presParOf" srcId="{06D79FEB-0177-4583-9F2B-1067802206E5}" destId="{0B8EACBB-8CA9-444D-9086-FA4B617FBE48}" srcOrd="2" destOrd="0" presId="urn:microsoft.com/office/officeart/2005/8/layout/cycle6"/>
    <dgm:cxn modelId="{41C581D1-2B94-486C-AC20-2D6AC789114B}" type="presParOf" srcId="{06D79FEB-0177-4583-9F2B-1067802206E5}" destId="{2C60587E-F907-4A1F-880D-376CE71B3AB5}" srcOrd="3" destOrd="0" presId="urn:microsoft.com/office/officeart/2005/8/layout/cycle6"/>
    <dgm:cxn modelId="{DF9F4D99-7317-433F-9BF6-66338265EEA4}" type="presParOf" srcId="{06D79FEB-0177-4583-9F2B-1067802206E5}" destId="{0F8A2ADD-AB6D-4310-B55B-68BCF3E93B86}" srcOrd="4" destOrd="0" presId="urn:microsoft.com/office/officeart/2005/8/layout/cycle6"/>
    <dgm:cxn modelId="{80C8DE4E-5C9A-4AEC-A106-7FA438800352}" type="presParOf" srcId="{06D79FEB-0177-4583-9F2B-1067802206E5}" destId="{35EEB9E1-A6C1-46EA-810B-3546BE5C1B24}" srcOrd="5" destOrd="0" presId="urn:microsoft.com/office/officeart/2005/8/layout/cycle6"/>
    <dgm:cxn modelId="{5C2F9CD6-9034-479C-8D25-F4DCD67D571C}" type="presParOf" srcId="{06D79FEB-0177-4583-9F2B-1067802206E5}" destId="{558FDC3D-E3F9-47B4-A21C-12FB2394924A}" srcOrd="6" destOrd="0" presId="urn:microsoft.com/office/officeart/2005/8/layout/cycle6"/>
    <dgm:cxn modelId="{17469F3A-AE56-4B33-B759-FE5D785753D3}" type="presParOf" srcId="{06D79FEB-0177-4583-9F2B-1067802206E5}" destId="{8B6D08AC-2251-4968-B101-DFE9007D60E4}" srcOrd="7" destOrd="0" presId="urn:microsoft.com/office/officeart/2005/8/layout/cycle6"/>
    <dgm:cxn modelId="{0832656D-D9C1-4066-BD5F-A55D4FB77DD5}" type="presParOf" srcId="{06D79FEB-0177-4583-9F2B-1067802206E5}" destId="{20B826B6-E233-4950-A407-26E768120E4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466B-C7BB-4760-821C-F63EEBCB56BE}">
      <dsp:nvSpPr>
        <dsp:cNvPr id="0" name=""/>
        <dsp:cNvSpPr/>
      </dsp:nvSpPr>
      <dsp:spPr>
        <a:xfrm>
          <a:off x="773680" y="2353064"/>
          <a:ext cx="91440" cy="315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0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E533D-2959-4C59-86AD-5E4B0C906EE5}">
      <dsp:nvSpPr>
        <dsp:cNvPr id="0" name=""/>
        <dsp:cNvSpPr/>
      </dsp:nvSpPr>
      <dsp:spPr>
        <a:xfrm>
          <a:off x="773680" y="1037658"/>
          <a:ext cx="91440" cy="315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0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EFAB6-1401-4F53-BFC9-02A2FC5B882A}">
      <dsp:nvSpPr>
        <dsp:cNvPr id="0" name=""/>
        <dsp:cNvSpPr/>
      </dsp:nvSpPr>
      <dsp:spPr>
        <a:xfrm>
          <a:off x="319246" y="37349"/>
          <a:ext cx="1000309" cy="1000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2B5AE-775E-4821-9406-B6A485DF6971}">
      <dsp:nvSpPr>
        <dsp:cNvPr id="0" name=""/>
        <dsp:cNvSpPr/>
      </dsp:nvSpPr>
      <dsp:spPr>
        <a:xfrm>
          <a:off x="1312885" y="34848"/>
          <a:ext cx="1513802" cy="10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960" tIns="38100" rIns="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Governance Board</a:t>
          </a:r>
          <a:endParaRPr lang="en-US" sz="1000" kern="1200" dirty="0"/>
        </a:p>
      </dsp:txBody>
      <dsp:txXfrm>
        <a:off x="1312885" y="34848"/>
        <a:ext cx="1513802" cy="1000309"/>
      </dsp:txXfrm>
    </dsp:sp>
    <dsp:sp modelId="{57CDE482-9592-4032-825C-1DDABD30E7A7}">
      <dsp:nvSpPr>
        <dsp:cNvPr id="0" name=""/>
        <dsp:cNvSpPr/>
      </dsp:nvSpPr>
      <dsp:spPr>
        <a:xfrm>
          <a:off x="319246" y="1352755"/>
          <a:ext cx="1000309" cy="1000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543C8-3705-4F92-A2E2-FAAA481F9308}">
      <dsp:nvSpPr>
        <dsp:cNvPr id="0" name=""/>
        <dsp:cNvSpPr/>
      </dsp:nvSpPr>
      <dsp:spPr>
        <a:xfrm>
          <a:off x="1312885" y="1350255"/>
          <a:ext cx="1513802" cy="10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960" tIns="38100" rIns="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RCauth</a:t>
          </a:r>
          <a:r>
            <a:rPr lang="en-US" sz="1000" kern="1200" dirty="0" smtClean="0"/>
            <a:t> PMA</a:t>
          </a:r>
          <a:endParaRPr lang="en-US" sz="1000" kern="1200" dirty="0"/>
        </a:p>
      </dsp:txBody>
      <dsp:txXfrm>
        <a:off x="1312885" y="1350255"/>
        <a:ext cx="1513802" cy="1000309"/>
      </dsp:txXfrm>
    </dsp:sp>
    <dsp:sp modelId="{F619059F-D3CD-4AA7-97D9-0F189F846E3E}">
      <dsp:nvSpPr>
        <dsp:cNvPr id="0" name=""/>
        <dsp:cNvSpPr/>
      </dsp:nvSpPr>
      <dsp:spPr>
        <a:xfrm>
          <a:off x="319246" y="2668162"/>
          <a:ext cx="1000309" cy="1000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4E244-6A80-4547-88E2-F40A339DFB9B}">
      <dsp:nvSpPr>
        <dsp:cNvPr id="0" name=""/>
        <dsp:cNvSpPr/>
      </dsp:nvSpPr>
      <dsp:spPr>
        <a:xfrm>
          <a:off x="1312885" y="2665661"/>
          <a:ext cx="1513802" cy="1000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960" tIns="38100" rIns="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Ops Coordination Team</a:t>
          </a:r>
          <a:endParaRPr lang="en-US" sz="1000" kern="1200" dirty="0"/>
        </a:p>
      </dsp:txBody>
      <dsp:txXfrm>
        <a:off x="1312885" y="2665661"/>
        <a:ext cx="1513802" cy="1000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E3F5-9538-47E3-833E-4CA93BC90B2A}">
      <dsp:nvSpPr>
        <dsp:cNvPr id="0" name=""/>
        <dsp:cNvSpPr/>
      </dsp:nvSpPr>
      <dsp:spPr>
        <a:xfrm>
          <a:off x="781930" y="507"/>
          <a:ext cx="688450" cy="4474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STFC</a:t>
          </a:r>
          <a:endParaRPr lang="en-US" sz="1400" kern="1200" dirty="0"/>
        </a:p>
      </dsp:txBody>
      <dsp:txXfrm>
        <a:off x="803775" y="22352"/>
        <a:ext cx="644760" cy="403802"/>
      </dsp:txXfrm>
    </dsp:sp>
    <dsp:sp modelId="{0B8EACBB-8CA9-444D-9086-FA4B617FBE48}">
      <dsp:nvSpPr>
        <dsp:cNvPr id="0" name=""/>
        <dsp:cNvSpPr/>
      </dsp:nvSpPr>
      <dsp:spPr>
        <a:xfrm>
          <a:off x="529072" y="224253"/>
          <a:ext cx="1194166" cy="1194166"/>
        </a:xfrm>
        <a:custGeom>
          <a:avLst/>
          <a:gdLst/>
          <a:ahLst/>
          <a:cxnLst/>
          <a:rect l="0" t="0" r="0" b="0"/>
          <a:pathLst>
            <a:path>
              <a:moveTo>
                <a:pt x="946314" y="112784"/>
              </a:moveTo>
              <a:arcTo wR="597083" hR="597083" stAng="18347740" swAng="364862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0587E-F907-4A1F-880D-376CE71B3AB5}">
      <dsp:nvSpPr>
        <dsp:cNvPr id="0" name=""/>
        <dsp:cNvSpPr/>
      </dsp:nvSpPr>
      <dsp:spPr>
        <a:xfrm>
          <a:off x="1299019" y="896131"/>
          <a:ext cx="688450" cy="447492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GRNET</a:t>
          </a:r>
          <a:endParaRPr lang="en-US" sz="1400" kern="1200" dirty="0"/>
        </a:p>
      </dsp:txBody>
      <dsp:txXfrm>
        <a:off x="1320864" y="917976"/>
        <a:ext cx="644760" cy="403802"/>
      </dsp:txXfrm>
    </dsp:sp>
    <dsp:sp modelId="{35EEB9E1-A6C1-46EA-810B-3546BE5C1B24}">
      <dsp:nvSpPr>
        <dsp:cNvPr id="0" name=""/>
        <dsp:cNvSpPr/>
      </dsp:nvSpPr>
      <dsp:spPr>
        <a:xfrm>
          <a:off x="529072" y="224253"/>
          <a:ext cx="1194166" cy="1194166"/>
        </a:xfrm>
        <a:custGeom>
          <a:avLst/>
          <a:gdLst/>
          <a:ahLst/>
          <a:cxnLst/>
          <a:rect l="0" t="0" r="0" b="0"/>
          <a:pathLst>
            <a:path>
              <a:moveTo>
                <a:pt x="881357" y="1122150"/>
              </a:moveTo>
              <a:arcTo wR="597083" hR="597083" stAng="3694119" swAng="3411762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FDC3D-E3F9-47B4-A21C-12FB2394924A}">
      <dsp:nvSpPr>
        <dsp:cNvPr id="0" name=""/>
        <dsp:cNvSpPr/>
      </dsp:nvSpPr>
      <dsp:spPr>
        <a:xfrm>
          <a:off x="264841" y="896131"/>
          <a:ext cx="688450" cy="44749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Nikhef</a:t>
          </a:r>
          <a:endParaRPr lang="en-US" sz="1400" kern="1200" dirty="0"/>
        </a:p>
      </dsp:txBody>
      <dsp:txXfrm>
        <a:off x="286686" y="917976"/>
        <a:ext cx="644760" cy="403802"/>
      </dsp:txXfrm>
    </dsp:sp>
    <dsp:sp modelId="{20B826B6-E233-4950-A407-26E768120E4E}">
      <dsp:nvSpPr>
        <dsp:cNvPr id="0" name=""/>
        <dsp:cNvSpPr/>
      </dsp:nvSpPr>
      <dsp:spPr>
        <a:xfrm>
          <a:off x="529072" y="224253"/>
          <a:ext cx="1194166" cy="1194166"/>
        </a:xfrm>
        <a:custGeom>
          <a:avLst/>
          <a:gdLst/>
          <a:ahLst/>
          <a:cxnLst/>
          <a:rect l="0" t="0" r="0" b="0"/>
          <a:pathLst>
            <a:path>
              <a:moveTo>
                <a:pt x="3964" y="665773"/>
              </a:moveTo>
              <a:arcTo wR="597083" hR="597083" stAng="10403634" swAng="3648626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1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7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3" y="258291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38" tIns="45719" rIns="91438" bIns="45719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1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4301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593208" y="695848"/>
            <a:ext cx="548060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75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275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9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14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32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91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3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9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946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6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6" y="4903840"/>
            <a:ext cx="3495368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350"/>
            </a:lvl1pPr>
            <a:lvl2pPr>
              <a:defRPr sz="1238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66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6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152280" y="228602"/>
            <a:ext cx="33752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smtClean="0">
                <a:solidFill>
                  <a:srgbClr val="003F5D"/>
                </a:solidFill>
              </a:rPr>
              <a:t>Style</a:t>
            </a:r>
            <a:r>
              <a:rPr lang="en-GB" sz="135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35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35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8"/>
            <a:ext cx="761224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3F5D"/>
                </a:solidFill>
              </a:rPr>
              <a:t>This template is to</a:t>
            </a:r>
            <a:r>
              <a:rPr lang="en-GB" sz="135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35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350" baseline="0" dirty="0" smtClean="0">
                <a:solidFill>
                  <a:srgbClr val="ED1556"/>
                </a:solidFill>
              </a:rPr>
              <a:t> </a:t>
            </a:r>
            <a:r>
              <a:rPr lang="en-GB" sz="135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003F5D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704876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3912801" y="3627819"/>
            <a:ext cx="1038989" cy="58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7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55289" y="1796681"/>
            <a:ext cx="3468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3300" dirty="0" smtClean="0">
                <a:solidFill>
                  <a:srgbClr val="F6791C"/>
                </a:solidFill>
              </a:rPr>
              <a:t>Any</a:t>
            </a:r>
            <a:r>
              <a:rPr lang="en-GB" sz="3300" baseline="0" dirty="0" smtClean="0">
                <a:solidFill>
                  <a:srgbClr val="F6791C"/>
                </a:solidFill>
              </a:rPr>
              <a:t> Questions?</a:t>
            </a:r>
            <a:endParaRPr lang="en-GB" sz="33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80124" y="4716979"/>
            <a:ext cx="4387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4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22213" y="4193370"/>
            <a:ext cx="130356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 smtClean="0">
                <a:solidFill>
                  <a:schemeClr val="bg1"/>
                </a:solidFill>
              </a:rPr>
              <a:t>https://aarc-project.eu</a:t>
            </a:r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53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463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45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1593208" y="695848"/>
            <a:ext cx="5480603" cy="288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75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275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68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50">
                <a:latin typeface="+mn-lt"/>
              </a:defRPr>
            </a:lvl1pPr>
            <a:lvl2pPr>
              <a:defRPr sz="1350">
                <a:solidFill>
                  <a:srgbClr val="004361"/>
                </a:solidFill>
                <a:latin typeface="+mn-lt"/>
              </a:defRPr>
            </a:lvl2pPr>
            <a:lvl3pPr>
              <a:defRPr sz="1350">
                <a:solidFill>
                  <a:srgbClr val="003F5E"/>
                </a:solidFill>
                <a:latin typeface="+mn-lt"/>
              </a:defRPr>
            </a:lvl3pPr>
            <a:lvl4pPr>
              <a:defRPr sz="135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884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2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62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25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39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0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661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78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350"/>
            </a:lvl1pPr>
            <a:lvl2pPr>
              <a:defRPr sz="1238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060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0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152280" y="228602"/>
            <a:ext cx="33752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smtClean="0">
                <a:solidFill>
                  <a:srgbClr val="003F5D"/>
                </a:solidFill>
              </a:rPr>
              <a:t>Style</a:t>
            </a:r>
            <a:r>
              <a:rPr lang="en-GB" sz="135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35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35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8"/>
            <a:ext cx="761224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dirty="0" smtClean="0">
                <a:solidFill>
                  <a:srgbClr val="003F5D"/>
                </a:solidFill>
              </a:rPr>
              <a:t>This template is to</a:t>
            </a:r>
            <a:r>
              <a:rPr lang="en-GB" sz="135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35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350" baseline="0" dirty="0" smtClean="0">
                <a:solidFill>
                  <a:srgbClr val="ED1556"/>
                </a:solidFill>
              </a:rPr>
              <a:t> </a:t>
            </a:r>
            <a:r>
              <a:rPr lang="en-GB" sz="135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ED1556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160735" indent="-160735">
              <a:buFont typeface="Arial" panose="020B0604020202020204" pitchFamily="34" charset="0"/>
              <a:buChar char="•"/>
            </a:pPr>
            <a:endParaRPr lang="en-GB" sz="1350" baseline="0" dirty="0" smtClean="0">
              <a:solidFill>
                <a:srgbClr val="003F5D"/>
              </a:solidFill>
            </a:endParaRPr>
          </a:p>
          <a:p>
            <a:pPr marL="160735" indent="-160735">
              <a:buFont typeface="Arial" panose="020B0604020202020204" pitchFamily="34" charset="0"/>
              <a:buChar char="•"/>
            </a:pPr>
            <a:r>
              <a:rPr lang="en-GB" sz="135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775973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3912801" y="3627819"/>
            <a:ext cx="1038989" cy="58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67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55289" y="1796681"/>
            <a:ext cx="34683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3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3300" dirty="0" smtClean="0">
                <a:solidFill>
                  <a:srgbClr val="F6791C"/>
                </a:solidFill>
              </a:rPr>
              <a:t>Any</a:t>
            </a:r>
            <a:r>
              <a:rPr lang="en-GB" sz="3300" baseline="0" dirty="0" smtClean="0">
                <a:solidFill>
                  <a:srgbClr val="F6791C"/>
                </a:solidFill>
              </a:rPr>
              <a:t> Questions?</a:t>
            </a:r>
            <a:endParaRPr lang="en-GB" sz="33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294551" y="4716979"/>
            <a:ext cx="4358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45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4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22213" y="4193370"/>
            <a:ext cx="130356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 smtClean="0">
                <a:solidFill>
                  <a:schemeClr val="bg1"/>
                </a:solidFill>
              </a:rPr>
              <a:t>https://aarc-project.eu</a:t>
            </a:r>
            <a:endParaRPr lang="en-GB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1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1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1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98" tIns="46799" rIns="89998" bIns="46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4767263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30" y="4876192"/>
            <a:ext cx="589936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06" indent="-265106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  <a:ea typeface="+mn-ea"/>
          <a:cs typeface="+mn-cs"/>
        </a:defRPr>
      </a:lvl1pPr>
      <a:lvl2pPr marL="627047" indent="-16985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2pPr>
      <a:lvl3pPr marL="1076298" indent="-161921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200">
          <a:solidFill>
            <a:srgbClr val="000066"/>
          </a:solidFill>
          <a:latin typeface="+mn-lt"/>
        </a:defRPr>
      </a:lvl3pPr>
      <a:lvl4pPr marL="1527137" indent="-155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100">
          <a:solidFill>
            <a:srgbClr val="000066"/>
          </a:solidFill>
          <a:latin typeface="+mn-lt"/>
        </a:defRPr>
      </a:lvl4pPr>
      <a:lvl5pPr marL="1976389" indent="-14763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">
          <a:solidFill>
            <a:srgbClr val="000066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63" baseline="0" dirty="0" smtClean="0">
                <a:solidFill>
                  <a:srgbClr val="003F5E"/>
                </a:solidFill>
              </a:rPr>
              <a:t>https://aarc-project.eu</a:t>
            </a:r>
            <a:endParaRPr lang="en-GB" sz="563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63" baseline="0" dirty="0" smtClean="0">
                <a:solidFill>
                  <a:srgbClr val="003F5E"/>
                </a:solidFill>
              </a:rPr>
              <a:t>https://aarc-project.eu</a:t>
            </a:r>
            <a:endParaRPr lang="en-GB" sz="563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6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doi.org/10.5281/zenodo.117355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ana.org/assignments/loa-profil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mds.edugai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9" y="2197511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</a:rPr>
              <a:t>EUGridPMA 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3600" dirty="0">
                <a:solidFill>
                  <a:srgbClr val="990000"/>
                </a:solidFill>
              </a:rPr>
              <a:t>Status and Current Trends</a:t>
            </a:r>
            <a:br>
              <a:rPr lang="en-US" sz="3600" dirty="0">
                <a:solidFill>
                  <a:srgbClr val="990000"/>
                </a:solidFill>
              </a:rPr>
            </a:br>
            <a:r>
              <a:rPr lang="en-US" sz="2800" i="1" dirty="0">
                <a:solidFill>
                  <a:srgbClr val="990000"/>
                </a:solidFill>
              </a:rPr>
              <a:t>and some </a:t>
            </a:r>
            <a:r>
              <a:rPr lang="en-US" sz="2800" i="1" dirty="0" smtClean="0">
                <a:solidFill>
                  <a:srgbClr val="990000"/>
                </a:solidFill>
              </a:rPr>
              <a:t>IGTF &amp; AARC </a:t>
            </a:r>
            <a:r>
              <a:rPr lang="en-US" sz="2800" i="1" dirty="0">
                <a:solidFill>
                  <a:srgbClr val="990000"/>
                </a:solidFill>
              </a:rPr>
              <a:t>topics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1800" dirty="0" smtClean="0"/>
              <a:t>April 2019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 smtClean="0"/>
              <a:t>APGridPMA</a:t>
            </a:r>
            <a:r>
              <a:rPr lang="en-US" sz="1800" dirty="0" smtClean="0"/>
              <a:t> Taipei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i="1" dirty="0"/>
              <a:t>David </a:t>
            </a:r>
            <a:r>
              <a:rPr lang="en-US" sz="1800" b="0" i="1" dirty="0" err="1"/>
              <a:t>Groep</a:t>
            </a:r>
            <a:r>
              <a:rPr lang="en-US" sz="1800" b="0" i="1" dirty="0"/>
              <a:t>, Nikhef &amp; EUGridPMA</a:t>
            </a:r>
            <a:endParaRPr lang="en-GB" sz="1600" b="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529" y="4657692"/>
            <a:ext cx="803609" cy="311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1079897"/>
          <a:ext cx="3145935" cy="37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RCauth.eu Governance</a:t>
            </a:r>
            <a:endParaRPr lang="en-GB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8411" y="3406051"/>
          <a:ext cx="2252311" cy="150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Line Callout 1 (Accent Bar) 2"/>
          <p:cNvSpPr/>
          <p:nvPr/>
        </p:nvSpPr>
        <p:spPr>
          <a:xfrm>
            <a:off x="4403271" y="1179208"/>
            <a:ext cx="4054929" cy="800846"/>
          </a:xfrm>
          <a:prstGeom prst="accentCallout1">
            <a:avLst>
              <a:gd name="adj1" fmla="val 48018"/>
              <a:gd name="adj2" fmla="val -9004"/>
              <a:gd name="adj3" fmla="val 49280"/>
              <a:gd name="adj4" fmla="val -24720"/>
            </a:avLst>
          </a:prstGeom>
          <a:solidFill>
            <a:srgbClr val="ED7D31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003F5E"/>
                </a:solidFill>
                <a:latin typeface="Calibri" panose="020F0502020204030204"/>
              </a:rPr>
              <a:t>Representatives</a:t>
            </a:r>
            <a:r>
              <a:rPr lang="en-US" sz="135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(and one alternate) from </a:t>
            </a:r>
            <a:br>
              <a:rPr lang="en-US" sz="135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each Materially Contributing Stakeholder</a:t>
            </a:r>
            <a:br>
              <a:rPr lang="en-US" sz="135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EGI.eu, EUDAT (ETFC), G</a:t>
            </a:r>
            <a:r>
              <a:rPr lang="nl-NL" sz="1350" dirty="0">
                <a:solidFill>
                  <a:prstClr val="white"/>
                </a:solidFill>
                <a:latin typeface="Calibri" panose="020F0502020204030204"/>
              </a:rPr>
              <a:t>É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ANT, Nikhef (SURF)</a:t>
            </a: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4403271" y="2485532"/>
            <a:ext cx="4054929" cy="892051"/>
          </a:xfrm>
          <a:prstGeom prst="accentCallout1">
            <a:avLst>
              <a:gd name="adj1" fmla="val 48018"/>
              <a:gd name="adj2" fmla="val -9004"/>
              <a:gd name="adj3" fmla="val 49280"/>
              <a:gd name="adj4" fmla="val -24720"/>
            </a:avLst>
          </a:prstGeom>
          <a:solidFill>
            <a:srgbClr val="ED7D31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b="1" dirty="0">
                <a:solidFill>
                  <a:srgbClr val="003F5E"/>
                </a:solidFill>
                <a:latin typeface="Calibri" panose="020F0502020204030204"/>
              </a:rPr>
              <a:t>Individuals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drawn from the wide community […]</a:t>
            </a:r>
            <a:br>
              <a:rPr lang="en-GB" sz="135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experts in the field of identity management </a:t>
            </a:r>
            <a:br>
              <a:rPr lang="en-GB" sz="135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for research and collaboration, </a:t>
            </a:r>
            <a:br>
              <a:rPr lang="en-GB" sz="135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PKI technology and identity bridging</a:t>
            </a:r>
          </a:p>
        </p:txBody>
      </p:sp>
      <p:sp>
        <p:nvSpPr>
          <p:cNvPr id="10" name="Line Callout 1 (Accent Bar) 9"/>
          <p:cNvSpPr/>
          <p:nvPr/>
        </p:nvSpPr>
        <p:spPr>
          <a:xfrm>
            <a:off x="4403271" y="3710796"/>
            <a:ext cx="4054929" cy="892051"/>
          </a:xfrm>
          <a:prstGeom prst="accentCallout1">
            <a:avLst>
              <a:gd name="adj1" fmla="val 48018"/>
              <a:gd name="adj2" fmla="val -9004"/>
              <a:gd name="adj3" fmla="val 49280"/>
              <a:gd name="adj4" fmla="val -24720"/>
            </a:avLst>
          </a:prstGeom>
          <a:solidFill>
            <a:srgbClr val="ED7D31"/>
          </a:solidFill>
          <a:ln>
            <a:solidFill>
              <a:srgbClr val="00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Operations people from each of the </a:t>
            </a:r>
            <a:r>
              <a:rPr lang="en-GB" sz="1350" b="1" dirty="0">
                <a:solidFill>
                  <a:srgbClr val="003F5E"/>
                </a:solidFill>
                <a:latin typeface="Calibri" panose="020F0502020204030204"/>
              </a:rPr>
              <a:t>hosting partners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with a (copy of) the RCauth.eu signing key,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and those partners otherwise involved in OPS</a:t>
            </a: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617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6" y="1079500"/>
            <a:ext cx="8462281" cy="355322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Most consistent external view – closest internal coordination and trust</a:t>
            </a:r>
          </a:p>
          <a:p>
            <a:pPr lvl="1"/>
            <a:r>
              <a:rPr lang="en-US" sz="1500" dirty="0">
                <a:solidFill>
                  <a:srgbClr val="003F5E"/>
                </a:solidFill>
              </a:rPr>
              <a:t>Single RCauth.eu signing key</a:t>
            </a:r>
          </a:p>
          <a:p>
            <a:pPr lvl="1"/>
            <a:r>
              <a:rPr lang="en-US" sz="1500" dirty="0">
                <a:solidFill>
                  <a:srgbClr val="003F5E"/>
                </a:solidFill>
              </a:rPr>
              <a:t>Securely distributed to each operational partner</a:t>
            </a:r>
          </a:p>
          <a:p>
            <a:pPr lvl="1"/>
            <a:r>
              <a:rPr lang="en-US" sz="1500" dirty="0">
                <a:solidFill>
                  <a:srgbClr val="003F5E"/>
                </a:solidFill>
              </a:rPr>
              <a:t>Fully owned and managed by the PMA</a:t>
            </a:r>
          </a:p>
          <a:p>
            <a:pPr lvl="1"/>
            <a:r>
              <a:rPr lang="en-US" sz="1500" dirty="0">
                <a:solidFill>
                  <a:srgbClr val="003F5E"/>
                </a:solidFill>
              </a:rPr>
              <a:t>Requires partners to accept stringent controls by the PMA to ensure trust</a:t>
            </a:r>
          </a:p>
          <a:p>
            <a:pPr lvl="1"/>
            <a:r>
              <a:rPr lang="en-US" sz="1500" dirty="0">
                <a:solidFill>
                  <a:srgbClr val="003F5E"/>
                </a:solidFill>
              </a:rPr>
              <a:t>Fully transparent to users and external RPs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Most distributed and resilient view – with global user and RP impact on usability</a:t>
            </a:r>
          </a:p>
          <a:p>
            <a:pPr lvl="1"/>
            <a:r>
              <a:rPr lang="en-US" sz="1500" dirty="0"/>
              <a:t>Each partner gets a different RCauth.eu signing key</a:t>
            </a:r>
          </a:p>
          <a:p>
            <a:pPr lvl="1"/>
            <a:r>
              <a:rPr lang="en-US" sz="1500" dirty="0"/>
              <a:t>These will show up as independent ICAs in the IGTF distribution</a:t>
            </a:r>
          </a:p>
          <a:p>
            <a:pPr lvl="1"/>
            <a:r>
              <a:rPr lang="en-US" sz="1500" dirty="0"/>
              <a:t>Same Subject DN namespace, but different issuer names in parallel and simultaneously</a:t>
            </a:r>
          </a:p>
          <a:p>
            <a:pPr lvl="1"/>
            <a:r>
              <a:rPr lang="en-US" sz="1500" dirty="0"/>
              <a:t>Partners can join and leave, validity of ICA controlled through the CRL of upstream root</a:t>
            </a:r>
          </a:p>
          <a:p>
            <a:pPr lvl="1"/>
            <a:r>
              <a:rPr lang="en-US" sz="1500" dirty="0"/>
              <a:t>Allows PMA to control a leaving party without such party’s co-operation and without special measures</a:t>
            </a:r>
          </a:p>
          <a:p>
            <a:pPr lvl="1"/>
            <a:r>
              <a:rPr lang="en-US" sz="1500" dirty="0"/>
              <a:t>Floods IGTF distribution with multiple ICAs, and persistently exposes CA internal to VOMS and RPs</a:t>
            </a:r>
            <a:endParaRPr lang="en-GB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manage? Two options!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52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Assurance and trust frameworks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458200" cy="3624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REFEDS RAF is there: </a:t>
            </a:r>
            <a:r>
              <a:rPr lang="en-US" sz="1600" b="1" dirty="0" err="1" smtClean="0">
                <a:solidFill>
                  <a:srgbClr val="002060"/>
                </a:solidFill>
              </a:rPr>
              <a:t>Cappucino</a:t>
            </a:r>
            <a:r>
              <a:rPr lang="en-US" sz="1600" b="1" dirty="0" smtClean="0">
                <a:solidFill>
                  <a:srgbClr val="002060"/>
                </a:solidFill>
              </a:rPr>
              <a:t> and Espresso</a:t>
            </a: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Identity Assurance Profiles for Infrastructure risk scenarios </a:t>
            </a:r>
            <a:r>
              <a:rPr lang="en-US" sz="1600" i="1" dirty="0" smtClean="0">
                <a:solidFill>
                  <a:srgbClr val="002060"/>
                </a:solidFill>
              </a:rPr>
              <a:t>https</a:t>
            </a:r>
            <a:r>
              <a:rPr lang="en-US" sz="1600" i="1" dirty="0">
                <a:solidFill>
                  <a:srgbClr val="002060"/>
                </a:solidFill>
              </a:rPr>
              <a:t>://</a:t>
            </a:r>
            <a:r>
              <a:rPr lang="en-US" sz="1600" i="1" dirty="0" smtClean="0">
                <a:solidFill>
                  <a:srgbClr val="002060"/>
                </a:solidFill>
              </a:rPr>
              <a:t>igtf.net/ap/loa/</a:t>
            </a:r>
            <a:endParaRPr lang="en-US" sz="1600" b="1" i="1" dirty="0" smtClean="0">
              <a:solidFill>
                <a:srgbClr val="002060"/>
              </a:solidFill>
            </a:endParaRPr>
          </a:p>
          <a:p>
            <a:r>
              <a:rPr lang="en-US" sz="1600" dirty="0" smtClean="0"/>
              <a:t>Includes also</a:t>
            </a:r>
            <a:br>
              <a:rPr lang="en-US" sz="1600" dirty="0" smtClean="0"/>
            </a:br>
            <a:r>
              <a:rPr lang="en-US" sz="1600" dirty="0" smtClean="0"/>
              <a:t>BIRCH 	- good quality (federated) identity, </a:t>
            </a:r>
            <a:br>
              <a:rPr lang="en-US" sz="1600" dirty="0" smtClean="0"/>
            </a:br>
            <a:r>
              <a:rPr lang="en-US" sz="1600" dirty="0" smtClean="0"/>
              <a:t>DOGWOOD 	- identifier-only with traceability (</a:t>
            </a:r>
            <a:r>
              <a:rPr lang="en-US" sz="1600" i="1" dirty="0" err="1" smtClean="0"/>
              <a:t>R&amp;S</a:t>
            </a:r>
            <a:r>
              <a:rPr lang="en-US" sz="1600" dirty="0" err="1" smtClean="0"/>
              <a:t>+</a:t>
            </a:r>
            <a:r>
              <a:rPr lang="en-US" sz="1600" i="1" dirty="0" err="1" smtClean="0"/>
              <a:t>Sirtfi+a</a:t>
            </a:r>
            <a:r>
              <a:rPr lang="en-US" sz="1600" i="1" dirty="0" smtClean="0"/>
              <a:t> few bits)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26" y="1143001"/>
            <a:ext cx="263470" cy="3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96" y="1143001"/>
            <a:ext cx="569904" cy="3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732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3376" y="1079500"/>
            <a:ext cx="5998844" cy="1669415"/>
          </a:xfrm>
          <a:ln w="38100">
            <a:solidFill>
              <a:srgbClr val="F57A1E"/>
            </a:solidFill>
          </a:ln>
        </p:spPr>
        <p:txBody>
          <a:bodyPr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(community) proxy constructs identity based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multiple sources: home organisation, attributes,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linked identities, authenticators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and process these with (community-specific) heuristics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esulting assurance level may be different from one in home organization – and may depend on intelligence (components) that are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‘passable’ to the next (infrastructure) proxy</a:t>
            </a:r>
          </a:p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luckily: number of proxies in an exchange limited, and there’s explicit trust</a:t>
            </a: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Re-usable Assurance between Infrastructures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982" y="1098649"/>
            <a:ext cx="2233748" cy="310352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981047" y="4837244"/>
            <a:ext cx="54845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AARC-G021: </a:t>
            </a:r>
            <a:r>
              <a:rPr lang="en-US" sz="1500" dirty="0">
                <a:hlinkClick r:id="rId4"/>
              </a:rPr>
              <a:t>https://doi.org/10.5281/zenodo.1173558</a:t>
            </a:r>
            <a:endParaRPr lang="en-GB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421" y="2382981"/>
            <a:ext cx="1984013" cy="2327672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482748" y="1471560"/>
            <a:ext cx="218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57A1E"/>
                </a:solidFill>
              </a:rPr>
              <a:t>AARC-G021</a:t>
            </a:r>
            <a:endParaRPr lang="en-GB" sz="2400" b="1" dirty="0">
              <a:solidFill>
                <a:srgbClr val="F57A1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482132" y="3179672"/>
            <a:ext cx="1717964" cy="270164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12" name="TextBox 11"/>
          <p:cNvSpPr txBox="1"/>
          <p:nvPr/>
        </p:nvSpPr>
        <p:spPr>
          <a:xfrm>
            <a:off x="125711" y="3447322"/>
            <a:ext cx="615834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C3959"/>
                </a:solidFill>
              </a:rPr>
              <a:t>each BPA </a:t>
            </a:r>
            <a:r>
              <a:rPr lang="en-US" sz="1400" dirty="0" err="1">
                <a:solidFill>
                  <a:srgbClr val="0C3959"/>
                </a:solidFill>
              </a:rPr>
              <a:t>IdP</a:t>
            </a:r>
            <a:r>
              <a:rPr lang="en-US" sz="1400" dirty="0">
                <a:solidFill>
                  <a:srgbClr val="0C3959"/>
                </a:solidFill>
              </a:rPr>
              <a:t>-SP </a:t>
            </a:r>
            <a:r>
              <a:rPr lang="en-US" sz="1400" b="1" dirty="0">
                <a:solidFill>
                  <a:srgbClr val="0C3959"/>
                </a:solidFill>
              </a:rPr>
              <a:t>proxy should convey its ‘established assurance’</a:t>
            </a:r>
          </a:p>
          <a:p>
            <a:pPr algn="ctr"/>
            <a:endParaRPr lang="en-US" sz="300" dirty="0">
              <a:solidFill>
                <a:srgbClr val="0C3959"/>
              </a:solidFill>
            </a:endParaRPr>
          </a:p>
          <a:p>
            <a:pPr algn="ctr"/>
            <a:r>
              <a:rPr lang="en-US" sz="1400" dirty="0">
                <a:solidFill>
                  <a:srgbClr val="0C3959"/>
                </a:solidFill>
              </a:rPr>
              <a:t>use a </a:t>
            </a:r>
            <a:r>
              <a:rPr lang="en-US" sz="1400" b="1" dirty="0">
                <a:solidFill>
                  <a:srgbClr val="0C3959"/>
                </a:solidFill>
              </a:rPr>
              <a:t>limited number of </a:t>
            </a:r>
            <a:r>
              <a:rPr lang="en-US" sz="1400" b="1" i="1" dirty="0">
                <a:solidFill>
                  <a:srgbClr val="0C3959"/>
                </a:solidFill>
              </a:rPr>
              <a:t>profiles</a:t>
            </a:r>
            <a:r>
              <a:rPr lang="en-US" sz="1400" b="1" dirty="0">
                <a:solidFill>
                  <a:srgbClr val="0C3959"/>
                </a:solidFill>
              </a:rPr>
              <a:t> </a:t>
            </a:r>
            <a:r>
              <a:rPr lang="en-US" sz="1400" dirty="0">
                <a:solidFill>
                  <a:srgbClr val="0C3959"/>
                </a:solidFill>
              </a:rPr>
              <a:t>targeted</a:t>
            </a:r>
            <a:br>
              <a:rPr lang="en-US" sz="1400" dirty="0">
                <a:solidFill>
                  <a:srgbClr val="0C3959"/>
                </a:solidFill>
              </a:rPr>
            </a:br>
            <a:r>
              <a:rPr lang="en-US" sz="1400" dirty="0">
                <a:solidFill>
                  <a:srgbClr val="0C3959"/>
                </a:solidFill>
              </a:rPr>
              <a:t>at Infrastructure and Services risk levels (not in </a:t>
            </a:r>
            <a:r>
              <a:rPr lang="en-US" sz="1400" dirty="0" err="1">
                <a:solidFill>
                  <a:srgbClr val="0C3959"/>
                </a:solidFill>
              </a:rPr>
              <a:t>IdP</a:t>
            </a:r>
            <a:r>
              <a:rPr lang="en-US" sz="1400" dirty="0">
                <a:solidFill>
                  <a:srgbClr val="0C3959"/>
                </a:solidFill>
              </a:rPr>
              <a:t> capabilities)</a:t>
            </a:r>
          </a:p>
          <a:p>
            <a:pPr algn="ctr"/>
            <a:endParaRPr lang="en-US" sz="300" dirty="0">
              <a:solidFill>
                <a:srgbClr val="0C3959"/>
              </a:solidFill>
            </a:endParaRPr>
          </a:p>
          <a:p>
            <a:pPr algn="ctr"/>
            <a:r>
              <a:rPr lang="en-US" sz="1400" b="1" dirty="0">
                <a:solidFill>
                  <a:srgbClr val="0C3959"/>
                </a:solidFill>
              </a:rPr>
              <a:t>re-use existing profiles </a:t>
            </a:r>
            <a:r>
              <a:rPr lang="en-US" sz="1400" dirty="0">
                <a:solidFill>
                  <a:srgbClr val="0C3959"/>
                </a:solidFill>
              </a:rPr>
              <a:t>as much as reasonable</a:t>
            </a:r>
          </a:p>
        </p:txBody>
      </p:sp>
    </p:spTree>
    <p:extLst>
      <p:ext uri="{BB962C8B-B14F-4D97-AF65-F5344CB8AC3E}">
        <p14:creationId xmlns:p14="http://schemas.microsoft.com/office/powerpoint/2010/main" val="2085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735" y="1050159"/>
            <a:ext cx="8181975" cy="1282458"/>
          </a:xfrm>
          <a:ln w="28575">
            <a:solidFill>
              <a:srgbClr val="0C3959"/>
            </a:solidFill>
          </a:ln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REFEDS Assurance Framework: Cappuccino, Espresso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IGTF Assurance Profiles: BIRCH,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DOGWOOD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iana.org/assignments/loa-profiles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the AARC JRA1 use case analysis: Assam – derived from a user-held social identity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Specific </a:t>
            </a:r>
            <a:r>
              <a:rPr lang="en-GB" sz="2000" dirty="0"/>
              <a:t>assurance information </a:t>
            </a:r>
            <a:r>
              <a:rPr lang="en-GB" sz="2000" dirty="0" smtClean="0"/>
              <a:t>BETWEEN </a:t>
            </a:r>
            <a:r>
              <a:rPr lang="en-GB" sz="2000" dirty="0"/>
              <a:t>Infrastructures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90" y="2608869"/>
            <a:ext cx="2081519" cy="1989629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117" y="2651070"/>
            <a:ext cx="1852023" cy="15585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567002" y="2995666"/>
            <a:ext cx="257621" cy="997527"/>
          </a:xfrm>
          <a:prstGeom prst="right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9" name="Rectangle 8"/>
          <p:cNvSpPr/>
          <p:nvPr/>
        </p:nvSpPr>
        <p:spPr>
          <a:xfrm>
            <a:off x="972069" y="4804515"/>
            <a:ext cx="3756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C3959"/>
                </a:solidFill>
              </a:rPr>
              <a:t>https://aarc-project.eu/guidelines/aarc-g041/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6133" y="3042287"/>
            <a:ext cx="218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57A1E"/>
                </a:solidFill>
              </a:rPr>
              <a:t>AARC-G041</a:t>
            </a:r>
            <a:endParaRPr lang="en-GB" sz="2400" b="1" dirty="0">
              <a:solidFill>
                <a:srgbClr val="F57A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64" y="2694210"/>
            <a:ext cx="38643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C3959"/>
                </a:solidFill>
              </a:rPr>
              <a:t>Can be extended to social ID</a:t>
            </a:r>
          </a:p>
          <a:p>
            <a:pPr algn="l"/>
            <a:r>
              <a:rPr lang="en-US" sz="1400" dirty="0" smtClean="0">
                <a:solidFill>
                  <a:srgbClr val="0C3959"/>
                </a:solidFill>
              </a:rPr>
              <a:t>between the e-Infrastructures</a:t>
            </a:r>
          </a:p>
          <a:p>
            <a:pPr algn="l"/>
            <a:endParaRPr lang="en-US" sz="1400" dirty="0">
              <a:solidFill>
                <a:srgbClr val="0C3959"/>
              </a:solidFill>
            </a:endParaRPr>
          </a:p>
          <a:p>
            <a:pPr algn="l"/>
            <a:r>
              <a:rPr lang="en-US" sz="1400" dirty="0" smtClean="0">
                <a:solidFill>
                  <a:srgbClr val="0C3959"/>
                </a:solidFill>
              </a:rPr>
              <a:t>from assessment: </a:t>
            </a:r>
            <a:br>
              <a:rPr lang="en-US" sz="1400" dirty="0" smtClean="0">
                <a:solidFill>
                  <a:srgbClr val="0C3959"/>
                </a:solidFill>
              </a:rPr>
            </a:br>
            <a:r>
              <a:rPr lang="en-US" sz="1400" dirty="0" smtClean="0">
                <a:solidFill>
                  <a:srgbClr val="0C3959"/>
                </a:solidFill>
              </a:rPr>
              <a:t>this level is below DOGWOOD</a:t>
            </a:r>
            <a:br>
              <a:rPr lang="en-US" sz="1400" dirty="0" smtClean="0">
                <a:solidFill>
                  <a:srgbClr val="0C3959"/>
                </a:solidFill>
              </a:rPr>
            </a:br>
            <a:r>
              <a:rPr lang="en-US" sz="1400" dirty="0" smtClean="0">
                <a:solidFill>
                  <a:srgbClr val="0C3959"/>
                </a:solidFill>
              </a:rPr>
              <a:t>unless specifically augmented by </a:t>
            </a:r>
            <a:br>
              <a:rPr lang="en-US" sz="1400" dirty="0" smtClean="0">
                <a:solidFill>
                  <a:srgbClr val="0C3959"/>
                </a:solidFill>
              </a:rPr>
            </a:br>
            <a:r>
              <a:rPr lang="en-US" sz="1400" dirty="0" smtClean="0">
                <a:solidFill>
                  <a:srgbClr val="0C3959"/>
                </a:solidFill>
              </a:rPr>
              <a:t>an Infrastructure proxy and registry</a:t>
            </a:r>
            <a:endParaRPr lang="en-US" sz="1400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5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guidance from AARC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94" y="1327491"/>
            <a:ext cx="4014788" cy="2807494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85" y="975062"/>
            <a:ext cx="5417537" cy="250112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349" y="4075733"/>
            <a:ext cx="4944284" cy="8318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267" y="3066143"/>
            <a:ext cx="4071938" cy="1471613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2160844" y="4891402"/>
            <a:ext cx="3793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6791C"/>
                </a:solidFill>
              </a:rPr>
              <a:t>and the AARC-G051 incident response process</a:t>
            </a:r>
            <a:endParaRPr lang="en-GB" sz="1200" i="1" dirty="0">
              <a:solidFill>
                <a:srgbClr val="F679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57" y="1432868"/>
            <a:ext cx="8248650" cy="26670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363" y="2796230"/>
            <a:ext cx="4231726" cy="21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Based on </a:t>
            </a:r>
            <a:r>
              <a:rPr lang="en-US" i="1" dirty="0" smtClean="0"/>
              <a:t>Sirtfi</a:t>
            </a:r>
            <a:r>
              <a:rPr lang="en-US" dirty="0" smtClean="0"/>
              <a:t> incident role play of AARC in eduGAIN: </a:t>
            </a:r>
            <a:br>
              <a:rPr lang="en-US" dirty="0" smtClean="0"/>
            </a:br>
            <a:r>
              <a:rPr lang="en-US" dirty="0" smtClean="0"/>
              <a:t>testing communications channels identified as high-</a:t>
            </a:r>
            <a:r>
              <a:rPr lang="en-US" dirty="0" err="1" smtClean="0"/>
              <a:t>prio</a:t>
            </a:r>
            <a:r>
              <a:rPr lang="en-US" dirty="0" smtClean="0"/>
              <a:t> target</a:t>
            </a:r>
            <a:br>
              <a:rPr lang="en-US" dirty="0" smtClean="0"/>
            </a:br>
            <a:r>
              <a:rPr lang="en-US" dirty="0" smtClean="0"/>
              <a:t>Initial model might be along the IGTF RAT CC challenges – can be extended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88" y="2366902"/>
            <a:ext cx="6367549" cy="259596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39010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Like the IGTF RAT Communications Challenges, and TF-CSIRT processes, </a:t>
            </a:r>
            <a:r>
              <a:rPr lang="en-US" dirty="0" err="1" smtClean="0"/>
              <a:t>opsec</a:t>
            </a:r>
            <a:r>
              <a:rPr lang="en-US" dirty="0" smtClean="0"/>
              <a:t> really needs to be exercised often and in-depth to ensure readiness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Logical candidates that could all run the test </a:t>
            </a:r>
            <a:r>
              <a:rPr lang="en-US" b="1" dirty="0" smtClean="0"/>
              <a:t>against </a:t>
            </a:r>
            <a:r>
              <a:rPr lang="en-US" b="1" dirty="0" err="1" smtClean="0"/>
              <a:t>IdPs</a:t>
            </a:r>
            <a:r>
              <a:rPr lang="en-US" b="1" dirty="0" smtClean="0"/>
              <a:t>, CAs, SPs, RPs …</a:t>
            </a:r>
            <a:br>
              <a:rPr lang="en-US" b="1" dirty="0" smtClean="0"/>
            </a:br>
            <a:r>
              <a:rPr lang="en-US" b="1" dirty="0" smtClean="0"/>
              <a:t>… </a:t>
            </a:r>
            <a:r>
              <a:rPr lang="en-US" b="1" dirty="0"/>
              <a:t>and ‘legitimately’ claim an </a:t>
            </a:r>
            <a:r>
              <a:rPr lang="en-US" b="1" dirty="0" smtClean="0"/>
              <a:t>interest in their results</a:t>
            </a:r>
            <a:endParaRPr lang="en-US" b="1" dirty="0"/>
          </a:p>
          <a:p>
            <a:r>
              <a:rPr lang="en-US" dirty="0" smtClean="0"/>
              <a:t>eduGAIN</a:t>
            </a:r>
          </a:p>
          <a:p>
            <a:r>
              <a:rPr lang="en-US" dirty="0" smtClean="0"/>
              <a:t>IGTF</a:t>
            </a:r>
          </a:p>
          <a:p>
            <a:r>
              <a:rPr lang="en-US" dirty="0" smtClean="0"/>
              <a:t>GEANT.org</a:t>
            </a:r>
          </a:p>
          <a:p>
            <a:r>
              <a:rPr lang="en-US" dirty="0" smtClean="0"/>
              <a:t>EOSC-HUB ops, or EGI CSIRT</a:t>
            </a:r>
          </a:p>
          <a:p>
            <a:r>
              <a:rPr lang="en-US" dirty="0" smtClean="0"/>
              <a:t>each of the e-Infrastructures XSEDE, EGI, EUDAT, PRACE, HPCI, …</a:t>
            </a:r>
          </a:p>
          <a:p>
            <a:r>
              <a:rPr lang="en-US" dirty="0" smtClean="0"/>
              <a:t>every research infra with an interest: WLCG, LSAAI, BBMRI, ELIXIR, …</a:t>
            </a:r>
          </a:p>
          <a:p>
            <a:r>
              <a:rPr lang="en-US" dirty="0" smtClean="0"/>
              <a:t>any institution (or person) with access to </a:t>
            </a:r>
            <a:r>
              <a:rPr lang="en-US" dirty="0" smtClean="0">
                <a:hlinkClick r:id="rId2"/>
              </a:rPr>
              <a:t>https://mds.edugain.org/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so soon: all the email in the world will be about Sirtfi Incident Response tests??</a:t>
            </a:r>
            <a:endParaRPr lang="en-GB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</a:t>
            </a:r>
            <a:r>
              <a:rPr lang="en-US" dirty="0" err="1" smtClean="0"/>
              <a:t>OpSec</a:t>
            </a:r>
            <a:r>
              <a:rPr lang="en-US" dirty="0" smtClean="0"/>
              <a:t> needs to be </a:t>
            </a:r>
            <a:r>
              <a:rPr lang="en-US" dirty="0" err="1" smtClean="0"/>
              <a:t>exercized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3300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Trusted Introducer and TF-CSIRT</a:t>
            </a:r>
          </a:p>
          <a:p>
            <a:r>
              <a:rPr lang="en-US" sz="1600" dirty="0" smtClean="0"/>
              <a:t>2-3 Reaction Tests per year </a:t>
            </a:r>
          </a:p>
          <a:p>
            <a:r>
              <a:rPr lang="en-US" sz="1600" dirty="0" smtClean="0"/>
              <a:t>supported by web click infrastructure, but requires (team) authentication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err="1" smtClean="0"/>
              <a:t>SURFcert</a:t>
            </a:r>
            <a:r>
              <a:rPr lang="en-US" sz="1600" b="1" dirty="0" smtClean="0"/>
              <a:t> challenges</a:t>
            </a:r>
          </a:p>
          <a:p>
            <a:r>
              <a:rPr lang="en-US" sz="1600" dirty="0" smtClean="0"/>
              <a:t>annual response challenges, just reply to email to a (traceable) ticket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IGTF RAT Communications Challenges</a:t>
            </a:r>
          </a:p>
          <a:p>
            <a:r>
              <a:rPr lang="en-US" sz="1600" dirty="0" smtClean="0"/>
              <a:t>every 1-2 years</a:t>
            </a:r>
          </a:p>
          <a:p>
            <a:r>
              <a:rPr lang="en-US" sz="1600" dirty="0" smtClean="0"/>
              <a:t>in parallel with continuous operational monitoring</a:t>
            </a:r>
            <a:endParaRPr lang="en-GB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Frequency of challenges and tests - examples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69047" y="4418538"/>
            <a:ext cx="664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F6791C"/>
                </a:solidFill>
              </a:rPr>
              <a:t>yet we already listed 14 entities that have a real interest in running tests, </a:t>
            </a:r>
            <a:r>
              <a:rPr lang="en-US" sz="1200" b="1" i="1" dirty="0" smtClean="0">
                <a:solidFill>
                  <a:srgbClr val="F6791C"/>
                </a:solidFill>
              </a:rPr>
              <a:t/>
            </a:r>
            <a:br>
              <a:rPr lang="en-US" sz="1200" b="1" i="1" dirty="0" smtClean="0">
                <a:solidFill>
                  <a:srgbClr val="F6791C"/>
                </a:solidFill>
              </a:rPr>
            </a:br>
            <a:r>
              <a:rPr lang="en-US" sz="1200" b="1" i="1" dirty="0" smtClean="0">
                <a:solidFill>
                  <a:srgbClr val="F6791C"/>
                </a:solidFill>
              </a:rPr>
              <a:t>5000</a:t>
            </a:r>
            <a:r>
              <a:rPr lang="en-US" sz="1200" b="1" i="1" dirty="0">
                <a:solidFill>
                  <a:srgbClr val="F6791C"/>
                </a:solidFill>
              </a:rPr>
              <a:t>+ entities can claim the same</a:t>
            </a:r>
            <a:endParaRPr lang="en-GB" sz="1200" b="1" i="1" dirty="0">
              <a:solidFill>
                <a:srgbClr val="F6791C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6400800" y="3155674"/>
            <a:ext cx="347870" cy="571500"/>
          </a:xfrm>
          <a:prstGeom prst="rightArrow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867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SCCC-WG proposal – participate!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33207"/>
            <a:ext cx="8040688" cy="3150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Proposed working group to WISE SC – see wise-community.org and join!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56" y="920929"/>
            <a:ext cx="5726950" cy="34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21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err="1" smtClean="0"/>
              <a:t>EUGridPMA</a:t>
            </a:r>
            <a:r>
              <a:rPr lang="en-US" dirty="0" smtClean="0"/>
              <a:t>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PMA </a:t>
            </a:r>
            <a:r>
              <a:rPr lang="en-GB" sz="1800" dirty="0" smtClean="0"/>
              <a:t>membership and evolution of authorities</a:t>
            </a:r>
          </a:p>
          <a:p>
            <a:endParaRPr lang="ru-RU" sz="1800" dirty="0" smtClean="0"/>
          </a:p>
          <a:p>
            <a:r>
              <a:rPr lang="en-US" sz="1800" dirty="0" smtClean="0"/>
              <a:t>Towards TCS G4</a:t>
            </a:r>
          </a:p>
          <a:p>
            <a:endParaRPr lang="en-US" sz="1800" dirty="0" smtClean="0"/>
          </a:p>
          <a:p>
            <a:r>
              <a:rPr lang="en-GB" sz="1800" dirty="0"/>
              <a:t>Infrastructure Policy Alignment &amp; AARC</a:t>
            </a:r>
          </a:p>
          <a:p>
            <a:endParaRPr lang="en-US" sz="1800" dirty="0"/>
          </a:p>
          <a:p>
            <a:r>
              <a:rPr lang="en-US" sz="1800" dirty="0" smtClean="0"/>
              <a:t>post- AARC activities and the role of the IGTF and PMAs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622707" y="3977773"/>
            <a:ext cx="8256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rgbClr val="990000"/>
                </a:solidFill>
              </a:rPr>
              <a:t>See also the </a:t>
            </a:r>
            <a:r>
              <a:rPr lang="en-GB" dirty="0" smtClean="0">
                <a:solidFill>
                  <a:srgbClr val="990000"/>
                </a:solidFill>
              </a:rPr>
              <a:t>EUGridPMA45 </a:t>
            </a:r>
            <a:r>
              <a:rPr lang="en-GB" dirty="0">
                <a:solidFill>
                  <a:srgbClr val="990000"/>
                </a:solidFill>
              </a:rPr>
              <a:t>summary: </a:t>
            </a:r>
            <a:r>
              <a:rPr lang="en-GB" i="1" dirty="0">
                <a:solidFill>
                  <a:srgbClr val="990000"/>
                </a:solidFill>
              </a:rPr>
              <a:t>https://</a:t>
            </a:r>
            <a:r>
              <a:rPr lang="en-GB" i="1" dirty="0" smtClean="0">
                <a:solidFill>
                  <a:srgbClr val="990000"/>
                </a:solidFill>
              </a:rPr>
              <a:t>www.eugridpma.org/meetings/2019-01/</a:t>
            </a:r>
          </a:p>
        </p:txBody>
      </p:sp>
    </p:spTree>
    <p:extLst>
      <p:ext uri="{BB962C8B-B14F-4D97-AF65-F5344CB8AC3E}">
        <p14:creationId xmlns:p14="http://schemas.microsoft.com/office/powerpoint/2010/main" val="318289570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EUGridPMA</a:t>
            </a:r>
            <a:r>
              <a:rPr lang="en-US" dirty="0" smtClean="0"/>
              <a:t>/IGTF and </a:t>
            </a:r>
            <a:r>
              <a:rPr lang="en-US" smtClean="0"/>
              <a:t>the AARC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504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181975" cy="37250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EOSC-HUB:	mainly WP4.4 “ISM”, WP5.1 “AAI”, and WP13 “Virtual Access” for RCauth</a:t>
            </a:r>
          </a:p>
          <a:p>
            <a:r>
              <a:rPr lang="en-US" dirty="0" smtClean="0"/>
              <a:t>GN4-3:		T5.1.4 – eduGAIN security operations and readiness</a:t>
            </a:r>
          </a:p>
          <a:p>
            <a:r>
              <a:rPr lang="en-US" dirty="0" smtClean="0"/>
              <a:t>GN4-3:		T5.4 – enabling communities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Without specific funding but </a:t>
            </a:r>
            <a:r>
              <a:rPr lang="en-US" i="1" dirty="0" smtClean="0"/>
              <a:t>endorsed by funded infrastructures &amp; projects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IGTF</a:t>
            </a:r>
          </a:p>
          <a:p>
            <a:r>
              <a:rPr lang="en-US" dirty="0" smtClean="0"/>
              <a:t>Collaboration Agreement GN4-* and EOSC-HUB</a:t>
            </a:r>
          </a:p>
          <a:p>
            <a:r>
              <a:rPr lang="en-US" dirty="0" smtClean="0"/>
              <a:t>WISE</a:t>
            </a:r>
          </a:p>
          <a:p>
            <a:r>
              <a:rPr lang="en-US" dirty="0"/>
              <a:t>AEGIS</a:t>
            </a:r>
          </a:p>
          <a:p>
            <a:r>
              <a:rPr lang="en-US" dirty="0" smtClean="0"/>
              <a:t>REFEDS</a:t>
            </a:r>
          </a:p>
          <a:p>
            <a:r>
              <a:rPr lang="en-US" dirty="0" smtClean="0"/>
              <a:t>FIM4R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Complementary sources</a:t>
            </a:r>
            <a:r>
              <a:rPr lang="en-US" dirty="0" smtClean="0"/>
              <a:t>: national e-Infrastructures, domain funding, ESFRIs and EOSC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AARC – how can the good work continue and thrive?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3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Sirtfi </a:t>
            </a:r>
          </a:p>
          <a:p>
            <a:r>
              <a:rPr lang="en-US" dirty="0" smtClean="0"/>
              <a:t>already in a REFEDS WG (Sirtfi+)</a:t>
            </a:r>
          </a:p>
          <a:p>
            <a:r>
              <a:rPr lang="en-US" dirty="0" smtClean="0"/>
              <a:t>‘response model’ </a:t>
            </a:r>
            <a:r>
              <a:rPr lang="en-GB" dirty="0"/>
              <a:t>to the extent it </a:t>
            </a:r>
            <a:r>
              <a:rPr lang="en-GB" dirty="0" smtClean="0"/>
              <a:t>involves federations can go here as well</a:t>
            </a:r>
          </a:p>
          <a:p>
            <a:r>
              <a:rPr lang="en-GB" dirty="0" smtClean="0"/>
              <a:t>actual incident </a:t>
            </a:r>
            <a:r>
              <a:rPr lang="en-GB" dirty="0"/>
              <a:t>response </a:t>
            </a:r>
            <a:r>
              <a:rPr lang="en-GB" dirty="0" smtClean="0"/>
              <a:t>plus readiness challenges </a:t>
            </a:r>
            <a:r>
              <a:rPr lang="en-GB" i="1" dirty="0" smtClean="0"/>
              <a:t>on federated </a:t>
            </a:r>
            <a:r>
              <a:rPr lang="en-GB" i="1" dirty="0"/>
              <a:t>ID side </a:t>
            </a:r>
            <a:r>
              <a:rPr lang="en-GB" dirty="0"/>
              <a:t>go </a:t>
            </a:r>
            <a:r>
              <a:rPr lang="en-GB" dirty="0" smtClean="0"/>
              <a:t>with </a:t>
            </a:r>
            <a:br>
              <a:rPr lang="en-GB" dirty="0" smtClean="0"/>
            </a:br>
            <a:r>
              <a:rPr lang="en-GB" dirty="0" smtClean="0"/>
              <a:t>new </a:t>
            </a:r>
            <a:r>
              <a:rPr lang="en-GB" dirty="0"/>
              <a:t>eduGAIN </a:t>
            </a:r>
            <a:r>
              <a:rPr lang="en-GB" dirty="0" smtClean="0"/>
              <a:t>security capability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Communications challenges for security that involve also the Infrastructures</a:t>
            </a:r>
          </a:p>
          <a:p>
            <a:r>
              <a:rPr lang="en-US" dirty="0" smtClean="0"/>
              <a:t>WISE, specifically the new SCCC WG</a:t>
            </a:r>
          </a:p>
          <a:p>
            <a:r>
              <a:rPr lang="en-US" dirty="0" smtClean="0"/>
              <a:t>needs some love and care from all Infrastructures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Infrastructure-specific challenges remain infrastructure, but coordinated through SCCC</a:t>
            </a:r>
          </a:p>
          <a:p>
            <a:r>
              <a:rPr lang="en-US" dirty="0" smtClean="0"/>
              <a:t>like the IGTF RAT CC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3377" y="3217251"/>
            <a:ext cx="7861054" cy="1188949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181975" cy="372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SCI Assessment </a:t>
            </a:r>
          </a:p>
          <a:p>
            <a:r>
              <a:rPr lang="en-US" dirty="0" smtClean="0"/>
              <a:t>WISE SCI WG, with assessment in the IGTF</a:t>
            </a:r>
          </a:p>
          <a:p>
            <a:r>
              <a:rPr lang="en-US" dirty="0" smtClean="0"/>
              <a:t>support through EOSC-HUB WP4.4 and GN4-3T5.4</a:t>
            </a:r>
            <a:endParaRPr lang="en-GB" dirty="0" smtClean="0"/>
          </a:p>
          <a:p>
            <a:r>
              <a:rPr lang="en-GB" dirty="0" smtClean="0"/>
              <a:t>but obviously also from PRACE, XSEDE, </a:t>
            </a:r>
            <a:r>
              <a:rPr lang="en-GB" dirty="0" err="1" smtClean="0"/>
              <a:t>GridPP</a:t>
            </a:r>
            <a:r>
              <a:rPr lang="en-GB" dirty="0" smtClean="0"/>
              <a:t>, SURF, &amp;c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Assurance Profiles – from federations to Infrastructures, and between R/E infrastructures</a:t>
            </a:r>
          </a:p>
          <a:p>
            <a:r>
              <a:rPr lang="en-US" dirty="0" smtClean="0"/>
              <a:t>the ‘feasible’ assurance and alignment with IdPs and federations belongs in REFEDS RAF</a:t>
            </a:r>
          </a:p>
          <a:p>
            <a:r>
              <a:rPr lang="en-US" dirty="0" smtClean="0"/>
              <a:t>assurance requirements of, and exchange of assurance between, infrastructures: in IGTF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AUP and Terms of Use</a:t>
            </a:r>
          </a:p>
          <a:p>
            <a:r>
              <a:rPr lang="en-US" dirty="0" smtClean="0"/>
              <a:t>the home is WISE SCI, but it needs care and nourishment from EOSCHUB and GN4-3</a:t>
            </a:r>
          </a:p>
          <a:p>
            <a:r>
              <a:rPr lang="en-US" dirty="0" smtClean="0"/>
              <a:t>extends beyond just WP4.4/T5.4 and involves e.g. also </a:t>
            </a:r>
            <a:r>
              <a:rPr lang="en-US" dirty="0" err="1" smtClean="0"/>
              <a:t>eduTEAMS</a:t>
            </a:r>
            <a:r>
              <a:rPr lang="en-US" dirty="0" smtClean="0"/>
              <a:t>, </a:t>
            </a:r>
            <a:r>
              <a:rPr lang="en-US" dirty="0" err="1" smtClean="0"/>
              <a:t>CheckIn</a:t>
            </a:r>
            <a:r>
              <a:rPr lang="en-US" dirty="0" smtClean="0"/>
              <a:t>, B2ACCESS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41735" y="1050159"/>
            <a:ext cx="5054230" cy="1286083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3377" y="3161987"/>
            <a:ext cx="7861054" cy="375033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1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181975" cy="3725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Data Protection and GDPR – service centric policy support</a:t>
            </a:r>
          </a:p>
          <a:p>
            <a:r>
              <a:rPr lang="en-US" dirty="0" smtClean="0"/>
              <a:t>we should lean heavily on </a:t>
            </a:r>
            <a:r>
              <a:rPr lang="en-US" dirty="0" err="1" smtClean="0"/>
              <a:t>AndrewC</a:t>
            </a:r>
            <a:r>
              <a:rPr lang="en-US" dirty="0" smtClean="0"/>
              <a:t> and the TF-DPR, but more is needed</a:t>
            </a:r>
          </a:p>
          <a:p>
            <a:r>
              <a:rPr lang="en-US" dirty="0" smtClean="0"/>
              <a:t>risk-assessment methodology for infrastructures and communities</a:t>
            </a:r>
          </a:p>
          <a:p>
            <a:r>
              <a:rPr lang="en-US" dirty="0" smtClean="0"/>
              <a:t>consultancy role for new communities to enable use of the infrastructures -&gt; mailing list?</a:t>
            </a:r>
            <a:endParaRPr lang="en-GB" dirty="0" smtClean="0"/>
          </a:p>
          <a:p>
            <a:r>
              <a:rPr lang="en-US" dirty="0" smtClean="0"/>
              <a:t>joint GN4-3 + EOSC-HUB + WLCG effort, homed (for lack of anything else) in AEGIS?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F57A1E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Tuning the policy development kit</a:t>
            </a:r>
          </a:p>
          <a:p>
            <a:r>
              <a:rPr lang="en-US" dirty="0" smtClean="0"/>
              <a:t>the WISE SCI WG can coordinate, but the effort should come from somewhere</a:t>
            </a:r>
          </a:p>
          <a:p>
            <a:r>
              <a:rPr lang="en-US" dirty="0" smtClean="0"/>
              <a:t>again GN4-3 + EOSC-HUB (EGI, EUDAT) seem the natural choice, with input from PRACE</a:t>
            </a:r>
          </a:p>
          <a:p>
            <a:r>
              <a:rPr lang="en-US" dirty="0" smtClean="0"/>
              <a:t>other sources have been very successful as well: HDF, </a:t>
            </a:r>
            <a:r>
              <a:rPr lang="en-US" dirty="0" err="1" smtClean="0"/>
              <a:t>GridPP</a:t>
            </a:r>
            <a:r>
              <a:rPr lang="en-US" dirty="0" smtClean="0"/>
              <a:t>, SURF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57A1E"/>
                </a:solidFill>
              </a:rPr>
              <a:t>For the rest and new things needed, leverage GN-EOSCH collaboration agreement &amp; AEGIS?</a:t>
            </a:r>
          </a:p>
          <a:p>
            <a:pPr lvl="0"/>
            <a:r>
              <a:rPr lang="en-US" dirty="0" smtClean="0"/>
              <a:t>one-on-one consulting with communities highly appreciated also beyond AEGIS, </a:t>
            </a:r>
          </a:p>
          <a:p>
            <a:pPr marL="0" indent="0">
              <a:buNone/>
            </a:pPr>
            <a:r>
              <a:rPr lang="en-US" dirty="0" smtClean="0"/>
              <a:t>   but must be and be seen as neutral (maybe a FIM4R or WISE WG? or RDA?)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home – some 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36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now on 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b="1" dirty="0" smtClean="0">
              <a:solidFill>
                <a:srgbClr val="F57A1E"/>
              </a:solidFill>
            </a:endParaRPr>
          </a:p>
          <a:p>
            <a:r>
              <a:rPr lang="en-US" b="1" dirty="0" smtClean="0">
                <a:solidFill>
                  <a:srgbClr val="F57A1E"/>
                </a:solidFill>
              </a:rPr>
              <a:t>Coherency of vision and an umbrella for Collaborative policy work will be more challenging</a:t>
            </a:r>
          </a:p>
          <a:p>
            <a:r>
              <a:rPr lang="en-US" b="1" dirty="0" smtClean="0">
                <a:solidFill>
                  <a:srgbClr val="F57A1E"/>
                </a:solidFill>
              </a:rPr>
              <a:t>Exploit personal overlap in the various groups (and cross-membership of lists)</a:t>
            </a:r>
          </a:p>
          <a:p>
            <a:r>
              <a:rPr lang="en-US" b="1" dirty="0" smtClean="0">
                <a:solidFill>
                  <a:srgbClr val="F57A1E"/>
                </a:solidFill>
              </a:rPr>
              <a:t>Provide a forum for cross-fertilization through continued joint workshops</a:t>
            </a:r>
            <a:endParaRPr lang="en-GB" b="1" dirty="0">
              <a:solidFill>
                <a:srgbClr val="F57A1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570" y="1336814"/>
            <a:ext cx="8192649" cy="108986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44913" y="2435113"/>
            <a:ext cx="5352747" cy="338554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990000"/>
                </a:solidFill>
              </a:rPr>
              <a:t>EUGridPMA</a:t>
            </a:r>
            <a:r>
              <a:rPr lang="en-US" sz="1600" dirty="0" smtClean="0">
                <a:solidFill>
                  <a:srgbClr val="990000"/>
                </a:solidFill>
              </a:rPr>
              <a:t> increasingly hosts such joint meetings</a:t>
            </a:r>
            <a:endParaRPr lang="en-GB" sz="1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1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Upcoming PMA events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38199" y="996554"/>
            <a:ext cx="8231841" cy="3556397"/>
          </a:xfrm>
        </p:spPr>
        <p:txBody>
          <a:bodyPr/>
          <a:lstStyle/>
          <a:p>
            <a:pPr marL="0" indent="0">
              <a:buNone/>
            </a:pPr>
            <a:endParaRPr lang="en-GB" altLang="en-US" i="1" dirty="0" smtClean="0"/>
          </a:p>
          <a:p>
            <a:pPr marL="0" indent="0">
              <a:buNone/>
            </a:pPr>
            <a:r>
              <a:rPr lang="en-GB" altLang="en-US" b="1" dirty="0" err="1" smtClean="0">
                <a:solidFill>
                  <a:srgbClr val="990000"/>
                </a:solidFill>
              </a:rPr>
              <a:t>EUGridPMA</a:t>
            </a:r>
            <a:r>
              <a:rPr lang="en-GB" altLang="en-US" b="1" dirty="0" smtClean="0">
                <a:solidFill>
                  <a:srgbClr val="990000"/>
                </a:solidFill>
              </a:rPr>
              <a:t> 46, in conjunction with EOSChub-WP4.4 and GN4’s </a:t>
            </a:r>
            <a:r>
              <a:rPr lang="en-GB" altLang="en-US" b="1" i="1" dirty="0" err="1" smtClean="0">
                <a:solidFill>
                  <a:srgbClr val="990000"/>
                </a:solidFill>
              </a:rPr>
              <a:t>EnCo</a:t>
            </a:r>
            <a:r>
              <a:rPr lang="en-GB" altLang="en-US" b="1" i="1" dirty="0" smtClean="0">
                <a:solidFill>
                  <a:srgbClr val="990000"/>
                </a:solidFill>
              </a:rPr>
              <a:t> Policy </a:t>
            </a:r>
            <a:r>
              <a:rPr lang="en-GB" altLang="en-US" b="1" dirty="0" smtClean="0">
                <a:solidFill>
                  <a:srgbClr val="990000"/>
                </a:solidFill>
              </a:rPr>
              <a:t/>
            </a:r>
            <a:br>
              <a:rPr lang="en-GB" altLang="en-US" b="1" dirty="0" smtClean="0">
                <a:solidFill>
                  <a:srgbClr val="990000"/>
                </a:solidFill>
              </a:rPr>
            </a:br>
            <a:r>
              <a:rPr lang="en-GB" altLang="en-US" b="1" dirty="0" smtClean="0">
                <a:solidFill>
                  <a:srgbClr val="990000"/>
                </a:solidFill>
              </a:rPr>
              <a:t>	Utrecht, NL	May 20-22, 2019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  <a:p>
            <a:pPr marL="0" indent="0">
              <a:buNone/>
            </a:pPr>
            <a:r>
              <a:rPr lang="en-US" altLang="en-US" dirty="0" smtClean="0"/>
              <a:t>TNC19 &amp; REFEDS		June 16-20 2019, Tallinn, EE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err="1" smtClean="0"/>
              <a:t>EUGridPMA</a:t>
            </a:r>
            <a:r>
              <a:rPr lang="en-US" altLang="en-US" dirty="0" smtClean="0"/>
              <a:t> 47		end of September (23-25?), location </a:t>
            </a:r>
            <a:r>
              <a:rPr lang="en-US" altLang="en-US" i="1" dirty="0" err="1" smtClean="0"/>
              <a:t>tbd</a:t>
            </a:r>
            <a:endParaRPr lang="en-GB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7749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Authority coverage in EMEA</a:t>
            </a:r>
            <a:endParaRPr lang="en-GB" sz="2400" dirty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2" y="740569"/>
            <a:ext cx="8424863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8" tIns="46799" rIns="89998" bIns="46799"/>
          <a:lstStyle/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Europe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: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AT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CY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CZ, DE, DK,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ES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FI, FR, GR, HR,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HU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IT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NL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PL, PT, RO, SE, SI, SK,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UK; AM, GE, IS, MD, ME, MK, NO, RS, RU, TR, UA and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the GEANT TCS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and EGI </a:t>
            </a:r>
            <a:r>
              <a:rPr lang="en-US" sz="1800" i="1" dirty="0" smtClean="0">
                <a:solidFill>
                  <a:srgbClr val="008000"/>
                </a:solidFill>
                <a:latin typeface="Lucida Sans" pitchFamily="34" charset="0"/>
              </a:rPr>
              <a:t>catch-all</a:t>
            </a:r>
            <a:endParaRPr lang="en-US" sz="1800" dirty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endParaRPr lang="en-US" sz="1800" dirty="0" smtClean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Middle East: AE, IR, PK</a:t>
            </a: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endParaRPr lang="en-US" sz="1800" dirty="0" smtClean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Africa: DZ, EG, MA, KE</a:t>
            </a: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endParaRPr lang="en-US" sz="1800" dirty="0" smtClean="0">
              <a:solidFill>
                <a:srgbClr val="008000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Multinational: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CERN,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RCauth.eu, 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err="1" smtClean="0">
                <a:solidFill>
                  <a:srgbClr val="008000"/>
                </a:solidFill>
                <a:latin typeface="Lucida Sans" pitchFamily="34" charset="0"/>
              </a:rPr>
              <a:t>QuoVadis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(BM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)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892" indent="-342892" algn="l">
              <a:spcBef>
                <a:spcPct val="20000"/>
              </a:spcBef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974" y="4452462"/>
            <a:ext cx="534121" cy="2462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000" dirty="0"/>
              <a:t>47+4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76" y="1371155"/>
            <a:ext cx="5687168" cy="37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971551"/>
            <a:ext cx="8148638" cy="3876675"/>
          </a:xfrm>
        </p:spPr>
        <p:txBody>
          <a:bodyPr/>
          <a:lstStyle/>
          <a:p>
            <a:r>
              <a:rPr lang="en-GB" dirty="0"/>
              <a:t>Responsiveness challenges for some members</a:t>
            </a:r>
          </a:p>
          <a:p>
            <a:pPr marL="457188" lvl="1" indent="0">
              <a:buNone/>
            </a:pPr>
            <a:r>
              <a:rPr lang="en-US" sz="1600" i="1" dirty="0" smtClean="0"/>
              <a:t>PLEASE</a:t>
            </a:r>
            <a:r>
              <a:rPr lang="en-US" sz="1600" dirty="0" smtClean="0"/>
              <a:t> take care to renew your trust anchors in time, as well as your CRLs</a:t>
            </a:r>
          </a:p>
          <a:p>
            <a:pPr marL="457188" lvl="1" indent="0">
              <a:buNone/>
            </a:pPr>
            <a:r>
              <a:rPr lang="en-US" sz="1600" i="1" dirty="0" smtClean="0"/>
              <a:t>EG-EUN now temporarily withdrawn for availability reasons</a:t>
            </a:r>
            <a:endParaRPr lang="en-GB" i="1" dirty="0"/>
          </a:p>
          <a:p>
            <a:endParaRPr lang="en-GB" dirty="0" smtClean="0"/>
          </a:p>
          <a:p>
            <a:r>
              <a:rPr lang="en-GB" dirty="0" smtClean="0"/>
              <a:t>Identity </a:t>
            </a:r>
            <a:r>
              <a:rPr lang="en-GB" dirty="0"/>
              <a:t>providers: both reduction and growth</a:t>
            </a:r>
          </a:p>
          <a:p>
            <a:pPr lvl="1"/>
            <a:r>
              <a:rPr lang="en-GB" sz="1600" dirty="0" smtClean="0"/>
              <a:t>RCauth.eu distributed operations (GRNET, STFC, Nikhef)</a:t>
            </a:r>
            <a:br>
              <a:rPr lang="en-GB" sz="1600" dirty="0" smtClean="0"/>
            </a:br>
            <a:r>
              <a:rPr lang="en-GB" sz="1600" i="1" dirty="0" smtClean="0"/>
              <a:t>using a shared key (and some smart border-guard-proof distribution)</a:t>
            </a:r>
            <a:br>
              <a:rPr lang="en-GB" sz="1600" i="1" dirty="0" smtClean="0"/>
            </a:br>
            <a:r>
              <a:rPr lang="en-GB" sz="1600" i="1" dirty="0" smtClean="0"/>
              <a:t>governance board + PMA + technical team</a:t>
            </a:r>
            <a:endParaRPr lang="en-GB" sz="1600" dirty="0"/>
          </a:p>
          <a:p>
            <a:pPr lvl="1"/>
            <a:endParaRPr lang="en-GB" sz="2000" dirty="0"/>
          </a:p>
          <a:p>
            <a:r>
              <a:rPr lang="en-GB" dirty="0"/>
              <a:t>Self-audit review</a:t>
            </a:r>
          </a:p>
          <a:p>
            <a:pPr lvl="1"/>
            <a:r>
              <a:rPr lang="en-GB" sz="1600" dirty="0"/>
              <a:t>Cosmin </a:t>
            </a:r>
            <a:r>
              <a:rPr lang="en-GB" sz="1600" dirty="0" err="1"/>
              <a:t>Nistor</a:t>
            </a:r>
            <a:r>
              <a:rPr lang="en-GB" sz="1600" dirty="0"/>
              <a:t> as review coordinator</a:t>
            </a:r>
          </a:p>
          <a:p>
            <a:pPr lvl="1"/>
            <a:r>
              <a:rPr lang="en-GB" sz="1600" dirty="0"/>
              <a:t>Self-audits progressing </a:t>
            </a:r>
            <a:br>
              <a:rPr lang="en-GB" sz="1600" dirty="0"/>
            </a:br>
            <a:r>
              <a:rPr lang="en-GB" sz="1600" dirty="0"/>
              <a:t>on schedule for most </a:t>
            </a:r>
            <a:r>
              <a:rPr lang="en-GB" sz="1600" dirty="0" smtClean="0"/>
              <a:t>CAs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14" y="3131545"/>
            <a:ext cx="3777275" cy="17166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TGC G4 R/E-Infrastructure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 smtClean="0"/>
              <a:t>Current ‘grid’ products actually use more widely</a:t>
            </a:r>
          </a:p>
          <a:p>
            <a:r>
              <a:rPr lang="en-US" sz="1400" dirty="0" smtClean="0"/>
              <a:t>it’s the proper profile for unique user authentication (as opposed to email/document signing)</a:t>
            </a:r>
          </a:p>
          <a:p>
            <a:r>
              <a:rPr lang="en-US" sz="1400" dirty="0" smtClean="0"/>
              <a:t>robots deserve more exposure (automated emails from CSIRT teams, mailing lists, </a:t>
            </a:r>
            <a:r>
              <a:rPr lang="en-US" sz="1400" dirty="0" err="1" smtClean="0"/>
              <a:t>etc</a:t>
            </a:r>
            <a:r>
              <a:rPr lang="en-US" sz="1400" dirty="0" smtClean="0"/>
              <a:t>) – like their original role envisioned</a:t>
            </a:r>
          </a:p>
          <a:p>
            <a:r>
              <a:rPr lang="en-US" sz="1400" i="1" dirty="0" smtClean="0"/>
              <a:t>Naming of the products should probably not be ‘Grid’ </a:t>
            </a:r>
            <a:r>
              <a:rPr lang="en-US" sz="1400" dirty="0" smtClean="0">
                <a:sym typeface="Wingdings" panose="05000000000000000000" pitchFamily="2" charset="2"/>
              </a:rPr>
              <a:t></a:t>
            </a: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b="1" dirty="0" smtClean="0">
                <a:sym typeface="Wingdings" panose="05000000000000000000" pitchFamily="2" charset="2"/>
              </a:rPr>
              <a:t>Some thing will change (for better or for worse)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Hard to keep the propaganda people from changing /DC=org/DC=</a:t>
            </a:r>
            <a:r>
              <a:rPr lang="en-US" sz="1400" dirty="0" err="1" smtClean="0">
                <a:sym typeface="Wingdings" panose="05000000000000000000" pitchFamily="2" charset="2"/>
              </a:rPr>
              <a:t>terena</a:t>
            </a:r>
            <a:endParaRPr lang="en-US" sz="1400" dirty="0" smtClean="0">
              <a:sym typeface="Wingdings" panose="05000000000000000000" pitchFamily="2" charset="2"/>
            </a:endParaRPr>
          </a:p>
          <a:p>
            <a:r>
              <a:rPr lang="en-US" sz="1400" dirty="0" smtClean="0">
                <a:sym typeface="Wingdings" panose="05000000000000000000" pitchFamily="2" charset="2"/>
              </a:rPr>
              <a:t>Requests for new products: QC for Europe maybe?, better ECC promotion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push for more standard automation (can we evolve ACME to OV? Standard suggests so!)</a:t>
            </a:r>
          </a:p>
          <a:p>
            <a:r>
              <a:rPr lang="en-US" sz="1400" dirty="0" err="1" smtClean="0">
                <a:sym typeface="Wingdings" panose="05000000000000000000" pitchFamily="2" charset="2"/>
              </a:rPr>
              <a:t>CABForum</a:t>
            </a:r>
            <a:r>
              <a:rPr lang="en-US" sz="1400" dirty="0" smtClean="0">
                <a:sym typeface="Wingdings" panose="05000000000000000000" pitchFamily="2" charset="2"/>
              </a:rPr>
              <a:t> keeps doing strange things (and is getting biased …)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MS Outlook also does weird things (mandatory encryption/signing separation)</a:t>
            </a: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400" b="1" dirty="0" smtClean="0">
                <a:sym typeface="Wingdings" panose="05000000000000000000" pitchFamily="2" charset="2"/>
              </a:rPr>
              <a:t>Some things must stay the same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no G</a:t>
            </a:r>
            <a:r>
              <a:rPr lang="nl-NL" sz="1400" dirty="0" smtClean="0">
                <a:sym typeface="Wingdings" panose="05000000000000000000" pitchFamily="2" charset="2"/>
              </a:rPr>
              <a:t>ÉANT</a:t>
            </a:r>
            <a:r>
              <a:rPr lang="en-US" sz="1400" dirty="0" smtClean="0">
                <a:sym typeface="Wingdings" panose="05000000000000000000" pitchFamily="2" charset="2"/>
              </a:rPr>
              <a:t> in the issuer or subject name (stay with 7-bit ASCII)</a:t>
            </a:r>
          </a:p>
          <a:p>
            <a:r>
              <a:rPr lang="en-US" sz="1400" dirty="0" smtClean="0"/>
              <a:t>Namespace and subject DN construction</a:t>
            </a:r>
          </a:p>
          <a:p>
            <a:r>
              <a:rPr lang="en-US" sz="1400" dirty="0" smtClean="0"/>
              <a:t>No cyclic issuer graphs, no third-party public trusted root mesh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37074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079500"/>
            <a:ext cx="8181975" cy="37148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Cover as much as R&amp;E Federated Europe as possible</a:t>
            </a:r>
          </a:p>
          <a:p>
            <a:r>
              <a:rPr lang="en-US" dirty="0" smtClean="0"/>
              <a:t>Scoped to research and collaborative use cases</a:t>
            </a:r>
          </a:p>
          <a:p>
            <a:r>
              <a:rPr lang="en-US" dirty="0" smtClean="0"/>
              <a:t>In a scalable and sustainable deployment model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Following the AARC pilot</a:t>
            </a:r>
          </a:p>
          <a:p>
            <a:r>
              <a:rPr lang="en-US" dirty="0" smtClean="0"/>
              <a:t>operates as a ‘production-compatible’ pilot service</a:t>
            </a:r>
          </a:p>
          <a:p>
            <a:r>
              <a:rPr lang="en-US" dirty="0" smtClean="0"/>
              <a:t>which will operate for as long as necessary and useful</a:t>
            </a:r>
          </a:p>
          <a:p>
            <a:r>
              <a:rPr lang="en-US" dirty="0" smtClean="0"/>
              <a:t>is supported by the Dutch National e-Infrastructure &amp; Nikhef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… to support multiple applications and communities:</a:t>
            </a:r>
          </a:p>
          <a:p>
            <a:r>
              <a:rPr lang="en-US" dirty="0" smtClean="0"/>
              <a:t>EGI </a:t>
            </a:r>
            <a:r>
              <a:rPr lang="en-US" dirty="0" err="1" smtClean="0"/>
              <a:t>CheckIn</a:t>
            </a:r>
            <a:r>
              <a:rPr lang="en-US" dirty="0" smtClean="0"/>
              <a:t>, B2ACCESS, and </a:t>
            </a:r>
            <a:r>
              <a:rPr lang="en-US" dirty="0" err="1" smtClean="0"/>
              <a:t>WaTTS</a:t>
            </a:r>
            <a:r>
              <a:rPr lang="en-US" dirty="0"/>
              <a:t> </a:t>
            </a:r>
            <a:r>
              <a:rPr lang="en-US" dirty="0" smtClean="0"/>
              <a:t>instances</a:t>
            </a:r>
          </a:p>
          <a:p>
            <a:r>
              <a:rPr lang="en-US" dirty="0" smtClean="0"/>
              <a:t>Project </a:t>
            </a:r>
            <a:r>
              <a:rPr lang="en-US" dirty="0" err="1" smtClean="0"/>
              <a:t>MinE</a:t>
            </a:r>
            <a:endParaRPr lang="en-US" dirty="0" smtClean="0"/>
          </a:p>
          <a:p>
            <a:r>
              <a:rPr lang="en-US" dirty="0" smtClean="0"/>
              <a:t>ELIXIR, and the Life Sciences AAI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RCauth.eu – a white-label </a:t>
            </a:r>
            <a:r>
              <a:rPr lang="en-US" dirty="0" smtClean="0">
                <a:solidFill>
                  <a:srgbClr val="F6791C"/>
                </a:solidFill>
              </a:rPr>
              <a:t>IOTA</a:t>
            </a:r>
            <a:r>
              <a:rPr lang="en-US" dirty="0" smtClean="0"/>
              <a:t> CA in Europe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0" y="1084809"/>
            <a:ext cx="2228455" cy="364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69" y="1577295"/>
            <a:ext cx="2060913" cy="7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RCauth.eu: Logical set-up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6" y="986435"/>
            <a:ext cx="7695962" cy="36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31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pretty pictures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9" y="976552"/>
            <a:ext cx="4383995" cy="24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08" y="976552"/>
            <a:ext cx="3000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09" y="2963943"/>
            <a:ext cx="2464594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8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Slightly more ugly pictures 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1" y="968692"/>
            <a:ext cx="3957248" cy="31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4" y="968692"/>
            <a:ext cx="3846845" cy="31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48" y="3608439"/>
            <a:ext cx="2464594" cy="145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RC2-template-16-9-format.pptx" id="{C53E3120-79CD-4F12-B330-88948C559F9E}" vid="{F365EBE0-FB27-469A-9448-702D528F873C}"/>
    </a:ext>
  </a:extLst>
</a:theme>
</file>

<file path=ppt/theme/theme3.xml><?xml version="1.0" encoding="utf-8"?>
<a:theme xmlns:a="http://schemas.openxmlformats.org/drawingml/2006/main" name="1_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109690</TotalTime>
  <Words>1332</Words>
  <Application>Microsoft Office PowerPoint</Application>
  <PresentationFormat>On-screen Show (16:9)</PresentationFormat>
  <Paragraphs>227</Paragraphs>
  <Slides>26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Lucida Sans</vt:lpstr>
      <vt:lpstr>Symbol</vt:lpstr>
      <vt:lpstr>Times New Roman</vt:lpstr>
      <vt:lpstr>Verdana</vt:lpstr>
      <vt:lpstr>Wingdings</vt:lpstr>
      <vt:lpstr>eugridpma</vt:lpstr>
      <vt:lpstr>GEANT Association</vt:lpstr>
      <vt:lpstr>1_GEANT Association</vt:lpstr>
      <vt:lpstr>EUGridPMA  Status and Current Trends and some IGTF &amp; AARC topics  April 2019 APGridPMA Taipei David Groep, Nikhef &amp; EUGridPMA</vt:lpstr>
      <vt:lpstr>Recent EUGridPMA topics</vt:lpstr>
      <vt:lpstr>Authority coverage in EMEA</vt:lpstr>
      <vt:lpstr>Membership and other changes</vt:lpstr>
      <vt:lpstr>TGC G4 R/E-Infrastructure requirements</vt:lpstr>
      <vt:lpstr>RCauth.eu – a white-label IOTA CA in Europe</vt:lpstr>
      <vt:lpstr>RCauth.eu: Logical set-up</vt:lpstr>
      <vt:lpstr>More pretty pictures</vt:lpstr>
      <vt:lpstr>Slightly more ugly pictures …</vt:lpstr>
      <vt:lpstr>RCauth.eu Governance</vt:lpstr>
      <vt:lpstr>What do they manage? Two options!</vt:lpstr>
      <vt:lpstr>Assurance and trust frameworks</vt:lpstr>
      <vt:lpstr>Re-usable Assurance between Infrastructures</vt:lpstr>
      <vt:lpstr>Specific assurance information BETWEEN Infrastructures </vt:lpstr>
      <vt:lpstr>More guidance from AARC</vt:lpstr>
      <vt:lpstr>Communications Challenges</vt:lpstr>
      <vt:lpstr>Proper OpSec needs to be exercized!</vt:lpstr>
      <vt:lpstr>Frequency of challenges and tests - examples</vt:lpstr>
      <vt:lpstr>WISE SCCC-WG proposal – participate!</vt:lpstr>
      <vt:lpstr>EUGridPMA/IGTF and the AARC</vt:lpstr>
      <vt:lpstr>Beyond AARC – how can the good work continue and thrive?</vt:lpstr>
      <vt:lpstr>Finding a home – some proposals</vt:lpstr>
      <vt:lpstr>Finding a home – some proposals</vt:lpstr>
      <vt:lpstr>Finding a home – some proposals</vt:lpstr>
      <vt:lpstr>From now on …</vt:lpstr>
      <vt:lpstr>Upcoming PMA events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920</cp:revision>
  <dcterms:created xsi:type="dcterms:W3CDTF">2004-04-13T08:36:56Z</dcterms:created>
  <dcterms:modified xsi:type="dcterms:W3CDTF">2019-04-01T01:10:15Z</dcterms:modified>
</cp:coreProperties>
</file>