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59" r:id="rId3"/>
    <p:sldId id="346" r:id="rId4"/>
    <p:sldId id="315" r:id="rId5"/>
    <p:sldId id="467" r:id="rId6"/>
    <p:sldId id="430" r:id="rId7"/>
    <p:sldId id="463" r:id="rId8"/>
    <p:sldId id="464" r:id="rId9"/>
    <p:sldId id="465" r:id="rId10"/>
  </p:sldIdLst>
  <p:sldSz cx="9144000" cy="5143500" type="screen16x9"/>
  <p:notesSz cx="7099300" cy="10234613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189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378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566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754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5943" algn="l" defTabSz="914378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132" algn="l" defTabSz="914378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320" algn="l" defTabSz="914378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509" algn="l" defTabSz="914378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0066"/>
    <a:srgbClr val="FFFFFF"/>
    <a:srgbClr val="003F5E"/>
    <a:srgbClr val="FF0000"/>
    <a:srgbClr val="000099"/>
    <a:srgbClr val="F8F8F8"/>
    <a:srgbClr val="333399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715" autoAdjust="0"/>
    <p:restoredTop sz="94737" autoAdjust="0"/>
  </p:normalViewPr>
  <p:slideViewPr>
    <p:cSldViewPr snapToGrid="0">
      <p:cViewPr varScale="1">
        <p:scale>
          <a:sx n="142" d="100"/>
          <a:sy n="142" d="100"/>
        </p:scale>
        <p:origin x="88" y="50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>
            <a:lvl1pPr algn="l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>
            <a:lvl1pPr algn="r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 algn="l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 algn="r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67E252A-B0F2-4B77-8C7A-CCD99C8442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654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>
            <a:lvl1pPr algn="l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498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>
            <a:lvl1pPr algn="r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1288" y="768350"/>
            <a:ext cx="68183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 algn="l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3438"/>
            <a:ext cx="307498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 algn="r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E1FA4EF-7505-4E35-8F9C-A588B570EA9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01348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18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37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56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75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55675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55675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55675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55675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556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556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556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556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2AE45085-B309-424B-897C-B0C619473069}" type="slidenum">
              <a:rPr lang="es-ES" sz="1200" smtClean="0">
                <a:latin typeface="Times New Roman" pitchFamily="18" charset="0"/>
              </a:rPr>
              <a:pPr eaLnBrk="1" hangingPunct="1"/>
              <a:t>1</a:t>
            </a:fld>
            <a:endParaRPr lang="es-ES" sz="1200" smtClean="0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288" y="768350"/>
            <a:ext cx="6819900" cy="3836988"/>
          </a:xfrm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859338"/>
            <a:ext cx="5208587" cy="4610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55675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55675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55675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55675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556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556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556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556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1EC7B12-9C04-4698-9988-10F5537EA647}" type="slidenum">
              <a:rPr lang="en-GB" sz="1200" smtClean="0">
                <a:latin typeface="Times New Roman" pitchFamily="18" charset="0"/>
              </a:rPr>
              <a:pPr eaLnBrk="1" hangingPunct="1"/>
              <a:t>3</a:t>
            </a:fld>
            <a:endParaRPr lang="en-GB" sz="1200" smtClean="0"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288" y="768350"/>
            <a:ext cx="6818312" cy="3836988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BC110B-1C27-4A5B-8007-E6BF4BB6C5F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040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8" tIns="45719" rIns="91438" bIns="45719" anchor="ctr"/>
          <a:lstStyle/>
          <a:p>
            <a:endParaRPr lang="en-US"/>
          </a:p>
        </p:txBody>
      </p:sp>
      <p:pic>
        <p:nvPicPr>
          <p:cNvPr id="4" name="Picture 18" descr="eugridpma-02v0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713" y="258291"/>
            <a:ext cx="3761985" cy="1600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3" name="Rectangle 1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857500"/>
            <a:ext cx="7772400" cy="1885950"/>
          </a:xfrm>
          <a:noFill/>
        </p:spPr>
        <p:txBody>
          <a:bodyPr lIns="91438" tIns="45719" rIns="91438" bIns="45719"/>
          <a:lstStyle>
            <a:lvl1pPr algn="ctr">
              <a:defRPr sz="4000"/>
            </a:lvl1pPr>
          </a:lstStyle>
          <a:p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el </a:t>
            </a:r>
            <a:r>
              <a:rPr lang="en-GB" dirty="0" err="1"/>
              <a:t>estilo</a:t>
            </a:r>
            <a:r>
              <a:rPr lang="en-GB" dirty="0"/>
              <a:t> de </a:t>
            </a:r>
            <a:r>
              <a:rPr lang="en-GB" dirty="0" err="1"/>
              <a:t>título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9269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132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2288" y="114301"/>
            <a:ext cx="2011362" cy="4733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114301"/>
            <a:ext cx="5881688" cy="4733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812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5390536" y="4903840"/>
            <a:ext cx="3495368" cy="27699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r"/>
            <a:endParaRPr lang="en-US" sz="1200" dirty="0">
              <a:solidFill>
                <a:srgbClr val="003F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04955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8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2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48700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971551"/>
            <a:ext cx="3943350" cy="3876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3950" y="971551"/>
            <a:ext cx="3944938" cy="3876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016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1855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8914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776164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40637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23059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0"/>
            <a:ext cx="9144000" cy="154305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8" tIns="45719" rIns="91438" bIns="45719" anchor="ctr"/>
          <a:lstStyle/>
          <a:p>
            <a:endParaRPr lang="en-US"/>
          </a:p>
        </p:txBody>
      </p:sp>
      <p:pic>
        <p:nvPicPr>
          <p:cNvPr id="1027" name="Picture 20" descr="eugridpma-02v03trozo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860" y="1251769"/>
            <a:ext cx="1501140" cy="3215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838201" y="114301"/>
            <a:ext cx="8045450" cy="659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31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971551"/>
            <a:ext cx="8040688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998" tIns="46799" rIns="89998" bIns="467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pic>
        <p:nvPicPr>
          <p:cNvPr id="1032" name="Picture 21" descr="eugridpma-02v0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2" y="4767263"/>
            <a:ext cx="741947" cy="32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8391830" y="4876192"/>
            <a:ext cx="589936" cy="27699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r"/>
            <a:fld id="{F064CD9B-369C-4C9F-8ECD-FEDA6D0883F2}" type="slidenum">
              <a:rPr lang="en-US" sz="1200" smtClean="0">
                <a:solidFill>
                  <a:srgbClr val="003F5E"/>
                </a:solidFill>
                <a:latin typeface="+mn-lt"/>
              </a:rPr>
              <a:t>‹#›</a:t>
            </a:fld>
            <a:endParaRPr lang="en-US" sz="1200" dirty="0">
              <a:solidFill>
                <a:srgbClr val="003F5E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9" r:id="rId1"/>
    <p:sldLayoutId id="2147484430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</p:sldLayoutIdLst>
  <p:transition spd="med"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6pPr>
      <a:lvl7pPr marL="914378" algn="l" rtl="0" fontAlgn="base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9pPr>
    </p:titleStyle>
    <p:bodyStyle>
      <a:lvl1pPr marL="265106" indent="-265106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·"/>
        <a:defRPr sz="2000">
          <a:solidFill>
            <a:srgbClr val="000066"/>
          </a:solidFill>
          <a:latin typeface="+mn-lt"/>
          <a:ea typeface="+mn-ea"/>
          <a:cs typeface="+mn-cs"/>
        </a:defRPr>
      </a:lvl1pPr>
      <a:lvl2pPr marL="627047" indent="-169859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Symbol" pitchFamily="18" charset="2"/>
        <a:buChar char="·"/>
        <a:defRPr sz="1800">
          <a:solidFill>
            <a:srgbClr val="000066"/>
          </a:solidFill>
          <a:latin typeface="+mn-lt"/>
        </a:defRPr>
      </a:lvl2pPr>
      <a:lvl3pPr marL="1076298" indent="-161921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3pPr>
      <a:lvl4pPr marL="1527137" indent="-155571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Symbol" pitchFamily="18" charset="2"/>
        <a:buChar char="·"/>
        <a:defRPr sz="1400">
          <a:solidFill>
            <a:srgbClr val="000066"/>
          </a:solidFill>
          <a:latin typeface="+mn-lt"/>
        </a:defRPr>
      </a:lvl4pPr>
      <a:lvl5pPr marL="1976389" indent="-147635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·"/>
        <a:defRPr sz="1000">
          <a:solidFill>
            <a:srgbClr val="000066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7pPr>
      <a:lvl8pPr marL="3428915" indent="-228594" algn="l" rtl="0" fontAlgn="base">
        <a:spcBef>
          <a:spcPct val="20000"/>
        </a:spcBef>
        <a:spcAft>
          <a:spcPct val="0"/>
        </a:spcAft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3839" y="2197511"/>
            <a:ext cx="8623300" cy="2772159"/>
          </a:xfrm>
        </p:spPr>
        <p:txBody>
          <a:bodyPr/>
          <a:lstStyle/>
          <a:p>
            <a:pPr eaLnBrk="1" hangingPunct="1"/>
            <a:r>
              <a:rPr lang="en-US" sz="3600" dirty="0">
                <a:solidFill>
                  <a:srgbClr val="990000"/>
                </a:solidFill>
              </a:rPr>
              <a:t>EUGridPMA </a:t>
            </a:r>
            <a:br>
              <a:rPr lang="en-US" sz="3600" dirty="0">
                <a:solidFill>
                  <a:srgbClr val="990000"/>
                </a:solidFill>
              </a:rPr>
            </a:br>
            <a:r>
              <a:rPr lang="en-US" sz="3600" dirty="0">
                <a:solidFill>
                  <a:srgbClr val="990000"/>
                </a:solidFill>
              </a:rPr>
              <a:t>Status and Current Trends</a:t>
            </a:r>
            <a:br>
              <a:rPr lang="en-US" sz="3600" dirty="0">
                <a:solidFill>
                  <a:srgbClr val="990000"/>
                </a:solidFill>
              </a:rPr>
            </a:br>
            <a:r>
              <a:rPr lang="en-US" sz="2800" i="1" dirty="0">
                <a:solidFill>
                  <a:srgbClr val="990000"/>
                </a:solidFill>
              </a:rPr>
              <a:t>and some IGTF topics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900" dirty="0"/>
              <a:t/>
            </a:r>
            <a:br>
              <a:rPr lang="en-US" sz="900" dirty="0"/>
            </a:br>
            <a:r>
              <a:rPr lang="en-US" sz="1800" dirty="0" smtClean="0"/>
              <a:t>March 2018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err="1"/>
              <a:t>APGridPMA</a:t>
            </a:r>
            <a:r>
              <a:rPr lang="en-US" sz="1800" dirty="0"/>
              <a:t> </a:t>
            </a:r>
            <a:r>
              <a:rPr lang="en-US" sz="1800" dirty="0" smtClean="0"/>
              <a:t>ISGC Meeting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b="0" i="1" dirty="0"/>
              <a:t>David </a:t>
            </a:r>
            <a:r>
              <a:rPr lang="en-US" sz="1800" b="0" i="1" dirty="0" err="1"/>
              <a:t>Groep</a:t>
            </a:r>
            <a:r>
              <a:rPr lang="en-US" sz="1800" b="0" i="1" dirty="0"/>
              <a:t>, Nikhef &amp; EUGridPMA</a:t>
            </a:r>
            <a:endParaRPr lang="en-GB" sz="1600" b="0" i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529" y="4657692"/>
            <a:ext cx="803609" cy="3119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</a:t>
            </a:r>
            <a:r>
              <a:rPr lang="en-US" dirty="0" err="1" smtClean="0"/>
              <a:t>EUGridPMA</a:t>
            </a:r>
            <a:r>
              <a:rPr lang="en-US" dirty="0" smtClean="0"/>
              <a:t>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PMA </a:t>
            </a:r>
            <a:r>
              <a:rPr lang="en-GB" sz="1800" dirty="0" smtClean="0"/>
              <a:t>membership and reviews</a:t>
            </a:r>
          </a:p>
          <a:p>
            <a:endParaRPr lang="en-GB" sz="1800" dirty="0" smtClean="0"/>
          </a:p>
          <a:p>
            <a:r>
              <a:rPr lang="en-GB" sz="1800" dirty="0" smtClean="0"/>
              <a:t>Infrastructure Policy Alignment &amp; </a:t>
            </a:r>
            <a:r>
              <a:rPr lang="en-GB" sz="1800" i="1" dirty="0" smtClean="0"/>
              <a:t>Snctfi</a:t>
            </a:r>
            <a:endParaRPr lang="en-GB" sz="1800" dirty="0"/>
          </a:p>
          <a:p>
            <a:endParaRPr lang="en-GB" sz="1800" dirty="0"/>
          </a:p>
        </p:txBody>
      </p:sp>
      <p:sp>
        <p:nvSpPr>
          <p:cNvPr id="5" name="Rectangle 4"/>
          <p:cNvSpPr/>
          <p:nvPr/>
        </p:nvSpPr>
        <p:spPr>
          <a:xfrm>
            <a:off x="622707" y="4376784"/>
            <a:ext cx="82561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  <a:defRPr/>
            </a:pPr>
            <a:r>
              <a:rPr lang="en-GB" dirty="0">
                <a:solidFill>
                  <a:srgbClr val="990000"/>
                </a:solidFill>
              </a:rPr>
              <a:t>See also the EUGridPMA42 summary: </a:t>
            </a:r>
            <a:r>
              <a:rPr lang="en-GB" i="1" dirty="0">
                <a:solidFill>
                  <a:srgbClr val="990000"/>
                </a:solidFill>
              </a:rPr>
              <a:t>https://www.eugridpma.org/meetings/2018-01/</a:t>
            </a:r>
          </a:p>
        </p:txBody>
      </p:sp>
      <p:sp>
        <p:nvSpPr>
          <p:cNvPr id="6" name="Rectangle 5"/>
          <p:cNvSpPr/>
          <p:nvPr/>
        </p:nvSpPr>
        <p:spPr>
          <a:xfrm>
            <a:off x="1204181" y="2268845"/>
            <a:ext cx="7486315" cy="1625060"/>
          </a:xfrm>
          <a:prstGeom prst="rect">
            <a:avLst/>
          </a:prstGeom>
          <a:ln>
            <a:solidFill>
              <a:srgbClr val="990000"/>
            </a:solidFill>
          </a:ln>
        </p:spPr>
        <p:txBody>
          <a:bodyPr wrap="square">
            <a:spAutoFit/>
          </a:bodyPr>
          <a:lstStyle/>
          <a:p>
            <a:pPr lvl="0" algn="l" eaLnBrk="0" hangingPunct="0">
              <a:spcBef>
                <a:spcPct val="20000"/>
              </a:spcBef>
            </a:pPr>
            <a:r>
              <a:rPr lang="en-US" sz="1800" i="1" kern="0" dirty="0" smtClean="0">
                <a:solidFill>
                  <a:srgbClr val="000066"/>
                </a:solidFill>
                <a:latin typeface="Lucida Sans"/>
              </a:rPr>
              <a:t>Up Next:</a:t>
            </a:r>
            <a:endParaRPr lang="en-GB" sz="1800" i="1" kern="0" dirty="0" smtClean="0">
              <a:solidFill>
                <a:srgbClr val="000066"/>
              </a:solidFill>
              <a:latin typeface="Lucida Sans"/>
            </a:endParaRPr>
          </a:p>
          <a:p>
            <a:pPr marL="265106" lvl="0" indent="-265106" algn="l" eaLnBrk="0" hangingPunct="0">
              <a:spcBef>
                <a:spcPct val="20000"/>
              </a:spcBef>
              <a:buFont typeface="Symbol" pitchFamily="18" charset="2"/>
              <a:buChar char="·"/>
            </a:pPr>
            <a:r>
              <a:rPr lang="en-GB" sz="1800" kern="0" dirty="0" smtClean="0">
                <a:solidFill>
                  <a:srgbClr val="000066"/>
                </a:solidFill>
                <a:latin typeface="Lucida Sans"/>
              </a:rPr>
              <a:t>AAI for research and collaboration</a:t>
            </a:r>
            <a:endParaRPr lang="en-GB" sz="1800" kern="0" dirty="0">
              <a:solidFill>
                <a:srgbClr val="000066"/>
              </a:solidFill>
              <a:latin typeface="Lucida Sans"/>
            </a:endParaRPr>
          </a:p>
          <a:p>
            <a:pPr marL="627047" lvl="1" indent="-169859" algn="l" eaLnBrk="0" hangingPunct="0">
              <a:spcBef>
                <a:spcPct val="20000"/>
              </a:spcBef>
              <a:buClr>
                <a:srgbClr val="808080"/>
              </a:buClr>
              <a:buFont typeface="Symbol" pitchFamily="18" charset="2"/>
              <a:buChar char="·"/>
            </a:pPr>
            <a:r>
              <a:rPr lang="en-GB" sz="1600" kern="0" dirty="0" smtClean="0">
                <a:solidFill>
                  <a:srgbClr val="000066"/>
                </a:solidFill>
                <a:latin typeface="Lucida Sans"/>
              </a:rPr>
              <a:t>Policy and technology Bridging using infrastructure proxies</a:t>
            </a:r>
            <a:endParaRPr lang="en-US" sz="1600" kern="0" dirty="0" smtClean="0">
              <a:solidFill>
                <a:srgbClr val="000066"/>
              </a:solidFill>
              <a:latin typeface="Lucida Sans"/>
            </a:endParaRPr>
          </a:p>
          <a:p>
            <a:pPr marL="627047" lvl="1" indent="-169859" algn="l" eaLnBrk="0" hangingPunct="0">
              <a:spcBef>
                <a:spcPct val="20000"/>
              </a:spcBef>
              <a:buClr>
                <a:srgbClr val="808080"/>
              </a:buClr>
              <a:buFont typeface="Symbol" pitchFamily="18" charset="2"/>
              <a:buChar char="·"/>
            </a:pPr>
            <a:r>
              <a:rPr lang="en-US" sz="1600" kern="0" dirty="0" smtClean="0">
                <a:solidFill>
                  <a:srgbClr val="000066"/>
                </a:solidFill>
                <a:latin typeface="Lucida Sans"/>
              </a:rPr>
              <a:t>Bridging trust: assurance, security, and uniqueness</a:t>
            </a:r>
            <a:r>
              <a:rPr lang="en-US" sz="1600" kern="0" dirty="0">
                <a:solidFill>
                  <a:srgbClr val="000066"/>
                </a:solidFill>
                <a:latin typeface="Lucida Sans"/>
              </a:rPr>
              <a:t> </a:t>
            </a:r>
            <a:r>
              <a:rPr lang="en-US" sz="1600" kern="0" dirty="0" smtClean="0">
                <a:solidFill>
                  <a:srgbClr val="000066"/>
                </a:solidFill>
                <a:latin typeface="Lucida Sans"/>
              </a:rPr>
              <a:t>in </a:t>
            </a:r>
            <a:r>
              <a:rPr lang="en-US" sz="1600" kern="0" dirty="0" err="1" smtClean="0">
                <a:solidFill>
                  <a:srgbClr val="000066"/>
                </a:solidFill>
                <a:latin typeface="Lucida Sans"/>
              </a:rPr>
              <a:t>RCauth</a:t>
            </a:r>
            <a:endParaRPr lang="en-GB" sz="1800" kern="0" dirty="0">
              <a:solidFill>
                <a:srgbClr val="000066"/>
              </a:solidFill>
              <a:latin typeface="Lucida Sans"/>
            </a:endParaRPr>
          </a:p>
          <a:p>
            <a:pPr marL="265106" lvl="0" indent="-265106" algn="l" eaLnBrk="0" hangingPunct="0">
              <a:spcBef>
                <a:spcPct val="20000"/>
              </a:spcBef>
              <a:buFont typeface="Symbol" pitchFamily="18" charset="2"/>
              <a:buChar char="·"/>
            </a:pPr>
            <a:r>
              <a:rPr lang="en-GB" sz="1800" kern="0" dirty="0">
                <a:solidFill>
                  <a:srgbClr val="000066"/>
                </a:solidFill>
                <a:latin typeface="Lucida Sans"/>
              </a:rPr>
              <a:t>OIDC Federation at the IGTF for Research and e-Infrastructures</a:t>
            </a:r>
          </a:p>
        </p:txBody>
      </p:sp>
    </p:spTree>
    <p:extLst>
      <p:ext uri="{BB962C8B-B14F-4D97-AF65-F5344CB8AC3E}">
        <p14:creationId xmlns:p14="http://schemas.microsoft.com/office/powerpoint/2010/main" val="318289570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:\Home\davidg\EUGridPMA\Presentations\images\map-pma-emea-afr-gis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966" y="1309881"/>
            <a:ext cx="5779546" cy="3833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400"/>
              <a:t>Geographical coverage of the EUGridPMA</a:t>
            </a: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412752" y="740569"/>
            <a:ext cx="8424863" cy="3592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998" tIns="46799" rIns="89998" bIns="46799"/>
          <a:lstStyle/>
          <a:p>
            <a:pPr marL="342892" indent="-342892" algn="l">
              <a:spcBef>
                <a:spcPct val="20000"/>
              </a:spcBef>
              <a:buFont typeface="Symbol" pitchFamily="18" charset="2"/>
              <a:buChar char="·"/>
            </a:pPr>
            <a:r>
              <a:rPr lang="en-US" sz="1800" dirty="0">
                <a:solidFill>
                  <a:srgbClr val="008000"/>
                </a:solidFill>
                <a:latin typeface="Lucida Sans" pitchFamily="34" charset="0"/>
              </a:rPr>
              <a:t>26 of 28 EU member states (all except LU, MT)</a:t>
            </a:r>
          </a:p>
          <a:p>
            <a:pPr marL="342892" indent="-342892" algn="l">
              <a:spcBef>
                <a:spcPct val="20000"/>
              </a:spcBef>
              <a:buFont typeface="Symbol" pitchFamily="18" charset="2"/>
              <a:buChar char="·"/>
            </a:pPr>
            <a:r>
              <a:rPr lang="en-US" sz="1800" dirty="0">
                <a:solidFill>
                  <a:srgbClr val="008000"/>
                </a:solidFill>
                <a:latin typeface="Lucida Sans" pitchFamily="34" charset="0"/>
              </a:rPr>
              <a:t>+ AE, AM, CH, DZ, EG, GE, IR, IS, </a:t>
            </a:r>
            <a:r>
              <a:rPr lang="en-US" sz="1800" strike="sngStrike" dirty="0">
                <a:solidFill>
                  <a:srgbClr val="008000"/>
                </a:solidFill>
                <a:latin typeface="Lucida Sans" pitchFamily="34" charset="0"/>
              </a:rPr>
              <a:t>JO</a:t>
            </a:r>
            <a:r>
              <a:rPr lang="en-US" sz="1800" dirty="0">
                <a:solidFill>
                  <a:srgbClr val="008000"/>
                </a:solidFill>
                <a:latin typeface="Lucida Sans" pitchFamily="34" charset="0"/>
              </a:rPr>
              <a:t>, MA, MD, ME, MK, NO, KE, PK, RS, </a:t>
            </a:r>
            <a:br>
              <a:rPr lang="en-US" sz="1800" dirty="0">
                <a:solidFill>
                  <a:srgbClr val="008000"/>
                </a:solidFill>
                <a:latin typeface="Lucida Sans" pitchFamily="34" charset="0"/>
              </a:rPr>
            </a:br>
            <a:r>
              <a:rPr lang="en-US" sz="1800" dirty="0">
                <a:solidFill>
                  <a:srgbClr val="008000"/>
                </a:solidFill>
                <a:latin typeface="Lucida Sans" pitchFamily="34" charset="0"/>
              </a:rPr>
              <a:t>RU, </a:t>
            </a:r>
            <a:r>
              <a:rPr lang="en-US" sz="1800" strike="sngStrike" dirty="0" smtClean="0">
                <a:solidFill>
                  <a:srgbClr val="008000"/>
                </a:solidFill>
                <a:latin typeface="Lucida Sans" pitchFamily="34" charset="0"/>
              </a:rPr>
              <a:t>SY</a:t>
            </a:r>
            <a:r>
              <a:rPr lang="en-US" sz="1800" dirty="0" smtClean="0">
                <a:solidFill>
                  <a:srgbClr val="008000"/>
                </a:solidFill>
                <a:latin typeface="Lucida Sans" pitchFamily="34" charset="0"/>
              </a:rPr>
              <a:t>, TR</a:t>
            </a:r>
            <a:r>
              <a:rPr lang="en-US" sz="1800" dirty="0">
                <a:solidFill>
                  <a:srgbClr val="008000"/>
                </a:solidFill>
                <a:latin typeface="Lucida Sans" pitchFamily="34" charset="0"/>
              </a:rPr>
              <a:t>, UA, </a:t>
            </a:r>
            <a:br>
              <a:rPr lang="en-US" sz="1800" dirty="0">
                <a:solidFill>
                  <a:srgbClr val="008000"/>
                </a:solidFill>
                <a:latin typeface="Lucida Sans" pitchFamily="34" charset="0"/>
              </a:rPr>
            </a:br>
            <a:r>
              <a:rPr lang="en-US" sz="1800" dirty="0">
                <a:solidFill>
                  <a:srgbClr val="008000"/>
                </a:solidFill>
                <a:latin typeface="Lucida Sans" pitchFamily="34" charset="0"/>
              </a:rPr>
              <a:t>CERN (</a:t>
            </a:r>
            <a:r>
              <a:rPr lang="en-US" sz="1800" dirty="0" err="1">
                <a:solidFill>
                  <a:srgbClr val="008000"/>
                </a:solidFill>
                <a:latin typeface="Lucida Sans" pitchFamily="34" charset="0"/>
              </a:rPr>
              <a:t>int</a:t>
            </a:r>
            <a:r>
              <a:rPr lang="en-US" sz="1800" dirty="0">
                <a:solidFill>
                  <a:srgbClr val="008000"/>
                </a:solidFill>
                <a:latin typeface="Lucida Sans" pitchFamily="34" charset="0"/>
              </a:rPr>
              <a:t>),</a:t>
            </a:r>
            <a:br>
              <a:rPr lang="en-US" sz="1800" dirty="0">
                <a:solidFill>
                  <a:srgbClr val="008000"/>
                </a:solidFill>
                <a:latin typeface="Lucida Sans" pitchFamily="34" charset="0"/>
              </a:rPr>
            </a:br>
            <a:r>
              <a:rPr lang="en-US" sz="1800" dirty="0">
                <a:solidFill>
                  <a:srgbClr val="008000"/>
                </a:solidFill>
                <a:latin typeface="Lucida Sans" pitchFamily="34" charset="0"/>
              </a:rPr>
              <a:t>TCS (EU),</a:t>
            </a:r>
            <a:br>
              <a:rPr lang="en-US" sz="1800" dirty="0">
                <a:solidFill>
                  <a:srgbClr val="008000"/>
                </a:solidFill>
                <a:latin typeface="Lucida Sans" pitchFamily="34" charset="0"/>
              </a:rPr>
            </a:br>
            <a:r>
              <a:rPr lang="en-US" sz="1800" dirty="0">
                <a:solidFill>
                  <a:srgbClr val="008000"/>
                </a:solidFill>
                <a:latin typeface="Lucida Sans" pitchFamily="34" charset="0"/>
              </a:rPr>
              <a:t>RCauth.eu (EU/NL),</a:t>
            </a:r>
            <a:br>
              <a:rPr lang="en-US" sz="1800" dirty="0">
                <a:solidFill>
                  <a:srgbClr val="008000"/>
                </a:solidFill>
                <a:latin typeface="Lucida Sans" pitchFamily="34" charset="0"/>
              </a:rPr>
            </a:br>
            <a:r>
              <a:rPr lang="en-US" sz="1800" dirty="0">
                <a:solidFill>
                  <a:srgbClr val="008000"/>
                </a:solidFill>
                <a:latin typeface="Lucida Sans" pitchFamily="34" charset="0"/>
              </a:rPr>
              <a:t>QV (BM</a:t>
            </a:r>
            <a:r>
              <a:rPr lang="en-US" sz="1800" dirty="0" smtClean="0">
                <a:solidFill>
                  <a:srgbClr val="008000"/>
                </a:solidFill>
                <a:latin typeface="Lucida Sans" pitchFamily="34" charset="0"/>
              </a:rPr>
              <a:t>)</a:t>
            </a:r>
            <a:br>
              <a:rPr lang="en-US" sz="1800" dirty="0" smtClean="0">
                <a:solidFill>
                  <a:srgbClr val="008000"/>
                </a:solidFill>
                <a:latin typeface="Lucida Sans" pitchFamily="34" charset="0"/>
              </a:rPr>
            </a:br>
            <a:endParaRPr lang="en-US" sz="1800" dirty="0">
              <a:solidFill>
                <a:srgbClr val="000066"/>
              </a:solidFill>
              <a:latin typeface="Lucida Sans" pitchFamily="34" charset="0"/>
            </a:endParaRPr>
          </a:p>
          <a:p>
            <a:pPr marL="342892" indent="-342892" algn="l">
              <a:spcBef>
                <a:spcPct val="20000"/>
              </a:spcBef>
            </a:pPr>
            <a:endParaRPr lang="en-US" dirty="0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7412" name="Rectangle 7"/>
          <p:cNvSpPr>
            <a:spLocks noChangeArrowheads="1"/>
          </p:cNvSpPr>
          <p:nvPr/>
        </p:nvSpPr>
        <p:spPr bwMode="auto">
          <a:xfrm>
            <a:off x="6710083" y="4398170"/>
            <a:ext cx="2276756" cy="69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8" tIns="45719" rIns="91438" bIns="45719">
            <a:spAutoFit/>
          </a:bodyPr>
          <a:lstStyle/>
          <a:p>
            <a:pPr marL="342892" indent="-342892" algn="l">
              <a:spcBef>
                <a:spcPct val="20000"/>
              </a:spcBef>
              <a:defRPr/>
            </a:pPr>
            <a:r>
              <a:rPr lang="en-US" b="1" dirty="0" smtClean="0">
                <a:solidFill>
                  <a:srgbClr val="000066"/>
                </a:solidFill>
                <a:latin typeface="Lucida Sans" pitchFamily="34" charset="0"/>
              </a:rPr>
              <a:t>Active progress</a:t>
            </a:r>
            <a:endParaRPr lang="en-US" b="1" dirty="0">
              <a:solidFill>
                <a:srgbClr val="000066"/>
              </a:solidFill>
              <a:latin typeface="Lucida Sans" pitchFamily="34" charset="0"/>
            </a:endParaRPr>
          </a:p>
          <a:p>
            <a:pPr marL="342892" indent="-342892" algn="l">
              <a:spcBef>
                <a:spcPct val="20000"/>
              </a:spcBef>
              <a:buFont typeface="Symbol" pitchFamily="18" charset="2"/>
              <a:buChar char="·"/>
              <a:defRPr/>
            </a:pPr>
            <a:r>
              <a:rPr lang="en-US" sz="1600" dirty="0" smtClean="0">
                <a:solidFill>
                  <a:srgbClr val="000066"/>
                </a:solidFill>
                <a:latin typeface="Lucida Sans" pitchFamily="34" charset="0"/>
              </a:rPr>
              <a:t>ZA</a:t>
            </a:r>
            <a:endParaRPr lang="en-US" sz="1600" dirty="0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92974" y="4452462"/>
            <a:ext cx="534121" cy="246221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1000" dirty="0"/>
              <a:t>47+4</a:t>
            </a:r>
          </a:p>
        </p:txBody>
      </p:sp>
    </p:spTree>
    <p:extLst>
      <p:ext uri="{BB962C8B-B14F-4D97-AF65-F5344CB8AC3E}">
        <p14:creationId xmlns:p14="http://schemas.microsoft.com/office/powerpoint/2010/main" val="26180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Membership and other changes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838200" y="971551"/>
            <a:ext cx="8148638" cy="3876675"/>
          </a:xfrm>
        </p:spPr>
        <p:txBody>
          <a:bodyPr/>
          <a:lstStyle/>
          <a:p>
            <a:r>
              <a:rPr lang="en-GB" dirty="0"/>
              <a:t>Responsiveness challenges for some members</a:t>
            </a:r>
          </a:p>
          <a:p>
            <a:pPr marL="457188" lvl="1" indent="0">
              <a:buNone/>
            </a:pPr>
            <a:r>
              <a:rPr lang="en-US" sz="1600" i="1" dirty="0" smtClean="0"/>
              <a:t>PLEASE</a:t>
            </a:r>
            <a:r>
              <a:rPr lang="en-US" sz="1600" dirty="0" smtClean="0"/>
              <a:t> take care to renew your trust anchors in time, as well as your CRLs</a:t>
            </a:r>
            <a:endParaRPr lang="en-GB" i="1" dirty="0"/>
          </a:p>
          <a:p>
            <a:endParaRPr lang="en-GB" dirty="0" smtClean="0"/>
          </a:p>
          <a:p>
            <a:r>
              <a:rPr lang="en-GB" dirty="0" smtClean="0"/>
              <a:t>Identity </a:t>
            </a:r>
            <a:r>
              <a:rPr lang="en-GB" dirty="0"/>
              <a:t>providers: both reduction and growth</a:t>
            </a:r>
          </a:p>
          <a:p>
            <a:pPr lvl="1"/>
            <a:r>
              <a:rPr lang="en-GB" sz="1600" dirty="0" smtClean="0"/>
              <a:t>Grid-FR </a:t>
            </a:r>
            <a:r>
              <a:rPr lang="en-GB" sz="1600" dirty="0"/>
              <a:t>now hosted within French government PKI </a:t>
            </a:r>
            <a:r>
              <a:rPr lang="en-GB" sz="1600" dirty="0" smtClean="0"/>
              <a:t>infrastructure</a:t>
            </a:r>
          </a:p>
          <a:p>
            <a:pPr lvl="1"/>
            <a:r>
              <a:rPr lang="en-GB" sz="1600" dirty="0" smtClean="0"/>
              <a:t>RCauth.eu distributed operations (GRNET, STFC, Nikhef)</a:t>
            </a:r>
            <a:endParaRPr lang="en-GB" sz="1600" dirty="0"/>
          </a:p>
          <a:p>
            <a:pPr lvl="1"/>
            <a:endParaRPr lang="en-GB" sz="2000" dirty="0"/>
          </a:p>
          <a:p>
            <a:r>
              <a:rPr lang="en-GB" dirty="0"/>
              <a:t>Self-audit review</a:t>
            </a:r>
          </a:p>
          <a:p>
            <a:pPr lvl="1"/>
            <a:r>
              <a:rPr lang="en-GB" sz="1600" dirty="0"/>
              <a:t>Cosmin </a:t>
            </a:r>
            <a:r>
              <a:rPr lang="en-GB" sz="1600" dirty="0" err="1"/>
              <a:t>Nistor</a:t>
            </a:r>
            <a:r>
              <a:rPr lang="en-GB" sz="1600" dirty="0"/>
              <a:t> as review coordinator</a:t>
            </a:r>
          </a:p>
          <a:p>
            <a:pPr lvl="1"/>
            <a:r>
              <a:rPr lang="en-GB" sz="1600" dirty="0"/>
              <a:t>Self-audits progressing </a:t>
            </a:r>
            <a:br>
              <a:rPr lang="en-GB" sz="1600" dirty="0"/>
            </a:br>
            <a:r>
              <a:rPr lang="en-GB" sz="1600" dirty="0"/>
              <a:t>on schedule for most </a:t>
            </a:r>
            <a:r>
              <a:rPr lang="en-GB" sz="1600" dirty="0" smtClean="0"/>
              <a:t>CAs</a:t>
            </a:r>
            <a:endParaRPr lang="en-GB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014" y="3131545"/>
            <a:ext cx="3777275" cy="1716681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Upcoming events</a:t>
            </a:r>
          </a:p>
        </p:txBody>
      </p:sp>
      <p:sp>
        <p:nvSpPr>
          <p:cNvPr id="19459" name="Content Placeholder 4"/>
          <p:cNvSpPr>
            <a:spLocks noGrp="1"/>
          </p:cNvSpPr>
          <p:nvPr>
            <p:ph idx="1"/>
          </p:nvPr>
        </p:nvSpPr>
        <p:spPr>
          <a:xfrm>
            <a:off x="838199" y="996554"/>
            <a:ext cx="8231841" cy="3556397"/>
          </a:xfrm>
        </p:spPr>
        <p:txBody>
          <a:bodyPr/>
          <a:lstStyle/>
          <a:p>
            <a:pPr marL="0" indent="0">
              <a:buNone/>
            </a:pPr>
            <a:endParaRPr lang="en-GB" altLang="en-US" i="1" dirty="0" smtClean="0"/>
          </a:p>
          <a:p>
            <a:pPr marL="0" indent="0">
              <a:buNone/>
            </a:pPr>
            <a:r>
              <a:rPr lang="en-GB" altLang="en-US" b="1" dirty="0" err="1" smtClean="0">
                <a:solidFill>
                  <a:srgbClr val="990000"/>
                </a:solidFill>
              </a:rPr>
              <a:t>EUGridPMA</a:t>
            </a:r>
            <a:r>
              <a:rPr lang="en-GB" altLang="en-US" b="1" dirty="0" smtClean="0">
                <a:solidFill>
                  <a:srgbClr val="990000"/>
                </a:solidFill>
              </a:rPr>
              <a:t> 43, </a:t>
            </a:r>
            <a:br>
              <a:rPr lang="en-GB" altLang="en-US" b="1" dirty="0" smtClean="0">
                <a:solidFill>
                  <a:srgbClr val="990000"/>
                </a:solidFill>
              </a:rPr>
            </a:br>
            <a:r>
              <a:rPr lang="en-GB" altLang="en-US" b="1" dirty="0" smtClean="0">
                <a:solidFill>
                  <a:srgbClr val="990000"/>
                </a:solidFill>
              </a:rPr>
              <a:t>	Karlsruhe	May 23 – 25, 2018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endParaRPr lang="en-GB" altLang="en-US" dirty="0" smtClean="0"/>
          </a:p>
          <a:p>
            <a:pPr marL="0" indent="0">
              <a:buNone/>
            </a:pPr>
            <a:r>
              <a:rPr lang="en-GB" altLang="en-US" dirty="0" smtClean="0"/>
              <a:t>I2GS, TAGPMA		May 6-10 (</a:t>
            </a:r>
            <a:r>
              <a:rPr lang="en-GB" altLang="en-US" dirty="0" err="1" smtClean="0"/>
              <a:t>incl</a:t>
            </a:r>
            <a:r>
              <a:rPr lang="en-GB" altLang="en-US" dirty="0" smtClean="0"/>
              <a:t> 10</a:t>
            </a:r>
            <a:r>
              <a:rPr lang="en-GB" altLang="en-US" baseline="30000" dirty="0" smtClean="0"/>
              <a:t>th</a:t>
            </a:r>
            <a:r>
              <a:rPr lang="en-GB" altLang="en-US" dirty="0" smtClean="0"/>
              <a:t>!), San Diego, CA, USA</a:t>
            </a:r>
          </a:p>
          <a:p>
            <a:pPr marL="0" indent="0">
              <a:buNone/>
            </a:pPr>
            <a:r>
              <a:rPr lang="en-US" altLang="en-US" dirty="0" smtClean="0"/>
              <a:t>TNC18 and REFEDS 	June 10, 11-14, Trondheim, NO</a:t>
            </a:r>
            <a:endParaRPr lang="en-GB" altLang="en-US" dirty="0" smtClean="0"/>
          </a:p>
          <a:p>
            <a:pPr marL="0" indent="0">
              <a:buNone/>
            </a:pPr>
            <a:r>
              <a:rPr lang="en-US" altLang="en-US" dirty="0" smtClean="0"/>
              <a:t>PEARC18		July 22-26, Pittsburg, PA, USA</a:t>
            </a:r>
          </a:p>
          <a:p>
            <a:pPr marL="0" indent="0">
              <a:buNone/>
            </a:pPr>
            <a:r>
              <a:rPr lang="en-US" altLang="en-US" dirty="0" err="1" smtClean="0"/>
              <a:t>TechEx</a:t>
            </a:r>
            <a:r>
              <a:rPr lang="en-US" altLang="en-US" dirty="0" smtClean="0"/>
              <a:t>			Oct 15-18, Orlando, FL, USA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4971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AAI in a wider 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1551"/>
            <a:ext cx="8305800" cy="3876675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>
                <a:solidFill>
                  <a:srgbClr val="990000"/>
                </a:solidFill>
              </a:rPr>
              <a:t>IGTF traditionally well-linked to research and e-Infrastructures</a:t>
            </a:r>
          </a:p>
          <a:p>
            <a:r>
              <a:rPr lang="en-US" sz="1800" i="1" dirty="0" smtClean="0"/>
              <a:t>support for research use cases</a:t>
            </a:r>
          </a:p>
          <a:p>
            <a:r>
              <a:rPr lang="en-US" sz="1800" i="1" dirty="0" smtClean="0"/>
              <a:t>user-centric authentication based on a ‘bottom-up’ approach</a:t>
            </a:r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>
                <a:solidFill>
                  <a:srgbClr val="990000"/>
                </a:solidFill>
              </a:rPr>
              <a:t>In Europe, the AARC project supports evolution of ‘traditional’ R&amp;E federations towards this research and collaboration use</a:t>
            </a:r>
          </a:p>
          <a:p>
            <a:r>
              <a:rPr lang="en-US" sz="1800" i="1" dirty="0"/>
              <a:t>c</a:t>
            </a:r>
            <a:r>
              <a:rPr lang="en-US" sz="1800" i="1" dirty="0" smtClean="0"/>
              <a:t>ommon Blueprint Architecture promoting </a:t>
            </a:r>
            <a:r>
              <a:rPr lang="en-US" sz="1800" b="1" i="1" dirty="0" smtClean="0"/>
              <a:t>SP-</a:t>
            </a:r>
            <a:r>
              <a:rPr lang="en-US" sz="1800" b="1" i="1" dirty="0" err="1" smtClean="0"/>
              <a:t>IdP</a:t>
            </a:r>
            <a:r>
              <a:rPr lang="en-US" sz="1800" b="1" i="1" dirty="0" smtClean="0"/>
              <a:t> Proxies</a:t>
            </a:r>
          </a:p>
          <a:p>
            <a:r>
              <a:rPr lang="en-US" sz="1800" i="1" dirty="0" err="1" smtClean="0"/>
              <a:t>harmonised</a:t>
            </a:r>
            <a:r>
              <a:rPr lang="en-US" sz="1800" i="1" dirty="0" smtClean="0"/>
              <a:t> </a:t>
            </a:r>
            <a:r>
              <a:rPr lang="en-US" sz="1800" b="1" i="1" dirty="0" smtClean="0"/>
              <a:t>policy supporting production use </a:t>
            </a:r>
            <a:r>
              <a:rPr lang="en-US" sz="1800" i="1" dirty="0" smtClean="0"/>
              <a:t>of federations (Sirtfi and “R&amp;S”, non-reassigned identifiers and assurance)</a:t>
            </a:r>
          </a:p>
          <a:p>
            <a:r>
              <a:rPr lang="en-US" sz="1800" i="1" dirty="0" smtClean="0"/>
              <a:t>help communities express ‘common’ qualities through </a:t>
            </a:r>
            <a:r>
              <a:rPr lang="en-US" sz="1800" b="1" i="1" dirty="0" err="1" smtClean="0"/>
              <a:t>Snctfi</a:t>
            </a:r>
            <a:endParaRPr lang="en-US" sz="1800" b="1" i="1" dirty="0" smtClean="0"/>
          </a:p>
          <a:p>
            <a:r>
              <a:rPr lang="en-US" sz="1800" i="1" dirty="0" smtClean="0"/>
              <a:t>allow newer technologies (</a:t>
            </a:r>
            <a:r>
              <a:rPr lang="en-US" sz="1800" b="1" i="1" dirty="0" smtClean="0"/>
              <a:t>OIDC</a:t>
            </a:r>
            <a:r>
              <a:rPr lang="en-US" sz="1800" i="1" dirty="0" smtClean="0"/>
              <a:t>) on the Infrastructure side</a:t>
            </a:r>
            <a:endParaRPr lang="en-GB" sz="1800" i="1" dirty="0"/>
          </a:p>
        </p:txBody>
      </p:sp>
    </p:spTree>
    <p:extLst>
      <p:ext uri="{BB962C8B-B14F-4D97-AF65-F5344CB8AC3E}">
        <p14:creationId xmlns:p14="http://schemas.microsoft.com/office/powerpoint/2010/main" val="156564347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Assurance and trust frameworks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458200" cy="36242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smtClean="0">
                <a:solidFill>
                  <a:srgbClr val="002060"/>
                </a:solidFill>
              </a:rPr>
              <a:t>Identity Assurance Profiles for Infrastructure risk scenarios </a:t>
            </a:r>
            <a:r>
              <a:rPr lang="en-US" sz="1600" i="1" dirty="0" smtClean="0">
                <a:solidFill>
                  <a:srgbClr val="002060"/>
                </a:solidFill>
              </a:rPr>
              <a:t>https</a:t>
            </a:r>
            <a:r>
              <a:rPr lang="en-US" sz="1600" i="1" dirty="0">
                <a:solidFill>
                  <a:srgbClr val="002060"/>
                </a:solidFill>
              </a:rPr>
              <a:t>://igtf.net/ap/loa</a:t>
            </a:r>
            <a:r>
              <a:rPr lang="en-US" sz="1600" i="1" dirty="0" smtClean="0">
                <a:solidFill>
                  <a:srgbClr val="002060"/>
                </a:solidFill>
              </a:rPr>
              <a:t>/</a:t>
            </a:r>
            <a:endParaRPr lang="en-US" sz="1600" b="1" i="1" dirty="0" smtClean="0">
              <a:solidFill>
                <a:srgbClr val="002060"/>
              </a:solidFill>
            </a:endParaRPr>
          </a:p>
          <a:p>
            <a:r>
              <a:rPr lang="en-US" sz="1600" dirty="0" smtClean="0"/>
              <a:t>BIRCH 	- good quality (federated) identity, </a:t>
            </a:r>
            <a:br>
              <a:rPr lang="en-US" sz="1600" dirty="0" smtClean="0"/>
            </a:br>
            <a:r>
              <a:rPr lang="en-US" sz="1600" dirty="0" smtClean="0"/>
              <a:t>DOGWOOD 	- identifier-only with traceability (</a:t>
            </a:r>
            <a:r>
              <a:rPr lang="en-US" sz="1600" i="1" dirty="0" err="1" smtClean="0"/>
              <a:t>R&amp;S</a:t>
            </a:r>
            <a:r>
              <a:rPr lang="en-US" sz="1600" dirty="0" err="1" smtClean="0"/>
              <a:t>+</a:t>
            </a:r>
            <a:r>
              <a:rPr lang="en-US" sz="1600" i="1" dirty="0" err="1" smtClean="0"/>
              <a:t>Sirtfi+a</a:t>
            </a:r>
            <a:r>
              <a:rPr lang="en-US" sz="1600" i="1" dirty="0" smtClean="0"/>
              <a:t> few bits)</a:t>
            </a:r>
            <a:endParaRPr lang="en-US" sz="1600" dirty="0"/>
          </a:p>
          <a:p>
            <a:r>
              <a:rPr lang="en-US" sz="1600" dirty="0" smtClean="0"/>
              <a:t>RFC 6711 Registry: https</a:t>
            </a:r>
            <a:r>
              <a:rPr lang="en-US" sz="1600" dirty="0"/>
              <a:t>://iana.org/assignments/loa-profiles</a:t>
            </a:r>
          </a:p>
          <a:p>
            <a:r>
              <a:rPr lang="en-US" sz="1600" dirty="0" smtClean="0"/>
              <a:t>technology-specific ‘trust anchor’ distribution services</a:t>
            </a:r>
          </a:p>
          <a:p>
            <a:pPr marL="30480" indent="0">
              <a:buNone/>
            </a:pPr>
            <a:r>
              <a:rPr lang="en-US" sz="1600" b="1" dirty="0" smtClean="0">
                <a:solidFill>
                  <a:srgbClr val="002060"/>
                </a:solidFill>
              </a:rPr>
              <a:t>Supporting research and </a:t>
            </a:r>
            <a:r>
              <a:rPr lang="en-US" sz="1600" b="1" dirty="0">
                <a:solidFill>
                  <a:srgbClr val="002060"/>
                </a:solidFill>
              </a:rPr>
              <a:t>e-Infrastructure use </a:t>
            </a:r>
            <a:r>
              <a:rPr lang="en-US" sz="1600" b="1" dirty="0" smtClean="0">
                <a:solidFill>
                  <a:srgbClr val="002060"/>
                </a:solidFill>
              </a:rPr>
              <a:t>cases</a:t>
            </a:r>
            <a:endParaRPr lang="en-US" sz="1600" b="1" dirty="0">
              <a:solidFill>
                <a:srgbClr val="002060"/>
              </a:solidFill>
            </a:endParaRPr>
          </a:p>
          <a:p>
            <a:r>
              <a:rPr lang="en-US" sz="1600" dirty="0"/>
              <a:t>technology bridges: </a:t>
            </a:r>
            <a:r>
              <a:rPr lang="en-US" sz="1600" i="1" dirty="0"/>
              <a:t>TCS,  RCauth.eu, IGTF-eduGAIN bridge, </a:t>
            </a:r>
            <a:r>
              <a:rPr lang="en-US" sz="1600" dirty="0"/>
              <a:t>…</a:t>
            </a:r>
          </a:p>
          <a:p>
            <a:r>
              <a:rPr lang="en-US" sz="1600" dirty="0" smtClean="0"/>
              <a:t>behind Infrastructure Proxies OIDC gains prominence: </a:t>
            </a:r>
            <a:r>
              <a:rPr lang="en-US" sz="1600" i="1" dirty="0" smtClean="0"/>
              <a:t>OIDC Fed for RP pilot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002060"/>
                </a:solidFill>
              </a:rPr>
              <a:t>Policy framework for Relying Parties (‘SP-</a:t>
            </a:r>
            <a:r>
              <a:rPr lang="en-US" sz="1600" b="1" dirty="0" err="1">
                <a:solidFill>
                  <a:srgbClr val="002060"/>
                </a:solidFill>
              </a:rPr>
              <a:t>IdPs</a:t>
            </a:r>
            <a:r>
              <a:rPr lang="en-US" sz="1600" b="1" dirty="0">
                <a:solidFill>
                  <a:srgbClr val="002060"/>
                </a:solidFill>
              </a:rPr>
              <a:t>-Proxies’)</a:t>
            </a:r>
          </a:p>
          <a:p>
            <a:r>
              <a:rPr lang="en-US" sz="1600" dirty="0"/>
              <a:t>Snctfi - </a:t>
            </a:r>
            <a:r>
              <a:rPr lang="en-GB" sz="1600" dirty="0"/>
              <a:t>Community Trust Framework in Federated </a:t>
            </a:r>
            <a:r>
              <a:rPr lang="en-GB" sz="1600" dirty="0" err="1"/>
              <a:t>Infras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i="1" dirty="0"/>
              <a:t>https://</a:t>
            </a:r>
            <a:r>
              <a:rPr lang="en-US" sz="1600" i="1" dirty="0" smtClean="0"/>
              <a:t>igtf.net/snctfi</a:t>
            </a:r>
          </a:p>
          <a:p>
            <a:r>
              <a:rPr lang="en-US" sz="1600" dirty="0" smtClean="0"/>
              <a:t>Policy Development Kit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5907321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algn="r" defTabSz="685800" fontAlgn="auto">
              <a:spcBef>
                <a:spcPts val="0"/>
              </a:spcBef>
              <a:spcAft>
                <a:spcPts val="0"/>
              </a:spcAft>
              <a:defRPr/>
            </a:pPr>
            <a:fld id="{6F576E6A-F32A-4612-884C-86870357C6B4}" type="slidenum">
              <a:rPr lang="en-GB" sz="506">
                <a:solidFill>
                  <a:prstClr val="black">
                    <a:tint val="75000"/>
                  </a:prstClr>
                </a:solidFill>
                <a:latin typeface="Calibri"/>
              </a:rPr>
              <a:pPr algn="r" defTabSz="685800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n-GB" sz="506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6542" y="114301"/>
            <a:ext cx="8767110" cy="659606"/>
          </a:xfrm>
        </p:spPr>
        <p:txBody>
          <a:bodyPr/>
          <a:lstStyle/>
          <a:p>
            <a:r>
              <a:rPr lang="en-US" sz="2000" dirty="0" err="1" smtClean="0"/>
              <a:t>Snctfi</a:t>
            </a:r>
            <a:r>
              <a:rPr lang="en-US" sz="2000" dirty="0" smtClean="0"/>
              <a:t>: aiding Infrastructures achieve policy coherency</a:t>
            </a:r>
            <a:endParaRPr lang="en-US" sz="20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34" y="2002031"/>
            <a:ext cx="3038627" cy="2486149"/>
          </a:xfrm>
          <a:prstGeom prst="rect">
            <a:avLst/>
          </a:prstGeom>
          <a:noFill/>
          <a:ln>
            <a:noFill/>
          </a:ln>
          <a:effectLst>
            <a:glow rad="101600">
              <a:srgbClr val="0C3959">
                <a:alpha val="6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4501990"/>
            <a:ext cx="31165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i="1" dirty="0">
                <a:solidFill>
                  <a:srgbClr val="F57A1E"/>
                </a:solidFill>
                <a:latin typeface="Calibri"/>
              </a:rPr>
              <a:t>Graphics inset: Ann Harding and Lukas </a:t>
            </a:r>
            <a:r>
              <a:rPr lang="en-US" sz="800" i="1" dirty="0" err="1">
                <a:solidFill>
                  <a:srgbClr val="F57A1E"/>
                </a:solidFill>
                <a:latin typeface="Calibri"/>
              </a:rPr>
              <a:t>Hammerle</a:t>
            </a:r>
            <a:r>
              <a:rPr lang="en-US" sz="800" i="1" dirty="0">
                <a:solidFill>
                  <a:srgbClr val="F57A1E"/>
                </a:solidFill>
                <a:latin typeface="Calibri"/>
              </a:rPr>
              <a:t>, GEANT and SWITCH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168" y="1404799"/>
            <a:ext cx="345188" cy="348130"/>
          </a:xfrm>
          <a:prstGeom prst="rect">
            <a:avLst/>
          </a:prstGeom>
          <a:solidFill>
            <a:srgbClr val="AFBE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4077" y="1404800"/>
            <a:ext cx="7289838" cy="369332"/>
          </a:xfrm>
          <a:prstGeom prst="rect">
            <a:avLst/>
          </a:prstGeom>
          <a:solidFill>
            <a:srgbClr val="AFBEC9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>
                <a:solidFill>
                  <a:schemeClr val="bg1"/>
                </a:solidFill>
              </a:defRPr>
            </a:lvl1pPr>
          </a:lstStyle>
          <a:p>
            <a:pPr algn="l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rgbClr val="0C3959"/>
                </a:solidFill>
                <a:latin typeface="Calibri"/>
              </a:rPr>
              <a:t>Develop </a:t>
            </a:r>
            <a:r>
              <a:rPr lang="en-US" sz="1800" b="1" dirty="0">
                <a:solidFill>
                  <a:srgbClr val="0C3959"/>
                </a:solidFill>
                <a:latin typeface="Calibri"/>
              </a:rPr>
              <a:t>recommendations for an Infrastructure’s coherent policy set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218" y="1369292"/>
            <a:ext cx="479134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550" dirty="0">
                <a:solidFill>
                  <a:prstClr val="white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</a:t>
            </a:r>
            <a:endParaRPr lang="en-GB" sz="2550" dirty="0">
              <a:solidFill>
                <a:prstClr val="white"/>
              </a:solidFill>
              <a:latin typeface="Wingdings" panose="05000000000000000000" pitchFamily="2" charset="2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3168" y="1026702"/>
            <a:ext cx="343323" cy="346249"/>
          </a:xfrm>
          <a:prstGeom prst="rect">
            <a:avLst/>
          </a:prstGeom>
          <a:solidFill>
            <a:srgbClr val="AFBE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4076" y="1026702"/>
            <a:ext cx="7289838" cy="369332"/>
          </a:xfrm>
          <a:prstGeom prst="rect">
            <a:avLst/>
          </a:prstGeom>
          <a:solidFill>
            <a:srgbClr val="AFBEC9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>
                <a:solidFill>
                  <a:schemeClr val="bg1"/>
                </a:solidFill>
              </a:defRPr>
            </a:lvl1pPr>
          </a:lstStyle>
          <a:p>
            <a:pPr algn="l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rgbClr val="0C3959"/>
                </a:solidFill>
                <a:latin typeface="Calibri"/>
              </a:rPr>
              <a:t>allow </a:t>
            </a:r>
            <a:r>
              <a:rPr lang="en-US" sz="1800" dirty="0" smtClean="0">
                <a:solidFill>
                  <a:srgbClr val="0C3959"/>
                </a:solidFill>
                <a:latin typeface="Calibri"/>
              </a:rPr>
              <a:t>SP-</a:t>
            </a:r>
            <a:r>
              <a:rPr lang="en-US" sz="1800" dirty="0" err="1" smtClean="0">
                <a:solidFill>
                  <a:srgbClr val="0C3959"/>
                </a:solidFill>
                <a:latin typeface="Calibri"/>
              </a:rPr>
              <a:t>IdP</a:t>
            </a:r>
            <a:r>
              <a:rPr lang="en-US" sz="1800" dirty="0">
                <a:solidFill>
                  <a:srgbClr val="0C3959"/>
                </a:solidFill>
                <a:latin typeface="Calibri"/>
              </a:rPr>
              <a:t>-</a:t>
            </a:r>
            <a:r>
              <a:rPr lang="en-US" sz="1800" dirty="0" smtClean="0">
                <a:solidFill>
                  <a:srgbClr val="0C3959"/>
                </a:solidFill>
                <a:latin typeface="Calibri"/>
              </a:rPr>
              <a:t>Proxies </a:t>
            </a:r>
            <a:r>
              <a:rPr lang="en-US" sz="1800" dirty="0">
                <a:solidFill>
                  <a:srgbClr val="0C3959"/>
                </a:solidFill>
                <a:latin typeface="Calibri"/>
              </a:rPr>
              <a:t>to assert ‘qualities’, </a:t>
            </a:r>
            <a:r>
              <a:rPr lang="en-US" sz="1800" dirty="0" smtClean="0">
                <a:solidFill>
                  <a:srgbClr val="0C3959"/>
                </a:solidFill>
                <a:latin typeface="Calibri"/>
              </a:rPr>
              <a:t>based </a:t>
            </a:r>
            <a:r>
              <a:rPr lang="en-US" sz="1800" dirty="0">
                <a:solidFill>
                  <a:srgbClr val="0C3959"/>
                </a:solidFill>
                <a:latin typeface="Calibri"/>
              </a:rPr>
              <a:t>on assessable trust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218" y="991194"/>
            <a:ext cx="479134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550" dirty="0">
                <a:solidFill>
                  <a:prstClr val="white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</a:t>
            </a:r>
            <a:endParaRPr lang="en-GB" sz="2550" dirty="0">
              <a:solidFill>
                <a:prstClr val="white"/>
              </a:solidFill>
              <a:latin typeface="Wingdings" panose="05000000000000000000" pitchFamily="2" charset="2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808" y="1037954"/>
            <a:ext cx="1245125" cy="1385726"/>
          </a:xfrm>
          <a:prstGeom prst="rect">
            <a:avLst/>
          </a:prstGeom>
          <a:noFill/>
          <a:ln>
            <a:noFill/>
          </a:ln>
          <a:effectLst>
            <a:glow rad="101600">
              <a:srgbClr val="0C3959">
                <a:alpha val="6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3270808" y="1969320"/>
            <a:ext cx="4493106" cy="1015663"/>
          </a:xfrm>
          <a:prstGeom prst="rect">
            <a:avLst/>
          </a:prstGeom>
          <a:solidFill>
            <a:srgbClr val="ED7D31"/>
          </a:solidFill>
        </p:spPr>
        <p:txBody>
          <a:bodyPr wrap="square">
            <a:spAutoFit/>
          </a:bodyPr>
          <a:lstStyle/>
          <a:p>
            <a:pPr algn="l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0C3959"/>
                </a:solidFill>
                <a:latin typeface="Calibri"/>
              </a:rPr>
              <a:t>Snctfi</a:t>
            </a:r>
            <a:r>
              <a:rPr lang="en-US" sz="2400" dirty="0">
                <a:solidFill>
                  <a:srgbClr val="0C3959"/>
                </a:solidFill>
                <a:latin typeface="Calibri"/>
              </a:rPr>
              <a:t> </a:t>
            </a:r>
            <a:br>
              <a:rPr lang="en-US" sz="2400" dirty="0">
                <a:solidFill>
                  <a:srgbClr val="0C3959"/>
                </a:solidFill>
                <a:latin typeface="Calibri"/>
              </a:rPr>
            </a:br>
            <a:r>
              <a:rPr lang="en-US" sz="1800" i="1" dirty="0">
                <a:solidFill>
                  <a:srgbClr val="0C3959"/>
                </a:solidFill>
                <a:latin typeface="Calibri"/>
              </a:rPr>
              <a:t>Scalable Negotiator for a Community Trust Framework in Federated Infrastructures </a:t>
            </a:r>
          </a:p>
        </p:txBody>
      </p:sp>
      <p:sp>
        <p:nvSpPr>
          <p:cNvPr id="20" name="Content Placeholder 1"/>
          <p:cNvSpPr txBox="1">
            <a:spLocks/>
          </p:cNvSpPr>
          <p:nvPr/>
        </p:nvSpPr>
        <p:spPr>
          <a:xfrm>
            <a:off x="3270807" y="3262312"/>
            <a:ext cx="5680451" cy="1483736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F5E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588" indent="-128588" defTabSz="514350" fontAlgn="auto">
              <a:spcBef>
                <a:spcPts val="563"/>
              </a:spcBef>
              <a:spcAft>
                <a:spcPts val="0"/>
              </a:spcAft>
              <a:defRPr/>
            </a:pPr>
            <a:r>
              <a:rPr lang="en-US" sz="1650" dirty="0" smtClean="0">
                <a:latin typeface="Calibri"/>
              </a:rPr>
              <a:t>Complements </a:t>
            </a:r>
            <a:r>
              <a:rPr lang="en-US" sz="1650" dirty="0">
                <a:latin typeface="Calibri"/>
              </a:rPr>
              <a:t>Sirtfi with requirements on internal consistent policy sets for Infrastructures</a:t>
            </a:r>
          </a:p>
          <a:p>
            <a:pPr marL="128588" indent="-128588" defTabSz="514350" fontAlgn="auto">
              <a:spcBef>
                <a:spcPts val="563"/>
              </a:spcBef>
              <a:spcAft>
                <a:spcPts val="0"/>
              </a:spcAft>
              <a:defRPr/>
            </a:pPr>
            <a:r>
              <a:rPr lang="en-US" sz="1650" dirty="0">
                <a:latin typeface="Calibri"/>
              </a:rPr>
              <a:t>Aids Infrastructures </a:t>
            </a:r>
            <a:r>
              <a:rPr lang="en-US" sz="1650" dirty="0" smtClean="0">
                <a:latin typeface="Calibri"/>
              </a:rPr>
              <a:t>assert </a:t>
            </a:r>
            <a:r>
              <a:rPr lang="en-US" sz="1650" i="1" dirty="0">
                <a:latin typeface="Calibri"/>
              </a:rPr>
              <a:t>existing</a:t>
            </a:r>
            <a:r>
              <a:rPr lang="en-US" sz="1650" dirty="0">
                <a:latin typeface="Calibri"/>
              </a:rPr>
              <a:t> </a:t>
            </a:r>
            <a:r>
              <a:rPr lang="en-US" sz="1650" dirty="0" smtClean="0">
                <a:latin typeface="Calibri"/>
              </a:rPr>
              <a:t>categories</a:t>
            </a:r>
            <a:r>
              <a:rPr lang="en-US" sz="1650" dirty="0">
                <a:latin typeface="Calibri"/>
              </a:rPr>
              <a:t> </a:t>
            </a:r>
            <a:r>
              <a:rPr lang="en-US" sz="1650" dirty="0" smtClean="0">
                <a:latin typeface="Calibri"/>
              </a:rPr>
              <a:t>R&amp;S</a:t>
            </a:r>
            <a:r>
              <a:rPr lang="en-US" sz="1650" dirty="0">
                <a:latin typeface="Calibri"/>
              </a:rPr>
              <a:t>, Sirtfi, </a:t>
            </a:r>
            <a:r>
              <a:rPr lang="en-US" sz="1650" dirty="0" err="1" smtClean="0">
                <a:latin typeface="Calibri"/>
              </a:rPr>
              <a:t>CoCo</a:t>
            </a:r>
            <a:endParaRPr lang="en-US" sz="1650" dirty="0" smtClean="0">
              <a:latin typeface="Calibri"/>
            </a:endParaRPr>
          </a:p>
          <a:p>
            <a:pPr marL="128588" indent="-128588" defTabSz="514350" fontAlgn="auto">
              <a:spcBef>
                <a:spcPts val="563"/>
              </a:spcBef>
              <a:spcAft>
                <a:spcPts val="0"/>
              </a:spcAft>
              <a:defRPr/>
            </a:pPr>
            <a:r>
              <a:rPr lang="en-US" sz="1650" dirty="0" smtClean="0">
                <a:latin typeface="Calibri"/>
              </a:rPr>
              <a:t>Support communities and infrastructures with </a:t>
            </a:r>
            <a:br>
              <a:rPr lang="en-US" sz="1650" dirty="0" smtClean="0">
                <a:latin typeface="Calibri"/>
              </a:rPr>
            </a:br>
            <a:r>
              <a:rPr lang="en-US" sz="1650" dirty="0" smtClean="0">
                <a:latin typeface="Calibri"/>
              </a:rPr>
              <a:t>a </a:t>
            </a:r>
            <a:r>
              <a:rPr lang="en-US" sz="1650" i="1" dirty="0" smtClean="0">
                <a:latin typeface="Calibri"/>
              </a:rPr>
              <a:t>policy kit </a:t>
            </a:r>
            <a:r>
              <a:rPr lang="en-US" sz="1650" dirty="0" smtClean="0">
                <a:latin typeface="Calibri"/>
              </a:rPr>
              <a:t>and </a:t>
            </a:r>
            <a:r>
              <a:rPr lang="en-US" sz="1650" i="1" dirty="0" smtClean="0">
                <a:latin typeface="Calibri"/>
              </a:rPr>
              <a:t>Acceptable Use Policy </a:t>
            </a:r>
            <a:r>
              <a:rPr lang="en-US" sz="1650" dirty="0" smtClean="0">
                <a:latin typeface="Calibri"/>
              </a:rPr>
              <a:t>alignment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212418" y="4794590"/>
            <a:ext cx="24432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2060"/>
                </a:solidFill>
              </a:rPr>
              <a:t>https://igtf.net/snctfi</a:t>
            </a:r>
          </a:p>
        </p:txBody>
      </p:sp>
    </p:spTree>
    <p:extLst>
      <p:ext uri="{BB962C8B-B14F-4D97-AF65-F5344CB8AC3E}">
        <p14:creationId xmlns:p14="http://schemas.microsoft.com/office/powerpoint/2010/main" val="165131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700" dirty="0"/>
              <a:t>Trust for global e-Science infrastructures</a:t>
            </a:r>
            <a:endParaRPr lang="en-GB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551"/>
            <a:ext cx="8401050" cy="36230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800" dirty="0"/>
              <a:t>“establish common policies and guidelines that enable interoperable, global trust relations between providers of e-Infrastructures and cyber-infrastructures, identity providers, </a:t>
            </a:r>
            <a:br>
              <a:rPr lang="en-GB" sz="1800" dirty="0"/>
            </a:br>
            <a:r>
              <a:rPr lang="en-GB" sz="1800" dirty="0"/>
              <a:t>and relying parties”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125" y="2503277"/>
            <a:ext cx="5715000" cy="2263987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tx1">
                <a:alpha val="60000"/>
              </a:schemeClr>
            </a:glow>
          </a:effectLst>
        </p:spPr>
      </p:pic>
      <p:sp>
        <p:nvSpPr>
          <p:cNvPr id="8" name="TextBox 7"/>
          <p:cNvSpPr txBox="1"/>
          <p:nvPr/>
        </p:nvSpPr>
        <p:spPr>
          <a:xfrm>
            <a:off x="571500" y="3143250"/>
            <a:ext cx="1828800" cy="1477328"/>
          </a:xfrm>
          <a:prstGeom prst="rect">
            <a:avLst/>
          </a:prstGeom>
          <a:solidFill>
            <a:schemeClr val="bg1"/>
          </a:solidFill>
          <a:effectLst>
            <a:glow rad="101600">
              <a:srgbClr val="002060">
                <a:alpha val="60000"/>
              </a:srgbClr>
            </a:glow>
          </a:effectLst>
        </p:spPr>
        <p:txBody>
          <a:bodyPr wrap="square" numCol="2" rtlCol="0">
            <a:spAutoFit/>
          </a:bodyPr>
          <a:lstStyle/>
          <a:p>
            <a:r>
              <a:rPr lang="en-US" sz="1500" dirty="0">
                <a:solidFill>
                  <a:srgbClr val="002060"/>
                </a:solidFill>
              </a:rPr>
              <a:t>EGI</a:t>
            </a:r>
          </a:p>
          <a:p>
            <a:r>
              <a:rPr lang="en-US" sz="1500" dirty="0">
                <a:solidFill>
                  <a:srgbClr val="002060"/>
                </a:solidFill>
              </a:rPr>
              <a:t>PRACE</a:t>
            </a:r>
          </a:p>
          <a:p>
            <a:r>
              <a:rPr lang="en-US" sz="1500" dirty="0">
                <a:solidFill>
                  <a:srgbClr val="002060"/>
                </a:solidFill>
              </a:rPr>
              <a:t>GEANT WLCG</a:t>
            </a:r>
          </a:p>
          <a:p>
            <a:r>
              <a:rPr lang="en-US" sz="1500" dirty="0">
                <a:solidFill>
                  <a:srgbClr val="002060"/>
                </a:solidFill>
              </a:rPr>
              <a:t>XSEDE</a:t>
            </a:r>
          </a:p>
          <a:p>
            <a:r>
              <a:rPr lang="en-US" sz="1500" dirty="0">
                <a:solidFill>
                  <a:srgbClr val="002060"/>
                </a:solidFill>
              </a:rPr>
              <a:t>OSG</a:t>
            </a:r>
          </a:p>
          <a:p>
            <a:r>
              <a:rPr lang="en-US" sz="1500" dirty="0">
                <a:solidFill>
                  <a:srgbClr val="002060"/>
                </a:solidFill>
              </a:rPr>
              <a:t>HPCI</a:t>
            </a:r>
          </a:p>
          <a:p>
            <a:r>
              <a:rPr lang="en-US" sz="1500" dirty="0">
                <a:solidFill>
                  <a:srgbClr val="002060"/>
                </a:solidFill>
              </a:rPr>
              <a:t>PRAGMA</a:t>
            </a:r>
          </a:p>
          <a:p>
            <a:r>
              <a:rPr lang="en-US" sz="1500" dirty="0" err="1">
                <a:solidFill>
                  <a:srgbClr val="002060"/>
                </a:solidFill>
              </a:rPr>
              <a:t>RedCLARA</a:t>
            </a:r>
            <a:endParaRPr lang="en-US" sz="1500" dirty="0">
              <a:solidFill>
                <a:srgbClr val="002060"/>
              </a:solidFill>
            </a:endParaRPr>
          </a:p>
          <a:p>
            <a:r>
              <a:rPr lang="en-US" sz="1500" dirty="0">
                <a:solidFill>
                  <a:srgbClr val="002060"/>
                </a:solidFill>
              </a:rPr>
              <a:t>. . . </a:t>
            </a:r>
            <a:endParaRPr lang="en-GB" sz="1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2896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ugridpma">
  <a:themeElements>
    <a:clrScheme name="eugridpm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ugridpma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ugridpm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ugridpm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gridpm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gridpm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gridp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gridp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gridp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D:\Home\davidg\Template\eugridpma.pot</Template>
  <TotalTime>109244</TotalTime>
  <Words>398</Words>
  <Application>Microsoft Office PowerPoint</Application>
  <PresentationFormat>On-screen Show (16:9)</PresentationFormat>
  <Paragraphs>82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Lucida Sans</vt:lpstr>
      <vt:lpstr>Symbol</vt:lpstr>
      <vt:lpstr>Times New Roman</vt:lpstr>
      <vt:lpstr>Verdana</vt:lpstr>
      <vt:lpstr>Wingdings</vt:lpstr>
      <vt:lpstr>eugridpma</vt:lpstr>
      <vt:lpstr>EUGridPMA  Status and Current Trends and some IGTF topics  March 2018 APGridPMA ISGC Meeting  David Groep, Nikhef &amp; EUGridPMA</vt:lpstr>
      <vt:lpstr>Recent EUGridPMA topics</vt:lpstr>
      <vt:lpstr>Geographical coverage of the EUGridPMA</vt:lpstr>
      <vt:lpstr>Membership and other changes</vt:lpstr>
      <vt:lpstr>Upcoming events</vt:lpstr>
      <vt:lpstr>AAI in a wider context</vt:lpstr>
      <vt:lpstr>Assurance and trust frameworks</vt:lpstr>
      <vt:lpstr>Snctfi: aiding Infrastructures achieve policy coherency</vt:lpstr>
      <vt:lpstr>Trust for global e-Science infrastructures</vt:lpstr>
    </vt:vector>
  </TitlesOfParts>
  <Company>NIKHEF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Grid Policy Management Authority</dc:title>
  <dc:creator>David Groep</dc:creator>
  <cp:lastModifiedBy>davidg</cp:lastModifiedBy>
  <cp:revision>872</cp:revision>
  <dcterms:created xsi:type="dcterms:W3CDTF">2004-04-13T08:36:56Z</dcterms:created>
  <dcterms:modified xsi:type="dcterms:W3CDTF">2018-03-18T01:07:35Z</dcterms:modified>
</cp:coreProperties>
</file>