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68" r:id="rId2"/>
    <p:sldMasterId id="2147484483" r:id="rId3"/>
  </p:sldMasterIdLst>
  <p:notesMasterIdLst>
    <p:notesMasterId r:id="rId37"/>
  </p:notesMasterIdLst>
  <p:handoutMasterIdLst>
    <p:handoutMasterId r:id="rId38"/>
  </p:handoutMasterIdLst>
  <p:sldIdLst>
    <p:sldId id="256" r:id="rId4"/>
    <p:sldId id="281" r:id="rId5"/>
    <p:sldId id="346" r:id="rId6"/>
    <p:sldId id="315" r:id="rId7"/>
    <p:sldId id="430" r:id="rId8"/>
    <p:sldId id="433" r:id="rId9"/>
    <p:sldId id="434" r:id="rId10"/>
    <p:sldId id="435" r:id="rId11"/>
    <p:sldId id="436" r:id="rId12"/>
    <p:sldId id="438" r:id="rId13"/>
    <p:sldId id="439" r:id="rId14"/>
    <p:sldId id="441" r:id="rId15"/>
    <p:sldId id="442" r:id="rId16"/>
    <p:sldId id="443" r:id="rId17"/>
    <p:sldId id="444" r:id="rId18"/>
    <p:sldId id="445" r:id="rId19"/>
    <p:sldId id="446" r:id="rId20"/>
    <p:sldId id="431" r:id="rId21"/>
    <p:sldId id="450" r:id="rId22"/>
    <p:sldId id="448" r:id="rId23"/>
    <p:sldId id="449" r:id="rId24"/>
    <p:sldId id="451" r:id="rId25"/>
    <p:sldId id="452" r:id="rId26"/>
    <p:sldId id="453" r:id="rId27"/>
    <p:sldId id="447" r:id="rId28"/>
    <p:sldId id="454" r:id="rId29"/>
    <p:sldId id="455" r:id="rId30"/>
    <p:sldId id="456" r:id="rId31"/>
    <p:sldId id="457" r:id="rId32"/>
    <p:sldId id="458" r:id="rId33"/>
    <p:sldId id="314" r:id="rId34"/>
    <p:sldId id="313" r:id="rId35"/>
    <p:sldId id="412" r:id="rId36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89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7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56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75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943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132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320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509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66"/>
    <a:srgbClr val="003F5E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15" autoAdjust="0"/>
    <p:restoredTop sz="94737" autoAdjust="0"/>
  </p:normalViewPr>
  <p:slideViewPr>
    <p:cSldViewPr snapToGrid="0">
      <p:cViewPr varScale="1">
        <p:scale>
          <a:sx n="135" d="100"/>
          <a:sy n="135" d="100"/>
        </p:scale>
        <p:origin x="84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8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6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2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258291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8" tIns="45719" rIns="91438" bIns="45719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1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1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593208" y="695848"/>
            <a:ext cx="548060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75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275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4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61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9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57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2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1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80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0"/>
            <a:ext cx="3495368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9114"/>
          <a:stretch/>
        </p:blipFill>
        <p:spPr>
          <a:xfrm>
            <a:off x="2000250" y="2719137"/>
            <a:ext cx="71437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9114"/>
          <a:stretch/>
        </p:blipFill>
        <p:spPr>
          <a:xfrm>
            <a:off x="0" y="2719137"/>
            <a:ext cx="2241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2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14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106194" y="228602"/>
            <a:ext cx="39315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>
                <a:solidFill>
                  <a:srgbClr val="003F5D"/>
                </a:solidFill>
              </a:rPr>
              <a:t>Style</a:t>
            </a:r>
            <a:r>
              <a:rPr lang="en-GB" sz="135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35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35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8"/>
            <a:ext cx="761224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3F5D"/>
                </a:solidFill>
              </a:rPr>
              <a:t>This template is to</a:t>
            </a:r>
            <a:r>
              <a:rPr lang="en-GB" sz="135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35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350" baseline="0" dirty="0" smtClean="0">
                <a:solidFill>
                  <a:srgbClr val="ED1556"/>
                </a:solidFill>
              </a:rPr>
              <a:t> </a:t>
            </a:r>
            <a:r>
              <a:rPr lang="en-GB" sz="135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003F5D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325314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267528" y="4722319"/>
            <a:ext cx="4443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45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1" y="3627819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822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55289" y="1796681"/>
            <a:ext cx="3468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3300" dirty="0" smtClean="0">
                <a:solidFill>
                  <a:srgbClr val="F6791C"/>
                </a:solidFill>
              </a:rPr>
              <a:t>Any</a:t>
            </a:r>
            <a:r>
              <a:rPr lang="en-GB" sz="3300" baseline="0" dirty="0" smtClean="0">
                <a:solidFill>
                  <a:srgbClr val="F6791C"/>
                </a:solidFill>
              </a:rPr>
              <a:t> Questions?</a:t>
            </a:r>
            <a:endParaRPr lang="en-GB" sz="33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0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2651" y="864851"/>
            <a:ext cx="8918699" cy="393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2523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059583"/>
            <a:ext cx="5400600" cy="1640756"/>
          </a:xfr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2914650"/>
            <a:ext cx="54006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4743051"/>
            <a:ext cx="1757536" cy="273844"/>
          </a:xfrm>
        </p:spPr>
        <p:txBody>
          <a:bodyPr/>
          <a:lstStyle/>
          <a:p>
            <a:fld id="{D5D3F616-4685-414E-A29D-4534EEEB3886}" type="datetime4">
              <a:rPr lang="en-GB" smtClean="0"/>
              <a:t>10 October 2017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772610" y="2578665"/>
            <a:ext cx="489400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" y="131661"/>
            <a:ext cx="2983841" cy="10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302" y="3829050"/>
            <a:ext cx="2903538" cy="400050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827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85000" contrast="-82000"/>
          </a:blip>
          <a:srcRect/>
          <a:stretch>
            <a:fillRect/>
          </a:stretch>
        </p:blipFill>
        <p:spPr bwMode="auto">
          <a:xfrm>
            <a:off x="0" y="0"/>
            <a:ext cx="6505264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1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lIns="0" rIns="0"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lIns="0" rIns="0"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904" y="4767263"/>
            <a:ext cx="730424" cy="273844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80" y="1394466"/>
            <a:ext cx="1800200" cy="712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257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5264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E914-C1EC-48E8-9252-F5C4E445C534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7264-AD23-46D6-99B5-D2B1414B2C67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27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AF58-5ACE-4EF5-B16C-1FA8FBC2AC00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97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F54F-4320-424F-997C-663DDFB1B56B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76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1E2B-AA41-4988-B49D-42E0F036FBE0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18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C5F-533E-4FA0-B942-C595DB093E2F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07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0BB3-466C-4225-994B-4F2D8326C974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70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93A-DCFA-4A29-B5E4-5B0933F874F0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2320230" y="2571750"/>
            <a:ext cx="51435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8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1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1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1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8" tIns="46799" rIns="89998" bIns="46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767263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0" y="4876192"/>
            <a:ext cx="589936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06" indent="-265106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47" indent="-16985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800">
          <a:solidFill>
            <a:srgbClr val="000066"/>
          </a:solidFill>
          <a:latin typeface="+mn-lt"/>
        </a:defRPr>
      </a:lvl2pPr>
      <a:lvl3pPr marL="1076298" indent="-161921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3pPr>
      <a:lvl4pPr marL="1527137" indent="-155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4pPr>
      <a:lvl5pPr marL="1976389" indent="-14763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0">
          <a:solidFill>
            <a:srgbClr val="0000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63" baseline="0" dirty="0" smtClean="0">
                <a:solidFill>
                  <a:srgbClr val="003F5E"/>
                </a:solidFill>
              </a:rPr>
              <a:t>http://aarc-project.eu</a:t>
            </a:r>
            <a:endParaRPr lang="en-GB" sz="563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447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624D-F095-42E0-94F1-E9001561FB38}" type="datetime4">
              <a:rPr lang="en-GB" smtClean="0"/>
              <a:t>10 October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5831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4767263"/>
            <a:ext cx="730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06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jpg"/><Relationship Id="rId11" Type="http://schemas.openxmlformats.org/officeDocument/2006/relationships/image" Target="../media/image30.png"/><Relationship Id="rId5" Type="http://schemas.openxmlformats.org/officeDocument/2006/relationships/image" Target="../media/image26.wmf"/><Relationship Id="rId10" Type="http://schemas.openxmlformats.org/officeDocument/2006/relationships/image" Target="../media/image29.gif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gridpma.org/Main/AssuranceAssessment" TargetMode="External"/><Relationship Id="rId2" Type="http://schemas.openxmlformats.org/officeDocument/2006/relationships/hyperlink" Target="https://www.igtf.net/ap/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eugridpma.org/documentation/rp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gridpma.org/meetings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9" y="2197511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</a:rPr>
              <a:t>EUGridPMA 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3600" dirty="0">
                <a:solidFill>
                  <a:srgbClr val="990000"/>
                </a:solidFill>
              </a:rPr>
              <a:t>Status and Current Trends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2800" i="1" dirty="0">
                <a:solidFill>
                  <a:srgbClr val="990000"/>
                </a:solidFill>
              </a:rPr>
              <a:t>and some IGTF topics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800" dirty="0" smtClean="0"/>
              <a:t>October </a:t>
            </a:r>
            <a:r>
              <a:rPr lang="en-US" sz="1800" dirty="0"/>
              <a:t>2017</a:t>
            </a:r>
            <a:br>
              <a:rPr lang="en-US" sz="1800" dirty="0"/>
            </a:br>
            <a:r>
              <a:rPr lang="en-US" sz="1800" dirty="0" err="1"/>
              <a:t>APGridPMA</a:t>
            </a:r>
            <a:r>
              <a:rPr lang="en-US" sz="1800" dirty="0"/>
              <a:t> </a:t>
            </a:r>
            <a:r>
              <a:rPr lang="en-US" sz="1800" dirty="0" smtClean="0"/>
              <a:t>Autumn </a:t>
            </a:r>
            <a:r>
              <a:rPr lang="en-US" sz="1800" dirty="0"/>
              <a:t>Meeting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i="1" dirty="0"/>
              <a:t>David </a:t>
            </a:r>
            <a:r>
              <a:rPr lang="en-US" sz="1800" b="0" i="1" dirty="0" err="1"/>
              <a:t>Groep</a:t>
            </a:r>
            <a:r>
              <a:rPr lang="en-US" sz="1800" b="0" i="1" dirty="0"/>
              <a:t>, Nikhef &amp; EUGridPMA</a:t>
            </a:r>
            <a:endParaRPr lang="en-GB" sz="1600" b="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IGTF can do (for </a:t>
            </a:r>
            <a:r>
              <a:rPr lang="en-US" dirty="0" err="1" smtClean="0"/>
              <a:t>authN</a:t>
            </a:r>
            <a:r>
              <a:rPr lang="en-US" dirty="0" smtClean="0"/>
              <a:t> services)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Inspired and aligned with community and e-Infrastructure needs</a:t>
            </a:r>
          </a:p>
          <a:p>
            <a:r>
              <a:rPr lang="en-US" dirty="0" smtClean="0"/>
              <a:t>Differentiated assurance with both a solid and transparent level</a:t>
            </a:r>
          </a:p>
          <a:p>
            <a:r>
              <a:rPr lang="en-US" dirty="0" smtClean="0"/>
              <a:t>Assessment model via peer-reviewed self-assessment</a:t>
            </a:r>
          </a:p>
          <a:p>
            <a:r>
              <a:rPr lang="en-US" dirty="0" smtClean="0"/>
              <a:t>Promotion of alignment within Infrastructures – maintenance of </a:t>
            </a:r>
            <a:r>
              <a:rPr lang="en-US" b="1" dirty="0" err="1" smtClean="0"/>
              <a:t>Snctfi</a:t>
            </a:r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And our ‘conventional’ capabilities of providing a quality authentication source:</a:t>
            </a:r>
          </a:p>
          <a:p>
            <a:r>
              <a:rPr lang="en-US" i="1" dirty="0"/>
              <a:t>User-centric </a:t>
            </a:r>
            <a:r>
              <a:rPr lang="en-US" dirty="0"/>
              <a:t>authentication – independent of user’s home organization</a:t>
            </a:r>
          </a:p>
          <a:p>
            <a:r>
              <a:rPr lang="en-US" dirty="0" smtClean="0"/>
              <a:t>Ability to transfer registrations across authorities and countries </a:t>
            </a:r>
            <a:br>
              <a:rPr lang="en-US" dirty="0" smtClean="0"/>
            </a:br>
            <a:r>
              <a:rPr lang="en-US" dirty="0" smtClean="0"/>
              <a:t>(with the Registration Practice Statement)</a:t>
            </a:r>
          </a:p>
          <a:p>
            <a:r>
              <a:rPr lang="en-US" dirty="0" smtClean="0"/>
              <a:t>guidance on trust and trustworthy operations for </a:t>
            </a:r>
            <a:r>
              <a:rPr lang="en-US" dirty="0" err="1" smtClean="0"/>
              <a:t>AuthN</a:t>
            </a:r>
            <a:r>
              <a:rPr lang="en-US" dirty="0" smtClean="0"/>
              <a:t> and Attributes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8353F1B-17FE-4DC4-A809-C64D30EAC966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9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eduGAIN … and Infrastructure Proxies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21" y="920614"/>
            <a:ext cx="4380116" cy="2379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E4D0CCF-42D4-4827-87B9-C1ECF114D3DA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7559" y="2993515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2060"/>
                </a:solidFill>
                <a:latin typeface="Calibri"/>
              </a:rPr>
              <a:t>eduGAIN (status Sept 2017)</a:t>
            </a:r>
            <a:endParaRPr lang="en-GB" sz="11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363" y="1838028"/>
            <a:ext cx="2799274" cy="107721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</a:rPr>
              <a:t>40 NRENS (≈ countries)</a:t>
            </a:r>
          </a:p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</a:rPr>
              <a:t>4254 entities </a:t>
            </a:r>
            <a:br>
              <a:rPr lang="en-US" sz="1600" dirty="0">
                <a:solidFill>
                  <a:srgbClr val="002060"/>
                </a:solidFill>
                <a:latin typeface="Calibri"/>
              </a:rPr>
            </a:br>
            <a:r>
              <a:rPr lang="en-US" sz="1600" dirty="0">
                <a:solidFill>
                  <a:srgbClr val="002060"/>
                </a:solidFill>
                <a:latin typeface="Calibri"/>
              </a:rPr>
              <a:t>(of which 2533 </a:t>
            </a:r>
            <a:r>
              <a:rPr lang="en-US" sz="1600" dirty="0" err="1">
                <a:solidFill>
                  <a:srgbClr val="002060"/>
                </a:solidFill>
                <a:latin typeface="Calibri"/>
              </a:rPr>
              <a:t>IdPs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sz="1600" i="1" dirty="0">
                <a:solidFill>
                  <a:srgbClr val="002060"/>
                </a:solidFill>
                <a:latin typeface="Calibri"/>
              </a:rPr>
              <a:t>i.e.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, </a:t>
            </a:r>
            <a:br>
              <a:rPr lang="en-US" sz="1600" dirty="0">
                <a:solidFill>
                  <a:srgbClr val="002060"/>
                </a:solidFill>
                <a:latin typeface="Calibri"/>
              </a:rPr>
            </a:br>
            <a:r>
              <a:rPr lang="en-US" sz="1600" dirty="0">
                <a:solidFill>
                  <a:srgbClr val="002060"/>
                </a:solidFill>
                <a:latin typeface="Calibri"/>
              </a:rPr>
              <a:t>authentication providers)</a:t>
            </a:r>
            <a:endParaRPr lang="en-GB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300413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organisation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-centric, and with much national autonomy in policy &amp; practice</a:t>
            </a:r>
          </a:p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where it reaches the users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and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 ‘link’ is made, provides great ease of use</a:t>
            </a:r>
          </a:p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 most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organisations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research is not the primary use case (yet) for the ‘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IdP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’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78510" y="2549440"/>
            <a:ext cx="1956690" cy="1969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EGI </a:t>
            </a:r>
            <a:r>
              <a:rPr lang="en-US" dirty="0" err="1" smtClean="0"/>
              <a:t>CheckIn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B2ACCESS</a:t>
            </a:r>
          </a:p>
          <a:p>
            <a:pPr fontAlgn="auto">
              <a:spcAft>
                <a:spcPts val="0"/>
              </a:spcAft>
            </a:pPr>
            <a:r>
              <a:rPr lang="en-US" dirty="0" err="1" smtClean="0"/>
              <a:t>CILogon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ORCID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08" y="890038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918" y="890038"/>
            <a:ext cx="773448" cy="85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58" y="1838967"/>
            <a:ext cx="1950244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62" y="1556788"/>
            <a:ext cx="1428750" cy="5107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38421" y="890038"/>
            <a:ext cx="0" cy="391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2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>
            <a:endCxn id="47" idx="0"/>
          </p:cNvCxnSpPr>
          <p:nvPr/>
        </p:nvCxnSpPr>
        <p:spPr>
          <a:xfrm flipH="1">
            <a:off x="5680621" y="2379667"/>
            <a:ext cx="333505" cy="170838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930108" y="2040078"/>
            <a:ext cx="1319115" cy="171590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Turtles all the way down … and up!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F3D7FCB-A5AD-47F9-8F08-6187E1106A96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522416"/>
            <a:ext cx="773448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1" y="2543663"/>
            <a:ext cx="1950244" cy="4572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744154"/>
            <a:ext cx="2197130" cy="57305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275187"/>
            <a:ext cx="2006826" cy="7573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14700" y="1261720"/>
            <a:ext cx="1142324" cy="857250"/>
            <a:chOff x="1677302" y="1600200"/>
            <a:chExt cx="1523098" cy="114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1143000" cy="1143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02" y="1801400"/>
              <a:ext cx="607796" cy="459855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>
            <a:endCxn id="6" idx="3"/>
          </p:cNvCxnSpPr>
          <p:nvPr/>
        </p:nvCxnSpPr>
        <p:spPr>
          <a:xfrm flipH="1" flipV="1">
            <a:off x="4457024" y="1690345"/>
            <a:ext cx="936908" cy="1504167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286500" y="2379666"/>
            <a:ext cx="420116" cy="82073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654" y="1220631"/>
            <a:ext cx="942545" cy="73811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6496558" y="1508352"/>
            <a:ext cx="322288" cy="18199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45832" y="1446667"/>
            <a:ext cx="2269579" cy="96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834371" y="3020510"/>
            <a:ext cx="578209" cy="72653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83697" y="2804080"/>
            <a:ext cx="1651611" cy="6468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9307" y="3688228"/>
            <a:ext cx="811034" cy="24931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40589" y="3850252"/>
            <a:ext cx="1231709" cy="36713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2"/>
          </p:cNvCxnSpPr>
          <p:nvPr/>
        </p:nvCxnSpPr>
        <p:spPr>
          <a:xfrm flipV="1">
            <a:off x="3533694" y="2118970"/>
            <a:ext cx="494705" cy="161836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54172" y="2317461"/>
            <a:ext cx="2146905" cy="146794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41" y="1620779"/>
            <a:ext cx="1428750" cy="510779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2628224" y="1591354"/>
            <a:ext cx="600296" cy="164606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83" y="4088055"/>
            <a:ext cx="556276" cy="270721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4250361" y="2118970"/>
            <a:ext cx="1197161" cy="202965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591762" y="2083865"/>
            <a:ext cx="27321" cy="213955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07" y="4331494"/>
            <a:ext cx="580152" cy="626662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 flipH="1" flipV="1">
            <a:off x="3599775" y="4372724"/>
            <a:ext cx="3658276" cy="51063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45690" y="94562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…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815411" y="4085021"/>
            <a:ext cx="513596" cy="34205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501213" y="1287952"/>
            <a:ext cx="4314198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TCS – </a:t>
            </a:r>
            <a:r>
              <a:rPr lang="en-US" dirty="0" err="1" smtClean="0"/>
              <a:t>CILogon</a:t>
            </a:r>
            <a:r>
              <a:rPr lang="en-US" dirty="0" smtClean="0"/>
              <a:t> – DFN SLCS – RCauth.eu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2" y="1110003"/>
            <a:ext cx="3120409" cy="2664619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326" y="1338467"/>
            <a:ext cx="4276175" cy="2285541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768" y="2628900"/>
            <a:ext cx="3012500" cy="2468366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65377"/>
            <a:ext cx="2571750" cy="173188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B0BE6EE-7EE5-4F73-95A9-AFD7BC306621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to </a:t>
            </a:r>
            <a:r>
              <a:rPr lang="en-US" dirty="0" err="1" smtClean="0"/>
              <a:t>eduGAIN</a:t>
            </a:r>
            <a:r>
              <a:rPr lang="en-US" dirty="0" smtClean="0"/>
              <a:t> bridge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81D694D-A6D6-4939-9E49-BBC98E19724B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20" y="142875"/>
            <a:ext cx="6216030" cy="4662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3273" y="4784503"/>
            <a:ext cx="558037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Work by </a:t>
            </a:r>
            <a:r>
              <a:rPr lang="en-US" sz="1350" i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Ioannis</a:t>
            </a:r>
            <a:r>
              <a:rPr lang="en-US" sz="135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1350" i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Kakavas</a:t>
            </a:r>
            <a:r>
              <a:rPr lang="en-US" sz="135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and Nicolas </a:t>
            </a:r>
            <a:r>
              <a:rPr lang="en-US" sz="1350" i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Liampotis</a:t>
            </a:r>
            <a:r>
              <a:rPr lang="en-US" sz="135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(GRNET) for the AARC project</a:t>
            </a:r>
            <a:endParaRPr lang="en-GB" sz="1350" i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9073" y="4130944"/>
            <a:ext cx="4158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https://edugain-proxy.igtf.net/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7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we have and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Assurance </a:t>
            </a:r>
            <a:r>
              <a:rPr lang="en-US" sz="1800" dirty="0" smtClean="0"/>
              <a:t>Profile – now being registered with IANA RFC6711</a:t>
            </a:r>
            <a:endParaRPr lang="en-US" sz="1800" dirty="0"/>
          </a:p>
          <a:p>
            <a:r>
              <a:rPr lang="en-GB" sz="1800" dirty="0">
                <a:hlinkClick r:id="rId2"/>
              </a:rPr>
              <a:t>https://www.igtf.net/ap/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Assessment support</a:t>
            </a:r>
          </a:p>
          <a:p>
            <a:r>
              <a:rPr lang="en-US" sz="1800" dirty="0">
                <a:hlinkClick r:id="rId3"/>
              </a:rPr>
              <a:t>http://wiki.eugridpma.org/Main/AssuranceAssessment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‘Back-office’ template practices</a:t>
            </a:r>
            <a:endParaRPr lang="en-GB" sz="1800" dirty="0"/>
          </a:p>
          <a:p>
            <a:r>
              <a:rPr lang="en-GB" sz="1800" dirty="0">
                <a:hlinkClick r:id="rId4"/>
              </a:rPr>
              <a:t>https://www.eugridpma.org/documentation/rps/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2A801A9-D450-48BD-9A09-05C6EAE1EAE7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2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36004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Although the process is </a:t>
            </a:r>
            <a:r>
              <a:rPr lang="en-US" i="1" dirty="0" err="1" smtClean="0"/>
              <a:t>labour-intensive</a:t>
            </a:r>
            <a:r>
              <a:rPr lang="en-US" i="1" dirty="0" smtClean="0"/>
              <a:t> and relatively slow, for some user categories the prevalent ‘user-held’ credential is the only one that ‘works’: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non-academic users (SMEs, industrial R&amp;S)</a:t>
            </a:r>
          </a:p>
          <a:p>
            <a:r>
              <a:rPr lang="en-US" dirty="0" smtClean="0"/>
              <a:t>users in a place without an eduGAIN federation</a:t>
            </a:r>
          </a:p>
          <a:p>
            <a:r>
              <a:rPr lang="en-US" dirty="0" smtClean="0"/>
              <a:t>users in a place that does not do unique ID</a:t>
            </a:r>
          </a:p>
          <a:p>
            <a:r>
              <a:rPr lang="en-US" dirty="0" smtClean="0"/>
              <a:t>users in an organization that does not release attributes</a:t>
            </a:r>
          </a:p>
          <a:p>
            <a:r>
              <a:rPr lang="en-US" dirty="0" smtClean="0"/>
              <a:t>users in an organization that does not provide assurance 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6712617-C54E-4269-BAFA-88EF1E3D4E36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7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the ‘high-quality </a:t>
            </a:r>
            <a:r>
              <a:rPr lang="en-US" dirty="0" err="1" smtClean="0"/>
              <a:t>IdP</a:t>
            </a:r>
            <a:r>
              <a:rPr lang="en-US" dirty="0" smtClean="0"/>
              <a:t> of last resort’?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useful asset is our RA network!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10A5F3F-F30A-4BB8-BE87-3A73C185354F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74833"/>
            <a:ext cx="6172200" cy="2445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2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Assessment Support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084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in the EGI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EGI – by design - supports loose and flexible user collaboration</a:t>
            </a:r>
          </a:p>
          <a:p>
            <a:r>
              <a:rPr lang="en-US" dirty="0"/>
              <a:t>300+ communities</a:t>
            </a:r>
          </a:p>
          <a:p>
            <a:r>
              <a:rPr lang="en-US" dirty="0"/>
              <a:t>Many established ‘bottom-up’ with fairly light-weight processes</a:t>
            </a:r>
          </a:p>
          <a:p>
            <a:r>
              <a:rPr lang="en-US" dirty="0"/>
              <a:t>Membership management policy* is deliberately light-weight</a:t>
            </a:r>
          </a:p>
          <a:p>
            <a:r>
              <a:rPr lang="en-US" dirty="0"/>
              <a:t>Most VO managers rely on naming in credentials to enroll colleagues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Only a few VOs are ‘special’</a:t>
            </a:r>
          </a:p>
          <a:p>
            <a:r>
              <a:rPr lang="en-US" dirty="0"/>
              <a:t>LHC VOs: enrolment is based on the users’ entry in a special (CERN-managed) HR database, based on a separate face-to-face vetting process and eligibility checks, including government photo ID + institutional attestations</a:t>
            </a:r>
          </a:p>
          <a:p>
            <a:r>
              <a:rPr lang="en-US" dirty="0"/>
              <a:t>Only properly registered and active people can be listed in VOMS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77988C-D5F2-4348-AC64-A1718E4850EE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8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/>
              <a:t>EUGridPMA (membership) </a:t>
            </a:r>
            <a:r>
              <a:rPr lang="en-GB" sz="1800" dirty="0" smtClean="0"/>
              <a:t>status</a:t>
            </a:r>
          </a:p>
          <a:p>
            <a:pPr>
              <a:defRPr/>
            </a:pPr>
            <a:r>
              <a:rPr lang="en-US" sz="1800" dirty="0" smtClean="0"/>
              <a:t>AAI developments in the world: FIM4R, </a:t>
            </a:r>
            <a:r>
              <a:rPr lang="en-US" sz="1800" dirty="0" err="1" smtClean="0"/>
              <a:t>Sirtfi</a:t>
            </a:r>
            <a:r>
              <a:rPr lang="en-US" sz="1800" dirty="0" smtClean="0"/>
              <a:t>, </a:t>
            </a:r>
            <a:r>
              <a:rPr lang="en-US" sz="1800" dirty="0" err="1" smtClean="0"/>
              <a:t>Snctfi</a:t>
            </a:r>
            <a:r>
              <a:rPr lang="en-US" sz="1800" dirty="0" smtClean="0"/>
              <a:t>, and AARC2</a:t>
            </a:r>
          </a:p>
          <a:p>
            <a:pPr>
              <a:defRPr/>
            </a:pPr>
            <a:r>
              <a:rPr lang="en-US" sz="1800" dirty="0" smtClean="0"/>
              <a:t>Meshing authentication: IGTF-to-eduGAIN bridge &amp; RCauth.eu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New directions: </a:t>
            </a:r>
            <a:r>
              <a:rPr lang="en-US" sz="1800" dirty="0" err="1" smtClean="0"/>
              <a:t>OIDCfed</a:t>
            </a:r>
            <a:r>
              <a:rPr lang="en-US" sz="1800" dirty="0" smtClean="0"/>
              <a:t>, maintenance of the RA network, and more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Beyond </a:t>
            </a:r>
            <a:r>
              <a:rPr lang="en-US" sz="1800" dirty="0" err="1" smtClean="0"/>
              <a:t>AuthN</a:t>
            </a:r>
            <a:r>
              <a:rPr lang="en-US" sz="1800" dirty="0" smtClean="0"/>
              <a:t>: Assurance </a:t>
            </a:r>
            <a:r>
              <a:rPr lang="en-US" sz="1800" dirty="0"/>
              <a:t>Assessment </a:t>
            </a:r>
            <a:r>
              <a:rPr lang="en-US" sz="1800" dirty="0" smtClean="0"/>
              <a:t>Matrix for CO Registries</a:t>
            </a:r>
          </a:p>
          <a:p>
            <a:pPr>
              <a:defRPr/>
            </a:pPr>
            <a:r>
              <a:rPr lang="en-US" sz="1800" dirty="0" smtClean="0"/>
              <a:t>IPv6</a:t>
            </a:r>
            <a:r>
              <a:rPr lang="en-US" sz="1800" dirty="0"/>
              <a:t>, SHA-1 collisions, and more</a:t>
            </a:r>
          </a:p>
          <a:p>
            <a:pPr marL="0" indent="0">
              <a:buNone/>
              <a:defRPr/>
            </a:pPr>
            <a:endParaRPr lang="en-GB" sz="1800" b="1" dirty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>
                <a:solidFill>
                  <a:srgbClr val="990000"/>
                </a:solidFill>
              </a:rPr>
              <a:t>See also the </a:t>
            </a:r>
            <a:r>
              <a:rPr lang="en-GB" sz="1800" b="1" dirty="0" smtClean="0">
                <a:solidFill>
                  <a:srgbClr val="990000"/>
                </a:solidFill>
              </a:rPr>
              <a:t>EUGridPMA41 </a:t>
            </a:r>
            <a:r>
              <a:rPr lang="en-GB" sz="1800" b="1" dirty="0">
                <a:solidFill>
                  <a:srgbClr val="990000"/>
                </a:solidFill>
              </a:rPr>
              <a:t>summary: </a:t>
            </a:r>
            <a:r>
              <a:rPr lang="en-GB" sz="1800" b="1" i="1" dirty="0">
                <a:solidFill>
                  <a:srgbClr val="990000"/>
                </a:solidFill>
              </a:rPr>
              <a:t>https://</a:t>
            </a:r>
            <a:r>
              <a:rPr lang="en-GB" sz="1800" b="1" i="1" dirty="0" smtClean="0">
                <a:solidFill>
                  <a:srgbClr val="990000"/>
                </a:solidFill>
              </a:rPr>
              <a:t>www.eugridpma.org/meetings/2017-09/</a:t>
            </a:r>
            <a:endParaRPr lang="en-GB" sz="1800" b="1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Distributed Responsibilities I: </a:t>
            </a:r>
            <a:br>
              <a:rPr lang="en-GB" dirty="0" smtClean="0"/>
            </a:br>
            <a:r>
              <a:rPr lang="en-GB" dirty="0" smtClean="0"/>
              <a:t>Trusted Third Party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Evolving the EGI Trust Fabric - Bari 2015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6" y="1200150"/>
            <a:ext cx="631864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Distributed Responsibilities </a:t>
            </a:r>
            <a:r>
              <a:rPr lang="en-GB" dirty="0" smtClean="0"/>
              <a:t>II: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Collaborative Assurance &amp; Traceability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Evolving the EGI Trust Fabric - Bari 2015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257300"/>
            <a:ext cx="6318647" cy="302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8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an assessment framework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420" y="841872"/>
            <a:ext cx="7546340" cy="40102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77988C-D5F2-4348-AC64-A1718E4850EE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2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guidance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77988C-D5F2-4348-AC64-A1718E4850EE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807" y="1200151"/>
            <a:ext cx="4922387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Matrix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77988C-D5F2-4348-AC64-A1718E4850EE}" type="datetime4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 October 2017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Leveraging the IGTF registration network for research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3714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Mapping for PKIX/RFC3647 is trivial</a:t>
            </a:r>
          </a:p>
          <a:p>
            <a:r>
              <a:rPr lang="en-US" dirty="0" smtClean="0"/>
              <a:t>How to apply out BIRCH/CEDAR guidance to community registries?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Relevant for </a:t>
            </a:r>
            <a:r>
              <a:rPr lang="en-US" dirty="0" err="1" smtClean="0"/>
              <a:t>COmanage</a:t>
            </a:r>
            <a:r>
              <a:rPr lang="en-US" dirty="0"/>
              <a:t> </a:t>
            </a:r>
            <a:r>
              <a:rPr lang="en-US" dirty="0" smtClean="0"/>
              <a:t>&amp; VOMS communities, </a:t>
            </a:r>
            <a:br>
              <a:rPr lang="en-US" dirty="0" smtClean="0"/>
            </a:br>
            <a:r>
              <a:rPr lang="en-US" dirty="0" smtClean="0"/>
              <a:t>but maybe wider?</a:t>
            </a:r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033526"/>
            <a:ext cx="6172200" cy="20812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2245" y="3371850"/>
            <a:ext cx="4171950" cy="30008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/>
              </a:rPr>
              <a:t>https://wiki.eugridpma.org/Main/AssuranceAssessment</a:t>
            </a:r>
          </a:p>
        </p:txBody>
      </p:sp>
    </p:spTree>
    <p:extLst>
      <p:ext uri="{BB962C8B-B14F-4D97-AF65-F5344CB8AC3E}">
        <p14:creationId xmlns:p14="http://schemas.microsoft.com/office/powerpoint/2010/main" val="27339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Technologies, Same Trust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18784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from within and without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Diversification of technology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PKIX works technology-wise, but new users not accustomed to it</a:t>
            </a:r>
          </a:p>
          <a:p>
            <a:r>
              <a:rPr lang="en-US" sz="1800" dirty="0" smtClean="0"/>
              <a:t>SAML R&amp;E federations move quite slowly because of installed-base</a:t>
            </a:r>
          </a:p>
          <a:p>
            <a:r>
              <a:rPr lang="en-US" sz="1800" dirty="0" smtClean="0"/>
              <a:t>New communities and infrastructures like </a:t>
            </a:r>
            <a:br>
              <a:rPr lang="en-US" sz="1800" dirty="0" smtClean="0"/>
            </a:br>
            <a:r>
              <a:rPr lang="en-US" sz="1800" dirty="0" smtClean="0"/>
              <a:t>Oauth2 &amp; OIDC because of industry support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and the end-of-service announcement for the Globus Toolkit stirred the community in some countries and regions as well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10211305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‘the key factor the IGTF has is not PKIX itself, but the global trust fabric supporting research and e-Infrastructures’</a:t>
            </a:r>
          </a:p>
          <a:p>
            <a:r>
              <a:rPr lang="en-US" dirty="0" smtClean="0"/>
              <a:t>We should retain full PKIX support for many years to come</a:t>
            </a:r>
            <a:br>
              <a:rPr lang="en-US" dirty="0" smtClean="0"/>
            </a:br>
            <a:r>
              <a:rPr lang="en-US" i="1" dirty="0" smtClean="0"/>
              <a:t>the Infrastructures will not move away quickly, and EGI, OSG, XSEDE, WLCG, have committed to support GSI and tools</a:t>
            </a:r>
            <a:endParaRPr lang="en-US" dirty="0" smtClean="0"/>
          </a:p>
          <a:p>
            <a:r>
              <a:rPr lang="en-US" dirty="0" smtClean="0"/>
              <a:t>Using the IGTF as a ‘research federation’ registration vehicle in eduGAIN (SAML) is likely not cost-effective – we better push for research support in eduGAIN via existing groups</a:t>
            </a:r>
          </a:p>
          <a:p>
            <a:r>
              <a:rPr lang="en-US" dirty="0" smtClean="0"/>
              <a:t>There is no OIDC federation, but a large need for OAuth in the Infrastructures – and here we can and should play a role!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35712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Federation Task 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The </a:t>
            </a:r>
            <a:r>
              <a:rPr lang="en-GB" sz="1800" dirty="0"/>
              <a:t>IGTF </a:t>
            </a:r>
            <a:r>
              <a:rPr lang="en-GB" sz="1800" i="1" dirty="0" smtClean="0"/>
              <a:t>decides</a:t>
            </a:r>
            <a:r>
              <a:rPr lang="en-GB" sz="1800" dirty="0" smtClean="0"/>
              <a:t> </a:t>
            </a:r>
            <a:r>
              <a:rPr lang="en-GB" sz="1800" dirty="0"/>
              <a:t>to set up a task force to push </a:t>
            </a:r>
            <a:r>
              <a:rPr lang="en-GB" sz="1800" dirty="0" smtClean="0"/>
              <a:t>OIDC Federation next to </a:t>
            </a:r>
            <a:r>
              <a:rPr lang="en-GB" sz="1800" dirty="0"/>
              <a:t>its current trust anchor distribution. This group will</a:t>
            </a:r>
          </a:p>
          <a:p>
            <a:r>
              <a:rPr lang="en-GB" sz="1800" dirty="0" smtClean="0"/>
              <a:t>further identify </a:t>
            </a:r>
            <a:r>
              <a:rPr lang="en-GB" sz="1800" dirty="0"/>
              <a:t>objectives</a:t>
            </a:r>
          </a:p>
          <a:p>
            <a:r>
              <a:rPr lang="en-GB" sz="1800" dirty="0" smtClean="0"/>
              <a:t>scope </a:t>
            </a:r>
            <a:r>
              <a:rPr lang="en-GB" sz="1800" dirty="0"/>
              <a:t>the needs and </a:t>
            </a:r>
            <a:r>
              <a:rPr lang="en-GB" sz="1800" dirty="0" smtClean="0"/>
              <a:t>requirements for Infrastructure OIDC Fed</a:t>
            </a:r>
            <a:endParaRPr lang="en-GB" sz="1800" dirty="0"/>
          </a:p>
          <a:p>
            <a:r>
              <a:rPr lang="en-GB" sz="1800" dirty="0" smtClean="0"/>
              <a:t>verify </a:t>
            </a:r>
            <a:r>
              <a:rPr lang="en-GB" sz="1800" dirty="0"/>
              <a:t>compatibility of the </a:t>
            </a:r>
            <a:r>
              <a:rPr lang="en-GB" sz="1800" dirty="0" smtClean="0"/>
              <a:t>IGTF Assurance Profile framework </a:t>
            </a:r>
            <a:br>
              <a:rPr lang="en-GB" sz="1800" dirty="0" smtClean="0"/>
            </a:br>
            <a:r>
              <a:rPr lang="en-GB" sz="1800" dirty="0" smtClean="0"/>
              <a:t>for technology-</a:t>
            </a:r>
            <a:r>
              <a:rPr lang="en-GB" sz="1800" dirty="0" err="1" smtClean="0"/>
              <a:t>agnosticity</a:t>
            </a:r>
            <a:r>
              <a:rPr lang="en-GB" sz="1800" dirty="0" smtClean="0"/>
              <a:t> with </a:t>
            </a:r>
            <a:r>
              <a:rPr lang="en-GB" sz="1800" dirty="0" err="1"/>
              <a:t>OpenID</a:t>
            </a:r>
            <a:r>
              <a:rPr lang="en-GB" sz="1800" dirty="0"/>
              <a:t> providers</a:t>
            </a:r>
          </a:p>
          <a:p>
            <a:r>
              <a:rPr lang="en-GB" sz="1800" dirty="0" smtClean="0"/>
              <a:t>test a </a:t>
            </a:r>
            <a:r>
              <a:rPr lang="en-GB" sz="1800" dirty="0" err="1" smtClean="0"/>
              <a:t>OIDCFed</a:t>
            </a:r>
            <a:r>
              <a:rPr lang="en-GB" sz="1800" dirty="0" smtClean="0"/>
              <a:t> scenario</a:t>
            </a:r>
            <a:br>
              <a:rPr lang="en-GB" sz="1800" dirty="0" smtClean="0"/>
            </a:br>
            <a:r>
              <a:rPr lang="en-GB" sz="1800" i="1" dirty="0" smtClean="0"/>
              <a:t>e.g. starting with the </a:t>
            </a:r>
            <a:r>
              <a:rPr lang="en-GB" sz="1800" i="1" dirty="0"/>
              <a:t>WLCG use </a:t>
            </a:r>
            <a:r>
              <a:rPr lang="en-GB" sz="1800" i="1" dirty="0" smtClean="0"/>
              <a:t>case as a concrete implementation</a:t>
            </a:r>
            <a:endParaRPr lang="en-GB" sz="1800" i="1" dirty="0"/>
          </a:p>
          <a:p>
            <a:r>
              <a:rPr lang="en-GB" sz="1800" dirty="0" smtClean="0"/>
              <a:t>assess </a:t>
            </a:r>
            <a:r>
              <a:rPr lang="en-GB" sz="1800" dirty="0"/>
              <a:t>the structure and needed meta-data in the trust </a:t>
            </a:r>
            <a:r>
              <a:rPr lang="en-GB" sz="1800" dirty="0" smtClean="0"/>
              <a:t>anchor distribution</a:t>
            </a:r>
            <a:r>
              <a:rPr lang="en-GB" sz="1800" dirty="0"/>
              <a:t>, how to address RPDNC, and how it links with </a:t>
            </a:r>
            <a:r>
              <a:rPr lang="en-GB" sz="1800" dirty="0" smtClean="0"/>
              <a:t>dynamic </a:t>
            </a:r>
            <a:r>
              <a:rPr lang="en-GB" sz="1800" dirty="0"/>
              <a:t>client registration through </a:t>
            </a:r>
            <a:r>
              <a:rPr lang="en-GB" sz="1800" dirty="0" smtClean="0"/>
              <a:t>‘.well-known’</a:t>
            </a:r>
          </a:p>
          <a:p>
            <a:r>
              <a:rPr lang="en-GB" sz="1800" dirty="0" smtClean="0"/>
              <a:t>liaise </a:t>
            </a:r>
            <a:r>
              <a:rPr lang="en-GB" sz="1800" dirty="0"/>
              <a:t>with other OIDC Fed efforts and Roland </a:t>
            </a:r>
            <a:r>
              <a:rPr lang="en-GB" sz="1800" dirty="0" err="1"/>
              <a:t>Hedberg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6135486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OIDC Fed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wiki page</a:t>
            </a:r>
            <a:br>
              <a:rPr lang="en-US" dirty="0" smtClean="0"/>
            </a:br>
            <a:r>
              <a:rPr lang="en-US" dirty="0" smtClean="0"/>
              <a:t>	https</a:t>
            </a:r>
            <a:r>
              <a:rPr lang="en-US" dirty="0"/>
              <a:t>://</a:t>
            </a:r>
            <a:r>
              <a:rPr lang="en-US" dirty="0" smtClean="0"/>
              <a:t>wiki.eugridpma.org/Main/OIDCFed</a:t>
            </a:r>
          </a:p>
          <a:p>
            <a:endParaRPr lang="en-US" dirty="0"/>
          </a:p>
          <a:p>
            <a:r>
              <a:rPr lang="en-US" dirty="0" smtClean="0"/>
              <a:t>Mailing list </a:t>
            </a:r>
            <a:br>
              <a:rPr lang="en-US" dirty="0" smtClean="0"/>
            </a:br>
            <a:r>
              <a:rPr lang="en-US" dirty="0" smtClean="0"/>
              <a:t>	oidcfed@igtf.net</a:t>
            </a:r>
          </a:p>
          <a:p>
            <a:endParaRPr lang="en-US" dirty="0" smtClean="0"/>
          </a:p>
          <a:p>
            <a:r>
              <a:rPr lang="en-US" dirty="0"/>
              <a:t>Current </a:t>
            </a:r>
            <a:r>
              <a:rPr lang="en-US" dirty="0" smtClean="0"/>
              <a:t>members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JimB</a:t>
            </a:r>
            <a:r>
              <a:rPr lang="en-US" dirty="0"/>
              <a:t>, Jens, </a:t>
            </a:r>
            <a:r>
              <a:rPr lang="en-US" dirty="0" err="1"/>
              <a:t>DavidG</a:t>
            </a:r>
            <a:r>
              <a:rPr lang="en-US" dirty="0"/>
              <a:t>, </a:t>
            </a:r>
            <a:r>
              <a:rPr lang="en-US" dirty="0" err="1"/>
              <a:t>DaveK</a:t>
            </a:r>
            <a:r>
              <a:rPr lang="en-US" dirty="0"/>
              <a:t>, Derek, Eric Yen, </a:t>
            </a:r>
            <a:r>
              <a:rPr lang="en-US" dirty="0" smtClean="0"/>
              <a:t>Sang-Un, Scott Rea, and Roland </a:t>
            </a:r>
            <a:r>
              <a:rPr lang="en-US" dirty="0" err="1" smtClean="0"/>
              <a:t>Hedberg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0511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66" y="1309881"/>
            <a:ext cx="5779546" cy="3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2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8" tIns="46799" rIns="89998" bIns="46799"/>
          <a:lstStyle/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26 of 28 EU member states (all except LU, MT)</a:t>
            </a: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+ AE, AM, CH, DZ, EG, GE, IR,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KE, PK, RS,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RU,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SY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TR, UA,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CERN (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TCS (EU),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RCauth.eu (EU/NL),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QV (BM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710083" y="4398170"/>
            <a:ext cx="2276756" cy="6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marL="342892" indent="-342892" algn="l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66"/>
                </a:solidFill>
                <a:latin typeface="Lucida Sans" pitchFamily="34" charset="0"/>
              </a:rPr>
              <a:t>Active progress</a:t>
            </a:r>
            <a:endParaRPr lang="en-US" b="1" dirty="0">
              <a:solidFill>
                <a:srgbClr val="000066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AE, ZA</a:t>
            </a:r>
            <a:endParaRPr lang="en-US" sz="1600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974" y="4452462"/>
            <a:ext cx="534121" cy="2462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00" dirty="0"/>
              <a:t>47+4</a:t>
            </a:r>
          </a:p>
        </p:txBody>
      </p:sp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Faits</a:t>
            </a:r>
            <a:r>
              <a:rPr lang="en-US" dirty="0" smtClean="0"/>
              <a:t> Divers: IPV6!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8184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IPv6 status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continuous v6 CRL monitor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1800" dirty="0">
                <a:solidFill>
                  <a:srgbClr val="990000"/>
                </a:solidFill>
              </a:rPr>
              <a:t>http://cvmfs-6.ndgf.org/ipv6/overview.php</a:t>
            </a:r>
            <a:br>
              <a:rPr lang="en-GB" sz="1800" dirty="0">
                <a:solidFill>
                  <a:srgbClr val="990000"/>
                </a:solidFill>
              </a:rPr>
            </a:br>
            <a:r>
              <a:rPr lang="en-GB" sz="1800" dirty="0"/>
              <a:t>  </a:t>
            </a:r>
            <a:endParaRPr lang="en-GB" dirty="0" smtClean="0"/>
          </a:p>
          <a:p>
            <a:r>
              <a:rPr lang="en-GB" dirty="0" smtClean="0"/>
              <a:t>43 CAs offer working v6 CRL (it’s not going up any more </a:t>
            </a:r>
            <a:r>
              <a:rPr lang="en-GB" dirty="0" smtClean="0">
                <a:sym typeface="Wingdings" panose="05000000000000000000" pitchFamily="2" charset="2"/>
              </a:rPr>
              <a:t>)</a:t>
            </a:r>
            <a:endParaRPr lang="en-GB" dirty="0" smtClean="0"/>
          </a:p>
          <a:p>
            <a:pPr lvl="1"/>
            <a:r>
              <a:rPr lang="en-GB" dirty="0" smtClean="0"/>
              <a:t>but: also </a:t>
            </a:r>
            <a:r>
              <a:rPr lang="en-GB" dirty="0"/>
              <a:t>1</a:t>
            </a:r>
            <a:r>
              <a:rPr lang="en-GB" dirty="0" smtClean="0"/>
              <a:t>-2 CAs that give AAAA record but the GET fails …</a:t>
            </a:r>
          </a:p>
          <a:p>
            <a:pPr lvl="1"/>
            <a:r>
              <a:rPr lang="en-GB" dirty="0" smtClean="0"/>
              <a:t>Still many endpoints support only legacy IP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ClouldFlare</a:t>
            </a:r>
            <a:r>
              <a:rPr lang="en-GB" dirty="0" smtClean="0"/>
              <a:t> cache solution is trivial, so please either …</a:t>
            </a:r>
          </a:p>
          <a:p>
            <a:pPr lvl="1"/>
            <a:r>
              <a:rPr lang="en-GB" dirty="0" smtClean="0"/>
              <a:t>dl.igtf.net </a:t>
            </a:r>
            <a:r>
              <a:rPr lang="en-GB" i="1" dirty="0" smtClean="0"/>
              <a:t>can </a:t>
            </a:r>
            <a:r>
              <a:rPr lang="en-GB" dirty="0" smtClean="0"/>
              <a:t>act as v6 source-of-last-resort for RPs that need it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Upcoming meetings</a:t>
            </a:r>
            <a:endParaRPr lang="en-GB" dirty="0"/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more details,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www.eugridpma.org/meetings/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but meanwhile: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Upcoming events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199" y="996554"/>
            <a:ext cx="8231841" cy="3556397"/>
          </a:xfrm>
        </p:spPr>
        <p:txBody>
          <a:bodyPr/>
          <a:lstStyle/>
          <a:p>
            <a:pPr marL="0" indent="0">
              <a:buNone/>
            </a:pPr>
            <a:endParaRPr lang="en-GB" altLang="en-US" i="1" dirty="0" smtClean="0"/>
          </a:p>
          <a:p>
            <a:pPr marL="0" indent="0">
              <a:buNone/>
            </a:pPr>
            <a:r>
              <a:rPr lang="en-GB" altLang="en-US" b="1" dirty="0" err="1" smtClean="0">
                <a:solidFill>
                  <a:srgbClr val="990000"/>
                </a:solidFill>
              </a:rPr>
              <a:t>EUGridPMA</a:t>
            </a:r>
            <a:r>
              <a:rPr lang="en-GB" altLang="en-US" b="1" dirty="0" smtClean="0">
                <a:solidFill>
                  <a:srgbClr val="990000"/>
                </a:solidFill>
              </a:rPr>
              <a:t> 42, Prague	January 22 – 24, 2018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1"/>
            <a:ext cx="8148638" cy="3876675"/>
          </a:xfrm>
        </p:spPr>
        <p:txBody>
          <a:bodyPr/>
          <a:lstStyle/>
          <a:p>
            <a:r>
              <a:rPr lang="en-GB" dirty="0"/>
              <a:t>Responsiveness challenges for some members</a:t>
            </a:r>
          </a:p>
          <a:p>
            <a:pPr lvl="1"/>
            <a:r>
              <a:rPr lang="en-GB" sz="1600" dirty="0" smtClean="0"/>
              <a:t>JUNET discontinued, HIAST – remains suspended</a:t>
            </a:r>
          </a:p>
          <a:p>
            <a:pPr lvl="1"/>
            <a:r>
              <a:rPr lang="en-US" sz="1600" i="1" dirty="0" smtClean="0"/>
              <a:t>PLEASE</a:t>
            </a:r>
            <a:r>
              <a:rPr lang="en-US" sz="1600" dirty="0" smtClean="0"/>
              <a:t> take care to renew your trust anchors in time, </a:t>
            </a:r>
            <a:br>
              <a:rPr lang="en-US" sz="1600" dirty="0" smtClean="0"/>
            </a:br>
            <a:r>
              <a:rPr lang="en-US" sz="1600" dirty="0" smtClean="0"/>
              <a:t>as well as your CRLs (applies globally, e.g. for SDG-G2 and CNIC)</a:t>
            </a:r>
            <a:endParaRPr lang="en-GB" i="1" dirty="0"/>
          </a:p>
          <a:p>
            <a:r>
              <a:rPr lang="en-GB" dirty="0"/>
              <a:t>Identity providers: both reduction and growth</a:t>
            </a:r>
          </a:p>
          <a:p>
            <a:pPr lvl="1"/>
            <a:r>
              <a:rPr lang="en-GB" sz="1600" dirty="0"/>
              <a:t>New CA for e-</a:t>
            </a:r>
            <a:r>
              <a:rPr lang="en-GB" sz="1600" dirty="0" err="1"/>
              <a:t>Infras</a:t>
            </a:r>
            <a:r>
              <a:rPr lang="en-GB" sz="1600" dirty="0"/>
              <a:t>: RCauth.eu IOTA CA (“for those who cannot use TCS”)</a:t>
            </a:r>
          </a:p>
          <a:p>
            <a:pPr lvl="1"/>
            <a:r>
              <a:rPr lang="en-GB" sz="1600" dirty="0"/>
              <a:t>New CA for UAE: </a:t>
            </a:r>
            <a:r>
              <a:rPr lang="en-GB" sz="1600" dirty="0" err="1"/>
              <a:t>DarkMatter</a:t>
            </a:r>
            <a:r>
              <a:rPr lang="en-GB" sz="1600" dirty="0"/>
              <a:t> (phase </a:t>
            </a:r>
            <a:r>
              <a:rPr lang="en-GB" sz="1600" dirty="0" smtClean="0"/>
              <a:t>2 </a:t>
            </a:r>
            <a:r>
              <a:rPr lang="en-GB" sz="1600" dirty="0"/>
              <a:t>of 2)</a:t>
            </a:r>
          </a:p>
          <a:p>
            <a:pPr lvl="1"/>
            <a:r>
              <a:rPr lang="en-GB" sz="1600" dirty="0"/>
              <a:t>Upcoming in UK: </a:t>
            </a:r>
            <a:r>
              <a:rPr lang="en-GB" sz="1600" dirty="0" smtClean="0"/>
              <a:t>Adding a BIRCH CA based</a:t>
            </a:r>
            <a:br>
              <a:rPr lang="en-GB" sz="1600" dirty="0" smtClean="0"/>
            </a:br>
            <a:r>
              <a:rPr lang="en-GB" sz="1600" dirty="0" smtClean="0"/>
              <a:t>on “</a:t>
            </a:r>
            <a:r>
              <a:rPr lang="en-GB" sz="1600" dirty="0" err="1" smtClean="0"/>
              <a:t>Moonshot</a:t>
            </a:r>
            <a:r>
              <a:rPr lang="en-GB" sz="1600" dirty="0" smtClean="0"/>
              <a:t>” (Assent) and explicit sign-up</a:t>
            </a:r>
            <a:endParaRPr lang="en-GB" sz="2000" dirty="0"/>
          </a:p>
          <a:p>
            <a:r>
              <a:rPr lang="en-GB" dirty="0"/>
              <a:t>Self-audit review</a:t>
            </a:r>
          </a:p>
          <a:p>
            <a:pPr lvl="1"/>
            <a:r>
              <a:rPr lang="en-GB" sz="1600" dirty="0"/>
              <a:t>Cosmin </a:t>
            </a:r>
            <a:r>
              <a:rPr lang="en-GB" sz="1600" dirty="0" err="1"/>
              <a:t>Nistor</a:t>
            </a:r>
            <a:r>
              <a:rPr lang="en-GB" sz="1600" dirty="0"/>
              <a:t> as review coordinator</a:t>
            </a:r>
          </a:p>
          <a:p>
            <a:pPr lvl="1"/>
            <a:r>
              <a:rPr lang="en-GB" sz="1600" dirty="0"/>
              <a:t>Self-audits progressing </a:t>
            </a:r>
            <a:br>
              <a:rPr lang="en-GB" sz="1600" dirty="0"/>
            </a:br>
            <a:r>
              <a:rPr lang="en-GB" sz="1600" dirty="0"/>
              <a:t>on schedule for most CAs</a:t>
            </a:r>
          </a:p>
          <a:p>
            <a:pPr lvl="1"/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81" y="3432984"/>
            <a:ext cx="3114008" cy="14152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AAI in a wider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IGTF traditionally well-linked to research and e-Infrastructures</a:t>
            </a:r>
          </a:p>
          <a:p>
            <a:r>
              <a:rPr lang="en-US" i="1" dirty="0" smtClean="0"/>
              <a:t>support for research use cases</a:t>
            </a:r>
          </a:p>
          <a:p>
            <a:r>
              <a:rPr lang="en-US" i="1" dirty="0" smtClean="0"/>
              <a:t>user-centric authentication based on a ‘bottom-up’ approach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In Europe, the AARC project supports evolution of ‘traditional’ R&amp;E federations towards this research and collaboration use</a:t>
            </a:r>
          </a:p>
          <a:p>
            <a:r>
              <a:rPr lang="en-US" i="1" dirty="0"/>
              <a:t>c</a:t>
            </a:r>
            <a:r>
              <a:rPr lang="en-US" i="1" dirty="0" smtClean="0"/>
              <a:t>ommon Blueprint Architecture promoting SP-</a:t>
            </a:r>
            <a:r>
              <a:rPr lang="en-US" i="1" dirty="0" err="1" smtClean="0"/>
              <a:t>IdP</a:t>
            </a:r>
            <a:r>
              <a:rPr lang="en-US" i="1" dirty="0" smtClean="0"/>
              <a:t> Proxies</a:t>
            </a:r>
          </a:p>
          <a:p>
            <a:r>
              <a:rPr lang="en-US" i="1" dirty="0" err="1" smtClean="0"/>
              <a:t>harmonised</a:t>
            </a:r>
            <a:r>
              <a:rPr lang="en-US" i="1" dirty="0" smtClean="0"/>
              <a:t> policy supporting production use of federations (</a:t>
            </a:r>
            <a:r>
              <a:rPr lang="en-US" i="1" dirty="0" err="1" smtClean="0"/>
              <a:t>Sirtfi</a:t>
            </a:r>
            <a:r>
              <a:rPr lang="en-US" i="1" dirty="0" smtClean="0"/>
              <a:t> and “R&amp;S”, non-reassigned identifiers and baseline </a:t>
            </a:r>
            <a:r>
              <a:rPr lang="en-US" i="1" dirty="0" err="1" smtClean="0"/>
              <a:t>LoA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help communities express ‘common’ qualities through </a:t>
            </a:r>
            <a:r>
              <a:rPr lang="en-US" i="1" dirty="0" err="1" smtClean="0"/>
              <a:t>Snctfi</a:t>
            </a:r>
            <a:endParaRPr lang="en-US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6434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16"/>
            <a:ext cx="555766" cy="206155"/>
          </a:xfrm>
          <a:prstGeom prst="rect">
            <a:avLst/>
          </a:prstGeo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70597" indent="-2857500"/>
            <a:r>
              <a:rPr lang="en-US" dirty="0" smtClean="0"/>
              <a:t>AARC Blueprint Architecture - Enabling an ecosystem of solution on top of </a:t>
            </a:r>
            <a:r>
              <a:rPr lang="en-US" dirty="0" err="1" smtClean="0"/>
              <a:t>eduGAIN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70756" y="1084522"/>
            <a:ext cx="4240824" cy="3625703"/>
          </a:xfrm>
          <a:prstGeom prst="roundRect">
            <a:avLst/>
          </a:prstGeom>
          <a:solidFill>
            <a:srgbClr val="C1147F"/>
          </a:solidFill>
          <a:ln>
            <a:solidFill>
              <a:srgbClr val="623E85"/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ts val="300"/>
              </a:spcAft>
              <a:buFont typeface="Wingdings" charset="2"/>
              <a:buChar char="Ø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185738" algn="l" rtl="0" eaLnBrk="1" fontAlgn="base" hangingPunct="1">
              <a:spcBef>
                <a:spcPct val="20000"/>
              </a:spcBef>
              <a:spcAft>
                <a:spcPts val="300"/>
              </a:spcAft>
              <a:buFont typeface="Wingdings" charset="2"/>
              <a:buChar char="²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4932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41425" indent="-96838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 CE" charset="0"/>
              <a:buChar char="›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58366" defTabSz="685800">
              <a:spcAft>
                <a:spcPts val="225"/>
              </a:spcAft>
              <a:buFont typeface="Courier New" charset="0"/>
              <a:buChar char="o"/>
            </a:pPr>
            <a:r>
              <a:rPr lang="en-US" dirty="0">
                <a:solidFill>
                  <a:prstClr val="white"/>
                </a:solidFill>
                <a:latin typeface="Calibri"/>
                <a:cs typeface="Verdana"/>
              </a:rPr>
              <a:t>A Blueprint </a:t>
            </a:r>
            <a:r>
              <a:rPr lang="en-US" b="1" dirty="0">
                <a:solidFill>
                  <a:srgbClr val="FFC000"/>
                </a:solidFill>
                <a:latin typeface="Calibri"/>
                <a:cs typeface="Verdana"/>
              </a:rPr>
              <a:t>Architecture</a:t>
            </a:r>
            <a:r>
              <a:rPr lang="en-US" dirty="0">
                <a:solidFill>
                  <a:prstClr val="white"/>
                </a:solidFill>
                <a:latin typeface="Calibri"/>
                <a:cs typeface="Verdana"/>
              </a:rPr>
              <a:t> for authentication and authorization</a:t>
            </a:r>
          </a:p>
          <a:p>
            <a:pPr marL="553640" lvl="1" indent="-258366" defTabSz="685800">
              <a:spcAft>
                <a:spcPts val="225"/>
              </a:spcAft>
              <a:buFont typeface="Courier New" charset="0"/>
              <a:buChar char="o"/>
            </a:pPr>
            <a:r>
              <a:rPr lang="en-US" sz="1850" dirty="0">
                <a:solidFill>
                  <a:prstClr val="white"/>
                </a:solidFill>
                <a:latin typeface="Calibri"/>
                <a:cs typeface="Verdana"/>
              </a:rPr>
              <a:t>A set of </a:t>
            </a:r>
            <a:r>
              <a:rPr lang="en-US" sz="1850" b="1" dirty="0">
                <a:solidFill>
                  <a:srgbClr val="FFC000"/>
                </a:solidFill>
                <a:latin typeface="Calibri"/>
                <a:cs typeface="Verdana"/>
              </a:rPr>
              <a:t>architectural and policy building blocks </a:t>
            </a:r>
            <a:r>
              <a:rPr lang="en-US" sz="1850" dirty="0">
                <a:solidFill>
                  <a:prstClr val="white"/>
                </a:solidFill>
                <a:latin typeface="Calibri"/>
                <a:cs typeface="Verdana"/>
              </a:rPr>
              <a:t>on top of </a:t>
            </a:r>
            <a:r>
              <a:rPr lang="en-US" sz="1850" dirty="0" err="1">
                <a:solidFill>
                  <a:prstClr val="white"/>
                </a:solidFill>
                <a:latin typeface="Calibri"/>
                <a:cs typeface="Verdana"/>
              </a:rPr>
              <a:t>eduGAIN</a:t>
            </a:r>
            <a:endParaRPr lang="en-US" dirty="0">
              <a:solidFill>
                <a:prstClr val="white"/>
              </a:solidFill>
              <a:latin typeface="Calibri"/>
              <a:cs typeface="Verdana"/>
            </a:endParaRPr>
          </a:p>
          <a:p>
            <a:pPr marL="271463" indent="-258366" defTabSz="685800">
              <a:spcAft>
                <a:spcPts val="225"/>
              </a:spcAft>
              <a:buFont typeface="Courier New" charset="0"/>
              <a:buChar char="o"/>
            </a:pPr>
            <a:r>
              <a:rPr lang="en-US" b="1" dirty="0" err="1">
                <a:solidFill>
                  <a:srgbClr val="FFC000"/>
                </a:solidFill>
                <a:latin typeface="Calibri"/>
                <a:cs typeface="Verdana"/>
              </a:rPr>
              <a:t>eduGAIN</a:t>
            </a:r>
            <a:r>
              <a:rPr lang="en-US" dirty="0">
                <a:solidFill>
                  <a:prstClr val="white"/>
                </a:solidFill>
                <a:latin typeface="Calibri"/>
                <a:cs typeface="Verdana"/>
              </a:rPr>
              <a:t> and the Identity Federations</a:t>
            </a:r>
          </a:p>
          <a:p>
            <a:pPr marL="553640" lvl="1" indent="-258366" defTabSz="685800">
              <a:spcAft>
                <a:spcPts val="225"/>
              </a:spcAft>
              <a:buFont typeface="Courier New" charset="0"/>
              <a:buChar char="o"/>
            </a:pPr>
            <a:r>
              <a:rPr lang="en-US" sz="1850" b="1" dirty="0">
                <a:solidFill>
                  <a:srgbClr val="FFC000"/>
                </a:solidFill>
                <a:latin typeface="Calibri"/>
                <a:cs typeface="Verdana"/>
              </a:rPr>
              <a:t>A solid foundation </a:t>
            </a:r>
            <a:r>
              <a:rPr lang="en-US" sz="1850" dirty="0">
                <a:solidFill>
                  <a:prstClr val="white"/>
                </a:solidFill>
                <a:latin typeface="Calibri"/>
                <a:cs typeface="Verdana"/>
              </a:rPr>
              <a:t>for federated access in Research and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97" y="1002565"/>
            <a:ext cx="4560203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168" y="631382"/>
            <a:ext cx="6886455" cy="4421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AARC Blueprint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429632"/>
            <a:ext cx="3869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u="sng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GB" sz="1500" b="1" u="sng" dirty="0" err="1">
                <a:solidFill>
                  <a:prstClr val="black"/>
                </a:solidFill>
                <a:latin typeface="Calibri"/>
              </a:rPr>
              <a:t>aarc-project.eu</a:t>
            </a:r>
            <a:r>
              <a:rPr lang="en-GB" sz="1500" b="1" u="sng" dirty="0">
                <a:solidFill>
                  <a:prstClr val="black"/>
                </a:solidFill>
                <a:latin typeface="Calibri"/>
              </a:rPr>
              <a:t>/architecture/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05" y="1653258"/>
            <a:ext cx="4112570" cy="2640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AARC Blueprint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64" y="1132077"/>
            <a:ext cx="3869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u="sng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GB" sz="1500" b="1" u="sng" dirty="0" err="1">
                <a:solidFill>
                  <a:prstClr val="black"/>
                </a:solidFill>
                <a:latin typeface="Calibri"/>
              </a:rPr>
              <a:t>aarc-project.eu</a:t>
            </a:r>
            <a:r>
              <a:rPr lang="en-GB" sz="1500" b="1" u="sng" dirty="0">
                <a:solidFill>
                  <a:prstClr val="black"/>
                </a:solidFill>
                <a:latin typeface="Calibri"/>
              </a:rPr>
              <a:t>/architecture/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4114800" y="936443"/>
            <a:ext cx="4923066" cy="370495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" lvl="1" indent="0" defTabSz="51435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1950" b="1" dirty="0">
                <a:latin typeface="Calibri"/>
              </a:rPr>
              <a:t>Guidelines and support documents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Best practices for managing authorisation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Expressing group membership and role information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Scalable attribute aggregation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Implementation of token TTS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Credential delegation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Non-web access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Social media </a:t>
            </a:r>
            <a:r>
              <a:rPr lang="en-GB" sz="1650" dirty="0" err="1">
                <a:latin typeface="Calibri"/>
              </a:rPr>
              <a:t>IdPs</a:t>
            </a:r>
            <a:endParaRPr lang="en-GB" sz="1650" dirty="0">
              <a:latin typeface="Calibri"/>
            </a:endParaRP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Use cases for account linking</a:t>
            </a:r>
          </a:p>
          <a:p>
            <a:pPr marL="133350" lvl="1" indent="-121444" defTabSz="514350" fontAlgn="auto">
              <a:lnSpc>
                <a:spcPct val="150000"/>
              </a:lnSpc>
              <a:spcAft>
                <a:spcPts val="0"/>
              </a:spcAft>
            </a:pPr>
            <a:r>
              <a:rPr lang="en-GB" sz="1650" dirty="0">
                <a:latin typeface="Calibri"/>
              </a:rPr>
              <a:t>Use cases for </a:t>
            </a:r>
            <a:r>
              <a:rPr lang="en-GB" sz="1650" dirty="0" err="1">
                <a:latin typeface="Calibri"/>
              </a:rPr>
              <a:t>LoA</a:t>
            </a:r>
            <a:r>
              <a:rPr lang="en-GB" sz="1650" dirty="0">
                <a:latin typeface="Calibri"/>
              </a:rPr>
              <a:t> elevation via step-up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628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05" y="1653258"/>
            <a:ext cx="4112570" cy="2640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AARC Blueprint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607" y="1155390"/>
            <a:ext cx="28157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u="sng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GB" sz="1500" b="1" u="sng" dirty="0" err="1">
                <a:solidFill>
                  <a:prstClr val="black"/>
                </a:solidFill>
                <a:latin typeface="Calibri"/>
              </a:rPr>
              <a:t>aarc-project.eu</a:t>
            </a:r>
            <a:r>
              <a:rPr lang="en-GB" sz="1500" b="1" u="sng" dirty="0">
                <a:solidFill>
                  <a:prstClr val="black"/>
                </a:solidFill>
                <a:latin typeface="Calibri"/>
              </a:rPr>
              <a:t>/policies/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3980089" y="936443"/>
            <a:ext cx="5057777" cy="370495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" lvl="1" indent="0" defTabSz="51435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1950" b="1" dirty="0">
                <a:latin typeface="Calibri"/>
              </a:rPr>
              <a:t>Policy recommendations &amp; frameworks</a:t>
            </a:r>
          </a:p>
          <a:p>
            <a:pPr marL="133350" lvl="1" indent="-121444" defTabSz="514350" fontAlgn="auto">
              <a:lnSpc>
                <a:spcPct val="100000"/>
              </a:lnSpc>
              <a:spcAft>
                <a:spcPts val="750"/>
              </a:spcAft>
            </a:pPr>
            <a:r>
              <a:rPr lang="en-GB" sz="1650" dirty="0">
                <a:latin typeface="Calibri"/>
              </a:rPr>
              <a:t>Security Incident Response Trust Framework for Federated Identity </a:t>
            </a:r>
            <a:r>
              <a:rPr lang="mr-IN" sz="1650" dirty="0">
                <a:latin typeface="Calibri"/>
              </a:rPr>
              <a:t>–</a:t>
            </a:r>
            <a:r>
              <a:rPr lang="en-GB" sz="1650" dirty="0">
                <a:latin typeface="Calibri"/>
              </a:rPr>
              <a:t> </a:t>
            </a:r>
            <a:r>
              <a:rPr lang="en-GB" sz="1650" dirty="0" err="1">
                <a:latin typeface="Calibri"/>
              </a:rPr>
              <a:t>Sirtfi</a:t>
            </a:r>
            <a:endParaRPr lang="en-GB" sz="1650" dirty="0">
              <a:latin typeface="Calibri"/>
            </a:endParaRPr>
          </a:p>
          <a:p>
            <a:pPr marL="133350" lvl="1" indent="-121444" defTabSz="514350" fontAlgn="auto">
              <a:lnSpc>
                <a:spcPct val="100000"/>
              </a:lnSpc>
              <a:spcAft>
                <a:spcPts val="750"/>
              </a:spcAft>
            </a:pPr>
            <a:r>
              <a:rPr lang="en-GB" sz="1650" dirty="0">
                <a:latin typeface="Calibri"/>
              </a:rPr>
              <a:t>Scalable Negotiator for a Community Trust Framework in Federated Infrastructures </a:t>
            </a:r>
            <a:r>
              <a:rPr lang="mr-IN" sz="1650" dirty="0">
                <a:latin typeface="Calibri"/>
              </a:rPr>
              <a:t>–</a:t>
            </a:r>
            <a:r>
              <a:rPr lang="en-GB" sz="1650" dirty="0">
                <a:latin typeface="Calibri"/>
              </a:rPr>
              <a:t> </a:t>
            </a:r>
            <a:r>
              <a:rPr lang="en-GB" sz="1650" dirty="0" err="1">
                <a:latin typeface="Calibri"/>
              </a:rPr>
              <a:t>Snctfi</a:t>
            </a:r>
            <a:endParaRPr lang="en-GB" sz="1650" dirty="0">
              <a:latin typeface="Calibri"/>
            </a:endParaRPr>
          </a:p>
          <a:p>
            <a:pPr marL="133350" lvl="1" indent="-121444" defTabSz="514350" fontAlgn="auto">
              <a:lnSpc>
                <a:spcPct val="100000"/>
              </a:lnSpc>
              <a:spcAft>
                <a:spcPts val="750"/>
              </a:spcAft>
            </a:pPr>
            <a:r>
              <a:rPr lang="en-GB" sz="1650" dirty="0">
                <a:latin typeface="Calibri"/>
              </a:rPr>
              <a:t>Recommendations on Minimal Assurance Level Relevant for Low-risk Research Use Cases</a:t>
            </a:r>
          </a:p>
          <a:p>
            <a:pPr marL="133350" lvl="1" indent="-121444" defTabSz="514350" fontAlgn="auto">
              <a:lnSpc>
                <a:spcPct val="100000"/>
              </a:lnSpc>
              <a:spcAft>
                <a:spcPts val="750"/>
              </a:spcAft>
            </a:pPr>
            <a:r>
              <a:rPr lang="en-GB" sz="1650" dirty="0">
                <a:latin typeface="Calibri"/>
              </a:rPr>
              <a:t>Differentiated </a:t>
            </a:r>
            <a:r>
              <a:rPr lang="en-GB" sz="1650" dirty="0" err="1">
                <a:latin typeface="Calibri"/>
              </a:rPr>
              <a:t>LoA</a:t>
            </a:r>
            <a:r>
              <a:rPr lang="en-GB" sz="1650" dirty="0">
                <a:latin typeface="Calibri"/>
              </a:rPr>
              <a:t> recommendations for policy and practices of identity and attribute providers</a:t>
            </a:r>
          </a:p>
          <a:p>
            <a:pPr marL="133350" lvl="1" indent="-121444" defTabSz="514350" fontAlgn="auto">
              <a:lnSpc>
                <a:spcPct val="100000"/>
              </a:lnSpc>
              <a:spcAft>
                <a:spcPts val="750"/>
              </a:spcAft>
            </a:pPr>
            <a:r>
              <a:rPr lang="en-GB" sz="1650" dirty="0">
                <a:latin typeface="Calibri"/>
              </a:rPr>
              <a:t>Recommendations and template policies for the processing of personal data by participants in the pan-European AAI</a:t>
            </a:r>
          </a:p>
        </p:txBody>
      </p:sp>
    </p:spTree>
    <p:extLst>
      <p:ext uri="{BB962C8B-B14F-4D97-AF65-F5344CB8AC3E}">
        <p14:creationId xmlns:p14="http://schemas.microsoft.com/office/powerpoint/2010/main" val="9526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713167-D75F-478E-A77E-AAF9D1F417D4}" vid="{5763A8E1-F535-4515-992E-894B139FAC9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102136</TotalTime>
  <Words>1135</Words>
  <Application>Microsoft Office PowerPoint</Application>
  <PresentationFormat>On-screen Show (16:9)</PresentationFormat>
  <Paragraphs>213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Courier New</vt:lpstr>
      <vt:lpstr>Lucida Sans</vt:lpstr>
      <vt:lpstr>Symbol</vt:lpstr>
      <vt:lpstr>Times New Roman</vt:lpstr>
      <vt:lpstr>Verdana</vt:lpstr>
      <vt:lpstr>Wingdings</vt:lpstr>
      <vt:lpstr>eugridpma</vt:lpstr>
      <vt:lpstr>2_GEANT Association</vt:lpstr>
      <vt:lpstr>Office Theme</vt:lpstr>
      <vt:lpstr>EUGridPMA  Status and Current Trends and some IGTF topics  October 2017 APGridPMA Autumn Meeting  David Groep, Nikhef &amp; EUGridPMA</vt:lpstr>
      <vt:lpstr>EUGridPMA Topics</vt:lpstr>
      <vt:lpstr>Geographical coverage of the EUGridPMA</vt:lpstr>
      <vt:lpstr>Membership and other changes</vt:lpstr>
      <vt:lpstr>AAI in a wider context</vt:lpstr>
      <vt:lpstr>AARC Blueprint Architecture - Enabling an ecosystem of solution on top of eduGAIN</vt:lpstr>
      <vt:lpstr>AARC Blueprint Architecture</vt:lpstr>
      <vt:lpstr>AARC Blueprint Architecture</vt:lpstr>
      <vt:lpstr>AARC Blueprint Architecture</vt:lpstr>
      <vt:lpstr>What the IGTF can do (for authN services)</vt:lpstr>
      <vt:lpstr>eduGAIN … and Infrastructure Proxies</vt:lpstr>
      <vt:lpstr>Turtles all the way down … and up!</vt:lpstr>
      <vt:lpstr>TCS – CILogon – DFN SLCS – RCauth.eu</vt:lpstr>
      <vt:lpstr>IGTF to eduGAIN bridge</vt:lpstr>
      <vt:lpstr>Guidance we have and use</vt:lpstr>
      <vt:lpstr>Registration Networks</vt:lpstr>
      <vt:lpstr>Are we the ‘high-quality IdP of last resort’?</vt:lpstr>
      <vt:lpstr>Assurance Assessment Support</vt:lpstr>
      <vt:lpstr>IOTA in the EGI context</vt:lpstr>
      <vt:lpstr>Distributed Responsibilities I:  Trusted Third Party</vt:lpstr>
      <vt:lpstr>Distributed Responsibilities II:  Collaborative Assurance &amp; Traceability</vt:lpstr>
      <vt:lpstr>Developing an assessment framework</vt:lpstr>
      <vt:lpstr>The need for guidance</vt:lpstr>
      <vt:lpstr>Assessment Matrix</vt:lpstr>
      <vt:lpstr>New Technologies, Same Trust</vt:lpstr>
      <vt:lpstr>Changes from within and without</vt:lpstr>
      <vt:lpstr>On Trust</vt:lpstr>
      <vt:lpstr>OIDC Federation Task Force</vt:lpstr>
      <vt:lpstr>Joining OIDC Fed</vt:lpstr>
      <vt:lpstr>Faits Divers: IPV6!</vt:lpstr>
      <vt:lpstr>IPv6 status</vt:lpstr>
      <vt:lpstr>Upcoming meetings</vt:lpstr>
      <vt:lpstr>Upcoming events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846</cp:revision>
  <dcterms:created xsi:type="dcterms:W3CDTF">2004-04-13T08:36:56Z</dcterms:created>
  <dcterms:modified xsi:type="dcterms:W3CDTF">2017-10-10T19:41:03Z</dcterms:modified>
</cp:coreProperties>
</file>