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346" r:id="rId4"/>
    <p:sldId id="315" r:id="rId5"/>
    <p:sldId id="404" r:id="rId6"/>
    <p:sldId id="409" r:id="rId7"/>
    <p:sldId id="387" r:id="rId8"/>
    <p:sldId id="406" r:id="rId9"/>
    <p:sldId id="392" r:id="rId10"/>
    <p:sldId id="393" r:id="rId11"/>
    <p:sldId id="394" r:id="rId12"/>
    <p:sldId id="399" r:id="rId13"/>
    <p:sldId id="414" r:id="rId14"/>
    <p:sldId id="415" r:id="rId15"/>
    <p:sldId id="416" r:id="rId16"/>
    <p:sldId id="314" r:id="rId17"/>
    <p:sldId id="410" r:id="rId18"/>
    <p:sldId id="411" r:id="rId19"/>
    <p:sldId id="313" r:id="rId20"/>
    <p:sldId id="412" r:id="rId21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5E"/>
    <a:srgbClr val="990000"/>
    <a:srgbClr val="000066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8" autoAdjust="0"/>
    <p:restoredTop sz="94737" autoAdjust="0"/>
  </p:normalViewPr>
  <p:slideViewPr>
    <p:cSldViewPr snapToGrid="0">
      <p:cViewPr varScale="1">
        <p:scale>
          <a:sx n="104" d="100"/>
          <a:sy n="104" d="100"/>
        </p:scale>
        <p:origin x="-82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2" y="258290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0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4300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5" y="4903839"/>
            <a:ext cx="349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0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0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0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767262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29" y="4876191"/>
            <a:ext cx="58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800">
          <a:solidFill>
            <a:srgbClr val="000066"/>
          </a:solidFill>
          <a:latin typeface="+mn-lt"/>
        </a:defRPr>
      </a:lvl2pPr>
      <a:lvl3pPr marL="1076325" indent="-16192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3pPr>
      <a:lvl4pPr marL="1527175" indent="-1555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4pPr>
      <a:lvl5pPr marL="1976438" indent="-14763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gridpma.org/meeting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97510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990000"/>
                </a:solidFill>
              </a:rPr>
              <a:t>EUGridPMA </a:t>
            </a:r>
            <a:br>
              <a:rPr lang="en-US" sz="3600" dirty="0" smtClean="0">
                <a:solidFill>
                  <a:srgbClr val="990000"/>
                </a:solidFill>
              </a:rPr>
            </a:br>
            <a:r>
              <a:rPr lang="en-US" sz="3600" dirty="0" smtClean="0">
                <a:solidFill>
                  <a:srgbClr val="990000"/>
                </a:solidFill>
              </a:rPr>
              <a:t>Status and Current Trends</a:t>
            </a:r>
            <a:br>
              <a:rPr lang="en-US" sz="3600" dirty="0" smtClean="0">
                <a:solidFill>
                  <a:srgbClr val="990000"/>
                </a:solidFill>
              </a:rPr>
            </a:br>
            <a:r>
              <a:rPr lang="en-US" sz="2800" i="1" dirty="0" smtClean="0">
                <a:solidFill>
                  <a:srgbClr val="990000"/>
                </a:solidFill>
              </a:rPr>
              <a:t>and some IGTF topics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800" dirty="0" smtClean="0"/>
              <a:t>October 2016</a:t>
            </a:r>
            <a:br>
              <a:rPr lang="en-US" sz="1800" dirty="0" smtClean="0"/>
            </a:br>
            <a:r>
              <a:rPr lang="en-US" sz="1800" dirty="0" smtClean="0"/>
              <a:t>TAGPMA24 meeting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i="1" dirty="0" smtClean="0"/>
              <a:t>David </a:t>
            </a:r>
            <a:r>
              <a:rPr lang="en-US" sz="1800" b="0" i="1" dirty="0" err="1" smtClean="0"/>
              <a:t>Groep</a:t>
            </a:r>
            <a:r>
              <a:rPr lang="en-US" sz="1800" b="0" i="1" dirty="0" smtClean="0"/>
              <a:t>, Nikhef &amp; EUGridPMA</a:t>
            </a:r>
            <a:endParaRPr lang="en-GB" sz="1600" b="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Video-supported vetting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“[</a:t>
            </a:r>
            <a:r>
              <a:rPr lang="en-GB" dirty="0"/>
              <a:t>Vetting] should be based on a face-to-face meeting and should be confirmed via photo-identification and/or similar valid official documents</a:t>
            </a:r>
            <a:r>
              <a:rPr lang="en-GB" dirty="0" smtClean="0"/>
              <a:t>.” </a:t>
            </a:r>
            <a:r>
              <a:rPr lang="en-GB" i="1" dirty="0" smtClean="0"/>
              <a:t>(BIRCH and CEDAR APs)</a:t>
            </a:r>
          </a:p>
          <a:p>
            <a:pPr marL="0" indent="0">
              <a:buNone/>
            </a:pPr>
            <a:endParaRPr lang="en-GB" i="1" dirty="0" smtClean="0"/>
          </a:p>
          <a:p>
            <a:pPr>
              <a:defRPr/>
            </a:pPr>
            <a:r>
              <a:rPr lang="en-US" sz="1800" dirty="0" smtClean="0"/>
              <a:t>Many support </a:t>
            </a:r>
            <a:r>
              <a:rPr lang="en-US" sz="1800" dirty="0"/>
              <a:t>explicit F2F </a:t>
            </a:r>
            <a:r>
              <a:rPr lang="en-US" sz="1800" dirty="0" smtClean="0"/>
              <a:t>only, yet designate </a:t>
            </a:r>
            <a:r>
              <a:rPr lang="en-US" sz="1800" dirty="0"/>
              <a:t>RAs in </a:t>
            </a:r>
            <a:r>
              <a:rPr lang="en-US" sz="1800" dirty="0" smtClean="0"/>
              <a:t>different </a:t>
            </a:r>
            <a:r>
              <a:rPr lang="en-US" sz="1800" dirty="0"/>
              <a:t>ways</a:t>
            </a:r>
          </a:p>
          <a:p>
            <a:pPr>
              <a:defRPr/>
            </a:pPr>
            <a:r>
              <a:rPr lang="en-US" sz="1800" dirty="0" smtClean="0"/>
              <a:t>Video-supported and notary-public postal mail &amp; video</a:t>
            </a:r>
            <a:r>
              <a:rPr lang="en-US" sz="1800" dirty="0"/>
              <a:t>: BR, TR</a:t>
            </a:r>
          </a:p>
          <a:p>
            <a:pPr>
              <a:defRPr/>
            </a:pPr>
            <a:r>
              <a:rPr lang="en-US" sz="1800" dirty="0"/>
              <a:t>Government records: some TCS subscribers (universities with access to these databases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defRPr/>
            </a:pPr>
            <a:r>
              <a:rPr lang="en-US" sz="1800" dirty="0" err="1"/>
              <a:t>Kantara</a:t>
            </a:r>
            <a:r>
              <a:rPr lang="en-US" sz="1800" dirty="0"/>
              <a:t> </a:t>
            </a:r>
            <a:r>
              <a:rPr lang="en-US" sz="1800" dirty="0" err="1"/>
              <a:t>LoA</a:t>
            </a:r>
            <a:r>
              <a:rPr lang="en-US" sz="1800" dirty="0"/>
              <a:t> </a:t>
            </a:r>
            <a:r>
              <a:rPr lang="en-US" sz="1800" dirty="0" smtClean="0"/>
              <a:t>2: some </a:t>
            </a:r>
            <a:r>
              <a:rPr lang="en-US" sz="1800" dirty="0"/>
              <a:t>TCS countries (SE) for some of their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“The aim should be to stay within the 'bandwidth of trust' described in </a:t>
            </a:r>
            <a:r>
              <a:rPr lang="en-US" sz="1800" dirty="0" smtClean="0"/>
              <a:t>the current </a:t>
            </a:r>
            <a:r>
              <a:rPr lang="en-US" sz="1800" dirty="0"/>
              <a:t>text: between the (possibly worthless) notary-public </a:t>
            </a:r>
            <a:r>
              <a:rPr lang="en-US" sz="1800" dirty="0" smtClean="0"/>
              <a:t>attestations, and </a:t>
            </a:r>
            <a:r>
              <a:rPr lang="en-US" sz="1800" dirty="0"/>
              <a:t>the more trusted real in-person hand-shake vetting</a:t>
            </a:r>
            <a:r>
              <a:rPr lang="en-US" sz="1800" dirty="0" smtClean="0"/>
              <a:t>.”</a:t>
            </a:r>
          </a:p>
          <a:p>
            <a:pPr marL="0" indent="0">
              <a:buNone/>
            </a:pPr>
            <a:r>
              <a:rPr lang="en-US" sz="1800" dirty="0"/>
              <a:t>“If appropriate compensatory controls are in place and we can </a:t>
            </a:r>
            <a:r>
              <a:rPr lang="en-US" sz="1800" dirty="0" smtClean="0"/>
              <a:t>protect same-person continuity </a:t>
            </a:r>
            <a:r>
              <a:rPr lang="en-US" sz="1800" dirty="0"/>
              <a:t>(non-reassignment) as well as traceability, it </a:t>
            </a:r>
            <a:r>
              <a:rPr lang="en-US" sz="1800" dirty="0" smtClean="0"/>
              <a:t>should </a:t>
            </a:r>
            <a:r>
              <a:rPr lang="en-US" sz="1800" dirty="0"/>
              <a:t>be viable. Compensatory controls have some 'hard' </a:t>
            </a:r>
            <a:r>
              <a:rPr lang="en-US" sz="1800" dirty="0" smtClean="0"/>
              <a:t>requirements in </a:t>
            </a:r>
            <a:r>
              <a:rPr lang="en-US" sz="1800" dirty="0"/>
              <a:t>the model process described in the </a:t>
            </a:r>
            <a:r>
              <a:rPr lang="en-US" sz="1800" dirty="0" smtClean="0"/>
              <a:t>Wiki:”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http://wiki.eugridpma.org/Main/VettingModelGuidelines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is important that this be described and reviewed in each case, </a:t>
            </a:r>
            <a:r>
              <a:rPr lang="en-US" sz="1800" dirty="0" smtClean="0"/>
              <a:t>so the </a:t>
            </a:r>
            <a:r>
              <a:rPr lang="en-US" sz="1800" dirty="0"/>
              <a:t>proposal is that "The following is also considered to be </a:t>
            </a:r>
            <a:r>
              <a:rPr lang="en-US" sz="1800" dirty="0" smtClean="0"/>
              <a:t>an acceptable </a:t>
            </a:r>
            <a:r>
              <a:rPr lang="en-US" sz="1800" dirty="0"/>
              <a:t>process for implementing method 2 - if so acceptably </a:t>
            </a:r>
            <a:r>
              <a:rPr lang="en-US" sz="1800" dirty="0" smtClean="0"/>
              <a:t>documented in </a:t>
            </a:r>
            <a:r>
              <a:rPr lang="en-US" sz="1800" dirty="0"/>
              <a:t>the CP/CPS and endorsed by the accrediting </a:t>
            </a:r>
            <a:r>
              <a:rPr lang="en-US" sz="1800" dirty="0" smtClean="0"/>
              <a:t>PMA”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014452" y="147484"/>
            <a:ext cx="390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Closing soon …</a:t>
            </a:r>
            <a:endParaRPr lang="en-US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Credential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71550"/>
            <a:ext cx="8133121" cy="3876675"/>
          </a:xfrm>
        </p:spPr>
        <p:txBody>
          <a:bodyPr/>
          <a:lstStyle/>
          <a:p>
            <a:r>
              <a:rPr lang="en-US" dirty="0" smtClean="0"/>
              <a:t>In easing access to e-Infrastructures </a:t>
            </a:r>
            <a:r>
              <a:rPr lang="en-US" dirty="0" err="1" smtClean="0"/>
              <a:t>incrasingly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credential management systems appear: </a:t>
            </a:r>
            <a:br>
              <a:rPr lang="en-US" dirty="0" smtClean="0"/>
            </a:br>
            <a:r>
              <a:rPr lang="en-US" dirty="0" err="1" smtClean="0"/>
              <a:t>UnityIDM</a:t>
            </a:r>
            <a:r>
              <a:rPr lang="en-US" dirty="0" smtClean="0"/>
              <a:t>, </a:t>
            </a:r>
            <a:r>
              <a:rPr lang="en-US" dirty="0" err="1" smtClean="0"/>
              <a:t>MyProxy</a:t>
            </a:r>
            <a:r>
              <a:rPr lang="en-US" dirty="0" smtClean="0"/>
              <a:t> hosting, AARC’s Master Portals, …</a:t>
            </a:r>
          </a:p>
          <a:p>
            <a:r>
              <a:rPr lang="en-US" dirty="0" smtClean="0"/>
              <a:t>Issuing Authorities promoting PKP guidelines (e.g. RCauth.eu) need framework to assess explicitly-connected portals</a:t>
            </a:r>
          </a:p>
          <a:p>
            <a:endParaRPr lang="en-US" dirty="0"/>
          </a:p>
          <a:p>
            <a:r>
              <a:rPr lang="en-US" dirty="0" smtClean="0"/>
              <a:t>Guidance on what constitutes an</a:t>
            </a:r>
            <a:br>
              <a:rPr lang="en-US" dirty="0" smtClean="0"/>
            </a:br>
            <a:r>
              <a:rPr lang="en-US" dirty="0" smtClean="0"/>
              <a:t>‘acceptable’ credential store</a:t>
            </a:r>
          </a:p>
          <a:p>
            <a:r>
              <a:rPr lang="en-US" dirty="0" smtClean="0"/>
              <a:t>Guidance for operators on</a:t>
            </a:r>
            <a:br>
              <a:rPr lang="en-US" dirty="0" smtClean="0"/>
            </a:br>
            <a:r>
              <a:rPr lang="en-US" dirty="0" smtClean="0"/>
              <a:t>‘community best practice’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3" y="2891299"/>
            <a:ext cx="3145708" cy="2003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417" y="4525603"/>
            <a:ext cx="7588103" cy="369332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https://wiki.eugridpma.org/Main/CredStoreOperationsGuideline</a:t>
            </a:r>
          </a:p>
        </p:txBody>
      </p:sp>
    </p:spTree>
    <p:extLst>
      <p:ext uri="{BB962C8B-B14F-4D97-AF65-F5344CB8AC3E}">
        <p14:creationId xmlns:p14="http://schemas.microsoft.com/office/powerpoint/2010/main" val="24932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4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Sirtfi and R&amp;E federation assurance</a:t>
            </a:r>
            <a:endParaRPr lang="en-US" dirty="0">
              <a:solidFill>
                <a:srgbClr val="F6791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57777" y="1406054"/>
            <a:ext cx="4879898" cy="1948554"/>
            <a:chOff x="5463008" y="2297129"/>
            <a:chExt cx="6519884" cy="2734751"/>
          </a:xfrm>
        </p:grpSpPr>
        <p:sp>
          <p:nvSpPr>
            <p:cNvPr id="6" name="TextBox 5"/>
            <p:cNvSpPr txBox="1"/>
            <p:nvPr/>
          </p:nvSpPr>
          <p:spPr>
            <a:xfrm>
              <a:off x="10080913" y="4016780"/>
              <a:ext cx="884943" cy="101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dirty="0">
                  <a:solidFill>
                    <a:srgbClr val="003959"/>
                  </a:solidFill>
                  <a:latin typeface="FontAwesome"/>
                  <a:cs typeface="FontAwesome"/>
                </a:rPr>
                <a:t></a:t>
              </a:r>
              <a:endParaRPr lang="en-US" sz="4100" dirty="0">
                <a:solidFill>
                  <a:srgbClr val="003959"/>
                </a:solidFill>
                <a:latin typeface="FontAwesome"/>
                <a:cs typeface="FontAwesome"/>
              </a:endParaRP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10728653" y="3208137"/>
              <a:ext cx="1254239" cy="1024092"/>
            </a:xfrm>
            <a:prstGeom prst="cloudCallout">
              <a:avLst>
                <a:gd name="adj1" fmla="val -41153"/>
                <a:gd name="adj2" fmla="val 63834"/>
              </a:avLst>
            </a:prstGeom>
            <a:noFill/>
            <a:ln>
              <a:solidFill>
                <a:srgbClr val="05304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All I need is one identity…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70093" y="3662585"/>
              <a:ext cx="2567455" cy="1351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Federation 3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63008" y="2777240"/>
              <a:ext cx="2337470" cy="129498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>
                  <a:solidFill>
                    <a:srgbClr val="003959"/>
                  </a:solidFill>
                </a:rPr>
                <a:t>Federation 1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676680" y="2297129"/>
              <a:ext cx="2303625" cy="13425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800" dirty="0">
                  <a:solidFill>
                    <a:srgbClr val="003959"/>
                  </a:solidFill>
                </a:rPr>
                <a:t>Federation 2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42333" y="302082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261741" y="2408565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43166" y="3311968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449756" y="4324603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858571" y="2824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147537" y="4083220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53604" y="3279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957634" y="310449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126754" y="316131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708636" y="3832584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687276" y="2724821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542291" y="4215368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755442" y="3589458"/>
              <a:ext cx="578531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177913" y="3700895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78815" y="2774584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  <a:endParaRPr lang="en-US" sz="800" dirty="0">
                <a:solidFill>
                  <a:srgbClr val="003959"/>
                </a:solidFill>
              </a:endParaRPr>
            </a:p>
          </p:txBody>
        </p:sp>
        <p:sp>
          <p:nvSpPr>
            <p:cNvPr id="26" name="Cloud 25"/>
            <p:cNvSpPr/>
            <p:nvPr/>
          </p:nvSpPr>
          <p:spPr>
            <a:xfrm>
              <a:off x="6378150" y="2774604"/>
              <a:ext cx="3482453" cy="1542965"/>
            </a:xfrm>
            <a:prstGeom prst="cloud">
              <a:avLst/>
            </a:prstGeom>
            <a:solidFill>
              <a:schemeClr val="accent2">
                <a:lumMod val="40000"/>
                <a:lumOff val="60000"/>
                <a:alpha val="47000"/>
              </a:schemeClr>
            </a:solidFill>
            <a:ln>
              <a:solidFill>
                <a:srgbClr val="00395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3959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1324" y="3357050"/>
              <a:ext cx="1042957" cy="229451"/>
            </a:xfrm>
            <a:prstGeom prst="rect">
              <a:avLst/>
            </a:prstGeom>
          </p:spPr>
        </p:pic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33377" y="3903106"/>
            <a:ext cx="8181975" cy="729623"/>
          </a:xfrm>
          <a:solidFill>
            <a:srgbClr val="ED7D3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Clearly an inviting vector of </a:t>
            </a:r>
            <a:r>
              <a:rPr lang="en-US" sz="2400" dirty="0">
                <a:solidFill>
                  <a:schemeClr val="bg1"/>
                </a:solidFill>
              </a:rPr>
              <a:t>attack</a:t>
            </a:r>
            <a:r>
              <a:rPr lang="is-IS" sz="2400" dirty="0">
                <a:solidFill>
                  <a:schemeClr val="bg1"/>
                </a:solidFill>
              </a:rPr>
              <a:t>… 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dirty="0">
                <a:solidFill>
                  <a:schemeClr val="bg1"/>
                </a:solidFill>
              </a:rPr>
              <a:t>uckily</a:t>
            </a:r>
            <a:r>
              <a:rPr lang="en-US" sz="2400" dirty="0">
                <a:solidFill>
                  <a:schemeClr val="bg1"/>
                </a:solidFill>
              </a:rPr>
              <a:t>, this was noticed several years ago!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5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698" b="-8698"/>
          <a:stretch>
            <a:fillRect/>
          </a:stretch>
        </p:blipFill>
        <p:spPr>
          <a:xfrm>
            <a:off x="1269912" y="1062769"/>
            <a:ext cx="6425296" cy="371105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4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</a:t>
            </a:r>
            <a:r>
              <a:rPr lang="en-US" dirty="0" smtClean="0"/>
              <a:t>more on Sirtfi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9771" y="2057452"/>
            <a:ext cx="299103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https://refeds.org/</a:t>
            </a:r>
            <a:r>
              <a:rPr lang="en-US" sz="1600" b="1" dirty="0">
                <a:solidFill>
                  <a:srgbClr val="FFFFFF"/>
                </a:solidFill>
              </a:rPr>
              <a:t>sirtfi 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86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R&amp;E developments on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REFEDS Assurance WG</a:t>
            </a:r>
          </a:p>
          <a:p>
            <a:pPr lvl="1"/>
            <a:r>
              <a:rPr lang="en-US" dirty="0" smtClean="0"/>
              <a:t>Baseline comes out of Mikael’s AARC work</a:t>
            </a:r>
          </a:p>
          <a:p>
            <a:pPr lvl="1"/>
            <a:r>
              <a:rPr lang="en-US" dirty="0" smtClean="0"/>
              <a:t>Permit IdPs to assert individual elements (‘wireframe doc’)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docs.google.com/document/d/15v65wJvRwTSQKViep_gGuEvxLl3UJbaOX5o9eLtsyBI/edit</a:t>
            </a:r>
          </a:p>
          <a:p>
            <a:r>
              <a:rPr lang="en-US" dirty="0" smtClean="0"/>
              <a:t>EGI ad-hoc assurance evolution</a:t>
            </a:r>
          </a:p>
          <a:p>
            <a:pPr lvl="1"/>
            <a:r>
              <a:rPr lang="en-US" dirty="0" smtClean="0"/>
              <a:t>Use cases identified for several levels – needs alignment</a:t>
            </a:r>
          </a:p>
          <a:p>
            <a:pPr lvl="1"/>
            <a:r>
              <a:rPr lang="en-US" dirty="0" smtClean="0"/>
              <a:t>There is a noted difference between ‘open guest IdPs’ and controlled university IdPs, but these cannot be identified now</a:t>
            </a:r>
          </a:p>
          <a:p>
            <a:pPr lvl="1"/>
            <a:r>
              <a:rPr lang="en-US" dirty="0" smtClean="0"/>
              <a:t>UKAMS publishes </a:t>
            </a:r>
            <a:r>
              <a:rPr lang="en-US" dirty="0" err="1" smtClean="0"/>
              <a:t>UnitedID</a:t>
            </a:r>
            <a:r>
              <a:rPr lang="en-US" dirty="0" smtClean="0"/>
              <a:t> to </a:t>
            </a:r>
            <a:r>
              <a:rPr lang="en-US" dirty="0" err="1" smtClean="0"/>
              <a:t>edugain</a:t>
            </a:r>
            <a:r>
              <a:rPr lang="en-US" dirty="0" smtClean="0"/>
              <a:t>: ‘</a:t>
            </a:r>
            <a:r>
              <a:rPr lang="en-US" dirty="0" err="1" smtClean="0"/>
              <a:t>edugain</a:t>
            </a:r>
            <a:r>
              <a:rPr lang="en-US" dirty="0" smtClean="0"/>
              <a:t>’ is not enough</a:t>
            </a:r>
          </a:p>
          <a:p>
            <a:pPr lvl="1"/>
            <a:r>
              <a:rPr lang="en-US" dirty="0" smtClean="0"/>
              <a:t>But hardly any need for &gt;&gt;BIRCH </a:t>
            </a:r>
            <a:r>
              <a:rPr lang="en-US" dirty="0" err="1" smtClean="0"/>
              <a:t>LoA</a:t>
            </a:r>
            <a:r>
              <a:rPr lang="en-US" dirty="0" smtClean="0"/>
              <a:t> (only some biomed cases)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24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IPv6 status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continuous v6 CRL monitor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1800" dirty="0">
                <a:solidFill>
                  <a:srgbClr val="990000"/>
                </a:solidFill>
              </a:rPr>
              <a:t>http://cvmfs-6.ndgf.org/ipv6/overview.php</a:t>
            </a:r>
            <a:r>
              <a:rPr lang="en-GB" sz="1800" dirty="0" smtClean="0">
                <a:solidFill>
                  <a:srgbClr val="990000"/>
                </a:solidFill>
              </a:rPr>
              <a:t/>
            </a:r>
            <a:br>
              <a:rPr lang="en-GB" sz="1800" dirty="0" smtClean="0">
                <a:solidFill>
                  <a:srgbClr val="990000"/>
                </a:solidFill>
              </a:rPr>
            </a:br>
            <a:r>
              <a:rPr lang="en-GB" sz="1800" dirty="0" smtClean="0"/>
              <a:t>  </a:t>
            </a:r>
            <a:endParaRPr lang="en-GB" dirty="0" smtClean="0"/>
          </a:p>
          <a:p>
            <a:r>
              <a:rPr lang="en-GB" dirty="0" smtClean="0"/>
              <a:t>43</a:t>
            </a:r>
            <a:r>
              <a:rPr lang="en-GB" dirty="0" smtClean="0"/>
              <a:t> </a:t>
            </a:r>
            <a:r>
              <a:rPr lang="en-GB" dirty="0" smtClean="0"/>
              <a:t>CAs offer working v6 CRL</a:t>
            </a:r>
          </a:p>
          <a:p>
            <a:pPr lvl="1"/>
            <a:r>
              <a:rPr lang="en-GB" dirty="0" smtClean="0"/>
              <a:t>but: also 2-4 CAs that give AAAA record but the GET fails …</a:t>
            </a:r>
          </a:p>
          <a:p>
            <a:pPr lvl="1"/>
            <a:r>
              <a:rPr lang="en-GB" dirty="0" smtClean="0"/>
              <a:t>Still </a:t>
            </a:r>
            <a:r>
              <a:rPr lang="en-GB" dirty="0" smtClean="0"/>
              <a:t>52 </a:t>
            </a:r>
            <a:r>
              <a:rPr lang="en-GB" dirty="0" smtClean="0"/>
              <a:t>broken endpoints support only legacy IP</a:t>
            </a:r>
          </a:p>
          <a:p>
            <a:pPr lvl="1"/>
            <a:r>
              <a:rPr lang="en-GB" dirty="0" smtClean="0"/>
              <a:t>dl.igtf.net can act as v6 source-of-last-resort</a:t>
            </a:r>
          </a:p>
          <a:p>
            <a:endParaRPr lang="en-GB" dirty="0" smtClean="0"/>
          </a:p>
          <a:p>
            <a:r>
              <a:rPr lang="en-GB" sz="1800" dirty="0" smtClean="0"/>
              <a:t>fetch-crlv3 v3.0.10+ has an explicit mode to force-enable IPv6 also for older </a:t>
            </a:r>
            <a:r>
              <a:rPr lang="en-GB" sz="1800" dirty="0" err="1" smtClean="0"/>
              <a:t>perl</a:t>
            </a:r>
            <a:r>
              <a:rPr lang="en-GB" sz="1800" dirty="0" smtClean="0"/>
              <a:t> versions</a:t>
            </a:r>
          </a:p>
          <a:p>
            <a:pPr lvl="1"/>
            <a:r>
              <a:rPr lang="en-US" sz="1600" dirty="0" smtClean="0"/>
              <a:t>Added option "--inet6glue" and "inet6glue" </a:t>
            </a:r>
            <a:r>
              <a:rPr lang="en-US" sz="1600" dirty="0" err="1" smtClean="0"/>
              <a:t>config</a:t>
            </a:r>
            <a:r>
              <a:rPr lang="en-US" sz="1600" dirty="0" smtClean="0"/>
              <a:t> setting to load the Net::INET6Glue </a:t>
            </a:r>
            <a:r>
              <a:rPr lang="en-US" sz="1600" dirty="0" err="1" smtClean="0"/>
              <a:t>perl</a:t>
            </a:r>
            <a:r>
              <a:rPr lang="en-US" sz="1600" dirty="0" smtClean="0"/>
              <a:t> module (if it is available) to use IPv6 connections in LWP to download CRLs</a:t>
            </a:r>
            <a:endParaRPr lang="en-GB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and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990000"/>
                </a:solidFill>
              </a:rPr>
              <a:t>‘We </a:t>
            </a:r>
            <a:r>
              <a:rPr lang="en-US" sz="1800" b="1" dirty="0">
                <a:solidFill>
                  <a:srgbClr val="990000"/>
                </a:solidFill>
              </a:rPr>
              <a:t>do have a story to tell, but in practice we're not telling </a:t>
            </a:r>
            <a:r>
              <a:rPr lang="en-US" sz="1800" b="1" dirty="0" smtClean="0">
                <a:solidFill>
                  <a:srgbClr val="990000"/>
                </a:solidFill>
              </a:rPr>
              <a:t>it’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Worthwhile </a:t>
            </a:r>
            <a:r>
              <a:rPr lang="en-US" sz="1800" dirty="0"/>
              <a:t>topics in the short term would be: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new assurance level specification - Jens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onboarding of new CAs, like </a:t>
            </a:r>
            <a:r>
              <a:rPr lang="en-US" sz="1800" dirty="0" err="1"/>
              <a:t>Darkmatter</a:t>
            </a:r>
            <a:r>
              <a:rPr lang="en-US" sz="1800" dirty="0"/>
              <a:t> and </a:t>
            </a:r>
            <a:r>
              <a:rPr lang="en-US" sz="1800" dirty="0" err="1" smtClean="0"/>
              <a:t>RCauth</a:t>
            </a:r>
            <a:endParaRPr lang="en-US" sz="1800" dirty="0"/>
          </a:p>
          <a:p>
            <a:r>
              <a:rPr lang="en-US" sz="1800" dirty="0" smtClean="0"/>
              <a:t>new </a:t>
            </a:r>
            <a:r>
              <a:rPr lang="en-US" sz="1800" dirty="0"/>
              <a:t>use cases and RIs that use the </a:t>
            </a:r>
            <a:r>
              <a:rPr lang="en-US" sz="1800" dirty="0" err="1"/>
              <a:t>LoA</a:t>
            </a:r>
            <a:r>
              <a:rPr lang="en-US" sz="1800" dirty="0"/>
              <a:t> </a:t>
            </a:r>
            <a:r>
              <a:rPr lang="en-US" sz="1800" dirty="0" smtClean="0"/>
              <a:t>levels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At </a:t>
            </a:r>
            <a:r>
              <a:rPr lang="en-US" sz="1800" i="1" dirty="0"/>
              <a:t>least </a:t>
            </a:r>
            <a:r>
              <a:rPr lang="en-US" sz="1800" dirty="0"/>
              <a:t>Jens, </a:t>
            </a:r>
            <a:r>
              <a:rPr lang="en-US" sz="1800" dirty="0" err="1" smtClean="0"/>
              <a:t>IanN</a:t>
            </a:r>
            <a:r>
              <a:rPr lang="en-US" sz="1800" dirty="0" smtClean="0"/>
              <a:t>, </a:t>
            </a:r>
            <a:r>
              <a:rPr lang="en-US" sz="1800" dirty="0"/>
              <a:t>and Jules are willing to help with (some </a:t>
            </a:r>
            <a:r>
              <a:rPr lang="en-US" sz="1800" dirty="0" smtClean="0"/>
              <a:t>of) these </a:t>
            </a:r>
            <a:r>
              <a:rPr lang="en-US" sz="1800" dirty="0"/>
              <a:t>efforts. Other concrete actions for </a:t>
            </a:r>
            <a:r>
              <a:rPr lang="en-US" sz="1800" dirty="0" smtClean="0"/>
              <a:t>volunteers </a:t>
            </a:r>
            <a:r>
              <a:rPr lang="en-US" sz="1800" dirty="0"/>
              <a:t>pick-up:</a:t>
            </a:r>
          </a:p>
          <a:p>
            <a:r>
              <a:rPr lang="en-US" sz="1800" dirty="0" smtClean="0"/>
              <a:t>white </a:t>
            </a:r>
            <a:r>
              <a:rPr lang="en-US" sz="1800" dirty="0"/>
              <a:t>paper on the assurance model (or more)</a:t>
            </a:r>
          </a:p>
          <a:p>
            <a:r>
              <a:rPr lang="en-US" sz="1800" dirty="0" smtClean="0"/>
              <a:t>create </a:t>
            </a:r>
            <a:r>
              <a:rPr lang="en-US" sz="1800" dirty="0"/>
              <a:t>a Wikipedia entry for IGTF (it's only mentioned now in a </a:t>
            </a:r>
            <a:r>
              <a:rPr lang="en-US" sz="1800" dirty="0" smtClean="0"/>
              <a:t>lemma </a:t>
            </a:r>
            <a:r>
              <a:rPr lang="en-US" sz="1800" dirty="0"/>
              <a:t>on federation written by Rainer </a:t>
            </a:r>
            <a:r>
              <a:rPr lang="en-US" sz="1800" dirty="0" err="1"/>
              <a:t>Hoerbe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and </a:t>
            </a:r>
            <a:r>
              <a:rPr lang="en-US" sz="1800" b="1" dirty="0"/>
              <a:t>we should update the IGTF entry on the REFEDS </a:t>
            </a:r>
            <a:r>
              <a:rPr lang="en-US" sz="1800" b="1" dirty="0" smtClean="0"/>
              <a:t>Wiki</a:t>
            </a:r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26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IGTF related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Redundancy of operations and ROBAB proof-ness</a:t>
            </a:r>
          </a:p>
          <a:p>
            <a:endParaRPr lang="en-US" dirty="0" smtClean="0"/>
          </a:p>
          <a:p>
            <a:r>
              <a:rPr lang="en-US" dirty="0" smtClean="0"/>
              <a:t>Web site updates and infrastructure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Upcoming meetings</a:t>
            </a:r>
            <a:endParaRPr lang="en-GB" dirty="0"/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more details,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www.eugridpma.org/meetings/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but meanwhile: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EUGridPMA (membership) status</a:t>
            </a:r>
          </a:p>
          <a:p>
            <a:pPr lvl="1">
              <a:defRPr/>
            </a:pPr>
            <a:r>
              <a:rPr lang="en-US" sz="1400" dirty="0"/>
              <a:t>New &amp; coming CAs: RCauth.eu/AARC CILogon-like TTS; </a:t>
            </a:r>
            <a:r>
              <a:rPr lang="en-US" sz="1400" dirty="0" err="1"/>
              <a:t>DarkMatter</a:t>
            </a:r>
            <a:endParaRPr lang="en-US" sz="14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GFD.</a:t>
            </a:r>
            <a:r>
              <a:rPr lang="en-US" sz="1800" strike="sngStrike" dirty="0" smtClean="0"/>
              <a:t>225</a:t>
            </a:r>
            <a:r>
              <a:rPr lang="en-US" sz="1800" dirty="0" smtClean="0"/>
              <a:t> </a:t>
            </a:r>
            <a:r>
              <a:rPr lang="en-US" sz="1800" dirty="0"/>
              <a:t>OGF Certificate Profile and OGF News</a:t>
            </a:r>
          </a:p>
          <a:p>
            <a:pPr>
              <a:defRPr/>
            </a:pPr>
            <a:r>
              <a:rPr lang="en-US" sz="1800" dirty="0"/>
              <a:t>Model implementations for video-supported vetting</a:t>
            </a:r>
          </a:p>
          <a:p>
            <a:pPr>
              <a:defRPr/>
            </a:pPr>
            <a:r>
              <a:rPr lang="en-US" sz="1800" dirty="0" smtClean="0"/>
              <a:t>Guidelines </a:t>
            </a:r>
            <a:r>
              <a:rPr lang="en-US" sz="1800" dirty="0"/>
              <a:t>on Trusted Credential </a:t>
            </a:r>
            <a:r>
              <a:rPr lang="en-US" sz="1800" dirty="0" smtClean="0"/>
              <a:t>Stores &amp; (finally) on-line CAs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Dissemination </a:t>
            </a:r>
            <a:r>
              <a:rPr lang="en-US" sz="1800" dirty="0"/>
              <a:t>and </a:t>
            </a:r>
            <a:r>
              <a:rPr lang="en-US" sz="1800" dirty="0" smtClean="0"/>
              <a:t>impact</a:t>
            </a:r>
          </a:p>
          <a:p>
            <a:pPr>
              <a:defRPr/>
            </a:pPr>
            <a:r>
              <a:rPr lang="en-US" sz="1800" dirty="0" smtClean="0"/>
              <a:t>Related activities: Sirtfi &amp; REFEDS Assurance WG</a:t>
            </a:r>
          </a:p>
          <a:p>
            <a:pPr>
              <a:defRPr/>
            </a:pPr>
            <a:r>
              <a:rPr lang="en-US" sz="1800" dirty="0" smtClean="0"/>
              <a:t>Misc. updated for the IGTF infrastructure</a:t>
            </a:r>
          </a:p>
          <a:p>
            <a:pPr marL="0" indent="0">
              <a:buNone/>
              <a:defRPr/>
            </a:pPr>
            <a:endParaRPr lang="en-GB" sz="18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 smtClean="0">
                <a:solidFill>
                  <a:srgbClr val="990000"/>
                </a:solidFill>
              </a:rPr>
              <a:t>See the IGTF All Hands summary: </a:t>
            </a:r>
            <a:r>
              <a:rPr lang="en-GB" sz="1800" b="1" i="1" dirty="0" smtClean="0">
                <a:solidFill>
                  <a:srgbClr val="990000"/>
                </a:solidFill>
              </a:rPr>
              <a:t>https</a:t>
            </a:r>
            <a:r>
              <a:rPr lang="en-GB" sz="1800" b="1" i="1" dirty="0">
                <a:solidFill>
                  <a:srgbClr val="990000"/>
                </a:solidFill>
              </a:rPr>
              <a:t>://</a:t>
            </a:r>
            <a:r>
              <a:rPr lang="en-GB" sz="1800" b="1" i="1" dirty="0" smtClean="0">
                <a:solidFill>
                  <a:srgbClr val="990000"/>
                </a:solidFill>
              </a:rPr>
              <a:t>www.eugridpma.org/meetings/2016-09/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Upcoming events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200" y="996553"/>
            <a:ext cx="8040688" cy="3556397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en-GB" altLang="en-US" i="1" dirty="0" smtClean="0"/>
          </a:p>
          <a:p>
            <a:pPr marL="0" indent="0">
              <a:buFont typeface="Symbol" pitchFamily="18" charset="2"/>
              <a:buNone/>
            </a:pPr>
            <a:r>
              <a:rPr lang="en-GB" altLang="en-US" i="1" dirty="0" smtClean="0"/>
              <a:t>REFEDS, CERN, Geneva	November 28</a:t>
            </a:r>
            <a:endParaRPr lang="en-GB" altLang="en-US" b="1" dirty="0" smtClean="0">
              <a:solidFill>
                <a:srgbClr val="990000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en-GB" altLang="en-US" b="1" dirty="0" smtClean="0">
              <a:solidFill>
                <a:srgbClr val="990000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en-GB" altLang="en-US" b="1" dirty="0" smtClean="0">
                <a:solidFill>
                  <a:srgbClr val="990000"/>
                </a:solidFill>
              </a:rPr>
              <a:t>EUGridPMA 39, Florence	Jan 30 – Feb 1, 2017</a:t>
            </a:r>
          </a:p>
          <a:p>
            <a:pPr marL="0" indent="0">
              <a:buFont typeface="Symbol" pitchFamily="18" charset="2"/>
              <a:buNone/>
            </a:pPr>
            <a:endParaRPr lang="en-GB" altLang="en-US" i="1" dirty="0" smtClean="0"/>
          </a:p>
          <a:p>
            <a:pPr marL="0" indent="0">
              <a:buFont typeface="Symbol" pitchFamily="18" charset="2"/>
              <a:buNone/>
            </a:pPr>
            <a:r>
              <a:rPr lang="en-GB" altLang="en-US" i="1" dirty="0" smtClean="0"/>
              <a:t>APGridPMA, Taipei		March 6 (tbc) 2017</a:t>
            </a:r>
          </a:p>
          <a:p>
            <a:pPr marL="0" indent="0">
              <a:buFont typeface="Symbol" pitchFamily="18" charset="2"/>
              <a:buNone/>
            </a:pPr>
            <a:endParaRPr lang="en-GB" altLang="en-US" b="1" dirty="0" smtClean="0">
              <a:solidFill>
                <a:srgbClr val="990000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en-GB" altLang="en-US" b="1" dirty="0" smtClean="0">
                <a:solidFill>
                  <a:srgbClr val="990000"/>
                </a:solidFill>
              </a:rPr>
              <a:t>EUGridPMA 40, Ljubljana	May 8 – 10, 2017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63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davidg\EUGridPMA\Presentations\images\map-pma-emea-afr-gis-fedauth-20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14" y="1376176"/>
            <a:ext cx="6393891" cy="37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1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26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of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28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EU member states (all except LU, MT)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+ AM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CH, DZ, EG,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GE, IR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KE, PK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RU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strike="sngStrike" dirty="0" smtClean="0">
                <a:solidFill>
                  <a:srgbClr val="008000"/>
                </a:solidFill>
                <a:latin typeface="Lucida Sans" pitchFamily="34" charset="0"/>
              </a:rPr>
              <a:t>SY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TR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UA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CERN (</a:t>
            </a:r>
            <a:r>
              <a:rPr lang="en-US" sz="1800" dirty="0" err="1" smtClean="0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TCS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(EU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QV (BM)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773738" y="4398169"/>
            <a:ext cx="3213100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000066"/>
                </a:solidFill>
                <a:latin typeface="Lucida Sans" pitchFamily="34" charset="0"/>
              </a:rPr>
              <a:t>In progress</a:t>
            </a:r>
            <a:endParaRPr lang="en-US" b="1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TZ, AE</a:t>
            </a:r>
            <a:endParaRPr lang="en-US" sz="1600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974" y="4452461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47+4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8148638" cy="3876675"/>
          </a:xfrm>
        </p:spPr>
        <p:txBody>
          <a:bodyPr/>
          <a:lstStyle/>
          <a:p>
            <a:r>
              <a:rPr lang="en-GB" sz="2000" dirty="0" smtClean="0"/>
              <a:t>Responsiveness challenges for some members</a:t>
            </a:r>
          </a:p>
          <a:p>
            <a:pPr lvl="1"/>
            <a:r>
              <a:rPr lang="en-GB" sz="1600" dirty="0" smtClean="0"/>
              <a:t>JUNET CA – suspended</a:t>
            </a:r>
          </a:p>
          <a:p>
            <a:pPr lvl="1"/>
            <a:r>
              <a:rPr lang="en-GB" sz="1600" dirty="0" smtClean="0"/>
              <a:t>HIAST CA – temporarily withdrawn for operational reasons</a:t>
            </a:r>
          </a:p>
          <a:p>
            <a:r>
              <a:rPr lang="en-GB" sz="2000" dirty="0" smtClean="0"/>
              <a:t>Identity providers: both reduction and growth</a:t>
            </a:r>
          </a:p>
          <a:p>
            <a:pPr lvl="1"/>
            <a:r>
              <a:rPr lang="en-GB" sz="1600" dirty="0" smtClean="0"/>
              <a:t>New CA in Kenya (by the NREN KENET) classic on-line CA</a:t>
            </a:r>
          </a:p>
          <a:p>
            <a:pPr lvl="1"/>
            <a:r>
              <a:rPr lang="en-GB" sz="1600" dirty="0" smtClean="0"/>
              <a:t>New CA from CERN: IOTA (scoped) CA</a:t>
            </a:r>
          </a:p>
          <a:p>
            <a:pPr lvl="1"/>
            <a:r>
              <a:rPr lang="en-GB" sz="1600" dirty="0" smtClean="0"/>
              <a:t>New CA for e-</a:t>
            </a:r>
            <a:r>
              <a:rPr lang="en-GB" sz="1600" dirty="0" err="1" smtClean="0"/>
              <a:t>Infras</a:t>
            </a:r>
            <a:r>
              <a:rPr lang="en-GB" sz="1600" dirty="0" smtClean="0"/>
              <a:t>: RCauth.eu IOTA </a:t>
            </a:r>
            <a:r>
              <a:rPr lang="en-GB" sz="1600" dirty="0" smtClean="0"/>
              <a:t>CA (“for those who cannot use TCS”)</a:t>
            </a:r>
            <a:endParaRPr lang="en-GB" sz="1600" dirty="0" smtClean="0"/>
          </a:p>
          <a:p>
            <a:pPr lvl="1"/>
            <a:r>
              <a:rPr lang="en-GB" sz="1600" dirty="0" smtClean="0"/>
              <a:t>Upcoming CA for UAE: </a:t>
            </a:r>
            <a:r>
              <a:rPr lang="en-GB" sz="1600" dirty="0" err="1" smtClean="0"/>
              <a:t>DarkMatter</a:t>
            </a:r>
            <a:endParaRPr lang="en-GB" sz="1600" dirty="0" smtClean="0"/>
          </a:p>
          <a:p>
            <a:r>
              <a:rPr lang="en-GB" sz="2000" dirty="0" smtClean="0"/>
              <a:t>Self-audit review</a:t>
            </a:r>
          </a:p>
          <a:p>
            <a:pPr lvl="1"/>
            <a:r>
              <a:rPr lang="en-GB" sz="1600" dirty="0" smtClean="0"/>
              <a:t>Cosmin </a:t>
            </a:r>
            <a:r>
              <a:rPr lang="en-GB" sz="1600" dirty="0" err="1" smtClean="0"/>
              <a:t>Nistor</a:t>
            </a:r>
            <a:r>
              <a:rPr lang="en-GB" sz="1600" dirty="0" smtClean="0"/>
              <a:t> as review coordinator</a:t>
            </a:r>
          </a:p>
          <a:p>
            <a:pPr lvl="1"/>
            <a:r>
              <a:rPr lang="en-GB" sz="1600" dirty="0" smtClean="0"/>
              <a:t>Self-audits progressing </a:t>
            </a:r>
            <a:br>
              <a:rPr lang="en-GB" sz="1600" dirty="0" smtClean="0"/>
            </a:br>
            <a:r>
              <a:rPr lang="en-GB" sz="1600" dirty="0" smtClean="0"/>
              <a:t>on schedule for most CAs</a:t>
            </a:r>
          </a:p>
          <a:p>
            <a:pPr lvl="1"/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12" y="3341717"/>
            <a:ext cx="3114008" cy="14152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570" y="1032246"/>
            <a:ext cx="8181975" cy="385201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&amp;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VOMS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RCauth.eu</a:t>
            </a:r>
            <a:br>
              <a:rPr lang="en-US" dirty="0"/>
            </a:br>
            <a:r>
              <a:rPr lang="en-US" sz="2000" i="1" dirty="0"/>
              <a:t>white-label CA for the AARC CILogon-like TTS Pilot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82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2814807"/>
            <a:ext cx="3742611" cy="18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6" y="1079500"/>
            <a:ext cx="8427719" cy="3721100"/>
          </a:xfrm>
        </p:spPr>
        <p:txBody>
          <a:bodyPr>
            <a:noAutofit/>
          </a:bodyPr>
          <a:lstStyle/>
          <a:p>
            <a:r>
              <a:rPr lang="en-US" sz="1400" dirty="0" smtClean="0"/>
              <a:t>Users could enroll directly, but are in practice using a Master Portal/Credential Manager</a:t>
            </a:r>
          </a:p>
          <a:p>
            <a:r>
              <a:rPr lang="en-US" sz="1400" dirty="0" smtClean="0"/>
              <a:t>The credential manager is </a:t>
            </a:r>
            <a:r>
              <a:rPr lang="en-US" sz="1400" i="1" dirty="0" smtClean="0"/>
              <a:t>explicitly trusted</a:t>
            </a:r>
            <a:r>
              <a:rPr lang="en-US" sz="1400" dirty="0" smtClean="0"/>
              <a:t> by the </a:t>
            </a:r>
            <a:r>
              <a:rPr lang="en-US" sz="1400" dirty="0" err="1" smtClean="0"/>
              <a:t>RCauth</a:t>
            </a:r>
            <a:r>
              <a:rPr lang="en-US" sz="1400" dirty="0" smtClean="0"/>
              <a:t> CA service</a:t>
            </a:r>
          </a:p>
          <a:p>
            <a:pPr lvl="1"/>
            <a:r>
              <a:rPr lang="en-US" sz="1200" dirty="0" smtClean="0"/>
              <a:t>exchange of OIDC client secret to authenticate</a:t>
            </a:r>
          </a:p>
          <a:p>
            <a:pPr lvl="1"/>
            <a:r>
              <a:rPr lang="en-US" sz="1200" dirty="0" smtClean="0"/>
              <a:t>‘need to know’: (master) portals will hold user credentials, and we need to protect users per the PKP Guidelines</a:t>
            </a:r>
          </a:p>
          <a:p>
            <a:r>
              <a:rPr lang="en-US" sz="1400" dirty="0" smtClean="0"/>
              <a:t>CA web server checks the incoming assertions from the IdP filter</a:t>
            </a:r>
          </a:p>
          <a:p>
            <a:pPr lvl="1"/>
            <a:r>
              <a:rPr lang="en-US" sz="1200" dirty="0" smtClean="0"/>
              <a:t>Uses CILogon/OAuth4MP software based on the Shibboleth SAML implementation over server-side TLS</a:t>
            </a:r>
          </a:p>
          <a:p>
            <a:pPr lvl="1"/>
            <a:r>
              <a:rPr lang="en-US" sz="1200" dirty="0" smtClean="0"/>
              <a:t>Connected for now to the SURFconext WAYF</a:t>
            </a:r>
          </a:p>
          <a:p>
            <a:pPr lvl="1"/>
            <a:r>
              <a:rPr lang="en-US" sz="1200" dirty="0" smtClean="0"/>
              <a:t>… and yes, we check the SAML signature ;-)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6791C"/>
                </a:solidFill>
              </a:rPr>
              <a:t>When moving to wider support of eduGAIN</a:t>
            </a:r>
          </a:p>
          <a:p>
            <a:r>
              <a:rPr lang="en-US" sz="1400" dirty="0" smtClean="0"/>
              <a:t>WAYF IdP filter check the incoming SAML2Int </a:t>
            </a:r>
          </a:p>
          <a:p>
            <a:pPr lvl="1"/>
            <a:r>
              <a:rPr lang="en-US" sz="1200" dirty="0" smtClean="0"/>
              <a:t>Use multi-domain WAYF over server-side TLS</a:t>
            </a:r>
          </a:p>
          <a:p>
            <a:pPr lvl="1"/>
            <a:r>
              <a:rPr lang="en-US" sz="1200" dirty="0" smtClean="0"/>
              <a:t>Based on </a:t>
            </a:r>
            <a:r>
              <a:rPr lang="en-US" sz="1200" dirty="0" err="1" smtClean="0"/>
              <a:t>SimpleSAMLphp</a:t>
            </a:r>
            <a:r>
              <a:rPr lang="en-US" sz="1200" dirty="0" smtClean="0"/>
              <a:t> </a:t>
            </a:r>
            <a:r>
              <a:rPr lang="en-US" sz="1200" dirty="0" err="1" smtClean="0"/>
              <a:t>implemenation</a:t>
            </a:r>
            <a:r>
              <a:rPr lang="en-US" sz="1200" dirty="0" smtClean="0"/>
              <a:t> with custom filters</a:t>
            </a:r>
          </a:p>
          <a:p>
            <a:pPr lvl="1"/>
            <a:r>
              <a:rPr lang="en-US" sz="1200" dirty="0" smtClean="0"/>
              <a:t>… and yes, also here we’ll check the SAML signature</a:t>
            </a:r>
          </a:p>
          <a:p>
            <a:r>
              <a:rPr lang="en-US" sz="1400" dirty="0" smtClean="0"/>
              <a:t>FIMS IdPs: leverage existing infrastructures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and issuance [4.2]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LCG IOTA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33" y="3872306"/>
            <a:ext cx="8040688" cy="65792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Specific Identifier Only Trust Assurance CA – adds ‘VO membership’ constraints internally to fit with current state of e-Infrastructures and wLCG sites*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1" y="714720"/>
            <a:ext cx="5700057" cy="31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6218" y="4857016"/>
            <a:ext cx="7127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http://lcg-ca.web.cern.ch/lcg-ca/doc/WLCG-CERN-IOTA-statement-MB.pdf</a:t>
            </a:r>
          </a:p>
        </p:txBody>
      </p:sp>
    </p:spTree>
    <p:extLst>
      <p:ext uri="{BB962C8B-B14F-4D97-AF65-F5344CB8AC3E}">
        <p14:creationId xmlns:p14="http://schemas.microsoft.com/office/powerpoint/2010/main" val="23220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issues from </a:t>
            </a:r>
            <a:br>
              <a:rPr lang="en-US" dirty="0" smtClean="0"/>
            </a:br>
            <a:r>
              <a:rPr lang="en-US" dirty="0" smtClean="0"/>
              <a:t>the IGTF ALL HANDS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GFD</a:t>
            </a:r>
            <a:r>
              <a:rPr lang="en-US" dirty="0" smtClean="0"/>
              <a:t>.!(225)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‘really’ almost done – Jens also picked the last nits: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About to be published soon now …</a:t>
            </a:r>
            <a:br>
              <a:rPr lang="en-US" dirty="0" smtClean="0"/>
            </a:br>
            <a:r>
              <a:rPr lang="en-US" i="1" dirty="0" smtClean="0"/>
              <a:t>and Jens is now anyway the OGF VP of Standards </a:t>
            </a:r>
            <a:r>
              <a:rPr lang="en-US" i="1" dirty="0" smtClean="0"/>
              <a:t>…</a:t>
            </a:r>
          </a:p>
          <a:p>
            <a:r>
              <a:rPr lang="en-US" dirty="0" smtClean="0"/>
              <a:t>But the number has been taken by another spec right now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Also there the reviews should probably check compliance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97" y="1497575"/>
            <a:ext cx="563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3287" y="48565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>
                <a:solidFill>
                  <a:srgbClr val="003F5E"/>
                </a:solidFill>
              </a:rPr>
              <a:t>https://www.overleaf.com/646373kvfmwn</a:t>
            </a:r>
          </a:p>
        </p:txBody>
      </p:sp>
    </p:spTree>
    <p:extLst>
      <p:ext uri="{BB962C8B-B14F-4D97-AF65-F5344CB8AC3E}">
        <p14:creationId xmlns:p14="http://schemas.microsoft.com/office/powerpoint/2010/main" val="25922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98950</TotalTime>
  <Words>1140</Words>
  <Application>Microsoft Office PowerPoint</Application>
  <PresentationFormat>On-screen Show (16:9)</PresentationFormat>
  <Paragraphs>172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eugridpma</vt:lpstr>
      <vt:lpstr>EUGridPMA  Status and Current Trends and some IGTF topics  October 2016 TAGPMA24 meeting  David Groep, Nikhef &amp; EUGridPMA</vt:lpstr>
      <vt:lpstr>EUGridPMA Topics</vt:lpstr>
      <vt:lpstr>Geographical coverage of the EUGridPMA</vt:lpstr>
      <vt:lpstr>Membership and other changes</vt:lpstr>
      <vt:lpstr>RCauth.eu white-label CA for the AARC CILogon-like TTS Pilot</vt:lpstr>
      <vt:lpstr>Enrolment and issuance [4.2]</vt:lpstr>
      <vt:lpstr>CERN LCG IOTA CA</vt:lpstr>
      <vt:lpstr>Broader issues from  the IGTF ALL HANDS meeting</vt:lpstr>
      <vt:lpstr>GFD.!(225)</vt:lpstr>
      <vt:lpstr>Video-supported vetting</vt:lpstr>
      <vt:lpstr>Evolution of guidance</vt:lpstr>
      <vt:lpstr>Trusted Credential Stores</vt:lpstr>
      <vt:lpstr>Sirtfi and R&amp;E federation assurance</vt:lpstr>
      <vt:lpstr>Find out more on Sirtfi</vt:lpstr>
      <vt:lpstr>More R&amp;E developments on assurance</vt:lpstr>
      <vt:lpstr>IPv6 status</vt:lpstr>
      <vt:lpstr>Dissemination and outreach</vt:lpstr>
      <vt:lpstr>Other IGTF related topics</vt:lpstr>
      <vt:lpstr>Upcoming meetings</vt:lpstr>
      <vt:lpstr>Upcoming events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790</cp:revision>
  <dcterms:created xsi:type="dcterms:W3CDTF">2004-04-13T08:36:56Z</dcterms:created>
  <dcterms:modified xsi:type="dcterms:W3CDTF">2016-10-25T17:44:04Z</dcterms:modified>
</cp:coreProperties>
</file>