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225" r:id="rId2"/>
  </p:sldMasterIdLst>
  <p:notesMasterIdLst>
    <p:notesMasterId r:id="rId16"/>
  </p:notesMasterIdLst>
  <p:handoutMasterIdLst>
    <p:handoutMasterId r:id="rId17"/>
  </p:handoutMasterIdLst>
  <p:sldIdLst>
    <p:sldId id="256" r:id="rId3"/>
    <p:sldId id="281" r:id="rId4"/>
    <p:sldId id="346" r:id="rId5"/>
    <p:sldId id="315" r:id="rId6"/>
    <p:sldId id="387" r:id="rId7"/>
    <p:sldId id="369" r:id="rId8"/>
    <p:sldId id="371" r:id="rId9"/>
    <p:sldId id="372" r:id="rId10"/>
    <p:sldId id="314" r:id="rId11"/>
    <p:sldId id="316" r:id="rId12"/>
    <p:sldId id="389" r:id="rId13"/>
    <p:sldId id="313" r:id="rId14"/>
    <p:sldId id="388" r:id="rId15"/>
  </p:sldIdLst>
  <p:sldSz cx="9144000" cy="6858000" type="screen4x3"/>
  <p:notesSz cx="7099300" cy="10234613"/>
  <p:defaultTextStyle>
    <a:defPPr>
      <a:defRPr lang="es-ES"/>
    </a:defPPr>
    <a:lvl1pPr algn="ctr" rtl="0" fontAlgn="base">
      <a:spcBef>
        <a:spcPct val="0"/>
      </a:spcBef>
      <a:spcAft>
        <a:spcPct val="0"/>
      </a:spcAft>
      <a:defRPr sz="2000" kern="1200">
        <a:solidFill>
          <a:schemeClr val="tx1"/>
        </a:solidFill>
        <a:latin typeface="Verdana" pitchFamily="34" charset="0"/>
        <a:ea typeface="+mn-ea"/>
        <a:cs typeface="+mn-cs"/>
      </a:defRPr>
    </a:lvl1pPr>
    <a:lvl2pPr marL="457200" algn="ctr" rtl="0" fontAlgn="base">
      <a:spcBef>
        <a:spcPct val="0"/>
      </a:spcBef>
      <a:spcAft>
        <a:spcPct val="0"/>
      </a:spcAft>
      <a:defRPr sz="2000" kern="1200">
        <a:solidFill>
          <a:schemeClr val="tx1"/>
        </a:solidFill>
        <a:latin typeface="Verdana" pitchFamily="34" charset="0"/>
        <a:ea typeface="+mn-ea"/>
        <a:cs typeface="+mn-cs"/>
      </a:defRPr>
    </a:lvl2pPr>
    <a:lvl3pPr marL="914400" algn="ctr" rtl="0" fontAlgn="base">
      <a:spcBef>
        <a:spcPct val="0"/>
      </a:spcBef>
      <a:spcAft>
        <a:spcPct val="0"/>
      </a:spcAft>
      <a:defRPr sz="2000" kern="1200">
        <a:solidFill>
          <a:schemeClr val="tx1"/>
        </a:solidFill>
        <a:latin typeface="Verdana" pitchFamily="34" charset="0"/>
        <a:ea typeface="+mn-ea"/>
        <a:cs typeface="+mn-cs"/>
      </a:defRPr>
    </a:lvl3pPr>
    <a:lvl4pPr marL="1371600" algn="ctr" rtl="0" fontAlgn="base">
      <a:spcBef>
        <a:spcPct val="0"/>
      </a:spcBef>
      <a:spcAft>
        <a:spcPct val="0"/>
      </a:spcAft>
      <a:defRPr sz="2000" kern="1200">
        <a:solidFill>
          <a:schemeClr val="tx1"/>
        </a:solidFill>
        <a:latin typeface="Verdana" pitchFamily="34" charset="0"/>
        <a:ea typeface="+mn-ea"/>
        <a:cs typeface="+mn-cs"/>
      </a:defRPr>
    </a:lvl4pPr>
    <a:lvl5pPr marL="1828800" algn="ctr"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F5E"/>
    <a:srgbClr val="990000"/>
    <a:srgbClr val="000066"/>
    <a:srgbClr val="FFFFFF"/>
    <a:srgbClr val="FF0000"/>
    <a:srgbClr val="000099"/>
    <a:srgbClr val="F8F8F8"/>
    <a:srgbClr val="3333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76" autoAdjust="0"/>
    <p:restoredTop sz="94737" autoAdjust="0"/>
  </p:normalViewPr>
  <p:slideViewPr>
    <p:cSldViewPr snapToGrid="0">
      <p:cViewPr varScale="1">
        <p:scale>
          <a:sx n="92" d="100"/>
          <a:sy n="92" d="100"/>
        </p:scale>
        <p:origin x="-2448"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3" name="Rectangle 3"/>
          <p:cNvSpPr>
            <a:spLocks noGrp="1" noChangeArrowheads="1"/>
          </p:cNvSpPr>
          <p:nvPr>
            <p:ph type="dt" sz="quarter" idx="1"/>
          </p:nvPr>
        </p:nvSpPr>
        <p:spPr bwMode="auto">
          <a:xfrm>
            <a:off x="4022725"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n-GB"/>
          </a:p>
        </p:txBody>
      </p:sp>
      <p:sp>
        <p:nvSpPr>
          <p:cNvPr id="92164" name="Rectangle 4"/>
          <p:cNvSpPr>
            <a:spLocks noGrp="1" noChangeArrowheads="1"/>
          </p:cNvSpPr>
          <p:nvPr>
            <p:ph type="ftr" sz="quarter" idx="2"/>
          </p:nvPr>
        </p:nvSpPr>
        <p:spPr bwMode="auto">
          <a:xfrm>
            <a:off x="0"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5" name="Rectangle 5"/>
          <p:cNvSpPr>
            <a:spLocks noGrp="1" noChangeArrowheads="1"/>
          </p:cNvSpPr>
          <p:nvPr>
            <p:ph type="sldNum" sz="quarter" idx="3"/>
          </p:nvPr>
        </p:nvSpPr>
        <p:spPr bwMode="auto">
          <a:xfrm>
            <a:off x="4022725"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767E252A-B0F2-4B77-8C7A-CCD99C84423F}" type="slidenum">
              <a:rPr lang="en-GB"/>
              <a:pPr>
                <a:defRPr/>
              </a:pPr>
              <a:t>‹#›</a:t>
            </a:fld>
            <a:endParaRPr lang="en-GB"/>
          </a:p>
        </p:txBody>
      </p:sp>
    </p:spTree>
    <p:extLst>
      <p:ext uri="{BB962C8B-B14F-4D97-AF65-F5344CB8AC3E}">
        <p14:creationId xmlns:p14="http://schemas.microsoft.com/office/powerpoint/2010/main" val="3711654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47" name="Rectangle 3"/>
          <p:cNvSpPr>
            <a:spLocks noGrp="1" noChangeArrowheads="1"/>
          </p:cNvSpPr>
          <p:nvPr>
            <p:ph type="dt" idx="1"/>
          </p:nvPr>
        </p:nvSpPr>
        <p:spPr bwMode="auto">
          <a:xfrm>
            <a:off x="4024313" y="0"/>
            <a:ext cx="3074987"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s-ES"/>
          </a:p>
        </p:txBody>
      </p:sp>
      <p:sp>
        <p:nvSpPr>
          <p:cNvPr id="36868"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150" name="Rectangle 6"/>
          <p:cNvSpPr>
            <a:spLocks noGrp="1" noChangeArrowheads="1"/>
          </p:cNvSpPr>
          <p:nvPr>
            <p:ph type="ftr" sz="quarter" idx="4"/>
          </p:nvPr>
        </p:nvSpPr>
        <p:spPr bwMode="auto">
          <a:xfrm>
            <a:off x="0" y="9723438"/>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51" name="Rectangle 7"/>
          <p:cNvSpPr>
            <a:spLocks noGrp="1" noChangeArrowheads="1"/>
          </p:cNvSpPr>
          <p:nvPr>
            <p:ph type="sldNum" sz="quarter" idx="5"/>
          </p:nvPr>
        </p:nvSpPr>
        <p:spPr bwMode="auto">
          <a:xfrm>
            <a:off x="4024313" y="9723438"/>
            <a:ext cx="3074987"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EE1FA4EF-7505-4E35-8F9C-A588B570EA91}" type="slidenum">
              <a:rPr lang="es-ES"/>
              <a:pPr>
                <a:defRPr/>
              </a:pPr>
              <a:t>‹#›</a:t>
            </a:fld>
            <a:endParaRPr lang="es-ES"/>
          </a:p>
        </p:txBody>
      </p:sp>
    </p:spTree>
    <p:extLst>
      <p:ext uri="{BB962C8B-B14F-4D97-AF65-F5344CB8AC3E}">
        <p14:creationId xmlns:p14="http://schemas.microsoft.com/office/powerpoint/2010/main" val="2370134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2000">
                <a:solidFill>
                  <a:schemeClr val="tx1"/>
                </a:solidFill>
                <a:latin typeface="Verdana" pitchFamily="34" charset="0"/>
              </a:defRPr>
            </a:lvl1pPr>
            <a:lvl2pPr marL="742950" indent="-285750" defTabSz="955675" eaLnBrk="0" hangingPunct="0">
              <a:defRPr sz="2000">
                <a:solidFill>
                  <a:schemeClr val="tx1"/>
                </a:solidFill>
                <a:latin typeface="Verdana" pitchFamily="34" charset="0"/>
              </a:defRPr>
            </a:lvl2pPr>
            <a:lvl3pPr marL="1143000" indent="-228600" defTabSz="955675" eaLnBrk="0" hangingPunct="0">
              <a:defRPr sz="2000">
                <a:solidFill>
                  <a:schemeClr val="tx1"/>
                </a:solidFill>
                <a:latin typeface="Verdana" pitchFamily="34" charset="0"/>
              </a:defRPr>
            </a:lvl3pPr>
            <a:lvl4pPr marL="1600200" indent="-228600" defTabSz="955675" eaLnBrk="0" hangingPunct="0">
              <a:defRPr sz="2000">
                <a:solidFill>
                  <a:schemeClr val="tx1"/>
                </a:solidFill>
                <a:latin typeface="Verdana" pitchFamily="34" charset="0"/>
              </a:defRPr>
            </a:lvl4pPr>
            <a:lvl5pPr marL="2057400" indent="-228600" defTabSz="955675" eaLnBrk="0" hangingPunct="0">
              <a:defRPr sz="2000">
                <a:solidFill>
                  <a:schemeClr val="tx1"/>
                </a:solidFill>
                <a:latin typeface="Verdana" pitchFamily="34" charset="0"/>
              </a:defRPr>
            </a:lvl5pPr>
            <a:lvl6pPr marL="2514600" indent="-228600" algn="ctr" defTabSz="955675" eaLnBrk="0" fontAlgn="base" hangingPunct="0">
              <a:spcBef>
                <a:spcPct val="0"/>
              </a:spcBef>
              <a:spcAft>
                <a:spcPct val="0"/>
              </a:spcAft>
              <a:defRPr sz="2000">
                <a:solidFill>
                  <a:schemeClr val="tx1"/>
                </a:solidFill>
                <a:latin typeface="Verdana" pitchFamily="34" charset="0"/>
              </a:defRPr>
            </a:lvl6pPr>
            <a:lvl7pPr marL="2971800" indent="-228600" algn="ctr" defTabSz="955675" eaLnBrk="0" fontAlgn="base" hangingPunct="0">
              <a:spcBef>
                <a:spcPct val="0"/>
              </a:spcBef>
              <a:spcAft>
                <a:spcPct val="0"/>
              </a:spcAft>
              <a:defRPr sz="2000">
                <a:solidFill>
                  <a:schemeClr val="tx1"/>
                </a:solidFill>
                <a:latin typeface="Verdana" pitchFamily="34" charset="0"/>
              </a:defRPr>
            </a:lvl7pPr>
            <a:lvl8pPr marL="3429000" indent="-228600" algn="ctr" defTabSz="955675" eaLnBrk="0" fontAlgn="base" hangingPunct="0">
              <a:spcBef>
                <a:spcPct val="0"/>
              </a:spcBef>
              <a:spcAft>
                <a:spcPct val="0"/>
              </a:spcAft>
              <a:defRPr sz="2000">
                <a:solidFill>
                  <a:schemeClr val="tx1"/>
                </a:solidFill>
                <a:latin typeface="Verdana" pitchFamily="34" charset="0"/>
              </a:defRPr>
            </a:lvl8pPr>
            <a:lvl9pPr marL="3886200" indent="-228600" algn="ctr" defTabSz="955675" eaLnBrk="0" fontAlgn="base" hangingPunct="0">
              <a:spcBef>
                <a:spcPct val="0"/>
              </a:spcBef>
              <a:spcAft>
                <a:spcPct val="0"/>
              </a:spcAft>
              <a:defRPr sz="2000">
                <a:solidFill>
                  <a:schemeClr val="tx1"/>
                </a:solidFill>
                <a:latin typeface="Verdana" pitchFamily="34" charset="0"/>
              </a:defRPr>
            </a:lvl9pPr>
          </a:lstStyle>
          <a:p>
            <a:pPr eaLnBrk="1" hangingPunct="1"/>
            <a:fld id="{2AE45085-B309-424B-897C-B0C619473069}" type="slidenum">
              <a:rPr lang="es-ES" sz="1200" smtClean="0">
                <a:latin typeface="Times New Roman" pitchFamily="18" charset="0"/>
              </a:rPr>
              <a:pPr eaLnBrk="1" hangingPunct="1"/>
              <a:t>1</a:t>
            </a:fld>
            <a:endParaRPr lang="es-ES" sz="1200" smtClean="0">
              <a:latin typeface="Times New Roman" pitchFamily="18" charset="0"/>
            </a:endParaRPr>
          </a:p>
        </p:txBody>
      </p:sp>
      <p:sp>
        <p:nvSpPr>
          <p:cNvPr id="37891" name="Rectangle 2"/>
          <p:cNvSpPr>
            <a:spLocks noGrp="1" noRot="1" noChangeAspect="1" noChangeArrowheads="1" noTextEdit="1"/>
          </p:cNvSpPr>
          <p:nvPr>
            <p:ph type="sldImg"/>
          </p:nvPr>
        </p:nvSpPr>
        <p:spPr>
          <a:xfrm>
            <a:off x="993775" y="768350"/>
            <a:ext cx="5114925" cy="3836988"/>
          </a:xfrm>
          <a:solidFill>
            <a:srgbClr val="FFFFFF"/>
          </a:solidFill>
          <a:ln/>
        </p:spPr>
      </p:sp>
      <p:sp>
        <p:nvSpPr>
          <p:cNvPr id="37892" name="Rectangle 3"/>
          <p:cNvSpPr>
            <a:spLocks noGrp="1" noChangeArrowheads="1"/>
          </p:cNvSpPr>
          <p:nvPr>
            <p:ph type="body" idx="1"/>
          </p:nvPr>
        </p:nvSpPr>
        <p:spPr>
          <a:xfrm>
            <a:off x="944563" y="4859338"/>
            <a:ext cx="5208587" cy="4610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2000">
                <a:solidFill>
                  <a:schemeClr val="tx1"/>
                </a:solidFill>
                <a:latin typeface="Verdana" pitchFamily="34" charset="0"/>
              </a:defRPr>
            </a:lvl1pPr>
            <a:lvl2pPr marL="742950" indent="-285750" defTabSz="955675" eaLnBrk="0" hangingPunct="0">
              <a:defRPr sz="2000">
                <a:solidFill>
                  <a:schemeClr val="tx1"/>
                </a:solidFill>
                <a:latin typeface="Verdana" pitchFamily="34" charset="0"/>
              </a:defRPr>
            </a:lvl2pPr>
            <a:lvl3pPr marL="1143000" indent="-228600" defTabSz="955675" eaLnBrk="0" hangingPunct="0">
              <a:defRPr sz="2000">
                <a:solidFill>
                  <a:schemeClr val="tx1"/>
                </a:solidFill>
                <a:latin typeface="Verdana" pitchFamily="34" charset="0"/>
              </a:defRPr>
            </a:lvl3pPr>
            <a:lvl4pPr marL="1600200" indent="-228600" defTabSz="955675" eaLnBrk="0" hangingPunct="0">
              <a:defRPr sz="2000">
                <a:solidFill>
                  <a:schemeClr val="tx1"/>
                </a:solidFill>
                <a:latin typeface="Verdana" pitchFamily="34" charset="0"/>
              </a:defRPr>
            </a:lvl4pPr>
            <a:lvl5pPr marL="2057400" indent="-228600" defTabSz="955675" eaLnBrk="0" hangingPunct="0">
              <a:defRPr sz="2000">
                <a:solidFill>
                  <a:schemeClr val="tx1"/>
                </a:solidFill>
                <a:latin typeface="Verdana" pitchFamily="34" charset="0"/>
              </a:defRPr>
            </a:lvl5pPr>
            <a:lvl6pPr marL="2514600" indent="-228600" algn="ctr" defTabSz="955675" eaLnBrk="0" fontAlgn="base" hangingPunct="0">
              <a:spcBef>
                <a:spcPct val="0"/>
              </a:spcBef>
              <a:spcAft>
                <a:spcPct val="0"/>
              </a:spcAft>
              <a:defRPr sz="2000">
                <a:solidFill>
                  <a:schemeClr val="tx1"/>
                </a:solidFill>
                <a:latin typeface="Verdana" pitchFamily="34" charset="0"/>
              </a:defRPr>
            </a:lvl6pPr>
            <a:lvl7pPr marL="2971800" indent="-228600" algn="ctr" defTabSz="955675" eaLnBrk="0" fontAlgn="base" hangingPunct="0">
              <a:spcBef>
                <a:spcPct val="0"/>
              </a:spcBef>
              <a:spcAft>
                <a:spcPct val="0"/>
              </a:spcAft>
              <a:defRPr sz="2000">
                <a:solidFill>
                  <a:schemeClr val="tx1"/>
                </a:solidFill>
                <a:latin typeface="Verdana" pitchFamily="34" charset="0"/>
              </a:defRPr>
            </a:lvl7pPr>
            <a:lvl8pPr marL="3429000" indent="-228600" algn="ctr" defTabSz="955675" eaLnBrk="0" fontAlgn="base" hangingPunct="0">
              <a:spcBef>
                <a:spcPct val="0"/>
              </a:spcBef>
              <a:spcAft>
                <a:spcPct val="0"/>
              </a:spcAft>
              <a:defRPr sz="2000">
                <a:solidFill>
                  <a:schemeClr val="tx1"/>
                </a:solidFill>
                <a:latin typeface="Verdana" pitchFamily="34" charset="0"/>
              </a:defRPr>
            </a:lvl8pPr>
            <a:lvl9pPr marL="3886200" indent="-228600" algn="ctr" defTabSz="955675" eaLnBrk="0" fontAlgn="base" hangingPunct="0">
              <a:spcBef>
                <a:spcPct val="0"/>
              </a:spcBef>
              <a:spcAft>
                <a:spcPct val="0"/>
              </a:spcAft>
              <a:defRPr sz="2000">
                <a:solidFill>
                  <a:schemeClr val="tx1"/>
                </a:solidFill>
                <a:latin typeface="Verdana" pitchFamily="34" charset="0"/>
              </a:defRPr>
            </a:lvl9pPr>
          </a:lstStyle>
          <a:p>
            <a:pPr eaLnBrk="1" hangingPunct="1"/>
            <a:fld id="{A1EC7B12-9C04-4698-9988-10F5537EA647}" type="slidenum">
              <a:rPr lang="en-GB" sz="1200" smtClean="0">
                <a:latin typeface="Times New Roman" pitchFamily="18" charset="0"/>
              </a:rPr>
              <a:pPr eaLnBrk="1" hangingPunct="1"/>
              <a:t>3</a:t>
            </a:fld>
            <a:endParaRPr lang="en-GB" sz="1200"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14"/>
          <p:cNvSpPr>
            <a:spLocks noChangeArrowheads="1"/>
          </p:cNvSpPr>
          <p:nvPr/>
        </p:nvSpPr>
        <p:spPr bwMode="auto">
          <a:xfrm>
            <a:off x="0" y="0"/>
            <a:ext cx="9144000" cy="6858000"/>
          </a:xfrm>
          <a:prstGeom prst="rect">
            <a:avLst/>
          </a:prstGeom>
          <a:gradFill rotWithShape="0">
            <a:gsLst>
              <a:gs pos="0">
                <a:schemeClr val="hlink"/>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4" name="Picture 18" descr="eugridpma-02v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1463" y="550863"/>
            <a:ext cx="6024562" cy="2560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3" name="Rectangle 17"/>
          <p:cNvSpPr>
            <a:spLocks noGrp="1" noChangeArrowheads="1"/>
          </p:cNvSpPr>
          <p:nvPr>
            <p:ph type="ctrTitle" sz="quarter"/>
          </p:nvPr>
        </p:nvSpPr>
        <p:spPr>
          <a:xfrm>
            <a:off x="685800" y="3810000"/>
            <a:ext cx="7772400" cy="2514600"/>
          </a:xfrm>
          <a:noFill/>
        </p:spPr>
        <p:txBody>
          <a:bodyPr lIns="91440" tIns="45720" rIns="91440" bIns="45720"/>
          <a:lstStyle>
            <a:lvl1pPr algn="ctr">
              <a:defRPr sz="4000"/>
            </a:lvl1pPr>
          </a:lstStyle>
          <a:p>
            <a:r>
              <a:rPr lang="en-GB"/>
              <a:t>Haga clic para modificar el estilo de título del patrón</a:t>
            </a:r>
          </a:p>
        </p:txBody>
      </p:sp>
    </p:spTree>
    <p:extLst>
      <p:ext uri="{BB962C8B-B14F-4D97-AF65-F5344CB8AC3E}">
        <p14:creationId xmlns:p14="http://schemas.microsoft.com/office/powerpoint/2010/main" val="84392690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8261324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2288" y="152400"/>
            <a:ext cx="2011362" cy="6311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52400"/>
            <a:ext cx="5881688" cy="6311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8081272"/>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000">
                <a:solidFill>
                  <a:schemeClr val="tx1"/>
                </a:solidFill>
                <a:latin typeface="Verdana" pitchFamily="34" charset="0"/>
              </a:defRPr>
            </a:lvl1pPr>
            <a:lvl2pPr marL="742950" indent="-285750" eaLnBrk="0" hangingPunct="0">
              <a:defRPr sz="2000">
                <a:solidFill>
                  <a:schemeClr val="tx1"/>
                </a:solidFill>
                <a:latin typeface="Verdana" pitchFamily="34" charset="0"/>
              </a:defRPr>
            </a:lvl2pPr>
            <a:lvl3pPr marL="1143000" indent="-228600" eaLnBrk="0" hangingPunct="0">
              <a:defRPr sz="2000">
                <a:solidFill>
                  <a:schemeClr val="tx1"/>
                </a:solidFill>
                <a:latin typeface="Verdana" pitchFamily="34" charset="0"/>
              </a:defRPr>
            </a:lvl3pPr>
            <a:lvl4pPr marL="1600200" indent="-228600" eaLnBrk="0" hangingPunct="0">
              <a:defRPr sz="2000">
                <a:solidFill>
                  <a:schemeClr val="tx1"/>
                </a:solidFill>
                <a:latin typeface="Verdana" pitchFamily="34" charset="0"/>
              </a:defRPr>
            </a:lvl4pPr>
            <a:lvl5pPr marL="2057400" indent="-228600" eaLnBrk="0" hangingPunct="0">
              <a:defRPr sz="2000">
                <a:solidFill>
                  <a:schemeClr val="tx1"/>
                </a:solidFill>
                <a:latin typeface="Verdana" pitchFamily="34" charset="0"/>
              </a:defRPr>
            </a:lvl5pPr>
            <a:lvl6pPr marL="2514600" indent="-228600" algn="ctr" eaLnBrk="0" fontAlgn="base" hangingPunct="0">
              <a:spcBef>
                <a:spcPct val="0"/>
              </a:spcBef>
              <a:spcAft>
                <a:spcPct val="0"/>
              </a:spcAft>
              <a:defRPr sz="2000">
                <a:solidFill>
                  <a:schemeClr val="tx1"/>
                </a:solidFill>
                <a:latin typeface="Verdana" pitchFamily="34" charset="0"/>
              </a:defRPr>
            </a:lvl6pPr>
            <a:lvl7pPr marL="2971800" indent="-228600" algn="ctr" eaLnBrk="0" fontAlgn="base" hangingPunct="0">
              <a:spcBef>
                <a:spcPct val="0"/>
              </a:spcBef>
              <a:spcAft>
                <a:spcPct val="0"/>
              </a:spcAft>
              <a:defRPr sz="2000">
                <a:solidFill>
                  <a:schemeClr val="tx1"/>
                </a:solidFill>
                <a:latin typeface="Verdana" pitchFamily="34" charset="0"/>
              </a:defRPr>
            </a:lvl7pPr>
            <a:lvl8pPr marL="3429000" indent="-228600" algn="ctr" eaLnBrk="0" fontAlgn="base" hangingPunct="0">
              <a:spcBef>
                <a:spcPct val="0"/>
              </a:spcBef>
              <a:spcAft>
                <a:spcPct val="0"/>
              </a:spcAft>
              <a:defRPr sz="2000">
                <a:solidFill>
                  <a:schemeClr val="tx1"/>
                </a:solidFill>
                <a:latin typeface="Verdana" pitchFamily="34" charset="0"/>
              </a:defRPr>
            </a:lvl8pPr>
            <a:lvl9pPr marL="3886200" indent="-228600" algn="ctr" eaLnBrk="0" fontAlgn="base" hangingPunct="0">
              <a:spcBef>
                <a:spcPct val="0"/>
              </a:spcBef>
              <a:spcAft>
                <a:spcPct val="0"/>
              </a:spcAft>
              <a:defRPr sz="2000">
                <a:solidFill>
                  <a:schemeClr val="tx1"/>
                </a:solidFill>
                <a:latin typeface="Verdana" pitchFamily="34" charset="0"/>
              </a:defRPr>
            </a:lvl9pPr>
          </a:lstStyle>
          <a:p>
            <a:pPr algn="l" eaLnBrk="1" hangingPunct="1">
              <a:defRPr/>
            </a:pPr>
            <a:endParaRPr lang="en-GB" sz="1800" smtClean="0">
              <a:solidFill>
                <a:srgbClr val="000000"/>
              </a:solidFill>
              <a:latin typeface="Calibri" pitchFamily="34" charset="0"/>
              <a:cs typeface="Arial" charset="0"/>
            </a:endParaRPr>
          </a:p>
        </p:txBody>
      </p:sp>
      <p:grpSp>
        <p:nvGrpSpPr>
          <p:cNvPr id="6" name="Group 21"/>
          <p:cNvGrpSpPr>
            <a:grpSpLocks/>
          </p:cNvGrpSpPr>
          <p:nvPr userDrawn="1"/>
        </p:nvGrpSpPr>
        <p:grpSpPr bwMode="auto">
          <a:xfrm>
            <a:off x="0" y="0"/>
            <a:ext cx="9215438" cy="1081088"/>
            <a:chOff x="-1" y="0"/>
            <a:chExt cx="9215440" cy="1081088"/>
          </a:xfrm>
        </p:grpSpPr>
        <p:sp>
          <p:nvSpPr>
            <p:cNvPr id="7" name="Rectangle 4"/>
            <p:cNvSpPr>
              <a:spLocks noChangeArrowheads="1"/>
            </p:cNvSpPr>
            <p:nvPr/>
          </p:nvSpPr>
          <p:spPr bwMode="auto">
            <a:xfrm>
              <a:off x="-1" y="0"/>
              <a:ext cx="9144002" cy="1044575"/>
            </a:xfrm>
            <a:prstGeom prst="rect">
              <a:avLst/>
            </a:prstGeom>
            <a:solidFill>
              <a:srgbClr val="0067B1"/>
            </a:solidFill>
            <a:ln w="9360">
              <a:solidFill>
                <a:srgbClr val="0067B1"/>
              </a:solidFill>
              <a:round/>
              <a:headEnd/>
              <a:tailEnd/>
            </a:ln>
          </p:spPr>
          <p:txBody>
            <a:bodyPr wrap="none" anchor="ctr"/>
            <a:lstStyle/>
            <a:p>
              <a:pPr algn="l"/>
              <a:endParaRPr lang="en-GB" sz="1800">
                <a:solidFill>
                  <a:srgbClr val="000000"/>
                </a:solidFill>
                <a:latin typeface="Calibri" pitchFamily="34" charset="0"/>
                <a:cs typeface="Arial" charset="0"/>
              </a:endParaRPr>
            </a:p>
          </p:txBody>
        </p:sp>
        <p:pic>
          <p:nvPicPr>
            <p:cNvPr id="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pPr algn="l"/>
              <a:endParaRPr lang="en-GB" sz="1800">
                <a:solidFill>
                  <a:srgbClr val="000000"/>
                </a:solidFill>
                <a:latin typeface="Calibri" pitchFamily="34" charset="0"/>
                <a:cs typeface="Arial" charset="0"/>
              </a:endParaRPr>
            </a:p>
          </p:txBody>
        </p:sp>
        <p:sp>
          <p:nvSpPr>
            <p:cNvPr id="10" name="Freeform 7"/>
            <p:cNvSpPr>
              <a:spLocks noChangeArrowheads="1"/>
            </p:cNvSpPr>
            <p:nvPr/>
          </p:nvSpPr>
          <p:spPr bwMode="auto">
            <a:xfrm>
              <a:off x="1619249" y="0"/>
              <a:ext cx="1800225" cy="979488"/>
            </a:xfrm>
            <a:custGeom>
              <a:avLst/>
              <a:gdLst>
                <a:gd name="T0" fmla="*/ 2147483647 w 5001"/>
                <a:gd name="T1" fmla="*/ 0 h 2721"/>
                <a:gd name="T2" fmla="*/ 2147483647 w 5001"/>
                <a:gd name="T3" fmla="*/ 2147483647 h 2721"/>
                <a:gd name="T4" fmla="*/ 0 w 5001"/>
                <a:gd name="T5" fmla="*/ 2147483647 h 2721"/>
                <a:gd name="T6" fmla="*/ 2147483647 w 5001"/>
                <a:gd name="T7" fmla="*/ 0 h 2721"/>
                <a:gd name="T8" fmla="*/ 2147483647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sp>
          <p:nvSpPr>
            <p:cNvPr id="11" name="Text Box 12"/>
            <p:cNvSpPr txBox="1">
              <a:spLocks noChangeArrowheads="1"/>
            </p:cNvSpPr>
            <p:nvPr/>
          </p:nvSpPr>
          <p:spPr bwMode="auto">
            <a:xfrm>
              <a:off x="1258887" y="0"/>
              <a:ext cx="7956552"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5pPr>
              <a:lvl6pPr marL="25146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6pPr>
              <a:lvl7pPr marL="29718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7pPr>
              <a:lvl8pPr marL="34290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8pPr>
              <a:lvl9pPr marL="38862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9pPr>
            </a:lstStyle>
            <a:p>
              <a:pPr algn="r" eaLnBrk="1" hangingPunct="1">
                <a:defRPr/>
              </a:pPr>
              <a:r>
                <a:rPr lang="en-GB" sz="3200" b="1" smtClean="0">
                  <a:solidFill>
                    <a:srgbClr val="FFFFFF"/>
                  </a:solidFill>
                  <a:latin typeface="Arial" charset="0"/>
                  <a:ea typeface="SimSun" pitchFamily="2" charset="-122"/>
                  <a:cs typeface="Arial" charset="0"/>
                </a:rPr>
                <a:t>EGI.eu</a:t>
              </a:r>
              <a:br>
                <a:rPr lang="en-GB" sz="3200" b="1" smtClean="0">
                  <a:solidFill>
                    <a:srgbClr val="FFFFFF"/>
                  </a:solidFill>
                  <a:latin typeface="Arial" charset="0"/>
                  <a:ea typeface="SimSun" pitchFamily="2" charset="-122"/>
                  <a:cs typeface="Arial" charset="0"/>
                </a:rPr>
              </a:br>
              <a:r>
                <a:rPr lang="en-GB" sz="3200" b="1" i="1" smtClean="0">
                  <a:solidFill>
                    <a:srgbClr val="FFFFFF"/>
                  </a:solidFill>
                  <a:latin typeface="Arial" charset="0"/>
                  <a:ea typeface="SimSun" pitchFamily="2" charset="-122"/>
                  <a:cs typeface="Arial" charset="0"/>
                </a:rPr>
                <a:t>European Grid Infrastructure</a:t>
              </a:r>
            </a:p>
          </p:txBody>
        </p:sp>
      </p:grpSp>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latin typeface="Arial" charset="0"/>
                <a:ea typeface="SimSun" pitchFamily="2" charset="-122"/>
                <a:cs typeface="Arial" charset="0"/>
              </a:rPr>
              <a:t>www.egi.eu</a:t>
            </a:r>
          </a:p>
        </p:txBody>
      </p:sp>
      <p:sp>
        <p:nvSpPr>
          <p:cNvPr id="15"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l">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latin typeface="Arial" charset="0"/>
                <a:ea typeface="SimSun" pitchFamily="2" charset="-122"/>
                <a:cs typeface="Arial" charset="0"/>
              </a:rPr>
              <a:t>EGI-InSPIRE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GB" noProof="0" smtClean="0"/>
              <a:t>Click to edit Master title style</a:t>
            </a:r>
            <a:endParaRPr lang="en-GB" noProof="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smtClean="0"/>
              <a:t>Click to edit Master subtitle style</a:t>
            </a:r>
            <a:endParaRPr lang="en-GB" noProof="0"/>
          </a:p>
        </p:txBody>
      </p:sp>
      <p:sp>
        <p:nvSpPr>
          <p:cNvPr id="16" name="Date Placeholder 3"/>
          <p:cNvSpPr>
            <a:spLocks noGrp="1"/>
          </p:cNvSpPr>
          <p:nvPr>
            <p:ph type="dt" sz="half" idx="10"/>
          </p:nvPr>
        </p:nvSpPr>
        <p:spPr/>
        <p:txBody>
          <a:bodyPr/>
          <a:lstStyle>
            <a:lvl1pPr>
              <a:defRPr>
                <a:solidFill>
                  <a:prstClr val="white"/>
                </a:solidFill>
                <a:latin typeface="Arial" pitchFamily="34" charset="0"/>
                <a:cs typeface="Arial" pitchFamily="34" charset="0"/>
              </a:defRPr>
            </a:lvl1pPr>
          </a:lstStyle>
          <a:p>
            <a:pPr>
              <a:defRPr/>
            </a:pPr>
            <a:endParaRPr lang="en-GB"/>
          </a:p>
        </p:txBody>
      </p:sp>
      <p:sp>
        <p:nvSpPr>
          <p:cNvPr id="17" name="Footer Placeholder 4"/>
          <p:cNvSpPr>
            <a:spLocks noGrp="1"/>
          </p:cNvSpPr>
          <p:nvPr>
            <p:ph type="ftr" sz="quarter" idx="11"/>
          </p:nvPr>
        </p:nvSpPr>
        <p:spPr/>
        <p:txBody>
          <a:bodyPr/>
          <a:lstStyle>
            <a:lvl1pPr>
              <a:defRPr>
                <a:solidFill>
                  <a:prstClr val="white"/>
                </a:solidFill>
                <a:latin typeface="Arial" pitchFamily="34" charset="0"/>
                <a:cs typeface="Arial" pitchFamily="34" charset="0"/>
              </a:defRPr>
            </a:lvl1pPr>
          </a:lstStyle>
          <a:p>
            <a:pPr>
              <a:defRPr/>
            </a:pPr>
            <a:endParaRPr lang="en-GB"/>
          </a:p>
        </p:txBody>
      </p:sp>
      <p:sp>
        <p:nvSpPr>
          <p:cNvPr id="18" name="Slide Number Placeholder 5"/>
          <p:cNvSpPr>
            <a:spLocks noGrp="1"/>
          </p:cNvSpPr>
          <p:nvPr>
            <p:ph type="sldNum" sz="quarter" idx="12"/>
          </p:nvPr>
        </p:nvSpPr>
        <p:spPr>
          <a:xfrm>
            <a:off x="6975475" y="6356350"/>
            <a:ext cx="2133600" cy="365125"/>
          </a:xfrm>
        </p:spPr>
        <p:txBody>
          <a:bodyPr/>
          <a:lstStyle>
            <a:lvl1pPr>
              <a:defRPr>
                <a:solidFill>
                  <a:prstClr val="white"/>
                </a:solidFill>
                <a:latin typeface="Arial" pitchFamily="34" charset="0"/>
                <a:cs typeface="Arial" pitchFamily="34" charset="0"/>
              </a:defRPr>
            </a:lvl1pPr>
          </a:lstStyle>
          <a:p>
            <a:pPr>
              <a:defRPr/>
            </a:pPr>
            <a:fld id="{63E9991A-FD11-4E68-B264-AFEB93F2087A}" type="slidenum">
              <a:rPr lang="en-GB"/>
              <a:pPr>
                <a:defRPr/>
              </a:pPr>
              <a:t>‹#›</a:t>
            </a:fld>
            <a:endParaRPr lang="en-GB"/>
          </a:p>
        </p:txBody>
      </p:sp>
    </p:spTree>
    <p:extLst>
      <p:ext uri="{BB962C8B-B14F-4D97-AF65-F5344CB8AC3E}">
        <p14:creationId xmlns:p14="http://schemas.microsoft.com/office/powerpoint/2010/main" val="3379445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GB" noProof="0" smtClean="0"/>
              <a:t>Click to edit Master title style</a:t>
            </a:r>
            <a:endParaRPr lang="en-GB" noProof="0"/>
          </a:p>
        </p:txBody>
      </p:sp>
      <p:sp>
        <p:nvSpPr>
          <p:cNvPr id="3" name="Content Placeholder 2"/>
          <p:cNvSpPr>
            <a:spLocks noGrp="1"/>
          </p:cNvSpPr>
          <p:nvPr>
            <p:ph idx="1"/>
          </p:nvPr>
        </p:nvSpPr>
        <p:spPr>
          <a:xfrm>
            <a:off x="611188" y="1412776"/>
            <a:ext cx="8075612"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1AD5B31-B0D6-4CBD-85E1-2036C8D54AA9}" type="slidenum">
              <a:rPr lang="en-GB"/>
              <a:pPr>
                <a:defRPr/>
              </a:pPr>
              <a:t>‹#›</a:t>
            </a:fld>
            <a:endParaRPr lang="en-GB"/>
          </a:p>
        </p:txBody>
      </p:sp>
    </p:spTree>
    <p:extLst>
      <p:ext uri="{BB962C8B-B14F-4D97-AF65-F5344CB8AC3E}">
        <p14:creationId xmlns:p14="http://schemas.microsoft.com/office/powerpoint/2010/main" val="134986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493EC83-1994-41F9-92EC-E466CF1BACA5}" type="slidenum">
              <a:rPr lang="en-US"/>
              <a:pPr>
                <a:defRPr/>
              </a:pPr>
              <a:t>‹#›</a:t>
            </a:fld>
            <a:endParaRPr lang="en-US" dirty="0"/>
          </a:p>
        </p:txBody>
      </p:sp>
    </p:spTree>
    <p:extLst>
      <p:ext uri="{BB962C8B-B14F-4D97-AF65-F5344CB8AC3E}">
        <p14:creationId xmlns:p14="http://schemas.microsoft.com/office/powerpoint/2010/main" val="11798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72049559"/>
      </p:ext>
    </p:extLst>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44870002"/>
      </p:ext>
    </p:extLst>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295400"/>
            <a:ext cx="3943350" cy="51689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33950" y="1295400"/>
            <a:ext cx="3944938" cy="51689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7201601"/>
      </p:ext>
    </p:extLst>
  </p:cSld>
  <p:clrMapOvr>
    <a:masterClrMapping/>
  </p:clrMapOvr>
  <p:transition spd="med"/>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0185517"/>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53891498"/>
      </p:ext>
    </p:extLst>
  </p:cSld>
  <p:clrMapOvr>
    <a:masterClrMapping/>
  </p:clrMapOvr>
  <p:transition spd="med"/>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776164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4406375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5230590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eugridpma.org/"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0"/>
            <a:ext cx="9144000" cy="2057400"/>
          </a:xfrm>
          <a:prstGeom prst="rect">
            <a:avLst/>
          </a:prstGeom>
          <a:gradFill rotWithShape="0">
            <a:gsLst>
              <a:gs pos="0">
                <a:schemeClr val="hlink"/>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1027" name="Picture 20" descr="eugridpma-02v03trozo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267575" y="1905000"/>
            <a:ext cx="1876425"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8" name="Group 9"/>
          <p:cNvGrpSpPr>
            <a:grpSpLocks/>
          </p:cNvGrpSpPr>
          <p:nvPr/>
        </p:nvGrpSpPr>
        <p:grpSpPr bwMode="auto">
          <a:xfrm>
            <a:off x="5259388" y="6597650"/>
            <a:ext cx="3629025" cy="260350"/>
            <a:chOff x="3648" y="4156"/>
            <a:chExt cx="1951" cy="164"/>
          </a:xfrm>
        </p:grpSpPr>
        <p:sp>
          <p:nvSpPr>
            <p:cNvPr id="1035" name="AutoShape 10"/>
            <p:cNvSpPr>
              <a:spLocks noChangeArrowheads="1"/>
            </p:cNvSpPr>
            <p:nvPr/>
          </p:nvSpPr>
          <p:spPr bwMode="auto">
            <a:xfrm>
              <a:off x="3648" y="4156"/>
              <a:ext cx="1951" cy="164"/>
            </a:xfrm>
            <a:prstGeom prst="roundRect">
              <a:avLst>
                <a:gd name="adj" fmla="val 606"/>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6" name="Text Box 11"/>
            <p:cNvSpPr txBox="1">
              <a:spLocks noChangeArrowheads="1"/>
            </p:cNvSpPr>
            <p:nvPr/>
          </p:nvSpPr>
          <p:spPr bwMode="auto">
            <a:xfrm>
              <a:off x="3648" y="4156"/>
              <a:ext cx="195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5pPr>
              <a:lvl6pPr marL="25146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6pPr>
              <a:lvl7pPr marL="29718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7pPr>
              <a:lvl8pPr marL="34290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8pPr>
              <a:lvl9pPr marL="38862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9pPr>
            </a:lstStyle>
            <a:p>
              <a:pPr algn="r">
                <a:lnSpc>
                  <a:spcPct val="91000"/>
                </a:lnSpc>
                <a:buClr>
                  <a:srgbClr val="000000"/>
                </a:buClr>
                <a:buSzPct val="100000"/>
                <a:buFont typeface="Times New Roman" pitchFamily="18" charset="0"/>
                <a:buNone/>
                <a:defRPr/>
              </a:pPr>
              <a:r>
                <a:rPr lang="en-GB" sz="1200" dirty="0" smtClean="0">
                  <a:solidFill>
                    <a:srgbClr val="8C8274"/>
                  </a:solidFill>
                  <a:latin typeface="Lucida Sans" pitchFamily="34" charset="0"/>
                </a:rPr>
                <a:t>IGTF AHM Taipei 2015 meeting –  </a:t>
              </a:r>
              <a:fld id="{12B7F460-DDAE-42EC-99EA-6151E1D34BB3}" type="slidenum">
                <a:rPr lang="en-GB" sz="1200" smtClean="0">
                  <a:solidFill>
                    <a:srgbClr val="8C8274"/>
                  </a:solidFill>
                  <a:latin typeface="Lucida Sans" pitchFamily="34" charset="0"/>
                </a:rPr>
                <a:pPr algn="r">
                  <a:lnSpc>
                    <a:spcPct val="91000"/>
                  </a:lnSpc>
                  <a:buClr>
                    <a:srgbClr val="000000"/>
                  </a:buClr>
                  <a:buSzPct val="100000"/>
                  <a:buFont typeface="Times New Roman" pitchFamily="18" charset="0"/>
                  <a:buNone/>
                  <a:defRPr/>
                </a:pPr>
                <a:t>‹#›</a:t>
              </a:fld>
              <a:endParaRPr lang="en-GB" sz="1200" dirty="0" smtClean="0">
                <a:solidFill>
                  <a:srgbClr val="8C8274"/>
                </a:solidFill>
                <a:latin typeface="Lucida Sans" pitchFamily="34" charset="0"/>
              </a:endParaRPr>
            </a:p>
          </p:txBody>
        </p:sp>
      </p:grpSp>
      <p:grpSp>
        <p:nvGrpSpPr>
          <p:cNvPr id="1029" name="Group 12"/>
          <p:cNvGrpSpPr>
            <a:grpSpLocks/>
          </p:cNvGrpSpPr>
          <p:nvPr/>
        </p:nvGrpSpPr>
        <p:grpSpPr bwMode="auto">
          <a:xfrm>
            <a:off x="1219200" y="6596063"/>
            <a:ext cx="3886200" cy="261937"/>
            <a:chOff x="834" y="4155"/>
            <a:chExt cx="2766" cy="165"/>
          </a:xfrm>
        </p:grpSpPr>
        <p:sp>
          <p:nvSpPr>
            <p:cNvPr id="1033" name="AutoShape 13"/>
            <p:cNvSpPr>
              <a:spLocks noChangeArrowheads="1"/>
            </p:cNvSpPr>
            <p:nvPr/>
          </p:nvSpPr>
          <p:spPr bwMode="auto">
            <a:xfrm>
              <a:off x="834" y="4155"/>
              <a:ext cx="2766" cy="165"/>
            </a:xfrm>
            <a:prstGeom prst="roundRect">
              <a:avLst>
                <a:gd name="adj" fmla="val 606"/>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4" name="Text Box 14"/>
            <p:cNvSpPr txBox="1">
              <a:spLocks noChangeArrowheads="1"/>
            </p:cNvSpPr>
            <p:nvPr/>
          </p:nvSpPr>
          <p:spPr bwMode="auto">
            <a:xfrm>
              <a:off x="834" y="4155"/>
              <a:ext cx="2766"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5pPr>
              <a:lvl6pPr marL="25146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6pPr>
              <a:lvl7pPr marL="29718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7pPr>
              <a:lvl8pPr marL="34290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8pPr>
              <a:lvl9pPr marL="38862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9pPr>
            </a:lstStyle>
            <a:p>
              <a:pPr algn="l">
                <a:lnSpc>
                  <a:spcPct val="91000"/>
                </a:lnSpc>
                <a:buClr>
                  <a:srgbClr val="000000"/>
                </a:buClr>
                <a:buSzPct val="100000"/>
                <a:buFont typeface="Times New Roman" pitchFamily="18" charset="0"/>
                <a:buNone/>
                <a:defRPr/>
              </a:pPr>
              <a:r>
                <a:rPr lang="en-GB" sz="1200" smtClean="0">
                  <a:solidFill>
                    <a:srgbClr val="8C8274"/>
                  </a:solidFill>
                  <a:latin typeface="Lucida Sans" pitchFamily="34" charset="0"/>
                </a:rPr>
                <a:t>David Groep – davidg@eugridpma.org</a:t>
              </a:r>
              <a:endParaRPr lang="en-GB" sz="1200" smtClean="0">
                <a:solidFill>
                  <a:srgbClr val="048284"/>
                </a:solidFill>
                <a:latin typeface="Lucida Sans" pitchFamily="34" charset="0"/>
                <a:hlinkClick r:id="rId14"/>
              </a:endParaRPr>
            </a:p>
          </p:txBody>
        </p:sp>
      </p:grpSp>
      <p:sp>
        <p:nvSpPr>
          <p:cNvPr id="1030" name="Rectangle 15"/>
          <p:cNvSpPr>
            <a:spLocks noGrp="1" noChangeArrowheads="1"/>
          </p:cNvSpPr>
          <p:nvPr>
            <p:ph type="title"/>
          </p:nvPr>
        </p:nvSpPr>
        <p:spPr bwMode="auto">
          <a:xfrm>
            <a:off x="838200" y="152400"/>
            <a:ext cx="80454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31" name="Rectangle 16"/>
          <p:cNvSpPr>
            <a:spLocks noGrp="1" noChangeArrowheads="1"/>
          </p:cNvSpPr>
          <p:nvPr>
            <p:ph type="body" idx="1"/>
          </p:nvPr>
        </p:nvSpPr>
        <p:spPr bwMode="auto">
          <a:xfrm>
            <a:off x="838200" y="1295400"/>
            <a:ext cx="8040688" cy="516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pic>
        <p:nvPicPr>
          <p:cNvPr id="1032" name="Picture 21" descr="eugridpma-02v02"/>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200" y="6356350"/>
            <a:ext cx="990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transition spd="med"/>
  <p:timing>
    <p:tnLst>
      <p:par>
        <p:cTn id="1" dur="indefinite" restart="never" nodeType="tmRoot"/>
      </p:par>
    </p:tnLst>
  </p:timing>
  <p:hf hdr="0" ftr="0" dt="0"/>
  <p:txStyles>
    <p:titleStyle>
      <a:lvl1pPr algn="l" rtl="0" eaLnBrk="0" fontAlgn="base" hangingPunct="0">
        <a:spcBef>
          <a:spcPct val="0"/>
        </a:spcBef>
        <a:spcAft>
          <a:spcPct val="0"/>
        </a:spcAft>
        <a:defRPr sz="3000" b="1">
          <a:solidFill>
            <a:srgbClr val="000066"/>
          </a:solidFill>
          <a:latin typeface="+mj-lt"/>
          <a:ea typeface="+mj-ea"/>
          <a:cs typeface="+mj-cs"/>
        </a:defRPr>
      </a:lvl1pPr>
      <a:lvl2pPr algn="l" rtl="0" eaLnBrk="0" fontAlgn="base" hangingPunct="0">
        <a:spcBef>
          <a:spcPct val="0"/>
        </a:spcBef>
        <a:spcAft>
          <a:spcPct val="0"/>
        </a:spcAft>
        <a:defRPr sz="3000" b="1">
          <a:solidFill>
            <a:srgbClr val="000066"/>
          </a:solidFill>
          <a:latin typeface="Lucida Sans" pitchFamily="34" charset="0"/>
        </a:defRPr>
      </a:lvl2pPr>
      <a:lvl3pPr algn="l" rtl="0" eaLnBrk="0" fontAlgn="base" hangingPunct="0">
        <a:spcBef>
          <a:spcPct val="0"/>
        </a:spcBef>
        <a:spcAft>
          <a:spcPct val="0"/>
        </a:spcAft>
        <a:defRPr sz="3000" b="1">
          <a:solidFill>
            <a:srgbClr val="000066"/>
          </a:solidFill>
          <a:latin typeface="Lucida Sans" pitchFamily="34" charset="0"/>
        </a:defRPr>
      </a:lvl3pPr>
      <a:lvl4pPr algn="l" rtl="0" eaLnBrk="0" fontAlgn="base" hangingPunct="0">
        <a:spcBef>
          <a:spcPct val="0"/>
        </a:spcBef>
        <a:spcAft>
          <a:spcPct val="0"/>
        </a:spcAft>
        <a:defRPr sz="3000" b="1">
          <a:solidFill>
            <a:srgbClr val="000066"/>
          </a:solidFill>
          <a:latin typeface="Lucida Sans" pitchFamily="34" charset="0"/>
        </a:defRPr>
      </a:lvl4pPr>
      <a:lvl5pPr algn="l" rtl="0" eaLnBrk="0" fontAlgn="base" hangingPunct="0">
        <a:spcBef>
          <a:spcPct val="0"/>
        </a:spcBef>
        <a:spcAft>
          <a:spcPct val="0"/>
        </a:spcAft>
        <a:defRPr sz="3000" b="1">
          <a:solidFill>
            <a:srgbClr val="000066"/>
          </a:solidFill>
          <a:latin typeface="Lucida Sans" pitchFamily="34" charset="0"/>
        </a:defRPr>
      </a:lvl5pPr>
      <a:lvl6pPr marL="457200" algn="l" rtl="0" fontAlgn="base">
        <a:spcBef>
          <a:spcPct val="0"/>
        </a:spcBef>
        <a:spcAft>
          <a:spcPct val="0"/>
        </a:spcAft>
        <a:defRPr sz="3000" b="1">
          <a:solidFill>
            <a:srgbClr val="000066"/>
          </a:solidFill>
          <a:latin typeface="Lucida Sans" pitchFamily="34" charset="0"/>
        </a:defRPr>
      </a:lvl6pPr>
      <a:lvl7pPr marL="914400" algn="l" rtl="0" fontAlgn="base">
        <a:spcBef>
          <a:spcPct val="0"/>
        </a:spcBef>
        <a:spcAft>
          <a:spcPct val="0"/>
        </a:spcAft>
        <a:defRPr sz="3000" b="1">
          <a:solidFill>
            <a:srgbClr val="000066"/>
          </a:solidFill>
          <a:latin typeface="Lucida Sans" pitchFamily="34" charset="0"/>
        </a:defRPr>
      </a:lvl7pPr>
      <a:lvl8pPr marL="1371600" algn="l" rtl="0" fontAlgn="base">
        <a:spcBef>
          <a:spcPct val="0"/>
        </a:spcBef>
        <a:spcAft>
          <a:spcPct val="0"/>
        </a:spcAft>
        <a:defRPr sz="3000" b="1">
          <a:solidFill>
            <a:srgbClr val="000066"/>
          </a:solidFill>
          <a:latin typeface="Lucida Sans" pitchFamily="34" charset="0"/>
        </a:defRPr>
      </a:lvl8pPr>
      <a:lvl9pPr marL="1828800" algn="l" rtl="0" fontAlgn="base">
        <a:spcBef>
          <a:spcPct val="0"/>
        </a:spcBef>
        <a:spcAft>
          <a:spcPct val="0"/>
        </a:spcAft>
        <a:defRPr sz="3000" b="1">
          <a:solidFill>
            <a:srgbClr val="000066"/>
          </a:solidFill>
          <a:latin typeface="Lucida Sans" pitchFamily="34" charset="0"/>
        </a:defRPr>
      </a:lvl9pPr>
    </p:titleStyle>
    <p:bodyStyle>
      <a:lvl1pPr marL="342900" indent="-342900" algn="l" rtl="0" eaLnBrk="0" fontAlgn="base" hangingPunct="0">
        <a:spcBef>
          <a:spcPct val="20000"/>
        </a:spcBef>
        <a:spcAft>
          <a:spcPct val="0"/>
        </a:spcAft>
        <a:buFont typeface="Symbol" pitchFamily="18" charset="2"/>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lr>
          <a:schemeClr val="bg2"/>
        </a:buClr>
        <a:buFont typeface="Symbol" pitchFamily="18" charset="2"/>
        <a:buChar char="·"/>
        <a:defRPr sz="2000">
          <a:solidFill>
            <a:srgbClr val="000066"/>
          </a:solidFill>
          <a:latin typeface="+mn-lt"/>
        </a:defRPr>
      </a:lvl2pPr>
      <a:lvl3pPr marL="1143000" indent="-228600" algn="l" rtl="0" eaLnBrk="0" fontAlgn="base" hangingPunct="0">
        <a:spcBef>
          <a:spcPct val="20000"/>
        </a:spcBef>
        <a:spcAft>
          <a:spcPct val="0"/>
        </a:spcAft>
        <a:buFont typeface="Symbol" pitchFamily="18" charset="2"/>
        <a:buChar char="·"/>
        <a:defRPr sz="1800">
          <a:solidFill>
            <a:srgbClr val="000066"/>
          </a:solidFill>
          <a:latin typeface="+mn-lt"/>
        </a:defRPr>
      </a:lvl3pPr>
      <a:lvl4pPr marL="1600200" indent="-228600" algn="l" rtl="0" eaLnBrk="0" fontAlgn="base" hangingPunct="0">
        <a:spcBef>
          <a:spcPct val="20000"/>
        </a:spcBef>
        <a:spcAft>
          <a:spcPct val="0"/>
        </a:spcAft>
        <a:buClr>
          <a:schemeClr val="bg2"/>
        </a:buClr>
        <a:buFont typeface="Symbol" pitchFamily="18" charset="2"/>
        <a:buChar char="·"/>
        <a:defRPr sz="1600">
          <a:solidFill>
            <a:srgbClr val="000066"/>
          </a:solidFill>
          <a:latin typeface="+mn-lt"/>
        </a:defRPr>
      </a:lvl4pPr>
      <a:lvl5pPr marL="2057400" indent="-228600" algn="l" rtl="0" eaLnBrk="0" fontAlgn="base" hangingPunct="0">
        <a:spcBef>
          <a:spcPct val="20000"/>
        </a:spcBef>
        <a:spcAft>
          <a:spcPct val="0"/>
        </a:spcAft>
        <a:buFont typeface="Symbol" pitchFamily="18" charset="2"/>
        <a:buChar char="·"/>
        <a:defRPr sz="1600">
          <a:solidFill>
            <a:srgbClr val="000066"/>
          </a:solidFill>
          <a:latin typeface="+mn-lt"/>
        </a:defRPr>
      </a:lvl5pPr>
      <a:lvl6pPr marL="2514600" indent="-228600" algn="l" rtl="0" fontAlgn="base">
        <a:spcBef>
          <a:spcPct val="20000"/>
        </a:spcBef>
        <a:spcAft>
          <a:spcPct val="0"/>
        </a:spcAft>
        <a:buFont typeface="Symbol" pitchFamily="18" charset="2"/>
        <a:buChar char="·"/>
        <a:defRPr sz="1600">
          <a:solidFill>
            <a:srgbClr val="000066"/>
          </a:solidFill>
          <a:latin typeface="+mn-lt"/>
        </a:defRPr>
      </a:lvl6pPr>
      <a:lvl7pPr marL="2971800" indent="-228600" algn="l" rtl="0" fontAlgn="base">
        <a:spcBef>
          <a:spcPct val="20000"/>
        </a:spcBef>
        <a:spcAft>
          <a:spcPct val="0"/>
        </a:spcAft>
        <a:buFont typeface="Symbol" pitchFamily="18" charset="2"/>
        <a:buChar char="·"/>
        <a:defRPr sz="1600">
          <a:solidFill>
            <a:srgbClr val="000066"/>
          </a:solidFill>
          <a:latin typeface="+mn-lt"/>
        </a:defRPr>
      </a:lvl7pPr>
      <a:lvl8pPr marL="3429000" indent="-228600" algn="l" rtl="0" fontAlgn="base">
        <a:spcBef>
          <a:spcPct val="20000"/>
        </a:spcBef>
        <a:spcAft>
          <a:spcPct val="0"/>
        </a:spcAft>
        <a:buFont typeface="Symbol" pitchFamily="18" charset="2"/>
        <a:buChar char="·"/>
        <a:defRPr sz="1600">
          <a:solidFill>
            <a:srgbClr val="000066"/>
          </a:solidFill>
          <a:latin typeface="+mn-lt"/>
        </a:defRPr>
      </a:lvl8pPr>
      <a:lvl9pPr marL="3886200" indent="-228600" algn="l" rtl="0" fontAlgn="base">
        <a:spcBef>
          <a:spcPct val="20000"/>
        </a:spcBef>
        <a:spcAft>
          <a:spcPct val="0"/>
        </a:spcAft>
        <a:buFont typeface="Symbol" pitchFamily="18" charset="2"/>
        <a:buChar char="·"/>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000">
                <a:solidFill>
                  <a:schemeClr val="tx1"/>
                </a:solidFill>
                <a:latin typeface="Verdana" pitchFamily="34" charset="0"/>
              </a:defRPr>
            </a:lvl1pPr>
            <a:lvl2pPr marL="742950" indent="-285750" eaLnBrk="0" hangingPunct="0">
              <a:defRPr sz="2000">
                <a:solidFill>
                  <a:schemeClr val="tx1"/>
                </a:solidFill>
                <a:latin typeface="Verdana" pitchFamily="34" charset="0"/>
              </a:defRPr>
            </a:lvl2pPr>
            <a:lvl3pPr marL="1143000" indent="-228600" eaLnBrk="0" hangingPunct="0">
              <a:defRPr sz="2000">
                <a:solidFill>
                  <a:schemeClr val="tx1"/>
                </a:solidFill>
                <a:latin typeface="Verdana" pitchFamily="34" charset="0"/>
              </a:defRPr>
            </a:lvl3pPr>
            <a:lvl4pPr marL="1600200" indent="-228600" eaLnBrk="0" hangingPunct="0">
              <a:defRPr sz="2000">
                <a:solidFill>
                  <a:schemeClr val="tx1"/>
                </a:solidFill>
                <a:latin typeface="Verdana" pitchFamily="34" charset="0"/>
              </a:defRPr>
            </a:lvl4pPr>
            <a:lvl5pPr marL="2057400" indent="-228600" eaLnBrk="0" hangingPunct="0">
              <a:defRPr sz="2000">
                <a:solidFill>
                  <a:schemeClr val="tx1"/>
                </a:solidFill>
                <a:latin typeface="Verdana" pitchFamily="34" charset="0"/>
              </a:defRPr>
            </a:lvl5pPr>
            <a:lvl6pPr marL="2514600" indent="-228600" algn="ctr" eaLnBrk="0" fontAlgn="base" hangingPunct="0">
              <a:spcBef>
                <a:spcPct val="0"/>
              </a:spcBef>
              <a:spcAft>
                <a:spcPct val="0"/>
              </a:spcAft>
              <a:defRPr sz="2000">
                <a:solidFill>
                  <a:schemeClr val="tx1"/>
                </a:solidFill>
                <a:latin typeface="Verdana" pitchFamily="34" charset="0"/>
              </a:defRPr>
            </a:lvl6pPr>
            <a:lvl7pPr marL="2971800" indent="-228600" algn="ctr" eaLnBrk="0" fontAlgn="base" hangingPunct="0">
              <a:spcBef>
                <a:spcPct val="0"/>
              </a:spcBef>
              <a:spcAft>
                <a:spcPct val="0"/>
              </a:spcAft>
              <a:defRPr sz="2000">
                <a:solidFill>
                  <a:schemeClr val="tx1"/>
                </a:solidFill>
                <a:latin typeface="Verdana" pitchFamily="34" charset="0"/>
              </a:defRPr>
            </a:lvl7pPr>
            <a:lvl8pPr marL="3429000" indent="-228600" algn="ctr" eaLnBrk="0" fontAlgn="base" hangingPunct="0">
              <a:spcBef>
                <a:spcPct val="0"/>
              </a:spcBef>
              <a:spcAft>
                <a:spcPct val="0"/>
              </a:spcAft>
              <a:defRPr sz="2000">
                <a:solidFill>
                  <a:schemeClr val="tx1"/>
                </a:solidFill>
                <a:latin typeface="Verdana" pitchFamily="34" charset="0"/>
              </a:defRPr>
            </a:lvl8pPr>
            <a:lvl9pPr marL="3886200" indent="-228600" algn="ctr" eaLnBrk="0" fontAlgn="base" hangingPunct="0">
              <a:spcBef>
                <a:spcPct val="0"/>
              </a:spcBef>
              <a:spcAft>
                <a:spcPct val="0"/>
              </a:spcAft>
              <a:defRPr sz="2000">
                <a:solidFill>
                  <a:schemeClr val="tx1"/>
                </a:solidFill>
                <a:latin typeface="Verdana" pitchFamily="34" charset="0"/>
              </a:defRPr>
            </a:lvl9pPr>
          </a:lstStyle>
          <a:p>
            <a:pPr algn="l" eaLnBrk="1" hangingPunct="1">
              <a:defRPr/>
            </a:pPr>
            <a:endParaRPr lang="en-GB" sz="1800" smtClean="0">
              <a:solidFill>
                <a:srgbClr val="000000"/>
              </a:solidFill>
              <a:latin typeface="Calibri" pitchFamily="34" charset="0"/>
              <a:cs typeface="Arial" charset="0"/>
            </a:endParaRPr>
          </a:p>
        </p:txBody>
      </p:sp>
      <p:grpSp>
        <p:nvGrpSpPr>
          <p:cNvPr id="2051" name="Group 12"/>
          <p:cNvGrpSpPr>
            <a:grpSpLocks/>
          </p:cNvGrpSpPr>
          <p:nvPr/>
        </p:nvGrpSpPr>
        <p:grpSpPr bwMode="auto">
          <a:xfrm>
            <a:off x="0" y="0"/>
            <a:ext cx="9144000" cy="1044575"/>
            <a:chOff x="-1" y="0"/>
            <a:chExt cx="9144001" cy="1044575"/>
          </a:xfrm>
        </p:grpSpPr>
        <p:sp>
          <p:nvSpPr>
            <p:cNvPr id="2059" name="Rectangle 4"/>
            <p:cNvSpPr>
              <a:spLocks noChangeArrowheads="1"/>
            </p:cNvSpPr>
            <p:nvPr/>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pPr algn="l"/>
              <a:endParaRPr lang="en-GB" sz="1800">
                <a:solidFill>
                  <a:srgbClr val="000000"/>
                </a:solidFill>
                <a:latin typeface="Calibri" pitchFamily="34" charset="0"/>
                <a:cs typeface="Arial" charset="0"/>
              </a:endParaRPr>
            </a:p>
          </p:txBody>
        </p:sp>
        <p:pic>
          <p:nvPicPr>
            <p:cNvPr id="206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61"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pPr algn="l"/>
              <a:endParaRPr lang="en-GB" sz="1800">
                <a:solidFill>
                  <a:srgbClr val="000000"/>
                </a:solidFill>
                <a:latin typeface="Calibri" pitchFamily="34" charset="0"/>
                <a:cs typeface="Arial" charset="0"/>
              </a:endParaRPr>
            </a:p>
          </p:txBody>
        </p:sp>
        <p:sp>
          <p:nvSpPr>
            <p:cNvPr id="2062" name="Freeform 7"/>
            <p:cNvSpPr>
              <a:spLocks noChangeArrowheads="1"/>
            </p:cNvSpPr>
            <p:nvPr/>
          </p:nvSpPr>
          <p:spPr bwMode="auto">
            <a:xfrm>
              <a:off x="1619249" y="0"/>
              <a:ext cx="1800225" cy="979488"/>
            </a:xfrm>
            <a:custGeom>
              <a:avLst/>
              <a:gdLst>
                <a:gd name="T0" fmla="*/ 2147483647 w 5001"/>
                <a:gd name="T1" fmla="*/ 0 h 2721"/>
                <a:gd name="T2" fmla="*/ 2147483647 w 5001"/>
                <a:gd name="T3" fmla="*/ 2147483647 h 2721"/>
                <a:gd name="T4" fmla="*/ 0 w 5001"/>
                <a:gd name="T5" fmla="*/ 2147483647 h 2721"/>
                <a:gd name="T6" fmla="*/ 2147483647 w 5001"/>
                <a:gd name="T7" fmla="*/ 0 h 2721"/>
                <a:gd name="T8" fmla="*/ 2147483647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grpSp>
      <p:sp>
        <p:nvSpPr>
          <p:cNvPr id="2052"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053"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solidFill>
                <a:latin typeface="Arial" pitchFamily="34" charset="0"/>
                <a:cs typeface="Arial" pitchFamily="34" charset="0"/>
              </a:defRPr>
            </a:lvl1pPr>
          </a:lstStyle>
          <a:p>
            <a:pPr>
              <a:defRPr/>
            </a:pPr>
            <a:endParaRPr lang="en-GB"/>
          </a:p>
        </p:txBody>
      </p:sp>
      <p:sp>
        <p:nvSpPr>
          <p:cNvPr id="5" name="Footer Placeholder 4"/>
          <p:cNvSpPr>
            <a:spLocks noGrp="1"/>
          </p:cNvSpPr>
          <p:nvPr>
            <p:ph type="ftr" sz="quarter" idx="3"/>
          </p:nvPr>
        </p:nvSpPr>
        <p:spPr>
          <a:xfrm>
            <a:off x="3124200" y="6524625"/>
            <a:ext cx="2895600" cy="333375"/>
          </a:xfrm>
          <a:prstGeom prst="rect">
            <a:avLst/>
          </a:prstGeom>
        </p:spPr>
        <p:txBody>
          <a:bodyPr vert="horz" lIns="91440" tIns="45720" rIns="91440" bIns="45720" rtlCol="0" anchor="ctr"/>
          <a:lstStyle>
            <a:lvl1pPr algn="ctr" fontAlgn="auto">
              <a:spcBef>
                <a:spcPts val="0"/>
              </a:spcBef>
              <a:spcAft>
                <a:spcPts val="0"/>
              </a:spcAft>
              <a:defRPr sz="1200">
                <a:solidFill>
                  <a:prstClr val="white"/>
                </a:solidFill>
                <a:latin typeface="Arial" pitchFamily="34" charset="0"/>
                <a:cs typeface="Arial" pitchFamily="34" charset="0"/>
              </a:defRPr>
            </a:lvl1pPr>
          </a:lstStyle>
          <a:p>
            <a:pPr>
              <a:defRPr/>
            </a:pPr>
            <a:endParaRPr lang="en-GB"/>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solidFill>
                <a:latin typeface="Arial" pitchFamily="34" charset="0"/>
                <a:cs typeface="Arial" pitchFamily="34" charset="0"/>
              </a:defRPr>
            </a:lvl1pPr>
          </a:lstStyle>
          <a:p>
            <a:pPr>
              <a:defRPr/>
            </a:pPr>
            <a:fld id="{457D2746-BE99-45BA-A208-0B59F52183D1}" type="slidenum">
              <a:rPr lang="en-GB"/>
              <a:pPr>
                <a:defRPr/>
              </a:pPr>
              <a:t>‹#›</a:t>
            </a:fld>
            <a:endParaRPr lang="en-GB"/>
          </a:p>
        </p:txBody>
      </p:sp>
      <p:sp>
        <p:nvSpPr>
          <p:cNvPr id="2057"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latin typeface="Arial" charset="0"/>
                <a:ea typeface="SimSun" pitchFamily="2" charset="-122"/>
                <a:cs typeface="Arial" charset="0"/>
              </a:rPr>
              <a:t>www.egi.eu</a:t>
            </a:r>
          </a:p>
        </p:txBody>
      </p:sp>
      <p:sp>
        <p:nvSpPr>
          <p:cNvPr id="2058"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l">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latin typeface="Arial" charset="0"/>
                <a:ea typeface="SimSun" pitchFamily="2" charset="-122"/>
                <a:cs typeface="Arial" charset="0"/>
              </a:rPr>
              <a:t>EGI-InSPIRE RI-261323</a:t>
            </a:r>
          </a:p>
        </p:txBody>
      </p:sp>
    </p:spTree>
  </p:cSld>
  <p:clrMap bg1="lt1" tx1="dk1" bg2="lt2" tx2="dk2" accent1="accent1" accent2="accent2" accent3="accent3" accent4="accent4" accent5="accent5" accent6="accent6" hlink="hlink" folHlink="folHlink"/>
  <p:sldLayoutIdLst>
    <p:sldLayoutId id="2147484440" r:id="rId1"/>
    <p:sldLayoutId id="2147484428" r:id="rId2"/>
    <p:sldLayoutId id="2147484441" r:id="rId3"/>
  </p:sldLayoutIdLst>
  <p:hf hdr="0" ftr="0" dt="0"/>
  <p:txStyles>
    <p:titleStyle>
      <a:lvl1pPr algn="ctr" rtl="0" eaLnBrk="0" fontAlgn="base" hangingPunct="0">
        <a:spcBef>
          <a:spcPct val="0"/>
        </a:spcBef>
        <a:spcAft>
          <a:spcPct val="0"/>
        </a:spcAft>
        <a:defRPr sz="4400" kern="12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bg1"/>
          </a:solidFill>
          <a:latin typeface="Arial" pitchFamily="34" charset="0"/>
          <a:cs typeface="Arial" pitchFamily="34" charset="0"/>
        </a:defRPr>
      </a:lvl2pPr>
      <a:lvl3pPr algn="ctr" rtl="0" eaLnBrk="0" fontAlgn="base" hangingPunct="0">
        <a:spcBef>
          <a:spcPct val="0"/>
        </a:spcBef>
        <a:spcAft>
          <a:spcPct val="0"/>
        </a:spcAft>
        <a:defRPr sz="4400">
          <a:solidFill>
            <a:schemeClr val="bg1"/>
          </a:solidFill>
          <a:latin typeface="Arial" pitchFamily="34" charset="0"/>
          <a:cs typeface="Arial" pitchFamily="34" charset="0"/>
        </a:defRPr>
      </a:lvl3pPr>
      <a:lvl4pPr algn="ctr" rtl="0" eaLnBrk="0" fontAlgn="base" hangingPunct="0">
        <a:spcBef>
          <a:spcPct val="0"/>
        </a:spcBef>
        <a:spcAft>
          <a:spcPct val="0"/>
        </a:spcAft>
        <a:defRPr sz="4400">
          <a:solidFill>
            <a:schemeClr val="bg1"/>
          </a:solidFill>
          <a:latin typeface="Arial" pitchFamily="34" charset="0"/>
          <a:cs typeface="Arial" pitchFamily="34" charset="0"/>
        </a:defRPr>
      </a:lvl4pPr>
      <a:lvl5pPr algn="ctr" rtl="0" eaLnBrk="0" fontAlgn="base" hangingPunct="0">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23838" y="3497263"/>
            <a:ext cx="8623300" cy="3128962"/>
          </a:xfrm>
        </p:spPr>
        <p:txBody>
          <a:bodyPr/>
          <a:lstStyle/>
          <a:p>
            <a:pPr eaLnBrk="1" hangingPunct="1"/>
            <a:r>
              <a:rPr lang="en-US" dirty="0" smtClean="0">
                <a:solidFill>
                  <a:srgbClr val="990000"/>
                </a:solidFill>
              </a:rPr>
              <a:t>EUGridPMA </a:t>
            </a:r>
            <a:br>
              <a:rPr lang="en-US" dirty="0" smtClean="0">
                <a:solidFill>
                  <a:srgbClr val="990000"/>
                </a:solidFill>
              </a:rPr>
            </a:br>
            <a:r>
              <a:rPr lang="en-US" dirty="0" smtClean="0">
                <a:solidFill>
                  <a:srgbClr val="990000"/>
                </a:solidFill>
              </a:rPr>
              <a:t>Status and Current Trends</a:t>
            </a:r>
            <a:br>
              <a:rPr lang="en-US" dirty="0" smtClean="0">
                <a:solidFill>
                  <a:srgbClr val="990000"/>
                </a:solidFill>
              </a:rPr>
            </a:br>
            <a:r>
              <a:rPr lang="en-US" sz="3200" i="1" dirty="0" smtClean="0">
                <a:solidFill>
                  <a:srgbClr val="990000"/>
                </a:solidFill>
              </a:rPr>
              <a:t>and some IGTF topics</a:t>
            </a:r>
            <a:r>
              <a:rPr lang="en-US" dirty="0" smtClean="0"/>
              <a:t/>
            </a:r>
            <a:br>
              <a:rPr lang="en-US" dirty="0" smtClean="0"/>
            </a:br>
            <a:r>
              <a:rPr lang="en-US" sz="1000" dirty="0" smtClean="0"/>
              <a:t/>
            </a:r>
            <a:br>
              <a:rPr lang="en-US" sz="1000" dirty="0" smtClean="0"/>
            </a:br>
            <a:r>
              <a:rPr lang="en-US" sz="2000" dirty="0" smtClean="0"/>
              <a:t>March 2016</a:t>
            </a:r>
            <a:br>
              <a:rPr lang="en-US" sz="2000" dirty="0" smtClean="0"/>
            </a:br>
            <a:r>
              <a:rPr lang="en-US" sz="2000" dirty="0" smtClean="0"/>
              <a:t>Taipei, TW</a:t>
            </a:r>
            <a:br>
              <a:rPr lang="en-US" sz="2000" dirty="0" smtClean="0"/>
            </a:br>
            <a:r>
              <a:rPr lang="en-US" sz="2000" dirty="0" smtClean="0"/>
              <a:t/>
            </a:r>
            <a:br>
              <a:rPr lang="en-US" sz="2000" dirty="0" smtClean="0"/>
            </a:br>
            <a:r>
              <a:rPr lang="en-US" sz="2000" b="0" i="1" dirty="0" smtClean="0"/>
              <a:t>David </a:t>
            </a:r>
            <a:r>
              <a:rPr lang="en-US" sz="2000" b="0" i="1" dirty="0" err="1" smtClean="0"/>
              <a:t>Groep</a:t>
            </a:r>
            <a:r>
              <a:rPr lang="en-US" sz="2000" b="0" i="1" dirty="0" smtClean="0"/>
              <a:t>, Nikhef &amp; EUGridPMA</a:t>
            </a:r>
            <a:endParaRPr lang="en-GB" sz="1800" b="0" i="1" dirty="0" smtClean="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5958" y="152400"/>
            <a:ext cx="8727692" cy="879475"/>
          </a:xfrm>
        </p:spPr>
        <p:txBody>
          <a:bodyPr/>
          <a:lstStyle/>
          <a:p>
            <a:r>
              <a:rPr lang="en-GB" sz="2000" dirty="0" smtClean="0"/>
              <a:t> </a:t>
            </a:r>
            <a:r>
              <a:rPr lang="en-GB" sz="2000" dirty="0" smtClean="0">
                <a:solidFill>
                  <a:srgbClr val="990000"/>
                </a:solidFill>
              </a:rPr>
              <a:t>http://</a:t>
            </a:r>
            <a:r>
              <a:rPr lang="en-GB" sz="2000" dirty="0" smtClean="0">
                <a:solidFill>
                  <a:srgbClr val="990000"/>
                </a:solidFill>
              </a:rPr>
              <a:t>www.particle.cz/farm/admin/IPv6EuGridPMACrlChecker/</a:t>
            </a:r>
            <a:br>
              <a:rPr lang="en-GB" sz="2000" dirty="0" smtClean="0">
                <a:solidFill>
                  <a:srgbClr val="990000"/>
                </a:solidFill>
              </a:rPr>
            </a:br>
            <a:r>
              <a:rPr lang="en-GB" sz="2000" dirty="0" smtClean="0">
                <a:solidFill>
                  <a:srgbClr val="990000"/>
                </a:solidFill>
              </a:rPr>
              <a:t> … </a:t>
            </a:r>
            <a:r>
              <a:rPr lang="en-GB" sz="2000" i="1" dirty="0" smtClean="0">
                <a:solidFill>
                  <a:srgbClr val="990000"/>
                </a:solidFill>
              </a:rPr>
              <a:t>and moving to a new place …</a:t>
            </a:r>
            <a:endParaRPr lang="en-GB" sz="2000" dirty="0" smtClean="0"/>
          </a:p>
        </p:txBody>
      </p:sp>
      <p:pic>
        <p:nvPicPr>
          <p:cNvPr id="471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958" y="995805"/>
            <a:ext cx="8838885" cy="4153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 Recovery WG</a:t>
            </a:r>
            <a:endParaRPr lang="en-US" dirty="0"/>
          </a:p>
        </p:txBody>
      </p:sp>
      <p:sp>
        <p:nvSpPr>
          <p:cNvPr id="3" name="Content Placeholder 2"/>
          <p:cNvSpPr>
            <a:spLocks noGrp="1"/>
          </p:cNvSpPr>
          <p:nvPr>
            <p:ph idx="1"/>
          </p:nvPr>
        </p:nvSpPr>
        <p:spPr/>
        <p:txBody>
          <a:bodyPr/>
          <a:lstStyle/>
          <a:p>
            <a:r>
              <a:rPr lang="en-US" sz="2000" dirty="0" smtClean="0"/>
              <a:t>Need </a:t>
            </a:r>
            <a:r>
              <a:rPr lang="en-US" sz="2000" dirty="0"/>
              <a:t>for </a:t>
            </a:r>
            <a:r>
              <a:rPr lang="en-US" sz="2000" dirty="0" smtClean="0"/>
              <a:t>disaster </a:t>
            </a:r>
            <a:r>
              <a:rPr lang="en-US" sz="2000" dirty="0"/>
              <a:t>recovery and business </a:t>
            </a:r>
            <a:r>
              <a:rPr lang="en-US" sz="2000" dirty="0" smtClean="0"/>
              <a:t>continuity reference text for CP/CPS section (and plans). </a:t>
            </a:r>
          </a:p>
          <a:p>
            <a:r>
              <a:rPr lang="en-US" sz="2000" dirty="0" smtClean="0"/>
              <a:t>various </a:t>
            </a:r>
            <a:r>
              <a:rPr lang="en-US" sz="2000" dirty="0"/>
              <a:t>risks from (power) instability, earthquakes, to the sudden appearance in a CA managers' path of city buses that subsequently continue to run over said CA manager. </a:t>
            </a:r>
            <a:endParaRPr lang="en-US" sz="2000" dirty="0" smtClean="0"/>
          </a:p>
          <a:p>
            <a:r>
              <a:rPr lang="en-US" sz="2000" dirty="0" smtClean="0"/>
              <a:t>not </a:t>
            </a:r>
            <a:r>
              <a:rPr lang="en-US" sz="2000" dirty="0"/>
              <a:t>a large body of good reference texts for such a disaster recovery section in the CP/CPS. Some CAs do have it included, and periodically test the viability of the plans (such as CESNET), in others it is an ongoing concern of the operators (such as in the UK). </a:t>
            </a:r>
            <a:endParaRPr lang="en-US" sz="2000" dirty="0" smtClean="0"/>
          </a:p>
          <a:p>
            <a:r>
              <a:rPr lang="en-US" sz="2000" dirty="0" smtClean="0"/>
              <a:t>set </a:t>
            </a:r>
            <a:r>
              <a:rPr lang="en-US" sz="2000" dirty="0"/>
              <a:t>up a task force to come up with good reference texts and methods for disaster recovery. </a:t>
            </a:r>
            <a:r>
              <a:rPr lang="en-US" sz="2000" dirty="0" smtClean="0"/>
              <a:t/>
            </a:r>
            <a:br>
              <a:rPr lang="en-US" sz="2000" dirty="0" smtClean="0"/>
            </a:br>
            <a:r>
              <a:rPr lang="en-US" sz="2000" dirty="0" smtClean="0"/>
              <a:t>The </a:t>
            </a:r>
            <a:r>
              <a:rPr lang="en-US" sz="2000" dirty="0"/>
              <a:t>group initially consists of </a:t>
            </a:r>
            <a:r>
              <a:rPr lang="en-US" sz="2000" dirty="0" err="1"/>
              <a:t>Shahin</a:t>
            </a:r>
            <a:r>
              <a:rPr lang="en-US" sz="2000" dirty="0"/>
              <a:t>, Jan </a:t>
            </a:r>
            <a:r>
              <a:rPr lang="en-US" sz="2000" dirty="0" err="1"/>
              <a:t>Chvojka</a:t>
            </a:r>
            <a:r>
              <a:rPr lang="en-US" sz="2000" dirty="0"/>
              <a:t>, Ursula, and Jens. </a:t>
            </a:r>
          </a:p>
        </p:txBody>
      </p:sp>
    </p:spTree>
    <p:extLst>
      <p:ext uri="{BB962C8B-B14F-4D97-AF65-F5344CB8AC3E}">
        <p14:creationId xmlns:p14="http://schemas.microsoft.com/office/powerpoint/2010/main" val="356617325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GB" dirty="0" smtClean="0"/>
              <a:t>Upcoming meetings</a:t>
            </a:r>
            <a:endParaRPr lang="en-GB" dirty="0"/>
          </a:p>
        </p:txBody>
      </p:sp>
      <p:sp>
        <p:nvSpPr>
          <p:cNvPr id="34819" name="Text Placeholder 4"/>
          <p:cNvSpPr>
            <a:spLocks noGrp="1"/>
          </p:cNvSpPr>
          <p:nvPr>
            <p:ph type="body" idx="1"/>
          </p:nvPr>
        </p:nvSpPr>
        <p:spPr/>
        <p:txBody>
          <a:bodyPr/>
          <a:lstStyle/>
          <a:p>
            <a:endParaRPr lang="en-GB" smtClean="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title"/>
          </p:nvPr>
        </p:nvSpPr>
        <p:spPr/>
        <p:txBody>
          <a:bodyPr/>
          <a:lstStyle/>
          <a:p>
            <a:r>
              <a:rPr lang="en-GB" dirty="0" smtClean="0"/>
              <a:t>IGTF+ Meeting Agenda</a:t>
            </a:r>
          </a:p>
        </p:txBody>
      </p:sp>
      <p:sp>
        <p:nvSpPr>
          <p:cNvPr id="35843" name="Content Placeholder 4"/>
          <p:cNvSpPr>
            <a:spLocks noGrp="1"/>
          </p:cNvSpPr>
          <p:nvPr>
            <p:ph idx="1"/>
          </p:nvPr>
        </p:nvSpPr>
        <p:spPr>
          <a:xfrm>
            <a:off x="838200" y="1484313"/>
            <a:ext cx="8040688" cy="4586287"/>
          </a:xfrm>
        </p:spPr>
        <p:txBody>
          <a:bodyPr/>
          <a:lstStyle/>
          <a:p>
            <a:endParaRPr lang="en-GB" sz="2200" b="1" i="1" dirty="0" smtClean="0"/>
          </a:p>
          <a:p>
            <a:r>
              <a:rPr lang="en-GB" sz="2200" b="1" i="1" dirty="0" smtClean="0"/>
              <a:t>EUGridPMA 37: Ankara </a:t>
            </a:r>
            <a:r>
              <a:rPr lang="en-GB" sz="2200" b="1" i="1" dirty="0"/>
              <a:t>– </a:t>
            </a:r>
            <a:r>
              <a:rPr lang="en-GB" sz="2200" b="1" i="1" dirty="0" smtClean="0"/>
              <a:t>May 9-11 2016</a:t>
            </a:r>
          </a:p>
          <a:p>
            <a:endParaRPr lang="en-GB" sz="2200" i="1" dirty="0" smtClean="0"/>
          </a:p>
          <a:p>
            <a:r>
              <a:rPr lang="en-GB" sz="2200" i="1" dirty="0" smtClean="0"/>
              <a:t>TNC2016 + REFEDS: 13+14-16 </a:t>
            </a:r>
            <a:r>
              <a:rPr lang="en-GB" sz="2200" i="1" dirty="0"/>
              <a:t>June </a:t>
            </a:r>
            <a:r>
              <a:rPr lang="en-GB" sz="2200" i="1" dirty="0" smtClean="0"/>
              <a:t>2016, Prague</a:t>
            </a:r>
            <a:endParaRPr lang="en-GB" sz="2200" i="1" dirty="0"/>
          </a:p>
          <a:p>
            <a:endParaRPr lang="en-GB" sz="2200" b="1" dirty="0" smtClean="0"/>
          </a:p>
          <a:p>
            <a:r>
              <a:rPr lang="en-GB" sz="2200" b="1" dirty="0" smtClean="0"/>
              <a:t>EUGridPMA 38**, 19-21 Sept 2016, Geneva</a:t>
            </a:r>
          </a:p>
          <a:p>
            <a:r>
              <a:rPr lang="en-GB" sz="2200" b="1" dirty="0" smtClean="0"/>
              <a:t>EUGridPMA 39, Jan 2017, Florence</a:t>
            </a:r>
          </a:p>
          <a:p>
            <a:r>
              <a:rPr lang="en-GB" sz="2200" b="1" dirty="0" smtClean="0"/>
              <a:t>EUGridPMA 40, May 2017, Ljubljana</a:t>
            </a:r>
          </a:p>
        </p:txBody>
      </p:sp>
      <p:sp>
        <p:nvSpPr>
          <p:cNvPr id="2" name="TextBox 1"/>
          <p:cNvSpPr txBox="1"/>
          <p:nvPr/>
        </p:nvSpPr>
        <p:spPr>
          <a:xfrm>
            <a:off x="4154496" y="6040073"/>
            <a:ext cx="4761240" cy="400110"/>
          </a:xfrm>
          <a:prstGeom prst="rect">
            <a:avLst/>
          </a:prstGeom>
          <a:noFill/>
        </p:spPr>
        <p:txBody>
          <a:bodyPr wrap="none" rtlCol="0">
            <a:spAutoFit/>
          </a:bodyPr>
          <a:lstStyle/>
          <a:p>
            <a:r>
              <a:rPr lang="en-US" i="1" dirty="0" smtClean="0">
                <a:solidFill>
                  <a:srgbClr val="003F5E"/>
                </a:solidFill>
              </a:rPr>
              <a:t>** pick this for the IGTF All Hands?</a:t>
            </a:r>
            <a:endParaRPr lang="en-US" i="1" dirty="0">
              <a:solidFill>
                <a:srgbClr val="003F5E"/>
              </a:solidFill>
            </a:endParaRPr>
          </a:p>
        </p:txBody>
      </p:sp>
    </p:spTree>
    <p:extLst>
      <p:ext uri="{BB962C8B-B14F-4D97-AF65-F5344CB8AC3E}">
        <p14:creationId xmlns:p14="http://schemas.microsoft.com/office/powerpoint/2010/main" val="2448015556"/>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err="1" smtClean="0"/>
              <a:t>EUGridPMA</a:t>
            </a:r>
            <a:r>
              <a:rPr lang="en-GB" dirty="0" smtClean="0"/>
              <a:t> Topics</a:t>
            </a:r>
          </a:p>
        </p:txBody>
      </p:sp>
      <p:sp>
        <p:nvSpPr>
          <p:cNvPr id="18435" name="Content Placeholder 2"/>
          <p:cNvSpPr>
            <a:spLocks noGrp="1"/>
          </p:cNvSpPr>
          <p:nvPr>
            <p:ph idx="1"/>
          </p:nvPr>
        </p:nvSpPr>
        <p:spPr/>
        <p:txBody>
          <a:bodyPr/>
          <a:lstStyle/>
          <a:p>
            <a:pPr>
              <a:defRPr/>
            </a:pPr>
            <a:r>
              <a:rPr lang="en-GB" sz="1800" dirty="0" smtClean="0"/>
              <a:t>EUGridPMA (membership) status</a:t>
            </a:r>
          </a:p>
          <a:p>
            <a:pPr>
              <a:defRPr/>
            </a:pPr>
            <a:endParaRPr lang="en-GB" sz="1800" dirty="0" smtClean="0"/>
          </a:p>
          <a:p>
            <a:pPr>
              <a:defRPr/>
            </a:pPr>
            <a:r>
              <a:rPr lang="en-GB" sz="1800" dirty="0" smtClean="0"/>
              <a:t>New and updated CAs</a:t>
            </a:r>
          </a:p>
          <a:p>
            <a:pPr>
              <a:defRPr/>
            </a:pPr>
            <a:endParaRPr lang="en-GB" sz="1800" dirty="0" smtClean="0"/>
          </a:p>
          <a:p>
            <a:pPr>
              <a:defRPr/>
            </a:pPr>
            <a:r>
              <a:rPr lang="en-GB" sz="1800" dirty="0" smtClean="0"/>
              <a:t>IOTA CAs</a:t>
            </a:r>
          </a:p>
          <a:p>
            <a:pPr>
              <a:defRPr/>
            </a:pPr>
            <a:endParaRPr lang="en-GB" sz="1800" dirty="0" smtClean="0"/>
          </a:p>
          <a:p>
            <a:pPr>
              <a:defRPr/>
            </a:pPr>
            <a:r>
              <a:rPr lang="en-GB" sz="1800" dirty="0" smtClean="0"/>
              <a:t>IPv6 readiness and </a:t>
            </a:r>
            <a:r>
              <a:rPr lang="en-GB" sz="1800" dirty="0" smtClean="0"/>
              <a:t>fetch-</a:t>
            </a:r>
            <a:r>
              <a:rPr lang="en-GB" sz="1800" dirty="0" err="1" smtClean="0"/>
              <a:t>crl</a:t>
            </a:r>
            <a:endParaRPr lang="en-GB" sz="1800" dirty="0" smtClean="0"/>
          </a:p>
          <a:p>
            <a:pPr>
              <a:defRPr/>
            </a:pPr>
            <a:endParaRPr lang="en-GB" sz="1800" dirty="0"/>
          </a:p>
          <a:p>
            <a:pPr>
              <a:defRPr/>
            </a:pPr>
            <a:r>
              <a:rPr lang="en-GB" sz="1800" dirty="0" smtClean="0"/>
              <a:t>Disaster Recovery WG</a:t>
            </a:r>
          </a:p>
          <a:p>
            <a:pPr>
              <a:defRPr/>
            </a:pPr>
            <a:endParaRPr lang="en-GB" sz="1800" dirty="0"/>
          </a:p>
          <a:p>
            <a:pPr>
              <a:defRPr/>
            </a:pPr>
            <a:r>
              <a:rPr lang="en-GB" sz="1800" i="1" dirty="0" smtClean="0"/>
              <a:t>RATCC</a:t>
            </a:r>
          </a:p>
          <a:p>
            <a:pPr>
              <a:defRPr/>
            </a:pPr>
            <a:r>
              <a:rPr lang="en-GB" sz="1800" i="1" dirty="0" smtClean="0"/>
              <a:t>AARC </a:t>
            </a:r>
            <a:r>
              <a:rPr lang="en-GB" sz="1800" i="1" dirty="0" err="1" smtClean="0"/>
              <a:t>CILogon</a:t>
            </a:r>
            <a:r>
              <a:rPr lang="en-GB" sz="1800" i="1" dirty="0" smtClean="0"/>
              <a:t> for Europe</a:t>
            </a:r>
            <a:endParaRPr lang="en-GB" sz="1800" i="1" dirty="0" smtClean="0"/>
          </a:p>
          <a:p>
            <a:pPr>
              <a:defRPr/>
            </a:pPr>
            <a:endParaRPr lang="en-GB" sz="1800" dirty="0"/>
          </a:p>
          <a:p>
            <a:pPr marL="0" indent="0">
              <a:buNone/>
              <a:defRPr/>
            </a:pPr>
            <a:r>
              <a:rPr lang="en-GB" sz="1800" b="1" dirty="0" smtClean="0">
                <a:solidFill>
                  <a:srgbClr val="990000"/>
                </a:solidFill>
              </a:rPr>
              <a:t>Also </a:t>
            </a:r>
            <a:r>
              <a:rPr lang="en-GB" sz="1800" b="1" dirty="0" smtClean="0">
                <a:solidFill>
                  <a:srgbClr val="990000"/>
                </a:solidFill>
              </a:rPr>
              <a:t>see the Bratislava summary at</a:t>
            </a:r>
            <a:br>
              <a:rPr lang="en-GB" sz="1800" b="1" dirty="0" smtClean="0">
                <a:solidFill>
                  <a:srgbClr val="990000"/>
                </a:solidFill>
              </a:rPr>
            </a:br>
            <a:r>
              <a:rPr lang="en-GB" sz="1800" b="1" dirty="0" smtClean="0">
                <a:solidFill>
                  <a:srgbClr val="990000"/>
                </a:solidFill>
              </a:rPr>
              <a:t>https</a:t>
            </a:r>
            <a:r>
              <a:rPr lang="en-GB" sz="1800" b="1" dirty="0">
                <a:solidFill>
                  <a:srgbClr val="990000"/>
                </a:solidFill>
              </a:rPr>
              <a:t>://</a:t>
            </a:r>
            <a:r>
              <a:rPr lang="en-GB" sz="1800" b="1" dirty="0" smtClean="0">
                <a:solidFill>
                  <a:srgbClr val="990000"/>
                </a:solidFill>
              </a:rPr>
              <a:t>www.eugridpma.org/meetings/2016-01/</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Home\davidg\EUGridPMA\Presentations\images\map-pma-emea-afr-gis-fedauth-2015.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3731" y="1865367"/>
            <a:ext cx="7566871" cy="5012853"/>
          </a:xfrm>
          <a:prstGeom prst="rect">
            <a:avLst/>
          </a:prstGeom>
          <a:noFill/>
          <a:extLst>
            <a:ext uri="{909E8E84-426E-40DD-AFC4-6F175D3DCCD1}">
              <a14:hiddenFill xmlns:a14="http://schemas.microsoft.com/office/drawing/2010/main">
                <a:solidFill>
                  <a:srgbClr val="FFFFFF"/>
                </a:solidFill>
              </a14:hiddenFill>
            </a:ext>
          </a:extLst>
        </p:spPr>
      </p:pic>
      <p:sp>
        <p:nvSpPr>
          <p:cNvPr id="18434" name="Rectangle 2"/>
          <p:cNvSpPr>
            <a:spLocks noGrp="1" noChangeArrowheads="1"/>
          </p:cNvSpPr>
          <p:nvPr>
            <p:ph type="title"/>
          </p:nvPr>
        </p:nvSpPr>
        <p:spPr/>
        <p:txBody>
          <a:bodyPr/>
          <a:lstStyle/>
          <a:p>
            <a:pPr eaLnBrk="1" hangingPunct="1"/>
            <a:r>
              <a:rPr lang="en-GB" sz="2400" smtClean="0"/>
              <a:t>Geographical coverage of the EUGridPMA</a:t>
            </a:r>
          </a:p>
        </p:txBody>
      </p:sp>
      <p:sp>
        <p:nvSpPr>
          <p:cNvPr id="18435" name="Rectangle 5"/>
          <p:cNvSpPr>
            <a:spLocks noChangeArrowheads="1"/>
          </p:cNvSpPr>
          <p:nvPr/>
        </p:nvSpPr>
        <p:spPr bwMode="auto">
          <a:xfrm>
            <a:off x="412750" y="987425"/>
            <a:ext cx="8424863"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2900" indent="-342900" algn="l">
              <a:spcBef>
                <a:spcPct val="20000"/>
              </a:spcBef>
              <a:buFont typeface="Symbol" pitchFamily="18" charset="2"/>
              <a:buChar char="·"/>
            </a:pPr>
            <a:r>
              <a:rPr lang="en-US" sz="1800" dirty="0" smtClean="0">
                <a:solidFill>
                  <a:srgbClr val="008000"/>
                </a:solidFill>
                <a:latin typeface="Lucida Sans" pitchFamily="34" charset="0"/>
              </a:rPr>
              <a:t>26 </a:t>
            </a:r>
            <a:r>
              <a:rPr lang="en-US" sz="1800" dirty="0">
                <a:solidFill>
                  <a:srgbClr val="008000"/>
                </a:solidFill>
                <a:latin typeface="Lucida Sans" pitchFamily="34" charset="0"/>
              </a:rPr>
              <a:t>of </a:t>
            </a:r>
            <a:r>
              <a:rPr lang="en-US" sz="1800" dirty="0" smtClean="0">
                <a:solidFill>
                  <a:srgbClr val="008000"/>
                </a:solidFill>
                <a:latin typeface="Lucida Sans" pitchFamily="34" charset="0"/>
              </a:rPr>
              <a:t>28 </a:t>
            </a:r>
            <a:r>
              <a:rPr lang="en-US" sz="1800" dirty="0">
                <a:solidFill>
                  <a:srgbClr val="008000"/>
                </a:solidFill>
                <a:latin typeface="Lucida Sans" pitchFamily="34" charset="0"/>
              </a:rPr>
              <a:t>EU member states (all except LU, MT)</a:t>
            </a:r>
          </a:p>
          <a:p>
            <a:pPr marL="342900" indent="-342900" algn="l">
              <a:spcBef>
                <a:spcPct val="20000"/>
              </a:spcBef>
              <a:buFont typeface="Symbol" pitchFamily="18" charset="2"/>
              <a:buChar char="·"/>
            </a:pPr>
            <a:r>
              <a:rPr lang="en-US" sz="1800" dirty="0">
                <a:solidFill>
                  <a:srgbClr val="008000"/>
                </a:solidFill>
                <a:latin typeface="Lucida Sans" pitchFamily="34" charset="0"/>
              </a:rPr>
              <a:t>+	AM, CH, DZ, EG, </a:t>
            </a:r>
            <a:r>
              <a:rPr lang="en-US" sz="1800" dirty="0" smtClean="0">
                <a:solidFill>
                  <a:srgbClr val="008000"/>
                </a:solidFill>
                <a:latin typeface="Lucida Sans" pitchFamily="34" charset="0"/>
              </a:rPr>
              <a:t>GE, </a:t>
            </a:r>
            <a:r>
              <a:rPr lang="en-US" sz="1800" dirty="0">
                <a:solidFill>
                  <a:srgbClr val="008000"/>
                </a:solidFill>
                <a:latin typeface="Lucida Sans" pitchFamily="34" charset="0"/>
              </a:rPr>
              <a:t>IL, IR, IS, </a:t>
            </a:r>
            <a:r>
              <a:rPr lang="en-US" sz="1800" strike="sngStrike" dirty="0">
                <a:solidFill>
                  <a:srgbClr val="008000"/>
                </a:solidFill>
                <a:latin typeface="Lucida Sans" pitchFamily="34" charset="0"/>
              </a:rPr>
              <a:t>JO</a:t>
            </a:r>
            <a:r>
              <a:rPr lang="en-US" sz="1800" dirty="0">
                <a:solidFill>
                  <a:srgbClr val="008000"/>
                </a:solidFill>
                <a:latin typeface="Lucida Sans" pitchFamily="34" charset="0"/>
              </a:rPr>
              <a:t>, MA, MD, ME, MK, NO, PK, </a:t>
            </a:r>
            <a:br>
              <a:rPr lang="en-US" sz="1800" dirty="0">
                <a:solidFill>
                  <a:srgbClr val="008000"/>
                </a:solidFill>
                <a:latin typeface="Lucida Sans" pitchFamily="34" charset="0"/>
              </a:rPr>
            </a:br>
            <a:r>
              <a:rPr lang="en-US" sz="1800" dirty="0">
                <a:solidFill>
                  <a:srgbClr val="008000"/>
                </a:solidFill>
                <a:latin typeface="Lucida Sans" pitchFamily="34" charset="0"/>
              </a:rPr>
              <a:t>	RS, RU, SY, TR, UA, CERN (</a:t>
            </a:r>
            <a:r>
              <a:rPr lang="en-US" sz="1800" dirty="0" err="1">
                <a:solidFill>
                  <a:srgbClr val="008000"/>
                </a:solidFill>
                <a:latin typeface="Lucida Sans" pitchFamily="34" charset="0"/>
              </a:rPr>
              <a:t>int</a:t>
            </a:r>
            <a:r>
              <a:rPr lang="en-US" sz="1800" dirty="0" smtClean="0">
                <a:solidFill>
                  <a:srgbClr val="008000"/>
                </a:solidFill>
                <a:latin typeface="Lucida Sans" pitchFamily="34" charset="0"/>
              </a:rPr>
              <a:t>) + </a:t>
            </a:r>
            <a:r>
              <a:rPr lang="en-US" sz="1800" dirty="0">
                <a:solidFill>
                  <a:srgbClr val="008000"/>
                </a:solidFill>
                <a:latin typeface="Lucida Sans" pitchFamily="34" charset="0"/>
              </a:rPr>
              <a:t>TCS (EU)</a:t>
            </a:r>
            <a:endParaRPr lang="en-US" sz="1800" dirty="0">
              <a:solidFill>
                <a:srgbClr val="000066"/>
              </a:solidFill>
              <a:latin typeface="Lucida Sans" pitchFamily="34" charset="0"/>
            </a:endParaRPr>
          </a:p>
          <a:p>
            <a:pPr marL="342900" indent="-342900" algn="l">
              <a:spcBef>
                <a:spcPct val="20000"/>
              </a:spcBef>
              <a:buFont typeface="Symbol" pitchFamily="18" charset="2"/>
              <a:buNone/>
            </a:pPr>
            <a:endParaRPr lang="en-US" dirty="0">
              <a:solidFill>
                <a:srgbClr val="000066"/>
              </a:solidFill>
              <a:latin typeface="Lucida Sans" pitchFamily="34" charset="0"/>
            </a:endParaRPr>
          </a:p>
        </p:txBody>
      </p:sp>
      <p:sp>
        <p:nvSpPr>
          <p:cNvPr id="17412" name="Rectangle 7"/>
          <p:cNvSpPr>
            <a:spLocks noChangeArrowheads="1"/>
          </p:cNvSpPr>
          <p:nvPr/>
        </p:nvSpPr>
        <p:spPr bwMode="auto">
          <a:xfrm>
            <a:off x="5773738" y="5864225"/>
            <a:ext cx="32131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l">
              <a:spcBef>
                <a:spcPct val="20000"/>
              </a:spcBef>
              <a:buFont typeface="Symbol" pitchFamily="18" charset="2"/>
              <a:buNone/>
              <a:defRPr/>
            </a:pPr>
            <a:r>
              <a:rPr lang="en-US" dirty="0">
                <a:solidFill>
                  <a:srgbClr val="000066"/>
                </a:solidFill>
                <a:latin typeface="Lucida Sans" pitchFamily="34" charset="0"/>
              </a:rPr>
              <a:t>Pending or in progress</a:t>
            </a:r>
          </a:p>
          <a:p>
            <a:pPr marL="342900" indent="-342900" algn="l">
              <a:spcBef>
                <a:spcPct val="20000"/>
              </a:spcBef>
              <a:buFont typeface="Symbol" pitchFamily="18" charset="2"/>
              <a:buChar char="·"/>
              <a:defRPr/>
            </a:pPr>
            <a:r>
              <a:rPr lang="en-US" sz="1600" dirty="0">
                <a:solidFill>
                  <a:srgbClr val="000066"/>
                </a:solidFill>
                <a:latin typeface="Lucida Sans" pitchFamily="34" charset="0"/>
              </a:rPr>
              <a:t>ZA, </a:t>
            </a:r>
            <a:r>
              <a:rPr lang="en-US" sz="1600" dirty="0" smtClean="0">
                <a:solidFill>
                  <a:srgbClr val="000066"/>
                </a:solidFill>
                <a:latin typeface="Lucida Sans" pitchFamily="34" charset="0"/>
              </a:rPr>
              <a:t>TZ, AE</a:t>
            </a:r>
            <a:endParaRPr lang="en-US" sz="1600" dirty="0">
              <a:solidFill>
                <a:srgbClr val="000066"/>
              </a:solidFill>
              <a:latin typeface="Lucida Sans" pitchFamily="34" charset="0"/>
            </a:endParaRPr>
          </a:p>
        </p:txBody>
      </p:sp>
    </p:spTree>
    <p:extLst>
      <p:ext uri="{BB962C8B-B14F-4D97-AF65-F5344CB8AC3E}">
        <p14:creationId xmlns:p14="http://schemas.microsoft.com/office/powerpoint/2010/main" val="261808490"/>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mtClean="0"/>
              <a:t>Membership and other changes</a:t>
            </a:r>
          </a:p>
        </p:txBody>
      </p:sp>
      <p:sp>
        <p:nvSpPr>
          <p:cNvPr id="19459" name="Content Placeholder 2"/>
          <p:cNvSpPr>
            <a:spLocks noGrp="1"/>
          </p:cNvSpPr>
          <p:nvPr>
            <p:ph idx="1"/>
          </p:nvPr>
        </p:nvSpPr>
        <p:spPr>
          <a:xfrm>
            <a:off x="838200" y="1295400"/>
            <a:ext cx="8148638" cy="5168900"/>
          </a:xfrm>
        </p:spPr>
        <p:txBody>
          <a:bodyPr/>
          <a:lstStyle/>
          <a:p>
            <a:r>
              <a:rPr lang="en-GB" dirty="0" smtClean="0"/>
              <a:t>Responsiveness challenges for some members</a:t>
            </a:r>
          </a:p>
          <a:p>
            <a:pPr lvl="1"/>
            <a:r>
              <a:rPr lang="en-GB" sz="1800" dirty="0" smtClean="0"/>
              <a:t>JUNET CA – suspended</a:t>
            </a:r>
          </a:p>
          <a:p>
            <a:pPr lvl="1"/>
            <a:r>
              <a:rPr lang="en-GB" sz="1800" dirty="0" smtClean="0"/>
              <a:t>HIAST CA – temporarily withdrawn for operational reasons</a:t>
            </a:r>
          </a:p>
          <a:p>
            <a:pPr lvl="1"/>
            <a:endParaRPr lang="en-GB" sz="1800" dirty="0" smtClean="0"/>
          </a:p>
          <a:p>
            <a:r>
              <a:rPr lang="en-GB" dirty="0" smtClean="0"/>
              <a:t>Identity providers: both reduction and growth</a:t>
            </a:r>
          </a:p>
          <a:p>
            <a:pPr lvl="1"/>
            <a:r>
              <a:rPr lang="en-GB" sz="1800" dirty="0" smtClean="0"/>
              <a:t>New CA in Kenya (by the NREN KENET) classic on-line CA</a:t>
            </a:r>
          </a:p>
          <a:p>
            <a:pPr lvl="1"/>
            <a:r>
              <a:rPr lang="en-GB" sz="1800" dirty="0" smtClean="0"/>
              <a:t>New CA from CERN: IOTA (scoped) CA</a:t>
            </a:r>
          </a:p>
          <a:p>
            <a:pPr lvl="1"/>
            <a:r>
              <a:rPr lang="en-GB" sz="1800" dirty="0" smtClean="0"/>
              <a:t>In progress: RCauth.eu IOTA CA</a:t>
            </a:r>
          </a:p>
          <a:p>
            <a:pPr lvl="1"/>
            <a:endParaRPr lang="en-GB" sz="1800" dirty="0"/>
          </a:p>
          <a:p>
            <a:r>
              <a:rPr lang="en-GB" sz="2200" dirty="0" smtClean="0"/>
              <a:t>Self-audit review</a:t>
            </a:r>
          </a:p>
          <a:p>
            <a:pPr lvl="1"/>
            <a:r>
              <a:rPr lang="en-GB" sz="1800" dirty="0" smtClean="0"/>
              <a:t>Cosmin </a:t>
            </a:r>
            <a:r>
              <a:rPr lang="en-GB" sz="1800" dirty="0" err="1" smtClean="0"/>
              <a:t>Nistor</a:t>
            </a:r>
            <a:r>
              <a:rPr lang="en-GB" sz="1800" dirty="0" smtClean="0"/>
              <a:t> replaced </a:t>
            </a:r>
            <a:r>
              <a:rPr lang="en-GB" sz="1800" dirty="0" err="1" smtClean="0"/>
              <a:t>Kaspars</a:t>
            </a:r>
            <a:r>
              <a:rPr lang="en-GB" sz="1800" dirty="0" smtClean="0"/>
              <a:t> as </a:t>
            </a:r>
            <a:r>
              <a:rPr lang="en-GB" sz="1800" dirty="0" smtClean="0"/>
              <a:t/>
            </a:r>
            <a:br>
              <a:rPr lang="en-GB" sz="1800" dirty="0" smtClean="0"/>
            </a:br>
            <a:r>
              <a:rPr lang="en-GB" sz="1800" dirty="0" smtClean="0"/>
              <a:t>review </a:t>
            </a:r>
            <a:r>
              <a:rPr lang="en-GB" sz="1800" dirty="0" smtClean="0"/>
              <a:t>process coordinator</a:t>
            </a:r>
          </a:p>
          <a:p>
            <a:pPr lvl="1"/>
            <a:r>
              <a:rPr lang="en-GB" sz="1800" dirty="0" smtClean="0"/>
              <a:t>Self-audits progressing on schedule </a:t>
            </a:r>
            <a:r>
              <a:rPr lang="en-GB" sz="1800" dirty="0" smtClean="0"/>
              <a:t/>
            </a:r>
            <a:br>
              <a:rPr lang="en-GB" sz="1800" dirty="0" smtClean="0"/>
            </a:br>
            <a:r>
              <a:rPr lang="en-GB" sz="1800" dirty="0" smtClean="0"/>
              <a:t>for </a:t>
            </a:r>
            <a:r>
              <a:rPr lang="en-GB" sz="1800" dirty="0" smtClean="0"/>
              <a:t>most CAs</a:t>
            </a:r>
          </a:p>
          <a:p>
            <a:pPr lvl="1"/>
            <a:endParaRPr lang="en-GB" sz="1800"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5412" y="4455622"/>
            <a:ext cx="3114008" cy="1886989"/>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CERN LCG IOTA CA</a:t>
            </a:r>
            <a:endParaRPr lang="en-US" dirty="0"/>
          </a:p>
        </p:txBody>
      </p:sp>
      <p:sp>
        <p:nvSpPr>
          <p:cNvPr id="3" name="Content Placeholder 2"/>
          <p:cNvSpPr>
            <a:spLocks noGrp="1"/>
          </p:cNvSpPr>
          <p:nvPr>
            <p:ph idx="1"/>
          </p:nvPr>
        </p:nvSpPr>
        <p:spPr>
          <a:xfrm>
            <a:off x="813033" y="5163074"/>
            <a:ext cx="8040688" cy="877232"/>
          </a:xfrm>
        </p:spPr>
        <p:txBody>
          <a:bodyPr/>
          <a:lstStyle/>
          <a:p>
            <a:pPr marL="0" indent="0">
              <a:buNone/>
            </a:pPr>
            <a:r>
              <a:rPr lang="en-US" sz="2000" dirty="0" smtClean="0"/>
              <a:t>Specific Identifier Only Trust Assurance CA – adds ‘VO membership’ constraints internally to fit with current state of e-Infrastructures and wLCG sites* </a:t>
            </a:r>
            <a:endParaRPr lang="en-US"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230" y="952960"/>
            <a:ext cx="5700057" cy="4210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813794" y="6230133"/>
            <a:ext cx="7127272" cy="307777"/>
          </a:xfrm>
          <a:prstGeom prst="rect">
            <a:avLst/>
          </a:prstGeom>
          <a:noFill/>
        </p:spPr>
        <p:txBody>
          <a:bodyPr wrap="none" rtlCol="0">
            <a:spAutoFit/>
          </a:bodyPr>
          <a:lstStyle/>
          <a:p>
            <a:r>
              <a:rPr lang="en-US" sz="1400" i="1" dirty="0"/>
              <a:t>* http://lcg-ca.web.cern.ch/lcg-ca/doc/WLCG-CERN-IOTA-statement-MB.pdf</a:t>
            </a:r>
          </a:p>
        </p:txBody>
      </p:sp>
    </p:spTree>
    <p:extLst>
      <p:ext uri="{BB962C8B-B14F-4D97-AF65-F5344CB8AC3E}">
        <p14:creationId xmlns:p14="http://schemas.microsoft.com/office/powerpoint/2010/main" val="232205825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t>
            </a:r>
            <a:r>
              <a:rPr lang="en-US" dirty="0" smtClean="0"/>
              <a:t>have also </a:t>
            </a:r>
            <a:r>
              <a:rPr lang="en-US" dirty="0" smtClean="0"/>
              <a:t/>
            </a:r>
            <a:br>
              <a:rPr lang="en-US" dirty="0" smtClean="0"/>
            </a:br>
            <a:r>
              <a:rPr lang="en-US" dirty="0" smtClean="0"/>
              <a:t>documented on-line </a:t>
            </a:r>
            <a:r>
              <a:rPr lang="en-US" dirty="0" smtClean="0"/>
              <a:t>CA </a:t>
            </a:r>
            <a:r>
              <a:rPr lang="en-US" dirty="0" smtClean="0"/>
              <a:t>Guidance now</a:t>
            </a:r>
            <a:endParaRPr lang="en-US" dirty="0"/>
          </a:p>
        </p:txBody>
      </p:sp>
      <p:sp>
        <p:nvSpPr>
          <p:cNvPr id="3" name="Content Placeholder 2"/>
          <p:cNvSpPr>
            <a:spLocks noGrp="1"/>
          </p:cNvSpPr>
          <p:nvPr>
            <p:ph idx="1"/>
          </p:nvPr>
        </p:nvSpPr>
        <p:spPr/>
        <p:txBody>
          <a:bodyPr/>
          <a:lstStyle/>
          <a:p>
            <a:r>
              <a:rPr lang="en-US" sz="2000" dirty="0"/>
              <a:t>The on-line CA guidelines </a:t>
            </a:r>
            <a:r>
              <a:rPr lang="en-US" sz="2000" dirty="0" smtClean="0"/>
              <a:t>document available at</a:t>
            </a:r>
            <a:endParaRPr lang="en-US" sz="2000" dirty="0"/>
          </a:p>
          <a:p>
            <a:pPr marL="0" indent="0">
              <a:buNone/>
            </a:pPr>
            <a:r>
              <a:rPr lang="en-US" sz="2000" dirty="0" smtClean="0">
                <a:solidFill>
                  <a:srgbClr val="990000"/>
                </a:solidFill>
              </a:rPr>
              <a:t> </a:t>
            </a:r>
            <a:r>
              <a:rPr lang="en-US" sz="2000" b="1" dirty="0" smtClean="0">
                <a:solidFill>
                  <a:srgbClr val="990000"/>
                </a:solidFill>
              </a:rPr>
              <a:t>https</a:t>
            </a:r>
            <a:r>
              <a:rPr lang="en-US" sz="2000" b="1" dirty="0">
                <a:solidFill>
                  <a:srgbClr val="990000"/>
                </a:solidFill>
              </a:rPr>
              <a:t>://</a:t>
            </a:r>
            <a:r>
              <a:rPr lang="en-US" sz="2000" b="1" dirty="0" smtClean="0">
                <a:solidFill>
                  <a:srgbClr val="990000"/>
                </a:solidFill>
              </a:rPr>
              <a:t>wiki.eugridpma.org/Main/GuidelinesForOnLineCAs</a:t>
            </a:r>
            <a:endParaRPr lang="en-US" b="1" dirty="0" smtClean="0"/>
          </a:p>
          <a:p>
            <a:endParaRPr lang="en-US" sz="2000" dirty="0" smtClean="0"/>
          </a:p>
          <a:p>
            <a:r>
              <a:rPr lang="en-US" sz="2000" dirty="0" smtClean="0"/>
              <a:t>Codifies current requirements from Classic AP and current best practice – and permits more explicitly the key generation ceremony</a:t>
            </a:r>
          </a:p>
          <a:p>
            <a:endParaRPr lang="en-US" sz="2000" dirty="0"/>
          </a:p>
          <a:p>
            <a:r>
              <a:rPr lang="en-US" sz="2000" dirty="0" smtClean="0"/>
              <a:t>Follows AP structure:</a:t>
            </a:r>
          </a:p>
          <a:p>
            <a:endParaRPr lang="en-US" sz="2000" dirty="0"/>
          </a:p>
        </p:txBody>
      </p:sp>
      <p:sp>
        <p:nvSpPr>
          <p:cNvPr id="4" name="Rectangle 1"/>
          <p:cNvSpPr>
            <a:spLocks noChangeArrowheads="1"/>
          </p:cNvSpPr>
          <p:nvPr/>
        </p:nvSpPr>
        <p:spPr bwMode="auto">
          <a:xfrm>
            <a:off x="4294683" y="3520696"/>
            <a:ext cx="4071949" cy="3046988"/>
          </a:xfrm>
          <a:prstGeom prst="rect">
            <a:avLst/>
          </a:prstGeom>
          <a:solidFill>
            <a:schemeClr val="bg1"/>
          </a:solidFill>
          <a:ln>
            <a:noFill/>
          </a:ln>
          <a:effectLst>
            <a:glow rad="228600">
              <a:schemeClr val="accent4">
                <a:satMod val="175000"/>
                <a:alpha val="40000"/>
              </a:schemeClr>
            </a:glow>
            <a:outerShdw dist="35921" dir="2700000" algn="ctr" rotWithShape="0">
              <a:schemeClr val="bg2"/>
            </a:outerShdw>
          </a:effectLst>
        </p:spPr>
        <p:txBody>
          <a:bodyPr vert="horz" wrap="none" lIns="91440" tIns="45720" rIns="91440" bIns="45720" numCol="1" anchor="ctr" anchorCtr="0" compatLnSpc="1">
            <a:prstTxWarp prst="textNoShape">
              <a:avLst/>
            </a:prstTxWarp>
            <a:spAutoFit/>
          </a:bodyPr>
          <a:lstStyle/>
          <a:p>
            <a:pPr lvl="0" algn="l"/>
            <a:r>
              <a:rPr lang="en-US" altLang="en-US" sz="1600" dirty="0">
                <a:latin typeface="Arial" charset="0"/>
                <a:cs typeface="Arial" charset="0"/>
              </a:rPr>
              <a:t>Operational requirements </a:t>
            </a:r>
          </a:p>
          <a:p>
            <a:pPr marL="285750" lvl="0" indent="-285750" algn="l">
              <a:buFont typeface="Arial" panose="020B0604020202020204" pitchFamily="34" charset="0"/>
              <a:buChar char="•"/>
            </a:pPr>
            <a:r>
              <a:rPr lang="en-US" altLang="en-US" sz="1600" dirty="0">
                <a:latin typeface="Arial" charset="0"/>
                <a:cs typeface="Arial" charset="0"/>
              </a:rPr>
              <a:t>Network controls </a:t>
            </a:r>
          </a:p>
          <a:p>
            <a:pPr marL="285750" lvl="0" indent="-285750" algn="l">
              <a:buFont typeface="Arial" panose="020B0604020202020204" pitchFamily="34" charset="0"/>
              <a:buChar char="•"/>
            </a:pPr>
            <a:r>
              <a:rPr lang="en-US" altLang="en-US" sz="1600" dirty="0">
                <a:latin typeface="Arial" charset="0"/>
                <a:cs typeface="Arial" charset="0"/>
              </a:rPr>
              <a:t>Key generation </a:t>
            </a:r>
          </a:p>
          <a:p>
            <a:pPr marL="285750" lvl="0" indent="-285750" algn="l">
              <a:buFont typeface="Arial" panose="020B0604020202020204" pitchFamily="34" charset="0"/>
              <a:buChar char="•"/>
            </a:pPr>
            <a:r>
              <a:rPr lang="en-US" altLang="en-US" sz="1600" dirty="0">
                <a:latin typeface="Arial" charset="0"/>
                <a:cs typeface="Arial" charset="0"/>
              </a:rPr>
              <a:t>Key storage </a:t>
            </a:r>
          </a:p>
          <a:p>
            <a:pPr marL="285750" lvl="0" indent="-285750" algn="l">
              <a:buFont typeface="Arial" panose="020B0604020202020204" pitchFamily="34" charset="0"/>
              <a:buChar char="•"/>
            </a:pPr>
            <a:r>
              <a:rPr lang="en-US" altLang="en-US" sz="1600" dirty="0">
                <a:latin typeface="Arial" charset="0"/>
                <a:cs typeface="Arial" charset="0"/>
              </a:rPr>
              <a:t>Key Activation </a:t>
            </a:r>
          </a:p>
          <a:p>
            <a:pPr marL="285750" lvl="0" indent="-285750" algn="l">
              <a:buFont typeface="Arial" panose="020B0604020202020204" pitchFamily="34" charset="0"/>
              <a:buChar char="•"/>
            </a:pPr>
            <a:r>
              <a:rPr lang="en-US" altLang="en-US" sz="1600" dirty="0">
                <a:latin typeface="Arial" charset="0"/>
                <a:cs typeface="Arial" charset="0"/>
              </a:rPr>
              <a:t>Key Deactivation </a:t>
            </a:r>
          </a:p>
          <a:p>
            <a:pPr marL="285750" lvl="0" indent="-285750" algn="l">
              <a:buFont typeface="Arial" panose="020B0604020202020204" pitchFamily="34" charset="0"/>
              <a:buChar char="•"/>
            </a:pPr>
            <a:r>
              <a:rPr lang="en-US" altLang="en-US" sz="1600" dirty="0">
                <a:latin typeface="Arial" charset="0"/>
                <a:cs typeface="Arial" charset="0"/>
              </a:rPr>
              <a:t>Key End of Life </a:t>
            </a:r>
          </a:p>
          <a:p>
            <a:pPr lvl="0" algn="l"/>
            <a:r>
              <a:rPr lang="en-US" altLang="en-US" sz="1600" dirty="0">
                <a:latin typeface="Arial" charset="0"/>
                <a:cs typeface="Arial" charset="0"/>
              </a:rPr>
              <a:t>Procedural Controls </a:t>
            </a:r>
          </a:p>
          <a:p>
            <a:pPr lvl="0" algn="l"/>
            <a:r>
              <a:rPr lang="en-US" altLang="en-US" sz="1600" dirty="0">
                <a:latin typeface="Arial" charset="0"/>
                <a:cs typeface="Arial" charset="0"/>
              </a:rPr>
              <a:t>Site Security </a:t>
            </a:r>
          </a:p>
          <a:p>
            <a:pPr lvl="0" algn="l"/>
            <a:r>
              <a:rPr lang="en-US" altLang="en-US" sz="1600" dirty="0">
                <a:latin typeface="Arial" charset="0"/>
                <a:cs typeface="Arial" charset="0"/>
              </a:rPr>
              <a:t>Publication and repository responsibilities </a:t>
            </a:r>
          </a:p>
          <a:p>
            <a:pPr lvl="0" algn="l"/>
            <a:r>
              <a:rPr lang="en-US" altLang="en-US" sz="1600" dirty="0">
                <a:latin typeface="Arial" charset="0"/>
                <a:cs typeface="Arial" charset="0"/>
              </a:rPr>
              <a:t>Audits </a:t>
            </a:r>
          </a:p>
          <a:p>
            <a:pPr lvl="0" algn="l"/>
            <a:r>
              <a:rPr lang="en-US" altLang="en-US" sz="1600" dirty="0">
                <a:latin typeface="Arial" charset="0"/>
                <a:cs typeface="Arial" charset="0"/>
              </a:rPr>
              <a:t>Compromise and disaster recovery </a:t>
            </a:r>
          </a:p>
        </p:txBody>
      </p:sp>
    </p:spTree>
    <p:extLst>
      <p:ext uri="{BB962C8B-B14F-4D97-AF65-F5344CB8AC3E}">
        <p14:creationId xmlns:p14="http://schemas.microsoft.com/office/powerpoint/2010/main" val="377315626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Which one to pick if you want it ‘just done’</a:t>
            </a:r>
            <a:endParaRPr lang="en-US" sz="2800" dirty="0"/>
          </a:p>
        </p:txBody>
      </p:sp>
      <p:sp>
        <p:nvSpPr>
          <p:cNvPr id="3" name="Content Placeholder 2"/>
          <p:cNvSpPr>
            <a:spLocks noGrp="1"/>
          </p:cNvSpPr>
          <p:nvPr>
            <p:ph idx="1"/>
          </p:nvPr>
        </p:nvSpPr>
        <p:spPr>
          <a:xfrm>
            <a:off x="838200" y="1295400"/>
            <a:ext cx="8193374" cy="5168900"/>
          </a:xfrm>
        </p:spPr>
        <p:txBody>
          <a:bodyPr/>
          <a:lstStyle/>
          <a:p>
            <a:pPr marL="0" indent="0">
              <a:buNone/>
            </a:pPr>
            <a:r>
              <a:rPr lang="en-US" sz="2000" dirty="0"/>
              <a:t>On-line CA architectures must ensure that only legitimate traffic related to certificate issuing operations will ever reach the on-line CA issuing system. This can be ensured in various ways: </a:t>
            </a:r>
          </a:p>
          <a:p>
            <a:r>
              <a:rPr lang="en-US" sz="2000" dirty="0"/>
              <a:t>(A) an authentication/request server, suitably protected and connected to the public network, and </a:t>
            </a:r>
            <a:r>
              <a:rPr lang="en-US" sz="2000" b="1" dirty="0"/>
              <a:t>a separate signing system</a:t>
            </a:r>
            <a:r>
              <a:rPr lang="en-US" sz="2000" dirty="0"/>
              <a:t>, connected to the front-end </a:t>
            </a:r>
            <a:r>
              <a:rPr lang="en-US" sz="2000" b="1" dirty="0"/>
              <a:t>via a private link</a:t>
            </a:r>
            <a:r>
              <a:rPr lang="en-US" sz="2000" dirty="0"/>
              <a:t>, that only processes approved signing requests and logs all certificate issuance; </a:t>
            </a:r>
          </a:p>
          <a:p>
            <a:r>
              <a:rPr lang="en-US" sz="2000" dirty="0"/>
              <a:t>(B) an authentication/request server containing also the HSM hardware, connected to a dedicated network that only carries traffic destined for the CA and is actively monitored for intrusions and is protected via a packet-inspecting stateful firewall; </a:t>
            </a:r>
          </a:p>
          <a:p>
            <a:pPr marL="0" indent="0">
              <a:buNone/>
            </a:pPr>
            <a:r>
              <a:rPr lang="en-US" sz="2000" dirty="0"/>
              <a:t>where it is noted that </a:t>
            </a:r>
            <a:r>
              <a:rPr lang="en-US" sz="2000" b="1" dirty="0"/>
              <a:t>model A type designs are more readily secured</a:t>
            </a:r>
            <a:r>
              <a:rPr lang="en-US" sz="2000" dirty="0"/>
              <a:t> and usually </a:t>
            </a:r>
            <a:r>
              <a:rPr lang="en-US" sz="2000" b="1" dirty="0"/>
              <a:t>need less components and effort </a:t>
            </a:r>
            <a:r>
              <a:rPr lang="en-US" sz="2000" dirty="0"/>
              <a:t>to maintain and operate and </a:t>
            </a:r>
            <a:r>
              <a:rPr lang="en-US" sz="2000" b="1" dirty="0"/>
              <a:t>therefore preferred</a:t>
            </a:r>
            <a:r>
              <a:rPr lang="en-US" sz="2000" dirty="0"/>
              <a:t>. </a:t>
            </a:r>
          </a:p>
        </p:txBody>
      </p:sp>
    </p:spTree>
    <p:extLst>
      <p:ext uri="{BB962C8B-B14F-4D97-AF65-F5344CB8AC3E}">
        <p14:creationId xmlns:p14="http://schemas.microsoft.com/office/powerpoint/2010/main" val="225403064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 now documented</a:t>
            </a:r>
            <a:endParaRPr lang="en-US" dirty="0"/>
          </a:p>
        </p:txBody>
      </p:sp>
      <p:sp>
        <p:nvSpPr>
          <p:cNvPr id="3" name="Content Placeholder 2"/>
          <p:cNvSpPr>
            <a:spLocks noGrp="1"/>
          </p:cNvSpPr>
          <p:nvPr>
            <p:ph idx="1"/>
          </p:nvPr>
        </p:nvSpPr>
        <p:spPr/>
        <p:txBody>
          <a:bodyPr/>
          <a:lstStyle/>
          <a:p>
            <a:r>
              <a:rPr lang="en-US" sz="2000" dirty="0" smtClean="0"/>
              <a:t>“To </a:t>
            </a:r>
            <a:r>
              <a:rPr lang="en-US" sz="2000" dirty="0"/>
              <a:t>further protect the issuing CA and permit revocation thereof, it is strongly advised that all on-line issuing CAs be a subordinate of an off-line root or higher-level CA, where the off-line root may have a long-lived (one year or longer) CRL</a:t>
            </a:r>
            <a:r>
              <a:rPr lang="en-US" sz="2000" dirty="0" smtClean="0"/>
              <a:t>.”</a:t>
            </a:r>
          </a:p>
          <a:p>
            <a:endParaRPr lang="en-US" sz="2000" dirty="0" smtClean="0"/>
          </a:p>
          <a:p>
            <a:r>
              <a:rPr lang="en-US" sz="2000" dirty="0"/>
              <a:t>“Any on-line CA shall have a disaster recovery and business continuity plan. For CAs where the key material has been generated inside the HSM, this plan should include regular tests of the capability to recover the key in the HSM from archival material</a:t>
            </a:r>
            <a:r>
              <a:rPr lang="en-US" sz="2000" dirty="0" smtClean="0"/>
              <a:t>.”</a:t>
            </a:r>
          </a:p>
          <a:p>
            <a:endParaRPr lang="en-US" sz="2000" dirty="0"/>
          </a:p>
          <a:p>
            <a:r>
              <a:rPr lang="en-US" sz="2000" i="1" dirty="0" smtClean="0"/>
              <a:t>And a bit more, just read the doc …</a:t>
            </a:r>
            <a:endParaRPr lang="en-US" sz="2000" i="1" dirty="0"/>
          </a:p>
        </p:txBody>
      </p:sp>
    </p:spTree>
    <p:extLst>
      <p:ext uri="{BB962C8B-B14F-4D97-AF65-F5344CB8AC3E}">
        <p14:creationId xmlns:p14="http://schemas.microsoft.com/office/powerpoint/2010/main" val="475907384"/>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mtClean="0"/>
              <a:t>IPv6 status</a:t>
            </a:r>
          </a:p>
        </p:txBody>
      </p:sp>
      <p:sp>
        <p:nvSpPr>
          <p:cNvPr id="30723" name="Content Placeholder 2"/>
          <p:cNvSpPr>
            <a:spLocks noGrp="1"/>
          </p:cNvSpPr>
          <p:nvPr>
            <p:ph idx="1"/>
          </p:nvPr>
        </p:nvSpPr>
        <p:spPr/>
        <p:txBody>
          <a:bodyPr/>
          <a:lstStyle/>
          <a:p>
            <a:r>
              <a:rPr lang="en-GB" dirty="0" smtClean="0"/>
              <a:t>FZU runs a continuous v6 CRL monitor</a:t>
            </a:r>
            <a:br>
              <a:rPr lang="en-GB" dirty="0" smtClean="0"/>
            </a:br>
            <a:r>
              <a:rPr lang="en-GB" dirty="0" smtClean="0"/>
              <a:t>  </a:t>
            </a:r>
            <a:r>
              <a:rPr lang="en-GB" sz="1800" dirty="0" smtClean="0">
                <a:solidFill>
                  <a:srgbClr val="990000"/>
                </a:solidFill>
              </a:rPr>
              <a:t>http://www.particle.cz/farm/admin/IPv6EuGridPMACrlChecker/</a:t>
            </a:r>
            <a:br>
              <a:rPr lang="en-GB" sz="1800" dirty="0" smtClean="0">
                <a:solidFill>
                  <a:srgbClr val="990000"/>
                </a:solidFill>
              </a:rPr>
            </a:br>
            <a:r>
              <a:rPr lang="en-GB" sz="1800" dirty="0" smtClean="0"/>
              <a:t>  </a:t>
            </a:r>
            <a:endParaRPr lang="en-GB" dirty="0" smtClean="0"/>
          </a:p>
          <a:p>
            <a:r>
              <a:rPr lang="en-GB" dirty="0" smtClean="0"/>
              <a:t>23 CAs offer working v6 CRL</a:t>
            </a:r>
          </a:p>
          <a:p>
            <a:pPr lvl="1"/>
            <a:r>
              <a:rPr lang="en-GB" dirty="0" smtClean="0"/>
              <a:t>but there are also 4 CAs that give an AAAA record but where the GET fails …</a:t>
            </a:r>
          </a:p>
          <a:p>
            <a:pPr lvl="1"/>
            <a:r>
              <a:rPr lang="en-GB" dirty="0" smtClean="0"/>
              <a:t>Still 71 endpoints to go (but they go in bulk)</a:t>
            </a:r>
          </a:p>
          <a:p>
            <a:pPr lvl="1"/>
            <a:r>
              <a:rPr lang="en-GB" dirty="0" smtClean="0"/>
              <a:t>dist.eugridpma.info can act as v6 source-of-last-resort</a:t>
            </a:r>
          </a:p>
          <a:p>
            <a:endParaRPr lang="en-GB" dirty="0" smtClean="0"/>
          </a:p>
          <a:p>
            <a:r>
              <a:rPr lang="en-GB" dirty="0" smtClean="0"/>
              <a:t>fetch-crlv3 v3.0.10+ has an explicit mode to force-enable IPv6 also for older </a:t>
            </a:r>
            <a:r>
              <a:rPr lang="en-GB" dirty="0" err="1" smtClean="0"/>
              <a:t>perl</a:t>
            </a:r>
            <a:r>
              <a:rPr lang="en-GB" dirty="0" smtClean="0"/>
              <a:t> versions</a:t>
            </a:r>
          </a:p>
          <a:p>
            <a:pPr lvl="1"/>
            <a:r>
              <a:rPr lang="en-US" dirty="0" smtClean="0"/>
              <a:t>Added option "--inet6glue" and "inet6glue" </a:t>
            </a:r>
            <a:r>
              <a:rPr lang="en-US" dirty="0" err="1" smtClean="0"/>
              <a:t>config</a:t>
            </a:r>
            <a:r>
              <a:rPr lang="en-US" dirty="0" smtClean="0"/>
              <a:t> setting to load the Net::INET6Glue </a:t>
            </a:r>
            <a:r>
              <a:rPr lang="en-US" dirty="0" err="1" smtClean="0"/>
              <a:t>perl</a:t>
            </a:r>
            <a:r>
              <a:rPr lang="en-US" dirty="0" smtClean="0"/>
              <a:t> module (if it is available) to use IPv6 connections in LWP to download CRLs</a:t>
            </a:r>
            <a:endParaRPr lang="en-GB" dirty="0" smtClean="0"/>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eugridpma">
  <a:themeElements>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ugridpma">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ugridpm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ugridpm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ugridpm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ugridp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ugridp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ugridp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GI-InSPIRE-Slide-Template_v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D:\Home\davidg\Template\eugridpma.pot</Template>
  <TotalTime>94862</TotalTime>
  <Words>681</Words>
  <Application>Microsoft Office PowerPoint</Application>
  <PresentationFormat>On-screen Show (4:3)</PresentationFormat>
  <Paragraphs>95</Paragraphs>
  <Slides>13</Slides>
  <Notes>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eugridpma</vt:lpstr>
      <vt:lpstr>EGI-InSPIRE-Slide-Template_v4</vt:lpstr>
      <vt:lpstr>EUGridPMA  Status and Current Trends and some IGTF topics  March 2016 Taipei, TW  David Groep, Nikhef &amp; EUGridPMA</vt:lpstr>
      <vt:lpstr>EUGridPMA Topics</vt:lpstr>
      <vt:lpstr>Geographical coverage of the EUGridPMA</vt:lpstr>
      <vt:lpstr>Membership and other changes</vt:lpstr>
      <vt:lpstr>CERN LCG IOTA CA</vt:lpstr>
      <vt:lpstr>We have also  documented on-line CA Guidance now</vt:lpstr>
      <vt:lpstr>Which one to pick if you want it ‘just done’</vt:lpstr>
      <vt:lpstr>Best practice now documented</vt:lpstr>
      <vt:lpstr>IPv6 status</vt:lpstr>
      <vt:lpstr> http://www.particle.cz/farm/admin/IPv6EuGridPMACrlChecker/  … and moving to a new place …</vt:lpstr>
      <vt:lpstr>Disaster Recovery WG</vt:lpstr>
      <vt:lpstr>Upcoming meetings</vt:lpstr>
      <vt:lpstr>IGTF+ Meeting Agenda</vt:lpstr>
    </vt:vector>
  </TitlesOfParts>
  <Company>NIKHEF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Grid Policy Management Authority</dc:title>
  <dc:creator>David Groep</dc:creator>
  <cp:lastModifiedBy>DavidG</cp:lastModifiedBy>
  <cp:revision>734</cp:revision>
  <dcterms:created xsi:type="dcterms:W3CDTF">2004-04-13T08:36:56Z</dcterms:created>
  <dcterms:modified xsi:type="dcterms:W3CDTF">2016-03-14T01:04:09Z</dcterms:modified>
</cp:coreProperties>
</file>