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61" r:id="rId2"/>
    <p:sldMasterId id="2147483877" r:id="rId3"/>
  </p:sldMasterIdLst>
  <p:notesMasterIdLst>
    <p:notesMasterId r:id="rId47"/>
  </p:notesMasterIdLst>
  <p:handoutMasterIdLst>
    <p:handoutMasterId r:id="rId48"/>
  </p:handoutMasterIdLst>
  <p:sldIdLst>
    <p:sldId id="256" r:id="rId4"/>
    <p:sldId id="391" r:id="rId5"/>
    <p:sldId id="442" r:id="rId6"/>
    <p:sldId id="443" r:id="rId7"/>
    <p:sldId id="444" r:id="rId8"/>
    <p:sldId id="445" r:id="rId9"/>
    <p:sldId id="392" r:id="rId10"/>
    <p:sldId id="394" r:id="rId11"/>
    <p:sldId id="407" r:id="rId12"/>
    <p:sldId id="422" r:id="rId13"/>
    <p:sldId id="408" r:id="rId14"/>
    <p:sldId id="410" r:id="rId15"/>
    <p:sldId id="456" r:id="rId16"/>
    <p:sldId id="457" r:id="rId17"/>
    <p:sldId id="458" r:id="rId18"/>
    <p:sldId id="459" r:id="rId19"/>
    <p:sldId id="460" r:id="rId20"/>
    <p:sldId id="461" r:id="rId21"/>
    <p:sldId id="447" r:id="rId22"/>
    <p:sldId id="441" r:id="rId23"/>
    <p:sldId id="450" r:id="rId24"/>
    <p:sldId id="451" r:id="rId25"/>
    <p:sldId id="452" r:id="rId26"/>
    <p:sldId id="454" r:id="rId27"/>
    <p:sldId id="455" r:id="rId28"/>
    <p:sldId id="356" r:id="rId29"/>
    <p:sldId id="357" r:id="rId30"/>
    <p:sldId id="359" r:id="rId31"/>
    <p:sldId id="360" r:id="rId32"/>
    <p:sldId id="365" r:id="rId33"/>
    <p:sldId id="412" r:id="rId34"/>
    <p:sldId id="449" r:id="rId35"/>
    <p:sldId id="448" r:id="rId36"/>
    <p:sldId id="462" r:id="rId37"/>
    <p:sldId id="464" r:id="rId38"/>
    <p:sldId id="465" r:id="rId39"/>
    <p:sldId id="469" r:id="rId40"/>
    <p:sldId id="470" r:id="rId41"/>
    <p:sldId id="467" r:id="rId42"/>
    <p:sldId id="466" r:id="rId43"/>
    <p:sldId id="468" r:id="rId44"/>
    <p:sldId id="259" r:id="rId45"/>
    <p:sldId id="272" r:id="rId46"/>
  </p:sldIdLst>
  <p:sldSz cx="12192000" cy="6858000"/>
  <p:notesSz cx="4683125"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DAB"/>
    <a:srgbClr val="F57A1E"/>
    <a:srgbClr val="004361"/>
    <a:srgbClr val="000000"/>
    <a:srgbClr val="ED1544"/>
    <a:srgbClr val="6F257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6" autoAdjust="0"/>
    <p:restoredTop sz="92407" autoAdjust="0"/>
  </p:normalViewPr>
  <p:slideViewPr>
    <p:cSldViewPr>
      <p:cViewPr varScale="1">
        <p:scale>
          <a:sx n="83" d="100"/>
          <a:sy n="83" d="100"/>
        </p:scale>
        <p:origin x="426" y="90"/>
      </p:cViewPr>
      <p:guideLst>
        <p:guide orient="horz" pos="2160"/>
        <p:guide pos="3840"/>
      </p:guideLst>
    </p:cSldViewPr>
  </p:slideViewPr>
  <p:notesTextViewPr>
    <p:cViewPr>
      <p:scale>
        <a:sx n="3" d="2"/>
        <a:sy n="3" d="2"/>
      </p:scale>
      <p:origin x="0" y="0"/>
    </p:cViewPr>
  </p:notesTextViewPr>
  <p:sorterViewPr>
    <p:cViewPr>
      <p:scale>
        <a:sx n="100" d="100"/>
        <a:sy n="100" d="100"/>
      </p:scale>
      <p:origin x="0" y="-2796"/>
    </p:cViewPr>
  </p:sorterViewPr>
  <p:notesViewPr>
    <p:cSldViewPr>
      <p:cViewPr varScale="1">
        <p:scale>
          <a:sx n="87" d="100"/>
          <a:sy n="87" d="100"/>
        </p:scale>
        <p:origin x="364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29354" cy="435849"/>
          </a:xfrm>
          <a:prstGeom prst="rect">
            <a:avLst/>
          </a:prstGeom>
        </p:spPr>
        <p:txBody>
          <a:bodyPr vert="horz" lIns="76396" tIns="38198" rIns="76396" bIns="38198" rtlCol="0"/>
          <a:lstStyle>
            <a:lvl1pPr algn="l">
              <a:defRPr sz="1000"/>
            </a:lvl1pPr>
          </a:lstStyle>
          <a:p>
            <a:endParaRPr lang="en-US"/>
          </a:p>
        </p:txBody>
      </p:sp>
      <p:sp>
        <p:nvSpPr>
          <p:cNvPr id="3" name="Date Placeholder 2"/>
          <p:cNvSpPr>
            <a:spLocks noGrp="1"/>
          </p:cNvSpPr>
          <p:nvPr>
            <p:ph type="dt" sz="quarter" idx="1"/>
          </p:nvPr>
        </p:nvSpPr>
        <p:spPr>
          <a:xfrm>
            <a:off x="2652688" y="0"/>
            <a:ext cx="2029354" cy="435849"/>
          </a:xfrm>
          <a:prstGeom prst="rect">
            <a:avLst/>
          </a:prstGeom>
        </p:spPr>
        <p:txBody>
          <a:bodyPr vert="horz" lIns="76396" tIns="38198" rIns="76396" bIns="38198" rtlCol="0"/>
          <a:lstStyle>
            <a:lvl1pPr algn="r">
              <a:defRPr sz="1000"/>
            </a:lvl1pPr>
          </a:lstStyle>
          <a:p>
            <a:fld id="{AA59789D-99D0-4A39-8CF4-F055636CD800}" type="datetimeFigureOut">
              <a:rPr lang="en-US" smtClean="0"/>
              <a:t>2024-10-09</a:t>
            </a:fld>
            <a:endParaRPr lang="en-US"/>
          </a:p>
        </p:txBody>
      </p:sp>
      <p:sp>
        <p:nvSpPr>
          <p:cNvPr id="4" name="Footer Placeholder 3"/>
          <p:cNvSpPr>
            <a:spLocks noGrp="1"/>
          </p:cNvSpPr>
          <p:nvPr>
            <p:ph type="ftr" sz="quarter" idx="2"/>
          </p:nvPr>
        </p:nvSpPr>
        <p:spPr>
          <a:xfrm>
            <a:off x="0" y="8250953"/>
            <a:ext cx="2029354" cy="435848"/>
          </a:xfrm>
          <a:prstGeom prst="rect">
            <a:avLst/>
          </a:prstGeom>
        </p:spPr>
        <p:txBody>
          <a:bodyPr vert="horz" lIns="76396" tIns="38198" rIns="76396" bIns="38198" rtlCol="0" anchor="b"/>
          <a:lstStyle>
            <a:lvl1pPr algn="l">
              <a:defRPr sz="1000"/>
            </a:lvl1pPr>
          </a:lstStyle>
          <a:p>
            <a:endParaRPr lang="en-US"/>
          </a:p>
        </p:txBody>
      </p:sp>
      <p:sp>
        <p:nvSpPr>
          <p:cNvPr id="5" name="Slide Number Placeholder 4"/>
          <p:cNvSpPr>
            <a:spLocks noGrp="1"/>
          </p:cNvSpPr>
          <p:nvPr>
            <p:ph type="sldNum" sz="quarter" idx="3"/>
          </p:nvPr>
        </p:nvSpPr>
        <p:spPr>
          <a:xfrm>
            <a:off x="2652688" y="8250953"/>
            <a:ext cx="2029354" cy="435848"/>
          </a:xfrm>
          <a:prstGeom prst="rect">
            <a:avLst/>
          </a:prstGeom>
        </p:spPr>
        <p:txBody>
          <a:bodyPr vert="horz" lIns="76396" tIns="38198" rIns="76396" bIns="38198" rtlCol="0" anchor="b"/>
          <a:lstStyle>
            <a:lvl1pPr algn="r">
              <a:defRPr sz="1000"/>
            </a:lvl1pPr>
          </a:lstStyle>
          <a:p>
            <a:fld id="{3978B75B-593A-4925-A86E-4B8422E93923}" type="slidenum">
              <a:rPr lang="en-US" smtClean="0"/>
              <a:t>‹#›</a:t>
            </a:fld>
            <a:endParaRPr lang="en-US"/>
          </a:p>
        </p:txBody>
      </p:sp>
    </p:spTree>
    <p:extLst>
      <p:ext uri="{BB962C8B-B14F-4D97-AF65-F5344CB8AC3E}">
        <p14:creationId xmlns:p14="http://schemas.microsoft.com/office/powerpoint/2010/main" val="177160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029354" cy="434340"/>
          </a:xfrm>
          <a:prstGeom prst="rect">
            <a:avLst/>
          </a:prstGeom>
        </p:spPr>
        <p:txBody>
          <a:bodyPr vert="horz" lIns="76396" tIns="38198" rIns="76396" bIns="38198" rtlCol="0"/>
          <a:lstStyle>
            <a:lvl1pPr algn="l">
              <a:defRPr sz="1000"/>
            </a:lvl1pPr>
          </a:lstStyle>
          <a:p>
            <a:endParaRPr lang="en-GB"/>
          </a:p>
        </p:txBody>
      </p:sp>
      <p:sp>
        <p:nvSpPr>
          <p:cNvPr id="3" name="Date Placeholder 2"/>
          <p:cNvSpPr>
            <a:spLocks noGrp="1"/>
          </p:cNvSpPr>
          <p:nvPr>
            <p:ph type="dt" idx="1"/>
          </p:nvPr>
        </p:nvSpPr>
        <p:spPr>
          <a:xfrm>
            <a:off x="2652688" y="1"/>
            <a:ext cx="2029354" cy="434340"/>
          </a:xfrm>
          <a:prstGeom prst="rect">
            <a:avLst/>
          </a:prstGeom>
        </p:spPr>
        <p:txBody>
          <a:bodyPr vert="horz" lIns="76396" tIns="38198" rIns="76396" bIns="38198" rtlCol="0"/>
          <a:lstStyle>
            <a:lvl1pPr algn="r">
              <a:defRPr sz="1000"/>
            </a:lvl1pPr>
          </a:lstStyle>
          <a:p>
            <a:fld id="{7AF8201F-1A73-4492-BF25-A91C82CADB2C}" type="datetimeFigureOut">
              <a:rPr lang="en-GB" smtClean="0"/>
              <a:t>09/10/2024</a:t>
            </a:fld>
            <a:endParaRPr lang="en-GB"/>
          </a:p>
        </p:txBody>
      </p:sp>
      <p:sp>
        <p:nvSpPr>
          <p:cNvPr id="4" name="Slide Image Placeholder 3"/>
          <p:cNvSpPr>
            <a:spLocks noGrp="1" noRot="1" noChangeAspect="1"/>
          </p:cNvSpPr>
          <p:nvPr>
            <p:ph type="sldImg" idx="2"/>
          </p:nvPr>
        </p:nvSpPr>
        <p:spPr>
          <a:xfrm>
            <a:off x="-552450" y="652463"/>
            <a:ext cx="5788025" cy="3255962"/>
          </a:xfrm>
          <a:prstGeom prst="rect">
            <a:avLst/>
          </a:prstGeom>
          <a:noFill/>
          <a:ln w="12700">
            <a:solidFill>
              <a:prstClr val="black"/>
            </a:solidFill>
          </a:ln>
        </p:spPr>
        <p:txBody>
          <a:bodyPr vert="horz" lIns="76396" tIns="38198" rIns="76396" bIns="38198" rtlCol="0" anchor="ctr"/>
          <a:lstStyle/>
          <a:p>
            <a:endParaRPr lang="en-GB"/>
          </a:p>
        </p:txBody>
      </p:sp>
      <p:sp>
        <p:nvSpPr>
          <p:cNvPr id="5" name="Notes Placeholder 4"/>
          <p:cNvSpPr>
            <a:spLocks noGrp="1"/>
          </p:cNvSpPr>
          <p:nvPr>
            <p:ph type="body" sz="quarter" idx="3"/>
          </p:nvPr>
        </p:nvSpPr>
        <p:spPr>
          <a:xfrm>
            <a:off x="468313" y="4126230"/>
            <a:ext cx="3746500" cy="3909060"/>
          </a:xfrm>
          <a:prstGeom prst="rect">
            <a:avLst/>
          </a:prstGeom>
        </p:spPr>
        <p:txBody>
          <a:bodyPr vert="horz" lIns="76396" tIns="38198" rIns="76396" bIns="381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250953"/>
            <a:ext cx="2029354" cy="434340"/>
          </a:xfrm>
          <a:prstGeom prst="rect">
            <a:avLst/>
          </a:prstGeom>
        </p:spPr>
        <p:txBody>
          <a:bodyPr vert="horz" lIns="76396" tIns="38198" rIns="76396" bIns="38198" rtlCol="0" anchor="b"/>
          <a:lstStyle>
            <a:lvl1pPr algn="l">
              <a:defRPr sz="1000"/>
            </a:lvl1pPr>
          </a:lstStyle>
          <a:p>
            <a:endParaRPr lang="en-GB"/>
          </a:p>
        </p:txBody>
      </p:sp>
      <p:sp>
        <p:nvSpPr>
          <p:cNvPr id="7" name="Slide Number Placeholder 6"/>
          <p:cNvSpPr>
            <a:spLocks noGrp="1"/>
          </p:cNvSpPr>
          <p:nvPr>
            <p:ph type="sldNum" sz="quarter" idx="5"/>
          </p:nvPr>
        </p:nvSpPr>
        <p:spPr>
          <a:xfrm>
            <a:off x="2652688" y="8250953"/>
            <a:ext cx="2029354" cy="434340"/>
          </a:xfrm>
          <a:prstGeom prst="rect">
            <a:avLst/>
          </a:prstGeom>
        </p:spPr>
        <p:txBody>
          <a:bodyPr vert="horz" lIns="76396" tIns="38198" rIns="76396" bIns="38198" rtlCol="0" anchor="b"/>
          <a:lstStyle>
            <a:lvl1pPr algn="r">
              <a:defRPr sz="1000"/>
            </a:lvl1pPr>
          </a:lstStyle>
          <a:p>
            <a:fld id="{F165E2C5-6477-4E64-9897-86E98B054BC6}" type="slidenum">
              <a:rPr lang="en-GB" smtClean="0"/>
              <a:t>‹#›</a:t>
            </a:fld>
            <a:endParaRPr lang="en-GB"/>
          </a:p>
        </p:txBody>
      </p:sp>
    </p:spTree>
    <p:extLst>
      <p:ext uri="{BB962C8B-B14F-4D97-AF65-F5344CB8AC3E}">
        <p14:creationId xmlns:p14="http://schemas.microsoft.com/office/powerpoint/2010/main" val="367718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7f26ee30aa_0_5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7f26ee30aa_0_56: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7f26ee30aa_0_56: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9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27700" y="1412777"/>
            <a:ext cx="8136919" cy="2187674"/>
          </a:xfrm>
        </p:spPr>
        <p:txBody>
          <a:bodyPr anchor="t">
            <a:normAutofit/>
          </a:bodyPr>
          <a:lstStyle>
            <a:lvl1pPr>
              <a:defRPr sz="4800" b="1"/>
            </a:lvl1pPr>
          </a:lstStyle>
          <a:p>
            <a:r>
              <a:rPr lang="en-US" smtClean="0"/>
              <a:t>Click to edit Master title style</a:t>
            </a:r>
            <a:endParaRPr lang="en-GB" dirty="0"/>
          </a:p>
        </p:txBody>
      </p:sp>
      <p:sp>
        <p:nvSpPr>
          <p:cNvPr id="3" name="Subtitle 2"/>
          <p:cNvSpPr>
            <a:spLocks noGrp="1"/>
          </p:cNvSpPr>
          <p:nvPr>
            <p:ph type="subTitle" idx="1"/>
          </p:nvPr>
        </p:nvSpPr>
        <p:spPr>
          <a:xfrm>
            <a:off x="3527700" y="3886200"/>
            <a:ext cx="8136919" cy="1752600"/>
          </a:xfrm>
        </p:spPr>
        <p:txBody>
          <a:bodyPr>
            <a:norm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3527700" y="6324069"/>
            <a:ext cx="1735876" cy="365125"/>
          </a:xfrm>
        </p:spPr>
        <p:txBody>
          <a:bodyPr/>
          <a:lstStyle/>
          <a:p>
            <a:r>
              <a:rPr lang="en-US" smtClean="0"/>
              <a:t>October 2024</a:t>
            </a:r>
            <a:endParaRPr lang="en-GB" dirty="0"/>
          </a:p>
        </p:txBody>
      </p:sp>
      <p:cxnSp>
        <p:nvCxnSpPr>
          <p:cNvPr id="9" name="Straight Connector 8"/>
          <p:cNvCxnSpPr/>
          <p:nvPr userDrawn="1"/>
        </p:nvCxnSpPr>
        <p:spPr>
          <a:xfrm rot="5400000">
            <a:off x="-62272" y="3426522"/>
            <a:ext cx="652534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Home\davidg\EUGridPMA\IGTF\IGTF-logos\IGTF_logo-interop.wmf"/>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97333" y="175548"/>
            <a:ext cx="2675768" cy="123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1"/>
          </p:nvPr>
        </p:nvSpPr>
        <p:spPr>
          <a:xfrm>
            <a:off x="304403" y="5105400"/>
            <a:ext cx="2568698" cy="533400"/>
          </a:xfrm>
        </p:spPr>
        <p:txBody>
          <a:bodyPr anchor="b">
            <a:normAutofit/>
          </a:bodyPr>
          <a:lstStyle>
            <a:lvl1pPr marL="0" indent="0" algn="r">
              <a:buNone/>
              <a:defRPr sz="1800">
                <a:solidFill>
                  <a:schemeClr val="bg1">
                    <a:lumMod val="50000"/>
                  </a:schemeClr>
                </a:solidFill>
              </a:defRPr>
            </a:lvl1pPr>
          </a:lstStyle>
          <a:p>
            <a:pPr lvl="0"/>
            <a:r>
              <a:rPr lang="en-US" smtClean="0"/>
              <a:t>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October 2024</a:t>
            </a:r>
            <a:endParaRPr lang="en-GB" dirty="0"/>
          </a:p>
        </p:txBody>
      </p:sp>
      <p:sp>
        <p:nvSpPr>
          <p:cNvPr id="6" name="Footer Placeholder 5"/>
          <p:cNvSpPr>
            <a:spLocks noGrp="1"/>
          </p:cNvSpPr>
          <p:nvPr>
            <p:ph type="ftr" sz="quarter" idx="11"/>
          </p:nvPr>
        </p:nvSpPr>
        <p:spPr/>
        <p:txBody>
          <a:bodyPr/>
          <a:lstStyle/>
          <a:p>
            <a:r>
              <a:rPr lang="en-US" smtClean="0"/>
              <a:t>European developments - TAGPMA</a:t>
            </a:r>
            <a:endParaRPr lang="en-GB" dirty="0"/>
          </a:p>
        </p:txBody>
      </p:sp>
      <p:sp>
        <p:nvSpPr>
          <p:cNvPr id="7" name="Slide Number Placeholder 6"/>
          <p:cNvSpPr>
            <a:spLocks noGrp="1"/>
          </p:cNvSpPr>
          <p:nvPr>
            <p:ph type="sldNum" sz="quarter" idx="12"/>
          </p:nvPr>
        </p:nvSpPr>
        <p:spPr/>
        <p:txBody>
          <a:bodyPr/>
          <a:lstStyle/>
          <a:p>
            <a:fld id="{A423C6C7-C0F9-497B-BEFB-D2FC0D2E643A}" type="slidenum">
              <a:rPr lang="en-GB" smtClean="0"/>
              <a:t>‹#›</a:t>
            </a:fld>
            <a:endParaRPr lang="en-GB"/>
          </a:p>
        </p:txBody>
      </p:sp>
      <p:cxnSp>
        <p:nvCxnSpPr>
          <p:cNvPr id="8" name="Straight Connector 7"/>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October 2024</a:t>
            </a:r>
            <a:endParaRPr lang="en-GB" dirty="0"/>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7" name="Straight Connector 6"/>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October 2024</a:t>
            </a:r>
            <a:endParaRPr lang="en-GB" dirty="0"/>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7" name="Straight Connector 6"/>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for GN4 related presenta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F576E6A-F32A-4612-884C-86870357C6B4}" type="slidenum">
              <a:rPr lang="en-GB" smtClean="0"/>
              <a:pPr/>
              <a:t>‹#›</a:t>
            </a:fld>
            <a:endParaRPr lang="en-GB" dirty="0"/>
          </a:p>
        </p:txBody>
      </p:sp>
      <p:sp>
        <p:nvSpPr>
          <p:cNvPr id="17" name="Rectangle 16"/>
          <p:cNvSpPr/>
          <p:nvPr userDrawn="1"/>
        </p:nvSpPr>
        <p:spPr>
          <a:xfrm>
            <a:off x="0" y="0"/>
            <a:ext cx="12192000" cy="68580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4" name="Title 3"/>
          <p:cNvSpPr txBox="1">
            <a:spLocks/>
          </p:cNvSpPr>
          <p:nvPr userDrawn="1"/>
        </p:nvSpPr>
        <p:spPr>
          <a:xfrm>
            <a:off x="0" y="2970259"/>
            <a:ext cx="12192000" cy="589228"/>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ctr"/>
            <a:r>
              <a:rPr lang="en-GB" sz="2100" b="0" dirty="0">
                <a:solidFill>
                  <a:schemeClr val="bg1"/>
                </a:solidFill>
              </a:rPr>
              <a:t>Thank </a:t>
            </a:r>
            <a:r>
              <a:rPr lang="en-GB" sz="2100" b="0" dirty="0" smtClean="0">
                <a:solidFill>
                  <a:schemeClr val="bg1"/>
                </a:solidFill>
              </a:rPr>
              <a:t>you</a:t>
            </a:r>
            <a:endParaRPr lang="en-GB" sz="2100" b="0" dirty="0">
              <a:solidFill>
                <a:schemeClr val="bg1"/>
              </a:solidFill>
            </a:endParaRPr>
          </a:p>
        </p:txBody>
      </p:sp>
      <p:sp>
        <p:nvSpPr>
          <p:cNvPr id="26" name="Rectangle 25"/>
          <p:cNvSpPr/>
          <p:nvPr userDrawn="1"/>
        </p:nvSpPr>
        <p:spPr>
          <a:xfrm>
            <a:off x="3294576" y="997227"/>
            <a:ext cx="5602848" cy="3984691"/>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nvGrpSpPr>
          <p:cNvPr id="29" name="Group 28"/>
          <p:cNvGrpSpPr/>
          <p:nvPr userDrawn="1"/>
        </p:nvGrpSpPr>
        <p:grpSpPr>
          <a:xfrm>
            <a:off x="4018845" y="4773548"/>
            <a:ext cx="4154312" cy="1167623"/>
            <a:chOff x="4003396" y="4773547"/>
            <a:chExt cx="4154312" cy="1167623"/>
          </a:xfrm>
        </p:grpSpPr>
        <p:sp>
          <p:nvSpPr>
            <p:cNvPr id="21" name="TextBox 20"/>
            <p:cNvSpPr txBox="1"/>
            <p:nvPr userDrawn="1"/>
          </p:nvSpPr>
          <p:spPr>
            <a:xfrm>
              <a:off x="4003396" y="5294839"/>
              <a:ext cx="4154312" cy="646331"/>
            </a:xfrm>
            <a:prstGeom prst="rect">
              <a:avLst/>
            </a:prstGeom>
            <a:noFill/>
          </p:spPr>
          <p:txBody>
            <a:bodyPr wrap="square" rtlCol="0">
              <a:spAutoFit/>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Networks </a:t>
              </a:r>
              <a:r>
                <a:rPr lang="en-GB" sz="1200" baseline="0" dirty="0" smtClean="0">
                  <a:solidFill>
                    <a:schemeClr val="bg1"/>
                  </a:solidFill>
                </a:rPr>
                <a:t>∙ Services ∙ People         </a:t>
              </a:r>
            </a:p>
            <a:p>
              <a:pPr marL="0" marR="0" indent="0" algn="ctr" defTabSz="914377" rtl="0" eaLnBrk="1" fontAlgn="auto" latinLnBrk="0" hangingPunct="1">
                <a:lnSpc>
                  <a:spcPct val="100000"/>
                </a:lnSpc>
                <a:spcBef>
                  <a:spcPts val="0"/>
                </a:spcBef>
                <a:spcAft>
                  <a:spcPts val="0"/>
                </a:spcAft>
                <a:buClrTx/>
                <a:buSzTx/>
                <a:buFontTx/>
                <a:buNone/>
                <a:tabLst/>
                <a:defRPr/>
              </a:pPr>
              <a:r>
                <a:rPr lang="en-GB" sz="1200" b="0" i="0" dirty="0" smtClean="0">
                  <a:solidFill>
                    <a:schemeClr val="bg1"/>
                  </a:solidFill>
                </a:rPr>
                <a:t>www.geant.org</a:t>
              </a:r>
            </a:p>
            <a:p>
              <a:pPr algn="ctr"/>
              <a:r>
                <a:rPr lang="en-GB" sz="1200" i="0" baseline="0" dirty="0" smtClean="0">
                  <a:solidFill>
                    <a:schemeClr val="bg1"/>
                  </a:solidFill>
                </a:rPr>
                <a:t> </a:t>
              </a:r>
              <a:endParaRPr lang="en-GB" sz="1200" i="0" dirty="0">
                <a:solidFill>
                  <a:schemeClr val="bg1"/>
                </a:solidFill>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0880" y="4773547"/>
              <a:ext cx="1219200" cy="529760"/>
            </a:xfrm>
            <a:prstGeom prst="rect">
              <a:avLst/>
            </a:prstGeom>
          </p:spPr>
        </p:pic>
      </p:grpSp>
      <p:grpSp>
        <p:nvGrpSpPr>
          <p:cNvPr id="2" name="Group 1"/>
          <p:cNvGrpSpPr/>
          <p:nvPr userDrawn="1"/>
        </p:nvGrpSpPr>
        <p:grpSpPr>
          <a:xfrm>
            <a:off x="1286861" y="6218532"/>
            <a:ext cx="8827531" cy="392885"/>
            <a:chOff x="1162308" y="4642549"/>
            <a:chExt cx="6620648" cy="294664"/>
          </a:xfrm>
        </p:grpSpPr>
        <p:sp>
          <p:nvSpPr>
            <p:cNvPr id="30" name="TextBox 29"/>
            <p:cNvSpPr txBox="1"/>
            <p:nvPr userDrawn="1"/>
          </p:nvSpPr>
          <p:spPr>
            <a:xfrm>
              <a:off x="1588712" y="4697548"/>
              <a:ext cx="6194244" cy="161583"/>
            </a:xfrm>
            <a:prstGeom prst="rect">
              <a:avLst/>
            </a:prstGeom>
            <a:noFill/>
          </p:spPr>
          <p:txBody>
            <a:bodyPr wrap="none" rtlCol="0">
              <a:spAutoFit/>
            </a:bodyPr>
            <a:lstStyle/>
            <a:p>
              <a:pPr algn="l"/>
              <a:r>
                <a:rPr lang="en-GB" sz="800" kern="1200" dirty="0" smtClean="0">
                  <a:solidFill>
                    <a:schemeClr val="bg1"/>
                  </a:solidFill>
                  <a:effectLst/>
                  <a:latin typeface="+mn-lt"/>
                  <a:ea typeface="+mn-ea"/>
                  <a:cs typeface="+mn-cs"/>
                </a:rPr>
                <a:t>This</a:t>
              </a:r>
              <a:r>
                <a:rPr lang="en-GB" sz="800" kern="1200" baseline="0" dirty="0" smtClean="0">
                  <a:solidFill>
                    <a:schemeClr val="bg1"/>
                  </a:solidFill>
                  <a:effectLst/>
                  <a:latin typeface="+mn-lt"/>
                  <a:ea typeface="+mn-ea"/>
                  <a:cs typeface="+mn-cs"/>
                </a:rPr>
                <a:t> work IS ALSO SUPPORTED BY A project that has received </a:t>
              </a:r>
              <a:r>
                <a:rPr lang="en-GB" sz="800" kern="1200" dirty="0" smtClean="0">
                  <a:solidFill>
                    <a:schemeClr val="bg1"/>
                  </a:solidFill>
                  <a:effectLst/>
                  <a:latin typeface="+mn-lt"/>
                  <a:ea typeface="+mn-ea"/>
                  <a:cs typeface="+mn-cs"/>
                </a:rPr>
                <a:t>funding from the European Union’s Horizon 2020 research and innovation programme under Grant Agreement No. 856726  (GN4-3).</a:t>
              </a:r>
              <a:endParaRPr lang="en-GB" sz="800" dirty="0">
                <a:solidFill>
                  <a:schemeClr val="bg1"/>
                </a:solidFill>
              </a:endParaRPr>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2308" y="4642549"/>
              <a:ext cx="433675" cy="294664"/>
            </a:xfrm>
            <a:prstGeom prst="rect">
              <a:avLst/>
            </a:prstGeom>
          </p:spPr>
        </p:pic>
      </p:grpSp>
      <p:sp>
        <p:nvSpPr>
          <p:cNvPr id="13" name="Text Placeholder 4"/>
          <p:cNvSpPr>
            <a:spLocks noGrp="1"/>
          </p:cNvSpPr>
          <p:nvPr>
            <p:ph type="body" sz="quarter" idx="11" hasCustomPrompt="1"/>
          </p:nvPr>
        </p:nvSpPr>
        <p:spPr>
          <a:xfrm>
            <a:off x="3565358" y="4090834"/>
            <a:ext cx="5061285" cy="350836"/>
          </a:xfrm>
        </p:spPr>
        <p:txBody>
          <a:bodyPr>
            <a:normAutofit/>
          </a:bodyPr>
          <a:lstStyle>
            <a:lvl1pPr marL="0" indent="0" algn="ctr">
              <a:buNone/>
              <a:defRPr sz="1200" baseline="0">
                <a:solidFill>
                  <a:schemeClr val="bg1"/>
                </a:solidFill>
              </a:defRPr>
            </a:lvl1pPr>
          </a:lstStyle>
          <a:p>
            <a:pPr lvl="0"/>
            <a:r>
              <a:rPr lang="en-GB" dirty="0" smtClean="0"/>
              <a:t>Presenter email</a:t>
            </a:r>
            <a:endParaRPr lang="en-GB" dirty="0"/>
          </a:p>
        </p:txBody>
      </p:sp>
      <p:sp>
        <p:nvSpPr>
          <p:cNvPr id="4" name="Content Placeholder 3"/>
          <p:cNvSpPr>
            <a:spLocks noGrp="1"/>
          </p:cNvSpPr>
          <p:nvPr>
            <p:ph sz="quarter" idx="12" hasCustomPrompt="1"/>
          </p:nvPr>
        </p:nvSpPr>
        <p:spPr>
          <a:xfrm>
            <a:off x="3594100" y="3559176"/>
            <a:ext cx="5003800" cy="428625"/>
          </a:xfrm>
        </p:spPr>
        <p:txBody>
          <a:bodyPr>
            <a:noAutofit/>
          </a:bodyPr>
          <a:lstStyle>
            <a:lvl1pPr marL="0" indent="0" algn="ctr">
              <a:buNone/>
              <a:defRPr sz="2100" baseline="0">
                <a:solidFill>
                  <a:schemeClr val="bg1"/>
                </a:solidFill>
              </a:defRPr>
            </a:lvl1pPr>
          </a:lstStyle>
          <a:p>
            <a:pPr lvl="0"/>
            <a:r>
              <a:rPr lang="en-US" dirty="0" smtClean="0"/>
              <a:t>Optional “Any Questions?” Text here</a:t>
            </a:r>
          </a:p>
        </p:txBody>
      </p:sp>
      <p:sp>
        <p:nvSpPr>
          <p:cNvPr id="7" name="Text Placeholder 6"/>
          <p:cNvSpPr>
            <a:spLocks noGrp="1"/>
          </p:cNvSpPr>
          <p:nvPr>
            <p:ph type="body" sz="quarter" idx="13" hasCustomPrompt="1"/>
          </p:nvPr>
        </p:nvSpPr>
        <p:spPr>
          <a:xfrm>
            <a:off x="455084" y="321733"/>
            <a:ext cx="11347749" cy="44560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This end slide to be used for all GN4-1 Presentations</a:t>
            </a:r>
            <a:endParaRPr lang="en-GB" dirty="0"/>
          </a:p>
        </p:txBody>
      </p:sp>
    </p:spTree>
    <p:extLst>
      <p:ext uri="{BB962C8B-B14F-4D97-AF65-F5344CB8AC3E}">
        <p14:creationId xmlns:p14="http://schemas.microsoft.com/office/powerpoint/2010/main" val="3569349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for GN5 and AARC+related presenta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F576E6A-F32A-4612-884C-86870357C6B4}" type="slidenum">
              <a:rPr lang="en-GB" smtClean="0"/>
              <a:pPr/>
              <a:t>‹#›</a:t>
            </a:fld>
            <a:endParaRPr lang="en-GB" dirty="0"/>
          </a:p>
        </p:txBody>
      </p:sp>
      <p:sp>
        <p:nvSpPr>
          <p:cNvPr id="17" name="Rectangle 16"/>
          <p:cNvSpPr/>
          <p:nvPr userDrawn="1"/>
        </p:nvSpPr>
        <p:spPr>
          <a:xfrm>
            <a:off x="0" y="0"/>
            <a:ext cx="12192000" cy="68580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4" name="Title 3"/>
          <p:cNvSpPr txBox="1">
            <a:spLocks/>
          </p:cNvSpPr>
          <p:nvPr userDrawn="1"/>
        </p:nvSpPr>
        <p:spPr>
          <a:xfrm>
            <a:off x="0" y="2970259"/>
            <a:ext cx="12192000" cy="589228"/>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ctr"/>
            <a:r>
              <a:rPr lang="en-GB" sz="2100" b="0" dirty="0">
                <a:solidFill>
                  <a:schemeClr val="bg1"/>
                </a:solidFill>
              </a:rPr>
              <a:t>Thank </a:t>
            </a:r>
            <a:r>
              <a:rPr lang="en-GB" sz="2100" b="0" dirty="0" smtClean="0">
                <a:solidFill>
                  <a:schemeClr val="bg1"/>
                </a:solidFill>
              </a:rPr>
              <a:t>you</a:t>
            </a:r>
            <a:endParaRPr lang="en-GB" sz="2100" b="0" dirty="0">
              <a:solidFill>
                <a:schemeClr val="bg1"/>
              </a:solidFill>
            </a:endParaRPr>
          </a:p>
        </p:txBody>
      </p:sp>
      <p:sp>
        <p:nvSpPr>
          <p:cNvPr id="26" name="Rectangle 25"/>
          <p:cNvSpPr/>
          <p:nvPr userDrawn="1"/>
        </p:nvSpPr>
        <p:spPr>
          <a:xfrm>
            <a:off x="3294576" y="997227"/>
            <a:ext cx="5602848" cy="3984691"/>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nvGrpSpPr>
          <p:cNvPr id="29" name="Group 28"/>
          <p:cNvGrpSpPr/>
          <p:nvPr userDrawn="1"/>
        </p:nvGrpSpPr>
        <p:grpSpPr>
          <a:xfrm>
            <a:off x="4018845" y="4773548"/>
            <a:ext cx="4154312" cy="1167623"/>
            <a:chOff x="4003396" y="4773547"/>
            <a:chExt cx="4154312" cy="1167623"/>
          </a:xfrm>
        </p:grpSpPr>
        <p:sp>
          <p:nvSpPr>
            <p:cNvPr id="21" name="TextBox 20"/>
            <p:cNvSpPr txBox="1"/>
            <p:nvPr userDrawn="1"/>
          </p:nvSpPr>
          <p:spPr>
            <a:xfrm>
              <a:off x="4003396" y="5294839"/>
              <a:ext cx="4154312" cy="646331"/>
            </a:xfrm>
            <a:prstGeom prst="rect">
              <a:avLst/>
            </a:prstGeom>
            <a:noFill/>
          </p:spPr>
          <p:txBody>
            <a:bodyPr wrap="square" rtlCol="0">
              <a:spAutoFit/>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Networks </a:t>
              </a:r>
              <a:r>
                <a:rPr lang="en-GB" sz="1200" baseline="0" dirty="0" smtClean="0">
                  <a:solidFill>
                    <a:schemeClr val="bg1"/>
                  </a:solidFill>
                </a:rPr>
                <a:t>∙ Services ∙ People         </a:t>
              </a:r>
            </a:p>
            <a:p>
              <a:pPr marL="0" marR="0" indent="0" algn="ctr" defTabSz="914377" rtl="0" eaLnBrk="1" fontAlgn="auto" latinLnBrk="0" hangingPunct="1">
                <a:lnSpc>
                  <a:spcPct val="100000"/>
                </a:lnSpc>
                <a:spcBef>
                  <a:spcPts val="0"/>
                </a:spcBef>
                <a:spcAft>
                  <a:spcPts val="0"/>
                </a:spcAft>
                <a:buClrTx/>
                <a:buSzTx/>
                <a:buFontTx/>
                <a:buNone/>
                <a:tabLst/>
                <a:defRPr/>
              </a:pPr>
              <a:r>
                <a:rPr lang="en-GB" sz="1200" b="0" i="0" dirty="0" smtClean="0">
                  <a:solidFill>
                    <a:schemeClr val="bg1"/>
                  </a:solidFill>
                </a:rPr>
                <a:t>www.geant.org</a:t>
              </a:r>
            </a:p>
            <a:p>
              <a:pPr algn="ctr"/>
              <a:r>
                <a:rPr lang="en-GB" sz="1200" i="0" baseline="0" dirty="0" smtClean="0">
                  <a:solidFill>
                    <a:schemeClr val="bg1"/>
                  </a:solidFill>
                </a:rPr>
                <a:t> </a:t>
              </a:r>
              <a:endParaRPr lang="en-GB" sz="1200" i="0" dirty="0">
                <a:solidFill>
                  <a:schemeClr val="bg1"/>
                </a:solidFill>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0880" y="4773547"/>
              <a:ext cx="1219200" cy="529760"/>
            </a:xfrm>
            <a:prstGeom prst="rect">
              <a:avLst/>
            </a:prstGeom>
          </p:spPr>
        </p:pic>
      </p:grpSp>
      <p:grpSp>
        <p:nvGrpSpPr>
          <p:cNvPr id="2" name="Group 1"/>
          <p:cNvGrpSpPr/>
          <p:nvPr userDrawn="1"/>
        </p:nvGrpSpPr>
        <p:grpSpPr>
          <a:xfrm>
            <a:off x="1286861" y="6218563"/>
            <a:ext cx="9321640" cy="392887"/>
            <a:chOff x="1162308" y="4642549"/>
            <a:chExt cx="6991229" cy="294664"/>
          </a:xfrm>
        </p:grpSpPr>
        <p:sp>
          <p:nvSpPr>
            <p:cNvPr id="30" name="TextBox 29"/>
            <p:cNvSpPr txBox="1"/>
            <p:nvPr userDrawn="1"/>
          </p:nvSpPr>
          <p:spPr>
            <a:xfrm>
              <a:off x="1588712" y="4682068"/>
              <a:ext cx="6564825" cy="2539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FFFFFF"/>
                  </a:solidFill>
                  <a:effectLst/>
                  <a:uLnTx/>
                  <a:uFillTx/>
                  <a:latin typeface="Akkurat Std"/>
                  <a:sym typeface="Arial"/>
                </a:rPr>
                <a:t>This work has been co-supported by projects that have received funding from the European Union’s Horizon research and innovation programmes under Grant </a:t>
              </a:r>
              <a:r>
                <a:rPr kumimoji="0" lang="en-GB" sz="800" b="0" i="0" u="none" strike="noStrike" kern="1200" cap="none" spc="0" normalizeH="0" baseline="0" noProof="0" dirty="0" err="1" smtClean="0">
                  <a:ln>
                    <a:noFill/>
                  </a:ln>
                  <a:solidFill>
                    <a:srgbClr val="FFFFFF"/>
                  </a:solidFill>
                  <a:effectLst/>
                  <a:uLnTx/>
                  <a:uFillTx/>
                  <a:latin typeface="Akkurat Std"/>
                  <a:sym typeface="Arial"/>
                </a:rPr>
                <a:t>Agreemen</a:t>
              </a:r>
              <a:r>
                <a:rPr kumimoji="0" lang="en-GB" sz="800" b="0" i="0" u="none" strike="noStrike" kern="1200" cap="none" spc="0" normalizeH="0" baseline="0" noProof="0" dirty="0" smtClean="0">
                  <a:ln>
                    <a:noFill/>
                  </a:ln>
                  <a:solidFill>
                    <a:srgbClr val="FFFFFF"/>
                  </a:solidFill>
                  <a:effectLst/>
                  <a:uLnTx/>
                  <a:uFillTx/>
                  <a:latin typeface="Akkurat Std"/>
                  <a:sym typeface="Arial"/>
                </a:rPr>
                <a:t/>
              </a:r>
              <a:br>
                <a:rPr kumimoji="0" lang="en-GB" sz="800" b="0" i="0" u="none" strike="noStrike" kern="1200" cap="none" spc="0" normalizeH="0" baseline="0" noProof="0" dirty="0" smtClean="0">
                  <a:ln>
                    <a:noFill/>
                  </a:ln>
                  <a:solidFill>
                    <a:srgbClr val="FFFFFF"/>
                  </a:solidFill>
                  <a:effectLst/>
                  <a:uLnTx/>
                  <a:uFillTx/>
                  <a:latin typeface="Akkurat Std"/>
                  <a:sym typeface="Arial"/>
                </a:rPr>
              </a:br>
              <a:r>
                <a:rPr kumimoji="0" lang="en-GB" sz="800" b="0" i="0" u="none" strike="noStrike" kern="1200" cap="none" spc="0" normalizeH="0" baseline="0" noProof="0" dirty="0" smtClean="0">
                  <a:ln>
                    <a:noFill/>
                  </a:ln>
                  <a:solidFill>
                    <a:srgbClr val="FFFFFF"/>
                  </a:solidFill>
                  <a:effectLst/>
                  <a:uLnTx/>
                  <a:uFillTx/>
                  <a:latin typeface="Akkurat Std"/>
                  <a:sym typeface="Arial"/>
                </a:rPr>
                <a:t>GN5-1 and AARC TREE.</a:t>
              </a:r>
              <a:endParaRPr kumimoji="0" lang="en-GB" sz="800" b="0" i="0" u="none" strike="noStrike" kern="0" cap="none" spc="0" normalizeH="0" baseline="0" noProof="0" dirty="0" smtClean="0">
                <a:ln>
                  <a:noFill/>
                </a:ln>
                <a:solidFill>
                  <a:srgbClr val="FFFFFF"/>
                </a:solidFill>
                <a:effectLst/>
                <a:uLnTx/>
                <a:uFillTx/>
                <a:latin typeface="Akkurat Std"/>
                <a:sym typeface="Arial"/>
              </a:endParaRPr>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2308" y="4642549"/>
              <a:ext cx="433675" cy="294664"/>
            </a:xfrm>
            <a:prstGeom prst="rect">
              <a:avLst/>
            </a:prstGeom>
          </p:spPr>
        </p:pic>
      </p:grpSp>
      <p:sp>
        <p:nvSpPr>
          <p:cNvPr id="13" name="Text Placeholder 4"/>
          <p:cNvSpPr>
            <a:spLocks noGrp="1"/>
          </p:cNvSpPr>
          <p:nvPr>
            <p:ph type="body" sz="quarter" idx="11" hasCustomPrompt="1"/>
          </p:nvPr>
        </p:nvSpPr>
        <p:spPr>
          <a:xfrm>
            <a:off x="3565358" y="4090834"/>
            <a:ext cx="5061285" cy="350836"/>
          </a:xfrm>
        </p:spPr>
        <p:txBody>
          <a:bodyPr>
            <a:normAutofit/>
          </a:bodyPr>
          <a:lstStyle>
            <a:lvl1pPr marL="0" indent="0" algn="ctr">
              <a:buNone/>
              <a:defRPr sz="1200" baseline="0">
                <a:solidFill>
                  <a:schemeClr val="bg1"/>
                </a:solidFill>
              </a:defRPr>
            </a:lvl1pPr>
          </a:lstStyle>
          <a:p>
            <a:pPr lvl="0"/>
            <a:r>
              <a:rPr lang="en-GB" dirty="0" smtClean="0"/>
              <a:t>Presenter email</a:t>
            </a:r>
            <a:endParaRPr lang="en-GB" dirty="0"/>
          </a:p>
        </p:txBody>
      </p:sp>
      <p:sp>
        <p:nvSpPr>
          <p:cNvPr id="4" name="Content Placeholder 3"/>
          <p:cNvSpPr>
            <a:spLocks noGrp="1"/>
          </p:cNvSpPr>
          <p:nvPr>
            <p:ph sz="quarter" idx="12" hasCustomPrompt="1"/>
          </p:nvPr>
        </p:nvSpPr>
        <p:spPr>
          <a:xfrm>
            <a:off x="3594100" y="3559176"/>
            <a:ext cx="5003800" cy="428625"/>
          </a:xfrm>
        </p:spPr>
        <p:txBody>
          <a:bodyPr>
            <a:noAutofit/>
          </a:bodyPr>
          <a:lstStyle>
            <a:lvl1pPr marL="0" indent="0" algn="ctr">
              <a:buNone/>
              <a:defRPr sz="2100" baseline="0">
                <a:solidFill>
                  <a:schemeClr val="bg1"/>
                </a:solidFill>
              </a:defRPr>
            </a:lvl1pPr>
          </a:lstStyle>
          <a:p>
            <a:pPr lvl="0"/>
            <a:r>
              <a:rPr lang="en-US" dirty="0" smtClean="0"/>
              <a:t>Optional “Any Questions?” Text here</a:t>
            </a:r>
          </a:p>
        </p:txBody>
      </p:sp>
      <p:sp>
        <p:nvSpPr>
          <p:cNvPr id="7" name="Text Placeholder 6"/>
          <p:cNvSpPr>
            <a:spLocks noGrp="1"/>
          </p:cNvSpPr>
          <p:nvPr>
            <p:ph type="body" sz="quarter" idx="13" hasCustomPrompt="1"/>
          </p:nvPr>
        </p:nvSpPr>
        <p:spPr>
          <a:xfrm>
            <a:off x="455084" y="321733"/>
            <a:ext cx="11347749" cy="44560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This end slide to be used for all GN4-1 Presentations</a:t>
            </a:r>
            <a:endParaRPr lang="en-GB" dirty="0"/>
          </a:p>
        </p:txBody>
      </p:sp>
    </p:spTree>
    <p:extLst>
      <p:ext uri="{BB962C8B-B14F-4D97-AF65-F5344CB8AC3E}">
        <p14:creationId xmlns:p14="http://schemas.microsoft.com/office/powerpoint/2010/main" val="97743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72908" y="5517223"/>
            <a:ext cx="3783450" cy="553998"/>
          </a:xfrm>
          <a:prstGeom prst="rect">
            <a:avLst/>
          </a:prstGeom>
          <a:noFill/>
        </p:spPr>
        <p:txBody>
          <a:bodyPr wrap="square" rtlCol="0">
            <a:spAutoFit/>
          </a:bodyPr>
          <a:lstStyle/>
          <a:p>
            <a:pPr algn="ctr"/>
            <a:r>
              <a:rPr lang="en-GB" sz="10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effectLst/>
                <a:latin typeface="+mn-lt"/>
                <a:ea typeface="+mn-ea"/>
                <a:cs typeface="+mn-cs"/>
              </a:rPr>
              <a:t>The work leading to these results has received funding from the European Union </a:t>
            </a:r>
            <a:r>
              <a:rPr lang="en-GB" sz="1000" kern="1200" baseline="0" dirty="0" smtClean="0">
                <a:solidFill>
                  <a:schemeClr val="bg1"/>
                </a:solidFill>
                <a:effectLst/>
                <a:latin typeface="+mn-lt"/>
                <a:ea typeface="+mn-ea"/>
                <a:cs typeface="+mn-cs"/>
              </a:rPr>
              <a:t>and other sources</a:t>
            </a:r>
            <a:r>
              <a:rPr lang="en-GB" sz="1000" kern="1200" dirty="0" smtClean="0">
                <a:solidFill>
                  <a:schemeClr val="bg1"/>
                </a:solidFill>
                <a:effectLst/>
                <a:latin typeface="+mn-lt"/>
                <a:ea typeface="+mn-ea"/>
                <a:cs typeface="+mn-cs"/>
              </a:rPr>
              <a:t>.</a:t>
            </a:r>
            <a:endParaRPr lang="en-GB" sz="1000" dirty="0">
              <a:solidFill>
                <a:schemeClr val="bg1"/>
              </a:solidFill>
            </a:endParaRPr>
          </a:p>
        </p:txBody>
      </p:sp>
      <p:sp>
        <p:nvSpPr>
          <p:cNvPr id="11" name="TextBox 10"/>
          <p:cNvSpPr txBox="1"/>
          <p:nvPr userDrawn="1"/>
        </p:nvSpPr>
        <p:spPr>
          <a:xfrm>
            <a:off x="4700301" y="5136161"/>
            <a:ext cx="2563138" cy="338554"/>
          </a:xfrm>
          <a:prstGeom prst="rect">
            <a:avLst/>
          </a:prstGeom>
          <a:noFill/>
        </p:spPr>
        <p:txBody>
          <a:bodyPr wrap="none" rtlCol="0">
            <a:spAutoFit/>
          </a:bodyPr>
          <a:lstStyle/>
          <a:p>
            <a:pPr algn="ctr"/>
            <a:r>
              <a:rPr lang="en-GB" sz="1600" b="1" dirty="0" smtClean="0">
                <a:solidFill>
                  <a:schemeClr val="bg1"/>
                </a:solidFill>
              </a:rPr>
              <a:t>https://aarc-community.org</a:t>
            </a:r>
            <a:endParaRPr lang="en-GB" sz="1600" b="1" dirty="0">
              <a:solidFill>
                <a:schemeClr val="bg1"/>
              </a:solidFill>
            </a:endParaRPr>
          </a:p>
        </p:txBody>
      </p:sp>
      <p:grpSp>
        <p:nvGrpSpPr>
          <p:cNvPr id="18" name="Group 17"/>
          <p:cNvGrpSpPr/>
          <p:nvPr userDrawn="1"/>
        </p:nvGrpSpPr>
        <p:grpSpPr>
          <a:xfrm>
            <a:off x="210208" y="6202883"/>
            <a:ext cx="8187897" cy="523220"/>
            <a:chOff x="210208" y="6202883"/>
            <a:chExt cx="8187897" cy="523220"/>
          </a:xfrm>
        </p:grpSpPr>
        <p:grpSp>
          <p:nvGrpSpPr>
            <p:cNvPr id="6" name="Group 5"/>
            <p:cNvGrpSpPr/>
            <p:nvPr userDrawn="1"/>
          </p:nvGrpSpPr>
          <p:grpSpPr>
            <a:xfrm>
              <a:off x="210208" y="6202883"/>
              <a:ext cx="8187897" cy="523220"/>
              <a:chOff x="210208" y="6202883"/>
              <a:chExt cx="8187897" cy="523220"/>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3506" y="6307040"/>
                <a:ext cx="894599" cy="315143"/>
              </a:xfrm>
              <a:prstGeom prst="rect">
                <a:avLst/>
              </a:prstGeom>
            </p:spPr>
          </p:pic>
          <p:sp>
            <p:nvSpPr>
              <p:cNvPr id="14" name="TextBox 13"/>
              <p:cNvSpPr txBox="1"/>
              <p:nvPr userDrawn="1"/>
            </p:nvSpPr>
            <p:spPr>
              <a:xfrm>
                <a:off x="2572532" y="6219399"/>
                <a:ext cx="5046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8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8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225258"/>
                <a:ext cx="704192" cy="478470"/>
              </a:xfrm>
              <a:prstGeom prst="rect">
                <a:avLst/>
              </a:prstGeom>
            </p:spPr>
          </p:pic>
          <p:sp>
            <p:nvSpPr>
              <p:cNvPr id="5" name="TextBox 4"/>
              <p:cNvSpPr txBox="1"/>
              <p:nvPr userDrawn="1"/>
            </p:nvSpPr>
            <p:spPr>
              <a:xfrm>
                <a:off x="932915" y="6202883"/>
                <a:ext cx="2253953" cy="523220"/>
              </a:xfrm>
              <a:prstGeom prst="rect">
                <a:avLst/>
              </a:prstGeom>
              <a:noFill/>
            </p:spPr>
            <p:txBody>
              <a:bodyPr wrap="square" rtlCol="0">
                <a:spAutoFit/>
              </a:bodyPr>
              <a:lstStyle/>
              <a:p>
                <a:r>
                  <a:rPr lang="en-US" sz="1400" b="1" dirty="0" smtClean="0">
                    <a:solidFill>
                      <a:schemeClr val="bg1">
                        <a:lumMod val="85000"/>
                      </a:schemeClr>
                    </a:solidFill>
                  </a:rPr>
                  <a:t>Co-funded by </a:t>
                </a:r>
                <a:br>
                  <a:rPr lang="en-US" sz="1400" b="1" dirty="0" smtClean="0">
                    <a:solidFill>
                      <a:schemeClr val="bg1">
                        <a:lumMod val="85000"/>
                      </a:schemeClr>
                    </a:solidFill>
                  </a:rPr>
                </a:br>
                <a:r>
                  <a:rPr lang="en-US" sz="1400" b="1" dirty="0" smtClean="0">
                    <a:solidFill>
                      <a:schemeClr val="bg1">
                        <a:lumMod val="85000"/>
                      </a:schemeClr>
                    </a:solidFill>
                  </a:rPr>
                  <a:t>the European Union</a:t>
                </a:r>
                <a:endParaRPr lang="en-GB" sz="1400" b="1" dirty="0">
                  <a:solidFill>
                    <a:schemeClr val="bg1">
                      <a:lumMod val="85000"/>
                    </a:schemeClr>
                  </a:solidFill>
                </a:endParaRPr>
              </a:p>
            </p:txBody>
          </p:sp>
        </p:grpSp>
        <p:cxnSp>
          <p:nvCxnSpPr>
            <p:cNvPr id="17" name="Straight Connector 16"/>
            <p:cNvCxnSpPr/>
            <p:nvPr userDrawn="1"/>
          </p:nvCxnSpPr>
          <p:spPr>
            <a:xfrm>
              <a:off x="2572532" y="6225258"/>
              <a:ext cx="0" cy="463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2697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317501" y="1290396"/>
            <a:ext cx="11559679" cy="4497377"/>
          </a:xfrm>
          <a:prstGeom prst="rect">
            <a:avLst/>
          </a:prstGeom>
        </p:spPr>
        <p:txBody>
          <a:bodyPr/>
          <a:lstStyle>
            <a:lvl1pPr>
              <a:defRPr sz="2751"/>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1327149" y="6143096"/>
            <a:ext cx="8776971" cy="667809"/>
          </a:xfrm>
          <a:prstGeom prst="rect">
            <a:avLst/>
          </a:prstGeom>
        </p:spPr>
        <p:txBody>
          <a:bodyPr vert="horz" lIns="91440" tIns="45720" rIns="91440" bIns="45720" rtlCol="0" anchor="ctr"/>
          <a:lstStyle>
            <a:lvl1pPr algn="l">
              <a:defRPr lang="nl-NL" sz="1500" b="0" i="0" u="none" strike="noStrike" cap="none" spc="0" baseline="0" dirty="0">
                <a:ln>
                  <a:noFill/>
                </a:ln>
                <a:solidFill>
                  <a:srgbClr val="FFFFFF"/>
                </a:solidFill>
                <a:uFillTx/>
                <a:latin typeface="+mn-lt"/>
                <a:ea typeface="+mn-ea"/>
                <a:cs typeface="+mn-cs"/>
                <a:sym typeface="Arial"/>
              </a:defRPr>
            </a:lvl1pPr>
          </a:lstStyle>
          <a:p>
            <a:r>
              <a:rPr lang="en-US" smtClean="0"/>
              <a:t>European developments - TAGPMA</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317500" y="317500"/>
            <a:ext cx="11557000" cy="625877"/>
          </a:xfrm>
          <a:prstGeom prst="rect">
            <a:avLst/>
          </a:prstGeom>
        </p:spPr>
        <p:txBody>
          <a:bodyPr>
            <a:spAutoFit/>
          </a:bodyPr>
          <a:lstStyle>
            <a:lvl1pPr>
              <a:defRPr sz="3467"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803650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317501" y="1290396"/>
            <a:ext cx="11559679" cy="4497377"/>
          </a:xfrm>
          <a:prstGeom prst="rect">
            <a:avLst/>
          </a:prstGeom>
        </p:spPr>
        <p:txBody>
          <a:bodyPr/>
          <a:lstStyle>
            <a:lvl1pPr marL="0" indent="0">
              <a:buFont typeface="Arial" panose="020B0604020202020204" pitchFamily="34" charset="0"/>
              <a:buNone/>
              <a:defRPr sz="2667"/>
            </a:lvl1pPr>
            <a:lvl2pPr marL="158747" indent="0">
              <a:buFont typeface="Arial" panose="020B0604020202020204" pitchFamily="34" charset="0"/>
              <a:buNone/>
              <a:defRPr sz="2133"/>
            </a:lvl2pPr>
            <a:lvl3pPr marL="385224" indent="0">
              <a:buFont typeface="Arial" panose="020B0604020202020204" pitchFamily="34" charset="0"/>
              <a:buNone/>
              <a:defRPr sz="1867"/>
            </a:lvl3pPr>
            <a:lvl4pPr marL="535504" indent="0">
              <a:buFont typeface="Arial" panose="020B0604020202020204" pitchFamily="34" charset="0"/>
              <a:buNone/>
              <a:defRPr sz="1600"/>
            </a:lvl4pPr>
            <a:lvl5pPr marL="687900" indent="0">
              <a:buFont typeface="Arial" panose="020B0604020202020204" pitchFamily="34" charset="0"/>
              <a:buNone/>
              <a:defRPr sz="1600"/>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1327149" y="6143096"/>
            <a:ext cx="8776971" cy="667809"/>
          </a:xfrm>
          <a:prstGeom prst="rect">
            <a:avLst/>
          </a:prstGeom>
        </p:spPr>
        <p:txBody>
          <a:bodyPr vert="horz" lIns="91440" tIns="45720" rIns="91440" bIns="45720" rtlCol="0" anchor="ctr"/>
          <a:lstStyle>
            <a:lvl1pPr algn="l">
              <a:defRPr lang="nl-NL" sz="1500" b="0" i="0" u="none" strike="noStrike" cap="none" spc="0" baseline="0" dirty="0">
                <a:ln>
                  <a:noFill/>
                </a:ln>
                <a:solidFill>
                  <a:srgbClr val="FFFFFF"/>
                </a:solidFill>
                <a:uFillTx/>
                <a:latin typeface="+mn-lt"/>
                <a:ea typeface="+mn-ea"/>
                <a:cs typeface="+mn-cs"/>
                <a:sym typeface="Arial"/>
              </a:defRPr>
            </a:lvl1pPr>
          </a:lstStyle>
          <a:p>
            <a:r>
              <a:rPr lang="nl-NL" smtClean="0"/>
              <a:t>European developments - TAGPMA</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317500" y="317500"/>
            <a:ext cx="11557000" cy="533480"/>
          </a:xfrm>
          <a:prstGeom prst="rect">
            <a:avLst/>
          </a:prstGeom>
        </p:spPr>
        <p:txBody>
          <a:bodyPr>
            <a:spAutoFit/>
          </a:bodyPr>
          <a:lstStyle>
            <a:lvl1pPr>
              <a:defRPr sz="3467"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89705766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1135470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00106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5" descr="H:\Home\davidg\EUGridPMA\IGTF\IGTF-logos\IGTF-colors.wmf"/>
          <p:cNvPicPr>
            <a:picLocks noChangeAspect="1" noChangeArrowheads="1"/>
          </p:cNvPicPr>
          <p:nvPr userDrawn="1"/>
        </p:nvPicPr>
        <p:blipFill>
          <a:blip r:embed="rId2" cstate="print">
            <a:lum bright="90000" contrast="-89000"/>
          </a:blip>
          <a:stretch>
            <a:fillRect/>
          </a:stretch>
        </p:blipFill>
        <p:spPr bwMode="auto">
          <a:xfrm>
            <a:off x="0" y="0"/>
            <a:ext cx="6505359" cy="6858000"/>
          </a:xfrm>
          <a:prstGeom prst="rect">
            <a:avLst/>
          </a:prstGeom>
          <a:noFill/>
        </p:spPr>
      </p:pic>
      <p:sp>
        <p:nvSpPr>
          <p:cNvPr id="2" name="Title 1"/>
          <p:cNvSpPr>
            <a:spLocks noGrp="1"/>
          </p:cNvSpPr>
          <p:nvPr>
            <p:ph type="title"/>
          </p:nvPr>
        </p:nvSpPr>
        <p:spPr/>
        <p:txBody>
          <a:bodyPr anchor="ct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447800" y="6356351"/>
            <a:ext cx="1255779" cy="365125"/>
          </a:xfrm>
        </p:spPr>
        <p:txBody>
          <a:bodyPr/>
          <a:lstStyle/>
          <a:p>
            <a:r>
              <a:rPr lang="en-US" smtClean="0"/>
              <a:t>October 2024</a:t>
            </a:r>
            <a:endParaRPr lang="en-GB" dirty="0"/>
          </a:p>
        </p:txBody>
      </p:sp>
      <p:sp>
        <p:nvSpPr>
          <p:cNvPr id="5" name="Footer Placeholder 4"/>
          <p:cNvSpPr>
            <a:spLocks noGrp="1"/>
          </p:cNvSpPr>
          <p:nvPr>
            <p:ph type="ftr" sz="quarter" idx="11"/>
          </p:nvPr>
        </p:nvSpPr>
        <p:spPr>
          <a:xfrm>
            <a:off x="2895600" y="6356351"/>
            <a:ext cx="7520880" cy="365125"/>
          </a:xfrm>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9" name="Straight Connector 8"/>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Home\davidg\EUGridPMA\IGTF\IGTF-logos\IGTF-logo-mini.wmf"/>
          <p:cNvPicPr>
            <a:picLocks noChangeAspect="1" noChangeArrowheads="1"/>
          </p:cNvPicPr>
          <p:nvPr userDrawn="1"/>
        </p:nvPicPr>
        <p:blipFill>
          <a:blip r:embed="rId3" cstate="print"/>
          <a:stretch>
            <a:fillRect/>
          </a:stretch>
        </p:blipFill>
        <p:spPr bwMode="auto">
          <a:xfrm>
            <a:off x="609599" y="6356351"/>
            <a:ext cx="791685" cy="417968"/>
          </a:xfrm>
          <a:prstGeom prst="rect">
            <a:avLst/>
          </a:prstGeom>
          <a:noFill/>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8935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319204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55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3649394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45434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7585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273442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3549802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727495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86976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447800" y="6356351"/>
            <a:ext cx="1255779" cy="365125"/>
          </a:xfrm>
        </p:spPr>
        <p:txBody>
          <a:bodyPr/>
          <a:lstStyle/>
          <a:p>
            <a:r>
              <a:rPr lang="en-US" smtClean="0"/>
              <a:t>October 2024</a:t>
            </a:r>
            <a:endParaRPr lang="en-GB" dirty="0"/>
          </a:p>
        </p:txBody>
      </p:sp>
      <p:sp>
        <p:nvSpPr>
          <p:cNvPr id="5" name="Footer Placeholder 4"/>
          <p:cNvSpPr>
            <a:spLocks noGrp="1"/>
          </p:cNvSpPr>
          <p:nvPr>
            <p:ph type="ftr" sz="quarter" idx="11"/>
          </p:nvPr>
        </p:nvSpPr>
        <p:spPr>
          <a:xfrm>
            <a:off x="2895600" y="6356351"/>
            <a:ext cx="7520880" cy="365125"/>
          </a:xfrm>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9" name="Straight Connector 8"/>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Home\davidg\EUGridPMA\IGTF\IGTF-logos\IGTF-logo-mini.wmf"/>
          <p:cNvPicPr>
            <a:picLocks noChangeAspect="1" noChangeArrowheads="1"/>
          </p:cNvPicPr>
          <p:nvPr userDrawn="1"/>
        </p:nvPicPr>
        <p:blipFill>
          <a:blip r:embed="rId2" cstate="print"/>
          <a:stretch>
            <a:fillRect/>
          </a:stretch>
        </p:blipFill>
        <p:spPr bwMode="auto">
          <a:xfrm>
            <a:off x="609599" y="6356351"/>
            <a:ext cx="791685" cy="417968"/>
          </a:xfrm>
          <a:prstGeom prst="rect">
            <a:avLst/>
          </a:prstGeom>
          <a:noFill/>
        </p:spPr>
      </p:pic>
    </p:spTree>
    <p:extLst>
      <p:ext uri="{BB962C8B-B14F-4D97-AF65-F5344CB8AC3E}">
        <p14:creationId xmlns:p14="http://schemas.microsoft.com/office/powerpoint/2010/main" val="28224351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83327" y="5517223"/>
            <a:ext cx="3793025" cy="461665"/>
          </a:xfrm>
          <a:prstGeom prst="rect">
            <a:avLst/>
          </a:prstGeom>
          <a:noFill/>
        </p:spPr>
        <p:txBody>
          <a:bodyPr wrap="none" rtlCol="0">
            <a:spAutoFit/>
          </a:bodyPr>
          <a:lstStyle/>
          <a:p>
            <a:pPr algn="ctr"/>
            <a:r>
              <a:rPr lang="en-GB" sz="8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bg1"/>
                </a:solidFill>
                <a:effectLst/>
                <a:latin typeface="+mn-lt"/>
                <a:ea typeface="+mn-ea"/>
                <a:cs typeface="+mn-cs"/>
              </a:rPr>
              <a:t>The work leading to these results has received funding from </a:t>
            </a:r>
            <a:br>
              <a:rPr lang="en-GB" sz="800" kern="1200" dirty="0" smtClean="0">
                <a:solidFill>
                  <a:schemeClr val="bg1"/>
                </a:solidFill>
                <a:effectLst/>
                <a:latin typeface="+mn-lt"/>
                <a:ea typeface="+mn-ea"/>
                <a:cs typeface="+mn-cs"/>
              </a:rPr>
            </a:br>
            <a:r>
              <a:rPr lang="en-GB" sz="800" kern="1200" dirty="0" smtClean="0">
                <a:solidFill>
                  <a:schemeClr val="bg1"/>
                </a:solidFill>
                <a:effectLst/>
                <a:latin typeface="+mn-lt"/>
                <a:ea typeface="+mn-ea"/>
                <a:cs typeface="+mn-cs"/>
              </a:rPr>
              <a:t>the European Union’s Horizon research and innovation programme</a:t>
            </a:r>
            <a:r>
              <a:rPr lang="en-GB" sz="800" kern="1200" baseline="0" dirty="0" smtClean="0">
                <a:solidFill>
                  <a:schemeClr val="bg1"/>
                </a:solidFill>
                <a:effectLst/>
                <a:latin typeface="+mn-lt"/>
                <a:ea typeface="+mn-ea"/>
                <a:cs typeface="+mn-cs"/>
              </a:rPr>
              <a:t> and other sources</a:t>
            </a:r>
            <a:r>
              <a:rPr lang="en-GB" sz="800" kern="1200" dirty="0" smtClean="0">
                <a:solidFill>
                  <a:schemeClr val="bg1"/>
                </a:solidFill>
                <a:effectLst/>
                <a:latin typeface="+mn-lt"/>
                <a:ea typeface="+mn-ea"/>
                <a:cs typeface="+mn-cs"/>
              </a:rPr>
              <a:t>.</a:t>
            </a:r>
            <a:endParaRPr lang="en-GB" sz="800" dirty="0">
              <a:solidFill>
                <a:schemeClr val="bg1"/>
              </a:solidFill>
            </a:endParaRPr>
          </a:p>
        </p:txBody>
      </p:sp>
      <p:sp>
        <p:nvSpPr>
          <p:cNvPr id="11" name="TextBox 10"/>
          <p:cNvSpPr txBox="1"/>
          <p:nvPr userDrawn="1"/>
        </p:nvSpPr>
        <p:spPr>
          <a:xfrm>
            <a:off x="4855985" y="5199751"/>
            <a:ext cx="2206501" cy="307777"/>
          </a:xfrm>
          <a:prstGeom prst="rect">
            <a:avLst/>
          </a:prstGeom>
          <a:noFill/>
        </p:spPr>
        <p:txBody>
          <a:bodyPr wrap="none" rtlCol="0">
            <a:spAutoFit/>
          </a:bodyPr>
          <a:lstStyle/>
          <a:p>
            <a:pPr algn="ctr"/>
            <a:r>
              <a:rPr lang="en-GB" sz="1400" dirty="0" smtClean="0">
                <a:solidFill>
                  <a:schemeClr val="bg1"/>
                </a:solidFill>
              </a:rPr>
              <a:t>https://aarc-community.org</a:t>
            </a:r>
            <a:endParaRPr lang="en-GB" sz="1400" dirty="0">
              <a:solidFill>
                <a:schemeClr val="bg1"/>
              </a:solidFill>
            </a:endParaRPr>
          </a:p>
        </p:txBody>
      </p:sp>
      <p:grpSp>
        <p:nvGrpSpPr>
          <p:cNvPr id="18" name="Group 17"/>
          <p:cNvGrpSpPr/>
          <p:nvPr userDrawn="1"/>
        </p:nvGrpSpPr>
        <p:grpSpPr>
          <a:xfrm>
            <a:off x="210208" y="6123202"/>
            <a:ext cx="9448807" cy="584775"/>
            <a:chOff x="210208" y="6123202"/>
            <a:chExt cx="9448807" cy="584775"/>
          </a:xfrm>
        </p:grpSpPr>
        <p:grpSp>
          <p:nvGrpSpPr>
            <p:cNvPr id="6" name="Group 5"/>
            <p:cNvGrpSpPr/>
            <p:nvPr userDrawn="1"/>
          </p:nvGrpSpPr>
          <p:grpSpPr>
            <a:xfrm>
              <a:off x="210208" y="6123202"/>
              <a:ext cx="9448807" cy="584775"/>
              <a:chOff x="210208" y="6123202"/>
              <a:chExt cx="9448807" cy="584775"/>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2101" y="6267303"/>
                <a:ext cx="916914" cy="323004"/>
              </a:xfrm>
              <a:prstGeom prst="rect">
                <a:avLst/>
              </a:prstGeom>
            </p:spPr>
          </p:pic>
          <p:sp>
            <p:nvSpPr>
              <p:cNvPr id="14" name="TextBox 13"/>
              <p:cNvSpPr txBox="1"/>
              <p:nvPr userDrawn="1"/>
            </p:nvSpPr>
            <p:spPr>
              <a:xfrm>
                <a:off x="3112435" y="6164530"/>
                <a:ext cx="561115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9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9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133164"/>
                <a:ext cx="839732" cy="570564"/>
              </a:xfrm>
              <a:prstGeom prst="rect">
                <a:avLst/>
              </a:prstGeom>
            </p:spPr>
          </p:pic>
          <p:sp>
            <p:nvSpPr>
              <p:cNvPr id="5" name="TextBox 4"/>
              <p:cNvSpPr txBox="1"/>
              <p:nvPr userDrawn="1"/>
            </p:nvSpPr>
            <p:spPr>
              <a:xfrm>
                <a:off x="1136127" y="6123202"/>
                <a:ext cx="2253953" cy="584775"/>
              </a:xfrm>
              <a:prstGeom prst="rect">
                <a:avLst/>
              </a:prstGeom>
              <a:noFill/>
            </p:spPr>
            <p:txBody>
              <a:bodyPr wrap="square" rtlCol="0">
                <a:spAutoFit/>
              </a:bodyPr>
              <a:lstStyle/>
              <a:p>
                <a:r>
                  <a:rPr lang="en-US" sz="1600" b="1" dirty="0" smtClean="0">
                    <a:solidFill>
                      <a:schemeClr val="bg1">
                        <a:lumMod val="85000"/>
                      </a:schemeClr>
                    </a:solidFill>
                  </a:rPr>
                  <a:t>Co-funded by </a:t>
                </a:r>
                <a:br>
                  <a:rPr lang="en-US" sz="1600" b="1" dirty="0" smtClean="0">
                    <a:solidFill>
                      <a:schemeClr val="bg1">
                        <a:lumMod val="85000"/>
                      </a:schemeClr>
                    </a:solidFill>
                  </a:rPr>
                </a:br>
                <a:r>
                  <a:rPr lang="en-US" sz="1600" b="1" dirty="0" smtClean="0">
                    <a:solidFill>
                      <a:schemeClr val="bg1">
                        <a:lumMod val="85000"/>
                      </a:schemeClr>
                    </a:solidFill>
                  </a:rPr>
                  <a:t>the European Union</a:t>
                </a:r>
                <a:endParaRPr lang="en-GB" sz="1600" b="1" dirty="0">
                  <a:solidFill>
                    <a:schemeClr val="bg1">
                      <a:lumMod val="85000"/>
                    </a:schemeClr>
                  </a:solidFill>
                </a:endParaRPr>
              </a:p>
            </p:txBody>
          </p:sp>
        </p:grpSp>
        <p:cxnSp>
          <p:nvCxnSpPr>
            <p:cNvPr id="17" name="Straight Connector 16"/>
            <p:cNvCxnSpPr/>
            <p:nvPr userDrawn="1"/>
          </p:nvCxnSpPr>
          <p:spPr>
            <a:xfrm>
              <a:off x="3058513" y="6185631"/>
              <a:ext cx="0" cy="4863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0191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0945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3524429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45733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34747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3190867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7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391052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03947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836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lIns="0" rIns="0"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lIns="0" rIns="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a:xfrm>
            <a:off x="963085" y="6356351"/>
            <a:ext cx="7876115" cy="365125"/>
          </a:xfrm>
        </p:spPr>
        <p:txBody>
          <a:bodyPr/>
          <a:lstStyle>
            <a:lvl1pPr algn="l">
              <a:defRPr/>
            </a:lvl1pPr>
          </a:lstStyle>
          <a:p>
            <a:r>
              <a:rPr lang="en-US" smtClean="0"/>
              <a:t>European developments - TAGPMA</a:t>
            </a:r>
            <a:endParaRPr lang="en-GB" dirty="0"/>
          </a:p>
        </p:txBody>
      </p:sp>
      <p:sp>
        <p:nvSpPr>
          <p:cNvPr id="6" name="Slide Number Placeholder 5"/>
          <p:cNvSpPr>
            <a:spLocks noGrp="1"/>
          </p:cNvSpPr>
          <p:nvPr>
            <p:ph type="sldNum" sz="quarter" idx="12"/>
          </p:nvPr>
        </p:nvSpPr>
        <p:spPr>
          <a:xfrm>
            <a:off x="10333205" y="6356351"/>
            <a:ext cx="973899" cy="365125"/>
          </a:xfrm>
        </p:spPr>
        <p:txBody>
          <a:bodyPr/>
          <a:lstStyle/>
          <a:p>
            <a:fld id="{A423C6C7-C0F9-497B-BEFB-D2FC0D2E643A}" type="slidenum">
              <a:rPr lang="en-GB" smtClean="0"/>
              <a:t>‹#›</a:t>
            </a:fld>
            <a:endParaRPr lang="en-GB"/>
          </a:p>
        </p:txBody>
      </p:sp>
      <p:pic>
        <p:nvPicPr>
          <p:cNvPr id="2050" name="Picture 2" descr="H:\Home\davidg\EUGridPMA\IGTF\IGTF-logos\IGTF-logo-mini.wmf"/>
          <p:cNvPicPr>
            <a:picLocks noChangeAspect="1" noChangeArrowheads="1"/>
          </p:cNvPicPr>
          <p:nvPr userDrawn="1"/>
        </p:nvPicPr>
        <p:blipFill>
          <a:blip r:embed="rId2" cstate="print"/>
          <a:stretch>
            <a:fillRect/>
          </a:stretch>
        </p:blipFill>
        <p:spPr bwMode="auto">
          <a:xfrm>
            <a:off x="968107" y="2123620"/>
            <a:ext cx="1317893" cy="695779"/>
          </a:xfrm>
          <a:prstGeom prst="rect">
            <a:avLst/>
          </a:prstGeom>
          <a:noFill/>
        </p:spPr>
      </p:pic>
      <p:sp>
        <p:nvSpPr>
          <p:cNvPr id="7" name="Date Placeholder 3"/>
          <p:cNvSpPr>
            <a:spLocks noGrp="1"/>
          </p:cNvSpPr>
          <p:nvPr>
            <p:ph type="dt" sz="half" idx="10"/>
          </p:nvPr>
        </p:nvSpPr>
        <p:spPr>
          <a:xfrm>
            <a:off x="8958313" y="6356351"/>
            <a:ext cx="1255779" cy="365125"/>
          </a:xfrm>
        </p:spPr>
        <p:txBody>
          <a:bodyPr/>
          <a:lstStyle/>
          <a:p>
            <a:r>
              <a:rPr lang="en-US" smtClean="0"/>
              <a:t>October 2024</a:t>
            </a:r>
            <a:endParaRPr lang="en-GB"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470801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79705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13535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2188874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83327" y="5517223"/>
            <a:ext cx="3793025" cy="461665"/>
          </a:xfrm>
          <a:prstGeom prst="rect">
            <a:avLst/>
          </a:prstGeom>
          <a:noFill/>
        </p:spPr>
        <p:txBody>
          <a:bodyPr wrap="none" rtlCol="0">
            <a:spAutoFit/>
          </a:bodyPr>
          <a:lstStyle/>
          <a:p>
            <a:pPr algn="ctr"/>
            <a:r>
              <a:rPr lang="en-GB" sz="8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bg1"/>
                </a:solidFill>
                <a:effectLst/>
                <a:latin typeface="+mn-lt"/>
                <a:ea typeface="+mn-ea"/>
                <a:cs typeface="+mn-cs"/>
              </a:rPr>
              <a:t>The work leading to these results has received funding from </a:t>
            </a:r>
            <a:br>
              <a:rPr lang="en-GB" sz="800" kern="1200" dirty="0" smtClean="0">
                <a:solidFill>
                  <a:schemeClr val="bg1"/>
                </a:solidFill>
                <a:effectLst/>
                <a:latin typeface="+mn-lt"/>
                <a:ea typeface="+mn-ea"/>
                <a:cs typeface="+mn-cs"/>
              </a:rPr>
            </a:br>
            <a:r>
              <a:rPr lang="en-GB" sz="800" kern="1200" dirty="0" smtClean="0">
                <a:solidFill>
                  <a:schemeClr val="bg1"/>
                </a:solidFill>
                <a:effectLst/>
                <a:latin typeface="+mn-lt"/>
                <a:ea typeface="+mn-ea"/>
                <a:cs typeface="+mn-cs"/>
              </a:rPr>
              <a:t>the European Union’s Horizon research and innovation programme</a:t>
            </a:r>
            <a:r>
              <a:rPr lang="en-GB" sz="800" kern="1200" baseline="0" dirty="0" smtClean="0">
                <a:solidFill>
                  <a:schemeClr val="bg1"/>
                </a:solidFill>
                <a:effectLst/>
                <a:latin typeface="+mn-lt"/>
                <a:ea typeface="+mn-ea"/>
                <a:cs typeface="+mn-cs"/>
              </a:rPr>
              <a:t> and other sources</a:t>
            </a:r>
            <a:r>
              <a:rPr lang="en-GB" sz="800" kern="1200" dirty="0" smtClean="0">
                <a:solidFill>
                  <a:schemeClr val="bg1"/>
                </a:solidFill>
                <a:effectLst/>
                <a:latin typeface="+mn-lt"/>
                <a:ea typeface="+mn-ea"/>
                <a:cs typeface="+mn-cs"/>
              </a:rPr>
              <a:t>.</a:t>
            </a:r>
            <a:endParaRPr lang="en-GB" sz="800" dirty="0">
              <a:solidFill>
                <a:schemeClr val="bg1"/>
              </a:solidFill>
            </a:endParaRPr>
          </a:p>
        </p:txBody>
      </p:sp>
      <p:sp>
        <p:nvSpPr>
          <p:cNvPr id="11" name="TextBox 10"/>
          <p:cNvSpPr txBox="1"/>
          <p:nvPr userDrawn="1"/>
        </p:nvSpPr>
        <p:spPr>
          <a:xfrm>
            <a:off x="4855985" y="5199751"/>
            <a:ext cx="2206501" cy="307777"/>
          </a:xfrm>
          <a:prstGeom prst="rect">
            <a:avLst/>
          </a:prstGeom>
          <a:noFill/>
        </p:spPr>
        <p:txBody>
          <a:bodyPr wrap="none" rtlCol="0">
            <a:spAutoFit/>
          </a:bodyPr>
          <a:lstStyle/>
          <a:p>
            <a:pPr algn="ctr"/>
            <a:r>
              <a:rPr lang="en-GB" sz="1400" dirty="0" smtClean="0">
                <a:solidFill>
                  <a:schemeClr val="bg1"/>
                </a:solidFill>
              </a:rPr>
              <a:t>https://aarc-community.org</a:t>
            </a:r>
            <a:endParaRPr lang="en-GB" sz="1400" dirty="0">
              <a:solidFill>
                <a:schemeClr val="bg1"/>
              </a:solidFill>
            </a:endParaRPr>
          </a:p>
        </p:txBody>
      </p:sp>
      <p:grpSp>
        <p:nvGrpSpPr>
          <p:cNvPr id="18" name="Group 17"/>
          <p:cNvGrpSpPr/>
          <p:nvPr userDrawn="1"/>
        </p:nvGrpSpPr>
        <p:grpSpPr>
          <a:xfrm>
            <a:off x="210208" y="6123202"/>
            <a:ext cx="9448807" cy="584775"/>
            <a:chOff x="210208" y="6123202"/>
            <a:chExt cx="9448807" cy="584775"/>
          </a:xfrm>
        </p:grpSpPr>
        <p:grpSp>
          <p:nvGrpSpPr>
            <p:cNvPr id="6" name="Group 5"/>
            <p:cNvGrpSpPr/>
            <p:nvPr userDrawn="1"/>
          </p:nvGrpSpPr>
          <p:grpSpPr>
            <a:xfrm>
              <a:off x="210208" y="6123202"/>
              <a:ext cx="9448807" cy="584775"/>
              <a:chOff x="210208" y="6123202"/>
              <a:chExt cx="9448807" cy="584775"/>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2101" y="6267303"/>
                <a:ext cx="916914" cy="323004"/>
              </a:xfrm>
              <a:prstGeom prst="rect">
                <a:avLst/>
              </a:prstGeom>
            </p:spPr>
          </p:pic>
          <p:sp>
            <p:nvSpPr>
              <p:cNvPr id="14" name="TextBox 13"/>
              <p:cNvSpPr txBox="1"/>
              <p:nvPr userDrawn="1"/>
            </p:nvSpPr>
            <p:spPr>
              <a:xfrm>
                <a:off x="3112435" y="6164530"/>
                <a:ext cx="561115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9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9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133164"/>
                <a:ext cx="839732" cy="570564"/>
              </a:xfrm>
              <a:prstGeom prst="rect">
                <a:avLst/>
              </a:prstGeom>
            </p:spPr>
          </p:pic>
          <p:sp>
            <p:nvSpPr>
              <p:cNvPr id="5" name="TextBox 4"/>
              <p:cNvSpPr txBox="1"/>
              <p:nvPr userDrawn="1"/>
            </p:nvSpPr>
            <p:spPr>
              <a:xfrm>
                <a:off x="1136127" y="6123202"/>
                <a:ext cx="2253953" cy="584775"/>
              </a:xfrm>
              <a:prstGeom prst="rect">
                <a:avLst/>
              </a:prstGeom>
              <a:noFill/>
            </p:spPr>
            <p:txBody>
              <a:bodyPr wrap="square" rtlCol="0">
                <a:spAutoFit/>
              </a:bodyPr>
              <a:lstStyle/>
              <a:p>
                <a:r>
                  <a:rPr lang="en-US" sz="1600" b="1" dirty="0" smtClean="0">
                    <a:solidFill>
                      <a:schemeClr val="bg1">
                        <a:lumMod val="85000"/>
                      </a:schemeClr>
                    </a:solidFill>
                  </a:rPr>
                  <a:t>Co-funded by </a:t>
                </a:r>
                <a:br>
                  <a:rPr lang="en-US" sz="1600" b="1" dirty="0" smtClean="0">
                    <a:solidFill>
                      <a:schemeClr val="bg1">
                        <a:lumMod val="85000"/>
                      </a:schemeClr>
                    </a:solidFill>
                  </a:rPr>
                </a:br>
                <a:r>
                  <a:rPr lang="en-US" sz="1600" b="1" dirty="0" smtClean="0">
                    <a:solidFill>
                      <a:schemeClr val="bg1">
                        <a:lumMod val="85000"/>
                      </a:schemeClr>
                    </a:solidFill>
                  </a:rPr>
                  <a:t>the European Union</a:t>
                </a:r>
                <a:endParaRPr lang="en-GB" sz="1600" b="1" dirty="0">
                  <a:solidFill>
                    <a:schemeClr val="bg1">
                      <a:lumMod val="85000"/>
                    </a:schemeClr>
                  </a:solidFill>
                </a:endParaRPr>
              </a:p>
            </p:txBody>
          </p:sp>
        </p:grpSp>
        <p:cxnSp>
          <p:nvCxnSpPr>
            <p:cNvPr id="17" name="Straight Connector 16"/>
            <p:cNvCxnSpPr/>
            <p:nvPr userDrawn="1"/>
          </p:nvCxnSpPr>
          <p:spPr>
            <a:xfrm>
              <a:off x="3058513" y="6185631"/>
              <a:ext cx="0" cy="4863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4561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7578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5" descr="H:\Home\davidg\EUGridPMA\IGTF\IGTF-logos\IGTF-colors.wmf"/>
          <p:cNvPicPr>
            <a:picLocks noChangeAspect="1" noChangeArrowheads="1"/>
          </p:cNvPicPr>
          <p:nvPr userDrawn="1"/>
        </p:nvPicPr>
        <p:blipFill>
          <a:blip r:embed="rId2" cstate="print">
            <a:lum bright="90000" contrast="-89000"/>
          </a:blip>
          <a:stretch>
            <a:fillRect/>
          </a:stretch>
        </p:blipFill>
        <p:spPr bwMode="auto">
          <a:xfrm>
            <a:off x="0" y="0"/>
            <a:ext cx="6505359"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9" name="Straight Connector 8"/>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1447800" y="6356351"/>
            <a:ext cx="1255779" cy="365125"/>
          </a:xfrm>
        </p:spPr>
        <p:txBody>
          <a:bodyPr/>
          <a:lstStyle/>
          <a:p>
            <a:r>
              <a:rPr lang="en-US" smtClean="0"/>
              <a:t>October 2024</a:t>
            </a:r>
            <a:endParaRPr lang="en-GB" dirty="0"/>
          </a:p>
        </p:txBody>
      </p:sp>
      <p:sp>
        <p:nvSpPr>
          <p:cNvPr id="16" name="Footer Placeholder 4"/>
          <p:cNvSpPr>
            <a:spLocks noGrp="1"/>
          </p:cNvSpPr>
          <p:nvPr>
            <p:ph type="ftr" sz="quarter" idx="11"/>
          </p:nvPr>
        </p:nvSpPr>
        <p:spPr>
          <a:xfrm>
            <a:off x="2895600" y="6356351"/>
            <a:ext cx="7520880" cy="365125"/>
          </a:xfrm>
        </p:spPr>
        <p:txBody>
          <a:bodyPr/>
          <a:lstStyle/>
          <a:p>
            <a:r>
              <a:rPr lang="en-US" smtClean="0"/>
              <a:t>European developments - TAGPMA</a:t>
            </a:r>
            <a:endParaRPr lang="en-GB" dirty="0"/>
          </a:p>
        </p:txBody>
      </p:sp>
      <p:sp>
        <p:nvSpPr>
          <p:cNvPr id="17" name="Slide Number Placeholder 5"/>
          <p:cNvSpPr>
            <a:spLocks noGrp="1"/>
          </p:cNvSpPr>
          <p:nvPr>
            <p:ph type="sldNum" sz="quarter" idx="12"/>
          </p:nvPr>
        </p:nvSpPr>
        <p:spPr>
          <a:xfrm>
            <a:off x="10608501" y="6356351"/>
            <a:ext cx="973899" cy="365125"/>
          </a:xfrm>
        </p:spPr>
        <p:txBody>
          <a:bodyPr/>
          <a:lstStyle/>
          <a:p>
            <a:fld id="{A423C6C7-C0F9-497B-BEFB-D2FC0D2E643A}" type="slidenum">
              <a:rPr lang="en-GB" smtClean="0"/>
              <a:t>‹#›</a:t>
            </a:fld>
            <a:endParaRPr lang="en-GB"/>
          </a:p>
        </p:txBody>
      </p:sp>
      <p:pic>
        <p:nvPicPr>
          <p:cNvPr id="18" name="Picture 2" descr="H:\Home\davidg\EUGridPMA\IGTF\IGTF-logos\IGTF-logo-mini.wmf"/>
          <p:cNvPicPr>
            <a:picLocks noChangeAspect="1" noChangeArrowheads="1"/>
          </p:cNvPicPr>
          <p:nvPr userDrawn="1"/>
        </p:nvPicPr>
        <p:blipFill>
          <a:blip r:embed="rId3" cstate="print"/>
          <a:stretch>
            <a:fillRect/>
          </a:stretch>
        </p:blipFill>
        <p:spPr bwMode="auto">
          <a:xfrm>
            <a:off x="609599" y="6356351"/>
            <a:ext cx="791685" cy="417968"/>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0" name="Straight Connector 9"/>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1447800" y="6356351"/>
            <a:ext cx="1255779" cy="365125"/>
          </a:xfrm>
        </p:spPr>
        <p:txBody>
          <a:bodyPr/>
          <a:lstStyle/>
          <a:p>
            <a:r>
              <a:rPr lang="en-US" smtClean="0"/>
              <a:t>October 2024</a:t>
            </a:r>
            <a:endParaRPr lang="en-GB" dirty="0"/>
          </a:p>
        </p:txBody>
      </p:sp>
      <p:sp>
        <p:nvSpPr>
          <p:cNvPr id="12" name="Footer Placeholder 4"/>
          <p:cNvSpPr>
            <a:spLocks noGrp="1"/>
          </p:cNvSpPr>
          <p:nvPr>
            <p:ph type="ftr" sz="quarter" idx="11"/>
          </p:nvPr>
        </p:nvSpPr>
        <p:spPr>
          <a:xfrm>
            <a:off x="2895600" y="6356351"/>
            <a:ext cx="7520880" cy="365125"/>
          </a:xfrm>
        </p:spPr>
        <p:txBody>
          <a:bodyPr/>
          <a:lstStyle/>
          <a:p>
            <a:r>
              <a:rPr lang="en-US" smtClean="0"/>
              <a:t>European developments - TAGPMA</a:t>
            </a:r>
            <a:endParaRPr lang="en-GB" dirty="0"/>
          </a:p>
        </p:txBody>
      </p:sp>
      <p:sp>
        <p:nvSpPr>
          <p:cNvPr id="13" name="Slide Number Placeholder 5"/>
          <p:cNvSpPr>
            <a:spLocks noGrp="1"/>
          </p:cNvSpPr>
          <p:nvPr>
            <p:ph type="sldNum" sz="quarter" idx="12"/>
          </p:nvPr>
        </p:nvSpPr>
        <p:spPr>
          <a:xfrm>
            <a:off x="10608501" y="6356351"/>
            <a:ext cx="973899" cy="365125"/>
          </a:xfrm>
        </p:spPr>
        <p:txBody>
          <a:bodyPr/>
          <a:lstStyle/>
          <a:p>
            <a:fld id="{A423C6C7-C0F9-497B-BEFB-D2FC0D2E643A}" type="slidenum">
              <a:rPr lang="en-GB" smtClean="0"/>
              <a:t>‹#›</a:t>
            </a:fld>
            <a:endParaRPr lang="en-GB"/>
          </a:p>
        </p:txBody>
      </p:sp>
      <p:pic>
        <p:nvPicPr>
          <p:cNvPr id="14" name="Picture 2" descr="H:\Home\davidg\EUGridPMA\IGTF\IGTF-logos\IGTF-logo-mini.wmf"/>
          <p:cNvPicPr>
            <a:picLocks noChangeAspect="1" noChangeArrowheads="1"/>
          </p:cNvPicPr>
          <p:nvPr userDrawn="1"/>
        </p:nvPicPr>
        <p:blipFill>
          <a:blip r:embed="rId2" cstate="print"/>
          <a:stretch>
            <a:fillRect/>
          </a:stretch>
        </p:blipFill>
        <p:spPr bwMode="auto">
          <a:xfrm>
            <a:off x="609599" y="6356351"/>
            <a:ext cx="791685" cy="417968"/>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6" name="Straight Connector 5"/>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10"/>
          </p:nvPr>
        </p:nvSpPr>
        <p:spPr>
          <a:xfrm>
            <a:off x="1447800" y="6356351"/>
            <a:ext cx="1255779" cy="365125"/>
          </a:xfrm>
        </p:spPr>
        <p:txBody>
          <a:bodyPr/>
          <a:lstStyle/>
          <a:p>
            <a:r>
              <a:rPr lang="en-US" smtClean="0"/>
              <a:t>October 2024</a:t>
            </a:r>
            <a:endParaRPr lang="en-GB" dirty="0"/>
          </a:p>
        </p:txBody>
      </p:sp>
      <p:sp>
        <p:nvSpPr>
          <p:cNvPr id="8" name="Footer Placeholder 4"/>
          <p:cNvSpPr>
            <a:spLocks noGrp="1"/>
          </p:cNvSpPr>
          <p:nvPr>
            <p:ph type="ftr" sz="quarter" idx="11"/>
          </p:nvPr>
        </p:nvSpPr>
        <p:spPr>
          <a:xfrm>
            <a:off x="2895600" y="6356351"/>
            <a:ext cx="7520880" cy="365125"/>
          </a:xfrm>
        </p:spPr>
        <p:txBody>
          <a:bodyPr/>
          <a:lstStyle/>
          <a:p>
            <a:r>
              <a:rPr lang="en-US" smtClean="0"/>
              <a:t>European developments - TAGPMA</a:t>
            </a:r>
            <a:endParaRPr lang="en-GB" dirty="0"/>
          </a:p>
        </p:txBody>
      </p:sp>
      <p:sp>
        <p:nvSpPr>
          <p:cNvPr id="9" name="Slide Number Placeholder 5"/>
          <p:cNvSpPr>
            <a:spLocks noGrp="1"/>
          </p:cNvSpPr>
          <p:nvPr>
            <p:ph type="sldNum" sz="quarter" idx="12"/>
          </p:nvPr>
        </p:nvSpPr>
        <p:spPr>
          <a:xfrm>
            <a:off x="10608501" y="6356351"/>
            <a:ext cx="973899" cy="365125"/>
          </a:xfrm>
        </p:spPr>
        <p:txBody>
          <a:bodyPr/>
          <a:lstStyle/>
          <a:p>
            <a:fld id="{A423C6C7-C0F9-497B-BEFB-D2FC0D2E643A}" type="slidenum">
              <a:rPr lang="en-GB" smtClean="0"/>
              <a:t>‹#›</a:t>
            </a:fld>
            <a:endParaRPr lang="en-GB"/>
          </a:p>
        </p:txBody>
      </p:sp>
      <p:pic>
        <p:nvPicPr>
          <p:cNvPr id="10" name="Picture 2" descr="H:\Home\davidg\EUGridPMA\IGTF\IGTF-logos\IGTF-logo-mini.wmf"/>
          <p:cNvPicPr>
            <a:picLocks noChangeAspect="1" noChangeArrowheads="1"/>
          </p:cNvPicPr>
          <p:nvPr userDrawn="1"/>
        </p:nvPicPr>
        <p:blipFill>
          <a:blip r:embed="rId2" cstate="print"/>
          <a:stretch>
            <a:fillRect/>
          </a:stretch>
        </p:blipFill>
        <p:spPr bwMode="auto">
          <a:xfrm>
            <a:off x="609599" y="6356351"/>
            <a:ext cx="791685" cy="417968"/>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2024</a:t>
            </a:r>
            <a:endParaRPr lang="en-GB" dirty="0"/>
          </a:p>
        </p:txBody>
      </p:sp>
      <p:sp>
        <p:nvSpPr>
          <p:cNvPr id="3" name="Footer Placeholder 2"/>
          <p:cNvSpPr>
            <a:spLocks noGrp="1"/>
          </p:cNvSpPr>
          <p:nvPr>
            <p:ph type="ftr" sz="quarter" idx="11"/>
          </p:nvPr>
        </p:nvSpPr>
        <p:spPr/>
        <p:txBody>
          <a:bodyPr/>
          <a:lstStyle/>
          <a:p>
            <a:r>
              <a:rPr lang="en-US" smtClean="0"/>
              <a:t>European developments - TAGPMA</a:t>
            </a:r>
            <a:endParaRPr lang="en-GB" dirty="0"/>
          </a:p>
        </p:txBody>
      </p:sp>
      <p:sp>
        <p:nvSpPr>
          <p:cNvPr id="4" name="Slide Number Placeholder 3"/>
          <p:cNvSpPr>
            <a:spLocks noGrp="1"/>
          </p:cNvSpPr>
          <p:nvPr>
            <p:ph type="sldNum" sz="quarter" idx="12"/>
          </p:nvPr>
        </p:nvSpPr>
        <p:spPr/>
        <p:txBody>
          <a:bodyPr/>
          <a:lstStyle/>
          <a:p>
            <a:fld id="{A423C6C7-C0F9-497B-BEFB-D2FC0D2E643A}" type="slidenum">
              <a:rPr lang="en-GB" smtClean="0"/>
              <a:t>‹#›</a:t>
            </a:fld>
            <a:endParaRPr lang="en-GB"/>
          </a:p>
        </p:txBody>
      </p:sp>
      <p:cxnSp>
        <p:nvCxnSpPr>
          <p:cNvPr id="5" name="Straight Connector 4"/>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October 2024</a:t>
            </a:r>
            <a:endParaRPr lang="en-GB" dirty="0"/>
          </a:p>
        </p:txBody>
      </p:sp>
      <p:sp>
        <p:nvSpPr>
          <p:cNvPr id="6" name="Footer Placeholder 5"/>
          <p:cNvSpPr>
            <a:spLocks noGrp="1"/>
          </p:cNvSpPr>
          <p:nvPr>
            <p:ph type="ftr" sz="quarter" idx="11"/>
          </p:nvPr>
        </p:nvSpPr>
        <p:spPr/>
        <p:txBody>
          <a:bodyPr/>
          <a:lstStyle/>
          <a:p>
            <a:r>
              <a:rPr lang="en-US" smtClean="0"/>
              <a:t>European developments - TAGPMA</a:t>
            </a:r>
            <a:endParaRPr lang="en-GB" dirty="0"/>
          </a:p>
        </p:txBody>
      </p:sp>
      <p:sp>
        <p:nvSpPr>
          <p:cNvPr id="7" name="Slide Number Placeholder 6"/>
          <p:cNvSpPr>
            <a:spLocks noGrp="1"/>
          </p:cNvSpPr>
          <p:nvPr>
            <p:ph type="sldNum" sz="quarter" idx="12"/>
          </p:nvPr>
        </p:nvSpPr>
        <p:spPr/>
        <p:txBody>
          <a:bodyPr/>
          <a:lstStyle/>
          <a:p>
            <a:fld id="{A423C6C7-C0F9-497B-BEFB-D2FC0D2E643A}" type="slidenum">
              <a:rPr lang="en-GB" smtClean="0"/>
              <a:t>‹#›</a:t>
            </a:fld>
            <a:endParaRPr lang="en-GB"/>
          </a:p>
        </p:txBody>
      </p:sp>
      <p:cxnSp>
        <p:nvCxnSpPr>
          <p:cNvPr id="8" name="Straight Connector 7"/>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1.png"/><Relationship Id="rId2" Type="http://schemas.openxmlformats.org/officeDocument/2006/relationships/slideLayout" Target="../slideLayouts/slideLayout19.xml"/><Relationship Id="rId16"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1.png"/><Relationship Id="rId2" Type="http://schemas.openxmlformats.org/officeDocument/2006/relationships/slideLayout" Target="../slideLayouts/slideLayout33.xml"/><Relationship Id="rId16" Type="http://schemas.openxmlformats.org/officeDocument/2006/relationships/image" Target="../media/image10.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45720" rIns="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154996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2024</a:t>
            </a:r>
            <a:endParaRPr lang="en-GB" dirty="0"/>
          </a:p>
        </p:txBody>
      </p:sp>
      <p:sp>
        <p:nvSpPr>
          <p:cNvPr id="5" name="Footer Placeholder 4"/>
          <p:cNvSpPr>
            <a:spLocks noGrp="1"/>
          </p:cNvSpPr>
          <p:nvPr>
            <p:ph type="ftr" sz="quarter" idx="3"/>
          </p:nvPr>
        </p:nvSpPr>
        <p:spPr>
          <a:xfrm>
            <a:off x="2159563" y="6356351"/>
            <a:ext cx="825691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European developments - TAGPMA</a:t>
            </a:r>
            <a:endParaRPr lang="en-GB" dirty="0"/>
          </a:p>
        </p:txBody>
      </p:sp>
      <p:sp>
        <p:nvSpPr>
          <p:cNvPr id="6" name="Slide Number Placeholder 5"/>
          <p:cNvSpPr>
            <a:spLocks noGrp="1"/>
          </p:cNvSpPr>
          <p:nvPr>
            <p:ph type="sldNum" sz="quarter" idx="4"/>
          </p:nvPr>
        </p:nvSpPr>
        <p:spPr>
          <a:xfrm>
            <a:off x="10608501" y="6356351"/>
            <a:ext cx="9738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3C6C7-C0F9-497B-BEFB-D2FC0D2E643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813" r:id="rId14"/>
    <p:sldLayoutId id="2147483892" r:id="rId15"/>
    <p:sldLayoutId id="2147483812" r:id="rId16"/>
    <p:sldLayoutId id="2147483876" r:id="rId17"/>
  </p:sldLayoutIdLst>
  <p:timing>
    <p:tnLst>
      <p:par>
        <p:cTn id="1" dur="indefinite" restart="never" nodeType="tmRoot"/>
      </p:par>
    </p:tnLst>
  </p:timing>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0337046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hf hdr="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245727887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wmf"/><Relationship Id="rId1" Type="http://schemas.openxmlformats.org/officeDocument/2006/relationships/slideLayout" Target="../slideLayouts/slideLayout1.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wm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tackoverflow.com/questions/55550299/java-can-not-load-begin-trusted-certificate-format-certificate" TargetMode="External"/><Relationship Id="rId2" Type="http://schemas.openxmlformats.org/officeDocument/2006/relationships/hyperlink" Target="https://www.nikhef.nl/~davidg/tmp/make-trusted.s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eugridpma.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gif"/><Relationship Id="rId2" Type="http://schemas.openxmlformats.org/officeDocument/2006/relationships/image" Target="../media/image51.jpeg"/><Relationship Id="rId1" Type="http://schemas.openxmlformats.org/officeDocument/2006/relationships/slideLayout" Target="../slideLayouts/slideLayout33.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5" Type="http://schemas.openxmlformats.org/officeDocument/2006/relationships/image" Target="../media/image18.wmf"/><Relationship Id="rId4" Type="http://schemas.openxmlformats.org/officeDocument/2006/relationships/image" Target="../media/image14.wmf"/></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mailto:info@eugridpma.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7700" y="2514599"/>
            <a:ext cx="8435700" cy="1085851"/>
          </a:xfrm>
        </p:spPr>
        <p:txBody>
          <a:bodyPr>
            <a:normAutofit/>
          </a:bodyPr>
          <a:lstStyle/>
          <a:p>
            <a:r>
              <a:rPr lang="en-US" sz="5400" dirty="0" smtClean="0"/>
              <a:t>European IGTF+ update</a:t>
            </a:r>
            <a:endParaRPr lang="en-GB" sz="5400" dirty="0"/>
          </a:p>
        </p:txBody>
      </p:sp>
      <p:sp>
        <p:nvSpPr>
          <p:cNvPr id="3" name="Subtitle 2"/>
          <p:cNvSpPr>
            <a:spLocks noGrp="1"/>
          </p:cNvSpPr>
          <p:nvPr>
            <p:ph type="subTitle" idx="1"/>
          </p:nvPr>
        </p:nvSpPr>
        <p:spPr>
          <a:xfrm>
            <a:off x="3494172" y="3886200"/>
            <a:ext cx="8136919" cy="1752600"/>
          </a:xfrm>
        </p:spPr>
        <p:txBody>
          <a:bodyPr/>
          <a:lstStyle/>
          <a:p>
            <a:r>
              <a:rPr lang="en-GB" i="1" dirty="0" smtClean="0"/>
              <a:t>Enabling Communities, Trust, Identity, </a:t>
            </a:r>
            <a:br>
              <a:rPr lang="en-GB" i="1" dirty="0" smtClean="0"/>
            </a:br>
            <a:r>
              <a:rPr lang="en-GB" i="1" dirty="0" smtClean="0"/>
              <a:t>and Security from the </a:t>
            </a:r>
            <a:r>
              <a:rPr lang="en-GB" i="1" dirty="0" err="1" smtClean="0"/>
              <a:t>EUGridPMA</a:t>
            </a:r>
            <a:r>
              <a:rPr lang="en-GB" i="1" dirty="0" smtClean="0"/>
              <a:t>+</a:t>
            </a:r>
          </a:p>
        </p:txBody>
      </p:sp>
      <p:sp>
        <p:nvSpPr>
          <p:cNvPr id="5" name="Text Placeholder 4"/>
          <p:cNvSpPr>
            <a:spLocks noGrp="1"/>
          </p:cNvSpPr>
          <p:nvPr>
            <p:ph type="body" sz="quarter" idx="11"/>
          </p:nvPr>
        </p:nvSpPr>
        <p:spPr>
          <a:xfrm>
            <a:off x="370681" y="3105398"/>
            <a:ext cx="2568698" cy="685800"/>
          </a:xfrm>
        </p:spPr>
        <p:txBody>
          <a:bodyPr anchor="t">
            <a:normAutofit lnSpcReduction="10000"/>
          </a:bodyPr>
          <a:lstStyle/>
          <a:p>
            <a:r>
              <a:rPr lang="en-GB" dirty="0" smtClean="0"/>
              <a:t>David Groep</a:t>
            </a:r>
            <a:endParaRPr lang="en-GB" dirty="0"/>
          </a:p>
          <a:p>
            <a:r>
              <a:rPr lang="en-GB" i="1" dirty="0" smtClean="0"/>
              <a:t>davidg@nikhef.nl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070" y="3876812"/>
            <a:ext cx="744309" cy="2889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652" y="5808849"/>
            <a:ext cx="382163" cy="254708"/>
          </a:xfrm>
          <a:prstGeom prst="rect">
            <a:avLst/>
          </a:prstGeom>
        </p:spPr>
      </p:pic>
      <p:sp>
        <p:nvSpPr>
          <p:cNvPr id="9" name="TextBox 8"/>
          <p:cNvSpPr txBox="1"/>
          <p:nvPr/>
        </p:nvSpPr>
        <p:spPr>
          <a:xfrm>
            <a:off x="643675" y="6141545"/>
            <a:ext cx="2295704" cy="338554"/>
          </a:xfrm>
          <a:prstGeom prst="rect">
            <a:avLst/>
          </a:prstGeom>
          <a:noFill/>
        </p:spPr>
        <p:txBody>
          <a:bodyPr wrap="square" lIns="0" rIns="0" rtlCol="0" anchor="b">
            <a:spAutoFit/>
          </a:bodyPr>
          <a:lstStyle/>
          <a:p>
            <a:pPr algn="r"/>
            <a:r>
              <a:rPr lang="en-GB" sz="800" i="1" dirty="0">
                <a:solidFill>
                  <a:schemeClr val="tx1">
                    <a:lumMod val="75000"/>
                    <a:lumOff val="25000"/>
                  </a:schemeClr>
                </a:solidFill>
              </a:rPr>
              <a:t>part of the work programme of </a:t>
            </a:r>
            <a:r>
              <a:rPr lang="en-GB" sz="800" i="1" dirty="0" smtClean="0">
                <a:solidFill>
                  <a:schemeClr val="tx1">
                    <a:lumMod val="75000"/>
                    <a:lumOff val="25000"/>
                  </a:schemeClr>
                </a:solidFill>
              </a:rPr>
              <a:t> GEANT </a:t>
            </a:r>
            <a:r>
              <a:rPr lang="en-GB" sz="800" i="1" dirty="0">
                <a:solidFill>
                  <a:schemeClr val="tx1">
                    <a:lumMod val="75000"/>
                    <a:lumOff val="25000"/>
                  </a:schemeClr>
                </a:solidFill>
              </a:rPr>
              <a:t>5-1 </a:t>
            </a:r>
            <a:r>
              <a:rPr lang="en-GB" sz="800" i="1" dirty="0" err="1">
                <a:solidFill>
                  <a:schemeClr val="tx1">
                    <a:lumMod val="75000"/>
                    <a:lumOff val="25000"/>
                  </a:schemeClr>
                </a:solidFill>
              </a:rPr>
              <a:t>EnCo</a:t>
            </a:r>
            <a:r>
              <a:rPr lang="en-GB" sz="800" i="1" dirty="0">
                <a:solidFill>
                  <a:schemeClr val="tx1">
                    <a:lumMod val="75000"/>
                    <a:lumOff val="25000"/>
                  </a:schemeClr>
                </a:solidFill>
              </a:rPr>
              <a:t>, and AARC </a:t>
            </a:r>
            <a:r>
              <a:rPr lang="en-GB" sz="800" i="1" dirty="0" smtClean="0">
                <a:solidFill>
                  <a:schemeClr val="tx1">
                    <a:lumMod val="75000"/>
                    <a:lumOff val="25000"/>
                  </a:schemeClr>
                </a:solidFill>
              </a:rPr>
              <a:t>TREE, co-</a:t>
            </a:r>
            <a:r>
              <a:rPr lang="en-GB" sz="800" i="1" dirty="0" err="1" smtClean="0">
                <a:solidFill>
                  <a:schemeClr val="tx1">
                    <a:lumMod val="75000"/>
                    <a:lumOff val="25000"/>
                  </a:schemeClr>
                </a:solidFill>
              </a:rPr>
              <a:t>fundied</a:t>
            </a:r>
            <a:r>
              <a:rPr lang="en-GB" sz="800" i="1" dirty="0">
                <a:solidFill>
                  <a:schemeClr val="tx1">
                    <a:lumMod val="75000"/>
                    <a:lumOff val="25000"/>
                  </a:schemeClr>
                </a:solidFill>
              </a:rPr>
              <a:t> </a:t>
            </a:r>
            <a:r>
              <a:rPr lang="en-GB" sz="800" i="1" dirty="0" smtClean="0">
                <a:solidFill>
                  <a:schemeClr val="tx1">
                    <a:lumMod val="75000"/>
                    <a:lumOff val="25000"/>
                  </a:schemeClr>
                </a:solidFill>
              </a:rPr>
              <a:t>by the European Union</a:t>
            </a:r>
            <a:endParaRPr lang="en-GB" sz="800" i="1" dirty="0">
              <a:solidFill>
                <a:schemeClr val="tx1">
                  <a:lumMod val="75000"/>
                  <a:lumOff val="25000"/>
                </a:schemeClr>
              </a:solidFill>
            </a:endParaRPr>
          </a:p>
        </p:txBody>
      </p:sp>
      <p:sp>
        <p:nvSpPr>
          <p:cNvPr id="7" name="TextBox 6"/>
          <p:cNvSpPr txBox="1"/>
          <p:nvPr/>
        </p:nvSpPr>
        <p:spPr>
          <a:xfrm>
            <a:off x="304403" y="6386074"/>
            <a:ext cx="2634976" cy="369332"/>
          </a:xfrm>
          <a:prstGeom prst="rect">
            <a:avLst/>
          </a:prstGeom>
          <a:noFill/>
        </p:spPr>
        <p:txBody>
          <a:bodyPr wrap="square" lIns="0" rIns="0" rtlCol="0" anchor="b">
            <a:spAutoFit/>
          </a:bodyPr>
          <a:lstStyle/>
          <a:p>
            <a:pPr marL="171450" indent="-171450" algn="r">
              <a:buFont typeface="Wingdings" panose="05000000000000000000" pitchFamily="2" charset="2"/>
              <a:buChar char="v"/>
            </a:pPr>
            <a:r>
              <a:rPr lang="en-GB" sz="900" i="1" dirty="0">
                <a:solidFill>
                  <a:schemeClr val="tx1">
                    <a:lumMod val="75000"/>
                    <a:lumOff val="25000"/>
                  </a:schemeClr>
                </a:solidFill>
              </a:rPr>
              <a:t>co-supported by </a:t>
            </a:r>
            <a:r>
              <a:rPr lang="en-GB" sz="900" i="1" dirty="0" smtClean="0">
                <a:solidFill>
                  <a:schemeClr val="tx1">
                    <a:lumMod val="75000"/>
                    <a:lumOff val="25000"/>
                  </a:schemeClr>
                </a:solidFill>
              </a:rPr>
              <a:t>Nikhef and the  Dutch </a:t>
            </a:r>
            <a:br>
              <a:rPr lang="en-GB" sz="900" i="1" dirty="0" smtClean="0">
                <a:solidFill>
                  <a:schemeClr val="tx1">
                    <a:lumMod val="75000"/>
                    <a:lumOff val="25000"/>
                  </a:schemeClr>
                </a:solidFill>
              </a:rPr>
            </a:br>
            <a:r>
              <a:rPr lang="en-GB" sz="900" i="1" dirty="0" smtClean="0">
                <a:solidFill>
                  <a:schemeClr val="tx1">
                    <a:lumMod val="75000"/>
                    <a:lumOff val="25000"/>
                  </a:schemeClr>
                </a:solidFill>
              </a:rPr>
              <a:t>National e-Infrastructure </a:t>
            </a:r>
            <a:r>
              <a:rPr lang="en-GB" sz="900" i="1" dirty="0">
                <a:solidFill>
                  <a:schemeClr val="tx1">
                    <a:lumMod val="75000"/>
                    <a:lumOff val="25000"/>
                  </a:schemeClr>
                </a:solidFill>
              </a:rPr>
              <a:t>coordinated </a:t>
            </a:r>
            <a:r>
              <a:rPr lang="en-GB" sz="900" i="1" dirty="0" smtClean="0">
                <a:solidFill>
                  <a:schemeClr val="tx1">
                    <a:lumMod val="75000"/>
                    <a:lumOff val="25000"/>
                  </a:schemeClr>
                </a:solidFill>
              </a:rPr>
              <a:t>by SURF</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017" y="5805925"/>
            <a:ext cx="534161" cy="27225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1255" y="1725598"/>
            <a:ext cx="1238124" cy="53099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801" y="3867852"/>
            <a:ext cx="1393104" cy="28962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7699" y="228599"/>
            <a:ext cx="2761137" cy="1184177"/>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blip>
          <a:stretch>
            <a:fillRect/>
          </a:stretch>
        </p:blipFill>
        <p:spPr>
          <a:xfrm>
            <a:off x="2495443" y="5700206"/>
            <a:ext cx="447046" cy="471994"/>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801" y="5805925"/>
            <a:ext cx="496417" cy="2834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TCS Private hierarchies</a:t>
            </a:r>
            <a:endParaRPr lang="en-GB" dirty="0"/>
          </a:p>
        </p:txBody>
      </p:sp>
      <p:sp>
        <p:nvSpPr>
          <p:cNvPr id="3" name="Content Placeholder 2"/>
          <p:cNvSpPr>
            <a:spLocks noGrp="1"/>
          </p:cNvSpPr>
          <p:nvPr>
            <p:ph idx="1"/>
          </p:nvPr>
        </p:nvSpPr>
        <p:spPr>
          <a:xfrm>
            <a:off x="609600" y="1600201"/>
            <a:ext cx="10972800" cy="4756150"/>
          </a:xfrm>
        </p:spPr>
        <p:txBody>
          <a:bodyPr>
            <a:normAutofit lnSpcReduction="10000"/>
          </a:bodyPr>
          <a:lstStyle/>
          <a:p>
            <a:pPr marL="0" indent="0">
              <a:buNone/>
            </a:pPr>
            <a:r>
              <a:rPr lang="en-US" dirty="0" smtClean="0"/>
              <a:t>Two new “</a:t>
            </a:r>
            <a:r>
              <a:rPr lang="en-GB" dirty="0" smtClean="0"/>
              <a:t>RE </a:t>
            </a:r>
            <a:r>
              <a:rPr lang="en-GB" dirty="0"/>
              <a:t>Trust </a:t>
            </a:r>
            <a:r>
              <a:rPr lang="en-GB" dirty="0" smtClean="0"/>
              <a:t>Roots” (RSA+ECC)</a:t>
            </a:r>
          </a:p>
          <a:p>
            <a:r>
              <a:rPr lang="en-US" dirty="0" smtClean="0"/>
              <a:t>the cost is (apparently) there</a:t>
            </a:r>
          </a:p>
          <a:p>
            <a:r>
              <a:rPr lang="en-US" dirty="0" smtClean="0"/>
              <a:t>can be re-used in R&amp;E</a:t>
            </a:r>
          </a:p>
          <a:p>
            <a:pPr marL="0" indent="0">
              <a:buNone/>
            </a:pPr>
            <a:endParaRPr lang="en-US" dirty="0" smtClean="0"/>
          </a:p>
          <a:p>
            <a:pPr marL="0" indent="0">
              <a:buNone/>
            </a:pPr>
            <a:endParaRPr lang="en-US" dirty="0" smtClean="0"/>
          </a:p>
          <a:p>
            <a:pPr marL="0" indent="0">
              <a:buNone/>
            </a:pPr>
            <a:r>
              <a:rPr lang="en-US" dirty="0"/>
              <a:t>GEANT TCS Authentication RSA/ECC CA 4B issuing subordinate CA </a:t>
            </a:r>
            <a:endParaRPr lang="en-US" dirty="0" smtClean="0"/>
          </a:p>
          <a:p>
            <a:r>
              <a:rPr lang="en-US" dirty="0" smtClean="0"/>
              <a:t>move all authentication use cases here</a:t>
            </a:r>
          </a:p>
          <a:p>
            <a:r>
              <a:rPr lang="en-US" dirty="0" smtClean="0"/>
              <a:t>clarify that this is wider than ‘just e-science’: web site </a:t>
            </a:r>
            <a:r>
              <a:rPr lang="en-US" dirty="0" err="1" smtClean="0"/>
              <a:t>auth</a:t>
            </a:r>
            <a:r>
              <a:rPr lang="en-US" dirty="0" smtClean="0"/>
              <a:t>, </a:t>
            </a:r>
            <a:r>
              <a:rPr lang="en-US" dirty="0" err="1" smtClean="0"/>
              <a:t>IdP</a:t>
            </a:r>
            <a:r>
              <a:rPr lang="en-US" dirty="0" smtClean="0"/>
              <a:t> login, any client </a:t>
            </a:r>
            <a:r>
              <a:rPr lang="en-US" dirty="0" err="1" smtClean="0"/>
              <a:t>auth</a:t>
            </a:r>
            <a:r>
              <a:rPr lang="en-US" dirty="0" smtClean="0"/>
              <a:t>, network login, …</a:t>
            </a:r>
          </a:p>
          <a:p>
            <a:r>
              <a:rPr lang="en-US" dirty="0" smtClean="0"/>
              <a:t>minimize disruption (at least in theory)</a:t>
            </a:r>
            <a:endParaRPr lang="en-GB" dirty="0"/>
          </a:p>
          <a:p>
            <a:endParaRPr lang="en-GB" dirty="0"/>
          </a:p>
        </p:txBody>
      </p:sp>
      <p:sp>
        <p:nvSpPr>
          <p:cNvPr id="4" name="Date Placeholder 3"/>
          <p:cNvSpPr>
            <a:spLocks noGrp="1"/>
          </p:cNvSpPr>
          <p:nvPr>
            <p:ph type="dt" sz="half" idx="10"/>
          </p:nvPr>
        </p:nvSpPr>
        <p:spPr/>
        <p:txBody>
          <a:bodyPr/>
          <a:lstStyle/>
          <a:p>
            <a:r>
              <a:rPr lang="en-US" smtClean="0"/>
              <a:t>October 2024</a:t>
            </a:r>
            <a:endParaRPr lang="en-GB" dirty="0"/>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10</a:t>
            </a:fld>
            <a:endParaRPr lang="en-GB"/>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6400800" y="1066800"/>
            <a:ext cx="5105578" cy="2584383"/>
          </a:xfrm>
          <a:prstGeom prst="rect">
            <a:avLst/>
          </a:prstGeom>
        </p:spPr>
      </p:pic>
    </p:spTree>
    <p:extLst>
      <p:ext uri="{BB962C8B-B14F-4D97-AF65-F5344CB8AC3E}">
        <p14:creationId xmlns:p14="http://schemas.microsoft.com/office/powerpoint/2010/main" val="227000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awareness</a:t>
            </a:r>
            <a:endParaRPr lang="en-GB" dirty="0"/>
          </a:p>
        </p:txBody>
      </p:sp>
      <p:sp>
        <p:nvSpPr>
          <p:cNvPr id="3" name="Content Placeholder 2"/>
          <p:cNvSpPr>
            <a:spLocks noGrp="1"/>
          </p:cNvSpPr>
          <p:nvPr>
            <p:ph idx="1"/>
          </p:nvPr>
        </p:nvSpPr>
        <p:spPr/>
        <p:txBody>
          <a:bodyPr>
            <a:normAutofit/>
          </a:bodyPr>
          <a:lstStyle/>
          <a:p>
            <a:r>
              <a:rPr lang="en-US" dirty="0" smtClean="0"/>
              <a:t>This is a change in communications and documentation as well, </a:t>
            </a:r>
            <a:br>
              <a:rPr lang="en-US" dirty="0" smtClean="0"/>
            </a:br>
            <a:r>
              <a:rPr lang="en-US" dirty="0" smtClean="0"/>
              <a:t>not only a set of technical changes</a:t>
            </a:r>
            <a:endParaRPr lang="en-US" dirty="0"/>
          </a:p>
          <a:p>
            <a:r>
              <a:rPr lang="en-US" dirty="0" smtClean="0"/>
              <a:t>In request systems, have to clearly distinguish for users </a:t>
            </a:r>
            <a:br>
              <a:rPr lang="en-US" dirty="0" smtClean="0"/>
            </a:br>
            <a:r>
              <a:rPr lang="en-US" i="1" dirty="0" smtClean="0"/>
              <a:t>which product to order</a:t>
            </a:r>
            <a:r>
              <a:rPr lang="en-US" dirty="0" smtClean="0"/>
              <a:t>. For example:</a:t>
            </a:r>
          </a:p>
          <a:p>
            <a:pPr lvl="1"/>
            <a:r>
              <a:rPr lang="en-US" dirty="0" smtClean="0"/>
              <a:t>“Personal” stays the same, but is called now “Email signing and Encryption”</a:t>
            </a:r>
          </a:p>
          <a:p>
            <a:pPr lvl="1"/>
            <a:r>
              <a:rPr lang="en-US" dirty="0" smtClean="0"/>
              <a:t>renaming “IGTF MICS Personal” to “Personal Authentication” and explain</a:t>
            </a:r>
          </a:p>
          <a:p>
            <a:pPr lvl="1"/>
            <a:r>
              <a:rPr lang="en-US" dirty="0" smtClean="0"/>
              <a:t>renaming “IGTF MICS Robot Personal” to “Personal Automated Authentication”</a:t>
            </a:r>
          </a:p>
          <a:p>
            <a:pPr lvl="1"/>
            <a:r>
              <a:rPr lang="en-US" dirty="0" smtClean="0"/>
              <a:t>forking “IGTF Classic Robot Email”</a:t>
            </a:r>
          </a:p>
          <a:p>
            <a:pPr lvl="2"/>
            <a:r>
              <a:rPr lang="en-US" dirty="0" smtClean="0"/>
              <a:t>Authentication-only (IGTF) profile “Classic Robot Email”</a:t>
            </a:r>
          </a:p>
          <a:p>
            <a:pPr lvl="2"/>
            <a:r>
              <a:rPr lang="en-US" dirty="0" smtClean="0"/>
              <a:t>Email signing profile “</a:t>
            </a:r>
            <a:r>
              <a:rPr lang="en-US" dirty="0" err="1" smtClean="0"/>
              <a:t>Organisation</a:t>
            </a:r>
            <a:r>
              <a:rPr lang="en-US" dirty="0" smtClean="0"/>
              <a:t>-validated S/MIME signing” (i.e. team-based or role-based)</a:t>
            </a:r>
          </a:p>
          <a:p>
            <a:pPr lvl="1"/>
            <a:endParaRPr lang="en-GB" dirty="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11</a:t>
            </a:fld>
            <a:endParaRPr lang="en-GB"/>
          </a:p>
        </p:txBody>
      </p:sp>
      <p:sp>
        <p:nvSpPr>
          <p:cNvPr id="6" name="Date Placeholder 5"/>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1839832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CABF things to keep in mind</a:t>
            </a:r>
            <a:endParaRPr lang="en-GB" dirty="0"/>
          </a:p>
        </p:txBody>
      </p:sp>
      <p:sp>
        <p:nvSpPr>
          <p:cNvPr id="3" name="Content Placeholder 2"/>
          <p:cNvSpPr>
            <a:spLocks noGrp="1"/>
          </p:cNvSpPr>
          <p:nvPr>
            <p:ph idx="1"/>
          </p:nvPr>
        </p:nvSpPr>
        <p:spPr/>
        <p:txBody>
          <a:bodyPr/>
          <a:lstStyle/>
          <a:p>
            <a:r>
              <a:rPr lang="en-GB" dirty="0" smtClean="0"/>
              <a:t>Server SSL BR has already been updated</a:t>
            </a:r>
          </a:p>
          <a:p>
            <a:pPr lvl="1"/>
            <a:r>
              <a:rPr lang="en-GB" dirty="0" smtClean="0"/>
              <a:t>the provision for using DC prefixing has been retained</a:t>
            </a:r>
          </a:p>
          <a:p>
            <a:pPr lvl="1"/>
            <a:endParaRPr lang="en-GB" dirty="0" smtClean="0"/>
          </a:p>
          <a:p>
            <a:r>
              <a:rPr lang="en-GB" dirty="0" smtClean="0"/>
              <a:t>But expect shorter </a:t>
            </a:r>
            <a:r>
              <a:rPr lang="en-GB" dirty="0"/>
              <a:t>validity </a:t>
            </a:r>
            <a:r>
              <a:rPr lang="en-GB" dirty="0" smtClean="0"/>
              <a:t>periods in the future</a:t>
            </a:r>
            <a:endParaRPr lang="en-GB" dirty="0"/>
          </a:p>
          <a:p>
            <a:pPr lvl="1"/>
            <a:r>
              <a:rPr lang="en-GB" dirty="0"/>
              <a:t>start preparing for 90-day </a:t>
            </a:r>
            <a:r>
              <a:rPr lang="en-GB" dirty="0" smtClean="0"/>
              <a:t>max in your service deployment automation systems</a:t>
            </a:r>
            <a:endParaRPr lang="en-GB" dirty="0"/>
          </a:p>
          <a:p>
            <a:pPr lvl="1"/>
            <a:r>
              <a:rPr lang="en-GB" dirty="0"/>
              <a:t>increased use of automation (ACME OV using client </a:t>
            </a:r>
            <a:r>
              <a:rPr lang="en-GB" dirty="0" err="1" smtClean="0"/>
              <a:t>ID+secret</a:t>
            </a:r>
            <a:r>
              <a:rPr lang="en-GB" dirty="0" smtClean="0"/>
              <a:t>, or use of APIs)</a:t>
            </a:r>
            <a:endParaRPr lang="en-GB" dirty="0"/>
          </a:p>
          <a:p>
            <a:pPr lvl="1"/>
            <a:endParaRPr lang="en-GB" dirty="0" smtClean="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12</a:t>
            </a:fld>
            <a:endParaRPr lang="en-GB"/>
          </a:p>
        </p:txBody>
      </p:sp>
      <p:sp>
        <p:nvSpPr>
          <p:cNvPr id="6" name="TextBox 5"/>
          <p:cNvSpPr txBox="1"/>
          <p:nvPr/>
        </p:nvSpPr>
        <p:spPr>
          <a:xfrm>
            <a:off x="1143000" y="4495800"/>
            <a:ext cx="10287000" cy="1477328"/>
          </a:xfrm>
          <a:prstGeom prst="rect">
            <a:avLst/>
          </a:prstGeom>
          <a:solidFill>
            <a:schemeClr val="bg1">
              <a:lumMod val="85000"/>
            </a:schemeClr>
          </a:solidFill>
        </p:spPr>
        <p:txBody>
          <a:bodyPr wrap="square" rtlCol="0">
            <a:spAutoFit/>
          </a:bodyPr>
          <a:lstStyle/>
          <a:p>
            <a:r>
              <a:rPr lang="en-GB" b="1" dirty="0">
                <a:latin typeface="Courier" pitchFamily="49" charset="0"/>
              </a:rPr>
              <a:t>[</a:t>
            </a:r>
            <a:r>
              <a:rPr lang="en-GB" b="1" dirty="0" err="1">
                <a:latin typeface="Courier" pitchFamily="49" charset="0"/>
              </a:rPr>
              <a:t>root@hekel</a:t>
            </a:r>
            <a:r>
              <a:rPr lang="en-GB" b="1" dirty="0">
                <a:latin typeface="Courier" pitchFamily="49" charset="0"/>
              </a:rPr>
              <a:t> ~]# </a:t>
            </a:r>
            <a:r>
              <a:rPr lang="en-GB" b="1" dirty="0" err="1">
                <a:latin typeface="Courier" pitchFamily="49" charset="0"/>
              </a:rPr>
              <a:t>certbot</a:t>
            </a:r>
            <a:r>
              <a:rPr lang="en-GB" b="1" dirty="0">
                <a:latin typeface="Courier" pitchFamily="49" charset="0"/>
              </a:rPr>
              <a:t> </a:t>
            </a:r>
            <a:r>
              <a:rPr lang="en-GB" b="1" dirty="0" err="1">
                <a:latin typeface="Courier" pitchFamily="49" charset="0"/>
              </a:rPr>
              <a:t>certonly</a:t>
            </a:r>
            <a:r>
              <a:rPr lang="en-GB" b="1" dirty="0">
                <a:latin typeface="Courier" pitchFamily="49" charset="0"/>
              </a:rPr>
              <a:t> </a:t>
            </a:r>
            <a:r>
              <a:rPr lang="en-GB" b="1" dirty="0" smtClean="0">
                <a:latin typeface="Courier" pitchFamily="49" charset="0"/>
              </a:rPr>
              <a:t>\</a:t>
            </a:r>
          </a:p>
          <a:p>
            <a:r>
              <a:rPr lang="en-GB" b="1" dirty="0">
                <a:latin typeface="Courier" pitchFamily="49" charset="0"/>
              </a:rPr>
              <a:t> </a:t>
            </a:r>
            <a:r>
              <a:rPr lang="en-GB" b="1" dirty="0" smtClean="0">
                <a:latin typeface="Courier" pitchFamily="49" charset="0"/>
              </a:rPr>
              <a:t> --</a:t>
            </a:r>
            <a:r>
              <a:rPr lang="en-GB" b="1" dirty="0">
                <a:latin typeface="Courier" pitchFamily="49" charset="0"/>
              </a:rPr>
              <a:t>standalone --non-interactive --agree-</a:t>
            </a:r>
            <a:r>
              <a:rPr lang="en-GB" b="1" dirty="0" err="1">
                <a:latin typeface="Courier" pitchFamily="49" charset="0"/>
              </a:rPr>
              <a:t>tos</a:t>
            </a:r>
            <a:r>
              <a:rPr lang="en-GB" b="1" dirty="0">
                <a:latin typeface="Courier" pitchFamily="49" charset="0"/>
              </a:rPr>
              <a:t> --email davidg@nikhef.nl </a:t>
            </a:r>
            <a:r>
              <a:rPr lang="en-GB" b="1" dirty="0" smtClean="0">
                <a:latin typeface="Courier" pitchFamily="49" charset="0"/>
              </a:rPr>
              <a:t>\</a:t>
            </a:r>
          </a:p>
          <a:p>
            <a:r>
              <a:rPr lang="en-GB" b="1" dirty="0" smtClean="0">
                <a:latin typeface="Courier" pitchFamily="49" charset="0"/>
              </a:rPr>
              <a:t>  --</a:t>
            </a:r>
            <a:r>
              <a:rPr lang="en-GB" b="1" dirty="0">
                <a:latin typeface="Courier" pitchFamily="49" charset="0"/>
              </a:rPr>
              <a:t>server https://acme.sectigo.com/v2/GEANTOV </a:t>
            </a:r>
            <a:r>
              <a:rPr lang="en-GB" b="1" dirty="0" smtClean="0">
                <a:latin typeface="Courier" pitchFamily="49" charset="0"/>
              </a:rPr>
              <a:t>\</a:t>
            </a:r>
          </a:p>
          <a:p>
            <a:r>
              <a:rPr lang="en-GB" b="1" dirty="0" smtClean="0">
                <a:latin typeface="Courier" pitchFamily="49" charset="0"/>
              </a:rPr>
              <a:t>  --</a:t>
            </a:r>
            <a:r>
              <a:rPr lang="en-GB" b="1" dirty="0" err="1">
                <a:latin typeface="Courier" pitchFamily="49" charset="0"/>
              </a:rPr>
              <a:t>eab</a:t>
            </a:r>
            <a:r>
              <a:rPr lang="en-GB" b="1" dirty="0">
                <a:latin typeface="Courier" pitchFamily="49" charset="0"/>
              </a:rPr>
              <a:t>-kid </a:t>
            </a:r>
            <a:r>
              <a:rPr lang="en-GB" b="1" dirty="0" err="1" smtClean="0">
                <a:latin typeface="Courier" pitchFamily="49" charset="0"/>
              </a:rPr>
              <a:t>DUniqueID_forthisclient</a:t>
            </a:r>
            <a:r>
              <a:rPr lang="en-GB" b="1" dirty="0" smtClean="0">
                <a:latin typeface="Courier" pitchFamily="49" charset="0"/>
              </a:rPr>
              <a:t> </a:t>
            </a:r>
            <a:r>
              <a:rPr lang="en-GB" b="1" dirty="0">
                <a:latin typeface="Courier" pitchFamily="49" charset="0"/>
              </a:rPr>
              <a:t>--</a:t>
            </a:r>
            <a:r>
              <a:rPr lang="en-GB" b="1" dirty="0" err="1">
                <a:latin typeface="Courier" pitchFamily="49" charset="0"/>
              </a:rPr>
              <a:t>eab</a:t>
            </a:r>
            <a:r>
              <a:rPr lang="en-GB" b="1" dirty="0">
                <a:latin typeface="Courier" pitchFamily="49" charset="0"/>
              </a:rPr>
              <a:t>-</a:t>
            </a:r>
            <a:r>
              <a:rPr lang="en-GB" b="1" dirty="0" err="1">
                <a:latin typeface="Courier" pitchFamily="49" charset="0"/>
              </a:rPr>
              <a:t>hmac</a:t>
            </a:r>
            <a:r>
              <a:rPr lang="en-GB" b="1" dirty="0">
                <a:latin typeface="Courier" pitchFamily="49" charset="0"/>
              </a:rPr>
              <a:t>-key </a:t>
            </a:r>
            <a:r>
              <a:rPr lang="en-GB" b="1" dirty="0" smtClean="0">
                <a:latin typeface="Courier" pitchFamily="49" charset="0"/>
              </a:rPr>
              <a:t>mv_v3ryl0n9s3cr3tK3y \</a:t>
            </a:r>
          </a:p>
          <a:p>
            <a:r>
              <a:rPr lang="en-GB" b="1" dirty="0" smtClean="0">
                <a:latin typeface="Courier" pitchFamily="49" charset="0"/>
              </a:rPr>
              <a:t>  --</a:t>
            </a:r>
            <a:r>
              <a:rPr lang="en-GB" b="1" dirty="0">
                <a:latin typeface="Courier" pitchFamily="49" charset="0"/>
              </a:rPr>
              <a:t>domain hekel.nikhef.nl --cert-name </a:t>
            </a:r>
            <a:r>
              <a:rPr lang="en-GB" b="1" dirty="0" err="1">
                <a:latin typeface="Courier" pitchFamily="49" charset="0"/>
              </a:rPr>
              <a:t>OVGEANTcert</a:t>
            </a:r>
            <a:endParaRPr lang="en-GB" b="1" dirty="0">
              <a:latin typeface="Courier" pitchFamily="49" charset="0"/>
            </a:endParaRPr>
          </a:p>
        </p:txBody>
      </p:sp>
      <p:sp>
        <p:nvSpPr>
          <p:cNvPr id="7" name="Date Placeholder 6"/>
          <p:cNvSpPr>
            <a:spLocks noGrp="1"/>
          </p:cNvSpPr>
          <p:nvPr>
            <p:ph type="dt" sz="half" idx="10"/>
          </p:nvPr>
        </p:nvSpPr>
        <p:spPr/>
        <p:txBody>
          <a:bodyPr/>
          <a:lstStyle/>
          <a:p>
            <a:r>
              <a:rPr lang="en-US" smtClean="0"/>
              <a:t>October 2024</a:t>
            </a:r>
            <a:endParaRPr lang="en-GB" dirty="0"/>
          </a:p>
        </p:txBody>
      </p:sp>
      <p:pic>
        <p:nvPicPr>
          <p:cNvPr id="8" name="Picture 7"/>
          <p:cNvPicPr>
            <a:picLocks noChangeAspect="1"/>
          </p:cNvPicPr>
          <p:nvPr/>
        </p:nvPicPr>
        <p:blipFill>
          <a:blip r:embed="rId2"/>
          <a:stretch>
            <a:fillRect/>
          </a:stretch>
        </p:blipFill>
        <p:spPr>
          <a:xfrm>
            <a:off x="9071661" y="1295400"/>
            <a:ext cx="2689638" cy="1862535"/>
          </a:xfrm>
          <a:prstGeom prst="rect">
            <a:avLst/>
          </a:prstGeom>
          <a:ln>
            <a:solidFill>
              <a:schemeClr val="accent1"/>
            </a:solidFill>
          </a:ln>
        </p:spPr>
      </p:pic>
    </p:spTree>
    <p:extLst>
      <p:ext uri="{BB962C8B-B14F-4D97-AF65-F5344CB8AC3E}">
        <p14:creationId xmlns:p14="http://schemas.microsoft.com/office/powerpoint/2010/main" val="546650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cap="none" dirty="0" smtClean="0"/>
              <a:t>The Challenge of Self-Signed Roots in </a:t>
            </a:r>
            <a:r>
              <a:rPr lang="en-US" cap="none" dirty="0" err="1" smtClean="0"/>
              <a:t>RedHat</a:t>
            </a:r>
            <a:endParaRPr lang="en-GB" sz="3100" b="0" i="1" cap="none" dirty="0"/>
          </a:p>
        </p:txBody>
      </p:sp>
      <p:sp>
        <p:nvSpPr>
          <p:cNvPr id="9" name="Text Placeholder 8"/>
          <p:cNvSpPr>
            <a:spLocks noGrp="1"/>
          </p:cNvSpPr>
          <p:nvPr>
            <p:ph type="body" idx="1"/>
          </p:nvPr>
        </p:nvSpPr>
        <p:spPr/>
        <p:txBody>
          <a:bodyPr/>
          <a:lstStyle/>
          <a:p>
            <a:r>
              <a:rPr lang="en-US" i="1" dirty="0" err="1"/>
              <a:t>RedHat’s</a:t>
            </a:r>
            <a:r>
              <a:rPr lang="en-US" i="1" dirty="0"/>
              <a:t> and Firefox’s idea of what trust means </a:t>
            </a:r>
            <a:r>
              <a:rPr lang="en-US" i="1" dirty="0" smtClean="0"/>
              <a:t>for </a:t>
            </a:r>
            <a:r>
              <a:rPr lang="en-US" i="1" dirty="0"/>
              <a:t>self-signed objects in an explicit trust store …</a:t>
            </a:r>
            <a:endParaRPr lang="en-GB" dirty="0"/>
          </a:p>
        </p:txBody>
      </p:sp>
      <p:sp>
        <p:nvSpPr>
          <p:cNvPr id="3" name="Footer Placeholder 2"/>
          <p:cNvSpPr>
            <a:spLocks noGrp="1"/>
          </p:cNvSpPr>
          <p:nvPr>
            <p:ph type="ftr" sz="quarter" idx="11"/>
          </p:nvPr>
        </p:nvSpPr>
        <p:spPr/>
        <p:txBody>
          <a:bodyPr/>
          <a:lstStyle/>
          <a:p>
            <a:r>
              <a:rPr lang="en-US" smtClean="0"/>
              <a:t>European developments - TAGPMA</a:t>
            </a:r>
            <a:endParaRPr lang="en-GB" dirty="0"/>
          </a:p>
        </p:txBody>
      </p:sp>
      <p:sp>
        <p:nvSpPr>
          <p:cNvPr id="4" name="Slide Number Placeholder 3"/>
          <p:cNvSpPr>
            <a:spLocks noGrp="1"/>
          </p:cNvSpPr>
          <p:nvPr>
            <p:ph type="sldNum" sz="quarter" idx="12"/>
          </p:nvPr>
        </p:nvSpPr>
        <p:spPr/>
        <p:txBody>
          <a:bodyPr/>
          <a:lstStyle/>
          <a:p>
            <a:fld id="{A423C6C7-C0F9-497B-BEFB-D2FC0D2E643A}" type="slidenum">
              <a:rPr lang="en-GB" smtClean="0"/>
              <a:pPr/>
              <a:t>13</a:t>
            </a:fld>
            <a:endParaRPr lang="en-GB"/>
          </a:p>
        </p:txBody>
      </p:sp>
      <p:sp>
        <p:nvSpPr>
          <p:cNvPr id="2" name="Date Placeholder 1"/>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38883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Although it conceptually makes no sense …</a:t>
            </a:r>
            <a:endParaRPr lang="en-GB" dirty="0"/>
          </a:p>
        </p:txBody>
      </p:sp>
      <p:sp>
        <p:nvSpPr>
          <p:cNvPr id="11" name="Content Placeholder 10"/>
          <p:cNvSpPr>
            <a:spLocks noGrp="1"/>
          </p:cNvSpPr>
          <p:nvPr>
            <p:ph idx="1"/>
          </p:nvPr>
        </p:nvSpPr>
        <p:spPr>
          <a:xfrm>
            <a:off x="609600" y="1417639"/>
            <a:ext cx="10972800" cy="4708526"/>
          </a:xfrm>
        </p:spPr>
        <p:txBody>
          <a:bodyPr>
            <a:normAutofit fontScale="77500" lnSpcReduction="20000"/>
          </a:bodyPr>
          <a:lstStyle/>
          <a:p>
            <a:pPr marL="0" indent="0">
              <a:buNone/>
            </a:pPr>
            <a:r>
              <a:rPr lang="en-US" dirty="0" smtClean="0"/>
              <a:t>While all intermediate and end-entity certificate now use secure hash algorithms, </a:t>
            </a:r>
            <a:br>
              <a:rPr lang="en-US" dirty="0" smtClean="0"/>
            </a:br>
            <a:r>
              <a:rPr lang="en-US" dirty="0" smtClean="0"/>
              <a:t>some operating system distros are deprecating sha1 </a:t>
            </a:r>
            <a:r>
              <a:rPr lang="en-US" i="1" dirty="0" smtClean="0"/>
              <a:t>also for self-signed root certs</a:t>
            </a:r>
          </a:p>
          <a:p>
            <a:r>
              <a:rPr lang="en-US" dirty="0" smtClean="0"/>
              <a:t>FF103+</a:t>
            </a:r>
          </a:p>
          <a:p>
            <a:r>
              <a:rPr lang="en-US" dirty="0" smtClean="0"/>
              <a:t>RHEL9+ (and its rebuilds)</a:t>
            </a:r>
          </a:p>
          <a:p>
            <a:endParaRPr lang="en-US" dirty="0" smtClean="0"/>
          </a:p>
          <a:p>
            <a:pPr marL="0" indent="0">
              <a:buNone/>
            </a:pPr>
            <a:r>
              <a:rPr lang="en-US" dirty="0" smtClean="0"/>
              <a:t>Impacts both joint-trust and </a:t>
            </a:r>
            <a:r>
              <a:rPr lang="en-US" dirty="0" err="1" smtClean="0"/>
              <a:t>igtf</a:t>
            </a:r>
            <a:r>
              <a:rPr lang="en-US" dirty="0" smtClean="0"/>
              <a:t>-only trust, but for web-trust clients it is taken care of </a:t>
            </a:r>
            <a:br>
              <a:rPr lang="en-US" dirty="0" smtClean="0"/>
            </a:br>
            <a:r>
              <a:rPr lang="en-US" dirty="0" smtClean="0"/>
              <a:t>by specific bespoke software configuration (RHEL’s OpenSSL trust flags, or the Firefox built-ins)</a:t>
            </a:r>
          </a:p>
          <a:p>
            <a:endParaRPr lang="en-US" dirty="0" smtClean="0"/>
          </a:p>
          <a:p>
            <a:pPr marL="0" indent="0">
              <a:buNone/>
            </a:pPr>
            <a:r>
              <a:rPr lang="en-US" dirty="0" smtClean="0"/>
              <a:t>For other cases, there is – for now – a policy override:</a:t>
            </a:r>
          </a:p>
          <a:p>
            <a:pPr marL="0" indent="0">
              <a:buNone/>
            </a:pPr>
            <a:r>
              <a:rPr lang="en-US" sz="2300" b="1" dirty="0" smtClean="0">
                <a:latin typeface="Courier New" panose="02070309020205020404" pitchFamily="49" charset="0"/>
                <a:cs typeface="Courier New" panose="02070309020205020404" pitchFamily="49" charset="0"/>
              </a:rPr>
              <a:t/>
            </a:r>
            <a:br>
              <a:rPr lang="en-US" sz="2300" b="1" dirty="0" smtClean="0">
                <a:latin typeface="Courier New" panose="02070309020205020404" pitchFamily="49" charset="0"/>
                <a:cs typeface="Courier New" panose="02070309020205020404" pitchFamily="49" charset="0"/>
              </a:rPr>
            </a:br>
            <a:r>
              <a:rPr lang="en-US" sz="2300" b="1" dirty="0" smtClean="0">
                <a:latin typeface="Courier New" panose="02070309020205020404" pitchFamily="49" charset="0"/>
                <a:cs typeface="Courier New" panose="02070309020205020404" pitchFamily="49" charset="0"/>
              </a:rPr>
              <a:t>	update-crypto-policies --set DEFAULT:SHA1</a:t>
            </a:r>
          </a:p>
          <a:p>
            <a:pPr marL="0" indent="0">
              <a:buNone/>
            </a:pPr>
            <a:r>
              <a:rPr lang="en-US" sz="2300" b="1" dirty="0" smtClean="0">
                <a:latin typeface="Courier New" panose="02070309020205020404" pitchFamily="49" charset="0"/>
                <a:cs typeface="Courier New" panose="02070309020205020404" pitchFamily="49" charset="0"/>
              </a:rPr>
              <a:t>	update-crypto-policies --set LEGACY</a:t>
            </a:r>
            <a:r>
              <a:rPr lang="en-US" dirty="0" smtClean="0"/>
              <a:t/>
            </a:r>
            <a:br>
              <a:rPr lang="en-US" dirty="0" smtClean="0"/>
            </a:br>
            <a:endParaRPr lang="en-US" dirty="0" smtClean="0"/>
          </a:p>
          <a:p>
            <a:pPr marL="0" indent="0">
              <a:buNone/>
            </a:pPr>
            <a:r>
              <a:rPr lang="en-US" dirty="0" smtClean="0"/>
              <a:t>A blunt mitigation for the actual issue, as it allows for other sha1 purposes</a:t>
            </a:r>
          </a:p>
          <a:p>
            <a:r>
              <a:rPr lang="en-US" dirty="0" smtClean="0"/>
              <a:t>which is ‘fine’ for the IGTF fabric, but not in general</a:t>
            </a:r>
          </a:p>
          <a:p>
            <a:endParaRPr lang="en-GB" dirty="0"/>
          </a:p>
        </p:txBody>
      </p:sp>
      <p:sp>
        <p:nvSpPr>
          <p:cNvPr id="2" name="Footer Placeholder 1"/>
          <p:cNvSpPr>
            <a:spLocks noGrp="1"/>
          </p:cNvSpPr>
          <p:nvPr>
            <p:ph type="ftr" sz="quarter" idx="11"/>
          </p:nvPr>
        </p:nvSpPr>
        <p:spPr/>
        <p:txBody>
          <a:bodyPr/>
          <a:lstStyle/>
          <a:p>
            <a:r>
              <a:rPr lang="nl-NL" smtClean="0"/>
              <a:t>European developments - TAGPMA</a:t>
            </a:r>
            <a:endParaRPr lang="nl-NL" dirty="0"/>
          </a:p>
        </p:txBody>
      </p:sp>
      <p:sp>
        <p:nvSpPr>
          <p:cNvPr id="3" name="Slide Number Placeholder 2"/>
          <p:cNvSpPr>
            <a:spLocks noGrp="1"/>
          </p:cNvSpPr>
          <p:nvPr>
            <p:ph type="sldNum" sz="quarter" idx="12"/>
          </p:nvPr>
        </p:nvSpPr>
        <p:spPr/>
        <p:txBody>
          <a:bodyPr/>
          <a:lstStyle/>
          <a:p>
            <a:fld id="{86CB4B4D-7CA3-9044-876B-883B54F8677D}" type="slidenum">
              <a:rPr lang="en-GB" smtClean="0"/>
              <a:pPr/>
              <a:t>14</a:t>
            </a:fld>
            <a:endParaRPr lang="en-GB"/>
          </a:p>
        </p:txBody>
      </p:sp>
    </p:spTree>
    <p:extLst>
      <p:ext uri="{BB962C8B-B14F-4D97-AF65-F5344CB8AC3E}">
        <p14:creationId xmlns:p14="http://schemas.microsoft.com/office/powerpoint/2010/main" val="141203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The OSG experiment</a:t>
            </a:r>
            <a:endParaRPr lang="en-GB" dirty="0"/>
          </a:p>
        </p:txBody>
      </p:sp>
      <p:sp>
        <p:nvSpPr>
          <p:cNvPr id="7" name="Content Placeholder 6"/>
          <p:cNvSpPr>
            <a:spLocks noGrp="1"/>
          </p:cNvSpPr>
          <p:nvPr>
            <p:ph idx="1"/>
          </p:nvPr>
        </p:nvSpPr>
        <p:spPr/>
        <p:txBody>
          <a:bodyPr>
            <a:normAutofit fontScale="92500"/>
          </a:bodyPr>
          <a:lstStyle/>
          <a:p>
            <a:r>
              <a:rPr lang="en-GB" dirty="0" smtClean="0"/>
              <a:t>OSG shipped the dual-blob mode that </a:t>
            </a:r>
            <a:r>
              <a:rPr lang="en-GB" dirty="0" err="1" smtClean="0"/>
              <a:t>mimicks</a:t>
            </a:r>
            <a:r>
              <a:rPr lang="en-GB" dirty="0" smtClean="0"/>
              <a:t> the bespoke OS </a:t>
            </a:r>
            <a:r>
              <a:rPr lang="en-GB" dirty="0" err="1" smtClean="0"/>
              <a:t>config</a:t>
            </a:r>
            <a:endParaRPr lang="en-GB" dirty="0" smtClean="0"/>
          </a:p>
          <a:p>
            <a:pPr lvl="1"/>
            <a:r>
              <a:rPr lang="en-GB" dirty="0" smtClean="0"/>
              <a:t>using equivalent of </a:t>
            </a:r>
            <a:r>
              <a:rPr lang="en-GB" dirty="0" smtClean="0">
                <a:hlinkClick r:id="rId2"/>
              </a:rPr>
              <a:t>https://www.nikhef.nl/~davidg/tmp/make-trusted.sh</a:t>
            </a:r>
            <a:endParaRPr lang="en-GB" dirty="0" smtClean="0"/>
          </a:p>
          <a:p>
            <a:pPr lvl="1"/>
            <a:r>
              <a:rPr lang="en-GB" dirty="0" smtClean="0"/>
              <a:t>first a “BEGIN TRUSTED CERTIFICATE”, </a:t>
            </a:r>
            <a:br>
              <a:rPr lang="en-GB" dirty="0" smtClean="0"/>
            </a:br>
            <a:r>
              <a:rPr lang="en-GB" dirty="0" smtClean="0"/>
              <a:t>then in the same file “BEGIN CERTIFICATE”</a:t>
            </a:r>
          </a:p>
          <a:p>
            <a:endParaRPr lang="en-GB" sz="1300" dirty="0" smtClean="0"/>
          </a:p>
          <a:p>
            <a:r>
              <a:rPr lang="en-GB" dirty="0" smtClean="0"/>
              <a:t>However, it broke </a:t>
            </a:r>
            <a:r>
              <a:rPr lang="en-GB" dirty="0" smtClean="0">
                <a:sym typeface="Wingdings" panose="05000000000000000000" pitchFamily="2" charset="2"/>
              </a:rPr>
              <a:t></a:t>
            </a:r>
          </a:p>
          <a:p>
            <a:pPr lvl="1"/>
            <a:r>
              <a:rPr lang="en-GB" dirty="0" smtClean="0"/>
              <a:t>CANL-Java, extending </a:t>
            </a:r>
            <a:r>
              <a:rPr lang="en-GB" dirty="0" err="1" smtClean="0"/>
              <a:t>BouncyCastle</a:t>
            </a:r>
            <a:r>
              <a:rPr lang="en-GB" dirty="0" smtClean="0"/>
              <a:t>, cannot process this blob </a:t>
            </a:r>
            <a:br>
              <a:rPr lang="en-GB" dirty="0" smtClean="0"/>
            </a:br>
            <a:r>
              <a:rPr lang="en-GB" dirty="0" smtClean="0"/>
              <a:t>and will balk </a:t>
            </a:r>
            <a:r>
              <a:rPr lang="en-GB" i="1" dirty="0" smtClean="0"/>
              <a:t>even if </a:t>
            </a:r>
            <a:r>
              <a:rPr lang="en-GB" dirty="0" smtClean="0"/>
              <a:t>it does not recognise it and should just ignore it</a:t>
            </a:r>
            <a:br>
              <a:rPr lang="en-GB" dirty="0" smtClean="0"/>
            </a:br>
            <a:r>
              <a:rPr lang="en-GB" sz="1700" dirty="0" smtClean="0"/>
              <a:t>(</a:t>
            </a:r>
            <a:r>
              <a:rPr lang="en-GB" sz="1700" dirty="0" smtClean="0">
                <a:hlinkClick r:id="rId3"/>
              </a:rPr>
              <a:t>https://stackoverflow.com/questions/55550299/java-can-not-load-begin-trusted-certificate-format-certificate</a:t>
            </a:r>
            <a:r>
              <a:rPr lang="en-GB" sz="1700" dirty="0" smtClean="0"/>
              <a:t>)</a:t>
            </a:r>
          </a:p>
          <a:p>
            <a:pPr lvl="1"/>
            <a:r>
              <a:rPr lang="en-GB" dirty="0" smtClean="0"/>
              <a:t>open as a </a:t>
            </a:r>
            <a:r>
              <a:rPr lang="en-GB" dirty="0" err="1" smtClean="0"/>
              <a:t>dCache</a:t>
            </a:r>
            <a:r>
              <a:rPr lang="en-GB" dirty="0" smtClean="0"/>
              <a:t> Feature Enhancement on CANL Java (by Paul Millar)</a:t>
            </a:r>
          </a:p>
          <a:p>
            <a:endParaRPr lang="en-GB" sz="1300" dirty="0" smtClean="0"/>
          </a:p>
          <a:p>
            <a:r>
              <a:rPr lang="en-GB" dirty="0" smtClean="0"/>
              <a:t>will not be fixed overnight, of course … and we may find other issues thereafter</a:t>
            </a:r>
          </a:p>
          <a:p>
            <a:endParaRPr lang="en-GB" dirty="0"/>
          </a:p>
        </p:txBody>
      </p:sp>
      <p:sp>
        <p:nvSpPr>
          <p:cNvPr id="5" name="Footer Placeholder 4"/>
          <p:cNvSpPr>
            <a:spLocks noGrp="1"/>
          </p:cNvSpPr>
          <p:nvPr>
            <p:ph type="ftr" sz="quarter" idx="11"/>
          </p:nvPr>
        </p:nvSpPr>
        <p:spPr/>
        <p:txBody>
          <a:bodyPr/>
          <a:lstStyle/>
          <a:p>
            <a:r>
              <a:rPr lang="nl-NL" smtClean="0"/>
              <a:t>European developments - TAGPMA</a:t>
            </a:r>
            <a:endParaRPr lang="nl-NL" dirty="0"/>
          </a:p>
        </p:txBody>
      </p:sp>
      <p:sp>
        <p:nvSpPr>
          <p:cNvPr id="3" name="Slide Number Placeholder 2"/>
          <p:cNvSpPr>
            <a:spLocks noGrp="1"/>
          </p:cNvSpPr>
          <p:nvPr>
            <p:ph type="sldNum" sz="quarter" idx="12"/>
          </p:nvPr>
        </p:nvSpPr>
        <p:spPr/>
        <p:txBody>
          <a:bodyPr/>
          <a:lstStyle/>
          <a:p>
            <a:fld id="{86CB4B4D-7CA3-9044-876B-883B54F8677D}" type="slidenum">
              <a:rPr lang="en-GB" smtClean="0"/>
              <a:pPr/>
              <a:t>15</a:t>
            </a:fld>
            <a:endParaRPr lang="en-GB"/>
          </a:p>
        </p:txBody>
      </p:sp>
    </p:spTree>
    <p:extLst>
      <p:ext uri="{BB962C8B-B14F-4D97-AF65-F5344CB8AC3E}">
        <p14:creationId xmlns:p14="http://schemas.microsoft.com/office/powerpoint/2010/main" val="268576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Yet maybe …</a:t>
            </a:r>
            <a:endParaRPr lang="en-GB" dirty="0"/>
          </a:p>
        </p:txBody>
      </p:sp>
      <p:sp>
        <p:nvSpPr>
          <p:cNvPr id="7" name="Content Placeholder 6"/>
          <p:cNvSpPr>
            <a:spLocks noGrp="1"/>
          </p:cNvSpPr>
          <p:nvPr>
            <p:ph idx="1"/>
          </p:nvPr>
        </p:nvSpPr>
        <p:spPr/>
        <p:txBody>
          <a:bodyPr>
            <a:normAutofit/>
          </a:bodyPr>
          <a:lstStyle/>
          <a:p>
            <a:r>
              <a:rPr lang="en-US" dirty="0" smtClean="0"/>
              <a:t>On 2023-12-20 13:25, Guido Pineda (SURF NL) wrote:</a:t>
            </a:r>
          </a:p>
          <a:p>
            <a:endParaRPr lang="en-US" dirty="0" smtClean="0"/>
          </a:p>
          <a:p>
            <a:pPr marL="0" indent="0">
              <a:buNone/>
            </a:pPr>
            <a:r>
              <a:rPr lang="en-US" sz="1600" b="1" dirty="0" smtClean="0">
                <a:latin typeface="Courier New" panose="02070309020205020404" pitchFamily="49" charset="0"/>
                <a:cs typeface="Courier New" panose="02070309020205020404" pitchFamily="49" charset="0"/>
              </a:rPr>
              <a:t>&gt; I am using fetch-</a:t>
            </a:r>
            <a:r>
              <a:rPr lang="en-US" sz="1600" b="1" dirty="0" err="1" smtClean="0">
                <a:latin typeface="Courier New" panose="02070309020205020404" pitchFamily="49" charset="0"/>
                <a:cs typeface="Courier New" panose="02070309020205020404" pitchFamily="49" charset="0"/>
              </a:rPr>
              <a:t>crl</a:t>
            </a:r>
            <a:r>
              <a:rPr lang="en-US" sz="1600" b="1" dirty="0" smtClean="0">
                <a:latin typeface="Courier New" panose="02070309020205020404" pitchFamily="49" charset="0"/>
                <a:cs typeface="Courier New" panose="02070309020205020404" pitchFamily="49" charset="0"/>
              </a:rPr>
              <a:t> version 3.0.22.</a:t>
            </a:r>
          </a:p>
          <a:p>
            <a:pPr marL="0" indent="0">
              <a:buNone/>
            </a:pPr>
            <a:r>
              <a:rPr lang="en-US" sz="1600" b="1" dirty="0" smtClean="0">
                <a:latin typeface="Courier New" panose="02070309020205020404" pitchFamily="49" charset="0"/>
                <a:cs typeface="Courier New" panose="02070309020205020404" pitchFamily="49" charset="0"/>
              </a:rPr>
              <a:t>&gt; We have a total of 89 trust anchors configured on our /</a:t>
            </a:r>
            <a:r>
              <a:rPr lang="en-US" sz="1600" b="1" dirty="0" err="1" smtClean="0">
                <a:latin typeface="Courier New" panose="02070309020205020404" pitchFamily="49" charset="0"/>
                <a:cs typeface="Courier New" panose="02070309020205020404" pitchFamily="49" charset="0"/>
              </a:rPr>
              <a:t>etc</a:t>
            </a:r>
            <a:r>
              <a:rPr lang="en-US" sz="1600" b="1" dirty="0" smtClean="0">
                <a:latin typeface="Courier New" panose="02070309020205020404" pitchFamily="49" charset="0"/>
                <a:cs typeface="Courier New" panose="02070309020205020404" pitchFamily="49" charset="0"/>
              </a:rPr>
              <a:t>/grid-security directory.</a:t>
            </a:r>
          </a:p>
          <a:p>
            <a:pPr marL="0" indent="0">
              <a:buNone/>
            </a:pPr>
            <a:r>
              <a:rPr lang="en-US" sz="1600" b="1" dirty="0" smtClean="0">
                <a:latin typeface="Courier New" panose="02070309020205020404" pitchFamily="49" charset="0"/>
                <a:cs typeface="Courier New" panose="02070309020205020404" pitchFamily="49" charset="0"/>
              </a:rPr>
              <a:t>&gt; I have tested fetch-</a:t>
            </a:r>
            <a:r>
              <a:rPr lang="en-US" sz="1600" b="1" dirty="0" err="1" smtClean="0">
                <a:latin typeface="Courier New" panose="02070309020205020404" pitchFamily="49" charset="0"/>
                <a:cs typeface="Courier New" panose="02070309020205020404" pitchFamily="49" charset="0"/>
              </a:rPr>
              <a:t>crl</a:t>
            </a:r>
            <a:r>
              <a:rPr lang="en-US" sz="1600" b="1" dirty="0" smtClean="0">
                <a:latin typeface="Courier New" panose="02070309020205020404" pitchFamily="49" charset="0"/>
                <a:cs typeface="Courier New" panose="02070309020205020404" pitchFamily="49" charset="0"/>
              </a:rPr>
              <a:t> with different versions of OpenSSL and here are the </a:t>
            </a:r>
          </a:p>
          <a:p>
            <a:pPr marL="0" indent="0">
              <a:buNone/>
            </a:pPr>
            <a:r>
              <a:rPr lang="en-US" sz="1600" b="1" dirty="0" smtClean="0">
                <a:latin typeface="Courier New" panose="02070309020205020404" pitchFamily="49" charset="0"/>
                <a:cs typeface="Courier New" panose="02070309020205020404" pitchFamily="49" charset="0"/>
              </a:rPr>
              <a:t>&gt; outcomes:</a:t>
            </a:r>
          </a:p>
          <a:p>
            <a:pPr marL="0" indent="0">
              <a:buNone/>
            </a:pPr>
            <a:r>
              <a:rPr lang="en-US" sz="1600" b="1" dirty="0" smtClean="0">
                <a:latin typeface="Courier New" panose="02070309020205020404" pitchFamily="49" charset="0"/>
                <a:cs typeface="Courier New" panose="02070309020205020404" pitchFamily="49" charset="0"/>
              </a:rPr>
              <a:t>&gt; For versions 1.1.1k and versions 3.2.0, the amount of errors when trying to verify </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&gt; the CRL's is only one [which was explainable]</a:t>
            </a:r>
          </a:p>
          <a:p>
            <a:pPr marL="0" indent="0">
              <a:buNone/>
            </a:pPr>
            <a:r>
              <a:rPr lang="en-US" sz="1600" b="1" dirty="0" smtClean="0">
                <a:latin typeface="Courier New" panose="02070309020205020404" pitchFamily="49" charset="0"/>
                <a:cs typeface="Courier New" panose="02070309020205020404" pitchFamily="49" charset="0"/>
              </a:rPr>
              <a:t>&gt; However, when using OpenSSL version 3.0.7, we get 10 errors</a:t>
            </a:r>
          </a:p>
          <a:p>
            <a:endParaRPr lang="en-US" dirty="0" smtClean="0"/>
          </a:p>
          <a:p>
            <a:r>
              <a:rPr lang="en-US" dirty="0" smtClean="0"/>
              <a:t>Due to self-compiling OpenSSL? And does that then ignore the RH crypt-policies?</a:t>
            </a:r>
          </a:p>
          <a:p>
            <a:endParaRPr lang="en-GB" dirty="0"/>
          </a:p>
        </p:txBody>
      </p:sp>
      <p:sp>
        <p:nvSpPr>
          <p:cNvPr id="5" name="Footer Placeholder 4"/>
          <p:cNvSpPr>
            <a:spLocks noGrp="1"/>
          </p:cNvSpPr>
          <p:nvPr>
            <p:ph type="ftr" sz="quarter" idx="11"/>
          </p:nvPr>
        </p:nvSpPr>
        <p:spPr/>
        <p:txBody>
          <a:bodyPr/>
          <a:lstStyle/>
          <a:p>
            <a:r>
              <a:rPr lang="nl-NL" smtClean="0"/>
              <a:t>European developments - TAGPMA</a:t>
            </a:r>
            <a:endParaRPr lang="nl-NL" dirty="0"/>
          </a:p>
        </p:txBody>
      </p:sp>
      <p:sp>
        <p:nvSpPr>
          <p:cNvPr id="3" name="Slide Number Placeholder 2"/>
          <p:cNvSpPr>
            <a:spLocks noGrp="1"/>
          </p:cNvSpPr>
          <p:nvPr>
            <p:ph type="sldNum" sz="quarter" idx="12"/>
          </p:nvPr>
        </p:nvSpPr>
        <p:spPr/>
        <p:txBody>
          <a:bodyPr/>
          <a:lstStyle/>
          <a:p>
            <a:fld id="{86CB4B4D-7CA3-9044-876B-883B54F8677D}" type="slidenum">
              <a:rPr lang="en-GB" smtClean="0"/>
              <a:pPr/>
              <a:t>16</a:t>
            </a:fld>
            <a:endParaRPr lang="en-GB"/>
          </a:p>
        </p:txBody>
      </p:sp>
    </p:spTree>
    <p:extLst>
      <p:ext uri="{BB962C8B-B14F-4D97-AF65-F5344CB8AC3E}">
        <p14:creationId xmlns:p14="http://schemas.microsoft.com/office/powerpoint/2010/main" val="42611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It cannot be solved without changes to RP software</a:t>
            </a:r>
            <a:endParaRPr lang="en-GB" dirty="0"/>
          </a:p>
        </p:txBody>
      </p:sp>
      <p:sp>
        <p:nvSpPr>
          <p:cNvPr id="7" name="Content Placeholder 6"/>
          <p:cNvSpPr>
            <a:spLocks noGrp="1"/>
          </p:cNvSpPr>
          <p:nvPr>
            <p:ph idx="1"/>
          </p:nvPr>
        </p:nvSpPr>
        <p:spPr/>
        <p:txBody>
          <a:bodyPr>
            <a:normAutofit fontScale="92500" lnSpcReduction="10000"/>
          </a:bodyPr>
          <a:lstStyle/>
          <a:p>
            <a:r>
              <a:rPr lang="en-US" dirty="0"/>
              <a:t>a</a:t>
            </a:r>
            <a:r>
              <a:rPr lang="en-US" dirty="0" smtClean="0"/>
              <a:t>sking for ‘a SHA-1 free IGTF distribution’ is not helpful</a:t>
            </a:r>
          </a:p>
          <a:p>
            <a:pPr lvl="1"/>
            <a:r>
              <a:rPr lang="en-US" dirty="0" smtClean="0"/>
              <a:t>unless you at the same time also remove all SHA-1 from the public web trust stores</a:t>
            </a:r>
          </a:p>
          <a:p>
            <a:endParaRPr lang="en-US" dirty="0" smtClean="0"/>
          </a:p>
          <a:p>
            <a:r>
              <a:rPr lang="en-US" dirty="0" smtClean="0"/>
              <a:t>dual-blob solution might the </a:t>
            </a:r>
            <a:r>
              <a:rPr lang="en-US" dirty="0" err="1" smtClean="0"/>
              <a:t>the</a:t>
            </a:r>
            <a:r>
              <a:rPr lang="en-US" dirty="0" smtClean="0"/>
              <a:t> best option, but it needs CANL-Java fixes</a:t>
            </a:r>
          </a:p>
          <a:p>
            <a:pPr lvl="1"/>
            <a:r>
              <a:rPr lang="en-US" dirty="0" smtClean="0"/>
              <a:t>for the large authorities, e.g. </a:t>
            </a:r>
            <a:r>
              <a:rPr lang="en-US" dirty="0" err="1" smtClean="0"/>
              <a:t>DigiCert</a:t>
            </a:r>
            <a:r>
              <a:rPr lang="en-US" dirty="0" smtClean="0"/>
              <a:t> Assured ID Root from 2006, re-issuing with the same key and different digest will cause unfathomable confusion in browsers</a:t>
            </a:r>
          </a:p>
          <a:p>
            <a:pPr lvl="1"/>
            <a:r>
              <a:rPr lang="en-US" dirty="0" smtClean="0"/>
              <a:t>migrating to another (SHA-2 rooted) signing hierarchy will take at least 395 days, may be a lot of engineering on the RP and CA side, or require new contracts</a:t>
            </a:r>
          </a:p>
          <a:p>
            <a:endParaRPr lang="en-US" dirty="0" smtClean="0"/>
          </a:p>
          <a:p>
            <a:r>
              <a:rPr lang="en-US" dirty="0" smtClean="0"/>
              <a:t>root cause is RH and FF not understanding what a self-signed trust anchor is,</a:t>
            </a:r>
            <a:br>
              <a:rPr lang="en-US" dirty="0" smtClean="0"/>
            </a:br>
            <a:r>
              <a:rPr lang="en-US" dirty="0" smtClean="0"/>
              <a:t>but that will not help us in the short term </a:t>
            </a:r>
            <a:r>
              <a:rPr lang="en-US" dirty="0" smtClean="0">
                <a:sym typeface="Wingdings" panose="05000000000000000000" pitchFamily="2" charset="2"/>
              </a:rPr>
              <a:t></a:t>
            </a:r>
            <a:endParaRPr lang="en-US" dirty="0" smtClean="0"/>
          </a:p>
          <a:p>
            <a:endParaRPr lang="en-GB" dirty="0"/>
          </a:p>
        </p:txBody>
      </p:sp>
      <p:sp>
        <p:nvSpPr>
          <p:cNvPr id="5" name="Footer Placeholder 4"/>
          <p:cNvSpPr>
            <a:spLocks noGrp="1"/>
          </p:cNvSpPr>
          <p:nvPr>
            <p:ph type="ftr" sz="quarter" idx="11"/>
          </p:nvPr>
        </p:nvSpPr>
        <p:spPr/>
        <p:txBody>
          <a:bodyPr/>
          <a:lstStyle/>
          <a:p>
            <a:r>
              <a:rPr lang="nl-NL" smtClean="0"/>
              <a:t>European developments - TAGPMA</a:t>
            </a:r>
            <a:endParaRPr lang="nl-NL" dirty="0"/>
          </a:p>
        </p:txBody>
      </p:sp>
      <p:sp>
        <p:nvSpPr>
          <p:cNvPr id="3" name="Slide Number Placeholder 2"/>
          <p:cNvSpPr>
            <a:spLocks noGrp="1"/>
          </p:cNvSpPr>
          <p:nvPr>
            <p:ph type="sldNum" sz="quarter" idx="12"/>
          </p:nvPr>
        </p:nvSpPr>
        <p:spPr/>
        <p:txBody>
          <a:bodyPr/>
          <a:lstStyle/>
          <a:p>
            <a:fld id="{86CB4B4D-7CA3-9044-876B-883B54F8677D}" type="slidenum">
              <a:rPr lang="en-GB" smtClean="0">
                <a:sym typeface="Arial"/>
              </a:rPr>
              <a:pPr/>
              <a:t>17</a:t>
            </a:fld>
            <a:endParaRPr lang="en-GB">
              <a:sym typeface="Arial"/>
            </a:endParaRPr>
          </a:p>
        </p:txBody>
      </p:sp>
    </p:spTree>
    <p:extLst>
      <p:ext uri="{BB962C8B-B14F-4D97-AF65-F5344CB8AC3E}">
        <p14:creationId xmlns:p14="http://schemas.microsoft.com/office/powerpoint/2010/main" val="39841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Reissuance of roots – state and progress</a:t>
            </a:r>
            <a:endParaRPr lang="en-GB" dirty="0"/>
          </a:p>
        </p:txBody>
      </p:sp>
      <p:sp>
        <p:nvSpPr>
          <p:cNvPr id="8" name="Content Placeholder 7"/>
          <p:cNvSpPr>
            <a:spLocks noGrp="1"/>
          </p:cNvSpPr>
          <p:nvPr>
            <p:ph idx="1"/>
          </p:nvPr>
        </p:nvSpPr>
        <p:spPr>
          <a:xfrm>
            <a:off x="609600" y="1600202"/>
            <a:ext cx="10972800" cy="3263426"/>
          </a:xfrm>
        </p:spPr>
        <p:txBody>
          <a:bodyPr>
            <a:normAutofit fontScale="77500" lnSpcReduction="20000"/>
          </a:bodyPr>
          <a:lstStyle/>
          <a:p>
            <a:pPr marL="0" indent="0">
              <a:buNone/>
            </a:pPr>
            <a:r>
              <a:rPr lang="en-GB" dirty="0" smtClean="0"/>
              <a:t>Just to make the problem appear smaller, some issuers are migrating anyway</a:t>
            </a:r>
          </a:p>
          <a:p>
            <a:pPr marL="0" indent="0">
              <a:buNone/>
            </a:pPr>
            <a:endParaRPr lang="en-GB" dirty="0" smtClean="0"/>
          </a:p>
          <a:p>
            <a:pPr marL="0" indent="0">
              <a:buNone/>
            </a:pPr>
            <a:r>
              <a:rPr lang="en-GB" dirty="0" smtClean="0">
                <a:solidFill>
                  <a:srgbClr val="004361"/>
                </a:solidFill>
              </a:rPr>
              <a:t>Current list of SHA-1 self-signed trust anchors:</a:t>
            </a:r>
          </a:p>
          <a:p>
            <a:pPr marL="0" indent="0">
              <a:buNone/>
            </a:pPr>
            <a:r>
              <a:rPr lang="en-GB" dirty="0" smtClean="0"/>
              <a:t>	ASGCCA-2007				</a:t>
            </a:r>
            <a:r>
              <a:rPr lang="en-GB" dirty="0" err="1" smtClean="0"/>
              <a:t>ArmeSFo</a:t>
            </a:r>
            <a:r>
              <a:rPr lang="en-GB" dirty="0"/>
              <a:t/>
            </a:r>
            <a:br>
              <a:rPr lang="en-GB" dirty="0"/>
            </a:br>
            <a:r>
              <a:rPr lang="en-GB" dirty="0" smtClean="0"/>
              <a:t>	</a:t>
            </a:r>
            <a:r>
              <a:rPr lang="en-GB" dirty="0" err="1" smtClean="0"/>
              <a:t>DZeScience</a:t>
            </a:r>
            <a:r>
              <a:rPr lang="en-GB" dirty="0" smtClean="0"/>
              <a:t>				</a:t>
            </a:r>
            <a:r>
              <a:rPr lang="en-GB" i="1" dirty="0" err="1" smtClean="0"/>
              <a:t>DigiCertAssuredIDRootCA</a:t>
            </a:r>
            <a:r>
              <a:rPr lang="en-GB" i="1" dirty="0" smtClean="0"/>
              <a:t>-Root</a:t>
            </a:r>
            <a:br>
              <a:rPr lang="en-GB" i="1" dirty="0" smtClean="0"/>
            </a:br>
            <a:r>
              <a:rPr lang="en-GB" i="1" dirty="0" smtClean="0"/>
              <a:t>	</a:t>
            </a:r>
            <a:r>
              <a:rPr lang="en-GB" dirty="0" smtClean="0"/>
              <a:t>IHEP-2013 </a:t>
            </a:r>
            <a:r>
              <a:rPr lang="en-GB" dirty="0" smtClean="0">
                <a:solidFill>
                  <a:schemeClr val="tx1">
                    <a:lumMod val="50000"/>
                    <a:lumOff val="50000"/>
                  </a:schemeClr>
                </a:solidFill>
              </a:rPr>
              <a:t>(to change &lt;1yr)</a:t>
            </a:r>
            <a:br>
              <a:rPr lang="en-GB" dirty="0" smtClean="0">
                <a:solidFill>
                  <a:schemeClr val="tx1">
                    <a:lumMod val="50000"/>
                    <a:lumOff val="50000"/>
                  </a:schemeClr>
                </a:solidFill>
              </a:rPr>
            </a:br>
            <a:r>
              <a:rPr lang="en-GB" dirty="0" smtClean="0"/>
              <a:t>	KEK					CESNET-CA-Root</a:t>
            </a:r>
            <a:br>
              <a:rPr lang="en-GB" dirty="0" smtClean="0"/>
            </a:br>
            <a:r>
              <a:rPr lang="en-GB" dirty="0" smtClean="0"/>
              <a:t>	MARGI					RDIG</a:t>
            </a:r>
            <a:br>
              <a:rPr lang="en-GB" dirty="0" smtClean="0"/>
            </a:br>
            <a:r>
              <a:rPr lang="en-GB" dirty="0" smtClean="0"/>
              <a:t>	</a:t>
            </a:r>
            <a:r>
              <a:rPr lang="en-GB" dirty="0" err="1" smtClean="0"/>
              <a:t>RomanianGRID</a:t>
            </a:r>
            <a:r>
              <a:rPr lang="en-GB" dirty="0"/>
              <a:t>	</a:t>
            </a:r>
            <a:r>
              <a:rPr lang="en-GB" dirty="0" smtClean="0"/>
              <a:t>			SRCE</a:t>
            </a:r>
            <a:br>
              <a:rPr lang="en-GB" dirty="0" smtClean="0"/>
            </a:br>
            <a:r>
              <a:rPr lang="en-GB" dirty="0" smtClean="0"/>
              <a:t>	</a:t>
            </a:r>
            <a:r>
              <a:rPr lang="en-GB" dirty="0" err="1" smtClean="0"/>
              <a:t>SiGNET</a:t>
            </a:r>
            <a:r>
              <a:rPr lang="en-GB" dirty="0" smtClean="0"/>
              <a:t>-CA				</a:t>
            </a:r>
            <a:r>
              <a:rPr lang="en-GB" dirty="0" err="1" smtClean="0"/>
              <a:t>TRGrid</a:t>
            </a:r>
            <a:r>
              <a:rPr lang="en-GB" dirty="0"/>
              <a:t/>
            </a:r>
            <a:br>
              <a:rPr lang="en-GB" dirty="0"/>
            </a:br>
            <a:r>
              <a:rPr lang="en-GB" dirty="0" smtClean="0"/>
              <a:t>	seegrid-ca-2013</a:t>
            </a:r>
          </a:p>
          <a:p>
            <a:pPr marL="0" indent="0">
              <a:buNone/>
            </a:pPr>
            <a:endParaRPr lang="en-GB" dirty="0"/>
          </a:p>
        </p:txBody>
      </p:sp>
      <p:sp>
        <p:nvSpPr>
          <p:cNvPr id="6" name="Footer Placeholder 5"/>
          <p:cNvSpPr>
            <a:spLocks noGrp="1"/>
          </p:cNvSpPr>
          <p:nvPr>
            <p:ph type="ftr" sz="quarter" idx="11"/>
          </p:nvPr>
        </p:nvSpPr>
        <p:spPr/>
        <p:txBody>
          <a:bodyPr/>
          <a:lstStyle/>
          <a:p>
            <a:r>
              <a:rPr lang="nl-NL" smtClean="0"/>
              <a:t>European developments - TAGPMA</a:t>
            </a:r>
            <a:endParaRPr lang="nl-NL" dirty="0"/>
          </a:p>
        </p:txBody>
      </p:sp>
      <p:sp>
        <p:nvSpPr>
          <p:cNvPr id="3" name="Slide Number Placeholder 2"/>
          <p:cNvSpPr>
            <a:spLocks noGrp="1"/>
          </p:cNvSpPr>
          <p:nvPr>
            <p:ph type="sldNum" sz="quarter" idx="12"/>
          </p:nvPr>
        </p:nvSpPr>
        <p:spPr/>
        <p:txBody>
          <a:bodyPr/>
          <a:lstStyle/>
          <a:p>
            <a:fld id="{86CB4B4D-7CA3-9044-876B-883B54F8677D}" type="slidenum">
              <a:rPr lang="en-GB" smtClean="0"/>
              <a:pPr/>
              <a:t>18</a:t>
            </a:fld>
            <a:endParaRPr lang="en-GB"/>
          </a:p>
        </p:txBody>
      </p:sp>
      <p:sp>
        <p:nvSpPr>
          <p:cNvPr id="5" name="TextBox 4"/>
          <p:cNvSpPr txBox="1"/>
          <p:nvPr/>
        </p:nvSpPr>
        <p:spPr>
          <a:xfrm>
            <a:off x="609600" y="4863627"/>
            <a:ext cx="11264900" cy="11214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defTabSz="1100639"/>
            <a:r>
              <a:rPr lang="en-GB" sz="2133" b="1" dirty="0" smtClean="0">
                <a:solidFill>
                  <a:srgbClr val="6F2575"/>
                </a:solidFill>
                <a:sym typeface="Arial"/>
              </a:rPr>
              <a:t>Changed </a:t>
            </a:r>
            <a:r>
              <a:rPr lang="en-GB" sz="2133" b="1" dirty="0">
                <a:solidFill>
                  <a:srgbClr val="6F2575"/>
                </a:solidFill>
                <a:sym typeface="Arial"/>
              </a:rPr>
              <a:t>by now</a:t>
            </a:r>
            <a:r>
              <a:rPr lang="en-GB" sz="2133" dirty="0">
                <a:solidFill>
                  <a:srgbClr val="6F2575"/>
                </a:solidFill>
                <a:sym typeface="Arial"/>
              </a:rPr>
              <a:t>: </a:t>
            </a:r>
            <a:r>
              <a:rPr lang="en-GB" sz="2133" dirty="0" smtClean="0">
                <a:solidFill>
                  <a:srgbClr val="6F2575"/>
                </a:solidFill>
                <a:sym typeface="Arial"/>
              </a:rPr>
              <a:t>		</a:t>
            </a:r>
            <a:r>
              <a:rPr lang="en-GB" sz="2133" dirty="0" err="1" smtClean="0">
                <a:solidFill>
                  <a:srgbClr val="6F2575"/>
                </a:solidFill>
                <a:sym typeface="Arial"/>
              </a:rPr>
              <a:t>GridCanada</a:t>
            </a:r>
            <a:r>
              <a:rPr lang="en-GB" sz="2133" dirty="0">
                <a:solidFill>
                  <a:srgbClr val="6F2575"/>
                </a:solidFill>
                <a:sym typeface="Arial"/>
              </a:rPr>
              <a:t>, </a:t>
            </a:r>
            <a:r>
              <a:rPr lang="en-GB" sz="2133" dirty="0" err="1">
                <a:solidFill>
                  <a:srgbClr val="6F2575"/>
                </a:solidFill>
                <a:sym typeface="Arial"/>
              </a:rPr>
              <a:t>CILogon</a:t>
            </a:r>
            <a:r>
              <a:rPr lang="en-GB" sz="2133" dirty="0">
                <a:solidFill>
                  <a:srgbClr val="6F2575"/>
                </a:solidFill>
                <a:sym typeface="Arial"/>
              </a:rPr>
              <a:t> basic/silver/</a:t>
            </a:r>
            <a:r>
              <a:rPr lang="en-GB" sz="2133" dirty="0" err="1">
                <a:solidFill>
                  <a:srgbClr val="6F2575"/>
                </a:solidFill>
                <a:sym typeface="Arial"/>
              </a:rPr>
              <a:t>OpenID</a:t>
            </a:r>
            <a:r>
              <a:rPr lang="en-GB" sz="2133" dirty="0">
                <a:solidFill>
                  <a:srgbClr val="6F2575"/>
                </a:solidFill>
              </a:rPr>
              <a:t>, UKeScienceRoot-2007</a:t>
            </a:r>
            <a:endParaRPr lang="en-GB" sz="2133" dirty="0">
              <a:solidFill>
                <a:srgbClr val="6F2575"/>
              </a:solidFill>
              <a:sym typeface="Arial"/>
            </a:endParaRPr>
          </a:p>
          <a:p>
            <a:pPr defTabSz="1100639"/>
            <a:r>
              <a:rPr lang="en-GB" sz="2133" b="1" dirty="0" smtClean="0">
                <a:solidFill>
                  <a:srgbClr val="6F2575"/>
                </a:solidFill>
              </a:rPr>
              <a:t>Removed</a:t>
            </a:r>
            <a:r>
              <a:rPr lang="en-GB" sz="2133" dirty="0">
                <a:solidFill>
                  <a:srgbClr val="6F2575"/>
                </a:solidFill>
              </a:rPr>
              <a:t>: </a:t>
            </a:r>
            <a:r>
              <a:rPr lang="en-GB" sz="2133" dirty="0" smtClean="0">
                <a:solidFill>
                  <a:srgbClr val="6F2575"/>
                </a:solidFill>
              </a:rPr>
              <a:t>		</a:t>
            </a:r>
            <a:r>
              <a:rPr lang="en-GB" sz="2133" dirty="0" err="1" smtClean="0">
                <a:solidFill>
                  <a:srgbClr val="6F2575"/>
                </a:solidFill>
              </a:rPr>
              <a:t>DigiCertGridCA</a:t>
            </a:r>
            <a:r>
              <a:rPr lang="en-GB" sz="2133" dirty="0" smtClean="0">
                <a:solidFill>
                  <a:srgbClr val="6F2575"/>
                </a:solidFill>
              </a:rPr>
              <a:t>-*, DFN-</a:t>
            </a:r>
            <a:r>
              <a:rPr lang="en-GB" sz="2133" dirty="0" err="1" smtClean="0">
                <a:solidFill>
                  <a:srgbClr val="6F2575"/>
                </a:solidFill>
              </a:rPr>
              <a:t>GridGermany</a:t>
            </a:r>
            <a:r>
              <a:rPr lang="en-GB" sz="2133" dirty="0" smtClean="0">
                <a:solidFill>
                  <a:srgbClr val="6F2575"/>
                </a:solidFill>
              </a:rPr>
              <a:t>, CNIC, BYGCA , LIPCA</a:t>
            </a:r>
          </a:p>
          <a:p>
            <a:pPr defTabSz="1100639"/>
            <a:r>
              <a:rPr lang="en-GB" sz="2133" b="1" dirty="0" smtClean="0">
                <a:solidFill>
                  <a:srgbClr val="6F2575"/>
                </a:solidFill>
                <a:sym typeface="Arial"/>
              </a:rPr>
              <a:t>Pending withdrawal</a:t>
            </a:r>
            <a:r>
              <a:rPr lang="en-GB" sz="2133" dirty="0" smtClean="0">
                <a:solidFill>
                  <a:srgbClr val="6F2575"/>
                </a:solidFill>
                <a:sym typeface="Arial"/>
              </a:rPr>
              <a:t>:	</a:t>
            </a:r>
            <a:endParaRPr lang="en-GB" sz="2133" dirty="0">
              <a:solidFill>
                <a:srgbClr val="6F2575"/>
              </a:solidFill>
              <a:sym typeface="Arial"/>
            </a:endParaRPr>
          </a:p>
        </p:txBody>
      </p:sp>
    </p:spTree>
    <p:extLst>
      <p:ext uri="{BB962C8B-B14F-4D97-AF65-F5344CB8AC3E}">
        <p14:creationId xmlns:p14="http://schemas.microsoft.com/office/powerpoint/2010/main" val="294448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Federated T&amp;I and AARC</a:t>
            </a:r>
          </a:p>
        </p:txBody>
      </p:sp>
      <p:sp>
        <p:nvSpPr>
          <p:cNvPr id="3" name="Text Placeholder 2"/>
          <p:cNvSpPr>
            <a:spLocks noGrp="1"/>
          </p:cNvSpPr>
          <p:nvPr>
            <p:ph type="body" idx="1"/>
          </p:nvPr>
        </p:nvSpPr>
        <p:spPr/>
        <p:txBody>
          <a:bodyPr/>
          <a:lstStyle/>
          <a:p>
            <a:r>
              <a:rPr lang="en-GB" dirty="0" smtClean="0"/>
              <a:t>Authentication and Authorisation for Research Collaboration (AARC) &amp; Enabling Communities (</a:t>
            </a:r>
            <a:r>
              <a:rPr lang="en-GB" dirty="0" err="1" smtClean="0"/>
              <a:t>EnCo</a:t>
            </a:r>
            <a:r>
              <a:rPr lang="en-GB" dirty="0" smtClean="0"/>
              <a:t>)</a:t>
            </a:r>
            <a:endParaRPr lang="en-GB" dirty="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19</a:t>
            </a:fld>
            <a:endParaRPr lang="en-GB"/>
          </a:p>
        </p:txBody>
      </p:sp>
      <p:sp>
        <p:nvSpPr>
          <p:cNvPr id="6" name="Date Placeholder 5"/>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253947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Meanwhile in the </a:t>
            </a:r>
            <a:r>
              <a:rPr lang="en-US" dirty="0" err="1" smtClean="0"/>
              <a:t>EUGridPMA</a:t>
            </a:r>
            <a:r>
              <a:rPr lang="en-US" dirty="0" smtClean="0"/>
              <a:t>+ …</a:t>
            </a:r>
            <a:endParaRPr lang="en-GB" dirty="0"/>
          </a:p>
        </p:txBody>
      </p:sp>
      <p:sp>
        <p:nvSpPr>
          <p:cNvPr id="13" name="Content Placeholder 12"/>
          <p:cNvSpPr>
            <a:spLocks noGrp="1"/>
          </p:cNvSpPr>
          <p:nvPr>
            <p:ph idx="1"/>
          </p:nvPr>
        </p:nvSpPr>
        <p:spPr>
          <a:xfrm>
            <a:off x="609600" y="1552887"/>
            <a:ext cx="10972800" cy="4351956"/>
          </a:xfrm>
        </p:spPr>
        <p:txBody>
          <a:bodyPr>
            <a:normAutofit lnSpcReduction="10000"/>
          </a:bodyPr>
          <a:lstStyle/>
          <a:p>
            <a:r>
              <a:rPr lang="en-US" sz="2400" dirty="0" err="1" smtClean="0">
                <a:solidFill>
                  <a:srgbClr val="004361"/>
                </a:solidFill>
              </a:rPr>
              <a:t>EUGridPMA</a:t>
            </a:r>
            <a:r>
              <a:rPr lang="en-US" sz="2400" dirty="0" smtClean="0">
                <a:solidFill>
                  <a:srgbClr val="004361"/>
                </a:solidFill>
              </a:rPr>
              <a:t> State of the Fabric</a:t>
            </a:r>
          </a:p>
          <a:p>
            <a:pPr lvl="1"/>
            <a:r>
              <a:rPr lang="en-US" sz="2000" dirty="0" smtClean="0"/>
              <a:t>constituency and developments</a:t>
            </a:r>
          </a:p>
          <a:p>
            <a:pPr lvl="1"/>
            <a:r>
              <a:rPr lang="en-US" sz="2000" dirty="0"/>
              <a:t>IGTF distribution </a:t>
            </a:r>
            <a:r>
              <a:rPr lang="en-US" sz="2000" dirty="0" smtClean="0"/>
              <a:t>updates and packaging</a:t>
            </a:r>
          </a:p>
          <a:p>
            <a:pPr lvl="1"/>
            <a:r>
              <a:rPr lang="en-US" sz="2000" dirty="0" smtClean="0"/>
              <a:t>S/MIME baseline in CABF: separating </a:t>
            </a:r>
            <a:r>
              <a:rPr lang="en-US" sz="2000" dirty="0"/>
              <a:t>authentication and email </a:t>
            </a:r>
            <a:r>
              <a:rPr lang="en-US" sz="2000" dirty="0" smtClean="0"/>
              <a:t>in TCS</a:t>
            </a:r>
          </a:p>
          <a:p>
            <a:pPr lvl="1"/>
            <a:endParaRPr lang="en-US" sz="2000" dirty="0"/>
          </a:p>
          <a:p>
            <a:r>
              <a:rPr lang="en-US" sz="2400" dirty="0" smtClean="0">
                <a:solidFill>
                  <a:srgbClr val="004361"/>
                </a:solidFill>
              </a:rPr>
              <a:t>AARC (Authentication and </a:t>
            </a:r>
            <a:r>
              <a:rPr lang="en-US" sz="2400" dirty="0" err="1" smtClean="0">
                <a:solidFill>
                  <a:srgbClr val="004361"/>
                </a:solidFill>
              </a:rPr>
              <a:t>Authorisation</a:t>
            </a:r>
            <a:r>
              <a:rPr lang="en-US" sz="2400" dirty="0" smtClean="0">
                <a:solidFill>
                  <a:srgbClr val="004361"/>
                </a:solidFill>
              </a:rPr>
              <a:t> for Research Collaboration) </a:t>
            </a:r>
            <a:br>
              <a:rPr lang="en-US" sz="2400" dirty="0" smtClean="0">
                <a:solidFill>
                  <a:srgbClr val="004361"/>
                </a:solidFill>
              </a:rPr>
            </a:br>
            <a:r>
              <a:rPr lang="en-US" sz="2400" i="1" dirty="0" smtClean="0">
                <a:solidFill>
                  <a:srgbClr val="004361"/>
                </a:solidFill>
              </a:rPr>
              <a:t>and its </a:t>
            </a:r>
            <a:r>
              <a:rPr lang="en-US" sz="2400" dirty="0" smtClean="0">
                <a:solidFill>
                  <a:srgbClr val="004361"/>
                </a:solidFill>
              </a:rPr>
              <a:t>Technical Revision for Enhanced Effectiveness (AARC TREE)</a:t>
            </a:r>
          </a:p>
          <a:p>
            <a:pPr lvl="1"/>
            <a:r>
              <a:rPr lang="en-US" sz="2000" dirty="0" smtClean="0"/>
              <a:t>Evolving AARC and the AARC Blueprint Architecture “BPA 2025”</a:t>
            </a:r>
          </a:p>
          <a:p>
            <a:pPr lvl="1"/>
            <a:r>
              <a:rPr lang="en-US" sz="2000" dirty="0" smtClean="0"/>
              <a:t>Attribute Authority Operations self-assessment for secure and trusted BPA proxies</a:t>
            </a:r>
          </a:p>
          <a:p>
            <a:pPr lvl="1"/>
            <a:r>
              <a:rPr lang="en-US" sz="2000" dirty="0" smtClean="0"/>
              <a:t>Policy </a:t>
            </a:r>
            <a:r>
              <a:rPr lang="en-US" sz="2000" dirty="0"/>
              <a:t>Development Kit: </a:t>
            </a:r>
            <a:r>
              <a:rPr lang="en-US" sz="2000" dirty="0" smtClean="0"/>
              <a:t>supporting </a:t>
            </a:r>
            <a:r>
              <a:rPr lang="en-US" sz="2000" dirty="0"/>
              <a:t>community </a:t>
            </a:r>
            <a:r>
              <a:rPr lang="en-US" sz="2000" dirty="0" smtClean="0"/>
              <a:t>structuring and a secure baseline</a:t>
            </a:r>
            <a:endParaRPr lang="en-US" sz="2000" dirty="0"/>
          </a:p>
          <a:p>
            <a:pPr lvl="1"/>
            <a:r>
              <a:rPr lang="en-US" sz="2000" dirty="0" smtClean="0"/>
              <a:t>Notice </a:t>
            </a:r>
            <a:r>
              <a:rPr lang="en-US" sz="2000" dirty="0"/>
              <a:t>management for AUP and data </a:t>
            </a:r>
            <a:r>
              <a:rPr lang="en-US" sz="2000" dirty="0" smtClean="0"/>
              <a:t>protection</a:t>
            </a:r>
            <a:endParaRPr lang="en-US" sz="2000" dirty="0"/>
          </a:p>
          <a:p>
            <a:pPr lvl="1"/>
            <a:r>
              <a:rPr lang="en-US" sz="2000" dirty="0"/>
              <a:t>novel (</a:t>
            </a:r>
            <a:r>
              <a:rPr lang="en-US" sz="2000" dirty="0" err="1"/>
              <a:t>OpenID</a:t>
            </a:r>
            <a:r>
              <a:rPr lang="en-US" sz="2000" dirty="0"/>
              <a:t>) federation models – disambiguating trust and </a:t>
            </a:r>
            <a:r>
              <a:rPr lang="en-US" sz="2000" dirty="0" smtClean="0"/>
              <a:t>technical translations</a:t>
            </a:r>
            <a:endParaRPr lang="en-US" sz="2000" dirty="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2</a:t>
            </a:fld>
            <a:endParaRPr lang="en-GB"/>
          </a:p>
        </p:txBody>
      </p:sp>
      <p:sp>
        <p:nvSpPr>
          <p:cNvPr id="3" name="Date Placeholder 2"/>
          <p:cNvSpPr>
            <a:spLocks noGrp="1"/>
          </p:cNvSpPr>
          <p:nvPr>
            <p:ph type="dt" sz="half" idx="10"/>
          </p:nvPr>
        </p:nvSpPr>
        <p:spPr/>
        <p:txBody>
          <a:bodyPr/>
          <a:lstStyle/>
          <a:p>
            <a:r>
              <a:rPr lang="en-US" smtClean="0"/>
              <a:t>October 2024</a:t>
            </a:r>
            <a:endParaRPr lang="en-GB" dirty="0"/>
          </a:p>
        </p:txBody>
      </p:sp>
      <p:sp>
        <p:nvSpPr>
          <p:cNvPr id="8" name="TextBox 7"/>
          <p:cNvSpPr txBox="1"/>
          <p:nvPr/>
        </p:nvSpPr>
        <p:spPr>
          <a:xfrm>
            <a:off x="5297033" y="5904843"/>
            <a:ext cx="6464911" cy="369332"/>
          </a:xfrm>
          <a:prstGeom prst="rect">
            <a:avLst/>
          </a:prstGeom>
          <a:noFill/>
        </p:spPr>
        <p:txBody>
          <a:bodyPr wrap="none" rtlCol="0">
            <a:spAutoFit/>
          </a:bodyPr>
          <a:lstStyle/>
          <a:p>
            <a:r>
              <a:rPr lang="en-GB" b="1" dirty="0" smtClean="0">
                <a:hlinkClick r:id="rId2"/>
              </a:rPr>
              <a:t>https://www.eugridpma.org/</a:t>
            </a:r>
            <a:r>
              <a:rPr lang="en-GB" b="1" dirty="0" smtClean="0"/>
              <a:t> for all details and meeting minutes!</a:t>
            </a:r>
            <a:endParaRPr lang="en-GB" b="1" dirty="0"/>
          </a:p>
        </p:txBody>
      </p:sp>
    </p:spTree>
    <p:extLst>
      <p:ext uri="{BB962C8B-B14F-4D97-AF65-F5344CB8AC3E}">
        <p14:creationId xmlns:p14="http://schemas.microsoft.com/office/powerpoint/2010/main" val="3081594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Federated T&amp;I and AARC</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err="1" smtClean="0"/>
              <a:t>EUGridPMA</a:t>
            </a:r>
            <a:r>
              <a:rPr lang="en-GB" sz="2400" dirty="0" smtClean="0"/>
              <a:t>+ is also the place for the AARC Policy Community &amp; </a:t>
            </a:r>
            <a:r>
              <a:rPr lang="en-GB" sz="2400" dirty="0" err="1" smtClean="0"/>
              <a:t>EnCo</a:t>
            </a:r>
            <a:r>
              <a:rPr lang="en-GB" sz="2400" dirty="0" smtClean="0"/>
              <a:t>:</a:t>
            </a:r>
          </a:p>
          <a:p>
            <a:endParaRPr lang="en-GB" sz="2400" dirty="0" smtClean="0"/>
          </a:p>
          <a:p>
            <a:r>
              <a:rPr lang="en-GB" sz="2400" dirty="0" smtClean="0"/>
              <a:t>AARC Policy Development Kit: </a:t>
            </a:r>
            <a:br>
              <a:rPr lang="en-GB" sz="2400" dirty="0" smtClean="0"/>
            </a:br>
            <a:r>
              <a:rPr lang="en-GB" sz="2400" dirty="0" smtClean="0"/>
              <a:t>supporting community structuring, security baseline, trust proxies</a:t>
            </a:r>
          </a:p>
          <a:p>
            <a:r>
              <a:rPr lang="en-GB" sz="2400" dirty="0" smtClean="0"/>
              <a:t>notice management for AUP and data protection in proxies</a:t>
            </a:r>
          </a:p>
          <a:p>
            <a:r>
              <a:rPr lang="en-GB" sz="2400" dirty="0" smtClean="0"/>
              <a:t>novel (</a:t>
            </a:r>
            <a:r>
              <a:rPr lang="en-GB" sz="2400" dirty="0" err="1" smtClean="0"/>
              <a:t>OpenID</a:t>
            </a:r>
            <a:r>
              <a:rPr lang="en-GB" sz="2400" dirty="0" smtClean="0"/>
              <a:t>) federation models – disambiguating trust and translation</a:t>
            </a:r>
          </a:p>
          <a:p>
            <a:r>
              <a:rPr lang="en-GB" sz="2400" dirty="0" smtClean="0"/>
              <a:t>but also federated </a:t>
            </a:r>
            <a:r>
              <a:rPr lang="en-GB" sz="2400" dirty="0"/>
              <a:t>access to ‘SSH’ non-web </a:t>
            </a:r>
            <a:r>
              <a:rPr lang="en-GB" sz="2400" dirty="0" smtClean="0"/>
              <a:t>services, </a:t>
            </a:r>
            <a:r>
              <a:rPr lang="en-GB" sz="2400" dirty="0"/>
              <a:t>and </a:t>
            </a:r>
            <a:r>
              <a:rPr lang="en-GB" sz="2400" dirty="0" err="1" smtClean="0"/>
              <a:t>ssh</a:t>
            </a:r>
            <a:r>
              <a:rPr lang="en-GB" sz="2400" dirty="0" smtClean="0"/>
              <a:t>-ca</a:t>
            </a:r>
            <a:endParaRPr lang="en-GB" sz="2400" dirty="0"/>
          </a:p>
        </p:txBody>
      </p:sp>
      <p:sp>
        <p:nvSpPr>
          <p:cNvPr id="4" name="Date Placeholder 3"/>
          <p:cNvSpPr>
            <a:spLocks noGrp="1"/>
          </p:cNvSpPr>
          <p:nvPr>
            <p:ph type="dt" sz="half" idx="10"/>
          </p:nvPr>
        </p:nvSpPr>
        <p:spPr/>
        <p:txBody>
          <a:bodyPr/>
          <a:lstStyle/>
          <a:p>
            <a:r>
              <a:rPr lang="en-US" smtClean="0"/>
              <a:t>October 2024</a:t>
            </a:r>
            <a:endParaRPr lang="en-GB" dirty="0"/>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20</a:t>
            </a:fld>
            <a:endParaRPr lang="en-GB"/>
          </a:p>
        </p:txBody>
      </p:sp>
      <p:sp>
        <p:nvSpPr>
          <p:cNvPr id="8" name="Title 1"/>
          <p:cNvSpPr txBox="1">
            <a:spLocks/>
          </p:cNvSpPr>
          <p:nvPr/>
        </p:nvSpPr>
        <p:spPr>
          <a:xfrm>
            <a:off x="609600" y="264247"/>
            <a:ext cx="109728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dirty="0" smtClean="0"/>
              <a:t>Federated T&amp;I and AARC</a:t>
            </a:r>
            <a:endParaRPr lang="en-GB" dirty="0"/>
          </a:p>
        </p:txBody>
      </p:sp>
      <p:sp>
        <p:nvSpPr>
          <p:cNvPr id="9" name="Rectangle 8"/>
          <p:cNvSpPr/>
          <p:nvPr/>
        </p:nvSpPr>
        <p:spPr>
          <a:xfrm>
            <a:off x="914400" y="5410200"/>
            <a:ext cx="10453255" cy="369332"/>
          </a:xfrm>
          <a:prstGeom prst="rect">
            <a:avLst/>
          </a:prstGeom>
        </p:spPr>
        <p:txBody>
          <a:bodyPr wrap="square">
            <a:spAutoFit/>
          </a:bodyPr>
          <a:lstStyle/>
          <a:p>
            <a:r>
              <a:rPr lang="en-GB" dirty="0" smtClean="0">
                <a:solidFill>
                  <a:srgbClr val="C00000"/>
                </a:solidFill>
              </a:rPr>
              <a:t>https://www.eugridpma.org/meetings/2024-09/The-Copenhagen-60th-EUGridPMA+-Meeting-Summary.pdf</a:t>
            </a:r>
            <a:endParaRPr lang="en-GB" dirty="0">
              <a:solidFill>
                <a:srgbClr val="C00000"/>
              </a:solidFill>
            </a:endParaRPr>
          </a:p>
        </p:txBody>
      </p:sp>
    </p:spTree>
    <p:extLst>
      <p:ext uri="{BB962C8B-B14F-4D97-AF65-F5344CB8AC3E}">
        <p14:creationId xmlns:p14="http://schemas.microsoft.com/office/powerpoint/2010/main" val="1932543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GB" dirty="0" smtClean="0"/>
              <a:t>Interoperability – more than just the nice colours</a:t>
            </a:r>
            <a:endParaRPr lang="en-GB" dirty="0"/>
          </a:p>
        </p:txBody>
      </p:sp>
      <p:pic>
        <p:nvPicPr>
          <p:cNvPr id="4" name="Google Shape;216;g27f26ee30aa_0_106"/>
          <p:cNvPicPr preferRelativeResize="0"/>
          <p:nvPr/>
        </p:nvPicPr>
        <p:blipFill rotWithShape="1">
          <a:blip r:embed="rId2">
            <a:alphaModFix/>
          </a:blip>
          <a:srcRect/>
          <a:stretch/>
        </p:blipFill>
        <p:spPr>
          <a:xfrm>
            <a:off x="703350" y="1400350"/>
            <a:ext cx="6226000" cy="4850150"/>
          </a:xfrm>
          <a:prstGeom prst="rect">
            <a:avLst/>
          </a:prstGeom>
          <a:noFill/>
          <a:ln>
            <a:noFill/>
          </a:ln>
        </p:spPr>
      </p:pic>
      <p:pic>
        <p:nvPicPr>
          <p:cNvPr id="5" name="Google Shape;217;g27f26ee30aa_0_106"/>
          <p:cNvPicPr preferRelativeResize="0"/>
          <p:nvPr/>
        </p:nvPicPr>
        <p:blipFill rotWithShape="1">
          <a:blip r:embed="rId3">
            <a:alphaModFix/>
          </a:blip>
          <a:srcRect/>
          <a:stretch/>
        </p:blipFill>
        <p:spPr>
          <a:xfrm>
            <a:off x="9276548" y="3065769"/>
            <a:ext cx="2752523" cy="3340250"/>
          </a:xfrm>
          <a:prstGeom prst="rect">
            <a:avLst/>
          </a:prstGeom>
          <a:noFill/>
          <a:ln>
            <a:noFill/>
          </a:ln>
        </p:spPr>
      </p:pic>
      <p:pic>
        <p:nvPicPr>
          <p:cNvPr id="6" name="Google Shape;218;g27f26ee30aa_0_106"/>
          <p:cNvPicPr preferRelativeResize="0"/>
          <p:nvPr/>
        </p:nvPicPr>
        <p:blipFill rotWithShape="1">
          <a:blip r:embed="rId4">
            <a:alphaModFix/>
          </a:blip>
          <a:srcRect/>
          <a:stretch/>
        </p:blipFill>
        <p:spPr>
          <a:xfrm>
            <a:off x="9028844" y="5440782"/>
            <a:ext cx="1247223" cy="809718"/>
          </a:xfrm>
          <a:prstGeom prst="rect">
            <a:avLst/>
          </a:prstGeom>
          <a:noFill/>
          <a:ln>
            <a:noFill/>
          </a:ln>
        </p:spPr>
      </p:pic>
      <p:pic>
        <p:nvPicPr>
          <p:cNvPr id="7" name="Picture 6"/>
          <p:cNvPicPr>
            <a:picLocks noChangeAspect="1"/>
          </p:cNvPicPr>
          <p:nvPr/>
        </p:nvPicPr>
        <p:blipFill>
          <a:blip r:embed="rId5"/>
          <a:stretch>
            <a:fillRect/>
          </a:stretch>
        </p:blipFill>
        <p:spPr>
          <a:xfrm>
            <a:off x="7177054" y="1730192"/>
            <a:ext cx="4198989" cy="3219527"/>
          </a:xfrm>
          <a:prstGeom prst="rect">
            <a:avLst/>
          </a:prstGeom>
          <a:ln>
            <a:solidFill>
              <a:srgbClr val="003F5E"/>
            </a:solidFill>
          </a:ln>
        </p:spPr>
      </p:pic>
      <p:sp>
        <p:nvSpPr>
          <p:cNvPr id="8" name="Rectangle 7"/>
          <p:cNvSpPr/>
          <p:nvPr/>
        </p:nvSpPr>
        <p:spPr>
          <a:xfrm>
            <a:off x="3707836" y="6216451"/>
            <a:ext cx="5321008" cy="461665"/>
          </a:xfrm>
          <a:prstGeom prst="rect">
            <a:avLst/>
          </a:prstGeom>
          <a:solidFill>
            <a:srgbClr val="FFFFFF">
              <a:alpha val="60000"/>
            </a:srgb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F5E"/>
                </a:solidFill>
                <a:effectLst/>
                <a:uLnTx/>
                <a:uFillTx/>
                <a:latin typeface="Calibri" panose="020F0502020204030204"/>
                <a:ea typeface="+mn-ea"/>
                <a:cs typeface="+mn-cs"/>
              </a:rPr>
              <a:t>https://aarc-community.org/guidelines/</a:t>
            </a:r>
          </a:p>
        </p:txBody>
      </p:sp>
    </p:spTree>
    <p:extLst>
      <p:ext uri="{BB962C8B-B14F-4D97-AF65-F5344CB8AC3E}">
        <p14:creationId xmlns:p14="http://schemas.microsoft.com/office/powerpoint/2010/main" val="396544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7f26ee30aa_0_56"/>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75"/>
              <a:buFont typeface="Arial"/>
              <a:buNone/>
              <a:tabLst/>
              <a:defRPr/>
            </a:pPr>
            <a:fld id="{00000000-1234-1234-1234-123412341234}" type="slidenum">
              <a:rPr kumimoji="0" lang="en-GB" sz="675"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675"/>
                <a:buFont typeface="Arial"/>
                <a:buNone/>
                <a:tabLst/>
                <a:defRPr/>
              </a:pPr>
              <a:t>22</a:t>
            </a:fld>
            <a:endParaRPr kumimoji="0"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40" name="Google Shape;340;g27f26ee30aa_0_56"/>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dirty="0"/>
              <a:t>The Community AAI and the Infrastructure </a:t>
            </a:r>
            <a:r>
              <a:rPr lang="en-GB" dirty="0" smtClean="0"/>
              <a:t>Proxy</a:t>
            </a:r>
            <a:r>
              <a:rPr lang="en-US" dirty="0" smtClean="0"/>
              <a:t> – structuring elements</a:t>
            </a:r>
            <a:endParaRPr dirty="0"/>
          </a:p>
        </p:txBody>
      </p:sp>
      <p:sp>
        <p:nvSpPr>
          <p:cNvPr id="341" name="Google Shape;341;g27f26ee30aa_0_56"/>
          <p:cNvSpPr/>
          <p:nvPr/>
        </p:nvSpPr>
        <p:spPr>
          <a:xfrm>
            <a:off x="5629400" y="3813975"/>
            <a:ext cx="6173400" cy="2382600"/>
          </a:xfrm>
          <a:prstGeom prst="roundRect">
            <a:avLst>
              <a:gd name="adj" fmla="val 16667"/>
            </a:avLst>
          </a:prstGeom>
          <a:solidFill>
            <a:srgbClr val="F57B20">
              <a:alpha val="1921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n-GB" sz="1800" b="1" i="0" u="none" strike="noStrike" kern="1200" cap="none" spc="0" normalizeH="0" baseline="0" noProof="0">
                <a:ln>
                  <a:noFill/>
                </a:ln>
                <a:solidFill>
                  <a:srgbClr val="004360"/>
                </a:solidFill>
                <a:effectLst/>
                <a:uLnTx/>
                <a:uFillTx/>
                <a:latin typeface="Calibri"/>
                <a:ea typeface="Calibri"/>
                <a:cs typeface="Calibri"/>
                <a:sym typeface="Calibri"/>
              </a:rPr>
              <a:t>Infrastructure Proxy</a:t>
            </a:r>
            <a:endParaRPr kumimoji="0" sz="1800" b="1" i="0" u="none" strike="noStrike" kern="1200" cap="none" spc="0" normalizeH="0" baseline="0" noProof="0">
              <a:ln>
                <a:noFill/>
              </a:ln>
              <a:solidFill>
                <a:srgbClr val="00436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n-GB" sz="1800" b="0" i="0" u="none" strike="noStrike" kern="1200" cap="none" spc="0" normalizeH="0" baseline="0" noProof="0">
                <a:ln>
                  <a:noFill/>
                </a:ln>
                <a:solidFill>
                  <a:prstClr val="black"/>
                </a:solidFill>
                <a:effectLst/>
                <a:uLnTx/>
                <a:uFillTx/>
                <a:latin typeface="Calibri"/>
                <a:ea typeface="Calibri"/>
                <a:cs typeface="Calibri"/>
                <a:sym typeface="Calibri"/>
              </a:rPr>
              <a:t>The Infrastructure Proxy, enables Infrastructures with a large number of resources, to provide them through a single integration point, where the Infrastructure can maintain centrally all the relevant Policies and business logic for making available these resources to multiple communities</a:t>
            </a: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42" name="Google Shape;342;g27f26ee30aa_0_56"/>
          <p:cNvSpPr/>
          <p:nvPr/>
        </p:nvSpPr>
        <p:spPr>
          <a:xfrm>
            <a:off x="5629400" y="1527150"/>
            <a:ext cx="6021000" cy="2160000"/>
          </a:xfrm>
          <a:prstGeom prst="roundRect">
            <a:avLst>
              <a:gd name="adj" fmla="val 16667"/>
            </a:avLst>
          </a:prstGeom>
          <a:solidFill>
            <a:srgbClr val="004360">
              <a:alpha val="17254"/>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n-GB" sz="1800" b="1" i="0" u="none" strike="noStrike" kern="1200" cap="none" spc="0" normalizeH="0" baseline="0" noProof="0">
                <a:ln>
                  <a:noFill/>
                </a:ln>
                <a:solidFill>
                  <a:srgbClr val="ED7D31"/>
                </a:solidFill>
                <a:effectLst/>
                <a:uLnTx/>
                <a:uFillTx/>
                <a:latin typeface="Calibri"/>
                <a:ea typeface="Calibri"/>
                <a:cs typeface="Calibri"/>
                <a:sym typeface="Calibri"/>
              </a:rPr>
              <a:t>Community AAI</a:t>
            </a:r>
            <a:endParaRPr kumimoji="0" sz="1800" b="1" i="0" u="none" strike="noStrike" kern="1200" cap="none" spc="0" normalizeH="0" baseline="0" noProof="0">
              <a:ln>
                <a:noFill/>
              </a:ln>
              <a:solidFill>
                <a:srgbClr val="ED7D31"/>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n-GB" sz="1800" b="0" i="0" u="none" strike="noStrike" kern="1200" cap="none" spc="0" normalizeH="0" baseline="0" noProof="0">
                <a:ln>
                  <a:noFill/>
                </a:ln>
                <a:solidFill>
                  <a:prstClr val="black"/>
                </a:solidFill>
                <a:effectLst/>
                <a:uLnTx/>
                <a:uFillTx/>
                <a:latin typeface="Calibri"/>
                <a:ea typeface="Calibri"/>
                <a:cs typeface="Calibri"/>
                <a:sym typeface="Calibri"/>
              </a:rPr>
              <a:t>The purpose of the Community AAI is to streamline researchers’ access to services, both those provided by their own infrastructure as well as the services provided by infrastructures that are shared with other communities.</a:t>
            </a: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343" name="Google Shape;343;g27f26ee30aa_0_56"/>
          <p:cNvPicPr preferRelativeResize="0"/>
          <p:nvPr/>
        </p:nvPicPr>
        <p:blipFill rotWithShape="1">
          <a:blip r:embed="rId3">
            <a:alphaModFix/>
          </a:blip>
          <a:srcRect r="3900"/>
          <a:stretch/>
        </p:blipFill>
        <p:spPr>
          <a:xfrm>
            <a:off x="258800" y="1527150"/>
            <a:ext cx="4520200" cy="4331851"/>
          </a:xfrm>
          <a:prstGeom prst="rect">
            <a:avLst/>
          </a:prstGeom>
          <a:noFill/>
          <a:ln>
            <a:noFill/>
          </a:ln>
        </p:spPr>
      </p:pic>
      <p:sp>
        <p:nvSpPr>
          <p:cNvPr id="344" name="Google Shape;344;g27f26ee30aa_0_56"/>
          <p:cNvSpPr/>
          <p:nvPr/>
        </p:nvSpPr>
        <p:spPr>
          <a:xfrm>
            <a:off x="2983500" y="2588100"/>
            <a:ext cx="2654552" cy="759919"/>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19050" cap="flat" cmpd="sng">
            <a:solidFill>
              <a:srgbClr val="0043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Google Shape;345;g27f26ee30aa_0_56"/>
          <p:cNvSpPr/>
          <p:nvPr/>
        </p:nvSpPr>
        <p:spPr>
          <a:xfrm rot="10800000" flipH="1">
            <a:off x="4414500" y="4306544"/>
            <a:ext cx="1228580" cy="539955"/>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28575" cap="flat" cmpd="sng">
            <a:solidFill>
              <a:srgbClr val="F57A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dirty="0" smtClean="0"/>
              <a:t>Our federated world is growing more complex</a:t>
            </a:r>
            <a:endParaRPr lang="en-GB" dirty="0"/>
          </a:p>
        </p:txBody>
      </p:sp>
      <p:pic>
        <p:nvPicPr>
          <p:cNvPr id="5" name="Content Placeholder 4"/>
          <p:cNvPicPr>
            <a:picLocks noChangeAspect="1"/>
          </p:cNvPicPr>
          <p:nvPr/>
        </p:nvPicPr>
        <p:blipFill>
          <a:blip r:embed="rId2"/>
          <a:stretch>
            <a:fillRect/>
          </a:stretch>
        </p:blipFill>
        <p:spPr>
          <a:xfrm>
            <a:off x="274592" y="2787498"/>
            <a:ext cx="4412189" cy="3479487"/>
          </a:xfrm>
          <a:prstGeom prst="rect">
            <a:avLst/>
          </a:prstGeom>
        </p:spPr>
      </p:pic>
      <p:pic>
        <p:nvPicPr>
          <p:cNvPr id="9" name="Picture 8" descr="Diagram&#10;&#10;Description automatically generated">
            <a:extLst>
              <a:ext uri="{FF2B5EF4-FFF2-40B4-BE49-F238E27FC236}">
                <a16:creationId xmlns:a16="http://schemas.microsoft.com/office/drawing/2014/main" id="{78714929-17A4-9DF0-ECA6-63591EDEB697}"/>
              </a:ext>
            </a:extLst>
          </p:cNvPr>
          <p:cNvPicPr>
            <a:picLocks noChangeAspect="1"/>
          </p:cNvPicPr>
          <p:nvPr/>
        </p:nvPicPr>
        <p:blipFill rotWithShape="1">
          <a:blip r:embed="rId3">
            <a:clrChange>
              <a:clrFrom>
                <a:srgbClr val="FFFFFF"/>
              </a:clrFrom>
              <a:clrTo>
                <a:srgbClr val="FFFFFF">
                  <a:alpha val="0"/>
                </a:srgbClr>
              </a:clrTo>
            </a:clrChange>
          </a:blip>
          <a:srcRect r="2078" b="-3"/>
          <a:stretch/>
        </p:blipFill>
        <p:spPr>
          <a:xfrm>
            <a:off x="3844582" y="1180455"/>
            <a:ext cx="4512290" cy="4690269"/>
          </a:xfrm>
          <a:prstGeom prst="rect">
            <a:avLst/>
          </a:prstGeom>
        </p:spPr>
      </p:pic>
      <p:sp>
        <p:nvSpPr>
          <p:cNvPr id="10" name="Text Placeholder 2"/>
          <p:cNvSpPr txBox="1">
            <a:spLocks/>
          </p:cNvSpPr>
          <p:nvPr/>
        </p:nvSpPr>
        <p:spPr>
          <a:xfrm>
            <a:off x="8834717" y="5523787"/>
            <a:ext cx="2968116" cy="1073468"/>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750"/>
              </a:spcBef>
              <a:spcAft>
                <a:spcPts val="30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rgbClr val="F6791C"/>
                </a:solidFill>
                <a:effectLst/>
                <a:uLnTx/>
                <a:uFillTx/>
                <a:latin typeface="Calibri" panose="020F0502020204030204"/>
                <a:ea typeface="Verdana" panose="020B0604030504040204" pitchFamily="34" charset="0"/>
              </a:rPr>
              <a:t>Images: SURF SSRAM and EGI by Maarten </a:t>
            </a:r>
            <a:r>
              <a:rPr kumimoji="0" lang="en-US" sz="1000" b="0" i="0" u="none" strike="noStrike" kern="1200" cap="none" spc="0" normalizeH="0" baseline="0" noProof="0" dirty="0" err="1" smtClean="0">
                <a:ln>
                  <a:noFill/>
                </a:ln>
                <a:solidFill>
                  <a:srgbClr val="F6791C"/>
                </a:solidFill>
                <a:effectLst/>
                <a:uLnTx/>
                <a:uFillTx/>
                <a:latin typeface="Calibri" panose="020F0502020204030204"/>
                <a:ea typeface="Verdana" panose="020B0604030504040204" pitchFamily="34" charset="0"/>
              </a:rPr>
              <a:t>Kremers</a:t>
            </a:r>
            <a:r>
              <a:rPr kumimoji="0" lang="en-US" sz="1000" b="0" i="0" u="none" strike="noStrike" kern="1200" cap="none" spc="0" normalizeH="0" baseline="0" noProof="0" dirty="0" smtClean="0">
                <a:ln>
                  <a:noFill/>
                </a:ln>
                <a:solidFill>
                  <a:srgbClr val="F6791C"/>
                </a:solidFill>
                <a:effectLst/>
                <a:uLnTx/>
                <a:uFillTx/>
                <a:latin typeface="Calibri" panose="020F0502020204030204"/>
                <a:ea typeface="Verdana" panose="020B0604030504040204" pitchFamily="34" charset="0"/>
              </a:rPr>
              <a:t>, NDFI AAI (Marcus </a:t>
            </a:r>
            <a:r>
              <a:rPr kumimoji="0" lang="en-US" sz="1000" b="0" i="0" u="none" strike="noStrike" kern="1200" cap="none" spc="0" normalizeH="0" baseline="0" noProof="0" dirty="0" err="1" smtClean="0">
                <a:ln>
                  <a:noFill/>
                </a:ln>
                <a:solidFill>
                  <a:srgbClr val="F6791C"/>
                </a:solidFill>
                <a:effectLst/>
                <a:uLnTx/>
                <a:uFillTx/>
                <a:latin typeface="Calibri" panose="020F0502020204030204"/>
                <a:ea typeface="Verdana" panose="020B0604030504040204" pitchFamily="34" charset="0"/>
              </a:rPr>
              <a:t>Hardt</a:t>
            </a:r>
            <a:r>
              <a:rPr kumimoji="0" lang="en-US" sz="1000" b="0" i="0" u="none" strike="noStrike" kern="1200" cap="none" spc="0" normalizeH="0" baseline="0" noProof="0" dirty="0" smtClean="0">
                <a:ln>
                  <a:noFill/>
                </a:ln>
                <a:solidFill>
                  <a:srgbClr val="F6791C"/>
                </a:solidFill>
                <a:effectLst/>
                <a:uLnTx/>
                <a:uFillTx/>
                <a:latin typeface="Calibri" panose="020F0502020204030204"/>
                <a:ea typeface="Verdana" panose="020B0604030504040204" pitchFamily="34" charset="0"/>
              </a:rPr>
              <a:t>), EOSC AAI for the EOSC Core and Exchange Federation for the EOSC European  Node by Christos </a:t>
            </a:r>
            <a:r>
              <a:rPr kumimoji="0" lang="en-US" sz="1000" b="0" i="0" u="none" strike="noStrike" kern="1200" cap="none" spc="0" normalizeH="0" baseline="0" noProof="0" dirty="0" err="1" smtClean="0">
                <a:ln>
                  <a:noFill/>
                </a:ln>
                <a:solidFill>
                  <a:srgbClr val="F6791C"/>
                </a:solidFill>
                <a:effectLst/>
                <a:uLnTx/>
                <a:uFillTx/>
                <a:latin typeface="Calibri" panose="020F0502020204030204"/>
                <a:ea typeface="Verdana" panose="020B0604030504040204" pitchFamily="34" charset="0"/>
              </a:rPr>
              <a:t>Kanellopoulos</a:t>
            </a:r>
            <a:r>
              <a:rPr kumimoji="0" lang="en-US" sz="1000" b="0" i="0" u="none" strike="noStrike" kern="1200" cap="none" spc="0" normalizeH="0" baseline="0" noProof="0" dirty="0" smtClean="0">
                <a:ln>
                  <a:noFill/>
                </a:ln>
                <a:solidFill>
                  <a:srgbClr val="F6791C"/>
                </a:solidFill>
                <a:effectLst/>
                <a:uLnTx/>
                <a:uFillTx/>
                <a:latin typeface="Calibri" panose="020F0502020204030204"/>
                <a:ea typeface="Verdana" panose="020B0604030504040204" pitchFamily="34" charset="0"/>
              </a:rPr>
              <a:t>, Nicolas </a:t>
            </a:r>
            <a:r>
              <a:rPr kumimoji="0" lang="en-US" sz="1000" b="0" i="0" u="none" strike="noStrike" kern="1200" cap="none" spc="0" normalizeH="0" baseline="0" noProof="0" dirty="0" err="1" smtClean="0">
                <a:ln>
                  <a:noFill/>
                </a:ln>
                <a:solidFill>
                  <a:srgbClr val="F6791C"/>
                </a:solidFill>
                <a:effectLst/>
                <a:uLnTx/>
                <a:uFillTx/>
                <a:latin typeface="Calibri" panose="020F0502020204030204"/>
                <a:ea typeface="Verdana" panose="020B0604030504040204" pitchFamily="34" charset="0"/>
              </a:rPr>
              <a:t>Liampotis</a:t>
            </a:r>
            <a:r>
              <a:rPr kumimoji="0" lang="en-US" sz="1000" b="0" i="0" u="none" strike="noStrike" kern="1200" cap="none" spc="0" normalizeH="0" baseline="0" noProof="0" dirty="0" smtClean="0">
                <a:ln>
                  <a:noFill/>
                </a:ln>
                <a:solidFill>
                  <a:srgbClr val="F6791C"/>
                </a:solidFill>
                <a:effectLst/>
                <a:uLnTx/>
                <a:uFillTx/>
                <a:latin typeface="Calibri" panose="020F0502020204030204"/>
                <a:ea typeface="Verdana" panose="020B0604030504040204" pitchFamily="34" charset="0"/>
              </a:rPr>
              <a:t>, David Groep (June 2023 version)</a:t>
            </a:r>
            <a:endParaRPr kumimoji="0" lang="en-GB" sz="1000" b="0" i="0" u="none" strike="noStrike" kern="1200" cap="none" spc="0" normalizeH="0" baseline="0" noProof="0" dirty="0">
              <a:ln>
                <a:noFill/>
              </a:ln>
              <a:solidFill>
                <a:srgbClr val="F6791C"/>
              </a:solidFill>
              <a:effectLst/>
              <a:uLnTx/>
              <a:uFillTx/>
              <a:latin typeface="Calibri" panose="020F0502020204030204"/>
              <a:ea typeface="Verdana" panose="020B060403050404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771" y="2193663"/>
            <a:ext cx="3659758" cy="3073407"/>
          </a:xfrm>
          <a:prstGeom prst="rect">
            <a:avLst/>
          </a:prstGeom>
          <a:solidFill>
            <a:schemeClr val="bg1">
              <a:lumMod val="95000"/>
            </a:schemeClr>
          </a:solidFill>
          <a:ln>
            <a:solidFill>
              <a:schemeClr val="accent3"/>
            </a:solidFill>
          </a:ln>
        </p:spPr>
      </p:pic>
    </p:spTree>
    <p:extLst>
      <p:ext uri="{BB962C8B-B14F-4D97-AF65-F5344CB8AC3E}">
        <p14:creationId xmlns:p14="http://schemas.microsoft.com/office/powerpoint/2010/main" val="1440905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GB" dirty="0" smtClean="0"/>
              <a:t>AARC-TREE: Evolved BPA for more </a:t>
            </a:r>
            <a:r>
              <a:rPr lang="en-GB" dirty="0" smtClean="0"/>
              <a:t>complex (and the simpler) worlds</a:t>
            </a:r>
            <a:endParaRPr lang="en-GB" dirty="0"/>
          </a:p>
        </p:txBody>
      </p:sp>
      <p:sp>
        <p:nvSpPr>
          <p:cNvPr id="4" name="Rounded Rectangle 3"/>
          <p:cNvSpPr/>
          <p:nvPr/>
        </p:nvSpPr>
        <p:spPr>
          <a:xfrm>
            <a:off x="803664" y="1499724"/>
            <a:ext cx="7410160" cy="1299110"/>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G</a:t>
            </a:r>
            <a:r>
              <a:rPr kumimoji="0" lang="en-GB" sz="24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uidelines </a:t>
            </a:r>
            <a:r>
              <a:rPr kumimoji="0" lang="en-GB" sz="2400" b="0"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for </a:t>
            </a:r>
            <a:r>
              <a:rPr kumimoji="0" lang="en-GB" sz="24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expression </a:t>
            </a:r>
            <a:r>
              <a:rPr kumimoji="0" lang="en-GB" sz="2400" b="1"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of community user </a:t>
            </a:r>
            <a:r>
              <a:rPr kumimoji="0" lang="en-GB" sz="24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attributes</a:t>
            </a:r>
            <a:endParaRPr kumimoji="0" lang="en-GB" sz="24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reduce inconsistencies </a:t>
            </a:r>
            <a:r>
              <a:rPr kumimoji="0" lang="en-GB"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between implementations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improve </a:t>
            </a:r>
            <a:r>
              <a:rPr kumimoji="0" lang="en-GB" sz="1800" b="1"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interoperability</a:t>
            </a:r>
            <a:r>
              <a:rPr kumimoji="0" lang="en-GB" sz="1800" b="0"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 </a:t>
            </a:r>
            <a:r>
              <a:rPr kumimoji="0" lang="en-GB"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&amp; </a:t>
            </a:r>
            <a:r>
              <a:rPr kumimoji="0" lang="en-GB" sz="18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end-user </a:t>
            </a:r>
            <a:r>
              <a:rPr kumimoji="0" lang="en-GB" sz="1800" b="1"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usability </a:t>
            </a:r>
            <a:r>
              <a:rPr kumimoji="0" lang="en-GB" sz="1800" b="0"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across </a:t>
            </a:r>
            <a:r>
              <a:rPr kumimoji="0" lang="en-GB"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research </a:t>
            </a:r>
            <a:r>
              <a:rPr kumimoji="0" lang="en-GB" sz="1800" b="0"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community communities and infrastructures</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620858" y="3136942"/>
            <a:ext cx="5441543" cy="1243752"/>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3F5E"/>
                </a:solidFill>
                <a:effectLst/>
                <a:uLnTx/>
                <a:uFillTx/>
                <a:latin typeface="Calibri" panose="020F0502020204030204"/>
                <a:ea typeface="Calibri"/>
                <a:cs typeface="Calibri"/>
                <a:sym typeface="Calibri"/>
              </a:rPr>
              <a:t>Authorisation</a:t>
            </a:r>
            <a:r>
              <a:rPr kumimoji="0" lang="en-US" sz="28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 guidelines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best </a:t>
            </a:r>
            <a:r>
              <a:rPr kumimoji="0" lang="en-US" sz="1800" b="0" i="0" u="none" strike="noStrike" kern="1200" cap="none" spc="0" normalizeH="0" baseline="0" noProof="0" dirty="0" err="1">
                <a:ln>
                  <a:noFill/>
                </a:ln>
                <a:solidFill>
                  <a:srgbClr val="003F5E"/>
                </a:solidFill>
                <a:effectLst/>
                <a:uLnTx/>
                <a:uFillTx/>
                <a:latin typeface="Calibri" panose="020F0502020204030204"/>
                <a:ea typeface="Calibri"/>
                <a:cs typeface="Calibri"/>
                <a:sym typeface="Calibri"/>
              </a:rPr>
              <a:t>practises</a:t>
            </a:r>
            <a:r>
              <a:rPr kumimoji="0" lang="en-US" sz="1800" b="0"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 to enable </a:t>
            </a:r>
            <a: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efficient &amp; </a:t>
            </a:r>
            <a:b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br>
            <a: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effective </a:t>
            </a:r>
            <a:r>
              <a:rPr kumimoji="0" lang="en-US" sz="1800" b="1"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sharing of federated resources</a:t>
            </a:r>
          </a:p>
        </p:txBody>
      </p:sp>
      <p:sp>
        <p:nvSpPr>
          <p:cNvPr id="6" name="Rounded Rectangle 5"/>
          <p:cNvSpPr/>
          <p:nvPr/>
        </p:nvSpPr>
        <p:spPr>
          <a:xfrm>
            <a:off x="2820803" y="4650658"/>
            <a:ext cx="4602552" cy="1673217"/>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3F5E"/>
                </a:solidFill>
                <a:effectLst/>
                <a:uLnTx/>
                <a:uFillTx/>
                <a:latin typeface="Calibri" panose="020F0502020204030204"/>
                <a:ea typeface="Calibri"/>
                <a:cs typeface="Calibri"/>
                <a:sym typeface="Calibri"/>
              </a:rPr>
              <a:t>Decentralised</a:t>
            </a:r>
            <a:r>
              <a:rPr kumimoji="0" lang="en-US" sz="28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 identities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guidance for </a:t>
            </a:r>
            <a:r>
              <a:rPr kumimoji="0" lang="en-US" sz="18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digital wallets </a:t>
            </a:r>
            <a: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linked to BPA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endParaRPr>
          </a:p>
        </p:txBody>
      </p:sp>
      <p:sp>
        <p:nvSpPr>
          <p:cNvPr id="7" name="Rounded Rectangle 6"/>
          <p:cNvSpPr/>
          <p:nvPr/>
        </p:nvSpPr>
        <p:spPr>
          <a:xfrm>
            <a:off x="8543669" y="2149279"/>
            <a:ext cx="3434807" cy="1448238"/>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Extend AARC BPA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improve </a:t>
            </a:r>
            <a:r>
              <a:rPr kumimoji="0" lang="en-US" sz="18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scalability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rPr>
              <a:t>leverage emerging </a:t>
            </a:r>
            <a: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standards </a:t>
            </a:r>
            <a:b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br>
            <a:r>
              <a:rPr kumimoji="0" lang="en-US" sz="1800" b="0"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like </a:t>
            </a:r>
            <a:r>
              <a:rPr kumimoji="0" lang="en-US" sz="1800" b="1" i="0" u="none" strike="noStrike" kern="1200" cap="none" spc="0" normalizeH="0" baseline="0" noProof="0" dirty="0" err="1" smtClean="0">
                <a:ln>
                  <a:noFill/>
                </a:ln>
                <a:solidFill>
                  <a:srgbClr val="003F5E"/>
                </a:solidFill>
                <a:effectLst/>
                <a:uLnTx/>
                <a:uFillTx/>
                <a:latin typeface="Calibri" panose="020F0502020204030204"/>
                <a:ea typeface="Calibri"/>
                <a:cs typeface="Calibri"/>
                <a:sym typeface="Calibri"/>
              </a:rPr>
              <a:t>OpenID</a:t>
            </a:r>
            <a:r>
              <a:rPr kumimoji="0" lang="en-US" sz="1800" b="1" i="0" u="none" strike="noStrike" kern="1200" cap="none" spc="0" normalizeH="0" baseline="0" noProof="0" dirty="0" smtClean="0">
                <a:ln>
                  <a:noFill/>
                </a:ln>
                <a:solidFill>
                  <a:srgbClr val="003F5E"/>
                </a:solidFill>
                <a:effectLst/>
                <a:uLnTx/>
                <a:uFillTx/>
                <a:latin typeface="Calibri" panose="020F0502020204030204"/>
                <a:ea typeface="Calibri"/>
                <a:cs typeface="Calibri"/>
                <a:sym typeface="Calibri"/>
              </a:rPr>
              <a:t> Federation</a:t>
            </a:r>
            <a:endParaRPr kumimoji="0" lang="en-US" sz="1800" b="1" i="0" u="none" strike="noStrike" kern="1200" cap="none" spc="0" normalizeH="0" baseline="0" noProof="0" dirty="0">
              <a:ln>
                <a:noFill/>
              </a:ln>
              <a:solidFill>
                <a:srgbClr val="003F5E"/>
              </a:solidFill>
              <a:effectLst/>
              <a:uLnTx/>
              <a:uFillTx/>
              <a:latin typeface="Calibri" panose="020F0502020204030204"/>
              <a:ea typeface="Calibri"/>
              <a:cs typeface="Calibri"/>
              <a:sym typeface="Calibri"/>
            </a:endParaRPr>
          </a:p>
        </p:txBody>
      </p:sp>
      <p:grpSp>
        <p:nvGrpSpPr>
          <p:cNvPr id="21" name="Group 20"/>
          <p:cNvGrpSpPr/>
          <p:nvPr/>
        </p:nvGrpSpPr>
        <p:grpSpPr>
          <a:xfrm>
            <a:off x="8836204" y="3893063"/>
            <a:ext cx="2966629" cy="2323174"/>
            <a:chOff x="4990398" y="5076725"/>
            <a:chExt cx="1567545" cy="1192016"/>
          </a:xfrm>
        </p:grpSpPr>
        <p:pic>
          <p:nvPicPr>
            <p:cNvPr id="19" name="Google Shape;198;g27f26ee30aa_0_6"/>
            <p:cNvPicPr preferRelativeResize="0"/>
            <p:nvPr/>
          </p:nvPicPr>
          <p:blipFill rotWithShape="1">
            <a:blip r:embed="rId2">
              <a:alphaModFix/>
            </a:blip>
            <a:srcRect/>
            <a:stretch/>
          </p:blipFill>
          <p:spPr>
            <a:xfrm>
              <a:off x="4990398" y="5076725"/>
              <a:ext cx="1530157" cy="1192016"/>
            </a:xfrm>
            <a:prstGeom prst="rect">
              <a:avLst/>
            </a:prstGeom>
            <a:noFill/>
            <a:ln>
              <a:solidFill>
                <a:srgbClr val="003F5E"/>
              </a:solidFill>
            </a:ln>
          </p:spPr>
        </p:pic>
        <p:sp>
          <p:nvSpPr>
            <p:cNvPr id="20" name="TextBox 19"/>
            <p:cNvSpPr txBox="1"/>
            <p:nvPr/>
          </p:nvSpPr>
          <p:spPr>
            <a:xfrm rot="18900000" flipH="1">
              <a:off x="5083206" y="5258035"/>
              <a:ext cx="1474737" cy="8293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smtClean="0">
                  <a:ln>
                    <a:noFill/>
                  </a:ln>
                  <a:solidFill>
                    <a:srgbClr val="003F5E"/>
                  </a:solidFill>
                  <a:effectLst/>
                  <a:uLnTx/>
                  <a:uFillTx/>
                  <a:latin typeface="Calibri" panose="020F0502020204030204"/>
                  <a:ea typeface="+mn-ea"/>
                  <a:cs typeface="+mn-cs"/>
                </a:rPr>
                <a:t>2025</a:t>
              </a:r>
              <a:endParaRPr kumimoji="0" lang="en-GB" sz="9600" b="1" i="0" u="none" strike="noStrike" kern="1200" cap="none" spc="0" normalizeH="0" baseline="0" noProof="0" dirty="0">
                <a:ln>
                  <a:noFill/>
                </a:ln>
                <a:solidFill>
                  <a:srgbClr val="003F5E"/>
                </a:solidFill>
                <a:effectLst/>
                <a:uLnTx/>
                <a:uFillTx/>
                <a:latin typeface="Calibri" panose="020F0502020204030204"/>
                <a:ea typeface="+mn-ea"/>
                <a:cs typeface="+mn-cs"/>
              </a:endParaRPr>
            </a:p>
          </p:txBody>
        </p:sp>
      </p:grpSp>
      <p:pic>
        <p:nvPicPr>
          <p:cNvPr id="12" name="Google Shape;182;g2c1797f74e0_1_1392"/>
          <p:cNvPicPr preferRelativeResize="0"/>
          <p:nvPr/>
        </p:nvPicPr>
        <p:blipFill>
          <a:blip r:embed="rId3">
            <a:clrChange>
              <a:clrFrom>
                <a:srgbClr val="FFFFFF"/>
              </a:clrFrom>
              <a:clrTo>
                <a:srgbClr val="FFFFFF">
                  <a:alpha val="0"/>
                </a:srgbClr>
              </a:clrTo>
            </a:clrChange>
            <a:alphaModFix/>
          </a:blip>
          <a:stretch>
            <a:fillRect/>
          </a:stretch>
        </p:blipFill>
        <p:spPr>
          <a:xfrm>
            <a:off x="4600638" y="5524710"/>
            <a:ext cx="1717403" cy="777066"/>
          </a:xfrm>
          <a:prstGeom prst="rect">
            <a:avLst/>
          </a:prstGeom>
          <a:noFill/>
          <a:ln>
            <a:noFill/>
          </a:ln>
        </p:spPr>
      </p:pic>
      <p:pic>
        <p:nvPicPr>
          <p:cNvPr id="14" name="Google Shape;190;g2c1797f74e0_1_1899"/>
          <p:cNvPicPr preferRelativeResize="0"/>
          <p:nvPr/>
        </p:nvPicPr>
        <p:blipFill rotWithShape="1">
          <a:blip r:embed="rId4">
            <a:clrChange>
              <a:clrFrom>
                <a:srgbClr val="FFFFFF"/>
              </a:clrFrom>
              <a:clrTo>
                <a:srgbClr val="FFFFFF">
                  <a:alpha val="0"/>
                </a:srgbClr>
              </a:clrTo>
            </a:clrChange>
            <a:alphaModFix/>
          </a:blip>
          <a:srcRect/>
          <a:stretch/>
        </p:blipFill>
        <p:spPr>
          <a:xfrm>
            <a:off x="4886105" y="3300686"/>
            <a:ext cx="940322" cy="921635"/>
          </a:xfrm>
          <a:prstGeom prst="rect">
            <a:avLst/>
          </a:prstGeom>
          <a:noFill/>
          <a:ln>
            <a:noFill/>
          </a:ln>
        </p:spPr>
      </p:pic>
    </p:spTree>
    <p:extLst>
      <p:ext uri="{BB962C8B-B14F-4D97-AF65-F5344CB8AC3E}">
        <p14:creationId xmlns:p14="http://schemas.microsoft.com/office/powerpoint/2010/main" val="2226610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10000"/>
              </a:lnSpc>
              <a:buNone/>
            </a:pPr>
            <a:r>
              <a:rPr lang="en-US" sz="2000" b="1" dirty="0" smtClean="0"/>
              <a:t>Infrastructure </a:t>
            </a:r>
            <a:r>
              <a:rPr lang="en-US" sz="2000" b="1" dirty="0"/>
              <a:t>alignment and policy </a:t>
            </a:r>
            <a:r>
              <a:rPr lang="en-GB" sz="2000" b="1" dirty="0" smtClean="0"/>
              <a:t>harmonisation: helping out the proxy</a:t>
            </a:r>
            <a:endParaRPr lang="en-GB" sz="2000" dirty="0" smtClean="0"/>
          </a:p>
          <a:p>
            <a:pPr>
              <a:lnSpc>
                <a:spcPct val="110000"/>
              </a:lnSpc>
            </a:pPr>
            <a:r>
              <a:rPr lang="en-US" sz="2000" b="1" dirty="0" smtClean="0">
                <a:solidFill>
                  <a:srgbClr val="F6791C"/>
                </a:solidFill>
              </a:rPr>
              <a:t>Operational </a:t>
            </a:r>
            <a:r>
              <a:rPr lang="en-US" sz="2000" b="1" dirty="0">
                <a:solidFill>
                  <a:srgbClr val="F6791C"/>
                </a:solidFill>
              </a:rPr>
              <a:t>Trust </a:t>
            </a:r>
            <a:r>
              <a:rPr lang="en-US" sz="2000" dirty="0">
                <a:solidFill>
                  <a:srgbClr val="F6791C"/>
                </a:solidFill>
              </a:rPr>
              <a:t>for Community and Infrastructure BPA Proxies</a:t>
            </a:r>
          </a:p>
          <a:p>
            <a:pPr>
              <a:lnSpc>
                <a:spcPct val="110000"/>
              </a:lnSpc>
            </a:pPr>
            <a:r>
              <a:rPr lang="en-US" sz="2000" dirty="0" smtClean="0">
                <a:solidFill>
                  <a:srgbClr val="F6791C"/>
                </a:solidFill>
              </a:rPr>
              <a:t>Increase </a:t>
            </a:r>
            <a:r>
              <a:rPr lang="en-US" sz="2000" dirty="0">
                <a:solidFill>
                  <a:srgbClr val="F6791C"/>
                </a:solidFill>
              </a:rPr>
              <a:t>acceptance of research </a:t>
            </a:r>
            <a:r>
              <a:rPr lang="en-US" sz="2000" dirty="0" smtClean="0">
                <a:solidFill>
                  <a:srgbClr val="F6791C"/>
                </a:solidFill>
              </a:rPr>
              <a:t>proxies by identity </a:t>
            </a:r>
            <a:r>
              <a:rPr lang="en-US" sz="2000" dirty="0">
                <a:solidFill>
                  <a:srgbClr val="F6791C"/>
                </a:solidFill>
              </a:rPr>
              <a:t>providers </a:t>
            </a:r>
            <a:r>
              <a:rPr lang="en-US" sz="2000" dirty="0" smtClean="0">
                <a:solidFill>
                  <a:srgbClr val="F6791C"/>
                </a:solidFill>
              </a:rPr>
              <a:t>through </a:t>
            </a:r>
            <a:r>
              <a:rPr lang="en-US" sz="2000" b="1" dirty="0" smtClean="0">
                <a:solidFill>
                  <a:srgbClr val="F6791C"/>
                </a:solidFill>
              </a:rPr>
              <a:t>common baselines</a:t>
            </a:r>
            <a:endParaRPr lang="en-US" sz="2000" b="1" dirty="0">
              <a:solidFill>
                <a:srgbClr val="F6791C"/>
              </a:solidFill>
            </a:endParaRP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a:t>
            </a:r>
            <a:r>
              <a:rPr lang="en-US" sz="2000" dirty="0" smtClean="0">
                <a:solidFill>
                  <a:srgbClr val="F6791C"/>
                </a:solidFill>
              </a:rPr>
              <a:t>experience (users need to click only once)</a:t>
            </a:r>
            <a:endParaRPr lang="en-US" sz="2000" dirty="0">
              <a:solidFill>
                <a:srgbClr val="F6791C"/>
              </a:solidFill>
            </a:endParaRPr>
          </a:p>
          <a:p>
            <a:pPr marL="0" indent="0">
              <a:lnSpc>
                <a:spcPct val="110000"/>
              </a:lnSpc>
              <a:buNone/>
            </a:pPr>
            <a:r>
              <a:rPr lang="en-US" sz="2000" b="1" dirty="0"/>
              <a:t>User-centric trust alignment and policy </a:t>
            </a:r>
            <a:r>
              <a:rPr lang="en-US" sz="2000" b="1" dirty="0" smtClean="0"/>
              <a:t>harmonization: helping out the community</a:t>
            </a:r>
            <a:endParaRPr lang="en-US" sz="2000" dirty="0" smtClean="0"/>
          </a:p>
          <a:p>
            <a:pPr>
              <a:lnSpc>
                <a:spcPct val="110000"/>
              </a:lnSpc>
            </a:pPr>
            <a:r>
              <a:rPr lang="en-US" sz="2000" dirty="0" smtClean="0">
                <a:solidFill>
                  <a:srgbClr val="F6791C"/>
                </a:solidFill>
              </a:rPr>
              <a:t>Lightweight community management policy template</a:t>
            </a:r>
          </a:p>
          <a:p>
            <a:pPr>
              <a:lnSpc>
                <a:spcPct val="110000"/>
              </a:lnSpc>
            </a:pPr>
            <a:r>
              <a:rPr lang="en-US" sz="2000" dirty="0" smtClean="0">
                <a:solidFill>
                  <a:srgbClr val="F6791C"/>
                </a:solidFill>
              </a:rPr>
              <a:t>Guideline </a:t>
            </a:r>
            <a:r>
              <a:rPr lang="en-US" sz="2000" dirty="0">
                <a:solidFill>
                  <a:srgbClr val="F6791C"/>
                </a:solidFill>
              </a:rPr>
              <a:t>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marL="0" indent="0">
              <a:lnSpc>
                <a:spcPct val="110000"/>
              </a:lnSpc>
              <a:buNone/>
            </a:pPr>
            <a:r>
              <a:rPr lang="en-US" sz="2000" dirty="0" smtClean="0">
                <a:solidFill>
                  <a:srgbClr val="003F5E"/>
                </a:solidFill>
              </a:rPr>
              <a:t>Anchored in the researcher user communities by </a:t>
            </a:r>
            <a:r>
              <a:rPr lang="en-US" sz="2000" b="1" dirty="0" smtClean="0">
                <a:solidFill>
                  <a:srgbClr val="003F5E"/>
                </a:solidFill>
              </a:rPr>
              <a:t>co-creation with FIM4R</a:t>
            </a:r>
            <a:endParaRPr lang="en-US" sz="2000" dirty="0">
              <a:solidFill>
                <a:srgbClr val="003F5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GB" dirty="0" smtClean="0"/>
              <a:t>Policy and good practice underpinning the AARC Blueprint BPA</a:t>
            </a:r>
            <a:endParaRPr lang="en-GB" dirty="0"/>
          </a:p>
        </p:txBody>
      </p:sp>
      <p:pic>
        <p:nvPicPr>
          <p:cNvPr id="6" name="Picture 5"/>
          <p:cNvPicPr>
            <a:picLocks noChangeAspect="1"/>
          </p:cNvPicPr>
          <p:nvPr/>
        </p:nvPicPr>
        <p:blipFill>
          <a:blip r:embed="rId2"/>
          <a:stretch>
            <a:fillRect/>
          </a:stretch>
        </p:blipFill>
        <p:spPr>
          <a:xfrm>
            <a:off x="11090330" y="3930141"/>
            <a:ext cx="851004" cy="1357298"/>
          </a:xfrm>
          <a:prstGeom prst="rect">
            <a:avLst/>
          </a:prstGeom>
          <a:ln>
            <a:solidFill>
              <a:srgbClr val="F6791C"/>
            </a:solidFill>
          </a:ln>
          <a:effectLst>
            <a:glow rad="101600">
              <a:srgbClr val="F6791C">
                <a:alpha val="60000"/>
              </a:srgbClr>
            </a:glo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5084" y="4478303"/>
            <a:ext cx="1040792" cy="671311"/>
          </a:xfrm>
          <a:prstGeom prst="rect">
            <a:avLst/>
          </a:prstGeom>
        </p:spPr>
      </p:pic>
      <p:grpSp>
        <p:nvGrpSpPr>
          <p:cNvPr id="9" name="Group 8"/>
          <p:cNvGrpSpPr/>
          <p:nvPr/>
        </p:nvGrpSpPr>
        <p:grpSpPr>
          <a:xfrm>
            <a:off x="10337064" y="1531991"/>
            <a:ext cx="1629741" cy="1139583"/>
            <a:chOff x="10090926" y="1711791"/>
            <a:chExt cx="1629741" cy="1139583"/>
          </a:xfrm>
        </p:grpSpPr>
        <p:pic>
          <p:nvPicPr>
            <p:cNvPr id="7" name="Picture 6"/>
            <p:cNvPicPr>
              <a:picLocks noChangeAspect="1"/>
            </p:cNvPicPr>
            <p:nvPr/>
          </p:nvPicPr>
          <p:blipFill>
            <a:blip r:embed="rId4"/>
            <a:stretch>
              <a:fillRect/>
            </a:stretch>
          </p:blipFill>
          <p:spPr>
            <a:xfrm>
              <a:off x="10090926" y="1711791"/>
              <a:ext cx="1458812" cy="1000252"/>
            </a:xfrm>
            <a:prstGeom prst="rect">
              <a:avLst/>
            </a:prstGeom>
            <a:ln>
              <a:solidFill>
                <a:srgbClr val="003F5E"/>
              </a:solidFill>
            </a:ln>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02371" y="2329368"/>
              <a:ext cx="418296" cy="522006"/>
            </a:xfrm>
            <a:prstGeom prst="rect">
              <a:avLst/>
            </a:prstGeom>
          </p:spPr>
        </p:pic>
      </p:grpSp>
      <p:pic>
        <p:nvPicPr>
          <p:cNvPr id="10" name="Picture 9"/>
          <p:cNvPicPr>
            <a:picLocks noChangeAspect="1"/>
          </p:cNvPicPr>
          <p:nvPr/>
        </p:nvPicPr>
        <p:blipFill>
          <a:blip r:embed="rId6"/>
          <a:stretch>
            <a:fillRect/>
          </a:stretch>
        </p:blipFill>
        <p:spPr>
          <a:xfrm>
            <a:off x="10539562" y="2149568"/>
            <a:ext cx="960068" cy="1281482"/>
          </a:xfrm>
          <a:prstGeom prst="rect">
            <a:avLst/>
          </a:prstGeom>
          <a:ln>
            <a:solidFill>
              <a:srgbClr val="003F5E"/>
            </a:solidFill>
          </a:ln>
          <a:effectLst>
            <a:glow rad="101600">
              <a:srgbClr val="003F5E">
                <a:alpha val="60000"/>
              </a:srgbClr>
            </a:glow>
          </a:effectLst>
        </p:spPr>
      </p:pic>
      <p:sp>
        <p:nvSpPr>
          <p:cNvPr id="11" name="Rectangle 10"/>
          <p:cNvSpPr/>
          <p:nvPr/>
        </p:nvSpPr>
        <p:spPr>
          <a:xfrm>
            <a:off x="444502" y="1439332"/>
            <a:ext cx="11643030" cy="213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455646" y="3710615"/>
            <a:ext cx="11643030" cy="1815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603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Attribute Authority operational security</a:t>
            </a:r>
            <a:endParaRPr lang="en-US" dirty="0"/>
          </a:p>
        </p:txBody>
      </p:sp>
      <p:sp>
        <p:nvSpPr>
          <p:cNvPr id="8" name="Text Placeholder 7"/>
          <p:cNvSpPr>
            <a:spLocks noGrp="1"/>
          </p:cNvSpPr>
          <p:nvPr>
            <p:ph type="body" idx="1"/>
          </p:nvPr>
        </p:nvSpPr>
        <p:spPr/>
        <p:txBody>
          <a:bodyPr/>
          <a:lstStyle/>
          <a:p>
            <a:r>
              <a:rPr lang="en-US" dirty="0" smtClean="0"/>
              <a:t>AARC-G071</a:t>
            </a:r>
          </a:p>
          <a:p>
            <a:r>
              <a:rPr lang="en-US" dirty="0" smtClean="0"/>
              <a:t>IGTF AAOPS </a:t>
            </a:r>
            <a:r>
              <a:rPr lang="en-US" dirty="0"/>
              <a:t>(https://www.eugridpma.org/guidelines/aaops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26</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687" y="2064326"/>
            <a:ext cx="1024344" cy="925513"/>
          </a:xfrm>
          <a:prstGeom prst="rect">
            <a:avLst/>
          </a:prstGeom>
        </p:spPr>
      </p:pic>
      <p:sp>
        <p:nvSpPr>
          <p:cNvPr id="2" name="Date Placeholder 1"/>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75133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Taking proper care of </a:t>
            </a:r>
            <a:r>
              <a:rPr lang="en-US" dirty="0" smtClean="0"/>
              <a:t>trust </a:t>
            </a:r>
            <a:r>
              <a:rPr lang="en-US" dirty="0" smtClean="0"/>
              <a:t>sources</a:t>
            </a:r>
            <a:endParaRPr lang="en-GB" dirty="0"/>
          </a:p>
        </p:txBody>
      </p:sp>
      <p:sp>
        <p:nvSpPr>
          <p:cNvPr id="8" name="Content Placeholder 7"/>
          <p:cNvSpPr>
            <a:spLocks noGrp="1"/>
          </p:cNvSpPr>
          <p:nvPr>
            <p:ph idx="1"/>
          </p:nvPr>
        </p:nvSpPr>
        <p:spPr>
          <a:xfrm>
            <a:off x="7199948" y="1456441"/>
            <a:ext cx="4611052" cy="3047999"/>
          </a:xfrm>
        </p:spPr>
        <p:txBody>
          <a:bodyPr>
            <a:normAutofit/>
          </a:bodyPr>
          <a:lstStyle/>
          <a:p>
            <a:pPr marL="0" indent="0">
              <a:buNone/>
            </a:pPr>
            <a:r>
              <a:rPr lang="en-US" dirty="0" smtClean="0"/>
              <a:t>The AAI relies also on other attribute sources, and on the hubs &amp; AARC Proxies </a:t>
            </a:r>
          </a:p>
          <a:p>
            <a:r>
              <a:rPr lang="en-US" dirty="0" smtClean="0"/>
              <a:t>only generic guidance</a:t>
            </a:r>
          </a:p>
          <a:p>
            <a:r>
              <a:rPr lang="en-US" dirty="0" smtClean="0"/>
              <a:t>proxies fully hide ID source</a:t>
            </a:r>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27</a:t>
            </a:fld>
            <a:endParaRPr lang="en-GB"/>
          </a:p>
        </p:txBody>
      </p:sp>
      <p:pic>
        <p:nvPicPr>
          <p:cNvPr id="9" name="Picture 8"/>
          <p:cNvPicPr>
            <a:picLocks noChangeAspect="1"/>
          </p:cNvPicPr>
          <p:nvPr/>
        </p:nvPicPr>
        <p:blipFill>
          <a:blip r:embed="rId2"/>
          <a:stretch>
            <a:fillRect/>
          </a:stretch>
        </p:blipFill>
        <p:spPr>
          <a:xfrm>
            <a:off x="3876897" y="2406487"/>
            <a:ext cx="2924564" cy="3991340"/>
          </a:xfrm>
          <a:prstGeom prst="rect">
            <a:avLst/>
          </a:prstGeom>
          <a:ln>
            <a:solidFill>
              <a:srgbClr val="000000"/>
            </a:solidFill>
          </a:ln>
        </p:spPr>
      </p:pic>
      <p:sp>
        <p:nvSpPr>
          <p:cNvPr id="10" name="Content Placeholder 7"/>
          <p:cNvSpPr txBox="1">
            <a:spLocks/>
          </p:cNvSpPr>
          <p:nvPr/>
        </p:nvSpPr>
        <p:spPr>
          <a:xfrm>
            <a:off x="609600" y="1484413"/>
            <a:ext cx="4343400" cy="3047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Protections for (IGTF) identity providers are known and documented</a:t>
            </a:r>
          </a:p>
          <a:p>
            <a:r>
              <a:rPr lang="en-US" dirty="0" smtClean="0"/>
              <a:t>RFC3647</a:t>
            </a:r>
          </a:p>
          <a:p>
            <a:r>
              <a:rPr lang="en-US" dirty="0" smtClean="0"/>
              <a:t>IGTF Guidelines</a:t>
            </a:r>
          </a:p>
          <a:p>
            <a:r>
              <a:rPr lang="en-US" dirty="0" smtClean="0"/>
              <a:t>Technical profiles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4101" y="4073356"/>
            <a:ext cx="3485408" cy="2644960"/>
          </a:xfrm>
          <a:prstGeom prst="rect">
            <a:avLst/>
          </a:prstGeom>
          <a:ln>
            <a:solidFill>
              <a:srgbClr val="000000"/>
            </a:solidFill>
          </a:ln>
        </p:spPr>
      </p:pic>
      <p:sp>
        <p:nvSpPr>
          <p:cNvPr id="2" name="Date Placeholder 1"/>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1121207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28</a:t>
            </a:fld>
            <a:endParaRPr lang="en-GB"/>
          </a:p>
        </p:txBody>
      </p:sp>
      <p:sp>
        <p:nvSpPr>
          <p:cNvPr id="4" name="Title 3"/>
          <p:cNvSpPr>
            <a:spLocks noGrp="1"/>
          </p:cNvSpPr>
          <p:nvPr>
            <p:ph type="title"/>
          </p:nvPr>
        </p:nvSpPr>
        <p:spPr/>
        <p:txBody>
          <a:bodyPr>
            <a:normAutofit fontScale="90000"/>
          </a:bodyPr>
          <a:lstStyle/>
          <a:p>
            <a:r>
              <a:rPr lang="en-GB" dirty="0" smtClean="0"/>
              <a:t>Operational guideline landscape for - proxy or source - AAI components</a:t>
            </a:r>
            <a:endParaRPr lang="en-GB" dirty="0"/>
          </a:p>
        </p:txBody>
      </p:sp>
      <p:pic>
        <p:nvPicPr>
          <p:cNvPr id="9" name="Picture 8"/>
          <p:cNvPicPr>
            <a:picLocks noChangeAspect="1"/>
          </p:cNvPicPr>
          <p:nvPr/>
        </p:nvPicPr>
        <p:blipFill>
          <a:blip r:embed="rId2"/>
          <a:stretch>
            <a:fillRect/>
          </a:stretch>
        </p:blipFill>
        <p:spPr>
          <a:xfrm>
            <a:off x="2416095" y="1830973"/>
            <a:ext cx="5691187" cy="4446001"/>
          </a:xfrm>
          <a:prstGeom prst="rect">
            <a:avLst/>
          </a:prstGeom>
        </p:spPr>
      </p:pic>
      <p:sp>
        <p:nvSpPr>
          <p:cNvPr id="10" name="Rounded Rectangular Callout 9"/>
          <p:cNvSpPr/>
          <p:nvPr/>
        </p:nvSpPr>
        <p:spPr>
          <a:xfrm>
            <a:off x="8558211" y="1400211"/>
            <a:ext cx="3367089" cy="1962113"/>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Authentication/identity sources</a:t>
            </a:r>
          </a:p>
          <a:p>
            <a:r>
              <a:rPr lang="en-GB" dirty="0" smtClean="0">
                <a:solidFill>
                  <a:srgbClr val="003F5E"/>
                </a:solidFill>
              </a:rPr>
              <a:t>Sirtfi</a:t>
            </a:r>
            <a:endParaRPr lang="en-GB" dirty="0">
              <a:solidFill>
                <a:srgbClr val="003F5E"/>
              </a:solidFill>
            </a:endParaRPr>
          </a:p>
          <a:p>
            <a:r>
              <a:rPr lang="en-GB" dirty="0" smtClean="0">
                <a:solidFill>
                  <a:srgbClr val="003F5E"/>
                </a:solidFill>
              </a:rPr>
              <a:t>(eduGAIN) baselining, RAF</a:t>
            </a:r>
          </a:p>
          <a:p>
            <a:r>
              <a:rPr lang="en-GB" dirty="0" smtClean="0">
                <a:solidFill>
                  <a:srgbClr val="003F5E"/>
                </a:solidFill>
              </a:rPr>
              <a:t>IGTF AP Profiles</a:t>
            </a:r>
          </a:p>
          <a:p>
            <a:r>
              <a:rPr lang="en-GB" dirty="0" smtClean="0">
                <a:solidFill>
                  <a:srgbClr val="003F5E"/>
                </a:solidFill>
              </a:rPr>
              <a:t>NIST SP800-63</a:t>
            </a:r>
          </a:p>
          <a:p>
            <a:r>
              <a:rPr lang="en-GB" dirty="0" smtClean="0">
                <a:solidFill>
                  <a:srgbClr val="003F5E"/>
                </a:solidFill>
              </a:rPr>
              <a:t>eduGAIN sec. team workflow</a:t>
            </a:r>
          </a:p>
        </p:txBody>
      </p:sp>
      <p:sp>
        <p:nvSpPr>
          <p:cNvPr id="11" name="Rounded Rectangular Callout 10"/>
          <p:cNvSpPr/>
          <p:nvPr/>
        </p:nvSpPr>
        <p:spPr>
          <a:xfrm>
            <a:off x="1481136" y="1598723"/>
            <a:ext cx="1709739" cy="1152488"/>
          </a:xfrm>
          <a:prstGeom prst="wedgeRoundRectCallout">
            <a:avLst>
              <a:gd name="adj1" fmla="val 70944"/>
              <a:gd name="adj2" fmla="val 4096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3F5E"/>
                </a:solidFill>
              </a:rPr>
              <a:t>RFC6238/4226</a:t>
            </a:r>
            <a:br>
              <a:rPr lang="en-GB" dirty="0" smtClean="0">
                <a:solidFill>
                  <a:srgbClr val="003F5E"/>
                </a:solidFill>
              </a:rPr>
            </a:br>
            <a:r>
              <a:rPr lang="en-GB" dirty="0" smtClean="0">
                <a:solidFill>
                  <a:srgbClr val="003F5E"/>
                </a:solidFill>
              </a:rPr>
              <a:t>FIPS140</a:t>
            </a:r>
          </a:p>
          <a:p>
            <a:r>
              <a:rPr lang="en-GB" dirty="0" smtClean="0">
                <a:solidFill>
                  <a:srgbClr val="003F5E"/>
                </a:solidFill>
              </a:rPr>
              <a:t>NISTSP800-53</a:t>
            </a:r>
          </a:p>
        </p:txBody>
      </p:sp>
      <p:sp>
        <p:nvSpPr>
          <p:cNvPr id="12" name="Rounded Rectangular Callout 11"/>
          <p:cNvSpPr/>
          <p:nvPr/>
        </p:nvSpPr>
        <p:spPr>
          <a:xfrm>
            <a:off x="8205786" y="4543462"/>
            <a:ext cx="3367089" cy="1549510"/>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Service provider operations</a:t>
            </a:r>
          </a:p>
          <a:p>
            <a:r>
              <a:rPr lang="en-GB" dirty="0" smtClean="0">
                <a:solidFill>
                  <a:srgbClr val="003F5E"/>
                </a:solidFill>
              </a:rPr>
              <a:t>ISO27k</a:t>
            </a:r>
          </a:p>
          <a:p>
            <a:r>
              <a:rPr lang="en-GB" dirty="0" smtClean="0">
                <a:solidFill>
                  <a:srgbClr val="003F5E"/>
                </a:solidFill>
              </a:rPr>
              <a:t>Sirtfi</a:t>
            </a:r>
          </a:p>
          <a:p>
            <a:r>
              <a:rPr lang="en-GB" dirty="0" smtClean="0">
                <a:solidFill>
                  <a:srgbClr val="003F5E"/>
                </a:solidFill>
              </a:rPr>
              <a:t>Infrastructure response plans</a:t>
            </a:r>
            <a:endParaRPr lang="en-GB" dirty="0">
              <a:solidFill>
                <a:srgbClr val="003F5E"/>
              </a:solidFill>
            </a:endParaRPr>
          </a:p>
        </p:txBody>
      </p:sp>
      <p:sp>
        <p:nvSpPr>
          <p:cNvPr id="13" name="Rounded Rectangular Callout 12"/>
          <p:cNvSpPr/>
          <p:nvPr/>
        </p:nvSpPr>
        <p:spPr>
          <a:xfrm>
            <a:off x="466566" y="3789171"/>
            <a:ext cx="2997200" cy="1001146"/>
          </a:xfrm>
          <a:prstGeom prst="wedgeRoundRectCallout">
            <a:avLst>
              <a:gd name="adj1" fmla="val 107176"/>
              <a:gd name="adj2" fmla="val 34640"/>
              <a:gd name="adj3" fmla="val 16667"/>
            </a:avLst>
          </a:prstGeom>
          <a:solidFill>
            <a:srgbClr val="FFFFFF"/>
          </a:solidFill>
          <a:ln>
            <a:solidFill>
              <a:srgbClr val="003F5E"/>
            </a:solidFill>
          </a:ln>
          <a:effectLst>
            <a:glow rad="101600">
              <a:srgbClr val="0C3959">
                <a:alpha val="30196"/>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6791C"/>
                </a:solidFill>
              </a:rPr>
              <a:t>Ephemeral credentials</a:t>
            </a:r>
          </a:p>
          <a:p>
            <a:pPr marL="285750" indent="-285750">
              <a:buFont typeface="Arial" panose="020B0604020202020204" pitchFamily="34" charset="0"/>
              <a:buChar char="•"/>
            </a:pPr>
            <a:r>
              <a:rPr lang="en-US" dirty="0" smtClean="0">
                <a:solidFill>
                  <a:srgbClr val="003F5E"/>
                </a:solidFill>
              </a:rPr>
              <a:t>trusted credential stores</a:t>
            </a:r>
          </a:p>
          <a:p>
            <a:pPr marL="285750" indent="-285750">
              <a:buFont typeface="Arial" panose="020B0604020202020204" pitchFamily="34" charset="0"/>
              <a:buChar char="•"/>
            </a:pPr>
            <a:r>
              <a:rPr lang="en-US" dirty="0" smtClean="0">
                <a:solidFill>
                  <a:srgbClr val="003F5E"/>
                </a:solidFill>
              </a:rPr>
              <a:t>protection at rest</a:t>
            </a:r>
            <a:endParaRPr lang="en-GB" dirty="0">
              <a:solidFill>
                <a:srgbClr val="003F5E"/>
              </a:solidFill>
            </a:endParaRPr>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2" name="Date Placeholder 1"/>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3434660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419617"/>
            <a:ext cx="5344772" cy="405597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29</a:t>
            </a:fld>
            <a:endParaRPr lang="en-GB"/>
          </a:p>
        </p:txBody>
      </p:sp>
      <p:sp>
        <p:nvSpPr>
          <p:cNvPr id="5" name="Title 4"/>
          <p:cNvSpPr>
            <a:spLocks noGrp="1"/>
          </p:cNvSpPr>
          <p:nvPr>
            <p:ph type="title"/>
          </p:nvPr>
        </p:nvSpPr>
        <p:spPr/>
        <p:txBody>
          <a:bodyPr>
            <a:normAutofit fontScale="90000"/>
          </a:bodyPr>
          <a:lstStyle/>
          <a:p>
            <a:r>
              <a:rPr lang="en-US" dirty="0" smtClean="0"/>
              <a:t>Trust and security in the BPA beyond </a:t>
            </a:r>
            <a:r>
              <a:rPr lang="en-US" dirty="0" err="1" smtClean="0"/>
              <a:t>IdPs</a:t>
            </a:r>
            <a:r>
              <a:rPr lang="en-US" dirty="0" smtClean="0"/>
              <a:t> and SPs</a:t>
            </a:r>
            <a:endParaRPr lang="en-GB" dirty="0"/>
          </a:p>
        </p:txBody>
      </p:sp>
      <p:sp>
        <p:nvSpPr>
          <p:cNvPr id="8" name="Rounded Rectangular Callout 7"/>
          <p:cNvSpPr/>
          <p:nvPr/>
        </p:nvSpPr>
        <p:spPr>
          <a:xfrm>
            <a:off x="1565030" y="1681914"/>
            <a:ext cx="3008250" cy="2445308"/>
          </a:xfrm>
          <a:prstGeom prst="wedgeRoundRectCallout">
            <a:avLst>
              <a:gd name="adj1" fmla="val 161040"/>
              <a:gd name="adj2" fmla="val 26637"/>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57A1E"/>
              </a:solidFill>
            </a:endParaRPr>
          </a:p>
        </p:txBody>
      </p:sp>
      <p:sp>
        <p:nvSpPr>
          <p:cNvPr id="920" name="Rounded Rectangular Callout 919"/>
          <p:cNvSpPr/>
          <p:nvPr/>
        </p:nvSpPr>
        <p:spPr>
          <a:xfrm>
            <a:off x="1565030" y="1681914"/>
            <a:ext cx="3008250" cy="2445308"/>
          </a:xfrm>
          <a:prstGeom prst="wedgeRoundRectCallout">
            <a:avLst>
              <a:gd name="adj1" fmla="val 98622"/>
              <a:gd name="adj2" fmla="val 50168"/>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C3959"/>
                </a:solidFill>
              </a:rPr>
              <a:t>Community management and attribute authorities</a:t>
            </a:r>
          </a:p>
          <a:p>
            <a:pPr marL="285750" indent="-285750">
              <a:buFont typeface="Arial" panose="020B0604020202020204" pitchFamily="34" charset="0"/>
              <a:buChar char="•"/>
            </a:pPr>
            <a:r>
              <a:rPr lang="en-US" dirty="0" smtClean="0">
                <a:solidFill>
                  <a:srgbClr val="F57A1E"/>
                </a:solidFill>
              </a:rPr>
              <a:t>integrity of membership</a:t>
            </a:r>
          </a:p>
          <a:p>
            <a:pPr marL="285750" indent="-285750">
              <a:buFont typeface="Arial" panose="020B0604020202020204" pitchFamily="34" charset="0"/>
              <a:buChar char="•"/>
            </a:pPr>
            <a:r>
              <a:rPr lang="en-US" dirty="0" smtClean="0">
                <a:solidFill>
                  <a:srgbClr val="F57A1E"/>
                </a:solidFill>
              </a:rPr>
              <a:t>traceability</a:t>
            </a:r>
          </a:p>
          <a:p>
            <a:pPr marL="285750" indent="-285750">
              <a:buFont typeface="Arial" panose="020B0604020202020204" pitchFamily="34" charset="0"/>
              <a:buChar char="•"/>
            </a:pPr>
            <a:r>
              <a:rPr lang="en-US" dirty="0" smtClean="0">
                <a:solidFill>
                  <a:srgbClr val="F57A1E"/>
                </a:solidFill>
              </a:rPr>
              <a:t>site and service security</a:t>
            </a:r>
          </a:p>
          <a:p>
            <a:pPr marL="285750" indent="-285750">
              <a:buFont typeface="Arial" panose="020B0604020202020204" pitchFamily="34" charset="0"/>
              <a:buChar char="•"/>
            </a:pPr>
            <a:r>
              <a:rPr lang="en-US" dirty="0" smtClean="0">
                <a:solidFill>
                  <a:srgbClr val="F57A1E"/>
                </a:solidFill>
              </a:rPr>
              <a:t>protection on the network</a:t>
            </a:r>
          </a:p>
          <a:p>
            <a:pPr marL="285750" indent="-285750">
              <a:buFont typeface="Arial" panose="020B0604020202020204" pitchFamily="34" charset="0"/>
              <a:buChar char="•"/>
            </a:pPr>
            <a:r>
              <a:rPr lang="en-US" dirty="0" smtClean="0">
                <a:solidFill>
                  <a:srgbClr val="F57A1E"/>
                </a:solidFill>
              </a:rPr>
              <a:t>assertion integrity</a:t>
            </a:r>
            <a:endParaRPr lang="en-GB" dirty="0">
              <a:solidFill>
                <a:srgbClr val="F57A1E"/>
              </a:solidFill>
            </a:endParaRPr>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2" name="Date Placeholder 1"/>
          <p:cNvSpPr>
            <a:spLocks noGrp="1"/>
          </p:cNvSpPr>
          <p:nvPr>
            <p:ph type="dt" sz="half" idx="10"/>
          </p:nvPr>
        </p:nvSpPr>
        <p:spPr/>
        <p:txBody>
          <a:bodyPr/>
          <a:lstStyle/>
          <a:p>
            <a:r>
              <a:rPr lang="en-US" smtClean="0"/>
              <a:t>October 2024</a:t>
            </a:r>
            <a:endParaRPr lang="en-GB" dirty="0"/>
          </a:p>
        </p:txBody>
      </p:sp>
      <p:pic>
        <p:nvPicPr>
          <p:cNvPr id="10" name="Picture 9"/>
          <p:cNvPicPr>
            <a:picLocks noChangeAspect="1"/>
          </p:cNvPicPr>
          <p:nvPr/>
        </p:nvPicPr>
        <p:blipFill>
          <a:blip r:embed="rId3"/>
          <a:stretch>
            <a:fillRect/>
          </a:stretch>
        </p:blipFill>
        <p:spPr>
          <a:xfrm>
            <a:off x="9334991" y="3594347"/>
            <a:ext cx="2593855" cy="2755784"/>
          </a:xfrm>
          <a:prstGeom prst="rect">
            <a:avLst/>
          </a:prstGeom>
          <a:effectLst>
            <a:glow rad="101600">
              <a:srgbClr val="003F5E">
                <a:alpha val="60000"/>
              </a:srgbClr>
            </a:glow>
          </a:effectLst>
        </p:spPr>
      </p:pic>
      <p:sp>
        <p:nvSpPr>
          <p:cNvPr id="12" name="Content Placeholder 1"/>
          <p:cNvSpPr txBox="1">
            <a:spLocks/>
          </p:cNvSpPr>
          <p:nvPr/>
        </p:nvSpPr>
        <p:spPr>
          <a:xfrm>
            <a:off x="757450" y="4391498"/>
            <a:ext cx="4985428" cy="1925658"/>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smtClean="0"/>
              <a:t>AARC-G071: Structured around concept of </a:t>
            </a:r>
            <a:br>
              <a:rPr lang="en-US" sz="1800" dirty="0" smtClean="0"/>
            </a:br>
            <a:r>
              <a:rPr lang="en-US" sz="1800" dirty="0" smtClean="0"/>
              <a:t>“</a:t>
            </a:r>
            <a:r>
              <a:rPr lang="en-US" sz="1800" b="1" dirty="0" smtClean="0"/>
              <a:t>AA Operators</a:t>
            </a:r>
            <a:r>
              <a:rPr lang="en-US" sz="1800" dirty="0" smtClean="0"/>
              <a:t>” operating “</a:t>
            </a:r>
            <a:r>
              <a:rPr lang="en-US" sz="1800" b="1" dirty="0" smtClean="0"/>
              <a:t>Attribute Authorities</a:t>
            </a:r>
            <a:r>
              <a:rPr lang="en-US" sz="1800" dirty="0" smtClean="0"/>
              <a:t>” </a:t>
            </a:r>
          </a:p>
          <a:p>
            <a:pPr marL="0" indent="0" algn="ctr">
              <a:buFont typeface="Arial" pitchFamily="34" charset="0"/>
              <a:buNone/>
            </a:pPr>
            <a:r>
              <a:rPr lang="en-US" sz="1800" dirty="0" smtClean="0"/>
              <a:t>(technological entities or proxies), </a:t>
            </a:r>
          </a:p>
          <a:p>
            <a:pPr marL="0" indent="0" algn="ctr">
              <a:buFont typeface="Arial" pitchFamily="34" charset="0"/>
              <a:buNone/>
            </a:pPr>
            <a:r>
              <a:rPr lang="en-US" sz="1800" dirty="0" smtClean="0"/>
              <a:t>on behalf of, one or more, </a:t>
            </a:r>
            <a:r>
              <a:rPr lang="en-US" sz="1800" b="1" dirty="0" smtClean="0"/>
              <a:t>Communities</a:t>
            </a:r>
            <a:r>
              <a:rPr lang="en-US" sz="1800" dirty="0" smtClean="0"/>
              <a:t>, </a:t>
            </a:r>
            <a:br>
              <a:rPr lang="en-US" sz="1800" dirty="0" smtClean="0"/>
            </a:br>
            <a:r>
              <a:rPr lang="en-US" sz="1800" dirty="0" smtClean="0"/>
              <a:t>that are trusted by </a:t>
            </a:r>
            <a:r>
              <a:rPr lang="en-US" sz="1800" b="1" dirty="0" smtClean="0"/>
              <a:t>Relying Parties</a:t>
            </a:r>
          </a:p>
        </p:txBody>
      </p:sp>
    </p:spTree>
    <p:extLst>
      <p:ext uri="{BB962C8B-B14F-4D97-AF65-F5344CB8AC3E}">
        <p14:creationId xmlns:p14="http://schemas.microsoft.com/office/powerpoint/2010/main" val="173323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EMEA area membership evolution</a:t>
            </a:r>
            <a:endParaRPr lang="en-GB" dirty="0"/>
          </a:p>
        </p:txBody>
      </p:sp>
      <p:sp>
        <p:nvSpPr>
          <p:cNvPr id="3" name="Content Placeholder 2"/>
          <p:cNvSpPr>
            <a:spLocks noGrp="1"/>
          </p:cNvSpPr>
          <p:nvPr>
            <p:ph idx="1"/>
          </p:nvPr>
        </p:nvSpPr>
        <p:spPr>
          <a:xfrm>
            <a:off x="609600" y="1524000"/>
            <a:ext cx="10972800" cy="5029199"/>
          </a:xfrm>
        </p:spPr>
        <p:txBody>
          <a:bodyPr>
            <a:normAutofit/>
          </a:bodyPr>
          <a:lstStyle/>
          <a:p>
            <a:r>
              <a:rPr lang="en-GB" dirty="0" smtClean="0"/>
              <a:t>Europe</a:t>
            </a:r>
            <a:r>
              <a:rPr lang="en-GB" baseline="30000" dirty="0" smtClean="0"/>
              <a:t>+</a:t>
            </a:r>
            <a:r>
              <a:rPr lang="en-GB" dirty="0" smtClean="0"/>
              <a:t>: GEANT TCS, and CZ</a:t>
            </a:r>
            <a:r>
              <a:rPr lang="en-GB" dirty="0"/>
              <a:t>, DE, </a:t>
            </a:r>
            <a:r>
              <a:rPr lang="en-GB" dirty="0" smtClean="0"/>
              <a:t>DK(+FI+IS+NO+SE), FR</a:t>
            </a:r>
            <a:r>
              <a:rPr lang="en-GB" dirty="0"/>
              <a:t>, GR, HR</a:t>
            </a:r>
            <a:r>
              <a:rPr lang="en-GB" dirty="0" smtClean="0"/>
              <a:t>, NL</a:t>
            </a:r>
            <a:r>
              <a:rPr lang="en-GB" dirty="0"/>
              <a:t>, PL, </a:t>
            </a:r>
            <a:r>
              <a:rPr lang="en-GB" dirty="0" smtClean="0"/>
              <a:t>RO</a:t>
            </a:r>
            <a:r>
              <a:rPr lang="en-GB" dirty="0"/>
              <a:t>, </a:t>
            </a:r>
            <a:r>
              <a:rPr lang="en-GB" dirty="0" smtClean="0"/>
              <a:t>SI</a:t>
            </a:r>
            <a:r>
              <a:rPr lang="en-GB" dirty="0"/>
              <a:t>, </a:t>
            </a:r>
            <a:r>
              <a:rPr lang="en-GB" dirty="0" smtClean="0"/>
              <a:t>SK; AM, MD</a:t>
            </a:r>
            <a:r>
              <a:rPr lang="en-GB" dirty="0"/>
              <a:t>, ME, MK, </a:t>
            </a:r>
            <a:r>
              <a:rPr lang="en-GB" dirty="0" smtClean="0"/>
              <a:t>RS</a:t>
            </a:r>
            <a:r>
              <a:rPr lang="en-GB" dirty="0"/>
              <a:t>, </a:t>
            </a:r>
            <a:r>
              <a:rPr lang="en-GB" dirty="0" smtClean="0"/>
              <a:t>RU, </a:t>
            </a:r>
            <a:r>
              <a:rPr lang="en-GB" dirty="0"/>
              <a:t>TR, </a:t>
            </a:r>
            <a:r>
              <a:rPr lang="en-GB" dirty="0" smtClean="0"/>
              <a:t>UA, UK</a:t>
            </a:r>
          </a:p>
          <a:p>
            <a:r>
              <a:rPr lang="en-GB" dirty="0" smtClean="0"/>
              <a:t>Middle East: IR, PK</a:t>
            </a:r>
            <a:endParaRPr lang="en-GB" dirty="0"/>
          </a:p>
          <a:p>
            <a:r>
              <a:rPr lang="en-GB" dirty="0"/>
              <a:t>Africa: </a:t>
            </a:r>
            <a:r>
              <a:rPr lang="en-GB" dirty="0" smtClean="0"/>
              <a:t>DZ, KE, MA</a:t>
            </a:r>
          </a:p>
          <a:p>
            <a:r>
              <a:rPr lang="en-GB" dirty="0" smtClean="0"/>
              <a:t>CERN, RCauth.eu</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8501" y="580639"/>
            <a:ext cx="1238124" cy="530998"/>
          </a:xfrm>
          <a:prstGeom prst="rect">
            <a:avLst/>
          </a:prstGeom>
        </p:spPr>
      </p:pic>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4" name="Date Placeholder 3"/>
          <p:cNvSpPr>
            <a:spLocks noGrp="1"/>
          </p:cNvSpPr>
          <p:nvPr>
            <p:ph type="dt" sz="half" idx="10"/>
          </p:nvPr>
        </p:nvSpPr>
        <p:spPr/>
        <p:txBody>
          <a:bodyPr/>
          <a:lstStyle/>
          <a:p>
            <a:r>
              <a:rPr lang="en-US" smtClean="0"/>
              <a:t>October 2024</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325137"/>
            <a:ext cx="6817425" cy="4532863"/>
          </a:xfrm>
          <a:prstGeom prst="rect">
            <a:avLst/>
          </a:prstGeom>
        </p:spPr>
      </p:pic>
      <p:sp>
        <p:nvSpPr>
          <p:cNvPr id="7" name="Slide Number Placeholder 6"/>
          <p:cNvSpPr>
            <a:spLocks noGrp="1"/>
          </p:cNvSpPr>
          <p:nvPr>
            <p:ph type="sldNum" sz="quarter" idx="12"/>
          </p:nvPr>
        </p:nvSpPr>
        <p:spPr/>
        <p:txBody>
          <a:bodyPr/>
          <a:lstStyle/>
          <a:p>
            <a:fld id="{A423C6C7-C0F9-497B-BEFB-D2FC0D2E643A}" type="slidenum">
              <a:rPr lang="en-GB" smtClean="0"/>
              <a:t>3</a:t>
            </a:fld>
            <a:endParaRPr lang="en-GB"/>
          </a:p>
        </p:txBody>
      </p:sp>
    </p:spTree>
    <p:extLst>
      <p:ext uri="{BB962C8B-B14F-4D97-AF65-F5344CB8AC3E}">
        <p14:creationId xmlns:p14="http://schemas.microsoft.com/office/powerpoint/2010/main" val="3734206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637607"/>
            <a:ext cx="10909300" cy="4539359"/>
          </a:xfrm>
        </p:spPr>
        <p:txBody>
          <a:bodyPr>
            <a:normAutofit/>
          </a:bodyPr>
          <a:lstStyle/>
          <a:p>
            <a:pPr marL="457200" indent="-457200">
              <a:buFont typeface="+mj-lt"/>
              <a:buAutoNum type="arabicPeriod"/>
            </a:pPr>
            <a:r>
              <a:rPr lang="en-GB" sz="2400" dirty="0" smtClean="0"/>
              <a:t>Major RPs and Infrastructures reviewed it based on current use cases and models</a:t>
            </a:r>
          </a:p>
          <a:p>
            <a:pPr marL="457200" indent="-457200">
              <a:buFont typeface="+mj-lt"/>
              <a:buAutoNum type="arabicPeriod"/>
            </a:pPr>
            <a:r>
              <a:rPr lang="en-GB" sz="2400" dirty="0" smtClean="0"/>
              <a:t>Guideline aimed at both Infrastructure and Community use cases</a:t>
            </a:r>
          </a:p>
          <a:p>
            <a:pPr marL="457200" indent="-457200">
              <a:buFont typeface="+mj-lt"/>
              <a:buAutoNum type="arabicPeriod"/>
            </a:pPr>
            <a:r>
              <a:rPr lang="en-GB" sz="2400" dirty="0" smtClean="0"/>
              <a:t>Useful input to e.g. ‘EOSC’ connected proxies as a good practice guideline </a:t>
            </a:r>
          </a:p>
          <a:p>
            <a:pPr marL="457200" indent="-457200">
              <a:buFont typeface="+mj-lt"/>
              <a:buAutoNum type="arabicPeriod"/>
            </a:pPr>
            <a:r>
              <a:rPr lang="en-GB" sz="2400" dirty="0" smtClean="0"/>
              <a:t>Assessment or review process is separate – could be IGTF or an RP consortium, </a:t>
            </a:r>
            <a:br>
              <a:rPr lang="en-GB" sz="2400" dirty="0" smtClean="0"/>
            </a:br>
            <a:r>
              <a:rPr lang="en-GB" sz="2400" dirty="0" smtClean="0"/>
              <a:t>but does state what needs to be logged and saved to do a (self) assessment</a:t>
            </a:r>
          </a:p>
        </p:txBody>
      </p:sp>
      <p:sp>
        <p:nvSpPr>
          <p:cNvPr id="3" name="Slide Number Placeholder 2"/>
          <p:cNvSpPr>
            <a:spLocks noGrp="1"/>
          </p:cNvSpPr>
          <p:nvPr>
            <p:ph type="sldNum" sz="quarter" idx="12"/>
          </p:nvPr>
        </p:nvSpPr>
        <p:spPr/>
        <p:txBody>
          <a:bodyPr/>
          <a:lstStyle/>
          <a:p>
            <a:fld id="{6F576E6A-F32A-4612-884C-86870357C6B4}" type="slidenum">
              <a:rPr lang="en-GB" smtClean="0"/>
              <a:pPr/>
              <a:t>30</a:t>
            </a:fld>
            <a:endParaRPr lang="en-GB"/>
          </a:p>
        </p:txBody>
      </p:sp>
      <p:sp>
        <p:nvSpPr>
          <p:cNvPr id="4" name="Title 3"/>
          <p:cNvSpPr>
            <a:spLocks noGrp="1"/>
          </p:cNvSpPr>
          <p:nvPr>
            <p:ph type="title"/>
          </p:nvPr>
        </p:nvSpPr>
        <p:spPr/>
        <p:txBody>
          <a:bodyPr>
            <a:normAutofit fontScale="90000"/>
          </a:bodyPr>
          <a:lstStyle/>
          <a:p>
            <a:r>
              <a:rPr lang="en-GB" dirty="0" smtClean="0"/>
              <a:t>Implementing the AA Operations Security guidelines</a:t>
            </a:r>
            <a:endParaRPr lang="en-GB" dirty="0"/>
          </a:p>
        </p:txBody>
      </p:sp>
      <p:sp>
        <p:nvSpPr>
          <p:cNvPr id="6" name="Rectangle 5"/>
          <p:cNvSpPr/>
          <p:nvPr/>
        </p:nvSpPr>
        <p:spPr>
          <a:xfrm>
            <a:off x="2011581" y="3797302"/>
            <a:ext cx="7775142" cy="523220"/>
          </a:xfrm>
          <a:prstGeom prst="rect">
            <a:avLst/>
          </a:prstGeom>
        </p:spPr>
        <p:txBody>
          <a:bodyPr wrap="none">
            <a:spAutoFit/>
          </a:bodyPr>
          <a:lstStyle/>
          <a:p>
            <a:r>
              <a:rPr lang="en-GB" sz="2800" b="1" dirty="0">
                <a:solidFill>
                  <a:srgbClr val="F6791C"/>
                </a:solidFill>
              </a:rPr>
              <a:t>https</a:t>
            </a:r>
            <a:r>
              <a:rPr lang="en-GB" sz="2800" b="1" dirty="0" smtClean="0">
                <a:solidFill>
                  <a:srgbClr val="F6791C"/>
                </a:solidFill>
              </a:rPr>
              <a:t>://aarc-community.org/guidelines/aarc-g071/</a:t>
            </a:r>
            <a:endParaRPr lang="en-GB" sz="2800" b="1" dirty="0">
              <a:solidFill>
                <a:srgbClr val="F6791C"/>
              </a:solidFill>
            </a:endParaRPr>
          </a:p>
        </p:txBody>
      </p:sp>
      <p:sp>
        <p:nvSpPr>
          <p:cNvPr id="9" name="Footer Placeholder 8"/>
          <p:cNvSpPr>
            <a:spLocks noGrp="1"/>
          </p:cNvSpPr>
          <p:nvPr>
            <p:ph type="ftr" sz="quarter" idx="11"/>
          </p:nvPr>
        </p:nvSpPr>
        <p:spPr/>
        <p:txBody>
          <a:bodyPr/>
          <a:lstStyle/>
          <a:p>
            <a:r>
              <a:rPr lang="en-US" smtClean="0"/>
              <a:t>European developments - TAGPMA</a:t>
            </a:r>
            <a:endParaRPr lang="en-GB" dirty="0"/>
          </a:p>
        </p:txBody>
      </p:sp>
      <p:pic>
        <p:nvPicPr>
          <p:cNvPr id="10" name="Picture 9"/>
          <p:cNvPicPr>
            <a:picLocks noChangeAspect="1"/>
          </p:cNvPicPr>
          <p:nvPr/>
        </p:nvPicPr>
        <p:blipFill>
          <a:blip r:embed="rId2"/>
          <a:stretch>
            <a:fillRect/>
          </a:stretch>
        </p:blipFill>
        <p:spPr>
          <a:xfrm>
            <a:off x="1568819" y="4430506"/>
            <a:ext cx="9054361" cy="2254727"/>
          </a:xfrm>
          <a:prstGeom prst="rect">
            <a:avLst/>
          </a:prstGeom>
        </p:spPr>
      </p:pic>
      <p:sp>
        <p:nvSpPr>
          <p:cNvPr id="5" name="Date Placeholder 4"/>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4250972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G071 self-assessment process</a:t>
            </a:r>
            <a:endParaRPr lang="en-GB" dirty="0"/>
          </a:p>
        </p:txBody>
      </p:sp>
      <p:sp>
        <p:nvSpPr>
          <p:cNvPr id="3" name="Content Placeholder 2"/>
          <p:cNvSpPr>
            <a:spLocks noGrp="1"/>
          </p:cNvSpPr>
          <p:nvPr>
            <p:ph idx="1"/>
          </p:nvPr>
        </p:nvSpPr>
        <p:spPr>
          <a:xfrm>
            <a:off x="609600" y="1600201"/>
            <a:ext cx="10972800" cy="1219199"/>
          </a:xfrm>
        </p:spPr>
        <p:txBody>
          <a:bodyPr>
            <a:normAutofit/>
          </a:bodyPr>
          <a:lstStyle/>
          <a:p>
            <a:r>
              <a:rPr lang="en-GB" dirty="0" smtClean="0"/>
              <a:t>Self-assessment by WLCG, UK-IRIS, </a:t>
            </a:r>
            <a:r>
              <a:rPr lang="en-GB" dirty="0" err="1" smtClean="0"/>
              <a:t>eduTEAMS</a:t>
            </a:r>
            <a:r>
              <a:rPr lang="en-GB" dirty="0" smtClean="0"/>
              <a:t>, EGI </a:t>
            </a:r>
            <a:r>
              <a:rPr lang="en-GB" dirty="0" err="1" smtClean="0"/>
              <a:t>CheckIn</a:t>
            </a:r>
            <a:r>
              <a:rPr lang="en-GB" dirty="0" smtClean="0"/>
              <a:t>, SURF SRAM</a:t>
            </a:r>
          </a:p>
          <a:p>
            <a:r>
              <a:rPr lang="en-GB" dirty="0" smtClean="0"/>
              <a:t>mutual review also improves G071 guideline itself</a:t>
            </a:r>
            <a:endParaRPr lang="en-GB" dirty="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31</a:t>
            </a:fld>
            <a:endParaRPr lang="en-GB"/>
          </a:p>
        </p:txBody>
      </p:sp>
      <p:pic>
        <p:nvPicPr>
          <p:cNvPr id="6" name="Picture 5"/>
          <p:cNvPicPr>
            <a:picLocks noChangeAspect="1"/>
          </p:cNvPicPr>
          <p:nvPr/>
        </p:nvPicPr>
        <p:blipFill>
          <a:blip r:embed="rId2"/>
          <a:stretch>
            <a:fillRect/>
          </a:stretch>
        </p:blipFill>
        <p:spPr>
          <a:xfrm>
            <a:off x="990600" y="2622590"/>
            <a:ext cx="5920680" cy="3762336"/>
          </a:xfrm>
          <a:prstGeom prst="rect">
            <a:avLst/>
          </a:prstGeom>
        </p:spPr>
      </p:pic>
      <p:sp>
        <p:nvSpPr>
          <p:cNvPr id="8" name="TextBox 7"/>
          <p:cNvSpPr txBox="1"/>
          <p:nvPr/>
        </p:nvSpPr>
        <p:spPr>
          <a:xfrm>
            <a:off x="7787228" y="582777"/>
            <a:ext cx="3445701" cy="523220"/>
          </a:xfrm>
          <a:prstGeom prst="rect">
            <a:avLst/>
          </a:prstGeom>
          <a:noFill/>
        </p:spPr>
        <p:txBody>
          <a:bodyPr wrap="square" rtlCol="0">
            <a:spAutoFit/>
          </a:bodyPr>
          <a:lstStyle/>
          <a:p>
            <a:r>
              <a:rPr lang="en-GB" sz="2800" b="1" dirty="0">
                <a:solidFill>
                  <a:srgbClr val="004361"/>
                </a:solidFill>
              </a:rPr>
              <a:t>https://edu.nl/88dwf</a:t>
            </a:r>
          </a:p>
        </p:txBody>
      </p:sp>
      <p:sp>
        <p:nvSpPr>
          <p:cNvPr id="7" name="Date Placeholder 6"/>
          <p:cNvSpPr>
            <a:spLocks noGrp="1"/>
          </p:cNvSpPr>
          <p:nvPr>
            <p:ph type="dt" sz="half" idx="10"/>
          </p:nvPr>
        </p:nvSpPr>
        <p:spPr/>
        <p:txBody>
          <a:bodyPr/>
          <a:lstStyle/>
          <a:p>
            <a:r>
              <a:rPr lang="en-US" smtClean="0"/>
              <a:t>October 2024</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205" y="364938"/>
            <a:ext cx="768389" cy="958899"/>
          </a:xfrm>
          <a:prstGeom prst="rect">
            <a:avLst/>
          </a:prstGeom>
        </p:spPr>
      </p:pic>
      <p:pic>
        <p:nvPicPr>
          <p:cNvPr id="10" name="Picture 9"/>
          <p:cNvPicPr>
            <a:picLocks noChangeAspect="1"/>
          </p:cNvPicPr>
          <p:nvPr/>
        </p:nvPicPr>
        <p:blipFill>
          <a:blip r:embed="rId4"/>
          <a:stretch>
            <a:fillRect/>
          </a:stretch>
        </p:blipFill>
        <p:spPr>
          <a:xfrm>
            <a:off x="7344312" y="2622590"/>
            <a:ext cx="4462904" cy="4113925"/>
          </a:xfrm>
          <a:prstGeom prst="rect">
            <a:avLst/>
          </a:prstGeom>
          <a:ln>
            <a:solidFill>
              <a:srgbClr val="004361"/>
            </a:solidFill>
          </a:ln>
        </p:spPr>
      </p:pic>
    </p:spTree>
    <p:extLst>
      <p:ext uri="{BB962C8B-B14F-4D97-AF65-F5344CB8AC3E}">
        <p14:creationId xmlns:p14="http://schemas.microsoft.com/office/powerpoint/2010/main" val="1910193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Notice Management by Proxies</a:t>
            </a:r>
            <a:endParaRPr lang="en-GB" dirty="0"/>
          </a:p>
        </p:txBody>
      </p:sp>
      <p:sp>
        <p:nvSpPr>
          <p:cNvPr id="3" name="Text Placeholder 2"/>
          <p:cNvSpPr>
            <a:spLocks noGrp="1"/>
          </p:cNvSpPr>
          <p:nvPr>
            <p:ph type="body" idx="1"/>
          </p:nvPr>
        </p:nvSpPr>
        <p:spPr/>
        <p:txBody>
          <a:bodyPr/>
          <a:lstStyle/>
          <a:p>
            <a:r>
              <a:rPr lang="en-GB" dirty="0" smtClean="0"/>
              <a:t>AARC-G083</a:t>
            </a:r>
            <a:endParaRPr lang="en-GB" dirty="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32</a:t>
            </a:fld>
            <a:endParaRPr lang="en-GB"/>
          </a:p>
        </p:txBody>
      </p:sp>
      <p:sp>
        <p:nvSpPr>
          <p:cNvPr id="6" name="Date Placeholder 5"/>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728109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GB" dirty="0" smtClean="0"/>
              <a:t>With fewer clicks to more resources: AARC-G083</a:t>
            </a:r>
            <a:endParaRPr lang="en-GB" dirty="0"/>
          </a:p>
        </p:txBody>
      </p:sp>
      <p:sp>
        <p:nvSpPr>
          <p:cNvPr id="15" name="Content Placeholder 14"/>
          <p:cNvSpPr>
            <a:spLocks noGrp="1"/>
          </p:cNvSpPr>
          <p:nvPr>
            <p:ph idx="1"/>
          </p:nvPr>
        </p:nvSpPr>
        <p:spPr>
          <a:xfrm>
            <a:off x="609600" y="1417638"/>
            <a:ext cx="6858000" cy="4525963"/>
          </a:xfrm>
        </p:spPr>
        <p:txBody>
          <a:bodyPr>
            <a:normAutofit/>
          </a:bodyPr>
          <a:lstStyle/>
          <a:p>
            <a:pPr marL="0" indent="0" fontAlgn="base">
              <a:buNone/>
            </a:pPr>
            <a:r>
              <a:rPr lang="en-US" sz="2400" dirty="0" smtClean="0">
                <a:solidFill>
                  <a:schemeClr val="accent2"/>
                </a:solidFill>
              </a:rPr>
              <a:t>Users </a:t>
            </a:r>
            <a:r>
              <a:rPr lang="en-US" sz="2400" dirty="0">
                <a:solidFill>
                  <a:schemeClr val="accent2"/>
                </a:solidFill>
              </a:rPr>
              <a:t>should not click the same policy at many different places</a:t>
            </a:r>
          </a:p>
          <a:p>
            <a:pPr marL="0" indent="0" fontAlgn="base">
              <a:buNone/>
            </a:pPr>
            <a:r>
              <a:rPr lang="en-US" sz="2400" dirty="0">
                <a:solidFill>
                  <a:schemeClr val="accent2"/>
                </a:solidFill>
              </a:rPr>
              <a:t>Services should not require the user clicking </a:t>
            </a:r>
            <a:r>
              <a:rPr lang="en-US" sz="2400" dirty="0" smtClean="0">
                <a:solidFill>
                  <a:schemeClr val="accent2"/>
                </a:solidFill>
              </a:rPr>
              <a:t>(policy) </a:t>
            </a:r>
            <a:r>
              <a:rPr lang="en-US" sz="2400" dirty="0">
                <a:solidFill>
                  <a:schemeClr val="accent2"/>
                </a:solidFill>
              </a:rPr>
              <a:t>acceptance, since this will interrupt </a:t>
            </a:r>
            <a:r>
              <a:rPr lang="en-US" sz="2400" dirty="0" smtClean="0">
                <a:solidFill>
                  <a:schemeClr val="accent2"/>
                </a:solidFill>
              </a:rPr>
              <a:t>workflows</a:t>
            </a:r>
          </a:p>
          <a:p>
            <a:pPr marL="0" indent="0" fontAlgn="base">
              <a:buNone/>
            </a:pPr>
            <a:r>
              <a:rPr lang="en-US" sz="2400" dirty="0" smtClean="0"/>
              <a:t>Target audience for this guideline</a:t>
            </a:r>
          </a:p>
          <a:p>
            <a:pPr fontAlgn="base"/>
            <a:r>
              <a:rPr lang="en-US" sz="2400" dirty="0" smtClean="0"/>
              <a:t>both </a:t>
            </a:r>
            <a:r>
              <a:rPr lang="en-US" sz="2400" dirty="0"/>
              <a:t>community and infra proxies and hybrids</a:t>
            </a:r>
          </a:p>
          <a:p>
            <a:pPr fontAlgn="base"/>
            <a:r>
              <a:rPr lang="en-US" sz="2400" dirty="0" smtClean="0"/>
              <a:t>notices </a:t>
            </a:r>
            <a:r>
              <a:rPr lang="en-US" sz="2400" i="1" dirty="0" smtClean="0"/>
              <a:t>for the </a:t>
            </a:r>
            <a:r>
              <a:rPr lang="en-US" sz="2400" i="1" dirty="0"/>
              <a:t>proxies themselves</a:t>
            </a:r>
            <a:r>
              <a:rPr lang="en-US" sz="2400" dirty="0"/>
              <a:t>: </a:t>
            </a:r>
            <a:r>
              <a:rPr lang="en-US" sz="2400" dirty="0" smtClean="0"/>
              <a:t>so privacy notes</a:t>
            </a:r>
            <a:br>
              <a:rPr lang="en-US" sz="2400" dirty="0" smtClean="0"/>
            </a:br>
            <a:r>
              <a:rPr lang="en-US" sz="2400" dirty="0" smtClean="0"/>
              <a:t>personal </a:t>
            </a:r>
            <a:r>
              <a:rPr lang="en-US" sz="2400" dirty="0"/>
              <a:t>data related to </a:t>
            </a:r>
            <a:r>
              <a:rPr lang="en-US" sz="2400" i="1" dirty="0" smtClean="0"/>
              <a:t>use </a:t>
            </a:r>
            <a:r>
              <a:rPr lang="en-US" sz="2400" i="1" dirty="0"/>
              <a:t>of the infrastructure</a:t>
            </a:r>
          </a:p>
          <a:p>
            <a:pPr fontAlgn="base"/>
            <a:r>
              <a:rPr lang="en-US" sz="2400" dirty="0"/>
              <a:t>for the notices by </a:t>
            </a:r>
            <a:r>
              <a:rPr lang="en-US" sz="2400" i="1" dirty="0"/>
              <a:t>services</a:t>
            </a:r>
            <a:r>
              <a:rPr lang="en-US" sz="2400" dirty="0"/>
              <a:t> </a:t>
            </a:r>
            <a:r>
              <a:rPr lang="en-US" sz="2400" i="1" dirty="0"/>
              <a:t>that are mediated by the proxy</a:t>
            </a:r>
            <a:r>
              <a:rPr lang="en-US" sz="2400" dirty="0"/>
              <a:t>, </a:t>
            </a:r>
            <a:r>
              <a:rPr lang="en-US" sz="2400" dirty="0" smtClean="0"/>
              <a:t>and thereby also allow </a:t>
            </a:r>
            <a:r>
              <a:rPr lang="en-US" sz="2400" dirty="0"/>
              <a:t>for specific </a:t>
            </a:r>
            <a:r>
              <a:rPr lang="en-US" sz="2400" dirty="0" smtClean="0"/>
              <a:t>protection </a:t>
            </a:r>
            <a:r>
              <a:rPr lang="en-US" sz="2400" dirty="0"/>
              <a:t>on (personal) research data</a:t>
            </a:r>
          </a:p>
          <a:p>
            <a:pPr fontAlgn="base"/>
            <a:endParaRPr lang="en-US" sz="2400" dirty="0"/>
          </a:p>
          <a:p>
            <a:endParaRPr lang="en-GB" sz="2400" dirty="0"/>
          </a:p>
        </p:txBody>
      </p:sp>
      <p:sp>
        <p:nvSpPr>
          <p:cNvPr id="6" name="Date Placeholder 5"/>
          <p:cNvSpPr>
            <a:spLocks noGrp="1"/>
          </p:cNvSpPr>
          <p:nvPr>
            <p:ph type="dt" sz="half" idx="10"/>
          </p:nvPr>
        </p:nvSpPr>
        <p:spPr/>
        <p:txBody>
          <a:bodyPr/>
          <a:lstStyle/>
          <a:p>
            <a:r>
              <a:rPr lang="en-US" smtClean="0"/>
              <a:t>October 2024</a:t>
            </a:r>
            <a:endParaRPr lang="en-GB" dirty="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pPr/>
              <a:t>33</a:t>
            </a:fld>
            <a:endParaRPr lang="en-GB"/>
          </a:p>
        </p:txBody>
      </p:sp>
      <p:pic>
        <p:nvPicPr>
          <p:cNvPr id="16" name="Picture 15"/>
          <p:cNvPicPr>
            <a:picLocks noChangeAspect="1"/>
          </p:cNvPicPr>
          <p:nvPr/>
        </p:nvPicPr>
        <p:blipFill>
          <a:blip r:embed="rId2"/>
          <a:stretch>
            <a:fillRect/>
          </a:stretch>
        </p:blipFill>
        <p:spPr>
          <a:xfrm>
            <a:off x="7992797" y="1417638"/>
            <a:ext cx="3589603" cy="4405736"/>
          </a:xfrm>
          <a:prstGeom prst="rect">
            <a:avLst/>
          </a:prstGeom>
          <a:ln>
            <a:solidFill>
              <a:srgbClr val="000000"/>
            </a:solidFill>
          </a:ln>
        </p:spPr>
      </p:pic>
      <p:sp>
        <p:nvSpPr>
          <p:cNvPr id="17" name="Rectangle 16"/>
          <p:cNvSpPr/>
          <p:nvPr/>
        </p:nvSpPr>
        <p:spPr>
          <a:xfrm>
            <a:off x="607291" y="5959310"/>
            <a:ext cx="10896600" cy="369332"/>
          </a:xfrm>
          <a:prstGeom prst="rect">
            <a:avLst/>
          </a:prstGeom>
        </p:spPr>
        <p:txBody>
          <a:bodyPr wrap="square">
            <a:spAutoFit/>
          </a:bodyPr>
          <a:lstStyle/>
          <a:p>
            <a:r>
              <a:rPr lang="en-GB" dirty="0">
                <a:solidFill>
                  <a:srgbClr val="004361"/>
                </a:solidFill>
              </a:rPr>
              <a:t>https://wiki.geant.org/display/AARC/AARC-G083+-+Guidance+for+Notice+Management+by+Proxies</a:t>
            </a:r>
          </a:p>
        </p:txBody>
      </p:sp>
    </p:spTree>
    <p:extLst>
      <p:ext uri="{BB962C8B-B14F-4D97-AF65-F5344CB8AC3E}">
        <p14:creationId xmlns:p14="http://schemas.microsoft.com/office/powerpoint/2010/main" val="232288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Growing AARC Policy Harmonisation</a:t>
            </a:r>
            <a:endParaRPr lang="en-US" dirty="0"/>
          </a:p>
        </p:txBody>
      </p:sp>
      <p:sp>
        <p:nvSpPr>
          <p:cNvPr id="8" name="Text Placeholder 7"/>
          <p:cNvSpPr>
            <a:spLocks noGrp="1"/>
          </p:cNvSpPr>
          <p:nvPr>
            <p:ph type="body" idx="1"/>
          </p:nvPr>
        </p:nvSpPr>
        <p:spPr/>
        <p:txBody>
          <a:bodyPr/>
          <a:lstStyle/>
          <a:p>
            <a:r>
              <a:rPr lang="en-US" dirty="0"/>
              <a:t>https://wiki.geant.org/display/AARC/AARC+Policy+Harmonisation</a:t>
            </a:r>
            <a:endParaRPr lang="en-US" dirty="0" smtClean="0"/>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34</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687" y="2064326"/>
            <a:ext cx="1024344" cy="925513"/>
          </a:xfrm>
          <a:prstGeom prst="rect">
            <a:avLst/>
          </a:prstGeom>
        </p:spPr>
      </p:pic>
      <p:sp>
        <p:nvSpPr>
          <p:cNvPr id="2" name="Date Placeholder 1"/>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2295665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dirty="0" smtClean="0"/>
              <a:t>Response and traceability across </a:t>
            </a:r>
            <a:r>
              <a:rPr lang="en-US" dirty="0" err="1" smtClean="0"/>
              <a:t>IdP</a:t>
            </a:r>
            <a:r>
              <a:rPr lang="en-US" dirty="0" smtClean="0"/>
              <a:t>-SP Proxies and the limits of Sirtfi</a:t>
            </a:r>
            <a:endParaRPr lang="en-GB" dirty="0"/>
          </a:p>
        </p:txBody>
      </p:sp>
      <p:sp>
        <p:nvSpPr>
          <p:cNvPr id="6" name="Rectangle 5"/>
          <p:cNvSpPr/>
          <p:nvPr/>
        </p:nvSpPr>
        <p:spPr>
          <a:xfrm>
            <a:off x="370754" y="4202956"/>
            <a:ext cx="10851165" cy="1548309"/>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Guidelines for a joint </a:t>
            </a:r>
            <a:r>
              <a:rPr kumimoji="0" lang="en-GB" sz="1600" b="1"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operational </a:t>
            </a:r>
            <a:r>
              <a:rPr kumimoji="0" lang="en-GB" sz="1600" b="1" i="1" u="none" strike="noStrike" kern="1200" cap="none" spc="0" normalizeH="0" baseline="0" noProof="0" dirty="0">
                <a:ln>
                  <a:noFill/>
                </a:ln>
                <a:solidFill>
                  <a:srgbClr val="003F5E"/>
                </a:solidFill>
                <a:effectLst/>
                <a:uLnTx/>
                <a:uFillTx/>
                <a:latin typeface="Arial" panose="020B0604020202020204" pitchFamily="34" charset="0"/>
                <a:ea typeface="Arial" panose="020B0604020202020204" pitchFamily="34" charset="0"/>
                <a:cs typeface="+mn-cs"/>
              </a:rPr>
              <a:t>trust baseline </a:t>
            </a:r>
            <a:r>
              <a:rPr kumimoji="0" lang="en-GB" sz="1600" b="0" i="1" u="none" strike="noStrike" kern="1200" cap="none" spc="0" normalizeH="0" baseline="0" noProof="0" dirty="0">
                <a:ln>
                  <a:noFill/>
                </a:ln>
                <a:solidFill>
                  <a:srgbClr val="003F5E"/>
                </a:solidFill>
                <a:effectLst/>
                <a:uLnTx/>
                <a:uFillTx/>
                <a:latin typeface="Arial" panose="020B0604020202020204" pitchFamily="34" charset="0"/>
                <a:ea typeface="Arial" panose="020B0604020202020204" pitchFamily="34" charset="0"/>
                <a:cs typeface="+mn-cs"/>
              </a:rPr>
              <a:t>for </a:t>
            </a: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membership </a:t>
            </a:r>
            <a:r>
              <a:rPr kumimoji="0" lang="en-GB" sz="1600" b="0" i="1" u="none" strike="noStrike" kern="1200" cap="none" spc="0" normalizeH="0" baseline="0" noProof="0" dirty="0">
                <a:ln>
                  <a:noFill/>
                </a:ln>
                <a:solidFill>
                  <a:srgbClr val="003F5E"/>
                </a:solidFill>
                <a:effectLst/>
                <a:uLnTx/>
                <a:uFillTx/>
                <a:latin typeface="Arial" panose="020B0604020202020204" pitchFamily="34" charset="0"/>
                <a:ea typeface="Arial" panose="020B0604020202020204" pitchFamily="34" charset="0"/>
                <a:cs typeface="+mn-cs"/>
              </a:rPr>
              <a:t>management and proxy </a:t>
            </a: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components, </a:t>
            </a:r>
            <a:b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b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supplemented </a:t>
            </a:r>
            <a:r>
              <a:rPr kumimoji="0" lang="en-GB" sz="1600" b="0" i="1" u="none" strike="noStrike" kern="1200" cap="none" spc="0" normalizeH="0" baseline="0" noProof="0" dirty="0">
                <a:ln>
                  <a:noFill/>
                </a:ln>
                <a:solidFill>
                  <a:srgbClr val="003F5E"/>
                </a:solidFill>
                <a:effectLst/>
                <a:uLnTx/>
                <a:uFillTx/>
                <a:latin typeface="Arial" panose="020B0604020202020204" pitchFamily="34" charset="0"/>
                <a:ea typeface="Arial" panose="020B0604020202020204" pitchFamily="34" charset="0"/>
                <a:cs typeface="+mn-cs"/>
              </a:rPr>
              <a:t>by policy </a:t>
            </a: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guidance for sectoral </a:t>
            </a:r>
            <a:r>
              <a:rPr kumimoji="0" lang="en-GB" sz="1600" b="0" i="1" u="none" strike="noStrike" kern="1200" cap="none" spc="0" normalizeH="0" baseline="0" noProof="0" dirty="0">
                <a:ln>
                  <a:noFill/>
                </a:ln>
                <a:solidFill>
                  <a:srgbClr val="003F5E"/>
                </a:solidFill>
                <a:effectLst/>
                <a:uLnTx/>
                <a:uFillTx/>
                <a:latin typeface="Arial" panose="020B0604020202020204" pitchFamily="34" charset="0"/>
                <a:ea typeface="Arial" panose="020B0604020202020204" pitchFamily="34" charset="0"/>
                <a:cs typeface="+mn-cs"/>
              </a:rPr>
              <a:t>federations </a:t>
            </a: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with more </a:t>
            </a:r>
            <a:r>
              <a:rPr kumimoji="0" lang="en-GB" sz="1600" b="0" i="1" u="none" strike="noStrike" kern="1200" cap="none" spc="0" normalizeH="0" baseline="0" noProof="0" dirty="0">
                <a:ln>
                  <a:noFill/>
                </a:ln>
                <a:solidFill>
                  <a:srgbClr val="003F5E"/>
                </a:solidFill>
                <a:effectLst/>
                <a:uLnTx/>
                <a:uFillTx/>
                <a:latin typeface="Arial" panose="020B0604020202020204" pitchFamily="34" charset="0"/>
                <a:ea typeface="Arial" panose="020B0604020202020204" pitchFamily="34" charset="0"/>
                <a:cs typeface="+mn-cs"/>
              </a:rPr>
              <a:t>specific </a:t>
            </a: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policies where needed</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‘How can we </a:t>
            </a:r>
            <a:r>
              <a:rPr kumimoji="0" lang="en-GB" sz="1600" b="1"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convey the trust in what is in and behind the proxy</a:t>
            </a: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‘How to provide </a:t>
            </a:r>
            <a:r>
              <a:rPr kumimoji="0" lang="en-GB" sz="1600" b="1"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timely traceability </a:t>
            </a: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between services and identities through the proxy?’</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600" b="0" i="1" u="none" strike="noStrike" kern="1200" cap="none" spc="0" normalizeH="0" baseline="0" noProof="0" dirty="0" smtClean="0">
                <a:ln>
                  <a:noFill/>
                </a:ln>
                <a:solidFill>
                  <a:srgbClr val="003F5E"/>
                </a:solidFill>
                <a:effectLst/>
                <a:uLnTx/>
                <a:uFillTx/>
                <a:latin typeface="Arial" panose="020B0604020202020204" pitchFamily="34" charset="0"/>
                <a:ea typeface="Arial" panose="020B0604020202020204" pitchFamily="34" charset="0"/>
                <a:cs typeface="+mn-cs"/>
              </a:rPr>
              <a:t>Based on requirements from FIM4R, WISE, and the proxy operators in AEGIS.</a:t>
            </a:r>
            <a:endParaRPr kumimoji="0" lang="en-GB" sz="1600" b="0" i="1" u="none" strike="noStrike" kern="1200" cap="none" spc="0" normalizeH="0" baseline="0" noProof="0" dirty="0">
              <a:ln>
                <a:noFill/>
              </a:ln>
              <a:solidFill>
                <a:srgbClr val="003F5E"/>
              </a:solidFill>
              <a:effectLst/>
              <a:uLnTx/>
              <a:uFillTx/>
              <a:latin typeface="Calibri" panose="020F0502020204030204"/>
              <a:ea typeface="+mn-ea"/>
              <a:cs typeface="+mn-cs"/>
            </a:endParaRPr>
          </a:p>
        </p:txBody>
      </p:sp>
      <p:pic>
        <p:nvPicPr>
          <p:cNvPr id="19" name="Picture 18"/>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531388" y="4579493"/>
            <a:ext cx="1271445" cy="953584"/>
          </a:xfrm>
          <a:prstGeom prst="rect">
            <a:avLst/>
          </a:prstGeom>
        </p:spPr>
      </p:pic>
      <p:grpSp>
        <p:nvGrpSpPr>
          <p:cNvPr id="21" name="Group 20"/>
          <p:cNvGrpSpPr/>
          <p:nvPr/>
        </p:nvGrpSpPr>
        <p:grpSpPr>
          <a:xfrm>
            <a:off x="455646" y="5833901"/>
            <a:ext cx="2619651" cy="461665"/>
            <a:chOff x="457201" y="5855901"/>
            <a:chExt cx="2619651" cy="461665"/>
          </a:xfrm>
        </p:grpSpPr>
        <p:grpSp>
          <p:nvGrpSpPr>
            <p:cNvPr id="14" name="Group 13"/>
            <p:cNvGrpSpPr/>
            <p:nvPr/>
          </p:nvGrpSpPr>
          <p:grpSpPr>
            <a:xfrm>
              <a:off x="540463" y="5855901"/>
              <a:ext cx="2536389" cy="461665"/>
              <a:chOff x="1537099" y="5618988"/>
              <a:chExt cx="2536389" cy="461665"/>
            </a:xfrm>
          </p:grpSpPr>
          <p:pic>
            <p:nvPicPr>
              <p:cNvPr id="11" name="Picture 1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37099" y="5726698"/>
                <a:ext cx="620592" cy="295024"/>
              </a:xfrm>
              <a:prstGeom prst="rect">
                <a:avLst/>
              </a:prstGeom>
            </p:spPr>
          </p:pic>
          <p:sp>
            <p:nvSpPr>
              <p:cNvPr id="13" name="TextBox 12"/>
              <p:cNvSpPr txBox="1"/>
              <p:nvPr/>
            </p:nvSpPr>
            <p:spPr>
              <a:xfrm>
                <a:off x="3166765" y="5618988"/>
                <a:ext cx="9067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ED1556"/>
                    </a:solidFill>
                    <a:effectLst/>
                    <a:uLnTx/>
                    <a:uFillTx/>
                    <a:latin typeface="Calibri" panose="020F0502020204030204"/>
                    <a:ea typeface="+mn-ea"/>
                    <a:cs typeface="+mn-cs"/>
                  </a:rPr>
                  <a:t>|</a:t>
                </a:r>
                <a:r>
                  <a:rPr kumimoji="0" lang="en-US" sz="2000" b="0" i="0" u="none" strike="noStrike" kern="1200" cap="none" spc="0" normalizeH="0" baseline="0" noProof="0" dirty="0" smtClean="0">
                    <a:ln>
                      <a:noFill/>
                    </a:ln>
                    <a:solidFill>
                      <a:srgbClr val="003F5E"/>
                    </a:solidFill>
                    <a:effectLst/>
                    <a:uLnTx/>
                    <a:uFillTx/>
                    <a:latin typeface="Calibri" panose="020F0502020204030204"/>
                    <a:ea typeface="+mn-ea"/>
                    <a:cs typeface="+mn-cs"/>
                  </a:rPr>
                  <a:t>CSIRT</a:t>
                </a:r>
                <a:endParaRPr kumimoji="0" lang="en-GB" sz="2000" b="0" i="0" u="none" strike="noStrike" kern="1200" cap="none" spc="0" normalizeH="0" baseline="0" noProof="0" dirty="0">
                  <a:ln>
                    <a:noFill/>
                  </a:ln>
                  <a:solidFill>
                    <a:srgbClr val="003F5E"/>
                  </a:solidFill>
                  <a:effectLst/>
                  <a:uLnTx/>
                  <a:uFillTx/>
                  <a:latin typeface="Calibri" panose="020F0502020204030204"/>
                  <a:ea typeface="+mn-ea"/>
                  <a:cs typeface="+mn-cs"/>
                </a:endParaRPr>
              </a:p>
            </p:txBody>
          </p:sp>
        </p:grpSp>
        <p:sp>
          <p:nvSpPr>
            <p:cNvPr id="20" name="Rectangle 19"/>
            <p:cNvSpPr/>
            <p:nvPr/>
          </p:nvSpPr>
          <p:spPr>
            <a:xfrm>
              <a:off x="457201" y="5889812"/>
              <a:ext cx="2578010" cy="416859"/>
            </a:xfrm>
            <a:prstGeom prst="rect">
              <a:avLst/>
            </a:prstGeom>
            <a:noFill/>
            <a:ln>
              <a:solidFill>
                <a:srgbClr val="ED1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r="12889"/>
          <a:stretch/>
        </p:blipFill>
        <p:spPr>
          <a:xfrm>
            <a:off x="6798833" y="1513711"/>
            <a:ext cx="5303520" cy="284759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7413" y="1434268"/>
            <a:ext cx="3861420" cy="2402065"/>
          </a:xfrm>
          <a:prstGeom prst="rect">
            <a:avLst/>
          </a:prstGeom>
        </p:spPr>
      </p:pic>
      <p:sp>
        <p:nvSpPr>
          <p:cNvPr id="25" name="TextBox 24"/>
          <p:cNvSpPr txBox="1"/>
          <p:nvPr/>
        </p:nvSpPr>
        <p:spPr>
          <a:xfrm>
            <a:off x="3142731" y="5934607"/>
            <a:ext cx="6463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ED1556"/>
                </a:solidFill>
                <a:effectLst/>
                <a:uLnTx/>
                <a:uFillTx/>
                <a:latin typeface="Calibri" panose="020F0502020204030204"/>
                <a:ea typeface="+mn-ea"/>
                <a:cs typeface="+mn-cs"/>
              </a:rPr>
              <a:t>joint work with GN5 </a:t>
            </a:r>
            <a:r>
              <a:rPr kumimoji="0" lang="en-US" sz="1600" b="0" i="1" u="none" strike="noStrike" kern="1200" cap="none" spc="0" normalizeH="0" baseline="0" noProof="0" dirty="0" err="1" smtClean="0">
                <a:ln>
                  <a:noFill/>
                </a:ln>
                <a:solidFill>
                  <a:srgbClr val="ED1556"/>
                </a:solidFill>
                <a:effectLst/>
                <a:uLnTx/>
                <a:uFillTx/>
                <a:latin typeface="Calibri" panose="020F0502020204030204"/>
                <a:ea typeface="+mn-ea"/>
                <a:cs typeface="+mn-cs"/>
              </a:rPr>
              <a:t>EnCo</a:t>
            </a:r>
            <a:r>
              <a:rPr kumimoji="0" lang="en-US" sz="1600" b="0" i="1" u="none" strike="noStrike" kern="1200" cap="none" spc="0" normalizeH="0" baseline="0" noProof="0" dirty="0" smtClean="0">
                <a:ln>
                  <a:noFill/>
                </a:ln>
                <a:solidFill>
                  <a:srgbClr val="ED1556"/>
                </a:solidFill>
                <a:effectLst/>
                <a:uLnTx/>
                <a:uFillTx/>
                <a:latin typeface="Calibri" panose="020F0502020204030204"/>
                <a:ea typeface="+mn-ea"/>
                <a:cs typeface="+mn-cs"/>
              </a:rPr>
              <a:t> and eduGAIN CSIRT</a:t>
            </a:r>
            <a:endParaRPr kumimoji="0" lang="en-GB" sz="1600" b="0" i="1" u="none" strike="noStrike" kern="1200" cap="none" spc="0" normalizeH="0" baseline="0" noProof="0" dirty="0">
              <a:ln>
                <a:noFill/>
              </a:ln>
              <a:solidFill>
                <a:srgbClr val="ED1556"/>
              </a:solidFill>
              <a:effectLst/>
              <a:uLnTx/>
              <a:uFillTx/>
              <a:latin typeface="Calibri" panose="020F0502020204030204"/>
              <a:ea typeface="+mn-ea"/>
              <a:cs typeface="+mn-cs"/>
            </a:endParaRPr>
          </a:p>
        </p:txBody>
      </p:sp>
      <p:sp>
        <p:nvSpPr>
          <p:cNvPr id="2" name="TextBox 1"/>
          <p:cNvSpPr txBox="1"/>
          <p:nvPr/>
        </p:nvSpPr>
        <p:spPr>
          <a:xfrm>
            <a:off x="2429747" y="6456503"/>
            <a:ext cx="644022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6791C"/>
                </a:solidFill>
                <a:effectLst/>
                <a:uLnTx/>
                <a:uFillTx/>
                <a:latin typeface="Calibri" panose="020F0502020204030204"/>
                <a:ea typeface="+mn-ea"/>
                <a:cs typeface="+mn-cs"/>
              </a:rPr>
              <a:t>images: AARC Sirtfi v1 exercise (Hannah Short), eduGAIN security TTX (Sven Gabriel, eduGAIN CSIRT)</a:t>
            </a:r>
            <a:endParaRPr kumimoji="0" lang="en-GB" sz="1200" b="0" i="0" u="none" strike="noStrike" kern="1200" cap="none" spc="0" normalizeH="0" baseline="0" noProof="0" dirty="0">
              <a:ln>
                <a:noFill/>
              </a:ln>
              <a:solidFill>
                <a:srgbClr val="F6791C"/>
              </a:solidFill>
              <a:effectLst/>
              <a:uLnTx/>
              <a:uFillTx/>
              <a:latin typeface="Calibri" panose="020F0502020204030204"/>
              <a:ea typeface="+mn-ea"/>
              <a:cs typeface="+mn-cs"/>
            </a:endParaRPr>
          </a:p>
        </p:txBody>
      </p:sp>
      <p:pic>
        <p:nvPicPr>
          <p:cNvPr id="5" name="Picture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6597" y="5794215"/>
            <a:ext cx="920995" cy="611804"/>
          </a:xfrm>
          <a:prstGeom prst="rect">
            <a:avLst/>
          </a:prstGeom>
        </p:spPr>
      </p:pic>
      <p:sp>
        <p:nvSpPr>
          <p:cNvPr id="22" name="TextBox 21"/>
          <p:cNvSpPr txBox="1"/>
          <p:nvPr/>
        </p:nvSpPr>
        <p:spPr>
          <a:xfrm>
            <a:off x="1072329" y="5823006"/>
            <a:ext cx="3257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ED1556"/>
                </a:solidFill>
                <a:effectLst/>
                <a:uLnTx/>
                <a:uFillTx/>
                <a:latin typeface="Calibri" panose="020F0502020204030204"/>
                <a:ea typeface="+mn-ea"/>
                <a:cs typeface="+mn-cs"/>
              </a:rPr>
              <a:t>|</a:t>
            </a:r>
            <a:endParaRPr kumimoji="0" lang="en-GB" sz="2000" b="0" i="0" u="none" strike="noStrike" kern="1200" cap="none" spc="0" normalizeH="0" baseline="0" noProof="0" dirty="0">
              <a:ln>
                <a:noFill/>
              </a:ln>
              <a:solidFill>
                <a:srgbClr val="003F5E"/>
              </a:solidFill>
              <a:effectLst/>
              <a:uLnTx/>
              <a:uFillTx/>
              <a:latin typeface="Calibri" panose="020F0502020204030204"/>
              <a:ea typeface="+mn-ea"/>
              <a:cs typeface="+mn-cs"/>
            </a:endParaRPr>
          </a:p>
        </p:txBody>
      </p:sp>
      <p:grpSp>
        <p:nvGrpSpPr>
          <p:cNvPr id="8" name="Group 7"/>
          <p:cNvGrpSpPr/>
          <p:nvPr/>
        </p:nvGrpSpPr>
        <p:grpSpPr>
          <a:xfrm>
            <a:off x="106738" y="1455133"/>
            <a:ext cx="2495564" cy="2477503"/>
            <a:chOff x="106738" y="1455133"/>
            <a:chExt cx="2495564" cy="2477503"/>
          </a:xfrm>
        </p:grpSpPr>
        <p:sp>
          <p:nvSpPr>
            <p:cNvPr id="7" name="TextBox 6"/>
            <p:cNvSpPr txBox="1"/>
            <p:nvPr/>
          </p:nvSpPr>
          <p:spPr>
            <a:xfrm>
              <a:off x="106738" y="2495512"/>
              <a:ext cx="8643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err="1" smtClean="0">
                  <a:ln>
                    <a:noFill/>
                  </a:ln>
                  <a:solidFill>
                    <a:srgbClr val="003F5E"/>
                  </a:solidFill>
                  <a:effectLst/>
                  <a:uLnTx/>
                  <a:uFillTx/>
                  <a:latin typeface="Calibri" panose="020F0502020204030204"/>
                  <a:ea typeface="+mn-ea"/>
                  <a:cs typeface="+mn-cs"/>
                </a:rPr>
                <a:t>Srtfi</a:t>
              </a:r>
              <a:r>
                <a:rPr kumimoji="0" lang="en-GB" sz="1800" b="1" i="1" u="none" strike="noStrike" kern="1200" cap="none" spc="0" normalizeH="0" baseline="0" noProof="0" dirty="0" smtClean="0">
                  <a:ln>
                    <a:noFill/>
                  </a:ln>
                  <a:solidFill>
                    <a:srgbClr val="003F5E"/>
                  </a:solidFill>
                  <a:effectLst/>
                  <a:uLnTx/>
                  <a:uFillTx/>
                  <a:latin typeface="Calibri" panose="020F0502020204030204"/>
                  <a:ea typeface="+mn-ea"/>
                  <a:cs typeface="+mn-cs"/>
                </a:rPr>
                <a:t> v1</a:t>
              </a:r>
              <a:endParaRPr kumimoji="0" lang="en-GB" sz="1800" b="1" i="1" u="none" strike="noStrike" kern="1200" cap="none" spc="0" normalizeH="0" baseline="0" noProof="0" dirty="0">
                <a:ln>
                  <a:noFill/>
                </a:ln>
                <a:solidFill>
                  <a:srgbClr val="003F5E"/>
                </a:solidFill>
                <a:effectLst/>
                <a:uLnTx/>
                <a:uFillTx/>
                <a:latin typeface="Calibri" panose="020F0502020204030204"/>
                <a:ea typeface="+mn-ea"/>
                <a:cs typeface="+mn-cs"/>
              </a:endParaRP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0650" y="2537838"/>
              <a:ext cx="412473" cy="327006"/>
            </a:xfrm>
            <a:prstGeom prst="rect">
              <a:avLst/>
            </a:prstGeom>
          </p:spPr>
        </p:pic>
        <p:grpSp>
          <p:nvGrpSpPr>
            <p:cNvPr id="27" name="Group 26"/>
            <p:cNvGrpSpPr/>
            <p:nvPr/>
          </p:nvGrpSpPr>
          <p:grpSpPr>
            <a:xfrm>
              <a:off x="106738" y="1455133"/>
              <a:ext cx="2495564" cy="2477503"/>
              <a:chOff x="7185153" y="1934068"/>
              <a:chExt cx="1814493" cy="1801361"/>
            </a:xfrm>
          </p:grpSpPr>
          <p:grpSp>
            <p:nvGrpSpPr>
              <p:cNvPr id="28" name="Group 27"/>
              <p:cNvGrpSpPr/>
              <p:nvPr/>
            </p:nvGrpSpPr>
            <p:grpSpPr>
              <a:xfrm>
                <a:off x="7185153" y="1934068"/>
                <a:ext cx="1814493" cy="1801361"/>
                <a:chOff x="4670842" y="2200087"/>
                <a:chExt cx="3941911" cy="3913381"/>
              </a:xfrm>
            </p:grpSpPr>
            <p:pic>
              <p:nvPicPr>
                <p:cNvPr id="31" name="Picture 30"/>
                <p:cNvPicPr>
                  <a:picLocks noChangeAspect="1"/>
                </p:cNvPicPr>
                <p:nvPr/>
              </p:nvPicPr>
              <p:blipFill>
                <a:blip r:embed="rId8"/>
                <a:stretch>
                  <a:fillRect/>
                </a:stretch>
              </p:blipFill>
              <p:spPr>
                <a:xfrm>
                  <a:off x="4670842" y="2200087"/>
                  <a:ext cx="3941911" cy="1619171"/>
                </a:xfrm>
                <a:prstGeom prst="rect">
                  <a:avLst/>
                </a:prstGeom>
                <a:effectLst>
                  <a:glow rad="101600">
                    <a:srgbClr val="0C3959">
                      <a:alpha val="60000"/>
                    </a:srgbClr>
                  </a:glow>
                </a:effectLst>
              </p:spPr>
            </p:pic>
            <p:pic>
              <p:nvPicPr>
                <p:cNvPr id="32" name="Picture 31"/>
                <p:cNvPicPr>
                  <a:picLocks noChangeAspect="1"/>
                </p:cNvPicPr>
                <p:nvPr/>
              </p:nvPicPr>
              <p:blipFill>
                <a:blip r:embed="rId9"/>
                <a:stretch>
                  <a:fillRect/>
                </a:stretch>
              </p:blipFill>
              <p:spPr>
                <a:xfrm>
                  <a:off x="4670842" y="4544500"/>
                  <a:ext cx="3941911" cy="1568968"/>
                </a:xfrm>
                <a:prstGeom prst="rect">
                  <a:avLst/>
                </a:prstGeom>
                <a:effectLst>
                  <a:glow rad="101600">
                    <a:srgbClr val="0C3959">
                      <a:alpha val="60000"/>
                    </a:srgbClr>
                  </a:glow>
                </a:effectLst>
              </p:spPr>
            </p:pic>
            <p:sp>
              <p:nvSpPr>
                <p:cNvPr id="33" name="Down Arrow 32"/>
                <p:cNvSpPr/>
                <p:nvPr/>
              </p:nvSpPr>
              <p:spPr>
                <a:xfrm>
                  <a:off x="6142335" y="3990778"/>
                  <a:ext cx="998924" cy="382201"/>
                </a:xfrm>
                <a:prstGeom prst="downArrow">
                  <a:avLst>
                    <a:gd name="adj1" fmla="val 25527"/>
                    <a:gd name="adj2" fmla="val 66083"/>
                  </a:avLst>
                </a:prstGeom>
                <a:solidFill>
                  <a:srgbClr val="0C3959"/>
                </a:solidFill>
                <a:ln>
                  <a:solidFill>
                    <a:srgbClr val="0C3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Picture 2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6791" y="3180869"/>
                <a:ext cx="408151" cy="408151"/>
              </a:xfrm>
              <a:prstGeom prst="rect">
                <a:avLst/>
              </a:prstGeom>
            </p:spPr>
          </p:pic>
          <p:sp>
            <p:nvSpPr>
              <p:cNvPr id="30" name="Lightning Bolt 29"/>
              <p:cNvSpPr/>
              <p:nvPr/>
            </p:nvSpPr>
            <p:spPr>
              <a:xfrm>
                <a:off x="8094762" y="2406040"/>
                <a:ext cx="204076" cy="255444"/>
              </a:xfrm>
              <a:prstGeom prst="lightningBol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grpSp>
      </p:grpSp>
    </p:spTree>
    <p:extLst>
      <p:ext uri="{BB962C8B-B14F-4D97-AF65-F5344CB8AC3E}">
        <p14:creationId xmlns:p14="http://schemas.microsoft.com/office/powerpoint/2010/main" val="3768648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201398" cy="2394113"/>
          </a:xfrm>
        </p:spPr>
        <p:txBody>
          <a:bodyPr>
            <a:normAutofit/>
          </a:bodyPr>
          <a:lstStyle/>
          <a:p>
            <a:pPr marL="0" indent="0">
              <a:buNone/>
            </a:pPr>
            <a:r>
              <a:rPr lang="en-GB" dirty="0" smtClean="0"/>
              <a:t>Even though affiliation is the most relevant attribute from home </a:t>
            </a:r>
            <a:r>
              <a:rPr lang="en-GB" dirty="0" err="1" smtClean="0"/>
              <a:t>IdPs</a:t>
            </a:r>
            <a:r>
              <a:rPr lang="en-GB" dirty="0" smtClean="0"/>
              <a:t>, …</a:t>
            </a:r>
          </a:p>
          <a:p>
            <a:r>
              <a:rPr lang="en-GB" dirty="0" smtClean="0"/>
              <a:t>still need assurance statements and REFEDS Assurance Framework attribute freshness</a:t>
            </a:r>
          </a:p>
          <a:p>
            <a:r>
              <a:rPr lang="en-GB" dirty="0" smtClean="0"/>
              <a:t>unless ‘well hidden’, proxies are met with scepticism by </a:t>
            </a:r>
            <a:r>
              <a:rPr lang="en-GB" dirty="0" err="1" smtClean="0"/>
              <a:t>IdPs</a:t>
            </a:r>
            <a:r>
              <a:rPr lang="en-GB" dirty="0" smtClean="0"/>
              <a:t> to release personalised to R&amp;S</a:t>
            </a:r>
          </a:p>
          <a:p>
            <a:r>
              <a:rPr lang="en-GB" dirty="0" smtClean="0"/>
              <a:t>do Entity Categories ‘traverse’ proxies? and can proxy ops rely on their ‘</a:t>
            </a:r>
            <a:r>
              <a:rPr lang="en-GB" dirty="0" err="1" smtClean="0"/>
              <a:t>downstreams</a:t>
            </a:r>
            <a:r>
              <a:rPr lang="en-GB" dirty="0" smtClean="0"/>
              <a:t>’?</a:t>
            </a:r>
          </a:p>
          <a:p>
            <a:pPr marL="0" indent="0">
              <a:buNone/>
            </a:pPr>
            <a:r>
              <a:rPr lang="en-GB" dirty="0" smtClean="0"/>
              <a:t>a common </a:t>
            </a:r>
            <a:r>
              <a:rPr lang="en-GB" b="1" dirty="0" smtClean="0"/>
              <a:t>baseline </a:t>
            </a:r>
            <a:r>
              <a:rPr lang="en-GB" dirty="0" smtClean="0"/>
              <a:t>that proxies can endorse and manage for their connected services helps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GB" dirty="0" smtClean="0"/>
              <a:t>Can we build on a trusted baseline and expectations to increase </a:t>
            </a:r>
            <a:br>
              <a:rPr lang="en-GB" dirty="0" smtClean="0"/>
            </a:br>
            <a:r>
              <a:rPr lang="en-GB" dirty="0" smtClean="0"/>
              <a:t>acceptance </a:t>
            </a:r>
            <a:r>
              <a:rPr lang="en-GB" dirty="0"/>
              <a:t>of </a:t>
            </a:r>
            <a:r>
              <a:rPr lang="en-GB" dirty="0" smtClean="0"/>
              <a:t>research </a:t>
            </a:r>
            <a:r>
              <a:rPr lang="en-GB" dirty="0"/>
              <a:t>infrastructure proxies with R&amp;E identity </a:t>
            </a:r>
            <a:r>
              <a:rPr lang="en-GB" dirty="0" smtClean="0"/>
              <a:t>providers</a:t>
            </a:r>
            <a:endParaRPr lang="en-GB" dirty="0"/>
          </a:p>
        </p:txBody>
      </p:sp>
      <p:sp>
        <p:nvSpPr>
          <p:cNvPr id="5" name="Rectangle 4"/>
          <p:cNvSpPr/>
          <p:nvPr/>
        </p:nvSpPr>
        <p:spPr>
          <a:xfrm>
            <a:off x="3385038" y="4330142"/>
            <a:ext cx="751742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F6791C"/>
                </a:solidFill>
                <a:effectLst/>
                <a:uLnTx/>
                <a:uFillTx/>
                <a:latin typeface="Arial" panose="020B0604020202020204" pitchFamily="34" charset="0"/>
                <a:ea typeface="Arial" panose="020B0604020202020204" pitchFamily="34" charset="0"/>
                <a:cs typeface="+mn-cs"/>
              </a:rPr>
              <a:t>review and enhance effectiveness of </a:t>
            </a:r>
            <a:r>
              <a:rPr kumimoji="0" lang="en-GB" sz="1800" b="1" i="0" u="none" strike="noStrike" kern="1200" cap="none" spc="0" normalizeH="0" baseline="0" noProof="0" dirty="0" err="1" smtClean="0">
                <a:ln>
                  <a:noFill/>
                </a:ln>
                <a:solidFill>
                  <a:srgbClr val="F6791C"/>
                </a:solidFill>
                <a:effectLst/>
                <a:uLnTx/>
                <a:uFillTx/>
                <a:latin typeface="Arial" panose="020B0604020202020204" pitchFamily="34" charset="0"/>
                <a:ea typeface="Arial" panose="020B0604020202020204" pitchFamily="34" charset="0"/>
                <a:cs typeface="+mn-cs"/>
              </a:rPr>
              <a:t>Snctfi</a:t>
            </a:r>
            <a:r>
              <a:rPr kumimoji="0" lang="en-GB" sz="1800" b="1" i="0" u="none" strike="noStrike" kern="1200" cap="none" spc="0" normalizeH="0" baseline="0" noProof="0" dirty="0" smtClean="0">
                <a:ln>
                  <a:noFill/>
                </a:ln>
                <a:solidFill>
                  <a:srgbClr val="F6791C"/>
                </a:solidFill>
                <a:effectLst/>
                <a:uLnTx/>
                <a:uFillTx/>
                <a:latin typeface="Arial" panose="020B0604020202020204" pitchFamily="34" charset="0"/>
                <a:ea typeface="Arial" panose="020B0604020202020204" pitchFamily="34" charset="0"/>
                <a:cs typeface="+mn-cs"/>
              </a:rPr>
              <a:t> ‘revamped’</a:t>
            </a:r>
            <a:endParaRPr kumimoji="0" lang="en-GB" sz="1800" b="1" i="0" u="none" strike="noStrike" kern="1200" cap="none" spc="0" normalizeH="0" baseline="0" noProof="0" dirty="0">
              <a:ln>
                <a:noFill/>
              </a:ln>
              <a:solidFill>
                <a:srgbClr val="F6791C"/>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6791C"/>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srgbClr val="F6791C"/>
                </a:solidFill>
                <a:effectLst/>
                <a:uLnTx/>
                <a:uFillTx/>
                <a:latin typeface="Arial" panose="020B0604020202020204" pitchFamily="34" charset="0"/>
                <a:ea typeface="Arial" panose="020B0604020202020204" pitchFamily="34" charset="0"/>
                <a:cs typeface="+mn-cs"/>
              </a:rPr>
              <a:t>the set </a:t>
            </a:r>
            <a:r>
              <a:rPr kumimoji="0" lang="en-GB" sz="1800" b="0" i="1" u="none" strike="noStrike" kern="1200" cap="none" spc="0" normalizeH="0" baseline="0" noProof="0" dirty="0">
                <a:ln>
                  <a:noFill/>
                </a:ln>
                <a:solidFill>
                  <a:srgbClr val="F6791C"/>
                </a:solidFill>
                <a:effectLst/>
                <a:uLnTx/>
                <a:uFillTx/>
                <a:latin typeface="Arial" panose="020B0604020202020204" pitchFamily="34" charset="0"/>
                <a:ea typeface="Arial" panose="020B0604020202020204" pitchFamily="34" charset="0"/>
                <a:cs typeface="+mn-cs"/>
              </a:rPr>
              <a:t>of guidelines that describe a (self-) accessible </a:t>
            </a:r>
            <a:r>
              <a:rPr kumimoji="0" lang="en-GB" sz="1800" b="0" i="1" u="none" strike="noStrike" kern="1200" cap="none" spc="0" normalizeH="0" baseline="0" noProof="0" dirty="0" smtClean="0">
                <a:ln>
                  <a:noFill/>
                </a:ln>
                <a:solidFill>
                  <a:srgbClr val="F6791C"/>
                </a:solidFill>
                <a:effectLst/>
                <a:uLnTx/>
                <a:uFillTx/>
                <a:latin typeface="Arial" panose="020B0604020202020204" pitchFamily="34" charset="0"/>
                <a:ea typeface="Arial" panose="020B0604020202020204" pitchFamily="34" charset="0"/>
                <a:cs typeface="+mn-cs"/>
              </a:rPr>
              <a:t>baseline </a:t>
            </a:r>
            <a:br>
              <a:rPr kumimoji="0" lang="en-GB" sz="1800" b="0" i="1" u="none" strike="noStrike" kern="1200" cap="none" spc="0" normalizeH="0" baseline="0" noProof="0" dirty="0" smtClean="0">
                <a:ln>
                  <a:noFill/>
                </a:ln>
                <a:solidFill>
                  <a:srgbClr val="F6791C"/>
                </a:solidFill>
                <a:effectLst/>
                <a:uLnTx/>
                <a:uFillTx/>
                <a:latin typeface="Arial" panose="020B0604020202020204" pitchFamily="34" charset="0"/>
                <a:ea typeface="Arial" panose="020B0604020202020204" pitchFamily="34" charset="0"/>
                <a:cs typeface="+mn-cs"/>
              </a:rPr>
            </a:br>
            <a:r>
              <a:rPr kumimoji="0" lang="en-GB" sz="1800" b="0" i="1" u="none" strike="noStrike" kern="1200" cap="none" spc="0" normalizeH="0" baseline="0" noProof="0" dirty="0" smtClean="0">
                <a:ln>
                  <a:noFill/>
                </a:ln>
                <a:solidFill>
                  <a:srgbClr val="F6791C"/>
                </a:solidFill>
                <a:effectLst/>
                <a:uLnTx/>
                <a:uFillTx/>
                <a:latin typeface="Arial" panose="020B0604020202020204" pitchFamily="34" charset="0"/>
                <a:ea typeface="Arial" panose="020B0604020202020204" pitchFamily="34" charset="0"/>
                <a:cs typeface="+mn-cs"/>
              </a:rPr>
              <a:t>for a </a:t>
            </a:r>
            <a:r>
              <a:rPr kumimoji="0" lang="en-GB" sz="1800" b="0" i="1" u="none" strike="noStrike" kern="1200" cap="none" spc="0" normalizeH="0" baseline="0" noProof="0" dirty="0">
                <a:ln>
                  <a:noFill/>
                </a:ln>
                <a:solidFill>
                  <a:srgbClr val="F6791C"/>
                </a:solidFill>
                <a:effectLst/>
                <a:uLnTx/>
                <a:uFillTx/>
                <a:latin typeface="Arial" panose="020B0604020202020204" pitchFamily="34" charset="0"/>
                <a:ea typeface="Arial" panose="020B0604020202020204" pitchFamily="34" charset="0"/>
                <a:cs typeface="+mn-cs"/>
              </a:rPr>
              <a:t>set of service providers behind an AARC BPA Proxy</a:t>
            </a:r>
            <a:endParaRPr kumimoji="0" lang="en-GB" sz="1800" b="0" i="1" u="none" strike="noStrike" kern="1200" cap="none" spc="0" normalizeH="0" baseline="0" noProof="0" dirty="0">
              <a:ln>
                <a:noFill/>
              </a:ln>
              <a:solidFill>
                <a:srgbClr val="F6791C"/>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46" y="4330142"/>
            <a:ext cx="1524000" cy="1143000"/>
          </a:xfrm>
          <a:prstGeom prst="rect">
            <a:avLst/>
          </a:prstGeom>
        </p:spPr>
      </p:pic>
      <p:sp>
        <p:nvSpPr>
          <p:cNvPr id="7" name="TextBox 6"/>
          <p:cNvSpPr txBox="1"/>
          <p:nvPr/>
        </p:nvSpPr>
        <p:spPr>
          <a:xfrm>
            <a:off x="2374885" y="5842501"/>
            <a:ext cx="704853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and thereby encourage trust in the proxies </a:t>
            </a:r>
            <a:r>
              <a:rPr kumimoji="0" lang="en-GB" sz="1800" b="0" i="1" u="none" strike="noStrike" kern="1200" cap="none" spc="0" normalizeH="0" baseline="0" noProof="0" dirty="0" smtClean="0">
                <a:ln>
                  <a:noFill/>
                </a:ln>
                <a:solidFill>
                  <a:prstClr val="black"/>
                </a:solidFill>
                <a:effectLst/>
                <a:uLnTx/>
                <a:uFillTx/>
                <a:latin typeface="Calibri" panose="020F0502020204030204"/>
                <a:ea typeface="+mn-ea"/>
                <a:cs typeface="+mn-cs"/>
              </a:rPr>
              <a:t>and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their connected services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55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66686"/>
          </a:xfrm>
        </p:spPr>
        <p:txBody>
          <a:bodyPr>
            <a:normAutofit/>
          </a:bodyPr>
          <a:lstStyle/>
          <a:p>
            <a:pPr marL="0" indent="0">
              <a:buNone/>
            </a:pPr>
            <a:r>
              <a:rPr lang="en-GB" dirty="0" smtClean="0"/>
              <a:t>While for </a:t>
            </a:r>
            <a:r>
              <a:rPr lang="en-GB" i="1" dirty="0" smtClean="0"/>
              <a:t>Refresh Tokens </a:t>
            </a:r>
            <a:r>
              <a:rPr lang="en-GB" dirty="0" smtClean="0"/>
              <a:t>the validity period can be long </a:t>
            </a:r>
            <a:r>
              <a:rPr lang="en-GB" dirty="0" smtClean="0"/>
              <a:t>… a risk-based approach is neede</a:t>
            </a:r>
            <a:r>
              <a:rPr lang="en-GB" dirty="0" smtClean="0"/>
              <a:t>d</a:t>
            </a:r>
          </a:p>
          <a:p>
            <a:pPr marL="0" indent="0">
              <a:buNone/>
            </a:pPr>
            <a:endParaRPr lang="en-GB" dirty="0" smtClean="0"/>
          </a:p>
          <a:p>
            <a:r>
              <a:rPr lang="en-GB" dirty="0" smtClean="0"/>
              <a:t>Access and ID tokens may come in form that can be validated ‘off-line’</a:t>
            </a:r>
          </a:p>
          <a:p>
            <a:r>
              <a:rPr lang="en-GB" dirty="0" smtClean="0"/>
              <a:t>For </a:t>
            </a:r>
            <a:r>
              <a:rPr lang="en-GB" dirty="0" err="1" smtClean="0"/>
              <a:t>opsec</a:t>
            </a:r>
            <a:r>
              <a:rPr lang="en-GB" dirty="0" smtClean="0"/>
              <a:t>, there should be no </a:t>
            </a:r>
            <a:r>
              <a:rPr lang="en-GB" i="1" dirty="0" smtClean="0"/>
              <a:t>long-lived </a:t>
            </a:r>
            <a:r>
              <a:rPr lang="en-GB" dirty="0" smtClean="0"/>
              <a:t>credentials that can’t be invalidated</a:t>
            </a:r>
          </a:p>
          <a:p>
            <a:r>
              <a:rPr lang="en-GB" b="1" dirty="0" smtClean="0"/>
              <a:t>But</a:t>
            </a:r>
            <a:r>
              <a:rPr lang="en-GB" dirty="0" smtClean="0"/>
              <a:t> </a:t>
            </a:r>
            <a:r>
              <a:rPr lang="en-GB" i="1" dirty="0" smtClean="0"/>
              <a:t>what</a:t>
            </a:r>
            <a:r>
              <a:rPr lang="en-GB" dirty="0" smtClean="0"/>
              <a:t> is ‘long-lived’? </a:t>
            </a:r>
            <a:r>
              <a:rPr lang="en-GB" dirty="0" smtClean="0"/>
              <a:t/>
            </a:r>
            <a:br>
              <a:rPr lang="en-GB" dirty="0" smtClean="0"/>
            </a:br>
            <a:r>
              <a:rPr lang="en-GB" dirty="0" smtClean="0"/>
              <a:t>If revocation </a:t>
            </a:r>
            <a:r>
              <a:rPr lang="en-GB" dirty="0" smtClean="0"/>
              <a:t>is needed – what issues does that cause?</a:t>
            </a:r>
          </a:p>
          <a:p>
            <a:r>
              <a:rPr lang="en-GB" dirty="0" smtClean="0"/>
              <a:t>What trust can proxies have in their downstream (or upstream)? </a:t>
            </a:r>
            <a:br>
              <a:rPr lang="en-GB" dirty="0" smtClean="0"/>
            </a:br>
            <a:r>
              <a:rPr lang="en-GB" dirty="0" smtClean="0"/>
              <a:t>What about token change flows (even if less likely</a:t>
            </a:r>
            <a:r>
              <a:rPr lang="en-GB" dirty="0" smtClean="0"/>
              <a:t>)?</a:t>
            </a:r>
          </a:p>
          <a:p>
            <a:r>
              <a:rPr lang="en-GB" dirty="0"/>
              <a:t>Limited differentiation of life times, </a:t>
            </a:r>
            <a:r>
              <a:rPr lang="en-GB" dirty="0" smtClean="0"/>
              <a:t/>
            </a:r>
            <a:br>
              <a:rPr lang="en-GB" dirty="0" smtClean="0"/>
            </a:br>
            <a:r>
              <a:rPr lang="en-GB" dirty="0" smtClean="0"/>
              <a:t>with </a:t>
            </a:r>
            <a:r>
              <a:rPr lang="en-GB" dirty="0"/>
              <a:t>SHOULD defaults and MUST upper </a:t>
            </a:r>
            <a:r>
              <a:rPr lang="en-GB" i="1" dirty="0"/>
              <a:t>and lower</a:t>
            </a:r>
            <a:r>
              <a:rPr lang="en-GB" dirty="0"/>
              <a:t> bounds</a:t>
            </a:r>
          </a:p>
          <a:p>
            <a:pPr marL="0" indent="0">
              <a:buNone/>
            </a:pPr>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37</a:t>
            </a:fld>
            <a:endParaRPr lang="en-GB"/>
          </a:p>
        </p:txBody>
      </p:sp>
      <p:sp>
        <p:nvSpPr>
          <p:cNvPr id="4" name="Title 3"/>
          <p:cNvSpPr>
            <a:spLocks noGrp="1"/>
          </p:cNvSpPr>
          <p:nvPr>
            <p:ph type="title"/>
          </p:nvPr>
        </p:nvSpPr>
        <p:spPr/>
        <p:txBody>
          <a:bodyPr/>
          <a:lstStyle/>
          <a:p>
            <a:r>
              <a:rPr lang="en-GB" dirty="0" smtClean="0"/>
              <a:t>Token life times: both technical and policy elements in AARC G081</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8305800" y="3337367"/>
            <a:ext cx="3771105" cy="3029531"/>
          </a:xfrm>
          <a:prstGeom prst="rect">
            <a:avLst/>
          </a:prstGeom>
        </p:spPr>
      </p:pic>
    </p:spTree>
    <p:extLst>
      <p:ext uri="{BB962C8B-B14F-4D97-AF65-F5344CB8AC3E}">
        <p14:creationId xmlns:p14="http://schemas.microsoft.com/office/powerpoint/2010/main" val="2478916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44500" y="1390566"/>
            <a:ext cx="10909300" cy="428788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38</a:t>
            </a:fld>
            <a:endParaRPr lang="en-GB"/>
          </a:p>
        </p:txBody>
      </p:sp>
      <p:sp>
        <p:nvSpPr>
          <p:cNvPr id="4" name="Title 3"/>
          <p:cNvSpPr>
            <a:spLocks noGrp="1"/>
          </p:cNvSpPr>
          <p:nvPr>
            <p:ph type="title"/>
          </p:nvPr>
        </p:nvSpPr>
        <p:spPr/>
        <p:txBody>
          <a:bodyPr/>
          <a:lstStyle/>
          <a:p>
            <a:r>
              <a:rPr lang="en-GB" dirty="0" smtClean="0"/>
              <a:t>G081</a:t>
            </a:r>
            <a:endParaRPr lang="en-GB" dirty="0"/>
          </a:p>
        </p:txBody>
      </p:sp>
      <p:sp>
        <p:nvSpPr>
          <p:cNvPr id="7" name="TextBox 6"/>
          <p:cNvSpPr txBox="1"/>
          <p:nvPr/>
        </p:nvSpPr>
        <p:spPr>
          <a:xfrm>
            <a:off x="444500" y="6036687"/>
            <a:ext cx="8681416" cy="369332"/>
          </a:xfrm>
          <a:prstGeom prst="rect">
            <a:avLst/>
          </a:prstGeom>
          <a:noFill/>
        </p:spPr>
        <p:txBody>
          <a:bodyPr wrap="none" rtlCol="0">
            <a:spAutoFit/>
          </a:bodyPr>
          <a:lstStyle/>
          <a:p>
            <a:r>
              <a:rPr lang="en-GB" dirty="0"/>
              <a:t>https://docs.google.com/presentation/d/1P_ZDUWTX0py8kXTgWHMCCfO2f_9uzsE0/edit#</a:t>
            </a:r>
          </a:p>
        </p:txBody>
      </p:sp>
      <p:sp>
        <p:nvSpPr>
          <p:cNvPr id="8" name="Rectangle 7"/>
          <p:cNvSpPr/>
          <p:nvPr/>
        </p:nvSpPr>
        <p:spPr>
          <a:xfrm>
            <a:off x="3180144" y="443845"/>
            <a:ext cx="8153400" cy="1477328"/>
          </a:xfrm>
          <a:prstGeom prst="rect">
            <a:avLst/>
          </a:prstGeom>
          <a:solidFill>
            <a:srgbClr val="FBCDAB"/>
          </a:solidFill>
        </p:spPr>
        <p:txBody>
          <a:bodyPr wrap="square">
            <a:spAutoFit/>
          </a:bodyPr>
          <a:lstStyle/>
          <a:p>
            <a:r>
              <a:rPr lang="en-GB" b="1" dirty="0"/>
              <a:t>Canonical GFD.32 guidance still appears appropriate</a:t>
            </a:r>
            <a:endParaRPr lang="en-GB" dirty="0"/>
          </a:p>
          <a:p>
            <a:pPr marL="285750" indent="-285750">
              <a:buFont typeface="Arial" panose="020B0604020202020204" pitchFamily="34" charset="0"/>
              <a:buChar char="•"/>
            </a:pPr>
            <a:r>
              <a:rPr lang="en-GB" b="1" dirty="0"/>
              <a:t>1Ms and  ~1 year</a:t>
            </a:r>
          </a:p>
          <a:p>
            <a:pPr marL="285750" indent="-285750">
              <a:buFont typeface="Arial" panose="020B0604020202020204" pitchFamily="34" charset="0"/>
              <a:buChar char="•"/>
            </a:pPr>
            <a:r>
              <a:rPr lang="en-GB" dirty="0"/>
              <a:t>a capability to invalidate (off-line) tokens on an </a:t>
            </a:r>
            <a:r>
              <a:rPr lang="en-GB" dirty="0" err="1"/>
              <a:t>opsec</a:t>
            </a:r>
            <a:r>
              <a:rPr lang="en-GB" dirty="0"/>
              <a:t> incident should be </a:t>
            </a:r>
            <a:r>
              <a:rPr lang="en-GB" b="1" dirty="0"/>
              <a:t>&lt; 6 hrs</a:t>
            </a:r>
            <a:r>
              <a:rPr lang="en-GB" dirty="0"/>
              <a:t>, </a:t>
            </a:r>
            <a:br>
              <a:rPr lang="en-GB" dirty="0"/>
            </a:br>
            <a:r>
              <a:rPr lang="en-GB" dirty="0"/>
              <a:t>the acceptable value for emergency suspension in e.g. the WLCG operational </a:t>
            </a:r>
            <a:r>
              <a:rPr lang="en-GB" dirty="0" smtClean="0"/>
              <a:t>infrastructure</a:t>
            </a:r>
            <a:endParaRPr lang="en-GB" dirty="0"/>
          </a:p>
        </p:txBody>
      </p:sp>
    </p:spTree>
    <p:extLst>
      <p:ext uri="{BB962C8B-B14F-4D97-AF65-F5344CB8AC3E}">
        <p14:creationId xmlns:p14="http://schemas.microsoft.com/office/powerpoint/2010/main" val="259604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t>Most reliable (and most ‘available’) source of assurance may be the </a:t>
            </a:r>
            <a:r>
              <a:rPr lang="en-GB" dirty="0"/>
              <a:t>European government identity ecosystem. </a:t>
            </a:r>
            <a:endParaRPr lang="en-GB" dirty="0" smtClean="0"/>
          </a:p>
          <a:p>
            <a:r>
              <a:rPr lang="en-GB" dirty="0" smtClean="0"/>
              <a:t>Step-up to </a:t>
            </a:r>
            <a:r>
              <a:rPr lang="en-GB" dirty="0"/>
              <a:t>at least substantial level can </a:t>
            </a:r>
            <a:r>
              <a:rPr lang="en-GB" dirty="0" smtClean="0"/>
              <a:t>now readily be done </a:t>
            </a:r>
            <a:r>
              <a:rPr lang="en-GB" dirty="0"/>
              <a:t>‘at home’ by users </a:t>
            </a:r>
            <a:r>
              <a:rPr lang="en-GB" dirty="0" smtClean="0"/>
              <a:t/>
            </a:r>
            <a:br>
              <a:rPr lang="en-GB" dirty="0" smtClean="0"/>
            </a:br>
            <a:r>
              <a:rPr lang="en-GB" dirty="0" smtClean="0"/>
              <a:t>through their national </a:t>
            </a:r>
            <a:r>
              <a:rPr lang="en-GB" dirty="0" err="1"/>
              <a:t>eID</a:t>
            </a:r>
            <a:r>
              <a:rPr lang="en-GB" dirty="0"/>
              <a:t> </a:t>
            </a:r>
            <a:r>
              <a:rPr lang="en-GB" dirty="0" smtClean="0"/>
              <a:t>schemes</a:t>
            </a:r>
          </a:p>
          <a:p>
            <a:r>
              <a:rPr lang="en-GB" dirty="0" smtClean="0"/>
              <a:t>Joint work on </a:t>
            </a:r>
            <a:r>
              <a:rPr lang="en-GB" dirty="0" err="1" smtClean="0"/>
              <a:t>eIDAS</a:t>
            </a:r>
            <a:r>
              <a:rPr lang="en-GB" dirty="0" smtClean="0"/>
              <a:t>, Erasmus Student Mobility,</a:t>
            </a:r>
            <a:br>
              <a:rPr lang="en-GB" dirty="0" smtClean="0"/>
            </a:br>
            <a:r>
              <a:rPr lang="en-GB" dirty="0" smtClean="0"/>
              <a:t>and more makes this more accessible</a:t>
            </a:r>
          </a:p>
          <a:p>
            <a:r>
              <a:rPr lang="en-GB" dirty="0" smtClean="0"/>
              <a:t>Better </a:t>
            </a:r>
            <a:r>
              <a:rPr lang="en-GB" dirty="0"/>
              <a:t>attainable than relying on </a:t>
            </a:r>
            <a:r>
              <a:rPr lang="en-GB" dirty="0" smtClean="0"/>
              <a:t>home institutions?</a:t>
            </a:r>
          </a:p>
          <a:p>
            <a:pPr marL="0" indent="0">
              <a:buNone/>
            </a:pPr>
            <a:endParaRPr lang="en-GB" dirty="0"/>
          </a:p>
          <a:p>
            <a:pPr marL="0" indent="0">
              <a:buNone/>
            </a:pPr>
            <a:r>
              <a:rPr lang="en-GB" b="1" dirty="0" smtClean="0"/>
              <a:t>… but: </a:t>
            </a:r>
          </a:p>
          <a:p>
            <a:r>
              <a:rPr lang="en-GB" dirty="0" smtClean="0"/>
              <a:t>what to do with non-European users?</a:t>
            </a:r>
          </a:p>
          <a:p>
            <a:r>
              <a:rPr lang="en-GB" dirty="0" smtClean="0"/>
              <a:t>how to link the identities together</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39</a:t>
            </a:fld>
            <a:endParaRPr lang="en-GB"/>
          </a:p>
        </p:txBody>
      </p:sp>
      <p:sp>
        <p:nvSpPr>
          <p:cNvPr id="4" name="Title 3"/>
          <p:cNvSpPr>
            <a:spLocks noGrp="1"/>
          </p:cNvSpPr>
          <p:nvPr>
            <p:ph type="title"/>
          </p:nvPr>
        </p:nvSpPr>
        <p:spPr/>
        <p:txBody>
          <a:bodyPr/>
          <a:lstStyle/>
          <a:p>
            <a:r>
              <a:rPr lang="en-GB" dirty="0" smtClean="0"/>
              <a:t>We’ll see more diverse sources of identity &amp; assurance anyway</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887362" y="2879815"/>
            <a:ext cx="4991671" cy="2960177"/>
          </a:xfrm>
          <a:prstGeom prst="rect">
            <a:avLst/>
          </a:prstGeom>
        </p:spPr>
      </p:pic>
    </p:spTree>
    <p:extLst>
      <p:ext uri="{BB962C8B-B14F-4D97-AF65-F5344CB8AC3E}">
        <p14:creationId xmlns:p14="http://schemas.microsoft.com/office/powerpoint/2010/main" val="113322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Membership and other changes</a:t>
            </a:r>
          </a:p>
        </p:txBody>
      </p:sp>
      <p:sp>
        <p:nvSpPr>
          <p:cNvPr id="19459" name="Content Placeholder 2"/>
          <p:cNvSpPr>
            <a:spLocks noGrp="1"/>
          </p:cNvSpPr>
          <p:nvPr>
            <p:ph idx="1"/>
          </p:nvPr>
        </p:nvSpPr>
        <p:spPr>
          <a:xfrm>
            <a:off x="609599" y="1600201"/>
            <a:ext cx="11360967" cy="4525963"/>
          </a:xfrm>
        </p:spPr>
        <p:txBody>
          <a:bodyPr>
            <a:noAutofit/>
          </a:bodyPr>
          <a:lstStyle/>
          <a:p>
            <a:r>
              <a:rPr lang="en-GB" sz="2400" dirty="0" smtClean="0"/>
              <a:t>Identity </a:t>
            </a:r>
            <a:r>
              <a:rPr lang="en-GB" sz="2400" dirty="0"/>
              <a:t>providers: both reduction and growth</a:t>
            </a:r>
          </a:p>
          <a:p>
            <a:pPr lvl="1"/>
            <a:r>
              <a:rPr lang="en-US" sz="2000" dirty="0" smtClean="0"/>
              <a:t>migration to GEANT TCS continues</a:t>
            </a:r>
            <a:r>
              <a:rPr lang="en-US" sz="2000" dirty="0"/>
              <a:t/>
            </a:r>
            <a:br>
              <a:rPr lang="en-US" sz="2000" dirty="0"/>
            </a:br>
            <a:r>
              <a:rPr lang="en-US" sz="1600" i="1" dirty="0"/>
              <a:t>https://wiki.geant.org/display/TCSNT/TCS+Participants+Sectigo</a:t>
            </a:r>
            <a:endParaRPr lang="en-US" sz="2000" i="1" dirty="0" smtClean="0"/>
          </a:p>
          <a:p>
            <a:pPr lvl="1"/>
            <a:r>
              <a:rPr lang="en-GB" sz="2000" dirty="0" smtClean="0"/>
              <a:t>CERN joining TCS via </a:t>
            </a:r>
            <a:r>
              <a:rPr lang="en-GB" sz="2000" dirty="0" err="1" smtClean="0"/>
              <a:t>Renater</a:t>
            </a:r>
            <a:r>
              <a:rPr lang="en-GB" sz="2000" dirty="0" smtClean="0"/>
              <a:t> (FR)</a:t>
            </a:r>
          </a:p>
          <a:p>
            <a:pPr lvl="1"/>
            <a:r>
              <a:rPr lang="en-GB" sz="2000" dirty="0" smtClean="0"/>
              <a:t>Discontinued: -GE, -BY, -PT, -AE</a:t>
            </a:r>
          </a:p>
          <a:p>
            <a:pPr lvl="1"/>
            <a:r>
              <a:rPr lang="en-GB" sz="2000" dirty="0" smtClean="0"/>
              <a:t>Suspended: -KE</a:t>
            </a:r>
          </a:p>
          <a:p>
            <a:pPr lvl="1"/>
            <a:endParaRPr lang="en-GB" sz="2000" dirty="0" smtClean="0"/>
          </a:p>
          <a:p>
            <a:r>
              <a:rPr lang="en-GB" sz="2400" dirty="0" smtClean="0"/>
              <a:t>Self-audit review</a:t>
            </a:r>
          </a:p>
          <a:p>
            <a:pPr lvl="1"/>
            <a:r>
              <a:rPr lang="en-GB" sz="2000" dirty="0" smtClean="0"/>
              <a:t>Cosmin </a:t>
            </a:r>
            <a:r>
              <a:rPr lang="en-GB" sz="2000" dirty="0" err="1"/>
              <a:t>Nistor</a:t>
            </a:r>
            <a:r>
              <a:rPr lang="en-GB" sz="2000" dirty="0"/>
              <a:t> </a:t>
            </a:r>
            <a:r>
              <a:rPr lang="en-GB" sz="2000" dirty="0" smtClean="0"/>
              <a:t>will update us in a moment</a:t>
            </a:r>
            <a:endParaRPr lang="en-GB" sz="2000" dirty="0"/>
          </a:p>
          <a:p>
            <a:pPr lvl="1"/>
            <a:r>
              <a:rPr lang="en-GB" sz="2000" dirty="0" smtClean="0"/>
              <a:t>real-time interaction between authority and reviewers helps, but …</a:t>
            </a:r>
          </a:p>
          <a:p>
            <a:pPr lvl="1"/>
            <a:endParaRPr lang="en-GB" sz="2000" dirty="0" smtClean="0"/>
          </a:p>
          <a:p>
            <a:r>
              <a:rPr lang="en-GB" sz="2400" dirty="0" smtClean="0"/>
              <a:t>.</a:t>
            </a:r>
            <a:r>
              <a:rPr lang="en-GB" sz="2400" dirty="0" err="1" smtClean="0"/>
              <a:t>ch</a:t>
            </a:r>
            <a:r>
              <a:rPr lang="en-GB" sz="2400" dirty="0" smtClean="0"/>
              <a:t> is now served by </a:t>
            </a:r>
            <a:r>
              <a:rPr lang="en-GB" sz="2400" dirty="0" err="1" smtClean="0"/>
              <a:t>eMudhra</a:t>
            </a:r>
            <a:r>
              <a:rPr lang="en-GB" sz="2400" dirty="0"/>
              <a:t> </a:t>
            </a:r>
            <a:r>
              <a:rPr lang="en-GB" sz="2400" dirty="0" smtClean="0"/>
              <a:t>– confirmed since September 2024</a:t>
            </a:r>
            <a:endParaRPr lang="en-US" sz="2400" dirty="0"/>
          </a:p>
        </p:txBody>
      </p:sp>
      <p:sp>
        <p:nvSpPr>
          <p:cNvPr id="3" name="Footer Placeholder 2"/>
          <p:cNvSpPr>
            <a:spLocks noGrp="1"/>
          </p:cNvSpPr>
          <p:nvPr>
            <p:ph type="ftr" sz="quarter" idx="11"/>
          </p:nvPr>
        </p:nvSpPr>
        <p:spPr/>
        <p:txBody>
          <a:bodyPr/>
          <a:lstStyle/>
          <a:p>
            <a:r>
              <a:rPr lang="en-US" smtClean="0"/>
              <a:t>European developments - TAGPMA</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8501" y="580639"/>
            <a:ext cx="1238124" cy="530998"/>
          </a:xfrm>
          <a:prstGeom prst="rect">
            <a:avLst/>
          </a:prstGeom>
        </p:spPr>
      </p:pic>
      <p:sp>
        <p:nvSpPr>
          <p:cNvPr id="2" name="Date Placeholder 1"/>
          <p:cNvSpPr>
            <a:spLocks noGrp="1"/>
          </p:cNvSpPr>
          <p:nvPr>
            <p:ph type="dt" sz="half" idx="10"/>
          </p:nvPr>
        </p:nvSpPr>
        <p:spPr/>
        <p:txBody>
          <a:bodyPr/>
          <a:lstStyle/>
          <a:p>
            <a:r>
              <a:rPr lang="en-US" smtClean="0"/>
              <a:t>October 2024</a:t>
            </a:r>
            <a:endParaRPr lang="en-GB" dirty="0"/>
          </a:p>
        </p:txBody>
      </p:sp>
      <p:sp>
        <p:nvSpPr>
          <p:cNvPr id="4" name="Slide Number Placeholder 3"/>
          <p:cNvSpPr>
            <a:spLocks noGrp="1"/>
          </p:cNvSpPr>
          <p:nvPr>
            <p:ph type="sldNum" sz="quarter" idx="12"/>
          </p:nvPr>
        </p:nvSpPr>
        <p:spPr/>
        <p:txBody>
          <a:bodyPr/>
          <a:lstStyle/>
          <a:p>
            <a:fld id="{A423C6C7-C0F9-497B-BEFB-D2FC0D2E643A}" type="slidenum">
              <a:rPr lang="en-GB" smtClean="0"/>
              <a:t>4</a:t>
            </a:fld>
            <a:endParaRPr lang="en-GB"/>
          </a:p>
        </p:txBody>
      </p:sp>
    </p:spTree>
    <p:extLst>
      <p:ext uri="{BB962C8B-B14F-4D97-AF65-F5344CB8AC3E}">
        <p14:creationId xmlns:p14="http://schemas.microsoft.com/office/powerpoint/2010/main" val="3362848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40</a:t>
            </a:fld>
            <a:endParaRPr lang="en-GB"/>
          </a:p>
        </p:txBody>
      </p:sp>
      <p:sp>
        <p:nvSpPr>
          <p:cNvPr id="4" name="Title 3"/>
          <p:cNvSpPr>
            <a:spLocks noGrp="1"/>
          </p:cNvSpPr>
          <p:nvPr>
            <p:ph type="title"/>
          </p:nvPr>
        </p:nvSpPr>
        <p:spPr>
          <a:xfrm>
            <a:off x="455646" y="74649"/>
            <a:ext cx="10136154" cy="1325563"/>
          </a:xfrm>
        </p:spPr>
        <p:txBody>
          <a:bodyPr/>
          <a:lstStyle/>
          <a:p>
            <a:r>
              <a:rPr lang="en-GB" dirty="0" smtClean="0"/>
              <a:t>New trust models – what is the role of the proxy in </a:t>
            </a:r>
            <a:r>
              <a:rPr lang="en-GB" dirty="0" err="1" smtClean="0"/>
              <a:t>OIDCFed</a:t>
            </a:r>
            <a:r>
              <a:rPr lang="en-GB" dirty="0" smtClean="0"/>
              <a:t>? </a:t>
            </a:r>
            <a:r>
              <a:rPr lang="en-GB" dirty="0" smtClean="0"/>
              <a:t>And Wallets?</a:t>
            </a:r>
            <a:endParaRPr lang="en-GB" dirty="0"/>
          </a:p>
        </p:txBody>
      </p:sp>
      <p:sp>
        <p:nvSpPr>
          <p:cNvPr id="5" name="Content Placeholder 1"/>
          <p:cNvSpPr>
            <a:spLocks noGrp="1"/>
          </p:cNvSpPr>
          <p:nvPr>
            <p:ph idx="1"/>
          </p:nvPr>
        </p:nvSpPr>
        <p:spPr>
          <a:xfrm>
            <a:off x="444502" y="1439333"/>
            <a:ext cx="8013698" cy="4737633"/>
          </a:xfrm>
        </p:spPr>
        <p:txBody>
          <a:bodyPr>
            <a:normAutofit/>
          </a:bodyPr>
          <a:lstStyle/>
          <a:p>
            <a:pPr marL="0" indent="0">
              <a:buNone/>
            </a:pPr>
            <a:r>
              <a:rPr lang="en-GB" dirty="0" smtClean="0"/>
              <a:t>In today’s BPA proxy links both sides by being </a:t>
            </a:r>
            <a:br>
              <a:rPr lang="en-GB" dirty="0" smtClean="0"/>
            </a:br>
            <a:r>
              <a:rPr lang="en-GB" dirty="0" smtClean="0"/>
              <a:t>opaque, </a:t>
            </a:r>
            <a:r>
              <a:rPr lang="en-GB" b="1" dirty="0" smtClean="0"/>
              <a:t>both </a:t>
            </a:r>
            <a:r>
              <a:rPr lang="en-GB" dirty="0" smtClean="0"/>
              <a:t>for attributes </a:t>
            </a:r>
            <a:r>
              <a:rPr lang="en-GB" b="1" dirty="0" smtClean="0"/>
              <a:t>as well as </a:t>
            </a:r>
            <a:r>
              <a:rPr lang="en-GB" dirty="0" smtClean="0"/>
              <a:t>for trust</a:t>
            </a:r>
          </a:p>
          <a:p>
            <a:endParaRPr lang="en-GB" dirty="0" smtClean="0"/>
          </a:p>
          <a:p>
            <a:r>
              <a:rPr lang="en-GB" dirty="0" smtClean="0"/>
              <a:t>does it </a:t>
            </a:r>
            <a:r>
              <a:rPr lang="en-GB" i="1" dirty="0" smtClean="0"/>
              <a:t>have </a:t>
            </a:r>
            <a:r>
              <a:rPr lang="en-GB" dirty="0" smtClean="0"/>
              <a:t>to be that way?</a:t>
            </a:r>
          </a:p>
          <a:p>
            <a:r>
              <a:rPr lang="en-GB" dirty="0" smtClean="0"/>
              <a:t>separate claims/attribute transformation from trust bridging?</a:t>
            </a:r>
          </a:p>
          <a:p>
            <a:r>
              <a:rPr lang="en-GB" dirty="0" smtClean="0"/>
              <a:t>can </a:t>
            </a:r>
            <a:r>
              <a:rPr lang="en-GB" dirty="0" err="1" smtClean="0"/>
              <a:t>OIDCfed</a:t>
            </a:r>
            <a:r>
              <a:rPr lang="en-GB" dirty="0" smtClean="0"/>
              <a:t> structure convey trust transparently? Should it?</a:t>
            </a:r>
          </a:p>
          <a:p>
            <a:r>
              <a:rPr lang="en-GB" dirty="0" smtClean="0"/>
              <a:t>can we then be more flexible? or will it just confuse everyone?</a:t>
            </a:r>
          </a:p>
          <a:p>
            <a:r>
              <a:rPr lang="en-GB" dirty="0" smtClean="0"/>
              <a:t>easier to bridge trust </a:t>
            </a:r>
            <a:r>
              <a:rPr lang="en-GB" i="1" dirty="0" smtClean="0"/>
              <a:t>across sectors </a:t>
            </a:r>
            <a:r>
              <a:rPr lang="en-GB" dirty="0" smtClean="0"/>
              <a:t>this way? </a:t>
            </a:r>
            <a:br>
              <a:rPr lang="en-GB" dirty="0" smtClean="0"/>
            </a:br>
            <a:r>
              <a:rPr lang="en-GB" dirty="0" smtClean="0"/>
              <a:t>e.g. linking .</a:t>
            </a:r>
            <a:r>
              <a:rPr lang="en-GB" dirty="0" err="1" smtClean="0"/>
              <a:t>edu</a:t>
            </a:r>
            <a:r>
              <a:rPr lang="en-GB" dirty="0" smtClean="0"/>
              <a:t>, .</a:t>
            </a:r>
            <a:r>
              <a:rPr lang="en-GB" dirty="0" err="1" smtClean="0"/>
              <a:t>gov</a:t>
            </a:r>
            <a:r>
              <a:rPr lang="en-GB" dirty="0" smtClean="0"/>
              <a:t>, and private sector federations</a:t>
            </a:r>
            <a:r>
              <a:rPr lang="en-GB" dirty="0" smtClean="0"/>
              <a:t>?</a:t>
            </a:r>
          </a:p>
          <a:p>
            <a:r>
              <a:rPr lang="en-GB" dirty="0" smtClean="0"/>
              <a:t>how do wallets change the trust flow? Also with composite VCs?</a:t>
            </a:r>
            <a:endParaRPr lang="en-GB" dirty="0"/>
          </a:p>
        </p:txBody>
      </p:sp>
      <p:pic>
        <p:nvPicPr>
          <p:cNvPr id="6" name="Picture 5"/>
          <p:cNvPicPr>
            <a:picLocks noChangeAspect="1"/>
          </p:cNvPicPr>
          <p:nvPr/>
        </p:nvPicPr>
        <p:blipFill>
          <a:blip r:embed="rId2"/>
          <a:stretch>
            <a:fillRect/>
          </a:stretch>
        </p:blipFill>
        <p:spPr>
          <a:xfrm>
            <a:off x="8106579" y="1423900"/>
            <a:ext cx="3699148" cy="4772014"/>
          </a:xfrm>
          <a:prstGeom prst="rect">
            <a:avLst/>
          </a:prstGeom>
        </p:spPr>
      </p:pic>
    </p:spTree>
    <p:extLst>
      <p:ext uri="{BB962C8B-B14F-4D97-AF65-F5344CB8AC3E}">
        <p14:creationId xmlns:p14="http://schemas.microsoft.com/office/powerpoint/2010/main" val="151947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GB" sz="2400" dirty="0" smtClean="0"/>
              <a:t>Also in AARC-TREE we target a “</a:t>
            </a:r>
            <a:r>
              <a:rPr lang="en-US" sz="2400" dirty="0"/>
              <a:t>co-creation </a:t>
            </a:r>
            <a:r>
              <a:rPr lang="en-US" sz="2400" dirty="0" smtClean="0"/>
              <a:t>process”</a:t>
            </a:r>
          </a:p>
          <a:p>
            <a:pPr marL="0" indent="0">
              <a:buNone/>
            </a:pPr>
            <a:endParaRPr lang="en-US" sz="2400" dirty="0" smtClean="0"/>
          </a:p>
          <a:p>
            <a:r>
              <a:rPr lang="en-GB" sz="2400" dirty="0" smtClean="0"/>
              <a:t>support FIM4R to increase the reach of workshops in the next 2 years</a:t>
            </a:r>
          </a:p>
          <a:p>
            <a:r>
              <a:rPr lang="en-US" sz="2400" dirty="0" smtClean="0"/>
              <a:t>community review, ideas, and input on both policy and architecture</a:t>
            </a:r>
          </a:p>
          <a:p>
            <a:r>
              <a:rPr lang="en-US" sz="2400" dirty="0" smtClean="0"/>
              <a:t>start from the high-level requirements and broad community input</a:t>
            </a:r>
          </a:p>
          <a:p>
            <a:pPr marL="0" indent="0">
              <a:buNone/>
            </a:pPr>
            <a:r>
              <a:rPr lang="en-US" sz="2400" dirty="0" smtClean="0"/>
              <a:t>whatever we build must be </a:t>
            </a:r>
            <a:r>
              <a:rPr lang="en-US" sz="2400" i="1" dirty="0" smtClean="0"/>
              <a:t>usable and available </a:t>
            </a:r>
            <a:r>
              <a:rPr lang="en-US" sz="2400" dirty="0" smtClean="0"/>
              <a:t>by researcher communities first of all, and align to interoperability standard and open, collaborative research goals</a:t>
            </a:r>
          </a:p>
          <a:p>
            <a:pPr marL="0" indent="0" algn="ctr">
              <a:buNone/>
            </a:pPr>
            <a:r>
              <a:rPr lang="en-US" sz="3200" b="1" dirty="0" smtClean="0">
                <a:solidFill>
                  <a:srgbClr val="F6791C"/>
                </a:solidFill>
              </a:rPr>
              <a:t>Really a global activity: we want to engage </a:t>
            </a:r>
            <a:br>
              <a:rPr lang="en-US" sz="3200" b="1" dirty="0" smtClean="0">
                <a:solidFill>
                  <a:srgbClr val="F6791C"/>
                </a:solidFill>
              </a:rPr>
            </a:br>
            <a:r>
              <a:rPr lang="en-US" sz="3200" b="1" dirty="0" smtClean="0">
                <a:solidFill>
                  <a:srgbClr val="F6791C"/>
                </a:solidFill>
              </a:rPr>
              <a:t>everyone, in AARC TREE and beyond</a:t>
            </a:r>
          </a:p>
          <a:p>
            <a:endParaRPr lang="en-US" sz="2400" dirty="0" smtClean="0"/>
          </a:p>
          <a:p>
            <a:endParaRPr lang="en-US" sz="24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41</a:t>
            </a:fld>
            <a:endParaRPr lang="en-GB"/>
          </a:p>
        </p:txBody>
      </p:sp>
      <p:sp>
        <p:nvSpPr>
          <p:cNvPr id="4" name="Title 3"/>
          <p:cNvSpPr>
            <a:spLocks noGrp="1"/>
          </p:cNvSpPr>
          <p:nvPr>
            <p:ph type="title"/>
          </p:nvPr>
        </p:nvSpPr>
        <p:spPr/>
        <p:txBody>
          <a:bodyPr/>
          <a:lstStyle/>
          <a:p>
            <a:r>
              <a:rPr lang="en-GB" dirty="0" smtClean="0"/>
              <a:t>All about enabling research: FIM4R &amp; communities are a key factor</a:t>
            </a:r>
            <a:endParaRPr lang="en-GB" dirty="0"/>
          </a:p>
        </p:txBody>
      </p:sp>
    </p:spTree>
    <p:extLst>
      <p:ext uri="{BB962C8B-B14F-4D97-AF65-F5344CB8AC3E}">
        <p14:creationId xmlns:p14="http://schemas.microsoft.com/office/powerpoint/2010/main" val="1425531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OUR global trust fabric</a:t>
            </a:r>
            <a:endParaRPr lang="en-GB" dirty="0"/>
          </a:p>
        </p:txBody>
      </p:sp>
      <p:sp>
        <p:nvSpPr>
          <p:cNvPr id="3" name="Text Placeholder 2"/>
          <p:cNvSpPr>
            <a:spLocks noGrp="1"/>
          </p:cNvSpPr>
          <p:nvPr>
            <p:ph type="body" idx="1"/>
          </p:nvPr>
        </p:nvSpPr>
        <p:spPr/>
        <p:txBody>
          <a:bodyPr/>
          <a:lstStyle/>
          <a:p>
            <a:r>
              <a:rPr lang="en-GB" dirty="0" smtClean="0"/>
              <a:t>Questions?</a:t>
            </a:r>
            <a:endParaRPr lang="en-GB" dirty="0"/>
          </a:p>
        </p:txBody>
      </p:sp>
      <p:grpSp>
        <p:nvGrpSpPr>
          <p:cNvPr id="7" name="Group 6"/>
          <p:cNvGrpSpPr/>
          <p:nvPr/>
        </p:nvGrpSpPr>
        <p:grpSpPr>
          <a:xfrm>
            <a:off x="2300052" y="5261144"/>
            <a:ext cx="9862131" cy="1015663"/>
            <a:chOff x="2329869" y="5388439"/>
            <a:chExt cx="9862131" cy="1015663"/>
          </a:xfrm>
        </p:grpSpPr>
        <p:sp>
          <p:nvSpPr>
            <p:cNvPr id="9" name="TextBox 8"/>
            <p:cNvSpPr txBox="1"/>
            <p:nvPr/>
          </p:nvSpPr>
          <p:spPr>
            <a:xfrm>
              <a:off x="2329869" y="5388439"/>
              <a:ext cx="9862131" cy="1015663"/>
            </a:xfrm>
            <a:prstGeom prst="rect">
              <a:avLst/>
            </a:prstGeom>
            <a:noFill/>
          </p:spPr>
          <p:txBody>
            <a:bodyPr wrap="square" rtlCol="0">
              <a:spAutoFit/>
            </a:bodyPr>
            <a:lstStyle/>
            <a:p>
              <a:pPr lvl="0" algn="r" defTabSz="309563" hangingPunct="0">
                <a:defRPr sz="4800" b="0" i="0">
                  <a:solidFill>
                    <a:srgbClr val="FFFFFF"/>
                  </a:solidFill>
                  <a:latin typeface="Akkurat Std"/>
                  <a:ea typeface="Akkurat Std"/>
                  <a:cs typeface="Akkurat Std"/>
                  <a:sym typeface="Akkurat Std"/>
                </a:defRPr>
              </a:pPr>
              <a:r>
                <a:rPr lang="sv-SE" sz="2000" b="1" kern="0" dirty="0">
                  <a:solidFill>
                    <a:srgbClr val="004361"/>
                  </a:solidFill>
                  <a:latin typeface="+mj-lt"/>
                  <a:sym typeface="Akkurat Std"/>
                </a:rPr>
                <a:t>David </a:t>
              </a:r>
              <a:r>
                <a:rPr lang="sv-SE" sz="2000" b="1" kern="0" dirty="0" smtClean="0">
                  <a:solidFill>
                    <a:srgbClr val="004361"/>
                  </a:solidFill>
                  <a:latin typeface="+mj-lt"/>
                  <a:sym typeface="Akkurat Std"/>
                </a:rPr>
                <a:t>Groep </a:t>
              </a:r>
              <a:r>
                <a:rPr lang="sv-SE" sz="2000" i="1" kern="0" dirty="0" smtClean="0">
                  <a:solidFill>
                    <a:srgbClr val="004361"/>
                  </a:solidFill>
                  <a:latin typeface="+mj-lt"/>
                  <a:sym typeface="Akkurat Std"/>
                </a:rPr>
                <a:t>davidg@nikhef.nl</a:t>
              </a:r>
              <a:endParaRPr lang="sv-SE" sz="2000" i="1" kern="0" dirty="0">
                <a:solidFill>
                  <a:srgbClr val="004361"/>
                </a:solidFill>
                <a:latin typeface="+mj-lt"/>
                <a:sym typeface="Akkurat Std"/>
              </a:endParaRPr>
            </a:p>
            <a:p>
              <a:pPr lvl="0" algn="r" defTabSz="309563" hangingPunct="0">
                <a:defRPr sz="4800" b="0" i="0">
                  <a:solidFill>
                    <a:srgbClr val="FFFFFF"/>
                  </a:solidFill>
                  <a:latin typeface="Akkurat Std"/>
                  <a:ea typeface="Akkurat Std"/>
                  <a:cs typeface="Akkurat Std"/>
                  <a:sym typeface="Akkurat Std"/>
                </a:defRPr>
              </a:pPr>
              <a:r>
                <a:rPr lang="sv-SE" sz="2000" kern="0" dirty="0">
                  <a:solidFill>
                    <a:srgbClr val="004361"/>
                  </a:solidFill>
                  <a:latin typeface="+mj-lt"/>
                  <a:sym typeface="Akkurat Std"/>
                </a:rPr>
                <a:t>https://www.nikhef.nl/~</a:t>
              </a:r>
              <a:r>
                <a:rPr lang="sv-SE" sz="2000" kern="0" dirty="0" smtClean="0">
                  <a:solidFill>
                    <a:srgbClr val="004361"/>
                  </a:solidFill>
                  <a:latin typeface="+mj-lt"/>
                  <a:sym typeface="Akkurat Std"/>
                </a:rPr>
                <a:t>davidg/presentations/ </a:t>
              </a:r>
            </a:p>
            <a:p>
              <a:pPr lvl="0" algn="r" defTabSz="309563" hangingPunct="0">
                <a:defRPr sz="4800" b="0" i="0">
                  <a:solidFill>
                    <a:srgbClr val="FFFFFF"/>
                  </a:solidFill>
                  <a:latin typeface="Akkurat Std"/>
                  <a:ea typeface="Akkurat Std"/>
                  <a:cs typeface="Akkurat Std"/>
                  <a:sym typeface="Akkurat Std"/>
                </a:defRPr>
              </a:pPr>
              <a:r>
                <a:rPr lang="sv-SE" sz="2000" kern="0" dirty="0" smtClean="0">
                  <a:solidFill>
                    <a:srgbClr val="004361"/>
                  </a:solidFill>
                  <a:latin typeface="+mj-lt"/>
                  <a:sym typeface="Akkurat Std"/>
                </a:rPr>
                <a:t>     https</a:t>
              </a:r>
              <a:r>
                <a:rPr lang="sv-SE" sz="2000" kern="0" dirty="0">
                  <a:solidFill>
                    <a:srgbClr val="004361"/>
                  </a:solidFill>
                  <a:latin typeface="+mj-lt"/>
                  <a:sym typeface="Akkurat Std"/>
                </a:rPr>
                <a:t>://</a:t>
              </a:r>
              <a:r>
                <a:rPr lang="sv-SE" sz="2000" kern="0" dirty="0" smtClean="0">
                  <a:solidFill>
                    <a:srgbClr val="004361"/>
                  </a:solidFill>
                  <a:latin typeface="+mj-lt"/>
                  <a:sym typeface="Akkurat Std"/>
                </a:rPr>
                <a:t>orcid.org/0000-0003-1026-6606</a:t>
              </a:r>
              <a:endParaRPr lang="sv-SE" sz="2000" kern="0" dirty="0">
                <a:solidFill>
                  <a:srgbClr val="004361"/>
                </a:solidFill>
                <a:latin typeface="+mj-lt"/>
                <a:sym typeface="Akkurat Std"/>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199" y="6093120"/>
              <a:ext cx="198537" cy="198537"/>
            </a:xfrm>
            <a:prstGeom prst="rect">
              <a:avLst/>
            </a:prstGeom>
          </p:spPr>
        </p:pic>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515" y="5983146"/>
            <a:ext cx="937001" cy="17546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515" y="5147529"/>
            <a:ext cx="922533" cy="35814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32" y="5539058"/>
            <a:ext cx="1731119" cy="359892"/>
          </a:xfrm>
          <a:prstGeom prst="rect">
            <a:avLst/>
          </a:prstGeom>
        </p:spPr>
      </p:pic>
      <p:sp>
        <p:nvSpPr>
          <p:cNvPr id="4" name="Date Placeholder 3"/>
          <p:cNvSpPr>
            <a:spLocks noGrp="1"/>
          </p:cNvSpPr>
          <p:nvPr>
            <p:ph type="dt" sz="half" idx="10"/>
          </p:nvPr>
        </p:nvSpPr>
        <p:spPr/>
        <p:txBody>
          <a:bodyPr/>
          <a:lstStyle/>
          <a:p>
            <a:r>
              <a:rPr lang="en-US" smtClean="0"/>
              <a:t>October 2024</a:t>
            </a:r>
            <a:endParaRPr lang="en-GB" dirty="0"/>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a:xfrm>
            <a:off x="10410204" y="5896271"/>
            <a:ext cx="973899" cy="365125"/>
          </a:xfrm>
        </p:spPr>
        <p:txBody>
          <a:bodyPr/>
          <a:lstStyle/>
          <a:p>
            <a:fld id="{A423C6C7-C0F9-497B-BEFB-D2FC0D2E643A}" type="slidenum">
              <a:rPr lang="en-GB" smtClean="0"/>
              <a:t>42</a:t>
            </a:fld>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normAutofit/>
          </a:bodyPr>
          <a:lstStyle/>
          <a:p>
            <a:r>
              <a:rPr lang="en-GB" sz="1600" dirty="0" smtClean="0"/>
              <a:t>davidg@nikhef.nl</a:t>
            </a:r>
            <a:endParaRPr lang="en-GB" sz="1600" dirty="0"/>
          </a:p>
        </p:txBody>
      </p:sp>
      <p:sp>
        <p:nvSpPr>
          <p:cNvPr id="6" name="Content Placeholder 5"/>
          <p:cNvSpPr>
            <a:spLocks noGrp="1"/>
          </p:cNvSpPr>
          <p:nvPr>
            <p:ph sz="quarter" idx="4294967295"/>
          </p:nvPr>
        </p:nvSpPr>
        <p:spPr>
          <a:xfrm>
            <a:off x="528735" y="1021063"/>
            <a:ext cx="3052666" cy="1676400"/>
          </a:xfrm>
        </p:spPr>
        <p:txBody>
          <a:bodyPr>
            <a:normAutofit fontScale="85000" lnSpcReduction="20000"/>
          </a:bodyPr>
          <a:lstStyle/>
          <a:p>
            <a:pPr marL="0" indent="0">
              <a:buNone/>
            </a:pPr>
            <a:r>
              <a:rPr lang="en-GB" sz="1600" i="1" dirty="0" smtClean="0">
                <a:solidFill>
                  <a:schemeClr val="bg1">
                    <a:lumMod val="85000"/>
                  </a:schemeClr>
                </a:solidFill>
              </a:rPr>
              <a:t>in collaboration with many, many people in the AARC+ Community, including Christos </a:t>
            </a:r>
            <a:r>
              <a:rPr lang="en-GB" sz="1600" i="1" dirty="0" err="1" smtClean="0">
                <a:solidFill>
                  <a:schemeClr val="bg1">
                    <a:lumMod val="85000"/>
                  </a:schemeClr>
                </a:solidFill>
              </a:rPr>
              <a:t>Kanellopoulos</a:t>
            </a:r>
            <a:r>
              <a:rPr lang="en-GB" sz="1600" i="1" dirty="0" smtClean="0">
                <a:solidFill>
                  <a:schemeClr val="bg1">
                    <a:lumMod val="85000"/>
                  </a:schemeClr>
                </a:solidFill>
              </a:rPr>
              <a:t>, </a:t>
            </a:r>
            <a:r>
              <a:rPr lang="en-GB" sz="1600" i="1" dirty="0">
                <a:solidFill>
                  <a:schemeClr val="bg1">
                    <a:lumMod val="85000"/>
                  </a:schemeClr>
                </a:solidFill>
              </a:rPr>
              <a:t>Nicolas </a:t>
            </a:r>
            <a:r>
              <a:rPr lang="en-GB" sz="1600" i="1" dirty="0" err="1">
                <a:solidFill>
                  <a:schemeClr val="bg1">
                    <a:lumMod val="85000"/>
                  </a:schemeClr>
                </a:solidFill>
              </a:rPr>
              <a:t>Liampotis</a:t>
            </a:r>
            <a:r>
              <a:rPr lang="en-GB" sz="1600" i="1" dirty="0">
                <a:solidFill>
                  <a:schemeClr val="bg1">
                    <a:lumMod val="85000"/>
                  </a:schemeClr>
                </a:solidFill>
              </a:rPr>
              <a:t>, </a:t>
            </a:r>
            <a:r>
              <a:rPr lang="en-GB" sz="1600" i="1" dirty="0" err="1" smtClean="0">
                <a:solidFill>
                  <a:schemeClr val="bg1">
                    <a:lumMod val="85000"/>
                  </a:schemeClr>
                </a:solidFill>
              </a:rPr>
              <a:t>Licia</a:t>
            </a:r>
            <a:r>
              <a:rPr lang="en-GB" sz="1600" i="1" dirty="0" smtClean="0">
                <a:solidFill>
                  <a:schemeClr val="bg1">
                    <a:lumMod val="85000"/>
                  </a:schemeClr>
                </a:solidFill>
              </a:rPr>
              <a:t> Florio, Hannah Short, Maarten </a:t>
            </a:r>
            <a:r>
              <a:rPr lang="en-GB" sz="1600" i="1" dirty="0" err="1" smtClean="0">
                <a:solidFill>
                  <a:schemeClr val="bg1">
                    <a:lumMod val="85000"/>
                  </a:schemeClr>
                </a:solidFill>
              </a:rPr>
              <a:t>Kremers</a:t>
            </a:r>
            <a:r>
              <a:rPr lang="en-GB" sz="1600" i="1" dirty="0" smtClean="0">
                <a:solidFill>
                  <a:schemeClr val="bg1">
                    <a:lumMod val="85000"/>
                  </a:schemeClr>
                </a:solidFill>
              </a:rPr>
              <a:t>, Niels van </a:t>
            </a:r>
            <a:r>
              <a:rPr lang="en-GB" sz="1600" i="1" dirty="0" err="1" smtClean="0">
                <a:solidFill>
                  <a:schemeClr val="bg1">
                    <a:lumMod val="85000"/>
                  </a:schemeClr>
                </a:solidFill>
              </a:rPr>
              <a:t>Dijk</a:t>
            </a:r>
            <a:r>
              <a:rPr lang="en-GB" sz="1600" i="1" dirty="0" smtClean="0">
                <a:solidFill>
                  <a:schemeClr val="bg1">
                    <a:lumMod val="85000"/>
                  </a:schemeClr>
                </a:solidFill>
              </a:rPr>
              <a:t>, David Crooks, Dave Kelsey, Ian Neilson, Mischa </a:t>
            </a:r>
            <a:r>
              <a:rPr lang="en-GB" sz="1600" i="1" dirty="0" err="1" smtClean="0">
                <a:solidFill>
                  <a:schemeClr val="bg1">
                    <a:lumMod val="85000"/>
                  </a:schemeClr>
                </a:solidFill>
              </a:rPr>
              <a:t>Sallé</a:t>
            </a:r>
            <a:r>
              <a:rPr lang="en-GB" sz="1600" i="1" dirty="0" smtClean="0">
                <a:solidFill>
                  <a:schemeClr val="bg1">
                    <a:lumMod val="85000"/>
                  </a:schemeClr>
                </a:solidFill>
              </a:rPr>
              <a:t>, </a:t>
            </a:r>
            <a:r>
              <a:rPr lang="en-GB" sz="1600" i="1" dirty="0" err="1">
                <a:solidFill>
                  <a:schemeClr val="bg1">
                    <a:lumMod val="85000"/>
                  </a:schemeClr>
                </a:solidFill>
              </a:rPr>
              <a:t>Slavek</a:t>
            </a:r>
            <a:r>
              <a:rPr lang="en-GB" sz="1600" i="1" dirty="0">
                <a:solidFill>
                  <a:schemeClr val="bg1">
                    <a:lumMod val="85000"/>
                  </a:schemeClr>
                </a:solidFill>
              </a:rPr>
              <a:t> </a:t>
            </a:r>
            <a:r>
              <a:rPr lang="en-GB" sz="1600" i="1" dirty="0" err="1" smtClean="0">
                <a:solidFill>
                  <a:schemeClr val="bg1">
                    <a:lumMod val="85000"/>
                  </a:schemeClr>
                </a:solidFill>
              </a:rPr>
              <a:t>Licehammer</a:t>
            </a:r>
            <a:r>
              <a:rPr lang="en-GB" sz="1600" i="1" dirty="0" smtClean="0">
                <a:solidFill>
                  <a:schemeClr val="bg1">
                    <a:lumMod val="85000"/>
                  </a:schemeClr>
                </a:solidFill>
              </a:rPr>
              <a:t>, Catharina </a:t>
            </a:r>
            <a:r>
              <a:rPr lang="en-GB" sz="1600" i="1" dirty="0" err="1" smtClean="0">
                <a:solidFill>
                  <a:schemeClr val="bg1">
                    <a:lumMod val="85000"/>
                  </a:schemeClr>
                </a:solidFill>
              </a:rPr>
              <a:t>Vaendel</a:t>
            </a:r>
            <a:r>
              <a:rPr lang="en-GB" sz="1600" i="1" dirty="0" smtClean="0">
                <a:solidFill>
                  <a:schemeClr val="bg1">
                    <a:lumMod val="85000"/>
                  </a:schemeClr>
                </a:solidFill>
              </a:rPr>
              <a:t>, Liam Atherton, </a:t>
            </a:r>
            <a:r>
              <a:rPr lang="en-GB" sz="1600" i="1" dirty="0" err="1" smtClean="0">
                <a:solidFill>
                  <a:schemeClr val="bg1">
                    <a:lumMod val="85000"/>
                  </a:schemeClr>
                </a:solidFill>
              </a:rPr>
              <a:t>Arnout</a:t>
            </a:r>
            <a:r>
              <a:rPr lang="en-GB" sz="1600" i="1" dirty="0" smtClean="0">
                <a:solidFill>
                  <a:schemeClr val="bg1">
                    <a:lumMod val="85000"/>
                  </a:schemeClr>
                </a:solidFill>
              </a:rPr>
              <a:t> </a:t>
            </a:r>
            <a:r>
              <a:rPr lang="en-GB" sz="1600" i="1" dirty="0" err="1" smtClean="0">
                <a:solidFill>
                  <a:schemeClr val="bg1">
                    <a:lumMod val="85000"/>
                  </a:schemeClr>
                </a:solidFill>
              </a:rPr>
              <a:t>Terpstra</a:t>
            </a:r>
            <a:r>
              <a:rPr lang="en-GB" sz="1600" i="1" dirty="0" smtClean="0">
                <a:solidFill>
                  <a:schemeClr val="bg1">
                    <a:lumMod val="85000"/>
                  </a:schemeClr>
                </a:solidFill>
              </a:rPr>
              <a:t>, Jens Jensen, and so many others!</a:t>
            </a:r>
            <a:endParaRPr lang="en-US" sz="1600" i="1" dirty="0">
              <a:solidFill>
                <a:schemeClr val="bg1">
                  <a:lumMod val="85000"/>
                </a:schemeClr>
              </a:solidFill>
            </a:endParaRPr>
          </a:p>
        </p:txBody>
      </p:sp>
      <p:sp>
        <p:nvSpPr>
          <p:cNvPr id="5" name="Text Placeholder 4"/>
          <p:cNvSpPr>
            <a:spLocks noGrp="1"/>
          </p:cNvSpPr>
          <p:nvPr>
            <p:ph type="body" sz="quarter" idx="4294967295"/>
          </p:nvPr>
        </p:nvSpPr>
        <p:spPr>
          <a:xfrm>
            <a:off x="533400" y="304800"/>
            <a:ext cx="5867400" cy="762000"/>
          </a:xfrm>
        </p:spPr>
        <p:txBody>
          <a:bodyPr>
            <a:normAutofit fontScale="77500" lnSpcReduction="20000"/>
          </a:bodyPr>
          <a:lstStyle/>
          <a:p>
            <a:pPr marL="0" indent="0">
              <a:buNone/>
            </a:pPr>
            <a:r>
              <a:rPr lang="en-GB" dirty="0">
                <a:solidFill>
                  <a:schemeClr val="bg1">
                    <a:lumMod val="85000"/>
                  </a:schemeClr>
                </a:solidFill>
              </a:rPr>
              <a:t>t</a:t>
            </a:r>
            <a:r>
              <a:rPr lang="en-GB" dirty="0" smtClean="0">
                <a:solidFill>
                  <a:schemeClr val="bg1">
                    <a:lumMod val="85000"/>
                  </a:schemeClr>
                </a:solidFill>
              </a:rPr>
              <a:t>his work is co-supported by the Trust and Identity work package of the GEANT project (GN5-1)</a:t>
            </a:r>
            <a:endParaRPr lang="en-GB" dirty="0">
              <a:solidFill>
                <a:schemeClr val="bg1">
                  <a:lumMod val="85000"/>
                </a:schemeClr>
              </a:solidFill>
            </a:endParaRPr>
          </a:p>
        </p:txBody>
      </p:sp>
      <p:sp>
        <p:nvSpPr>
          <p:cNvPr id="2" name="Slide Number Placeholder 1"/>
          <p:cNvSpPr>
            <a:spLocks noGrp="1"/>
          </p:cNvSpPr>
          <p:nvPr>
            <p:ph type="sldNum" sz="quarter" idx="4294967295"/>
          </p:nvPr>
        </p:nvSpPr>
        <p:spPr>
          <a:xfrm>
            <a:off x="11218863" y="6356350"/>
            <a:ext cx="973137" cy="365125"/>
          </a:xfrm>
        </p:spPr>
        <p:txBody>
          <a:bodyPr/>
          <a:lstStyle/>
          <a:p>
            <a:fld id="{6F576E6A-F32A-4612-884C-86870357C6B4}" type="slidenum">
              <a:rPr lang="en-GB" smtClean="0"/>
              <a:pPr/>
              <a:t>43</a:t>
            </a:fld>
            <a:endParaRPr lang="en-GB" dirty="0"/>
          </a:p>
        </p:txBody>
      </p:sp>
      <p:grpSp>
        <p:nvGrpSpPr>
          <p:cNvPr id="9" name="Group 8"/>
          <p:cNvGrpSpPr/>
          <p:nvPr/>
        </p:nvGrpSpPr>
        <p:grpSpPr>
          <a:xfrm>
            <a:off x="528734" y="2909713"/>
            <a:ext cx="1371600" cy="1371600"/>
            <a:chOff x="8762999" y="4289270"/>
            <a:chExt cx="1371600" cy="1371600"/>
          </a:xfrm>
        </p:grpSpPr>
        <p:sp>
          <p:nvSpPr>
            <p:cNvPr id="4" name="Rectangle 3"/>
            <p:cNvSpPr/>
            <p:nvPr/>
          </p:nvSpPr>
          <p:spPr>
            <a:xfrm>
              <a:off x="8762999" y="4289270"/>
              <a:ext cx="1371600" cy="13716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543" y="4587229"/>
              <a:ext cx="858513" cy="775682"/>
            </a:xfrm>
            <a:prstGeom prst="rect">
              <a:avLst/>
            </a:prstGeom>
          </p:spPr>
        </p:pic>
      </p:grpSp>
    </p:spTree>
    <p:extLst>
      <p:ext uri="{BB962C8B-B14F-4D97-AF65-F5344CB8AC3E}">
        <p14:creationId xmlns:p14="http://schemas.microsoft.com/office/powerpoint/2010/main" val="204652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signing key update</a:t>
            </a:r>
            <a:endParaRPr lang="en-GB" dirty="0"/>
          </a:p>
        </p:txBody>
      </p:sp>
      <p:sp>
        <p:nvSpPr>
          <p:cNvPr id="3" name="Content Placeholder 2"/>
          <p:cNvSpPr>
            <a:spLocks noGrp="1"/>
          </p:cNvSpPr>
          <p:nvPr>
            <p:ph idx="1"/>
          </p:nvPr>
        </p:nvSpPr>
        <p:spPr>
          <a:xfrm>
            <a:off x="609600" y="1643891"/>
            <a:ext cx="10896600" cy="4525963"/>
          </a:xfrm>
        </p:spPr>
        <p:txBody>
          <a:bodyPr>
            <a:normAutofit/>
          </a:bodyPr>
          <a:lstStyle/>
          <a:p>
            <a:pPr marL="0" indent="0">
              <a:buNone/>
            </a:pPr>
            <a:r>
              <a:rPr lang="en-GB" sz="2000" b="1" dirty="0" smtClean="0">
                <a:latin typeface="Courier New" panose="02070309020205020404" pitchFamily="49" charset="0"/>
                <a:cs typeface="Courier New" panose="02070309020205020404" pitchFamily="49" charset="0"/>
              </a:rPr>
              <a:t>     error</a:t>
            </a: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Verifying </a:t>
            </a:r>
            <a:r>
              <a:rPr lang="en-GB" sz="2000" b="1" dirty="0">
                <a:latin typeface="Courier New" panose="02070309020205020404" pitchFamily="49" charset="0"/>
                <a:cs typeface="Courier New" panose="02070309020205020404" pitchFamily="49" charset="0"/>
              </a:rPr>
              <a:t>a signature using certificate </a:t>
            </a:r>
            <a:r>
              <a:rPr lang="en-GB" sz="2000" b="1" dirty="0" smtClean="0">
                <a:latin typeface="Courier New" panose="02070309020205020404" pitchFamily="49" charset="0"/>
                <a:cs typeface="Courier New" panose="02070309020205020404" pitchFamily="49" charset="0"/>
              </a:rPr>
              <a:t/>
            </a:r>
            <a:br>
              <a:rPr lang="en-GB" sz="2000" b="1" dirty="0" smtClean="0">
                <a:latin typeface="Courier New" panose="02070309020205020404" pitchFamily="49" charset="0"/>
                <a:cs typeface="Courier New" panose="02070309020205020404" pitchFamily="49" charset="0"/>
              </a:rPr>
            </a:br>
            <a:r>
              <a:rPr lang="en-GB" sz="2000" b="1" dirty="0" smtClean="0">
                <a:latin typeface="Courier New" panose="02070309020205020404" pitchFamily="49" charset="0"/>
                <a:cs typeface="Courier New" panose="02070309020205020404" pitchFamily="49" charset="0"/>
              </a:rPr>
              <a:t>      D12E922822BE64D50146188BC32D99C83CDBBC71  </a:t>
            </a:r>
            <a:br>
              <a:rPr lang="en-GB" sz="2000" b="1" dirty="0" smtClean="0">
                <a:latin typeface="Courier New" panose="02070309020205020404" pitchFamily="49" charset="0"/>
                <a:cs typeface="Courier New" panose="02070309020205020404" pitchFamily="49" charset="0"/>
              </a:rPr>
            </a:br>
            <a:r>
              <a:rPr lang="en-GB" sz="2000" b="1" dirty="0" smtClean="0">
                <a:latin typeface="Courier New" panose="02070309020205020404" pitchFamily="49" charset="0"/>
                <a:cs typeface="Courier New" panose="02070309020205020404" pitchFamily="49" charset="0"/>
              </a:rPr>
              <a:t>      (</a:t>
            </a:r>
            <a:r>
              <a:rPr lang="en-GB" sz="2000" b="1" dirty="0" err="1">
                <a:latin typeface="Courier New" panose="02070309020205020404" pitchFamily="49" charset="0"/>
                <a:cs typeface="Courier New" panose="02070309020205020404" pitchFamily="49" charset="0"/>
              </a:rPr>
              <a:t>EUGridPMA</a:t>
            </a:r>
            <a:r>
              <a:rPr lang="en-GB" sz="2000" b="1" dirty="0">
                <a:latin typeface="Courier New" panose="02070309020205020404" pitchFamily="49" charset="0"/>
                <a:cs typeface="Courier New" panose="02070309020205020404" pitchFamily="49" charset="0"/>
              </a:rPr>
              <a:t> Distribution </a:t>
            </a:r>
            <a:r>
              <a:rPr lang="en-GB" sz="2000" b="1" dirty="0" smtClean="0">
                <a:latin typeface="Courier New" panose="02070309020205020404" pitchFamily="49" charset="0"/>
                <a:cs typeface="Courier New" panose="02070309020205020404" pitchFamily="49" charset="0"/>
              </a:rPr>
              <a:t>Signing </a:t>
            </a:r>
            <a:r>
              <a:rPr lang="en-GB" sz="2000" b="1" dirty="0">
                <a:latin typeface="Courier New" panose="02070309020205020404" pitchFamily="49" charset="0"/>
                <a:cs typeface="Courier New" panose="02070309020205020404" pitchFamily="49" charset="0"/>
              </a:rPr>
              <a:t>Key 3 </a:t>
            </a:r>
            <a:r>
              <a:rPr lang="en-GB" sz="2000" b="1" dirty="0" smtClean="0">
                <a:latin typeface="Courier New" panose="02070309020205020404" pitchFamily="49" charset="0"/>
                <a:cs typeface="Courier New" panose="02070309020205020404" pitchFamily="49" charset="0"/>
                <a:hlinkClick r:id="rId2"/>
              </a:rPr>
              <a:t>&lt;</a:t>
            </a:r>
            <a:r>
              <a:rPr lang="en-GB" sz="2000" b="1" dirty="0">
                <a:latin typeface="Courier New" panose="02070309020205020404" pitchFamily="49" charset="0"/>
                <a:cs typeface="Courier New" panose="02070309020205020404" pitchFamily="49" charset="0"/>
                <a:hlinkClick r:id="rId2"/>
              </a:rPr>
              <a:t>info@eugridpma.org&gt;</a:t>
            </a:r>
            <a:r>
              <a:rPr lang="en-GB" sz="2000" b="1" dirty="0">
                <a:latin typeface="Courier New" panose="02070309020205020404" pitchFamily="49" charset="0"/>
                <a:cs typeface="Courier New" panose="02070309020205020404" pitchFamily="49" charset="0"/>
              </a:rPr>
              <a:t>): </a:t>
            </a:r>
            <a:br>
              <a:rPr lang="en-GB" sz="2000" b="1" dirty="0">
                <a:latin typeface="Courier New" panose="02070309020205020404" pitchFamily="49" charset="0"/>
                <a:cs typeface="Courier New" panose="02070309020205020404" pitchFamily="49" charset="0"/>
              </a:rPr>
            </a:br>
            <a:r>
              <a:rPr lang="en-GB" sz="2000" b="1" dirty="0" smtClean="0">
                <a:latin typeface="Courier New" panose="02070309020205020404" pitchFamily="49" charset="0"/>
                <a:cs typeface="Courier New" panose="02070309020205020404" pitchFamily="49" charset="0"/>
              </a:rPr>
              <a:t>      </a:t>
            </a:r>
            <a:r>
              <a:rPr lang="en-GB" sz="2000" b="1" dirty="0">
                <a:latin typeface="Courier New" panose="02070309020205020404" pitchFamily="49" charset="0"/>
                <a:cs typeface="Courier New" panose="02070309020205020404" pitchFamily="49" charset="0"/>
              </a:rPr>
              <a:t>Key C32D99C83CDBBC71 </a:t>
            </a:r>
            <a:r>
              <a:rPr lang="en-GB" sz="2000" b="1" dirty="0" smtClean="0">
                <a:latin typeface="Courier New" panose="02070309020205020404" pitchFamily="49" charset="0"/>
                <a:cs typeface="Courier New" panose="02070309020205020404" pitchFamily="49" charset="0"/>
              </a:rPr>
              <a:t>invalid: not </a:t>
            </a:r>
            <a:r>
              <a:rPr lang="en-GB" sz="2000" b="1" dirty="0">
                <a:latin typeface="Courier New" panose="02070309020205020404" pitchFamily="49" charset="0"/>
                <a:cs typeface="Courier New" panose="02070309020205020404" pitchFamily="49" charset="0"/>
              </a:rPr>
              <a:t>signing </a:t>
            </a:r>
            <a:r>
              <a:rPr lang="en-GB" sz="2000" b="1" dirty="0" smtClean="0">
                <a:latin typeface="Courier New" panose="02070309020205020404" pitchFamily="49" charset="0"/>
                <a:cs typeface="Courier New" panose="02070309020205020404" pitchFamily="49" charset="0"/>
              </a:rPr>
              <a:t>capable</a:t>
            </a:r>
            <a:endParaRPr lang="en-GB" dirty="0" smtClean="0"/>
          </a:p>
          <a:p>
            <a:pPr marL="0" indent="0">
              <a:buNone/>
            </a:pPr>
            <a:endParaRPr lang="en-US" dirty="0"/>
          </a:p>
          <a:p>
            <a:pPr marL="0" indent="0">
              <a:buNone/>
            </a:pPr>
            <a:r>
              <a:rPr lang="en-US" dirty="0"/>
              <a:t>In Fedora Core 38</a:t>
            </a:r>
            <a:r>
              <a:rPr lang="en-US" dirty="0" smtClean="0"/>
              <a:t>+ (and thus later in its derivatives, and maybe soon in </a:t>
            </a:r>
            <a:r>
              <a:rPr lang="en-US" dirty="0" err="1" smtClean="0"/>
              <a:t>Debian</a:t>
            </a:r>
            <a:r>
              <a:rPr lang="en-US" dirty="0" smtClean="0"/>
              <a:t>), RSA 1024 package signing no longer supported by default</a:t>
            </a:r>
          </a:p>
          <a:p>
            <a:pPr marL="0" indent="0">
              <a:buNone/>
            </a:pPr>
            <a:r>
              <a:rPr lang="en-US" dirty="0" smtClean="0"/>
              <a:t>(work-around with bespoke crypto-policies possible, not recommended)</a:t>
            </a:r>
            <a:r>
              <a:rPr lang="en-US" dirty="0"/>
              <a:t/>
            </a:r>
            <a:br>
              <a:rPr lang="en-US" dirty="0"/>
            </a:br>
            <a:endParaRPr lang="en-GB" dirty="0"/>
          </a:p>
        </p:txBody>
      </p:sp>
      <p:sp>
        <p:nvSpPr>
          <p:cNvPr id="4" name="Date Placeholder 3"/>
          <p:cNvSpPr>
            <a:spLocks noGrp="1"/>
          </p:cNvSpPr>
          <p:nvPr>
            <p:ph type="dt" sz="half" idx="10"/>
          </p:nvPr>
        </p:nvSpPr>
        <p:spPr/>
        <p:txBody>
          <a:bodyPr/>
          <a:lstStyle/>
          <a:p>
            <a:r>
              <a:rPr lang="en-US" smtClean="0"/>
              <a:t>October 2024</a:t>
            </a:r>
            <a:endParaRPr lang="en-GB" dirty="0"/>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5</a:t>
            </a:fld>
            <a:endParaRPr lang="en-GB"/>
          </a:p>
        </p:txBody>
      </p:sp>
    </p:spTree>
    <p:extLst>
      <p:ext uri="{BB962C8B-B14F-4D97-AF65-F5344CB8AC3E}">
        <p14:creationId xmlns:p14="http://schemas.microsoft.com/office/powerpoint/2010/main" val="346885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signing key update</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In </a:t>
            </a:r>
            <a:r>
              <a:rPr lang="en-US" dirty="0"/>
              <a:t>future releases </a:t>
            </a:r>
            <a:r>
              <a:rPr lang="en-US" dirty="0" smtClean="0"/>
              <a:t>we move </a:t>
            </a:r>
            <a:br>
              <a:rPr lang="en-US" dirty="0" smtClean="0"/>
            </a:br>
            <a:r>
              <a:rPr lang="en-US" dirty="0" smtClean="0"/>
              <a:t>to a </a:t>
            </a:r>
            <a:r>
              <a:rPr lang="en-US" b="1" dirty="0" smtClean="0"/>
              <a:t>new GPG </a:t>
            </a:r>
            <a:r>
              <a:rPr lang="en-US" b="1" dirty="0"/>
              <a:t>package </a:t>
            </a:r>
            <a:r>
              <a:rPr lang="en-US" b="1" dirty="0" smtClean="0"/>
              <a:t>key</a:t>
            </a:r>
          </a:p>
          <a:p>
            <a:r>
              <a:rPr lang="en-US" dirty="0"/>
              <a:t>RSA-2048 </a:t>
            </a:r>
            <a:endParaRPr lang="en-US" dirty="0" smtClean="0"/>
          </a:p>
          <a:p>
            <a:r>
              <a:rPr lang="en-US" dirty="0" smtClean="0"/>
              <a:t>called GPG-KEY-EUGridPMA-RPM-4</a:t>
            </a:r>
          </a:p>
          <a:p>
            <a:r>
              <a:rPr lang="en-US" dirty="0" smtClean="0"/>
              <a:t>distributed with 1.122+ releases</a:t>
            </a:r>
          </a:p>
          <a:p>
            <a:r>
              <a:rPr lang="en-US" dirty="0" smtClean="0"/>
              <a:t>Retrieve new </a:t>
            </a:r>
            <a:r>
              <a:rPr lang="en-US" dirty="0"/>
              <a:t>public key file </a:t>
            </a:r>
            <a:r>
              <a:rPr lang="en-US" dirty="0" smtClean="0"/>
              <a:t>from</a:t>
            </a:r>
            <a:br>
              <a:rPr lang="en-US" dirty="0" smtClean="0"/>
            </a:br>
            <a:r>
              <a:rPr lang="en-US" dirty="0" smtClean="0"/>
              <a:t>https</a:t>
            </a:r>
            <a:r>
              <a:rPr lang="en-US" dirty="0"/>
              <a:t>://</a:t>
            </a:r>
            <a:r>
              <a:rPr lang="en-US" dirty="0" smtClean="0"/>
              <a:t>dl.igtf.net/distribution/GPG-KEY-EUGridPMA-RPM-4</a:t>
            </a:r>
          </a:p>
          <a:p>
            <a:r>
              <a:rPr lang="en-US" dirty="0" smtClean="0"/>
              <a:t>or from the public key servers: </a:t>
            </a:r>
            <a:r>
              <a:rPr lang="en-US" dirty="0" err="1" smtClean="0"/>
              <a:t>rsa</a:t>
            </a:r>
            <a:r>
              <a:rPr lang="en-US" dirty="0" smtClean="0"/>
              <a:t>/2048 dated 2023-07-29T12:06:23Z</a:t>
            </a:r>
          </a:p>
          <a:p>
            <a:r>
              <a:rPr lang="en-US" dirty="0" smtClean="0"/>
              <a:t>fingerprint: 565f 4528 ead3 f537 27b5 a2e9 b055 0056 </a:t>
            </a:r>
            <a:r>
              <a:rPr lang="en-US" b="1" dirty="0" smtClean="0"/>
              <a:t>7634 1f1a</a:t>
            </a:r>
            <a:endParaRPr lang="en-GB" b="1" dirty="0"/>
          </a:p>
        </p:txBody>
      </p:sp>
      <p:sp>
        <p:nvSpPr>
          <p:cNvPr id="4" name="Date Placeholder 3"/>
          <p:cNvSpPr>
            <a:spLocks noGrp="1"/>
          </p:cNvSpPr>
          <p:nvPr>
            <p:ph type="dt" sz="half" idx="10"/>
          </p:nvPr>
        </p:nvSpPr>
        <p:spPr/>
        <p:txBody>
          <a:bodyPr/>
          <a:lstStyle/>
          <a:p>
            <a:r>
              <a:rPr lang="en-US" smtClean="0"/>
              <a:t>October 2024</a:t>
            </a:r>
            <a:endParaRPr lang="en-GB" dirty="0"/>
          </a:p>
        </p:txBody>
      </p:sp>
      <p:sp>
        <p:nvSpPr>
          <p:cNvPr id="5" name="Footer Placeholder 4"/>
          <p:cNvSpPr>
            <a:spLocks noGrp="1"/>
          </p:cNvSpPr>
          <p:nvPr>
            <p:ph type="ftr" sz="quarter" idx="11"/>
          </p:nvPr>
        </p:nvSpPr>
        <p:spPr/>
        <p:txBody>
          <a:bodyPr/>
          <a:lstStyle/>
          <a:p>
            <a:r>
              <a:rPr lang="en-US" smtClean="0"/>
              <a:t>European developments - TAGPMA</a:t>
            </a:r>
            <a:endParaRPr lang="en-GB" dirty="0"/>
          </a:p>
        </p:txBody>
      </p:sp>
      <p:pic>
        <p:nvPicPr>
          <p:cNvPr id="7" name="Picture 6"/>
          <p:cNvPicPr>
            <a:picLocks noChangeAspect="1"/>
          </p:cNvPicPr>
          <p:nvPr/>
        </p:nvPicPr>
        <p:blipFill>
          <a:blip r:embed="rId2"/>
          <a:stretch>
            <a:fillRect/>
          </a:stretch>
        </p:blipFill>
        <p:spPr>
          <a:xfrm>
            <a:off x="6651810" y="1417638"/>
            <a:ext cx="4930590" cy="2286000"/>
          </a:xfrm>
          <a:prstGeom prst="rect">
            <a:avLst/>
          </a:prstGeom>
          <a:ln>
            <a:solidFill>
              <a:srgbClr val="004361"/>
            </a:solidFill>
          </a:ln>
        </p:spPr>
      </p:pic>
      <p:sp>
        <p:nvSpPr>
          <p:cNvPr id="6" name="Slide Number Placeholder 5"/>
          <p:cNvSpPr>
            <a:spLocks noGrp="1"/>
          </p:cNvSpPr>
          <p:nvPr>
            <p:ph type="sldNum" sz="quarter" idx="12"/>
          </p:nvPr>
        </p:nvSpPr>
        <p:spPr/>
        <p:txBody>
          <a:bodyPr/>
          <a:lstStyle/>
          <a:p>
            <a:fld id="{A423C6C7-C0F9-497B-BEFB-D2FC0D2E643A}" type="slidenum">
              <a:rPr lang="en-GB" smtClean="0"/>
              <a:t>6</a:t>
            </a:fld>
            <a:endParaRPr lang="en-GB"/>
          </a:p>
        </p:txBody>
      </p:sp>
    </p:spTree>
    <p:extLst>
      <p:ext uri="{BB962C8B-B14F-4D97-AF65-F5344CB8AC3E}">
        <p14:creationId xmlns:p14="http://schemas.microsoft.com/office/powerpoint/2010/main" val="220240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S/MIME Baseline Requirements</a:t>
            </a:r>
            <a:endParaRPr lang="en-US" dirty="0"/>
          </a:p>
        </p:txBody>
      </p:sp>
      <p:sp>
        <p:nvSpPr>
          <p:cNvPr id="3" name="Text Placeholder 2"/>
          <p:cNvSpPr>
            <a:spLocks noGrp="1"/>
          </p:cNvSpPr>
          <p:nvPr>
            <p:ph type="body" idx="1"/>
          </p:nvPr>
        </p:nvSpPr>
        <p:spPr/>
        <p:txBody>
          <a:bodyPr/>
          <a:lstStyle/>
          <a:p>
            <a:r>
              <a:rPr lang="en-GB" dirty="0" smtClean="0"/>
              <a:t>CA/B Forum developments</a:t>
            </a:r>
            <a:endParaRPr lang="en-US" dirty="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7</a:t>
            </a:fld>
            <a:endParaRPr lang="en-GB"/>
          </a:p>
        </p:txBody>
      </p:sp>
      <p:sp>
        <p:nvSpPr>
          <p:cNvPr id="6" name="Date Placeholder 5"/>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2419426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CA/BROWSER Forum</a:t>
            </a:r>
            <a:endParaRPr lang="en-GB" dirty="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8</a:t>
            </a:fld>
            <a:endParaRPr lang="en-GB"/>
          </a:p>
        </p:txBody>
      </p:sp>
      <p:pic>
        <p:nvPicPr>
          <p:cNvPr id="7" name="Picture 6"/>
          <p:cNvPicPr>
            <a:picLocks noChangeAspect="1"/>
          </p:cNvPicPr>
          <p:nvPr/>
        </p:nvPicPr>
        <p:blipFill>
          <a:blip r:embed="rId2"/>
          <a:stretch>
            <a:fillRect/>
          </a:stretch>
        </p:blipFill>
        <p:spPr>
          <a:xfrm>
            <a:off x="2521431" y="1450689"/>
            <a:ext cx="7149138" cy="5181416"/>
          </a:xfrm>
          <a:prstGeom prst="rect">
            <a:avLst/>
          </a:prstGeom>
        </p:spPr>
      </p:pic>
      <p:sp>
        <p:nvSpPr>
          <p:cNvPr id="2" name="Date Placeholder 1"/>
          <p:cNvSpPr>
            <a:spLocks noGrp="1"/>
          </p:cNvSpPr>
          <p:nvPr>
            <p:ph type="dt" sz="half" idx="10"/>
          </p:nvPr>
        </p:nvSpPr>
        <p:spPr/>
        <p:txBody>
          <a:bodyPr/>
          <a:lstStyle/>
          <a:p>
            <a:r>
              <a:rPr lang="en-US" smtClean="0"/>
              <a:t>October 2024</a:t>
            </a:r>
            <a:endParaRPr lang="en-GB" dirty="0"/>
          </a:p>
        </p:txBody>
      </p:sp>
      <p:sp>
        <p:nvSpPr>
          <p:cNvPr id="3" name="TextBox 2"/>
          <p:cNvSpPr txBox="1"/>
          <p:nvPr/>
        </p:nvSpPr>
        <p:spPr>
          <a:xfrm rot="20357875">
            <a:off x="8266638" y="5218175"/>
            <a:ext cx="2501454" cy="400110"/>
          </a:xfrm>
          <a:prstGeom prst="rect">
            <a:avLst/>
          </a:prstGeom>
          <a:noFill/>
        </p:spPr>
        <p:txBody>
          <a:bodyPr wrap="none" rtlCol="0">
            <a:spAutoFit/>
          </a:bodyPr>
          <a:lstStyle/>
          <a:p>
            <a:r>
              <a:rPr lang="en-GB" sz="2000" b="1" dirty="0" smtClean="0">
                <a:solidFill>
                  <a:schemeClr val="accent2"/>
                </a:solidFill>
              </a:rPr>
              <a:t>continuously updated</a:t>
            </a:r>
            <a:endParaRPr lang="en-GB" sz="2000" b="1" dirty="0">
              <a:solidFill>
                <a:schemeClr val="accent2"/>
              </a:solidFill>
            </a:endParaRPr>
          </a:p>
        </p:txBody>
      </p:sp>
    </p:spTree>
    <p:extLst>
      <p:ext uri="{BB962C8B-B14F-4D97-AF65-F5344CB8AC3E}">
        <p14:creationId xmlns:p14="http://schemas.microsoft.com/office/powerpoint/2010/main" val="2576278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TCS did </a:t>
            </a:r>
            <a:endParaRPr lang="en-GB" dirty="0"/>
          </a:p>
        </p:txBody>
      </p:sp>
      <p:sp>
        <p:nvSpPr>
          <p:cNvPr id="3" name="Content Placeholder 2"/>
          <p:cNvSpPr>
            <a:spLocks noGrp="1"/>
          </p:cNvSpPr>
          <p:nvPr>
            <p:ph idx="1"/>
          </p:nvPr>
        </p:nvSpPr>
        <p:spPr>
          <a:xfrm>
            <a:off x="609600" y="1295400"/>
            <a:ext cx="10972800" cy="5060951"/>
          </a:xfrm>
        </p:spPr>
        <p:txBody>
          <a:bodyPr>
            <a:normAutofit fontScale="85000" lnSpcReduction="10000"/>
          </a:bodyPr>
          <a:lstStyle/>
          <a:p>
            <a:r>
              <a:rPr lang="en-US" dirty="0" smtClean="0"/>
              <a:t>Have S/MIME personal certs, organization-verified, continue to be publicly trusted</a:t>
            </a:r>
          </a:p>
          <a:p>
            <a:pPr lvl="1"/>
            <a:r>
              <a:rPr lang="en-US" dirty="0" smtClean="0"/>
              <a:t>sponsor-validated (multi-purpose) BR-compliant (for ‘humans’) or org-validated (‘robot email’)</a:t>
            </a:r>
          </a:p>
          <a:p>
            <a:pPr lvl="1"/>
            <a:r>
              <a:rPr lang="en-US" dirty="0" smtClean="0"/>
              <a:t>we define all TCS members as Enterprise RAs (clarified in Ballot SMC-03</a:t>
            </a:r>
          </a:p>
          <a:p>
            <a:pPr lvl="1"/>
            <a:r>
              <a:rPr lang="en-US" dirty="0" smtClean="0"/>
              <a:t>does require all orgs to be revalidated using a Government Information Source or LEI (</a:t>
            </a:r>
            <a:r>
              <a:rPr lang="en-GB" dirty="0" smtClean="0"/>
              <a:t>3.2.3.2.1)</a:t>
            </a:r>
          </a:p>
          <a:p>
            <a:pPr lvl="1"/>
            <a:r>
              <a:rPr lang="en-US" dirty="0" smtClean="0"/>
              <a:t>their subject name will be filled with the required fields (such as LEI, jurisdiction, address)</a:t>
            </a:r>
          </a:p>
          <a:p>
            <a:pPr lvl="1"/>
            <a:r>
              <a:rPr lang="en-US" dirty="0" smtClean="0"/>
              <a:t>the /</a:t>
            </a:r>
            <a:r>
              <a:rPr lang="en-US" dirty="0" err="1" smtClean="0"/>
              <a:t>clientgeant</a:t>
            </a:r>
            <a:r>
              <a:rPr lang="en-US" dirty="0" smtClean="0"/>
              <a:t> SAML endpoint (the only way for personal certs!) </a:t>
            </a:r>
            <a:r>
              <a:rPr lang="en-US" dirty="0" err="1" smtClean="0"/>
              <a:t>auo</a:t>
            </a:r>
            <a:r>
              <a:rPr lang="en-US" dirty="0" smtClean="0"/>
              <a:t>-upgrades Validation to “High”</a:t>
            </a:r>
          </a:p>
          <a:p>
            <a:endParaRPr lang="en-US" dirty="0"/>
          </a:p>
          <a:p>
            <a:r>
              <a:rPr lang="en-US" dirty="0" smtClean="0"/>
              <a:t>Move the </a:t>
            </a:r>
            <a:r>
              <a:rPr lang="en-US" i="1" dirty="0" smtClean="0"/>
              <a:t>client authentication </a:t>
            </a:r>
            <a:r>
              <a:rPr lang="en-US" dirty="0" smtClean="0"/>
              <a:t>trust to a ‘private CA’ (non-public trust anchor), retaining </a:t>
            </a:r>
            <a:r>
              <a:rPr lang="en-US" i="1" dirty="0" smtClean="0"/>
              <a:t>exactly the same subject DNs</a:t>
            </a:r>
            <a:r>
              <a:rPr lang="en-US" dirty="0" smtClean="0"/>
              <a:t>, just a different ICA </a:t>
            </a:r>
            <a:r>
              <a:rPr lang="en-US" dirty="0" err="1" smtClean="0"/>
              <a:t>issuerDN</a:t>
            </a:r>
            <a:r>
              <a:rPr lang="en-US" dirty="0" smtClean="0"/>
              <a:t> and Root</a:t>
            </a:r>
            <a:endParaRPr lang="en-US" dirty="0"/>
          </a:p>
          <a:p>
            <a:pPr lvl="1"/>
            <a:r>
              <a:rPr lang="en-US" dirty="0" smtClean="0"/>
              <a:t>Add some additional ICAs and non-public Roots to the IGTF distribution</a:t>
            </a:r>
            <a:br>
              <a:rPr lang="en-US" dirty="0" smtClean="0"/>
            </a:br>
            <a:r>
              <a:rPr lang="en-US" dirty="0" smtClean="0"/>
              <a:t>so for IGTF RPs the change is minimal and transparent</a:t>
            </a:r>
            <a:endParaRPr lang="en-US" dirty="0"/>
          </a:p>
          <a:p>
            <a:pPr lvl="1"/>
            <a:r>
              <a:rPr lang="en-US" dirty="0" smtClean="0"/>
              <a:t>Inform relying parties, </a:t>
            </a:r>
            <a:r>
              <a:rPr lang="en-US" i="1" dirty="0" smtClean="0"/>
              <a:t>also outside of the IGTF</a:t>
            </a:r>
            <a:r>
              <a:rPr lang="en-US" dirty="0" smtClean="0"/>
              <a:t>, that client trust will become a specific decision. This is probably good, also for </a:t>
            </a:r>
            <a:r>
              <a:rPr lang="en-US" dirty="0" err="1" smtClean="0"/>
              <a:t>OpenVPN</a:t>
            </a:r>
            <a:r>
              <a:rPr lang="en-US" dirty="0" smtClean="0"/>
              <a:t> services, web access (.</a:t>
            </a:r>
            <a:r>
              <a:rPr lang="en-US" dirty="0" err="1" smtClean="0"/>
              <a:t>htpasswd</a:t>
            </a:r>
            <a:r>
              <a:rPr lang="en-US" dirty="0" smtClean="0"/>
              <a:t>), &amp;c. The IGTF RPs are not impacted, others likely will be.</a:t>
            </a:r>
            <a:endParaRPr lang="en-GB" dirty="0"/>
          </a:p>
        </p:txBody>
      </p:sp>
      <p:sp>
        <p:nvSpPr>
          <p:cNvPr id="4" name="Footer Placeholder 3"/>
          <p:cNvSpPr>
            <a:spLocks noGrp="1"/>
          </p:cNvSpPr>
          <p:nvPr>
            <p:ph type="ftr" sz="quarter" idx="11"/>
          </p:nvPr>
        </p:nvSpPr>
        <p:spPr/>
        <p:txBody>
          <a:bodyPr/>
          <a:lstStyle/>
          <a:p>
            <a:r>
              <a:rPr lang="en-US" smtClean="0"/>
              <a:t>European developments - TAGPMA</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9</a:t>
            </a:fld>
            <a:endParaRPr lang="en-GB"/>
          </a:p>
        </p:txBody>
      </p:sp>
      <p:sp>
        <p:nvSpPr>
          <p:cNvPr id="6" name="Date Placeholder 5"/>
          <p:cNvSpPr>
            <a:spLocks noGrp="1"/>
          </p:cNvSpPr>
          <p:nvPr>
            <p:ph type="dt" sz="half" idx="10"/>
          </p:nvPr>
        </p:nvSpPr>
        <p:spPr/>
        <p:txBody>
          <a:bodyPr/>
          <a:lstStyle/>
          <a:p>
            <a:r>
              <a:rPr lang="en-US" smtClean="0"/>
              <a:t>October 2024</a:t>
            </a:r>
            <a:endParaRPr lang="en-GB" dirty="0"/>
          </a:p>
        </p:txBody>
      </p:sp>
    </p:spTree>
    <p:extLst>
      <p:ext uri="{BB962C8B-B14F-4D97-AF65-F5344CB8AC3E}">
        <p14:creationId xmlns:p14="http://schemas.microsoft.com/office/powerpoint/2010/main" val="3144344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TF-template-davidg-9x16.potx" id="{F88861DC-B770-4CDE-955A-243752A50076}" vid="{E3E9ED40-0286-43CB-860C-09554CE4D4CC}"/>
    </a:ext>
  </a:extLst>
</a:theme>
</file>

<file path=ppt/theme/theme2.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3.xml><?xml version="1.0" encoding="utf-8"?>
<a:theme xmlns:a="http://schemas.openxmlformats.org/drawingml/2006/main" name="1_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IGTF-template-davidg-9x16</Template>
  <TotalTime>18056</TotalTime>
  <Words>3414</Words>
  <Application>Microsoft Office PowerPoint</Application>
  <PresentationFormat>Widescreen</PresentationFormat>
  <Paragraphs>412</Paragraphs>
  <Slides>43</Slides>
  <Notes>1</Notes>
  <HiddenSlides>8</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Akkurat Std</vt:lpstr>
      <vt:lpstr>Arial</vt:lpstr>
      <vt:lpstr>Calibri</vt:lpstr>
      <vt:lpstr>Courier</vt:lpstr>
      <vt:lpstr>Courier New</vt:lpstr>
      <vt:lpstr>Helvetica Neue Medium</vt:lpstr>
      <vt:lpstr>Verdana</vt:lpstr>
      <vt:lpstr>Wingdings</vt:lpstr>
      <vt:lpstr>Office Theme</vt:lpstr>
      <vt:lpstr>GEANT Association</vt:lpstr>
      <vt:lpstr>1_GEANT Association</vt:lpstr>
      <vt:lpstr>European IGTF+ update</vt:lpstr>
      <vt:lpstr>Meanwhile in the EUGridPMA+ …</vt:lpstr>
      <vt:lpstr>EMEA area membership evolution</vt:lpstr>
      <vt:lpstr>Membership and other changes</vt:lpstr>
      <vt:lpstr>Distribution signing key update</vt:lpstr>
      <vt:lpstr>Distribution signing key update</vt:lpstr>
      <vt:lpstr>S/MIME Baseline Requirements</vt:lpstr>
      <vt:lpstr>CA/BROWSER Forum</vt:lpstr>
      <vt:lpstr>What TCS did </vt:lpstr>
      <vt:lpstr>The new TCS Private hierarchies</vt:lpstr>
      <vt:lpstr>User awareness</vt:lpstr>
      <vt:lpstr>Other CABF things to keep in mind</vt:lpstr>
      <vt:lpstr>The Challenge of Self-Signed Roots in RedHat</vt:lpstr>
      <vt:lpstr>Although it conceptually makes no sense …</vt:lpstr>
      <vt:lpstr>The OSG experiment</vt:lpstr>
      <vt:lpstr>Yet maybe …</vt:lpstr>
      <vt:lpstr>It cannot be solved without changes to RP software</vt:lpstr>
      <vt:lpstr>Reissuance of roots – state and progress</vt:lpstr>
      <vt:lpstr>Federated T&amp;I and AARC</vt:lpstr>
      <vt:lpstr>Federated T&amp;I and AARC</vt:lpstr>
      <vt:lpstr>Interoperability – more than just the nice colours</vt:lpstr>
      <vt:lpstr>The Community AAI and the Infrastructure Proxy – structuring elements</vt:lpstr>
      <vt:lpstr>Our federated world is growing more complex</vt:lpstr>
      <vt:lpstr>AARC-TREE: Evolved BPA for more complex (and the simpler) worlds</vt:lpstr>
      <vt:lpstr>Policy and good practice underpinning the AARC Blueprint BPA</vt:lpstr>
      <vt:lpstr>Attribute Authority operational security</vt:lpstr>
      <vt:lpstr>Taking proper care of trust sources</vt:lpstr>
      <vt:lpstr>Operational guideline landscape for - proxy or source - AAI components</vt:lpstr>
      <vt:lpstr>Trust and security in the BPA beyond IdPs and SPs</vt:lpstr>
      <vt:lpstr>Implementing the AA Operations Security guidelines</vt:lpstr>
      <vt:lpstr>G071 self-assessment process</vt:lpstr>
      <vt:lpstr>Notice Management by Proxies</vt:lpstr>
      <vt:lpstr>With fewer clicks to more resources: AARC-G083</vt:lpstr>
      <vt:lpstr>Growing AARC Policy Harmonisation</vt:lpstr>
      <vt:lpstr>Response and traceability across IdP-SP Proxies and the limits of Sirtfi</vt:lpstr>
      <vt:lpstr>Can we build on a trusted baseline and expectations to increase  acceptance of research infrastructure proxies with R&amp;E identity providers</vt:lpstr>
      <vt:lpstr>Token life times: both technical and policy elements in AARC G081</vt:lpstr>
      <vt:lpstr>G081</vt:lpstr>
      <vt:lpstr>We’ll see more diverse sources of identity &amp; assurance anyway</vt:lpstr>
      <vt:lpstr>New trust models – what is the role of the proxy in OIDCFed? And Wallets?</vt:lpstr>
      <vt:lpstr>All about enabling research: FIM4R &amp; communities are a key factor</vt:lpstr>
      <vt:lpstr>Building OUR global trust fabric</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and Security developments in the EUGridPMA and EOSC</dc:title>
  <dc:creator>davidg</dc:creator>
  <cp:lastModifiedBy>davidg</cp:lastModifiedBy>
  <cp:revision>384</cp:revision>
  <cp:lastPrinted>2021-03-20T13:35:45Z</cp:lastPrinted>
  <dcterms:created xsi:type="dcterms:W3CDTF">2021-03-15T10:18:01Z</dcterms:created>
  <dcterms:modified xsi:type="dcterms:W3CDTF">2024-10-09T09:01:05Z</dcterms:modified>
</cp:coreProperties>
</file>